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4"/>
  </p:sldMasterIdLst>
  <p:notesMasterIdLst>
    <p:notesMasterId r:id="rId14"/>
  </p:notesMasterIdLst>
  <p:sldIdLst>
    <p:sldId id="256" r:id="rId5"/>
    <p:sldId id="257" r:id="rId6"/>
    <p:sldId id="258" r:id="rId7"/>
    <p:sldId id="259" r:id="rId8"/>
    <p:sldId id="260" r:id="rId9"/>
    <p:sldId id="261" r:id="rId10"/>
    <p:sldId id="262" r:id="rId11"/>
    <p:sldId id="263" r:id="rId12"/>
    <p:sldId id="264" r:id="rId13"/>
  </p:sldIdLst>
  <p:sldSz cx="18288000" cy="10287000"/>
  <p:notesSz cx="6858000" cy="9144000"/>
  <p:embeddedFontLst>
    <p:embeddedFont>
      <p:font typeface="Arial Bold" panose="020B0704020202020204" pitchFamily="34" charset="0"/>
      <p:regular r:id="rId15"/>
      <p:bold r:id="rId16"/>
    </p:embeddedFont>
    <p:embeddedFont>
      <p:font typeface="Arial Italics" panose="020B0604020202020204" charset="0"/>
      <p:regular r:id="rId17"/>
    </p:embeddedFont>
    <p:embeddedFont>
      <p:font typeface="Canva Sans" panose="020B0604020202020204" charset="0"/>
      <p:regular r:id="rId18"/>
    </p:embeddedFont>
    <p:embeddedFont>
      <p:font typeface="Canva Sans Bold" panose="020B0604020202020204" charset="0"/>
      <p:regular r:id="rId19"/>
    </p:embeddedFont>
    <p:embeddedFont>
      <p:font typeface="Canva Sans Bold Italics" panose="020B0604020202020204" charset="0"/>
      <p:regular r:id="rId20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5A47885-02D5-71AB-0627-5F2DD34B8CD1}" v="12" dt="2026-10-05T15:53:59.090"/>
    <p1510:client id="{BAB82275-9E93-B1C8-0E0D-2C6E50E89B18}" v="12" dt="2026-10-06T09:39:54.265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4" d="100"/>
          <a:sy n="74" d="100"/>
        </p:scale>
        <p:origin x="-109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font" Target="fonts/font4.fntdata"/><Relationship Id="rId3" Type="http://schemas.openxmlformats.org/officeDocument/2006/relationships/customXml" Target="../customXml/item3.xml"/><Relationship Id="rId21" Type="http://schemas.openxmlformats.org/officeDocument/2006/relationships/presProps" Target="presProp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font" Target="fonts/font3.fntdata"/><Relationship Id="rId25" Type="http://schemas.microsoft.com/office/2015/10/relationships/revisionInfo" Target="revisionInfo.xml"/><Relationship Id="rId2" Type="http://schemas.openxmlformats.org/officeDocument/2006/relationships/customXml" Target="../customXml/item2.xml"/><Relationship Id="rId16" Type="http://schemas.openxmlformats.org/officeDocument/2006/relationships/font" Target="fonts/font2.fntdata"/><Relationship Id="rId20" Type="http://schemas.openxmlformats.org/officeDocument/2006/relationships/font" Target="fonts/font6.fntdata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tableStyles" Target="tableStyles.xml"/><Relationship Id="rId5" Type="http://schemas.openxmlformats.org/officeDocument/2006/relationships/slide" Target="slides/slide1.xml"/><Relationship Id="rId15" Type="http://schemas.openxmlformats.org/officeDocument/2006/relationships/font" Target="fonts/font1.fntdata"/><Relationship Id="rId23" Type="http://schemas.openxmlformats.org/officeDocument/2006/relationships/theme" Target="theme/theme1.xml"/><Relationship Id="rId10" Type="http://schemas.openxmlformats.org/officeDocument/2006/relationships/slide" Target="slides/slide6.xml"/><Relationship Id="rId19" Type="http://schemas.openxmlformats.org/officeDocument/2006/relationships/font" Target="fonts/font5.fntdata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notesMaster" Target="notesMasters/notesMaster1.xml"/><Relationship Id="rId22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D904923-4459-435E-B269-E19BAE0827BB}" type="datetimeFigureOut">
              <a:t>10/6/2026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7017FF1-F87A-4FC3-9B1D-558B3383BD1D}" type="slidenum"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6053057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online1.snapsurveys.com/Interview/cb63ad80-769e-4085-bba5-f1ec47e88cf5" TargetMode="External"/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https://youtu.be/L7B8Tf5Q-rc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7017FF1-F87A-4FC3-9B1D-558B3383BD1D}" type="slidenum">
              <a:t>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7408922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   Survey: </a:t>
            </a:r>
            <a:r>
              <a:rPr lang="en-US" dirty="0">
                <a:hlinkClick r:id="rId3"/>
              </a:rPr>
              <a:t> 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7017FF1-F87A-4FC3-9B1D-558B3383BD1D}" type="slidenum">
              <a:rPr lang="en-GB"/>
              <a:t>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6185769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10/6/2026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10/6/2026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10/6/2026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10/6/2026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10/6/2026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10/6/2026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10/6/2026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sv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.svg"/><Relationship Id="rId4" Type="http://schemas.openxmlformats.org/officeDocument/2006/relationships/image" Target="../media/image4.sv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7" Type="http://schemas.openxmlformats.org/officeDocument/2006/relationships/image" Target="../media/image9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.png"/><Relationship Id="rId5" Type="http://schemas.openxmlformats.org/officeDocument/2006/relationships/image" Target="../media/image7.svg"/><Relationship Id="rId4" Type="http://schemas.openxmlformats.org/officeDocument/2006/relationships/image" Target="../media/image2.sv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1.png"/><Relationship Id="rId4" Type="http://schemas.openxmlformats.org/officeDocument/2006/relationships/image" Target="../media/image10.sv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7.xml"/><Relationship Id="rId1" Type="http://schemas.openxmlformats.org/officeDocument/2006/relationships/video" Target="https://www.youtube.com/embed/L7B8Tf5Q-rc?feature=oembed" TargetMode="External"/><Relationship Id="rId4" Type="http://schemas.openxmlformats.org/officeDocument/2006/relationships/image" Target="../media/image12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4.png"/><Relationship Id="rId4" Type="http://schemas.openxmlformats.org/officeDocument/2006/relationships/image" Target="../media/image13.sv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hyperlink" Target="https://online1.snapsurveys.com/Interview/cb63ad80-769e-4085-bba5-f1ec47e88cf5" TargetMode="External"/><Relationship Id="rId3" Type="http://schemas.openxmlformats.org/officeDocument/2006/relationships/image" Target="../media/image3.png"/><Relationship Id="rId7" Type="http://schemas.openxmlformats.org/officeDocument/2006/relationships/image" Target="../media/image16.sv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5.svg"/><Relationship Id="rId5" Type="http://schemas.openxmlformats.org/officeDocument/2006/relationships/image" Target="../media/image14.png"/><Relationship Id="rId10" Type="http://schemas.openxmlformats.org/officeDocument/2006/relationships/image" Target="../media/image17.png"/><Relationship Id="rId4" Type="http://schemas.openxmlformats.org/officeDocument/2006/relationships/image" Target="../media/image2.svg"/><Relationship Id="rId9" Type="http://schemas.openxmlformats.org/officeDocument/2006/relationships/hyperlink" Target="https://online1.snapsurveys.com/ohnuv2" TargetMode="Externa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hyperlink" Target="http://www.childcomwales.org.uk" TargetMode="External"/><Relationship Id="rId3" Type="http://schemas.openxmlformats.org/officeDocument/2006/relationships/image" Target="../media/image2.svg"/><Relationship Id="rId7" Type="http://schemas.openxmlformats.org/officeDocument/2006/relationships/hyperlink" Target="mailto:advice@childcomwales.org.uk" TargetMode="External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0.svg"/><Relationship Id="rId5" Type="http://schemas.openxmlformats.org/officeDocument/2006/relationships/image" Target="../media/image19.svg"/><Relationship Id="rId4" Type="http://schemas.openxmlformats.org/officeDocument/2006/relationships/image" Target="../media/image18.sv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1.sv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CFC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5376795" y="4289689"/>
            <a:ext cx="7534411" cy="4049439"/>
          </a:xfrm>
          <a:custGeom>
            <a:avLst/>
            <a:gdLst/>
            <a:ahLst/>
            <a:cxnLst/>
            <a:rect l="l" t="t" r="r" b="b"/>
            <a:pathLst>
              <a:path w="7534411" h="4049439">
                <a:moveTo>
                  <a:pt x="0" y="0"/>
                </a:moveTo>
                <a:lnTo>
                  <a:pt x="7534410" y="0"/>
                </a:lnTo>
                <a:lnTo>
                  <a:pt x="7534410" y="4049438"/>
                </a:lnTo>
                <a:lnTo>
                  <a:pt x="0" y="4049438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 rot="5400000">
            <a:off x="486161" y="159281"/>
            <a:ext cx="5050832" cy="5344796"/>
          </a:xfrm>
          <a:custGeom>
            <a:avLst/>
            <a:gdLst/>
            <a:ahLst/>
            <a:cxnLst/>
            <a:rect l="l" t="t" r="r" b="b"/>
            <a:pathLst>
              <a:path w="5050832" h="5344796">
                <a:moveTo>
                  <a:pt x="0" y="0"/>
                </a:moveTo>
                <a:lnTo>
                  <a:pt x="5050832" y="0"/>
                </a:lnTo>
                <a:lnTo>
                  <a:pt x="5050832" y="5344796"/>
                </a:lnTo>
                <a:lnTo>
                  <a:pt x="0" y="5344796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4" name="TextBox 4"/>
          <p:cNvSpPr txBox="1"/>
          <p:nvPr/>
        </p:nvSpPr>
        <p:spPr>
          <a:xfrm>
            <a:off x="1480635" y="1768882"/>
            <a:ext cx="15326729" cy="123977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9890"/>
              </a:lnSpc>
            </a:pPr>
            <a:r>
              <a:rPr lang="en-US" sz="7064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Monthly Matter - October 2026</a:t>
            </a:r>
          </a:p>
        </p:txBody>
      </p:sp>
      <p:sp>
        <p:nvSpPr>
          <p:cNvPr id="5" name="Freeform 5"/>
          <p:cNvSpPr/>
          <p:nvPr/>
        </p:nvSpPr>
        <p:spPr>
          <a:xfrm rot="-5400000">
            <a:off x="12695428" y="4742668"/>
            <a:ext cx="5050832" cy="5344796"/>
          </a:xfrm>
          <a:custGeom>
            <a:avLst/>
            <a:gdLst/>
            <a:ahLst/>
            <a:cxnLst/>
            <a:rect l="l" t="t" r="r" b="b"/>
            <a:pathLst>
              <a:path w="5050832" h="5344796">
                <a:moveTo>
                  <a:pt x="0" y="0"/>
                </a:moveTo>
                <a:lnTo>
                  <a:pt x="5050832" y="0"/>
                </a:lnTo>
                <a:lnTo>
                  <a:pt x="5050832" y="5344796"/>
                </a:lnTo>
                <a:lnTo>
                  <a:pt x="0" y="5344796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CFC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5400000">
            <a:off x="468588" y="176853"/>
            <a:ext cx="4446974" cy="4705792"/>
          </a:xfrm>
          <a:custGeom>
            <a:avLst/>
            <a:gdLst/>
            <a:ahLst/>
            <a:cxnLst/>
            <a:rect l="l" t="t" r="r" b="b"/>
            <a:pathLst>
              <a:path w="4446974" h="4705792">
                <a:moveTo>
                  <a:pt x="0" y="0"/>
                </a:moveTo>
                <a:lnTo>
                  <a:pt x="4446974" y="0"/>
                </a:lnTo>
                <a:lnTo>
                  <a:pt x="4446974" y="4705792"/>
                </a:lnTo>
                <a:lnTo>
                  <a:pt x="0" y="4705792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 rot="-5400000">
            <a:off x="13341939" y="5362648"/>
            <a:ext cx="4446974" cy="4705792"/>
          </a:xfrm>
          <a:custGeom>
            <a:avLst/>
            <a:gdLst/>
            <a:ahLst/>
            <a:cxnLst/>
            <a:rect l="l" t="t" r="r" b="b"/>
            <a:pathLst>
              <a:path w="4446974" h="4705792">
                <a:moveTo>
                  <a:pt x="0" y="0"/>
                </a:moveTo>
                <a:lnTo>
                  <a:pt x="4446974" y="0"/>
                </a:lnTo>
                <a:lnTo>
                  <a:pt x="4446974" y="4705792"/>
                </a:lnTo>
                <a:lnTo>
                  <a:pt x="0" y="4705792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</p:sp>
      <p:sp>
        <p:nvSpPr>
          <p:cNvPr id="4" name="Freeform 4"/>
          <p:cNvSpPr/>
          <p:nvPr/>
        </p:nvSpPr>
        <p:spPr>
          <a:xfrm>
            <a:off x="339179" y="8486587"/>
            <a:ext cx="1475617" cy="1543426"/>
          </a:xfrm>
          <a:custGeom>
            <a:avLst/>
            <a:gdLst/>
            <a:ahLst/>
            <a:cxnLst/>
            <a:rect l="l" t="t" r="r" b="b"/>
            <a:pathLst>
              <a:path w="1475617" h="1543426">
                <a:moveTo>
                  <a:pt x="0" y="0"/>
                </a:moveTo>
                <a:lnTo>
                  <a:pt x="1475618" y="0"/>
                </a:lnTo>
                <a:lnTo>
                  <a:pt x="1475618" y="1543426"/>
                </a:lnTo>
                <a:lnTo>
                  <a:pt x="0" y="1543426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t="-4116" r="-109488" b="-3528"/>
            </a:stretch>
          </a:blipFill>
        </p:spPr>
      </p:sp>
      <p:sp>
        <p:nvSpPr>
          <p:cNvPr id="5" name="Freeform 5"/>
          <p:cNvSpPr/>
          <p:nvPr/>
        </p:nvSpPr>
        <p:spPr>
          <a:xfrm>
            <a:off x="2381413" y="4096292"/>
            <a:ext cx="5327117" cy="3995337"/>
          </a:xfrm>
          <a:custGeom>
            <a:avLst/>
            <a:gdLst/>
            <a:ahLst/>
            <a:cxnLst/>
            <a:rect l="l" t="t" r="r" b="b"/>
            <a:pathLst>
              <a:path w="5327117" h="3995337">
                <a:moveTo>
                  <a:pt x="0" y="0"/>
                </a:moveTo>
                <a:lnTo>
                  <a:pt x="5327117" y="0"/>
                </a:lnTo>
                <a:lnTo>
                  <a:pt x="5327117" y="3995338"/>
                </a:lnTo>
                <a:lnTo>
                  <a:pt x="0" y="3995338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6" name="Freeform 6"/>
          <p:cNvSpPr/>
          <p:nvPr/>
        </p:nvSpPr>
        <p:spPr>
          <a:xfrm rot="-2595040" flipV="1">
            <a:off x="3575980" y="1435256"/>
            <a:ext cx="3264283" cy="3400295"/>
          </a:xfrm>
          <a:custGeom>
            <a:avLst/>
            <a:gdLst/>
            <a:ahLst/>
            <a:cxnLst/>
            <a:rect l="l" t="t" r="r" b="b"/>
            <a:pathLst>
              <a:path w="3264283" h="3400295">
                <a:moveTo>
                  <a:pt x="0" y="3400295"/>
                </a:moveTo>
                <a:lnTo>
                  <a:pt x="3264283" y="3400295"/>
                </a:lnTo>
                <a:lnTo>
                  <a:pt x="3264283" y="0"/>
                </a:lnTo>
                <a:lnTo>
                  <a:pt x="0" y="0"/>
                </a:lnTo>
                <a:lnTo>
                  <a:pt x="0" y="3400295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7" name="TextBox 7"/>
          <p:cNvSpPr txBox="1"/>
          <p:nvPr/>
        </p:nvSpPr>
        <p:spPr>
          <a:xfrm>
            <a:off x="8768423" y="3110751"/>
            <a:ext cx="7770401" cy="366544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9970"/>
              </a:lnSpc>
            </a:pPr>
            <a:r>
              <a:rPr lang="en-US" sz="4985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Last month, we asked you </a:t>
            </a:r>
            <a:r>
              <a:rPr lang="en-US" sz="4985" b="1">
                <a:solidFill>
                  <a:srgbClr val="000000"/>
                </a:solidFill>
                <a:latin typeface="Arial Bold"/>
                <a:ea typeface="Arial Bold"/>
                <a:cs typeface="Arial Bold"/>
                <a:sym typeface="Arial Bold"/>
              </a:rPr>
              <a:t>to think about your rights and create a charter.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CFC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238119" y="8590624"/>
            <a:ext cx="1396628" cy="1460807"/>
          </a:xfrm>
          <a:custGeom>
            <a:avLst/>
            <a:gdLst/>
            <a:ahLst/>
            <a:cxnLst/>
            <a:rect l="l" t="t" r="r" b="b"/>
            <a:pathLst>
              <a:path w="1396628" h="1460807">
                <a:moveTo>
                  <a:pt x="0" y="0"/>
                </a:moveTo>
                <a:lnTo>
                  <a:pt x="1396628" y="0"/>
                </a:lnTo>
                <a:lnTo>
                  <a:pt x="1396628" y="1460807"/>
                </a:lnTo>
                <a:lnTo>
                  <a:pt x="0" y="1460807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4116" r="-109488" b="-3528"/>
            </a:stretch>
          </a:blipFill>
        </p:spPr>
      </p:sp>
      <p:sp>
        <p:nvSpPr>
          <p:cNvPr id="3" name="Freeform 3"/>
          <p:cNvSpPr/>
          <p:nvPr/>
        </p:nvSpPr>
        <p:spPr>
          <a:xfrm rot="9502633">
            <a:off x="1154936" y="2440928"/>
            <a:ext cx="8046388" cy="7804996"/>
          </a:xfrm>
          <a:custGeom>
            <a:avLst/>
            <a:gdLst/>
            <a:ahLst/>
            <a:cxnLst/>
            <a:rect l="l" t="t" r="r" b="b"/>
            <a:pathLst>
              <a:path w="8046388" h="7804996">
                <a:moveTo>
                  <a:pt x="0" y="0"/>
                </a:moveTo>
                <a:lnTo>
                  <a:pt x="8046388" y="0"/>
                </a:lnTo>
                <a:lnTo>
                  <a:pt x="8046388" y="7804996"/>
                </a:lnTo>
                <a:lnTo>
                  <a:pt x="0" y="7804996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4" name="Freeform 4"/>
          <p:cNvSpPr/>
          <p:nvPr/>
        </p:nvSpPr>
        <p:spPr>
          <a:xfrm rot="5400000">
            <a:off x="468588" y="176853"/>
            <a:ext cx="4446974" cy="4705792"/>
          </a:xfrm>
          <a:custGeom>
            <a:avLst/>
            <a:gdLst/>
            <a:ahLst/>
            <a:cxnLst/>
            <a:rect l="l" t="t" r="r" b="b"/>
            <a:pathLst>
              <a:path w="4446974" h="4705792">
                <a:moveTo>
                  <a:pt x="0" y="0"/>
                </a:moveTo>
                <a:lnTo>
                  <a:pt x="4446974" y="0"/>
                </a:lnTo>
                <a:lnTo>
                  <a:pt x="4446974" y="4705792"/>
                </a:lnTo>
                <a:lnTo>
                  <a:pt x="0" y="4705792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5" name="Freeform 5"/>
          <p:cNvSpPr/>
          <p:nvPr/>
        </p:nvSpPr>
        <p:spPr>
          <a:xfrm rot="-5400000">
            <a:off x="13341939" y="5362648"/>
            <a:ext cx="4446974" cy="4705792"/>
          </a:xfrm>
          <a:custGeom>
            <a:avLst/>
            <a:gdLst/>
            <a:ahLst/>
            <a:cxnLst/>
            <a:rect l="l" t="t" r="r" b="b"/>
            <a:pathLst>
              <a:path w="4446974" h="4705792">
                <a:moveTo>
                  <a:pt x="0" y="0"/>
                </a:moveTo>
                <a:lnTo>
                  <a:pt x="4446974" y="0"/>
                </a:lnTo>
                <a:lnTo>
                  <a:pt x="4446974" y="4705792"/>
                </a:lnTo>
                <a:lnTo>
                  <a:pt x="0" y="4705792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6" name="Freeform 6"/>
          <p:cNvSpPr/>
          <p:nvPr/>
        </p:nvSpPr>
        <p:spPr>
          <a:xfrm rot="5550980">
            <a:off x="9490684" y="1464066"/>
            <a:ext cx="8851488" cy="7081191"/>
          </a:xfrm>
          <a:custGeom>
            <a:avLst/>
            <a:gdLst/>
            <a:ahLst/>
            <a:cxnLst/>
            <a:rect l="l" t="t" r="r" b="b"/>
            <a:pathLst>
              <a:path w="8851488" h="7081191">
                <a:moveTo>
                  <a:pt x="0" y="0"/>
                </a:moveTo>
                <a:lnTo>
                  <a:pt x="8851488" y="0"/>
                </a:lnTo>
                <a:lnTo>
                  <a:pt x="8851488" y="7081191"/>
                </a:lnTo>
                <a:lnTo>
                  <a:pt x="0" y="7081191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7" name="Freeform 7"/>
          <p:cNvSpPr/>
          <p:nvPr/>
        </p:nvSpPr>
        <p:spPr>
          <a:xfrm>
            <a:off x="11075974" y="1354439"/>
            <a:ext cx="5680907" cy="6511690"/>
          </a:xfrm>
          <a:custGeom>
            <a:avLst/>
            <a:gdLst/>
            <a:ahLst/>
            <a:cxnLst/>
            <a:rect l="l" t="t" r="r" b="b"/>
            <a:pathLst>
              <a:path w="5680907" h="6511690">
                <a:moveTo>
                  <a:pt x="0" y="0"/>
                </a:moveTo>
                <a:lnTo>
                  <a:pt x="5680907" y="0"/>
                </a:lnTo>
                <a:lnTo>
                  <a:pt x="5680907" y="6511689"/>
                </a:lnTo>
                <a:lnTo>
                  <a:pt x="0" y="6511689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t="-13025"/>
            </a:stretch>
          </a:blipFill>
        </p:spPr>
      </p:sp>
      <p:sp>
        <p:nvSpPr>
          <p:cNvPr id="8" name="Freeform 8"/>
          <p:cNvSpPr/>
          <p:nvPr/>
        </p:nvSpPr>
        <p:spPr>
          <a:xfrm rot="-242074">
            <a:off x="2453040" y="3213106"/>
            <a:ext cx="4183775" cy="5905329"/>
          </a:xfrm>
          <a:custGeom>
            <a:avLst/>
            <a:gdLst/>
            <a:ahLst/>
            <a:cxnLst/>
            <a:rect l="l" t="t" r="r" b="b"/>
            <a:pathLst>
              <a:path w="4183775" h="5905329">
                <a:moveTo>
                  <a:pt x="0" y="0"/>
                </a:moveTo>
                <a:lnTo>
                  <a:pt x="4183775" y="0"/>
                </a:lnTo>
                <a:lnTo>
                  <a:pt x="4183775" y="5905329"/>
                </a:lnTo>
                <a:lnTo>
                  <a:pt x="0" y="5905329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/>
            </a:stretch>
          </a:blipFill>
        </p:spPr>
      </p:sp>
      <p:sp>
        <p:nvSpPr>
          <p:cNvPr id="9" name="TextBox 9"/>
          <p:cNvSpPr txBox="1"/>
          <p:nvPr/>
        </p:nvSpPr>
        <p:spPr>
          <a:xfrm>
            <a:off x="1634747" y="771525"/>
            <a:ext cx="8296607" cy="150431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6200"/>
              </a:lnSpc>
            </a:pPr>
            <a:r>
              <a:rPr lang="en-US" sz="3100" b="1">
                <a:solidFill>
                  <a:srgbClr val="000000"/>
                </a:solidFill>
                <a:latin typeface="Arial Bold"/>
                <a:ea typeface="Arial Bold"/>
                <a:cs typeface="Arial Bold"/>
                <a:sym typeface="Arial Bold"/>
              </a:rPr>
              <a:t>A big diolch to everyone who took part, here are some charters that were sent to us.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12122763" y="8081481"/>
            <a:ext cx="3587330" cy="37865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105"/>
              </a:lnSpc>
            </a:pPr>
            <a:r>
              <a:rPr lang="en-US" sz="2218" b="1" i="1">
                <a:solidFill>
                  <a:srgbClr val="000000"/>
                </a:solidFill>
                <a:latin typeface="Canva Sans Bold Italics"/>
                <a:ea typeface="Canva Sans Bold Italics"/>
                <a:cs typeface="Canva Sans Bold Italics"/>
                <a:sym typeface="Canva Sans Bold Italics"/>
              </a:rPr>
              <a:t>Stacey Primary School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2917613" y="9368447"/>
            <a:ext cx="3587330" cy="37865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105"/>
              </a:lnSpc>
            </a:pPr>
            <a:r>
              <a:rPr lang="en-US" sz="2218" b="1" i="1">
                <a:solidFill>
                  <a:srgbClr val="000000"/>
                </a:solidFill>
                <a:latin typeface="Canva Sans Bold Italics"/>
                <a:ea typeface="Canva Sans Bold Italics"/>
                <a:cs typeface="Canva Sans Bold Italics"/>
                <a:sym typeface="Canva Sans Bold Italics"/>
              </a:rPr>
              <a:t>Ysgol Heulfan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CFC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6521491" y="306263"/>
            <a:ext cx="1475617" cy="1543426"/>
          </a:xfrm>
          <a:custGeom>
            <a:avLst/>
            <a:gdLst/>
            <a:ahLst/>
            <a:cxnLst/>
            <a:rect l="l" t="t" r="r" b="b"/>
            <a:pathLst>
              <a:path w="1475617" h="1543426">
                <a:moveTo>
                  <a:pt x="0" y="0"/>
                </a:moveTo>
                <a:lnTo>
                  <a:pt x="1475618" y="0"/>
                </a:lnTo>
                <a:lnTo>
                  <a:pt x="1475618" y="1543426"/>
                </a:lnTo>
                <a:lnTo>
                  <a:pt x="0" y="1543426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4116" r="-109488" b="-3528"/>
            </a:stretch>
          </a:blipFill>
        </p:spPr>
      </p:sp>
      <p:sp>
        <p:nvSpPr>
          <p:cNvPr id="3" name="Freeform 3"/>
          <p:cNvSpPr/>
          <p:nvPr/>
        </p:nvSpPr>
        <p:spPr>
          <a:xfrm rot="5400000">
            <a:off x="468588" y="176853"/>
            <a:ext cx="4446974" cy="4705792"/>
          </a:xfrm>
          <a:custGeom>
            <a:avLst/>
            <a:gdLst/>
            <a:ahLst/>
            <a:cxnLst/>
            <a:rect l="l" t="t" r="r" b="b"/>
            <a:pathLst>
              <a:path w="4446974" h="4705792">
                <a:moveTo>
                  <a:pt x="0" y="0"/>
                </a:moveTo>
                <a:lnTo>
                  <a:pt x="4446974" y="0"/>
                </a:lnTo>
                <a:lnTo>
                  <a:pt x="4446974" y="4705792"/>
                </a:lnTo>
                <a:lnTo>
                  <a:pt x="0" y="4705792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4" name="Freeform 4"/>
          <p:cNvSpPr/>
          <p:nvPr/>
        </p:nvSpPr>
        <p:spPr>
          <a:xfrm rot="-5400000">
            <a:off x="13341939" y="5362648"/>
            <a:ext cx="4446974" cy="4705792"/>
          </a:xfrm>
          <a:custGeom>
            <a:avLst/>
            <a:gdLst/>
            <a:ahLst/>
            <a:cxnLst/>
            <a:rect l="l" t="t" r="r" b="b"/>
            <a:pathLst>
              <a:path w="4446974" h="4705792">
                <a:moveTo>
                  <a:pt x="0" y="0"/>
                </a:moveTo>
                <a:lnTo>
                  <a:pt x="4446974" y="0"/>
                </a:lnTo>
                <a:lnTo>
                  <a:pt x="4446974" y="4705792"/>
                </a:lnTo>
                <a:lnTo>
                  <a:pt x="0" y="4705792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5" name="Freeform 5"/>
          <p:cNvSpPr/>
          <p:nvPr/>
        </p:nvSpPr>
        <p:spPr>
          <a:xfrm>
            <a:off x="1327931" y="5492057"/>
            <a:ext cx="3067082" cy="3370420"/>
          </a:xfrm>
          <a:custGeom>
            <a:avLst/>
            <a:gdLst/>
            <a:ahLst/>
            <a:cxnLst/>
            <a:rect l="l" t="t" r="r" b="b"/>
            <a:pathLst>
              <a:path w="3067082" h="3370420">
                <a:moveTo>
                  <a:pt x="0" y="0"/>
                </a:moveTo>
                <a:lnTo>
                  <a:pt x="3067083" y="0"/>
                </a:lnTo>
                <a:lnTo>
                  <a:pt x="3067083" y="3370421"/>
                </a:lnTo>
                <a:lnTo>
                  <a:pt x="0" y="3370421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6" name="Freeform 6"/>
          <p:cNvSpPr/>
          <p:nvPr/>
        </p:nvSpPr>
        <p:spPr>
          <a:xfrm>
            <a:off x="2401073" y="1491196"/>
            <a:ext cx="13485855" cy="2551083"/>
          </a:xfrm>
          <a:custGeom>
            <a:avLst/>
            <a:gdLst/>
            <a:ahLst/>
            <a:cxnLst/>
            <a:rect l="l" t="t" r="r" b="b"/>
            <a:pathLst>
              <a:path w="13485855" h="2551083">
                <a:moveTo>
                  <a:pt x="0" y="0"/>
                </a:moveTo>
                <a:lnTo>
                  <a:pt x="13485854" y="0"/>
                </a:lnTo>
                <a:lnTo>
                  <a:pt x="13485854" y="2551083"/>
                </a:lnTo>
                <a:lnTo>
                  <a:pt x="0" y="2551083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alphaModFix amt="84000"/>
            </a:blip>
            <a:stretch>
              <a:fillRect t="-26871"/>
            </a:stretch>
          </a:blipFill>
        </p:spPr>
      </p:sp>
      <p:sp>
        <p:nvSpPr>
          <p:cNvPr id="7" name="TextBox 7"/>
          <p:cNvSpPr txBox="1"/>
          <p:nvPr/>
        </p:nvSpPr>
        <p:spPr>
          <a:xfrm>
            <a:off x="3147246" y="1429428"/>
            <a:ext cx="11993508" cy="231267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9600"/>
              </a:lnSpc>
            </a:pPr>
            <a:r>
              <a:rPr lang="en-US" sz="4800" b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November’s</a:t>
            </a:r>
            <a:r>
              <a:rPr lang="en-US" sz="480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Monthly Matter is about </a:t>
            </a:r>
            <a:r>
              <a:rPr lang="en-US" sz="4800" b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public transport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4960473" y="5120582"/>
            <a:ext cx="11999595" cy="368617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7500"/>
              </a:lnSpc>
              <a:spcBef>
                <a:spcPct val="0"/>
              </a:spcBef>
            </a:pPr>
            <a:r>
              <a:rPr lang="en-US" sz="300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This topic links to many of your rights including: </a:t>
            </a:r>
          </a:p>
          <a:p>
            <a:pPr marL="647702" lvl="1" indent="-323851" algn="l">
              <a:lnSpc>
                <a:spcPts val="7500"/>
              </a:lnSpc>
              <a:spcBef>
                <a:spcPct val="0"/>
              </a:spcBef>
              <a:buFont typeface="Arial"/>
              <a:buChar char="•"/>
            </a:pPr>
            <a:r>
              <a:rPr lang="en-US" sz="300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  <a:r>
              <a:rPr lang="en-US" sz="3000" b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Article 28</a:t>
            </a:r>
            <a:r>
              <a:rPr lang="en-US" sz="300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- your right to an education </a:t>
            </a:r>
          </a:p>
          <a:p>
            <a:pPr marL="647702" lvl="1" indent="-323851" algn="l">
              <a:lnSpc>
                <a:spcPts val="7500"/>
              </a:lnSpc>
              <a:spcBef>
                <a:spcPct val="0"/>
              </a:spcBef>
              <a:buFont typeface="Arial"/>
              <a:buChar char="•"/>
            </a:pPr>
            <a:r>
              <a:rPr lang="en-US" sz="300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  <a:r>
              <a:rPr lang="en-US" sz="3000" b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Article 15</a:t>
            </a:r>
            <a:r>
              <a:rPr lang="en-US" sz="300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– your right to meet with friends and to join groups </a:t>
            </a:r>
          </a:p>
          <a:p>
            <a:pPr marL="647702" lvl="1" indent="-323851" algn="l">
              <a:lnSpc>
                <a:spcPts val="7500"/>
              </a:lnSpc>
              <a:spcBef>
                <a:spcPct val="0"/>
              </a:spcBef>
              <a:buFont typeface="Arial"/>
              <a:buChar char="•"/>
            </a:pPr>
            <a:r>
              <a:rPr lang="en-US" sz="300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  <a:r>
              <a:rPr lang="en-US" sz="3000" b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Article 31</a:t>
            </a:r>
            <a:r>
              <a:rPr lang="en-US" sz="300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– your right to play, relax and rest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CFC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Online Media 5" title="October Monthly Matter 2026: Public Transport">
            <a:hlinkClick r:id="" action="ppaction://noaction"/>
            <a:extLst>
              <a:ext uri="{FF2B5EF4-FFF2-40B4-BE49-F238E27FC236}">
                <a16:creationId xmlns:a16="http://schemas.microsoft.com/office/drawing/2014/main" id="{753C49C0-1AE2-E48F-3C9C-EF75516C2A99}"/>
              </a:ext>
            </a:extLst>
          </p:cNvPr>
          <p:cNvPicPr>
            <a:picLocks noRot="1" noChangeAspect="1"/>
          </p:cNvPicPr>
          <p:nvPr>
            <a:videoFile r:link="rId1"/>
          </p:nvPr>
        </p:nvPicPr>
        <p:blipFill>
          <a:blip r:embed="rId4"/>
          <a:stretch>
            <a:fillRect/>
          </a:stretch>
        </p:blipFill>
        <p:spPr>
          <a:xfrm>
            <a:off x="947738" y="536331"/>
            <a:ext cx="16411696" cy="9214337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CFC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339179" y="8752214"/>
            <a:ext cx="1134675" cy="1186816"/>
          </a:xfrm>
          <a:custGeom>
            <a:avLst/>
            <a:gdLst/>
            <a:ahLst/>
            <a:cxnLst/>
            <a:rect l="l" t="t" r="r" b="b"/>
            <a:pathLst>
              <a:path w="1134675" h="1186816">
                <a:moveTo>
                  <a:pt x="0" y="0"/>
                </a:moveTo>
                <a:lnTo>
                  <a:pt x="1134675" y="0"/>
                </a:lnTo>
                <a:lnTo>
                  <a:pt x="1134675" y="1186817"/>
                </a:lnTo>
                <a:lnTo>
                  <a:pt x="0" y="1186817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4116" r="-109488" b="-3528"/>
            </a:stretch>
          </a:blipFill>
        </p:spPr>
      </p:sp>
      <p:sp>
        <p:nvSpPr>
          <p:cNvPr id="3" name="Freeform 3"/>
          <p:cNvSpPr/>
          <p:nvPr/>
        </p:nvSpPr>
        <p:spPr>
          <a:xfrm rot="5400000">
            <a:off x="468588" y="176853"/>
            <a:ext cx="4446974" cy="4705792"/>
          </a:xfrm>
          <a:custGeom>
            <a:avLst/>
            <a:gdLst/>
            <a:ahLst/>
            <a:cxnLst/>
            <a:rect l="l" t="t" r="r" b="b"/>
            <a:pathLst>
              <a:path w="4446974" h="4705792">
                <a:moveTo>
                  <a:pt x="0" y="0"/>
                </a:moveTo>
                <a:lnTo>
                  <a:pt x="4446974" y="0"/>
                </a:lnTo>
                <a:lnTo>
                  <a:pt x="4446974" y="4705792"/>
                </a:lnTo>
                <a:lnTo>
                  <a:pt x="0" y="4705792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4" name="Freeform 4"/>
          <p:cNvSpPr/>
          <p:nvPr/>
        </p:nvSpPr>
        <p:spPr>
          <a:xfrm rot="-5400000">
            <a:off x="13341939" y="5362648"/>
            <a:ext cx="4446974" cy="4705792"/>
          </a:xfrm>
          <a:custGeom>
            <a:avLst/>
            <a:gdLst/>
            <a:ahLst/>
            <a:cxnLst/>
            <a:rect l="l" t="t" r="r" b="b"/>
            <a:pathLst>
              <a:path w="4446974" h="4705792">
                <a:moveTo>
                  <a:pt x="0" y="0"/>
                </a:moveTo>
                <a:lnTo>
                  <a:pt x="4446974" y="0"/>
                </a:lnTo>
                <a:lnTo>
                  <a:pt x="4446974" y="4705792"/>
                </a:lnTo>
                <a:lnTo>
                  <a:pt x="0" y="4705792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5" name="Freeform 5"/>
          <p:cNvSpPr/>
          <p:nvPr/>
        </p:nvSpPr>
        <p:spPr>
          <a:xfrm rot="545701">
            <a:off x="14152203" y="938857"/>
            <a:ext cx="3222369" cy="3061251"/>
          </a:xfrm>
          <a:custGeom>
            <a:avLst/>
            <a:gdLst/>
            <a:ahLst/>
            <a:cxnLst/>
            <a:rect l="l" t="t" r="r" b="b"/>
            <a:pathLst>
              <a:path w="3222369" h="3061251">
                <a:moveTo>
                  <a:pt x="0" y="0"/>
                </a:moveTo>
                <a:lnTo>
                  <a:pt x="3222369" y="0"/>
                </a:lnTo>
                <a:lnTo>
                  <a:pt x="3222369" y="3061251"/>
                </a:lnTo>
                <a:lnTo>
                  <a:pt x="0" y="3061251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6" name="TextBox 6"/>
          <p:cNvSpPr txBox="1"/>
          <p:nvPr/>
        </p:nvSpPr>
        <p:spPr>
          <a:xfrm>
            <a:off x="1473854" y="3949798"/>
            <a:ext cx="15131896" cy="497967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712470" lvl="1" indent="-356235" algn="l">
              <a:lnSpc>
                <a:spcPts val="6600"/>
              </a:lnSpc>
              <a:buFont typeface="Arial"/>
              <a:buChar char="•"/>
            </a:pPr>
            <a:r>
              <a:rPr lang="en-US" sz="33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How</a:t>
            </a:r>
            <a:r>
              <a:rPr lang="en-US" sz="3300" u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often do you use public transport like buses and trains? </a:t>
            </a:r>
          </a:p>
          <a:p>
            <a:pPr algn="l">
              <a:lnSpc>
                <a:spcPts val="6600"/>
              </a:lnSpc>
            </a:pPr>
            <a:endParaRPr lang="en-US" sz="3300" u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712470" lvl="1" indent="-356235" algn="l">
              <a:lnSpc>
                <a:spcPts val="6600"/>
              </a:lnSpc>
              <a:buFont typeface="Arial"/>
              <a:buChar char="•"/>
            </a:pPr>
            <a:r>
              <a:rPr lang="en-US" sz="3300" u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How reliable do you find public transport in your area?</a:t>
            </a:r>
          </a:p>
          <a:p>
            <a:pPr algn="l">
              <a:lnSpc>
                <a:spcPts val="6600"/>
              </a:lnSpc>
            </a:pPr>
            <a:endParaRPr lang="en-US" sz="3300" u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712470" lvl="1" indent="-356235" algn="l">
              <a:lnSpc>
                <a:spcPts val="6600"/>
              </a:lnSpc>
              <a:buFont typeface="Arial"/>
              <a:buChar char="•"/>
            </a:pPr>
            <a:r>
              <a:rPr lang="en-US" sz="3300" u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Had you heard about the low fare bus tickets before today? </a:t>
            </a:r>
          </a:p>
          <a:p>
            <a:pPr algn="l">
              <a:lnSpc>
                <a:spcPts val="6600"/>
              </a:lnSpc>
            </a:pPr>
            <a:r>
              <a:rPr lang="en-US" sz="3300" u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    </a:t>
            </a:r>
            <a:r>
              <a:rPr lang="en-US" sz="3300" i="1" u="none" strike="noStrike">
                <a:solidFill>
                  <a:srgbClr val="000000"/>
                </a:solidFill>
                <a:latin typeface="Arial Italics"/>
                <a:ea typeface="Arial Italics"/>
                <a:cs typeface="Arial Italics"/>
                <a:sym typeface="Arial Italics"/>
              </a:rPr>
              <a:t> (£1 for a single journey/£3 day ticket)</a:t>
            </a:r>
          </a:p>
        </p:txBody>
      </p:sp>
      <p:grpSp>
        <p:nvGrpSpPr>
          <p:cNvPr id="7" name="Group 7"/>
          <p:cNvGrpSpPr/>
          <p:nvPr/>
        </p:nvGrpSpPr>
        <p:grpSpPr>
          <a:xfrm>
            <a:off x="2368695" y="1176639"/>
            <a:ext cx="7504542" cy="1890026"/>
            <a:chOff x="0" y="0"/>
            <a:chExt cx="10006055" cy="2520035"/>
          </a:xfrm>
        </p:grpSpPr>
        <p:sp>
          <p:nvSpPr>
            <p:cNvPr id="8" name="Freeform 8"/>
            <p:cNvSpPr/>
            <p:nvPr/>
          </p:nvSpPr>
          <p:spPr>
            <a:xfrm>
              <a:off x="0" y="15425"/>
              <a:ext cx="5454012" cy="2504610"/>
            </a:xfrm>
            <a:custGeom>
              <a:avLst/>
              <a:gdLst/>
              <a:ahLst/>
              <a:cxnLst/>
              <a:rect l="l" t="t" r="r" b="b"/>
              <a:pathLst>
                <a:path w="5454012" h="2504610">
                  <a:moveTo>
                    <a:pt x="0" y="0"/>
                  </a:moveTo>
                  <a:lnTo>
                    <a:pt x="5454012" y="0"/>
                  </a:lnTo>
                  <a:lnTo>
                    <a:pt x="5454012" y="2504610"/>
                  </a:lnTo>
                  <a:lnTo>
                    <a:pt x="0" y="250461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 r="-16259"/>
              </a:stretch>
            </a:blipFill>
          </p:spPr>
        </p:sp>
        <p:sp>
          <p:nvSpPr>
            <p:cNvPr id="9" name="Freeform 9"/>
            <p:cNvSpPr/>
            <p:nvPr/>
          </p:nvSpPr>
          <p:spPr>
            <a:xfrm>
              <a:off x="5257392" y="0"/>
              <a:ext cx="4748664" cy="2515285"/>
            </a:xfrm>
            <a:custGeom>
              <a:avLst/>
              <a:gdLst/>
              <a:ahLst/>
              <a:cxnLst/>
              <a:rect l="l" t="t" r="r" b="b"/>
              <a:pathLst>
                <a:path w="4748664" h="2515285">
                  <a:moveTo>
                    <a:pt x="0" y="0"/>
                  </a:moveTo>
                  <a:lnTo>
                    <a:pt x="4748663" y="0"/>
                  </a:lnTo>
                  <a:lnTo>
                    <a:pt x="4748663" y="2515285"/>
                  </a:lnTo>
                  <a:lnTo>
                    <a:pt x="0" y="251528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 l="-35172" b="-802"/>
              </a:stretch>
            </a:blipFill>
          </p:spPr>
        </p:sp>
      </p:grpSp>
      <p:sp>
        <p:nvSpPr>
          <p:cNvPr id="10" name="TextBox 10"/>
          <p:cNvSpPr txBox="1"/>
          <p:nvPr/>
        </p:nvSpPr>
        <p:spPr>
          <a:xfrm>
            <a:off x="3778079" y="1143172"/>
            <a:ext cx="4685774" cy="138112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1999"/>
              </a:lnSpc>
            </a:pPr>
            <a:r>
              <a:rPr lang="en-US" sz="5999" b="1">
                <a:solidFill>
                  <a:srgbClr val="000000"/>
                </a:solidFill>
                <a:latin typeface="Arial Bold"/>
                <a:ea typeface="Arial Bold"/>
                <a:cs typeface="Arial Bold"/>
                <a:sym typeface="Arial Bold"/>
              </a:rPr>
              <a:t>Time to talk!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5565426" y="7714874"/>
            <a:ext cx="1475617" cy="1543426"/>
          </a:xfrm>
          <a:custGeom>
            <a:avLst/>
            <a:gdLst/>
            <a:ahLst/>
            <a:cxnLst/>
            <a:rect l="l" t="t" r="r" b="b"/>
            <a:pathLst>
              <a:path w="1475617" h="1543426">
                <a:moveTo>
                  <a:pt x="0" y="0"/>
                </a:moveTo>
                <a:lnTo>
                  <a:pt x="1475617" y="0"/>
                </a:lnTo>
                <a:lnTo>
                  <a:pt x="1475617" y="1543426"/>
                </a:lnTo>
                <a:lnTo>
                  <a:pt x="0" y="1543426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t="-4116" r="-109488" b="-3528"/>
            </a:stretch>
          </a:blipFill>
        </p:spPr>
      </p:sp>
      <p:sp>
        <p:nvSpPr>
          <p:cNvPr id="3" name="Freeform 3"/>
          <p:cNvSpPr/>
          <p:nvPr/>
        </p:nvSpPr>
        <p:spPr>
          <a:xfrm rot="5400000">
            <a:off x="468588" y="176853"/>
            <a:ext cx="4446974" cy="4705792"/>
          </a:xfrm>
          <a:custGeom>
            <a:avLst/>
            <a:gdLst/>
            <a:ahLst/>
            <a:cxnLst/>
            <a:rect l="l" t="t" r="r" b="b"/>
            <a:pathLst>
              <a:path w="4446974" h="4705792">
                <a:moveTo>
                  <a:pt x="0" y="0"/>
                </a:moveTo>
                <a:lnTo>
                  <a:pt x="4446974" y="0"/>
                </a:lnTo>
                <a:lnTo>
                  <a:pt x="4446974" y="4705792"/>
                </a:lnTo>
                <a:lnTo>
                  <a:pt x="0" y="4705792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4" name="Freeform 4"/>
          <p:cNvSpPr/>
          <p:nvPr/>
        </p:nvSpPr>
        <p:spPr>
          <a:xfrm rot="-5400000">
            <a:off x="13341939" y="5362648"/>
            <a:ext cx="4446974" cy="4705792"/>
          </a:xfrm>
          <a:custGeom>
            <a:avLst/>
            <a:gdLst/>
            <a:ahLst/>
            <a:cxnLst/>
            <a:rect l="l" t="t" r="r" b="b"/>
            <a:pathLst>
              <a:path w="4446974" h="4705792">
                <a:moveTo>
                  <a:pt x="0" y="0"/>
                </a:moveTo>
                <a:lnTo>
                  <a:pt x="4446974" y="0"/>
                </a:lnTo>
                <a:lnTo>
                  <a:pt x="4446974" y="4705792"/>
                </a:lnTo>
                <a:lnTo>
                  <a:pt x="0" y="4705792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5" name="Freeform 5"/>
          <p:cNvSpPr/>
          <p:nvPr/>
        </p:nvSpPr>
        <p:spPr>
          <a:xfrm rot="-469293">
            <a:off x="1163149" y="1141605"/>
            <a:ext cx="6049223" cy="2389443"/>
          </a:xfrm>
          <a:custGeom>
            <a:avLst/>
            <a:gdLst/>
            <a:ahLst/>
            <a:cxnLst/>
            <a:rect l="l" t="t" r="r" b="b"/>
            <a:pathLst>
              <a:path w="6049223" h="2389443">
                <a:moveTo>
                  <a:pt x="0" y="0"/>
                </a:moveTo>
                <a:lnTo>
                  <a:pt x="6049223" y="0"/>
                </a:lnTo>
                <a:lnTo>
                  <a:pt x="6049223" y="2389443"/>
                </a:lnTo>
                <a:lnTo>
                  <a:pt x="0" y="2389443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</p:sp>
      <p:sp>
        <p:nvSpPr>
          <p:cNvPr id="6" name="Freeform 6"/>
          <p:cNvSpPr/>
          <p:nvPr/>
        </p:nvSpPr>
        <p:spPr>
          <a:xfrm rot="1873647">
            <a:off x="5880025" y="3144427"/>
            <a:ext cx="4234730" cy="2498491"/>
          </a:xfrm>
          <a:custGeom>
            <a:avLst/>
            <a:gdLst/>
            <a:ahLst/>
            <a:cxnLst/>
            <a:rect l="l" t="t" r="r" b="b"/>
            <a:pathLst>
              <a:path w="4234730" h="2498491">
                <a:moveTo>
                  <a:pt x="0" y="0"/>
                </a:moveTo>
                <a:lnTo>
                  <a:pt x="4234730" y="0"/>
                </a:lnTo>
                <a:lnTo>
                  <a:pt x="4234730" y="2498490"/>
                </a:lnTo>
                <a:lnTo>
                  <a:pt x="0" y="2498490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</p:sp>
      <p:sp>
        <p:nvSpPr>
          <p:cNvPr id="7" name="Freeform 7"/>
          <p:cNvSpPr/>
          <p:nvPr/>
        </p:nvSpPr>
        <p:spPr>
          <a:xfrm>
            <a:off x="10233722" y="364840"/>
            <a:ext cx="6566918" cy="6229436"/>
          </a:xfrm>
          <a:custGeom>
            <a:avLst/>
            <a:gdLst/>
            <a:ahLst/>
            <a:cxnLst/>
            <a:rect l="l" t="t" r="r" b="b"/>
            <a:pathLst>
              <a:path w="5985028" h="5356600">
                <a:moveTo>
                  <a:pt x="0" y="0"/>
                </a:moveTo>
                <a:lnTo>
                  <a:pt x="5985028" y="0"/>
                </a:lnTo>
                <a:lnTo>
                  <a:pt x="5985028" y="5356600"/>
                </a:lnTo>
                <a:lnTo>
                  <a:pt x="0" y="5356600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</p:sp>
      <p:sp>
        <p:nvSpPr>
          <p:cNvPr id="8" name="TextBox 8"/>
          <p:cNvSpPr txBox="1"/>
          <p:nvPr/>
        </p:nvSpPr>
        <p:spPr>
          <a:xfrm rot="-514351">
            <a:off x="1282722" y="782600"/>
            <a:ext cx="5696493" cy="220156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8913"/>
              </a:lnSpc>
            </a:pPr>
            <a:r>
              <a:rPr lang="en-US" sz="9456" b="1">
                <a:solidFill>
                  <a:srgbClr val="000000"/>
                </a:solidFill>
                <a:latin typeface="Arial Bold"/>
                <a:ea typeface="Arial Bold"/>
                <a:cs typeface="Arial Bold"/>
                <a:sym typeface="Arial Bold"/>
              </a:rPr>
              <a:t>Share!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1757261" y="6367022"/>
            <a:ext cx="14773477" cy="135091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340"/>
              </a:lnSpc>
            </a:pPr>
            <a:r>
              <a:rPr lang="en-US" sz="3800" b="1" dirty="0">
                <a:solidFill>
                  <a:srgbClr val="000000"/>
                </a:solidFill>
                <a:latin typeface="Arial Bold"/>
                <a:ea typeface="Arial Bold"/>
                <a:cs typeface="Arial Bold"/>
                <a:sym typeface="Arial Bold"/>
              </a:rPr>
              <a:t>Share your ideas with us by using the QR code or </a:t>
            </a:r>
            <a:r>
              <a:rPr lang="en-US" sz="3800" b="1" u="sng" dirty="0">
                <a:solidFill>
                  <a:srgbClr val="3158FD"/>
                </a:solidFill>
                <a:latin typeface="Arial Bold"/>
                <a:ea typeface="Arial Bold"/>
                <a:cs typeface="Arial Bold"/>
                <a:sym typeface="Arial Bold"/>
                <a:hlinkClick r:id="rId8"/>
              </a:rPr>
              <a:t>survey link</a:t>
            </a:r>
          </a:p>
          <a:p>
            <a:pPr algn="ctr">
              <a:lnSpc>
                <a:spcPts val="5340"/>
              </a:lnSpc>
            </a:pPr>
            <a:endParaRPr lang="en-US" sz="3814" b="1" u="sng">
              <a:solidFill>
                <a:srgbClr val="3158FD"/>
              </a:solidFill>
              <a:latin typeface="Arial Bold"/>
              <a:ea typeface="Arial Bold"/>
              <a:cs typeface="Arial Bold"/>
              <a:sym typeface="Arial Bold"/>
              <a:hlinkClick r:id="rId9" tooltip="https://online1.snapsurveys.com/ohnuv2"/>
            </a:endParaRPr>
          </a:p>
        </p:txBody>
      </p:sp>
      <p:sp>
        <p:nvSpPr>
          <p:cNvPr id="10" name="TextBox 10"/>
          <p:cNvSpPr txBox="1"/>
          <p:nvPr/>
        </p:nvSpPr>
        <p:spPr>
          <a:xfrm>
            <a:off x="3079910" y="7467224"/>
            <a:ext cx="12128181" cy="146684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000"/>
              </a:lnSpc>
            </a:pPr>
            <a:r>
              <a:rPr lang="en-US" sz="3000" i="1">
                <a:solidFill>
                  <a:srgbClr val="000000"/>
                </a:solidFill>
                <a:latin typeface="Arial Italics"/>
                <a:ea typeface="Arial Italics"/>
                <a:cs typeface="Arial Italics"/>
                <a:sym typeface="Arial Italics"/>
              </a:rPr>
              <a:t>(Each young person can do this individually or a teacher can do it on behalf of the class)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A9948841-8DD4-54FC-C64E-F6E567946D77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1710553" y="1641763"/>
            <a:ext cx="3844639" cy="3823856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CFC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6521491" y="256987"/>
            <a:ext cx="1475617" cy="1543426"/>
          </a:xfrm>
          <a:custGeom>
            <a:avLst/>
            <a:gdLst/>
            <a:ahLst/>
            <a:cxnLst/>
            <a:rect l="l" t="t" r="r" b="b"/>
            <a:pathLst>
              <a:path w="1475617" h="1543426">
                <a:moveTo>
                  <a:pt x="0" y="0"/>
                </a:moveTo>
                <a:lnTo>
                  <a:pt x="1475618" y="0"/>
                </a:lnTo>
                <a:lnTo>
                  <a:pt x="1475618" y="1543426"/>
                </a:lnTo>
                <a:lnTo>
                  <a:pt x="0" y="1543426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4116" r="-109488" b="-3528"/>
            </a:stretch>
          </a:blipFill>
        </p:spPr>
      </p:sp>
      <p:sp>
        <p:nvSpPr>
          <p:cNvPr id="3" name="Freeform 3"/>
          <p:cNvSpPr/>
          <p:nvPr/>
        </p:nvSpPr>
        <p:spPr>
          <a:xfrm rot="5400000">
            <a:off x="468588" y="176853"/>
            <a:ext cx="4446974" cy="4705792"/>
          </a:xfrm>
          <a:custGeom>
            <a:avLst/>
            <a:gdLst/>
            <a:ahLst/>
            <a:cxnLst/>
            <a:rect l="l" t="t" r="r" b="b"/>
            <a:pathLst>
              <a:path w="4446974" h="4705792">
                <a:moveTo>
                  <a:pt x="0" y="0"/>
                </a:moveTo>
                <a:lnTo>
                  <a:pt x="4446974" y="0"/>
                </a:lnTo>
                <a:lnTo>
                  <a:pt x="4446974" y="4705792"/>
                </a:lnTo>
                <a:lnTo>
                  <a:pt x="0" y="4705792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4" name="Freeform 4"/>
          <p:cNvSpPr/>
          <p:nvPr/>
        </p:nvSpPr>
        <p:spPr>
          <a:xfrm rot="-5400000">
            <a:off x="13341939" y="5362648"/>
            <a:ext cx="4446974" cy="4705792"/>
          </a:xfrm>
          <a:custGeom>
            <a:avLst/>
            <a:gdLst/>
            <a:ahLst/>
            <a:cxnLst/>
            <a:rect l="l" t="t" r="r" b="b"/>
            <a:pathLst>
              <a:path w="4446974" h="4705792">
                <a:moveTo>
                  <a:pt x="0" y="0"/>
                </a:moveTo>
                <a:lnTo>
                  <a:pt x="4446974" y="0"/>
                </a:lnTo>
                <a:lnTo>
                  <a:pt x="4446974" y="4705792"/>
                </a:lnTo>
                <a:lnTo>
                  <a:pt x="0" y="4705792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5" name="Freeform 5"/>
          <p:cNvSpPr/>
          <p:nvPr/>
        </p:nvSpPr>
        <p:spPr>
          <a:xfrm>
            <a:off x="1302016" y="1085140"/>
            <a:ext cx="3742955" cy="3668096"/>
          </a:xfrm>
          <a:custGeom>
            <a:avLst/>
            <a:gdLst/>
            <a:ahLst/>
            <a:cxnLst/>
            <a:rect l="l" t="t" r="r" b="b"/>
            <a:pathLst>
              <a:path w="3742955" h="3668096">
                <a:moveTo>
                  <a:pt x="0" y="0"/>
                </a:moveTo>
                <a:lnTo>
                  <a:pt x="3742955" y="0"/>
                </a:lnTo>
                <a:lnTo>
                  <a:pt x="3742955" y="3668096"/>
                </a:lnTo>
                <a:lnTo>
                  <a:pt x="0" y="3668096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6" name="Freeform 6"/>
          <p:cNvSpPr/>
          <p:nvPr/>
        </p:nvSpPr>
        <p:spPr>
          <a:xfrm>
            <a:off x="12271242" y="5809784"/>
            <a:ext cx="4109329" cy="3040903"/>
          </a:xfrm>
          <a:custGeom>
            <a:avLst/>
            <a:gdLst/>
            <a:ahLst/>
            <a:cxnLst/>
            <a:rect l="l" t="t" r="r" b="b"/>
            <a:pathLst>
              <a:path w="4109329" h="3040903">
                <a:moveTo>
                  <a:pt x="0" y="0"/>
                </a:moveTo>
                <a:lnTo>
                  <a:pt x="4109329" y="0"/>
                </a:lnTo>
                <a:lnTo>
                  <a:pt x="4109329" y="3040903"/>
                </a:lnTo>
                <a:lnTo>
                  <a:pt x="0" y="3040903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7" name="Freeform 7"/>
          <p:cNvSpPr/>
          <p:nvPr/>
        </p:nvSpPr>
        <p:spPr>
          <a:xfrm rot="-449707">
            <a:off x="1313506" y="4672131"/>
            <a:ext cx="10663729" cy="5065271"/>
          </a:xfrm>
          <a:custGeom>
            <a:avLst/>
            <a:gdLst/>
            <a:ahLst/>
            <a:cxnLst/>
            <a:rect l="l" t="t" r="r" b="b"/>
            <a:pathLst>
              <a:path w="10663729" h="5065271">
                <a:moveTo>
                  <a:pt x="0" y="0"/>
                </a:moveTo>
                <a:lnTo>
                  <a:pt x="10663729" y="0"/>
                </a:lnTo>
                <a:lnTo>
                  <a:pt x="10663729" y="5065271"/>
                </a:lnTo>
                <a:lnTo>
                  <a:pt x="0" y="5065271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</p:sp>
      <p:sp>
        <p:nvSpPr>
          <p:cNvPr id="8" name="TextBox 8"/>
          <p:cNvSpPr txBox="1"/>
          <p:nvPr/>
        </p:nvSpPr>
        <p:spPr>
          <a:xfrm>
            <a:off x="5695311" y="2042166"/>
            <a:ext cx="11397733" cy="193674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8000"/>
              </a:lnSpc>
            </a:pPr>
            <a:r>
              <a:rPr lang="en-US" sz="40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If you are </a:t>
            </a:r>
            <a:r>
              <a:rPr lang="en-US" sz="4000" b="1">
                <a:solidFill>
                  <a:srgbClr val="000000"/>
                </a:solidFill>
                <a:latin typeface="Arial Bold"/>
                <a:ea typeface="Arial Bold"/>
                <a:cs typeface="Arial Bold"/>
                <a:sym typeface="Arial Bold"/>
              </a:rPr>
              <a:t>worried</a:t>
            </a:r>
            <a:r>
              <a:rPr lang="en-US" sz="40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about anything after today's session you should speak to a </a:t>
            </a:r>
            <a:r>
              <a:rPr lang="en-US" sz="4000" b="1">
                <a:solidFill>
                  <a:srgbClr val="000000"/>
                </a:solidFill>
                <a:latin typeface="Arial Bold"/>
                <a:ea typeface="Arial Bold"/>
                <a:cs typeface="Arial Bold"/>
                <a:sym typeface="Arial Bold"/>
              </a:rPr>
              <a:t>trusted adult.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2692075" y="5254047"/>
            <a:ext cx="9418243" cy="359664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7200"/>
              </a:lnSpc>
            </a:pPr>
            <a:r>
              <a:rPr lang="en-US" sz="36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You could also contact our </a:t>
            </a:r>
            <a:r>
              <a:rPr lang="en-US" sz="3600" b="1">
                <a:solidFill>
                  <a:srgbClr val="000000"/>
                </a:solidFill>
                <a:latin typeface="Arial Bold"/>
                <a:ea typeface="Arial Bold"/>
                <a:cs typeface="Arial Bold"/>
                <a:sym typeface="Arial Bold"/>
              </a:rPr>
              <a:t>Advice team:</a:t>
            </a:r>
          </a:p>
          <a:p>
            <a:pPr algn="l">
              <a:lnSpc>
                <a:spcPts val="7200"/>
              </a:lnSpc>
            </a:pPr>
            <a:r>
              <a:rPr lang="en-US" sz="36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0808 801 1000</a:t>
            </a:r>
          </a:p>
          <a:p>
            <a:pPr algn="l">
              <a:lnSpc>
                <a:spcPts val="7200"/>
              </a:lnSpc>
            </a:pPr>
            <a:r>
              <a:rPr lang="en-US" sz="36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  <a:hlinkClick r:id="rId7" tooltip="mailto:advice@childcomwales.org.uk"/>
              </a:rPr>
              <a:t>advice@childcomwales.org.uk</a:t>
            </a:r>
          </a:p>
          <a:p>
            <a:pPr algn="l">
              <a:lnSpc>
                <a:spcPts val="7200"/>
              </a:lnSpc>
            </a:pPr>
            <a:r>
              <a:rPr lang="en-US" sz="3600" u="sng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  <a:hlinkClick r:id="rId8" tooltip="http://www.childcomwales.org.uk"/>
              </a:rPr>
              <a:t>www.childcomwales.org.uk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CFC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339179" y="8486587"/>
            <a:ext cx="1475617" cy="1543426"/>
          </a:xfrm>
          <a:custGeom>
            <a:avLst/>
            <a:gdLst/>
            <a:ahLst/>
            <a:cxnLst/>
            <a:rect l="l" t="t" r="r" b="b"/>
            <a:pathLst>
              <a:path w="1475617" h="1543426">
                <a:moveTo>
                  <a:pt x="0" y="0"/>
                </a:moveTo>
                <a:lnTo>
                  <a:pt x="1475618" y="0"/>
                </a:lnTo>
                <a:lnTo>
                  <a:pt x="1475618" y="1543426"/>
                </a:lnTo>
                <a:lnTo>
                  <a:pt x="0" y="1543426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4116" r="-109488" b="-3528"/>
            </a:stretch>
          </a:blipFill>
        </p:spPr>
      </p:sp>
      <p:sp>
        <p:nvSpPr>
          <p:cNvPr id="3" name="Freeform 3"/>
          <p:cNvSpPr/>
          <p:nvPr/>
        </p:nvSpPr>
        <p:spPr>
          <a:xfrm rot="5400000">
            <a:off x="468588" y="176853"/>
            <a:ext cx="4446974" cy="4705792"/>
          </a:xfrm>
          <a:custGeom>
            <a:avLst/>
            <a:gdLst/>
            <a:ahLst/>
            <a:cxnLst/>
            <a:rect l="l" t="t" r="r" b="b"/>
            <a:pathLst>
              <a:path w="4446974" h="4705792">
                <a:moveTo>
                  <a:pt x="0" y="0"/>
                </a:moveTo>
                <a:lnTo>
                  <a:pt x="4446974" y="0"/>
                </a:lnTo>
                <a:lnTo>
                  <a:pt x="4446974" y="4705792"/>
                </a:lnTo>
                <a:lnTo>
                  <a:pt x="0" y="4705792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4" name="Freeform 4"/>
          <p:cNvSpPr/>
          <p:nvPr/>
        </p:nvSpPr>
        <p:spPr>
          <a:xfrm rot="-5400000">
            <a:off x="13341939" y="5362648"/>
            <a:ext cx="4446974" cy="4705792"/>
          </a:xfrm>
          <a:custGeom>
            <a:avLst/>
            <a:gdLst/>
            <a:ahLst/>
            <a:cxnLst/>
            <a:rect l="l" t="t" r="r" b="b"/>
            <a:pathLst>
              <a:path w="4446974" h="4705792">
                <a:moveTo>
                  <a:pt x="0" y="0"/>
                </a:moveTo>
                <a:lnTo>
                  <a:pt x="4446974" y="0"/>
                </a:lnTo>
                <a:lnTo>
                  <a:pt x="4446974" y="4705792"/>
                </a:lnTo>
                <a:lnTo>
                  <a:pt x="0" y="4705792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5" name="Freeform 5"/>
          <p:cNvSpPr/>
          <p:nvPr/>
        </p:nvSpPr>
        <p:spPr>
          <a:xfrm>
            <a:off x="3579144" y="1648665"/>
            <a:ext cx="3574579" cy="4468223"/>
          </a:xfrm>
          <a:custGeom>
            <a:avLst/>
            <a:gdLst/>
            <a:ahLst/>
            <a:cxnLst/>
            <a:rect l="l" t="t" r="r" b="b"/>
            <a:pathLst>
              <a:path w="3574579" h="4468223">
                <a:moveTo>
                  <a:pt x="0" y="0"/>
                </a:moveTo>
                <a:lnTo>
                  <a:pt x="3574578" y="0"/>
                </a:lnTo>
                <a:lnTo>
                  <a:pt x="3574578" y="4468223"/>
                </a:lnTo>
                <a:lnTo>
                  <a:pt x="0" y="4468223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6" name="TextBox 6"/>
          <p:cNvSpPr txBox="1"/>
          <p:nvPr/>
        </p:nvSpPr>
        <p:spPr>
          <a:xfrm>
            <a:off x="7662544" y="1945868"/>
            <a:ext cx="7046312" cy="334708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8800"/>
              </a:lnSpc>
            </a:pPr>
            <a:r>
              <a:rPr lang="en-US" sz="14400" b="1">
                <a:solidFill>
                  <a:srgbClr val="000000"/>
                </a:solidFill>
                <a:latin typeface="Arial Bold"/>
                <a:ea typeface="Arial Bold"/>
                <a:cs typeface="Arial Bold"/>
                <a:sym typeface="Arial Bold"/>
              </a:rPr>
              <a:t>Diolch!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1738647" y="6798600"/>
            <a:ext cx="14810705" cy="193674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8000"/>
              </a:lnSpc>
            </a:pPr>
            <a:r>
              <a:rPr lang="en-US" sz="40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Our next Monthly Matter will be available on</a:t>
            </a:r>
          </a:p>
          <a:p>
            <a:pPr algn="ctr">
              <a:lnSpc>
                <a:spcPts val="8000"/>
              </a:lnSpc>
            </a:pPr>
            <a:r>
              <a:rPr lang="en-US" sz="4000" b="1">
                <a:solidFill>
                  <a:srgbClr val="000000"/>
                </a:solidFill>
                <a:latin typeface="Arial Bold"/>
                <a:ea typeface="Arial Bold"/>
                <a:cs typeface="Arial Bold"/>
                <a:sym typeface="Arial Bold"/>
              </a:rPr>
              <a:t>Monday, November 2nd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Math_Settings xmlns="a92cb3d6-694b-4915-be01-0dd97e9dbd9e" xsi:nil="true"/>
    <Has_Leaders_Only_SectionGroup xmlns="a92cb3d6-694b-4915-be01-0dd97e9dbd9e" xsi:nil="true"/>
    <Owner xmlns="a92cb3d6-694b-4915-be01-0dd97e9dbd9e">
      <UserInfo>
        <DisplayName/>
        <AccountId xsi:nil="true"/>
        <AccountType/>
      </UserInfo>
    </Owner>
    <Distribution_Groups xmlns="a92cb3d6-694b-4915-be01-0dd97e9dbd9e" xsi:nil="true"/>
    <AppVersion xmlns="a92cb3d6-694b-4915-be01-0dd97e9dbd9e" xsi:nil="true"/>
    <IsNotebookLocked xmlns="a92cb3d6-694b-4915-be01-0dd97e9dbd9e" xsi:nil="true"/>
    <Is_Collaboration_Space_Locked xmlns="a92cb3d6-694b-4915-be01-0dd97e9dbd9e" xsi:nil="true"/>
    <Teams_Channel_Section_Location xmlns="a92cb3d6-694b-4915-be01-0dd97e9dbd9e" xsi:nil="true"/>
    <Templates xmlns="a92cb3d6-694b-4915-be01-0dd97e9dbd9e" xsi:nil="true"/>
    <NotebookType xmlns="a92cb3d6-694b-4915-be01-0dd97e9dbd9e" xsi:nil="true"/>
    <lcf76f155ced4ddcb4097134ff3c332f xmlns="a92cb3d6-694b-4915-be01-0dd97e9dbd9e">
      <Terms xmlns="http://schemas.microsoft.com/office/infopath/2007/PartnerControls"/>
    </lcf76f155ced4ddcb4097134ff3c332f>
    <LMS_Mappings xmlns="a92cb3d6-694b-4915-be01-0dd97e9dbd9e" xsi:nil="true"/>
    <Invited_Leaders xmlns="a92cb3d6-694b-4915-be01-0dd97e9dbd9e" xsi:nil="true"/>
    <Self_Registration_Enabled xmlns="a92cb3d6-694b-4915-be01-0dd97e9dbd9e" xsi:nil="true"/>
    <FolderType xmlns="a92cb3d6-694b-4915-be01-0dd97e9dbd9e" xsi:nil="true"/>
    <Leaders xmlns="a92cb3d6-694b-4915-be01-0dd97e9dbd9e">
      <UserInfo>
        <DisplayName/>
        <AccountId xsi:nil="true"/>
        <AccountType/>
      </UserInfo>
    </Leaders>
    <TeamsChannelId xmlns="a92cb3d6-694b-4915-be01-0dd97e9dbd9e" xsi:nil="true"/>
    <TaxCatchAll xmlns="e442ecdc-24d5-4155-b3a2-f91807a0074c" xsi:nil="true"/>
    <DefaultSectionNames xmlns="a92cb3d6-694b-4915-be01-0dd97e9dbd9e" xsi:nil="true"/>
    <CultureName xmlns="a92cb3d6-694b-4915-be01-0dd97e9dbd9e" xsi:nil="true"/>
    <Invited_Members xmlns="a92cb3d6-694b-4915-be01-0dd97e9dbd9e" xsi:nil="true"/>
    <Members xmlns="a92cb3d6-694b-4915-be01-0dd97e9dbd9e">
      <UserInfo>
        <DisplayName/>
        <AccountId xsi:nil="true"/>
        <AccountType/>
      </UserInfo>
    </Members>
    <Member_Groups xmlns="a92cb3d6-694b-4915-be01-0dd97e9dbd9e">
      <UserInfo>
        <DisplayName/>
        <AccountId xsi:nil="true"/>
        <AccountType/>
      </UserInfo>
    </Member_Groups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B40E17DEE6830F4EAB69CF016E6544E2" ma:contentTypeVersion="35" ma:contentTypeDescription="Create a new document." ma:contentTypeScope="" ma:versionID="ad76279ba2a593641e821c5609a0b30a">
  <xsd:schema xmlns:xsd="http://www.w3.org/2001/XMLSchema" xmlns:xs="http://www.w3.org/2001/XMLSchema" xmlns:p="http://schemas.microsoft.com/office/2006/metadata/properties" xmlns:ns2="a92cb3d6-694b-4915-be01-0dd97e9dbd9e" xmlns:ns3="e442ecdc-24d5-4155-b3a2-f91807a0074c" targetNamespace="http://schemas.microsoft.com/office/2006/metadata/properties" ma:root="true" ma:fieldsID="b45e82b62c63d523c1aeb04fcebb869e" ns2:_="" ns3:_="">
    <xsd:import namespace="a92cb3d6-694b-4915-be01-0dd97e9dbd9e"/>
    <xsd:import namespace="e442ecdc-24d5-4155-b3a2-f91807a0074c"/>
    <xsd:element name="properties">
      <xsd:complexType>
        <xsd:sequence>
          <xsd:element name="documentManagement">
            <xsd:complexType>
              <xsd:all>
                <xsd:element ref="ns2:NotebookType" minOccurs="0"/>
                <xsd:element ref="ns2:FolderType" minOccurs="0"/>
                <xsd:element ref="ns2:CultureName" minOccurs="0"/>
                <xsd:element ref="ns2:AppVersion" minOccurs="0"/>
                <xsd:element ref="ns2:TeamsChannelId" minOccurs="0"/>
                <xsd:element ref="ns2:Owner" minOccurs="0"/>
                <xsd:element ref="ns2:Math_Settings" minOccurs="0"/>
                <xsd:element ref="ns2:DefaultSectionNames" minOccurs="0"/>
                <xsd:element ref="ns2:Templates" minOccurs="0"/>
                <xsd:element ref="ns2:Leaders" minOccurs="0"/>
                <xsd:element ref="ns2:Members" minOccurs="0"/>
                <xsd:element ref="ns2:Member_Groups" minOccurs="0"/>
                <xsd:element ref="ns2:Distribution_Groups" minOccurs="0"/>
                <xsd:element ref="ns2:LMS_Mappings" minOccurs="0"/>
                <xsd:element ref="ns2:Invited_Leaders" minOccurs="0"/>
                <xsd:element ref="ns2:Invited_Members" minOccurs="0"/>
                <xsd:element ref="ns2:Self_Registration_Enabled" minOccurs="0"/>
                <xsd:element ref="ns2:Has_Leaders_Only_SectionGroup" minOccurs="0"/>
                <xsd:element ref="ns2:Is_Collaboration_Space_Locked" minOccurs="0"/>
                <xsd:element ref="ns2:IsNotebookLocked" minOccurs="0"/>
                <xsd:element ref="ns2:Teams_Channel_Section_Location" minOccurs="0"/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ObjectDetectorVersions" minOccurs="0"/>
                <xsd:element ref="ns2:MediaServiceDateTaken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2:MediaServiceLocation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92cb3d6-694b-4915-be01-0dd97e9dbd9e" elementFormDefault="qualified">
    <xsd:import namespace="http://schemas.microsoft.com/office/2006/documentManagement/types"/>
    <xsd:import namespace="http://schemas.microsoft.com/office/infopath/2007/PartnerControls"/>
    <xsd:element name="NotebookType" ma:index="8" nillable="true" ma:displayName="Notebook Type" ma:internalName="NotebookType">
      <xsd:simpleType>
        <xsd:restriction base="dms:Text"/>
      </xsd:simpleType>
    </xsd:element>
    <xsd:element name="FolderType" ma:index="9" nillable="true" ma:displayName="Folder Type" ma:internalName="FolderType">
      <xsd:simpleType>
        <xsd:restriction base="dms:Text"/>
      </xsd:simpleType>
    </xsd:element>
    <xsd:element name="CultureName" ma:index="10" nillable="true" ma:displayName="Culture Name" ma:internalName="CultureName">
      <xsd:simpleType>
        <xsd:restriction base="dms:Text"/>
      </xsd:simpleType>
    </xsd:element>
    <xsd:element name="AppVersion" ma:index="11" nillable="true" ma:displayName="App Version" ma:internalName="AppVersion">
      <xsd:simpleType>
        <xsd:restriction base="dms:Text"/>
      </xsd:simpleType>
    </xsd:element>
    <xsd:element name="TeamsChannelId" ma:index="12" nillable="true" ma:displayName="Teams Channel Id" ma:internalName="TeamsChannelId">
      <xsd:simpleType>
        <xsd:restriction base="dms:Text"/>
      </xsd:simpleType>
    </xsd:element>
    <xsd:element name="Owner" ma:index="13" nillable="true" ma:displayName="Owner" ma:internalName="Owner">
      <xsd:complexType>
        <xsd:complexContent>
          <xsd:extension base="dms:User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Math_Settings" ma:index="14" nillable="true" ma:displayName="Math Settings" ma:internalName="Math_Settings">
      <xsd:simpleType>
        <xsd:restriction base="dms:Text"/>
      </xsd:simpleType>
    </xsd:element>
    <xsd:element name="DefaultSectionNames" ma:index="15" nillable="true" ma:displayName="Default Section Names" ma:internalName="DefaultSectionNames">
      <xsd:simpleType>
        <xsd:restriction base="dms:Note">
          <xsd:maxLength value="255"/>
        </xsd:restriction>
      </xsd:simpleType>
    </xsd:element>
    <xsd:element name="Templates" ma:index="16" nillable="true" ma:displayName="Templates" ma:internalName="Templates">
      <xsd:simpleType>
        <xsd:restriction base="dms:Note">
          <xsd:maxLength value="255"/>
        </xsd:restriction>
      </xsd:simpleType>
    </xsd:element>
    <xsd:element name="Leaders" ma:index="17" nillable="true" ma:displayName="Leaders" ma:internalName="Leaders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Members" ma:index="18" nillable="true" ma:displayName="Members" ma:internalName="Members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Member_Groups" ma:index="19" nillable="true" ma:displayName="Member Groups" ma:internalName="Member_Groups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Distribution_Groups" ma:index="20" nillable="true" ma:displayName="Distribution Groups" ma:internalName="Distribution_Groups">
      <xsd:simpleType>
        <xsd:restriction base="dms:Note">
          <xsd:maxLength value="255"/>
        </xsd:restriction>
      </xsd:simpleType>
    </xsd:element>
    <xsd:element name="LMS_Mappings" ma:index="21" nillable="true" ma:displayName="LMS Mappings" ma:internalName="LMS_Mappings">
      <xsd:simpleType>
        <xsd:restriction base="dms:Note">
          <xsd:maxLength value="255"/>
        </xsd:restriction>
      </xsd:simpleType>
    </xsd:element>
    <xsd:element name="Invited_Leaders" ma:index="22" nillable="true" ma:displayName="Invited Leaders" ma:internalName="Invited_Leaders">
      <xsd:simpleType>
        <xsd:restriction base="dms:Note">
          <xsd:maxLength value="255"/>
        </xsd:restriction>
      </xsd:simpleType>
    </xsd:element>
    <xsd:element name="Invited_Members" ma:index="23" nillable="true" ma:displayName="Invited Members" ma:internalName="Invited_Members">
      <xsd:simpleType>
        <xsd:restriction base="dms:Note">
          <xsd:maxLength value="255"/>
        </xsd:restriction>
      </xsd:simpleType>
    </xsd:element>
    <xsd:element name="Self_Registration_Enabled" ma:index="24" nillable="true" ma:displayName="Self Registration Enabled" ma:internalName="Self_Registration_Enabled">
      <xsd:simpleType>
        <xsd:restriction base="dms:Boolean"/>
      </xsd:simpleType>
    </xsd:element>
    <xsd:element name="Has_Leaders_Only_SectionGroup" ma:index="25" nillable="true" ma:displayName="Has Leaders Only SectionGroup" ma:internalName="Has_Leaders_Only_SectionGroup">
      <xsd:simpleType>
        <xsd:restriction base="dms:Boolean"/>
      </xsd:simpleType>
    </xsd:element>
    <xsd:element name="Is_Collaboration_Space_Locked" ma:index="26" nillable="true" ma:displayName="Is Collaboration Space Locked" ma:internalName="Is_Collaboration_Space_Locked">
      <xsd:simpleType>
        <xsd:restriction base="dms:Boolean"/>
      </xsd:simpleType>
    </xsd:element>
    <xsd:element name="IsNotebookLocked" ma:index="27" nillable="true" ma:displayName="Is Notebook Locked" ma:internalName="IsNotebookLocked">
      <xsd:simpleType>
        <xsd:restriction base="dms:Boolean"/>
      </xsd:simpleType>
    </xsd:element>
    <xsd:element name="Teams_Channel_Section_Location" ma:index="28" nillable="true" ma:displayName="Teams Channel Section Location" ma:internalName="Teams_Channel_Section_Location">
      <xsd:simpleType>
        <xsd:restriction base="dms:Text"/>
      </xsd:simpleType>
    </xsd:element>
    <xsd:element name="MediaServiceMetadata" ma:index="29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30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31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32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DateTaken" ma:index="33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GenerationTime" ma:index="3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35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36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38" nillable="true" ma:taxonomy="true" ma:internalName="lcf76f155ced4ddcb4097134ff3c332f" ma:taxonomyFieldName="MediaServiceImageTags" ma:displayName="Image Tags" ma:readOnly="false" ma:fieldId="{5cf76f15-5ced-4ddc-b409-7134ff3c332f}" ma:taxonomyMulti="true" ma:sspId="2b247b5d-bd6f-45b2-9b56-34b4e46c4e0e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40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41" nillable="true" ma:displayName="Location" ma:indexed="true" ma:internalName="MediaServiceLocation" ma:readOnly="true">
      <xsd:simpleType>
        <xsd:restriction base="dms:Text"/>
      </xsd:simpleType>
    </xsd:element>
    <xsd:element name="MediaServiceBillingMetadata" ma:index="42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442ecdc-24d5-4155-b3a2-f91807a0074c" elementFormDefault="qualified">
    <xsd:import namespace="http://schemas.microsoft.com/office/2006/documentManagement/types"/>
    <xsd:import namespace="http://schemas.microsoft.com/office/infopath/2007/PartnerControls"/>
    <xsd:element name="TaxCatchAll" ma:index="39" nillable="true" ma:displayName="Taxonomy Catch All Column" ma:hidden="true" ma:list="{c0abd31a-2c24-4d75-ba30-559d6c5947ed}" ma:internalName="TaxCatchAll" ma:showField="CatchAllData" ma:web="e442ecdc-24d5-4155-b3a2-f91807a0074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93953AA4-5037-4A38-A090-4C236B0A636D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D3B2B8D2-24F9-47C8-9F3A-013BAC4EDD40}">
  <ds:schemaRefs>
    <ds:schemaRef ds:uri="http://schemas.microsoft.com/office/2006/metadata/properties"/>
    <ds:schemaRef ds:uri="http://schemas.microsoft.com/office/infopath/2007/PartnerControls"/>
    <ds:schemaRef ds:uri="a92cb3d6-694b-4915-be01-0dd97e9dbd9e"/>
    <ds:schemaRef ds:uri="e442ecdc-24d5-4155-b3a2-f91807a0074c"/>
  </ds:schemaRefs>
</ds:datastoreItem>
</file>

<file path=customXml/itemProps3.xml><?xml version="1.0" encoding="utf-8"?>
<ds:datastoreItem xmlns:ds="http://schemas.openxmlformats.org/officeDocument/2006/customXml" ds:itemID="{BE05BE36-EA4F-415F-8FB7-7A417543AB43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a92cb3d6-694b-4915-be01-0dd97e9dbd9e"/>
    <ds:schemaRef ds:uri="e442ecdc-24d5-4155-b3a2-f91807a0074c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Custom</PresentationFormat>
  <Paragraphs>0</Paragraphs>
  <Slides>9</Slides>
  <Notes>2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0" baseType="lpstr"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MM - October 2026</dc:title>
  <cp:revision>20</cp:revision>
  <dcterms:created xsi:type="dcterms:W3CDTF">2006-08-16T00:00:00Z</dcterms:created>
  <dcterms:modified xsi:type="dcterms:W3CDTF">2026-10-06T09:41:34Z</dcterms:modified>
  <dc:identifier>DAHW3kk3UnE</dc:identifier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0x010100B40E17DEE6830F4EAB69CF016E6544E2</vt:lpwstr>
  </property>
  <property fmtid="{D5CDD505-2E9C-101B-9397-08002B2CF9AE}" pid="3" name="MediaServiceImageTags">
    <vt:lpwstr/>
  </property>
</Properties>
</file>