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8288000" cy="10287000"/>
  <p:notesSz cx="6858000" cy="9144000"/>
  <p:embeddedFontLst>
    <p:embeddedFont>
      <p:font typeface="Arial Bold" panose="020B0704020202020204" pitchFamily="34" charset="0"/>
      <p:regular r:id="rId15"/>
      <p:bold r:id="rId16"/>
    </p:embeddedFont>
    <p:embeddedFont>
      <p:font typeface="Arial Italics" panose="020B0604020202020204" charset="0"/>
      <p:regular r:id="rId17"/>
    </p:embeddedFont>
    <p:embeddedFont>
      <p:font typeface="Canva Sans" panose="020B0604020202020204" charset="0"/>
      <p:regular r:id="rId18"/>
    </p:embeddedFont>
    <p:embeddedFont>
      <p:font typeface="Canva Sans Bold" panose="020B0604020202020204" charset="0"/>
      <p:regular r:id="rId19"/>
    </p:embeddedFont>
    <p:embeddedFont>
      <p:font typeface="Canva Sans Bold Italics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7" dt="2026-10-06T10:06:26.251"/>
    <p1510:client id="{CD8A8F10-E490-EF01-D9F2-911DF5BBDF00}" v="4" dt="2026-10-06T09:21:14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1F8343-7E4D-4700-9889-DD60609F7FA9}" type="datetimeFigureOut">
              <a:t>10/6/2026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D929B-9D22-4028-A9F7-0277313C5226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535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1.snapsurveys.com/Interview/cb63ad80-769e-4085-bba5-f1ec47e88cf5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https://youtu.be/7QgY7jVmRj4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D929B-9D22-4028-A9F7-0277313C5226}" type="slidenum"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488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 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D929B-9D22-4028-A9F7-0277313C5226}" type="slidenum">
              <a:rPr lang="en-GB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319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7QgY7jVmRj4?feature=oembed" TargetMode="Externa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svg"/><Relationship Id="rId7" Type="http://schemas.openxmlformats.org/officeDocument/2006/relationships/hyperlink" Target="https://online1.snapsurveys.com/Interview/cb63ad80-769e-4085-bba5-f1ec47e88cf5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mplantcymru.org.uk" TargetMode="External"/><Relationship Id="rId3" Type="http://schemas.openxmlformats.org/officeDocument/2006/relationships/image" Target="../media/image2.svg"/><Relationship Id="rId7" Type="http://schemas.openxmlformats.org/officeDocument/2006/relationships/hyperlink" Target="mailto:cyngor@complantcymru.org.uk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76795" y="4289689"/>
            <a:ext cx="7534411" cy="4049439"/>
          </a:xfrm>
          <a:custGeom>
            <a:avLst/>
            <a:gdLst/>
            <a:ahLst/>
            <a:cxnLst/>
            <a:rect l="l" t="t" r="r" b="b"/>
            <a:pathLst>
              <a:path w="7534411" h="4049439">
                <a:moveTo>
                  <a:pt x="0" y="0"/>
                </a:moveTo>
                <a:lnTo>
                  <a:pt x="7534410" y="0"/>
                </a:lnTo>
                <a:lnTo>
                  <a:pt x="7534410" y="4049438"/>
                </a:lnTo>
                <a:lnTo>
                  <a:pt x="0" y="40494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486161" y="159281"/>
            <a:ext cx="5050832" cy="5344796"/>
          </a:xfrm>
          <a:custGeom>
            <a:avLst/>
            <a:gdLst/>
            <a:ahLst/>
            <a:cxnLst/>
            <a:rect l="l" t="t" r="r" b="b"/>
            <a:pathLst>
              <a:path w="5050832" h="5344796">
                <a:moveTo>
                  <a:pt x="0" y="0"/>
                </a:moveTo>
                <a:lnTo>
                  <a:pt x="5050832" y="0"/>
                </a:lnTo>
                <a:lnTo>
                  <a:pt x="5050832" y="5344796"/>
                </a:lnTo>
                <a:lnTo>
                  <a:pt x="0" y="53447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80635" y="1768882"/>
            <a:ext cx="15326729" cy="1239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90"/>
              </a:lnSpc>
            </a:pPr>
            <a:r>
              <a:rPr lang="en-US" sz="7064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Mater y Mis - Hydref 2026</a:t>
            </a:r>
          </a:p>
        </p:txBody>
      </p:sp>
      <p:sp>
        <p:nvSpPr>
          <p:cNvPr id="5" name="Freeform 5"/>
          <p:cNvSpPr/>
          <p:nvPr/>
        </p:nvSpPr>
        <p:spPr>
          <a:xfrm rot="-5400000">
            <a:off x="12695428" y="4742668"/>
            <a:ext cx="5050832" cy="5344796"/>
          </a:xfrm>
          <a:custGeom>
            <a:avLst/>
            <a:gdLst/>
            <a:ahLst/>
            <a:cxnLst/>
            <a:rect l="l" t="t" r="r" b="b"/>
            <a:pathLst>
              <a:path w="5050832" h="5344796">
                <a:moveTo>
                  <a:pt x="0" y="0"/>
                </a:moveTo>
                <a:lnTo>
                  <a:pt x="5050832" y="0"/>
                </a:lnTo>
                <a:lnTo>
                  <a:pt x="5050832" y="5344796"/>
                </a:lnTo>
                <a:lnTo>
                  <a:pt x="0" y="53447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39179" y="8486587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116" r="-109488" b="-3528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381413" y="4096292"/>
            <a:ext cx="5327117" cy="3995337"/>
          </a:xfrm>
          <a:custGeom>
            <a:avLst/>
            <a:gdLst/>
            <a:ahLst/>
            <a:cxnLst/>
            <a:rect l="l" t="t" r="r" b="b"/>
            <a:pathLst>
              <a:path w="5327117" h="3995337">
                <a:moveTo>
                  <a:pt x="0" y="0"/>
                </a:moveTo>
                <a:lnTo>
                  <a:pt x="5327117" y="0"/>
                </a:lnTo>
                <a:lnTo>
                  <a:pt x="5327117" y="3995338"/>
                </a:lnTo>
                <a:lnTo>
                  <a:pt x="0" y="3995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595040" flipV="1">
            <a:off x="3575980" y="1435256"/>
            <a:ext cx="3264283" cy="3400295"/>
          </a:xfrm>
          <a:custGeom>
            <a:avLst/>
            <a:gdLst/>
            <a:ahLst/>
            <a:cxnLst/>
            <a:rect l="l" t="t" r="r" b="b"/>
            <a:pathLst>
              <a:path w="3264283" h="3400295">
                <a:moveTo>
                  <a:pt x="0" y="3400295"/>
                </a:moveTo>
                <a:lnTo>
                  <a:pt x="3264283" y="3400295"/>
                </a:lnTo>
                <a:lnTo>
                  <a:pt x="3264283" y="0"/>
                </a:lnTo>
                <a:lnTo>
                  <a:pt x="0" y="0"/>
                </a:lnTo>
                <a:lnTo>
                  <a:pt x="0" y="340029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768423" y="3110751"/>
            <a:ext cx="7770401" cy="366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70"/>
              </a:lnSpc>
            </a:pPr>
            <a:r>
              <a:rPr lang="en-US" sz="498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Mis diwethaf, gofynnon ni i chi </a:t>
            </a:r>
            <a:r>
              <a:rPr lang="en-US" sz="4985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feddwl am hawliau plant ac i greu siarter.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8119" y="8590624"/>
            <a:ext cx="1396628" cy="1460807"/>
          </a:xfrm>
          <a:custGeom>
            <a:avLst/>
            <a:gdLst/>
            <a:ahLst/>
            <a:cxnLst/>
            <a:rect l="l" t="t" r="r" b="b"/>
            <a:pathLst>
              <a:path w="1396628" h="1460807">
                <a:moveTo>
                  <a:pt x="0" y="0"/>
                </a:moveTo>
                <a:lnTo>
                  <a:pt x="1396628" y="0"/>
                </a:lnTo>
                <a:lnTo>
                  <a:pt x="1396628" y="1460807"/>
                </a:lnTo>
                <a:lnTo>
                  <a:pt x="0" y="14608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</p:sp>
      <p:sp>
        <p:nvSpPr>
          <p:cNvPr id="3" name="Freeform 3"/>
          <p:cNvSpPr/>
          <p:nvPr/>
        </p:nvSpPr>
        <p:spPr>
          <a:xfrm rot="9502633">
            <a:off x="1494115" y="2562344"/>
            <a:ext cx="8046388" cy="7804996"/>
          </a:xfrm>
          <a:custGeom>
            <a:avLst/>
            <a:gdLst/>
            <a:ahLst/>
            <a:cxnLst/>
            <a:rect l="l" t="t" r="r" b="b"/>
            <a:pathLst>
              <a:path w="8046388" h="7804996">
                <a:moveTo>
                  <a:pt x="0" y="0"/>
                </a:moveTo>
                <a:lnTo>
                  <a:pt x="8046388" y="0"/>
                </a:lnTo>
                <a:lnTo>
                  <a:pt x="8046388" y="7804996"/>
                </a:lnTo>
                <a:lnTo>
                  <a:pt x="0" y="7804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550980">
            <a:off x="9490684" y="1464066"/>
            <a:ext cx="8851488" cy="7081191"/>
          </a:xfrm>
          <a:custGeom>
            <a:avLst/>
            <a:gdLst/>
            <a:ahLst/>
            <a:cxnLst/>
            <a:rect l="l" t="t" r="r" b="b"/>
            <a:pathLst>
              <a:path w="8851488" h="7081191">
                <a:moveTo>
                  <a:pt x="0" y="0"/>
                </a:moveTo>
                <a:lnTo>
                  <a:pt x="8851488" y="0"/>
                </a:lnTo>
                <a:lnTo>
                  <a:pt x="8851488" y="7081191"/>
                </a:lnTo>
                <a:lnTo>
                  <a:pt x="0" y="70811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075974" y="1354439"/>
            <a:ext cx="5680907" cy="6511690"/>
          </a:xfrm>
          <a:custGeom>
            <a:avLst/>
            <a:gdLst/>
            <a:ahLst/>
            <a:cxnLst/>
            <a:rect l="l" t="t" r="r" b="b"/>
            <a:pathLst>
              <a:path w="5680907" h="6511690">
                <a:moveTo>
                  <a:pt x="0" y="0"/>
                </a:moveTo>
                <a:lnTo>
                  <a:pt x="5680907" y="0"/>
                </a:lnTo>
                <a:lnTo>
                  <a:pt x="5680907" y="6511689"/>
                </a:lnTo>
                <a:lnTo>
                  <a:pt x="0" y="65116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3025"/>
            </a:stretch>
          </a:blipFill>
        </p:spPr>
      </p:sp>
      <p:sp>
        <p:nvSpPr>
          <p:cNvPr id="8" name="Freeform 8"/>
          <p:cNvSpPr/>
          <p:nvPr/>
        </p:nvSpPr>
        <p:spPr>
          <a:xfrm rot="286003">
            <a:off x="3425421" y="3189350"/>
            <a:ext cx="4183775" cy="5905329"/>
          </a:xfrm>
          <a:custGeom>
            <a:avLst/>
            <a:gdLst/>
            <a:ahLst/>
            <a:cxnLst/>
            <a:rect l="l" t="t" r="r" b="b"/>
            <a:pathLst>
              <a:path w="4183775" h="5905329">
                <a:moveTo>
                  <a:pt x="0" y="0"/>
                </a:moveTo>
                <a:lnTo>
                  <a:pt x="4183776" y="0"/>
                </a:lnTo>
                <a:lnTo>
                  <a:pt x="4183776" y="5905328"/>
                </a:lnTo>
                <a:lnTo>
                  <a:pt x="0" y="59053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439011" y="985373"/>
            <a:ext cx="8550191" cy="1466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3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Diolch i bawb gwnaeth cymryd rhan. Dyma rai o’r siarteri wnaethoch chi eu hanfon atom.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22763" y="8081481"/>
            <a:ext cx="3587330" cy="378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5"/>
              </a:lnSpc>
            </a:pPr>
            <a:r>
              <a:rPr lang="en-US" sz="2218" b="1" i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Stacey Primary School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17613" y="9368447"/>
            <a:ext cx="3587330" cy="378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5"/>
              </a:lnSpc>
            </a:pPr>
            <a:r>
              <a:rPr lang="en-US" sz="2218" b="1" i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Ysgol Heulfan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521491" y="306263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02473" y="5226366"/>
            <a:ext cx="3067082" cy="3370420"/>
          </a:xfrm>
          <a:custGeom>
            <a:avLst/>
            <a:gdLst/>
            <a:ahLst/>
            <a:cxnLst/>
            <a:rect l="l" t="t" r="r" b="b"/>
            <a:pathLst>
              <a:path w="3067082" h="3370420">
                <a:moveTo>
                  <a:pt x="0" y="0"/>
                </a:moveTo>
                <a:lnTo>
                  <a:pt x="3067083" y="0"/>
                </a:lnTo>
                <a:lnTo>
                  <a:pt x="3067083" y="3370420"/>
                </a:lnTo>
                <a:lnTo>
                  <a:pt x="0" y="33704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006576" y="1368749"/>
            <a:ext cx="12274847" cy="2322000"/>
          </a:xfrm>
          <a:custGeom>
            <a:avLst/>
            <a:gdLst/>
            <a:ahLst/>
            <a:cxnLst/>
            <a:rect l="l" t="t" r="r" b="b"/>
            <a:pathLst>
              <a:path w="12274847" h="2322000">
                <a:moveTo>
                  <a:pt x="0" y="0"/>
                </a:moveTo>
                <a:lnTo>
                  <a:pt x="12274848" y="0"/>
                </a:lnTo>
                <a:lnTo>
                  <a:pt x="12274848" y="2322000"/>
                </a:lnTo>
                <a:lnTo>
                  <a:pt x="0" y="2322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4000"/>
            </a:blip>
            <a:stretch>
              <a:fillRect t="-26871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147246" y="1248955"/>
            <a:ext cx="11993508" cy="2209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00"/>
              </a:lnSpc>
            </a:pPr>
            <a:r>
              <a:rPr lang="en-US" sz="4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Mae Mater y Mis </a:t>
            </a:r>
            <a:r>
              <a:rPr lang="en-US" sz="4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Tachweddyn</a:t>
            </a:r>
            <a:r>
              <a:rPr lang="en-US" sz="4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am</a:t>
            </a:r>
            <a:r>
              <a:rPr lang="en-US" sz="4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drafnidiaeth cyhoeddus.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25504" y="4772025"/>
            <a:ext cx="12733796" cy="3686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Mae’r pwnc yma gallu effeithio ar nifer o hawliau plant, gan gynnwys:</a:t>
            </a:r>
          </a:p>
          <a:p>
            <a:pPr marL="647702" lvl="1" indent="-323851" algn="l">
              <a:lnSpc>
                <a:spcPts val="75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Erthygl 28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- eich hawl i addysg </a:t>
            </a:r>
          </a:p>
          <a:p>
            <a:pPr marL="647702" lvl="1" indent="-323851" algn="l">
              <a:lnSpc>
                <a:spcPts val="75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Erthygl 15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eich hawl i gyfarfod â ffrindiau ac ymuno â grwpiau </a:t>
            </a:r>
          </a:p>
          <a:p>
            <a:pPr marL="647702" lvl="1" indent="-323851" algn="l">
              <a:lnSpc>
                <a:spcPts val="75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Erthygl 31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eich hawl i chwarae, ymlacio a gorffwys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Mater y Mis Hydref 2026 - Trafnidiaeth cyhoeddus">
            <a:hlinkClick r:id="" action="ppaction://noaction"/>
            <a:extLst>
              <a:ext uri="{FF2B5EF4-FFF2-40B4-BE49-F238E27FC236}">
                <a16:creationId xmlns:a16="http://schemas.microsoft.com/office/drawing/2014/main" id="{608938DE-7931-89CF-7BC9-9F490784D3D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-1108" y="-4696"/>
            <a:ext cx="18307462" cy="103120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9179" y="8752214"/>
            <a:ext cx="1134675" cy="1186816"/>
          </a:xfrm>
          <a:custGeom>
            <a:avLst/>
            <a:gdLst/>
            <a:ahLst/>
            <a:cxnLst/>
            <a:rect l="l" t="t" r="r" b="b"/>
            <a:pathLst>
              <a:path w="1134675" h="1186816">
                <a:moveTo>
                  <a:pt x="0" y="0"/>
                </a:moveTo>
                <a:lnTo>
                  <a:pt x="1134675" y="0"/>
                </a:lnTo>
                <a:lnTo>
                  <a:pt x="1134675" y="1186817"/>
                </a:lnTo>
                <a:lnTo>
                  <a:pt x="0" y="11868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5701">
            <a:off x="14297141" y="522653"/>
            <a:ext cx="3222369" cy="3061251"/>
          </a:xfrm>
          <a:custGeom>
            <a:avLst/>
            <a:gdLst/>
            <a:ahLst/>
            <a:cxnLst/>
            <a:rect l="l" t="t" r="r" b="b"/>
            <a:pathLst>
              <a:path w="3222369" h="3061251">
                <a:moveTo>
                  <a:pt x="0" y="0"/>
                </a:moveTo>
                <a:lnTo>
                  <a:pt x="3222369" y="0"/>
                </a:lnTo>
                <a:lnTo>
                  <a:pt x="3222369" y="3061250"/>
                </a:lnTo>
                <a:lnTo>
                  <a:pt x="0" y="306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159191" y="4065899"/>
            <a:ext cx="15459219" cy="4979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 algn="l">
              <a:lnSpc>
                <a:spcPts val="6600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r>
              <a:rPr lang="en-US" sz="33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mor aml ydych chi'n defnyddio trafnidiaeth gyhoeddus fel bysiau a threnau?</a:t>
            </a:r>
          </a:p>
          <a:p>
            <a:pPr algn="l">
              <a:lnSpc>
                <a:spcPts val="6600"/>
              </a:lnSpc>
            </a:pPr>
            <a:endParaRPr lang="en-US" sz="33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2470" lvl="1" indent="-356235" algn="l">
              <a:lnSpc>
                <a:spcPts val="6600"/>
              </a:lnSpc>
              <a:buFont typeface="Arial"/>
              <a:buChar char="•"/>
            </a:pPr>
            <a:r>
              <a:rPr lang="en-US" sz="33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 mor ddibynadwy yw trafnidiaeth gyhoeddus yn eich ardal chi?</a:t>
            </a:r>
          </a:p>
          <a:p>
            <a:pPr algn="l">
              <a:lnSpc>
                <a:spcPts val="6600"/>
              </a:lnSpc>
            </a:pPr>
            <a:endParaRPr lang="en-US" sz="33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2470" lvl="1" indent="-356235" algn="l">
              <a:lnSpc>
                <a:spcPts val="6600"/>
              </a:lnSpc>
              <a:buFont typeface="Arial"/>
              <a:buChar char="•"/>
            </a:pPr>
            <a:r>
              <a:rPr lang="en-US" sz="33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Oeddech chi wedi clywed am y tocynnau bws isel cyn heddiw? </a:t>
            </a:r>
            <a:r>
              <a:rPr lang="en-US" sz="3300" i="1" u="none" strike="noStrike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(£1 am siwrnai unigol/£3 am ddiwrnod llawn)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368695" y="1176639"/>
            <a:ext cx="8302140" cy="2090902"/>
            <a:chOff x="0" y="0"/>
            <a:chExt cx="11069520" cy="2787869"/>
          </a:xfrm>
        </p:grpSpPr>
        <p:sp>
          <p:nvSpPr>
            <p:cNvPr id="8" name="Freeform 8"/>
            <p:cNvSpPr/>
            <p:nvPr/>
          </p:nvSpPr>
          <p:spPr>
            <a:xfrm>
              <a:off x="0" y="17064"/>
              <a:ext cx="6033676" cy="2770805"/>
            </a:xfrm>
            <a:custGeom>
              <a:avLst/>
              <a:gdLst/>
              <a:ahLst/>
              <a:cxnLst/>
              <a:rect l="l" t="t" r="r" b="b"/>
              <a:pathLst>
                <a:path w="6033676" h="2770805">
                  <a:moveTo>
                    <a:pt x="0" y="0"/>
                  </a:moveTo>
                  <a:lnTo>
                    <a:pt x="6033676" y="0"/>
                  </a:lnTo>
                  <a:lnTo>
                    <a:pt x="6033676" y="2770805"/>
                  </a:lnTo>
                  <a:lnTo>
                    <a:pt x="0" y="27708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6259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5816158" y="0"/>
              <a:ext cx="5253362" cy="2782615"/>
            </a:xfrm>
            <a:custGeom>
              <a:avLst/>
              <a:gdLst/>
              <a:ahLst/>
              <a:cxnLst/>
              <a:rect l="l" t="t" r="r" b="b"/>
              <a:pathLst>
                <a:path w="5253362" h="2782615">
                  <a:moveTo>
                    <a:pt x="0" y="0"/>
                  </a:moveTo>
                  <a:lnTo>
                    <a:pt x="5253362" y="0"/>
                  </a:lnTo>
                  <a:lnTo>
                    <a:pt x="5253362" y="2782615"/>
                  </a:lnTo>
                  <a:lnTo>
                    <a:pt x="0" y="2782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5172" b="-802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3473600" y="1148624"/>
            <a:ext cx="6095158" cy="1381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5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Dewch i drafod!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521491" y="306263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116" r="-109488" b="-3528"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873647">
            <a:off x="5880025" y="3144427"/>
            <a:ext cx="4234730" cy="2498491"/>
          </a:xfrm>
          <a:custGeom>
            <a:avLst/>
            <a:gdLst/>
            <a:ahLst/>
            <a:cxnLst/>
            <a:rect l="l" t="t" r="r" b="b"/>
            <a:pathLst>
              <a:path w="4234730" h="2498491">
                <a:moveTo>
                  <a:pt x="0" y="0"/>
                </a:moveTo>
                <a:lnTo>
                  <a:pt x="4234730" y="0"/>
                </a:lnTo>
                <a:lnTo>
                  <a:pt x="4234730" y="2498490"/>
                </a:lnTo>
                <a:lnTo>
                  <a:pt x="0" y="2498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21730" y="590296"/>
            <a:ext cx="6823228" cy="5966200"/>
          </a:xfrm>
          <a:custGeom>
            <a:avLst/>
            <a:gdLst/>
            <a:ahLst/>
            <a:cxnLst/>
            <a:rect l="l" t="t" r="r" b="b"/>
            <a:pathLst>
              <a:path w="5985028" h="5356600">
                <a:moveTo>
                  <a:pt x="0" y="0"/>
                </a:moveTo>
                <a:lnTo>
                  <a:pt x="5985028" y="0"/>
                </a:lnTo>
                <a:lnTo>
                  <a:pt x="5985028" y="5356600"/>
                </a:lnTo>
                <a:lnTo>
                  <a:pt x="0" y="53566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91802" y="6845392"/>
            <a:ext cx="15904397" cy="1350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0"/>
              </a:lnSpc>
            </a:pPr>
            <a:r>
              <a:rPr lang="en-US" sz="3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Rhannwch</a:t>
            </a:r>
            <a:r>
              <a:rPr lang="en-US" sz="3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eich</a:t>
            </a:r>
            <a:r>
              <a:rPr lang="en-US" sz="3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barn </a:t>
            </a:r>
            <a:r>
              <a:rPr lang="en-US" sz="3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gyda</a:t>
            </a:r>
            <a:r>
              <a:rPr lang="en-US" sz="3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</a:t>
            </a:r>
            <a:r>
              <a:rPr lang="en-US" sz="3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gan</a:t>
            </a:r>
            <a:r>
              <a:rPr lang="en-US" sz="3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ddefnyddio’r</a:t>
            </a:r>
            <a:r>
              <a:rPr lang="en-US" sz="3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cod QR yr </a:t>
            </a:r>
            <a:r>
              <a:rPr lang="en-US" sz="38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holiad</a:t>
            </a:r>
            <a:r>
              <a:rPr lang="en-US" sz="3800" b="1" u="none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ur</a:t>
            </a:r>
            <a:r>
              <a:rPr lang="en-US" sz="3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algn="ctr">
              <a:lnSpc>
                <a:spcPts val="5340"/>
              </a:lnSpc>
            </a:pPr>
            <a:r>
              <a:rPr lang="en-US" sz="38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  <a:hlinkClick r:id="rId7"/>
              </a:rPr>
              <a:t>neu’r ddolen</a:t>
            </a:r>
            <a:r>
              <a:rPr lang="en-US" sz="3800" b="1" u="sng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800" b="1" u="sng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yma</a:t>
            </a:r>
            <a:endParaRPr lang="en-US" sz="3800" b="1" u="sng" dirty="0" err="1">
              <a:solidFill>
                <a:srgbClr val="000000"/>
              </a:solidFill>
              <a:latin typeface="Arial Bold"/>
              <a:ea typeface="Arial Bold"/>
              <a:cs typeface="Arial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81416" y="8453480"/>
            <a:ext cx="15725169" cy="704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 i="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(Gall pob person ifanc wneud hyn yn unigol neu gall athro ei wneud ar ran y dosbarth)</a:t>
            </a:r>
          </a:p>
        </p:txBody>
      </p:sp>
      <p:sp>
        <p:nvSpPr>
          <p:cNvPr id="9" name="Freeform 9"/>
          <p:cNvSpPr/>
          <p:nvPr/>
        </p:nvSpPr>
        <p:spPr>
          <a:xfrm rot="-469293">
            <a:off x="1315388" y="1335028"/>
            <a:ext cx="6049223" cy="2389443"/>
          </a:xfrm>
          <a:custGeom>
            <a:avLst/>
            <a:gdLst/>
            <a:ahLst/>
            <a:cxnLst/>
            <a:rect l="l" t="t" r="r" b="b"/>
            <a:pathLst>
              <a:path w="6049223" h="2389443">
                <a:moveTo>
                  <a:pt x="0" y="0"/>
                </a:moveTo>
                <a:lnTo>
                  <a:pt x="6049223" y="0"/>
                </a:lnTo>
                <a:lnTo>
                  <a:pt x="6049223" y="2389443"/>
                </a:lnTo>
                <a:lnTo>
                  <a:pt x="0" y="23894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 rot="-514351">
            <a:off x="1971053" y="1476770"/>
            <a:ext cx="4576534" cy="1292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96"/>
              </a:lnSpc>
            </a:pPr>
            <a:r>
              <a:rPr lang="en-US" sz="5548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Rhannwch!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D97478-0D98-6203-03AF-DFF5A1C3F1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81460" y="1417320"/>
            <a:ext cx="434340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521491" y="256987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02016" y="1085140"/>
            <a:ext cx="3742955" cy="3668096"/>
          </a:xfrm>
          <a:custGeom>
            <a:avLst/>
            <a:gdLst/>
            <a:ahLst/>
            <a:cxnLst/>
            <a:rect l="l" t="t" r="r" b="b"/>
            <a:pathLst>
              <a:path w="3742955" h="3668096">
                <a:moveTo>
                  <a:pt x="0" y="0"/>
                </a:moveTo>
                <a:lnTo>
                  <a:pt x="3742955" y="0"/>
                </a:lnTo>
                <a:lnTo>
                  <a:pt x="3742955" y="3668096"/>
                </a:lnTo>
                <a:lnTo>
                  <a:pt x="0" y="36680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793205" y="5940973"/>
            <a:ext cx="4109329" cy="3040903"/>
          </a:xfrm>
          <a:custGeom>
            <a:avLst/>
            <a:gdLst/>
            <a:ahLst/>
            <a:cxnLst/>
            <a:rect l="l" t="t" r="r" b="b"/>
            <a:pathLst>
              <a:path w="4109329" h="3040903">
                <a:moveTo>
                  <a:pt x="0" y="0"/>
                </a:moveTo>
                <a:lnTo>
                  <a:pt x="4109329" y="0"/>
                </a:lnTo>
                <a:lnTo>
                  <a:pt x="4109329" y="3040903"/>
                </a:lnTo>
                <a:lnTo>
                  <a:pt x="0" y="3040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226967" flipV="1">
            <a:off x="319193" y="4623001"/>
            <a:ext cx="11951255" cy="5676846"/>
          </a:xfrm>
          <a:custGeom>
            <a:avLst/>
            <a:gdLst/>
            <a:ahLst/>
            <a:cxnLst/>
            <a:rect l="l" t="t" r="r" b="b"/>
            <a:pathLst>
              <a:path w="11951255" h="5676846">
                <a:moveTo>
                  <a:pt x="0" y="5676847"/>
                </a:moveTo>
                <a:lnTo>
                  <a:pt x="11951255" y="5676847"/>
                </a:lnTo>
                <a:lnTo>
                  <a:pt x="11951255" y="0"/>
                </a:lnTo>
                <a:lnTo>
                  <a:pt x="0" y="0"/>
                </a:lnTo>
                <a:lnTo>
                  <a:pt x="0" y="567684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501689" y="2014381"/>
            <a:ext cx="12048072" cy="1711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3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 ydych chi'n </a:t>
            </a:r>
            <a:r>
              <a:rPr lang="en-US" sz="35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poeni am unrhyw beth </a:t>
            </a:r>
            <a:r>
              <a:rPr lang="en-US" sz="3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 ôl sesiwn heddi, dylech </a:t>
            </a:r>
            <a:r>
              <a:rPr lang="en-US" sz="35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siarad ag oedolyn rydych chi’n ymddiried ynddo.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02016" y="5642610"/>
            <a:ext cx="10808303" cy="4511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Gallech hefyd gysylltu â’n tîm Cyngor a chymorth:</a:t>
            </a:r>
          </a:p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•0808 801 1000</a:t>
            </a:r>
          </a:p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36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 tooltip="mailto:cyngor@complantcymru.org.uk"/>
              </a:rPr>
              <a:t>cyngor@complantcymru.org.uk</a:t>
            </a:r>
          </a:p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36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 tooltip="http://www.complantcymru.org.uk"/>
              </a:rPr>
              <a:t>www.complantcymru.org.uk</a:t>
            </a:r>
          </a:p>
          <a:p>
            <a:pPr algn="l">
              <a:lnSpc>
                <a:spcPts val="7200"/>
              </a:lnSpc>
            </a:pPr>
            <a:endParaRPr lang="en-US" sz="3600" u="sng">
              <a:solidFill>
                <a:srgbClr val="000000"/>
              </a:solidFill>
              <a:latin typeface="Arial"/>
              <a:ea typeface="Arial"/>
              <a:cs typeface="Arial"/>
              <a:sym typeface="Arial"/>
              <a:hlinkClick r:id="rId8" tooltip="http://www.complantcymru.org.u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9179" y="8486587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579144" y="1648665"/>
            <a:ext cx="3574579" cy="4468223"/>
          </a:xfrm>
          <a:custGeom>
            <a:avLst/>
            <a:gdLst/>
            <a:ahLst/>
            <a:cxnLst/>
            <a:rect l="l" t="t" r="r" b="b"/>
            <a:pathLst>
              <a:path w="3574579" h="4468223">
                <a:moveTo>
                  <a:pt x="0" y="0"/>
                </a:moveTo>
                <a:lnTo>
                  <a:pt x="3574578" y="0"/>
                </a:lnTo>
                <a:lnTo>
                  <a:pt x="3574578" y="4468223"/>
                </a:lnTo>
                <a:lnTo>
                  <a:pt x="0" y="446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662544" y="1945868"/>
            <a:ext cx="7046312" cy="334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0"/>
              </a:lnSpc>
            </a:pPr>
            <a:r>
              <a:rPr lang="en-US" sz="14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Diolch!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38647" y="6798600"/>
            <a:ext cx="14810705" cy="1936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Bydd Mater y Mis nesaf ar gael ar </a:t>
            </a:r>
          </a:p>
          <a:p>
            <a:pPr algn="ctr">
              <a:lnSpc>
                <a:spcPts val="8000"/>
              </a:lnSpc>
            </a:pPr>
            <a:r>
              <a:rPr lang="en-US" sz="4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Ddydd Llun, Tachwed yr 2ail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th_Settings xmlns="a92cb3d6-694b-4915-be01-0dd97e9dbd9e" xsi:nil="true"/>
    <Has_Leaders_Only_SectionGroup xmlns="a92cb3d6-694b-4915-be01-0dd97e9dbd9e" xsi:nil="true"/>
    <Owner xmlns="a92cb3d6-694b-4915-be01-0dd97e9dbd9e">
      <UserInfo>
        <DisplayName/>
        <AccountId xsi:nil="true"/>
        <AccountType/>
      </UserInfo>
    </Owner>
    <Distribution_Groups xmlns="a92cb3d6-694b-4915-be01-0dd97e9dbd9e" xsi:nil="true"/>
    <AppVersion xmlns="a92cb3d6-694b-4915-be01-0dd97e9dbd9e" xsi:nil="true"/>
    <IsNotebookLocked xmlns="a92cb3d6-694b-4915-be01-0dd97e9dbd9e" xsi:nil="true"/>
    <Is_Collaboration_Space_Locked xmlns="a92cb3d6-694b-4915-be01-0dd97e9dbd9e" xsi:nil="true"/>
    <Teams_Channel_Section_Location xmlns="a92cb3d6-694b-4915-be01-0dd97e9dbd9e" xsi:nil="true"/>
    <Templates xmlns="a92cb3d6-694b-4915-be01-0dd97e9dbd9e" xsi:nil="true"/>
    <NotebookType xmlns="a92cb3d6-694b-4915-be01-0dd97e9dbd9e" xsi:nil="true"/>
    <lcf76f155ced4ddcb4097134ff3c332f xmlns="a92cb3d6-694b-4915-be01-0dd97e9dbd9e">
      <Terms xmlns="http://schemas.microsoft.com/office/infopath/2007/PartnerControls"/>
    </lcf76f155ced4ddcb4097134ff3c332f>
    <LMS_Mappings xmlns="a92cb3d6-694b-4915-be01-0dd97e9dbd9e" xsi:nil="true"/>
    <Invited_Leaders xmlns="a92cb3d6-694b-4915-be01-0dd97e9dbd9e" xsi:nil="true"/>
    <Self_Registration_Enabled xmlns="a92cb3d6-694b-4915-be01-0dd97e9dbd9e" xsi:nil="true"/>
    <FolderType xmlns="a92cb3d6-694b-4915-be01-0dd97e9dbd9e" xsi:nil="true"/>
    <Leaders xmlns="a92cb3d6-694b-4915-be01-0dd97e9dbd9e">
      <UserInfo>
        <DisplayName/>
        <AccountId xsi:nil="true"/>
        <AccountType/>
      </UserInfo>
    </Leaders>
    <TeamsChannelId xmlns="a92cb3d6-694b-4915-be01-0dd97e9dbd9e" xsi:nil="true"/>
    <TaxCatchAll xmlns="e442ecdc-24d5-4155-b3a2-f91807a0074c" xsi:nil="true"/>
    <DefaultSectionNames xmlns="a92cb3d6-694b-4915-be01-0dd97e9dbd9e" xsi:nil="true"/>
    <CultureName xmlns="a92cb3d6-694b-4915-be01-0dd97e9dbd9e" xsi:nil="true"/>
    <Invited_Members xmlns="a92cb3d6-694b-4915-be01-0dd97e9dbd9e" xsi:nil="true"/>
    <Members xmlns="a92cb3d6-694b-4915-be01-0dd97e9dbd9e">
      <UserInfo>
        <DisplayName/>
        <AccountId xsi:nil="true"/>
        <AccountType/>
      </UserInfo>
    </Members>
    <Member_Groups xmlns="a92cb3d6-694b-4915-be01-0dd97e9dbd9e">
      <UserInfo>
        <DisplayName/>
        <AccountId xsi:nil="true"/>
        <AccountType/>
      </UserInfo>
    </Member_Group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0E17DEE6830F4EAB69CF016E6544E2" ma:contentTypeVersion="35" ma:contentTypeDescription="Create a new document." ma:contentTypeScope="" ma:versionID="ad76279ba2a593641e821c5609a0b30a">
  <xsd:schema xmlns:xsd="http://www.w3.org/2001/XMLSchema" xmlns:xs="http://www.w3.org/2001/XMLSchema" xmlns:p="http://schemas.microsoft.com/office/2006/metadata/properties" xmlns:ns2="a92cb3d6-694b-4915-be01-0dd97e9dbd9e" xmlns:ns3="e442ecdc-24d5-4155-b3a2-f91807a0074c" targetNamespace="http://schemas.microsoft.com/office/2006/metadata/properties" ma:root="true" ma:fieldsID="b45e82b62c63d523c1aeb04fcebb869e" ns2:_="" ns3:_="">
    <xsd:import namespace="a92cb3d6-694b-4915-be01-0dd97e9dbd9e"/>
    <xsd:import namespace="e442ecdc-24d5-4155-b3a2-f91807a0074c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2cb3d6-694b-4915-be01-0dd97e9dbd9e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Teams_Channel_Section_Location" ma:index="28" nillable="true" ma:displayName="Teams Channel Section Location" ma:internalName="Teams_Channel_Section_Location">
      <xsd:simpleType>
        <xsd:restriction base="dms:Text"/>
      </xsd:simpleType>
    </xsd:element>
    <xsd:element name="MediaServiceMetadata" ma:index="2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3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3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8" nillable="true" ma:taxonomy="true" ma:internalName="lcf76f155ced4ddcb4097134ff3c332f" ma:taxonomyFieldName="MediaServiceImageTags" ma:displayName="Image Tags" ma:readOnly="false" ma:fieldId="{5cf76f15-5ced-4ddc-b409-7134ff3c332f}" ma:taxonomyMulti="true" ma:sspId="2b247b5d-bd6f-45b2-9b56-34b4e46c4e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4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4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2ecdc-24d5-4155-b3a2-f91807a0074c" elementFormDefault="qualified">
    <xsd:import namespace="http://schemas.microsoft.com/office/2006/documentManagement/types"/>
    <xsd:import namespace="http://schemas.microsoft.com/office/infopath/2007/PartnerControls"/>
    <xsd:element name="TaxCatchAll" ma:index="39" nillable="true" ma:displayName="Taxonomy Catch All Column" ma:hidden="true" ma:list="{c0abd31a-2c24-4d75-ba30-559d6c5947ed}" ma:internalName="TaxCatchAll" ma:showField="CatchAllData" ma:web="e442ecdc-24d5-4155-b3a2-f91807a007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EFB378-1B14-4FAC-8A95-CC09099021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DCE096-F2C1-43E8-A71D-8BA9C8D7171F}">
  <ds:schemaRefs>
    <ds:schemaRef ds:uri="a92cb3d6-694b-4915-be01-0dd97e9dbd9e"/>
    <ds:schemaRef ds:uri="e442ecdc-24d5-4155-b3a2-f91807a0074c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6F8FA2E-CFC5-4991-AAD5-93950F3B1442}">
  <ds:schemaRefs>
    <ds:schemaRef ds:uri="a92cb3d6-694b-4915-be01-0dd97e9dbd9e"/>
    <ds:schemaRef ds:uri="e442ecdc-24d5-4155-b3a2-f91807a0074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9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MM - Hydref 2026</dc:title>
  <cp:revision>15</cp:revision>
  <dcterms:created xsi:type="dcterms:W3CDTF">2006-08-16T00:00:00Z</dcterms:created>
  <dcterms:modified xsi:type="dcterms:W3CDTF">2026-10-06T10:06:33Z</dcterms:modified>
  <dc:identifier>DAHW3-z7r7Y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0x010100B40E17DEE6830F4EAB69CF016E6544E2</vt:lpwstr>
  </property>
  <property fmtid="{D5CDD505-2E9C-101B-9397-08002B2CF9AE}" pid="3" name="MediaServiceImageTags">
    <vt:lpwstr/>
  </property>
</Properties>
</file>