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8288000" cy="10287000"/>
  <p:notesSz cx="6858000" cy="9144000"/>
  <p:embeddedFontLst>
    <p:embeddedFont>
      <p:font typeface="Arial Bold" panose="020B0704020202020204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2D17D3-D1E4-3D7A-8EF2-6CBB45288884}" v="8" dt="2026-09-07T09:48:47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104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9FE61-F57D-4145-82C4-9063F5B2DB80}" type="datetimeFigureOut"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51419-CD2F-4D7E-8980-3C070A468CE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89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WT2Kk7FI3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Link to video: </a:t>
            </a:r>
            <a:r>
              <a:rPr lang="en-US" dirty="0">
                <a:hlinkClick r:id="rId3"/>
              </a:rPr>
              <a:t>https://youtu.be/dWT2Kk7FI3s</a:t>
            </a:r>
            <a:r>
              <a:rPr lang="en-US" dirty="0"/>
              <a:t>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D51419-CD2F-4D7E-8980-3C070A468CEC}" type="slidenum"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47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12" Type="http://schemas.openxmlformats.org/officeDocument/2006/relationships/image" Target="../media/image1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WT2Kk7FI3s?feature=oembed" TargetMode="External"/><Relationship Id="rId6" Type="http://schemas.openxmlformats.org/officeDocument/2006/relationships/image" Target="../media/image17.jpeg"/><Relationship Id="rId5" Type="http://schemas.openxmlformats.org/officeDocument/2006/relationships/image" Target="../media/image2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://www.childcomwales.org.u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dvice@childcomwales.org.uk" TargetMode="External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6795" y="4289689"/>
            <a:ext cx="7534411" cy="4049439"/>
          </a:xfrm>
          <a:custGeom>
            <a:avLst/>
            <a:gdLst/>
            <a:ahLst/>
            <a:cxnLst/>
            <a:rect l="l" t="t" r="r" b="b"/>
            <a:pathLst>
              <a:path w="7534411" h="4049439">
                <a:moveTo>
                  <a:pt x="0" y="0"/>
                </a:moveTo>
                <a:lnTo>
                  <a:pt x="7534410" y="0"/>
                </a:lnTo>
                <a:lnTo>
                  <a:pt x="7534410" y="4049438"/>
                </a:lnTo>
                <a:lnTo>
                  <a:pt x="0" y="4049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400000">
            <a:off x="486161" y="159281"/>
            <a:ext cx="5050832" cy="5344796"/>
          </a:xfrm>
          <a:custGeom>
            <a:avLst/>
            <a:gdLst/>
            <a:ahLst/>
            <a:cxnLst/>
            <a:rect l="l" t="t" r="r" b="b"/>
            <a:pathLst>
              <a:path w="5050832" h="5344796">
                <a:moveTo>
                  <a:pt x="0" y="0"/>
                </a:moveTo>
                <a:lnTo>
                  <a:pt x="5050832" y="0"/>
                </a:lnTo>
                <a:lnTo>
                  <a:pt x="5050832" y="5344796"/>
                </a:lnTo>
                <a:lnTo>
                  <a:pt x="0" y="53447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480635" y="1768882"/>
            <a:ext cx="15326729" cy="1239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90"/>
              </a:lnSpc>
            </a:pPr>
            <a:r>
              <a:rPr lang="en-US" sz="706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Monthly Matter - September 2026</a:t>
            </a:r>
          </a:p>
        </p:txBody>
      </p:sp>
      <p:sp>
        <p:nvSpPr>
          <p:cNvPr id="5" name="Freeform 5"/>
          <p:cNvSpPr/>
          <p:nvPr/>
        </p:nvSpPr>
        <p:spPr>
          <a:xfrm rot="-5400000">
            <a:off x="12695428" y="4742668"/>
            <a:ext cx="5050832" cy="5344796"/>
          </a:xfrm>
          <a:custGeom>
            <a:avLst/>
            <a:gdLst/>
            <a:ahLst/>
            <a:cxnLst/>
            <a:rect l="l" t="t" r="r" b="b"/>
            <a:pathLst>
              <a:path w="5050832" h="5344796">
                <a:moveTo>
                  <a:pt x="0" y="0"/>
                </a:moveTo>
                <a:lnTo>
                  <a:pt x="5050832" y="0"/>
                </a:lnTo>
                <a:lnTo>
                  <a:pt x="5050832" y="5344796"/>
                </a:lnTo>
                <a:lnTo>
                  <a:pt x="0" y="53447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381413" y="4096292"/>
            <a:ext cx="5327117" cy="3995337"/>
          </a:xfrm>
          <a:custGeom>
            <a:avLst/>
            <a:gdLst/>
            <a:ahLst/>
            <a:cxnLst/>
            <a:rect l="l" t="t" r="r" b="b"/>
            <a:pathLst>
              <a:path w="5327117" h="3995337">
                <a:moveTo>
                  <a:pt x="0" y="0"/>
                </a:moveTo>
                <a:lnTo>
                  <a:pt x="5327117" y="0"/>
                </a:lnTo>
                <a:lnTo>
                  <a:pt x="5327117" y="3995338"/>
                </a:lnTo>
                <a:lnTo>
                  <a:pt x="0" y="3995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2595040" flipV="1">
            <a:off x="3575980" y="1435256"/>
            <a:ext cx="3264283" cy="3400295"/>
          </a:xfrm>
          <a:custGeom>
            <a:avLst/>
            <a:gdLst/>
            <a:ahLst/>
            <a:cxnLst/>
            <a:rect l="l" t="t" r="r" b="b"/>
            <a:pathLst>
              <a:path w="3264283" h="3400295">
                <a:moveTo>
                  <a:pt x="0" y="3400295"/>
                </a:moveTo>
                <a:lnTo>
                  <a:pt x="3264283" y="3400295"/>
                </a:lnTo>
                <a:lnTo>
                  <a:pt x="3264283" y="0"/>
                </a:lnTo>
                <a:lnTo>
                  <a:pt x="0" y="0"/>
                </a:lnTo>
                <a:lnTo>
                  <a:pt x="0" y="340029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768423" y="3110751"/>
            <a:ext cx="7770401" cy="366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0"/>
              </a:lnSpc>
            </a:pPr>
            <a:r>
              <a:rPr lang="en-US" sz="498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Last month, we asked you </a:t>
            </a:r>
            <a:r>
              <a:rPr lang="en-US" sz="4985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what you thought about monthly matters.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8119" y="8590624"/>
            <a:ext cx="1396628" cy="1460807"/>
          </a:xfrm>
          <a:custGeom>
            <a:avLst/>
            <a:gdLst/>
            <a:ahLst/>
            <a:cxnLst/>
            <a:rect l="l" t="t" r="r" b="b"/>
            <a:pathLst>
              <a:path w="1396628" h="1460807">
                <a:moveTo>
                  <a:pt x="0" y="0"/>
                </a:moveTo>
                <a:lnTo>
                  <a:pt x="1396628" y="0"/>
                </a:lnTo>
                <a:lnTo>
                  <a:pt x="1396628" y="1460807"/>
                </a:lnTo>
                <a:lnTo>
                  <a:pt x="0" y="14608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329821" y="1059164"/>
            <a:ext cx="4154239" cy="3482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35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 big diolch for all your responses last month! We found out that...</a:t>
            </a:r>
          </a:p>
        </p:txBody>
      </p:sp>
      <p:sp>
        <p:nvSpPr>
          <p:cNvPr id="4" name="Freeform 4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82947">
            <a:off x="7546670" y="220343"/>
            <a:ext cx="5558669" cy="3835481"/>
          </a:xfrm>
          <a:custGeom>
            <a:avLst/>
            <a:gdLst/>
            <a:ahLst/>
            <a:cxnLst/>
            <a:rect l="l" t="t" r="r" b="b"/>
            <a:pathLst>
              <a:path w="5558669" h="3835481">
                <a:moveTo>
                  <a:pt x="0" y="0"/>
                </a:moveTo>
                <a:lnTo>
                  <a:pt x="5558669" y="0"/>
                </a:lnTo>
                <a:lnTo>
                  <a:pt x="5558669" y="3835481"/>
                </a:lnTo>
                <a:lnTo>
                  <a:pt x="0" y="38354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5400000">
            <a:off x="14072284" y="233484"/>
            <a:ext cx="3915864" cy="3798388"/>
          </a:xfrm>
          <a:custGeom>
            <a:avLst/>
            <a:gdLst/>
            <a:ahLst/>
            <a:cxnLst/>
            <a:rect l="l" t="t" r="r" b="b"/>
            <a:pathLst>
              <a:path w="3915864" h="3798388">
                <a:moveTo>
                  <a:pt x="0" y="0"/>
                </a:moveTo>
                <a:lnTo>
                  <a:pt x="3915864" y="0"/>
                </a:lnTo>
                <a:lnTo>
                  <a:pt x="3915864" y="3798389"/>
                </a:lnTo>
                <a:lnTo>
                  <a:pt x="0" y="3798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374888">
            <a:off x="5531987" y="2781679"/>
            <a:ext cx="2184086" cy="2053041"/>
          </a:xfrm>
          <a:custGeom>
            <a:avLst/>
            <a:gdLst/>
            <a:ahLst/>
            <a:cxnLst/>
            <a:rect l="l" t="t" r="r" b="b"/>
            <a:pathLst>
              <a:path w="2184086" h="2053041">
                <a:moveTo>
                  <a:pt x="0" y="0"/>
                </a:moveTo>
                <a:lnTo>
                  <a:pt x="2184086" y="0"/>
                </a:lnTo>
                <a:lnTo>
                  <a:pt x="2184086" y="2053041"/>
                </a:lnTo>
                <a:lnTo>
                  <a:pt x="0" y="20530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333205">
            <a:off x="12383700" y="5357751"/>
            <a:ext cx="4606620" cy="3685296"/>
          </a:xfrm>
          <a:custGeom>
            <a:avLst/>
            <a:gdLst/>
            <a:ahLst/>
            <a:cxnLst/>
            <a:rect l="l" t="t" r="r" b="b"/>
            <a:pathLst>
              <a:path w="4606620" h="3685296">
                <a:moveTo>
                  <a:pt x="0" y="0"/>
                </a:moveTo>
                <a:lnTo>
                  <a:pt x="4606620" y="0"/>
                </a:lnTo>
                <a:lnTo>
                  <a:pt x="4606620" y="3685296"/>
                </a:lnTo>
                <a:lnTo>
                  <a:pt x="0" y="36852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 rot="4344">
            <a:off x="8603807" y="1140173"/>
            <a:ext cx="382511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Lots of you feel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listened to and valued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by taking part in Monthly Matter.</a:t>
            </a:r>
          </a:p>
        </p:txBody>
      </p:sp>
      <p:sp>
        <p:nvSpPr>
          <p:cNvPr id="11" name="TextBox 11"/>
          <p:cNvSpPr txBox="1"/>
          <p:nvPr/>
        </p:nvSpPr>
        <p:spPr>
          <a:xfrm rot="161616">
            <a:off x="14741848" y="835484"/>
            <a:ext cx="2586137" cy="2394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Many said the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like learning about their rights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every month.</a:t>
            </a:r>
          </a:p>
        </p:txBody>
      </p:sp>
      <p:sp>
        <p:nvSpPr>
          <p:cNvPr id="12" name="TextBox 12"/>
          <p:cNvSpPr txBox="1"/>
          <p:nvPr/>
        </p:nvSpPr>
        <p:spPr>
          <a:xfrm rot="203650">
            <a:off x="12792638" y="6228595"/>
            <a:ext cx="3800585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Lots said they would like a monthly matter on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litter, the environment &amp; recycling.</a:t>
            </a:r>
          </a:p>
        </p:txBody>
      </p:sp>
      <p:sp>
        <p:nvSpPr>
          <p:cNvPr id="13" name="Freeform 13"/>
          <p:cNvSpPr/>
          <p:nvPr/>
        </p:nvSpPr>
        <p:spPr>
          <a:xfrm rot="-156856">
            <a:off x="1661757" y="5976305"/>
            <a:ext cx="5211392" cy="3986715"/>
          </a:xfrm>
          <a:custGeom>
            <a:avLst/>
            <a:gdLst/>
            <a:ahLst/>
            <a:cxnLst/>
            <a:rect l="l" t="t" r="r" b="b"/>
            <a:pathLst>
              <a:path w="5211392" h="3986715">
                <a:moveTo>
                  <a:pt x="0" y="0"/>
                </a:moveTo>
                <a:lnTo>
                  <a:pt x="5211393" y="0"/>
                </a:lnTo>
                <a:lnTo>
                  <a:pt x="5211393" y="3986715"/>
                </a:lnTo>
                <a:lnTo>
                  <a:pt x="0" y="39867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 rot="-9642488">
            <a:off x="6819987" y="4205301"/>
            <a:ext cx="4512287" cy="4931461"/>
          </a:xfrm>
          <a:custGeom>
            <a:avLst/>
            <a:gdLst/>
            <a:ahLst/>
            <a:cxnLst/>
            <a:rect l="l" t="t" r="r" b="b"/>
            <a:pathLst>
              <a:path w="4512287" h="4931461">
                <a:moveTo>
                  <a:pt x="0" y="0"/>
                </a:moveTo>
                <a:lnTo>
                  <a:pt x="4512287" y="0"/>
                </a:lnTo>
                <a:lnTo>
                  <a:pt x="4512287" y="4931461"/>
                </a:lnTo>
                <a:lnTo>
                  <a:pt x="0" y="49314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 rot="-340313">
            <a:off x="8515024" y="7793049"/>
            <a:ext cx="1898638" cy="2169872"/>
          </a:xfrm>
          <a:custGeom>
            <a:avLst/>
            <a:gdLst/>
            <a:ahLst/>
            <a:cxnLst/>
            <a:rect l="l" t="t" r="r" b="b"/>
            <a:pathLst>
              <a:path w="1898638" h="2169872">
                <a:moveTo>
                  <a:pt x="0" y="0"/>
                </a:moveTo>
                <a:lnTo>
                  <a:pt x="1898637" y="0"/>
                </a:lnTo>
                <a:lnTo>
                  <a:pt x="1898637" y="2169871"/>
                </a:lnTo>
                <a:lnTo>
                  <a:pt x="0" y="2169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 rot="117536">
            <a:off x="2975818" y="7037078"/>
            <a:ext cx="330231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enjoy the survey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some even wanted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more questions!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21307" y="4948803"/>
            <a:ext cx="2874420" cy="2394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 said they would like there to be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more activities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Monthly Matter.</a:t>
            </a:r>
          </a:p>
        </p:txBody>
      </p:sp>
      <p:sp>
        <p:nvSpPr>
          <p:cNvPr id="18" name="Freeform 18"/>
          <p:cNvSpPr/>
          <p:nvPr/>
        </p:nvSpPr>
        <p:spPr>
          <a:xfrm rot="-61013">
            <a:off x="601080" y="5166961"/>
            <a:ext cx="2067333" cy="2684849"/>
          </a:xfrm>
          <a:custGeom>
            <a:avLst/>
            <a:gdLst/>
            <a:ahLst/>
            <a:cxnLst/>
            <a:rect l="l" t="t" r="r" b="b"/>
            <a:pathLst>
              <a:path w="2067333" h="2684849">
                <a:moveTo>
                  <a:pt x="0" y="0"/>
                </a:moveTo>
                <a:lnTo>
                  <a:pt x="2067334" y="0"/>
                </a:lnTo>
                <a:lnTo>
                  <a:pt x="2067334" y="2684849"/>
                </a:lnTo>
                <a:lnTo>
                  <a:pt x="0" y="2684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 rot="-428327">
            <a:off x="12739129" y="3345959"/>
            <a:ext cx="1806228" cy="2392356"/>
          </a:xfrm>
          <a:custGeom>
            <a:avLst/>
            <a:gdLst/>
            <a:ahLst/>
            <a:cxnLst/>
            <a:rect l="l" t="t" r="r" b="b"/>
            <a:pathLst>
              <a:path w="1806228" h="2392356">
                <a:moveTo>
                  <a:pt x="0" y="0"/>
                </a:moveTo>
                <a:lnTo>
                  <a:pt x="1806229" y="0"/>
                </a:lnTo>
                <a:lnTo>
                  <a:pt x="1806229" y="2392356"/>
                </a:lnTo>
                <a:lnTo>
                  <a:pt x="0" y="23923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3087" flipH="1">
            <a:off x="-903331" y="5182364"/>
            <a:ext cx="18206081" cy="4551520"/>
          </a:xfrm>
          <a:custGeom>
            <a:avLst/>
            <a:gdLst/>
            <a:ahLst/>
            <a:cxnLst/>
            <a:rect l="l" t="t" r="r" b="b"/>
            <a:pathLst>
              <a:path w="18206081" h="4551520">
                <a:moveTo>
                  <a:pt x="18206080" y="0"/>
                </a:moveTo>
                <a:lnTo>
                  <a:pt x="0" y="0"/>
                </a:lnTo>
                <a:lnTo>
                  <a:pt x="0" y="4551521"/>
                </a:lnTo>
                <a:lnTo>
                  <a:pt x="18206080" y="4551521"/>
                </a:lnTo>
                <a:lnTo>
                  <a:pt x="1820608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6521491" y="306263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615991" y="5143500"/>
            <a:ext cx="5292130" cy="3736720"/>
          </a:xfrm>
          <a:custGeom>
            <a:avLst/>
            <a:gdLst/>
            <a:ahLst/>
            <a:cxnLst/>
            <a:rect l="l" t="t" r="r" b="b"/>
            <a:pathLst>
              <a:path w="5292130" h="3736720">
                <a:moveTo>
                  <a:pt x="0" y="0"/>
                </a:moveTo>
                <a:lnTo>
                  <a:pt x="5292131" y="0"/>
                </a:lnTo>
                <a:lnTo>
                  <a:pt x="5292131" y="3736720"/>
                </a:lnTo>
                <a:lnTo>
                  <a:pt x="0" y="3736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791933" y="1151936"/>
            <a:ext cx="14704134" cy="2946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after listening to your feedback, Monthly Matter will be changing a little. Instead of running a survey every time, we will now give you an activity to do every other month.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43844" y="5376735"/>
            <a:ext cx="7320686" cy="2946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4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This month you will have a chance to think about and discuss all your rights!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6" name="Online Media 5" title="Monthly Matter September 2026 - Rights Charter">
            <a:hlinkClick r:id="" action="ppaction://noaction"/>
            <a:extLst>
              <a:ext uri="{FF2B5EF4-FFF2-40B4-BE49-F238E27FC236}">
                <a16:creationId xmlns:a16="http://schemas.microsoft.com/office/drawing/2014/main" id="{2A9BE1AC-E195-747F-4D7E-3ADE2006B4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814513" y="838200"/>
            <a:ext cx="14565312" cy="82296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42704" y="2569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1423600" y="1564913"/>
            <a:ext cx="3577860" cy="3398967"/>
          </a:xfrm>
          <a:custGeom>
            <a:avLst/>
            <a:gdLst/>
            <a:ahLst/>
            <a:cxnLst/>
            <a:rect l="l" t="t" r="r" b="b"/>
            <a:pathLst>
              <a:path w="3577860" h="3398967">
                <a:moveTo>
                  <a:pt x="0" y="0"/>
                </a:moveTo>
                <a:lnTo>
                  <a:pt x="3577860" y="0"/>
                </a:lnTo>
                <a:lnTo>
                  <a:pt x="3577860" y="3398967"/>
                </a:lnTo>
                <a:lnTo>
                  <a:pt x="0" y="33989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28700" y="3934464"/>
            <a:ext cx="15630762" cy="4773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4753" lvl="1" indent="-412377" algn="l">
              <a:lnSpc>
                <a:spcPts val="7640"/>
              </a:lnSpc>
              <a:buFont typeface="Arial"/>
              <a:buChar char="•"/>
            </a:pPr>
            <a:r>
              <a:rPr lang="en-US" sz="382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rights are most important to you? </a:t>
            </a:r>
          </a:p>
          <a:p>
            <a:pPr algn="l">
              <a:lnSpc>
                <a:spcPts val="7640"/>
              </a:lnSpc>
            </a:pPr>
            <a:endParaRPr lang="en-US" sz="382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24753" lvl="1" indent="-412377" algn="l">
              <a:lnSpc>
                <a:spcPts val="7640"/>
              </a:lnSpc>
              <a:buFont typeface="Arial"/>
              <a:buChar char="•"/>
            </a:pPr>
            <a:r>
              <a:rPr lang="en-US" sz="382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would help everyone feel happy, healthy and safe? </a:t>
            </a:r>
          </a:p>
          <a:p>
            <a:pPr algn="l">
              <a:lnSpc>
                <a:spcPts val="7640"/>
              </a:lnSpc>
            </a:pPr>
            <a:endParaRPr lang="en-US" sz="382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24753" lvl="1" indent="-412377" algn="l">
              <a:lnSpc>
                <a:spcPts val="7640"/>
              </a:lnSpc>
              <a:buFont typeface="Arial"/>
              <a:buChar char="•"/>
            </a:pPr>
            <a:r>
              <a:rPr lang="en-US" sz="382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would you like to see reflected in your school, group or setting?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39458" y="1374371"/>
            <a:ext cx="7504542" cy="1890026"/>
            <a:chOff x="0" y="0"/>
            <a:chExt cx="10006055" cy="2520035"/>
          </a:xfrm>
        </p:grpSpPr>
        <p:sp>
          <p:nvSpPr>
            <p:cNvPr id="8" name="Freeform 8"/>
            <p:cNvSpPr/>
            <p:nvPr/>
          </p:nvSpPr>
          <p:spPr>
            <a:xfrm>
              <a:off x="0" y="15425"/>
              <a:ext cx="5454012" cy="2504610"/>
            </a:xfrm>
            <a:custGeom>
              <a:avLst/>
              <a:gdLst/>
              <a:ahLst/>
              <a:cxnLst/>
              <a:rect l="l" t="t" r="r" b="b"/>
              <a:pathLst>
                <a:path w="5454012" h="2504610">
                  <a:moveTo>
                    <a:pt x="0" y="0"/>
                  </a:moveTo>
                  <a:lnTo>
                    <a:pt x="5454012" y="0"/>
                  </a:lnTo>
                  <a:lnTo>
                    <a:pt x="5454012" y="2504610"/>
                  </a:lnTo>
                  <a:lnTo>
                    <a:pt x="0" y="2504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6259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5257392" y="0"/>
              <a:ext cx="4748664" cy="2515285"/>
            </a:xfrm>
            <a:custGeom>
              <a:avLst/>
              <a:gdLst/>
              <a:ahLst/>
              <a:cxnLst/>
              <a:rect l="l" t="t" r="r" b="b"/>
              <a:pathLst>
                <a:path w="4748664" h="2515285">
                  <a:moveTo>
                    <a:pt x="0" y="0"/>
                  </a:moveTo>
                  <a:lnTo>
                    <a:pt x="4748663" y="0"/>
                  </a:lnTo>
                  <a:lnTo>
                    <a:pt x="4748663" y="2515285"/>
                  </a:lnTo>
                  <a:lnTo>
                    <a:pt x="0" y="2515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5172" b="-80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48842" y="1340903"/>
            <a:ext cx="4685774" cy="1381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5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Time to talk!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246438">
            <a:off x="13900913" y="3510447"/>
            <a:ext cx="3335444" cy="5474886"/>
          </a:xfrm>
          <a:custGeom>
            <a:avLst/>
            <a:gdLst/>
            <a:ahLst/>
            <a:cxnLst/>
            <a:rect l="l" t="t" r="r" b="b"/>
            <a:pathLst>
              <a:path w="3335444" h="5474886">
                <a:moveTo>
                  <a:pt x="0" y="0"/>
                </a:moveTo>
                <a:lnTo>
                  <a:pt x="3335444" y="0"/>
                </a:lnTo>
                <a:lnTo>
                  <a:pt x="3335444" y="5474886"/>
                </a:lnTo>
                <a:lnTo>
                  <a:pt x="0" y="5474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900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65827">
            <a:off x="9698530" y="344210"/>
            <a:ext cx="3556059" cy="4716298"/>
          </a:xfrm>
          <a:custGeom>
            <a:avLst/>
            <a:gdLst/>
            <a:ahLst/>
            <a:cxnLst/>
            <a:rect l="l" t="t" r="r" b="b"/>
            <a:pathLst>
              <a:path w="3556059" h="4716298">
                <a:moveTo>
                  <a:pt x="0" y="0"/>
                </a:moveTo>
                <a:lnTo>
                  <a:pt x="3556059" y="0"/>
                </a:lnTo>
                <a:lnTo>
                  <a:pt x="3556059" y="4716299"/>
                </a:lnTo>
                <a:lnTo>
                  <a:pt x="0" y="4716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160958">
            <a:off x="911808" y="2311465"/>
            <a:ext cx="3560535" cy="5085881"/>
          </a:xfrm>
          <a:custGeom>
            <a:avLst/>
            <a:gdLst/>
            <a:ahLst/>
            <a:cxnLst/>
            <a:rect l="l" t="t" r="r" b="b"/>
            <a:pathLst>
              <a:path w="3560535" h="5085881">
                <a:moveTo>
                  <a:pt x="0" y="0"/>
                </a:moveTo>
                <a:lnTo>
                  <a:pt x="3560535" y="0"/>
                </a:lnTo>
                <a:lnTo>
                  <a:pt x="3560535" y="5085881"/>
                </a:lnTo>
                <a:lnTo>
                  <a:pt x="0" y="50858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0900" r="-4295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195311">
            <a:off x="4390646" y="727302"/>
            <a:ext cx="4802764" cy="4601945"/>
          </a:xfrm>
          <a:custGeom>
            <a:avLst/>
            <a:gdLst/>
            <a:ahLst/>
            <a:cxnLst/>
            <a:rect l="l" t="t" r="r" b="b"/>
            <a:pathLst>
              <a:path w="4802764" h="4601945">
                <a:moveTo>
                  <a:pt x="0" y="0"/>
                </a:moveTo>
                <a:lnTo>
                  <a:pt x="4802764" y="0"/>
                </a:lnTo>
                <a:lnTo>
                  <a:pt x="4802764" y="4601945"/>
                </a:lnTo>
                <a:lnTo>
                  <a:pt x="0" y="46019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652" t="-13644" r="-2146" b="-512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2854479" y="6895110"/>
            <a:ext cx="5663621" cy="3182955"/>
          </a:xfrm>
          <a:custGeom>
            <a:avLst/>
            <a:gdLst/>
            <a:ahLst/>
            <a:cxnLst/>
            <a:rect l="l" t="t" r="r" b="b"/>
            <a:pathLst>
              <a:path w="5663621" h="3182955">
                <a:moveTo>
                  <a:pt x="0" y="0"/>
                </a:moveTo>
                <a:lnTo>
                  <a:pt x="5663620" y="0"/>
                </a:lnTo>
                <a:lnTo>
                  <a:pt x="5663620" y="3182954"/>
                </a:lnTo>
                <a:lnTo>
                  <a:pt x="0" y="31829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8319159" y="5330499"/>
            <a:ext cx="5799600" cy="3329575"/>
          </a:xfrm>
          <a:custGeom>
            <a:avLst/>
            <a:gdLst/>
            <a:ahLst/>
            <a:cxnLst/>
            <a:rect l="l" t="t" r="r" b="b"/>
            <a:pathLst>
              <a:path w="5799600" h="3329575">
                <a:moveTo>
                  <a:pt x="0" y="0"/>
                </a:moveTo>
                <a:lnTo>
                  <a:pt x="5799600" y="0"/>
                </a:lnTo>
                <a:lnTo>
                  <a:pt x="5799600" y="3329575"/>
                </a:lnTo>
                <a:lnTo>
                  <a:pt x="0" y="3329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-8865237">
            <a:off x="205791" y="6530461"/>
            <a:ext cx="2044483" cy="1666254"/>
          </a:xfrm>
          <a:custGeom>
            <a:avLst/>
            <a:gdLst/>
            <a:ahLst/>
            <a:cxnLst/>
            <a:rect l="l" t="t" r="r" b="b"/>
            <a:pathLst>
              <a:path w="2044483" h="1666254">
                <a:moveTo>
                  <a:pt x="0" y="0"/>
                </a:moveTo>
                <a:lnTo>
                  <a:pt x="2044483" y="0"/>
                </a:lnTo>
                <a:lnTo>
                  <a:pt x="2044483" y="1666254"/>
                </a:lnTo>
                <a:lnTo>
                  <a:pt x="0" y="1666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9890540" y="8360514"/>
            <a:ext cx="2833068" cy="1926486"/>
          </a:xfrm>
          <a:custGeom>
            <a:avLst/>
            <a:gdLst/>
            <a:ahLst/>
            <a:cxnLst/>
            <a:rect l="l" t="t" r="r" b="b"/>
            <a:pathLst>
              <a:path w="2833068" h="1926486">
                <a:moveTo>
                  <a:pt x="0" y="0"/>
                </a:moveTo>
                <a:lnTo>
                  <a:pt x="2833068" y="0"/>
                </a:lnTo>
                <a:lnTo>
                  <a:pt x="2833068" y="1926486"/>
                </a:lnTo>
                <a:lnTo>
                  <a:pt x="0" y="19264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4766393" y="5568024"/>
            <a:ext cx="2680981" cy="1327085"/>
          </a:xfrm>
          <a:custGeom>
            <a:avLst/>
            <a:gdLst/>
            <a:ahLst/>
            <a:cxnLst/>
            <a:rect l="l" t="t" r="r" b="b"/>
            <a:pathLst>
              <a:path w="2680981" h="1327085">
                <a:moveTo>
                  <a:pt x="0" y="0"/>
                </a:moveTo>
                <a:lnTo>
                  <a:pt x="2680981" y="0"/>
                </a:lnTo>
                <a:lnTo>
                  <a:pt x="2680981" y="1327086"/>
                </a:lnTo>
                <a:lnTo>
                  <a:pt x="0" y="132708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232829" y="1028700"/>
            <a:ext cx="3205198" cy="1266053"/>
          </a:xfrm>
          <a:custGeom>
            <a:avLst/>
            <a:gdLst/>
            <a:ahLst/>
            <a:cxnLst/>
            <a:rect l="l" t="t" r="r" b="b"/>
            <a:pathLst>
              <a:path w="3205198" h="1266053">
                <a:moveTo>
                  <a:pt x="0" y="0"/>
                </a:moveTo>
                <a:lnTo>
                  <a:pt x="3205199" y="0"/>
                </a:lnTo>
                <a:lnTo>
                  <a:pt x="3205199" y="1266053"/>
                </a:lnTo>
                <a:lnTo>
                  <a:pt x="0" y="12660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1782461" y="1079338"/>
            <a:ext cx="2144035" cy="760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4"/>
              </a:lnSpc>
            </a:pPr>
            <a:r>
              <a:rPr lang="en-US" sz="3202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Inspiration</a:t>
            </a:r>
          </a:p>
        </p:txBody>
      </p:sp>
      <p:sp>
        <p:nvSpPr>
          <p:cNvPr id="16" name="Freeform 16"/>
          <p:cNvSpPr/>
          <p:nvPr/>
        </p:nvSpPr>
        <p:spPr>
          <a:xfrm rot="-101914">
            <a:off x="13680708" y="195431"/>
            <a:ext cx="4378069" cy="3288807"/>
          </a:xfrm>
          <a:custGeom>
            <a:avLst/>
            <a:gdLst/>
            <a:ahLst/>
            <a:cxnLst/>
            <a:rect l="l" t="t" r="r" b="b"/>
            <a:pathLst>
              <a:path w="4378069" h="3288807">
                <a:moveTo>
                  <a:pt x="0" y="0"/>
                </a:moveTo>
                <a:lnTo>
                  <a:pt x="4378069" y="0"/>
                </a:lnTo>
                <a:lnTo>
                  <a:pt x="4378069" y="3288808"/>
                </a:lnTo>
                <a:lnTo>
                  <a:pt x="0" y="328880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5438" r="-8725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65426" y="7714874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7" y="0"/>
                </a:lnTo>
                <a:lnTo>
                  <a:pt x="1475617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-469293">
            <a:off x="1163149" y="1141605"/>
            <a:ext cx="6049223" cy="2389443"/>
          </a:xfrm>
          <a:custGeom>
            <a:avLst/>
            <a:gdLst/>
            <a:ahLst/>
            <a:cxnLst/>
            <a:rect l="l" t="t" r="r" b="b"/>
            <a:pathLst>
              <a:path w="6049223" h="2389443">
                <a:moveTo>
                  <a:pt x="0" y="0"/>
                </a:moveTo>
                <a:lnTo>
                  <a:pt x="6049223" y="0"/>
                </a:lnTo>
                <a:lnTo>
                  <a:pt x="6049223" y="2389443"/>
                </a:lnTo>
                <a:lnTo>
                  <a:pt x="0" y="23894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8213543" y="638181"/>
            <a:ext cx="1970369" cy="1783184"/>
          </a:xfrm>
          <a:custGeom>
            <a:avLst/>
            <a:gdLst/>
            <a:ahLst/>
            <a:cxnLst/>
            <a:rect l="l" t="t" r="r" b="b"/>
            <a:pathLst>
              <a:path w="1970369" h="1783184">
                <a:moveTo>
                  <a:pt x="0" y="0"/>
                </a:moveTo>
                <a:lnTo>
                  <a:pt x="1970370" y="0"/>
                </a:lnTo>
                <a:lnTo>
                  <a:pt x="1970370" y="1783184"/>
                </a:lnTo>
                <a:lnTo>
                  <a:pt x="0" y="1783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213543" y="3051622"/>
            <a:ext cx="2004508" cy="1794035"/>
          </a:xfrm>
          <a:custGeom>
            <a:avLst/>
            <a:gdLst/>
            <a:ahLst/>
            <a:cxnLst/>
            <a:rect l="l" t="t" r="r" b="b"/>
            <a:pathLst>
              <a:path w="2004508" h="1794035">
                <a:moveTo>
                  <a:pt x="0" y="0"/>
                </a:moveTo>
                <a:lnTo>
                  <a:pt x="2004509" y="0"/>
                </a:lnTo>
                <a:lnTo>
                  <a:pt x="2004509" y="1794035"/>
                </a:lnTo>
                <a:lnTo>
                  <a:pt x="0" y="17940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1873647">
            <a:off x="3599007" y="3538099"/>
            <a:ext cx="3636046" cy="2145267"/>
          </a:xfrm>
          <a:custGeom>
            <a:avLst/>
            <a:gdLst/>
            <a:ahLst/>
            <a:cxnLst/>
            <a:rect l="l" t="t" r="r" b="b"/>
            <a:pathLst>
              <a:path w="3636046" h="2145267">
                <a:moveTo>
                  <a:pt x="0" y="0"/>
                </a:moveTo>
                <a:lnTo>
                  <a:pt x="3636046" y="0"/>
                </a:lnTo>
                <a:lnTo>
                  <a:pt x="3636046" y="2145267"/>
                </a:lnTo>
                <a:lnTo>
                  <a:pt x="0" y="21452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 rot="-514351">
            <a:off x="1282722" y="782600"/>
            <a:ext cx="5696493" cy="2201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13"/>
              </a:lnSpc>
            </a:pPr>
            <a:r>
              <a:rPr lang="en-US" sz="9456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Share!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934937"/>
            <a:ext cx="14045587" cy="293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39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Don’t forget </a:t>
            </a:r>
            <a:r>
              <a:rPr lang="en-US" sz="3999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we’d love to see what you get up to </a:t>
            </a:r>
            <a:r>
              <a:rPr lang="en-US" sz="39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month - you can share pictures of your charters with us by emailing or tagging us online!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98903" y="1188290"/>
            <a:ext cx="6555937" cy="673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</a:pPr>
            <a:r>
              <a:rPr lang="en-US" sz="3814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post@childcomwales.org.uk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07309" y="3564461"/>
            <a:ext cx="3918597" cy="673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</a:pPr>
            <a:r>
              <a:rPr lang="en-US" sz="3814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@childcomwales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302016" y="1085140"/>
            <a:ext cx="3742955" cy="3668096"/>
          </a:xfrm>
          <a:custGeom>
            <a:avLst/>
            <a:gdLst/>
            <a:ahLst/>
            <a:cxnLst/>
            <a:rect l="l" t="t" r="r" b="b"/>
            <a:pathLst>
              <a:path w="3742955" h="3668096">
                <a:moveTo>
                  <a:pt x="0" y="0"/>
                </a:moveTo>
                <a:lnTo>
                  <a:pt x="3742955" y="0"/>
                </a:lnTo>
                <a:lnTo>
                  <a:pt x="3742955" y="3668096"/>
                </a:lnTo>
                <a:lnTo>
                  <a:pt x="0" y="3668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2271242" y="5809784"/>
            <a:ext cx="4109329" cy="3040903"/>
          </a:xfrm>
          <a:custGeom>
            <a:avLst/>
            <a:gdLst/>
            <a:ahLst/>
            <a:cxnLst/>
            <a:rect l="l" t="t" r="r" b="b"/>
            <a:pathLst>
              <a:path w="4109329" h="3040903">
                <a:moveTo>
                  <a:pt x="0" y="0"/>
                </a:moveTo>
                <a:lnTo>
                  <a:pt x="4109329" y="0"/>
                </a:lnTo>
                <a:lnTo>
                  <a:pt x="4109329" y="3040903"/>
                </a:lnTo>
                <a:lnTo>
                  <a:pt x="0" y="3040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5695311" y="2042166"/>
            <a:ext cx="11397733" cy="193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you are </a:t>
            </a:r>
            <a:r>
              <a:rPr lang="en-US" sz="4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worried</a:t>
            </a: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about anything after today's session you should speak to a </a:t>
            </a:r>
            <a:r>
              <a:rPr lang="en-US" sz="4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trusted adult.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92075" y="5254047"/>
            <a:ext cx="9418243" cy="3596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could also contact our </a:t>
            </a: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Advice team:</a:t>
            </a:r>
          </a:p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0808 801 1000</a:t>
            </a:r>
          </a:p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 tooltip="mailto:advice@childcomwales.org.uk"/>
              </a:rPr>
              <a:t>advice@childcomwales.org.uk</a:t>
            </a:r>
          </a:p>
          <a:p>
            <a:pPr algn="l">
              <a:lnSpc>
                <a:spcPts val="7200"/>
              </a:lnSpc>
            </a:pPr>
            <a:r>
              <a:rPr lang="en-US" sz="36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 tooltip="http://www.childcomwales.org.uk"/>
              </a:rPr>
              <a:t>www.childcomwales.org.uk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3579144" y="1648665"/>
            <a:ext cx="3574579" cy="4468223"/>
          </a:xfrm>
          <a:custGeom>
            <a:avLst/>
            <a:gdLst/>
            <a:ahLst/>
            <a:cxnLst/>
            <a:rect l="l" t="t" r="r" b="b"/>
            <a:pathLst>
              <a:path w="3574579" h="4468223">
                <a:moveTo>
                  <a:pt x="0" y="0"/>
                </a:moveTo>
                <a:lnTo>
                  <a:pt x="3574578" y="0"/>
                </a:lnTo>
                <a:lnTo>
                  <a:pt x="3574578" y="4468223"/>
                </a:lnTo>
                <a:lnTo>
                  <a:pt x="0" y="446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7662544" y="1945868"/>
            <a:ext cx="7046312" cy="334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0"/>
              </a:lnSpc>
            </a:pPr>
            <a:r>
              <a:rPr lang="en-US" sz="14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Diolch!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8647" y="6798600"/>
            <a:ext cx="14810705" cy="193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next Monthly Matter will be available on</a:t>
            </a:r>
          </a:p>
          <a:p>
            <a:pPr algn="ctr">
              <a:lnSpc>
                <a:spcPts val="8000"/>
              </a:lnSpc>
            </a:pPr>
            <a:r>
              <a:rPr lang="en-US" sz="4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Monday, October 5th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th_Settings xmlns="a92cb3d6-694b-4915-be01-0dd97e9dbd9e" xsi:nil="true"/>
    <Has_Leaders_Only_SectionGroup xmlns="a92cb3d6-694b-4915-be01-0dd97e9dbd9e" xsi:nil="true"/>
    <Owner xmlns="a92cb3d6-694b-4915-be01-0dd97e9dbd9e">
      <UserInfo>
        <DisplayName/>
        <AccountId xsi:nil="true"/>
        <AccountType/>
      </UserInfo>
    </Owner>
    <Distribution_Groups xmlns="a92cb3d6-694b-4915-be01-0dd97e9dbd9e" xsi:nil="true"/>
    <AppVersion xmlns="a92cb3d6-694b-4915-be01-0dd97e9dbd9e" xsi:nil="true"/>
    <IsNotebookLocked xmlns="a92cb3d6-694b-4915-be01-0dd97e9dbd9e" xsi:nil="true"/>
    <Is_Collaboration_Space_Locked xmlns="a92cb3d6-694b-4915-be01-0dd97e9dbd9e" xsi:nil="true"/>
    <Teams_Channel_Section_Location xmlns="a92cb3d6-694b-4915-be01-0dd97e9dbd9e" xsi:nil="true"/>
    <Templates xmlns="a92cb3d6-694b-4915-be01-0dd97e9dbd9e" xsi:nil="true"/>
    <NotebookType xmlns="a92cb3d6-694b-4915-be01-0dd97e9dbd9e" xsi:nil="true"/>
    <lcf76f155ced4ddcb4097134ff3c332f xmlns="a92cb3d6-694b-4915-be01-0dd97e9dbd9e">
      <Terms xmlns="http://schemas.microsoft.com/office/infopath/2007/PartnerControls"/>
    </lcf76f155ced4ddcb4097134ff3c332f>
    <LMS_Mappings xmlns="a92cb3d6-694b-4915-be01-0dd97e9dbd9e" xsi:nil="true"/>
    <Invited_Leaders xmlns="a92cb3d6-694b-4915-be01-0dd97e9dbd9e" xsi:nil="true"/>
    <Self_Registration_Enabled xmlns="a92cb3d6-694b-4915-be01-0dd97e9dbd9e" xsi:nil="true"/>
    <FolderType xmlns="a92cb3d6-694b-4915-be01-0dd97e9dbd9e" xsi:nil="true"/>
    <Leaders xmlns="a92cb3d6-694b-4915-be01-0dd97e9dbd9e">
      <UserInfo>
        <DisplayName/>
        <AccountId xsi:nil="true"/>
        <AccountType/>
      </UserInfo>
    </Leaders>
    <TeamsChannelId xmlns="a92cb3d6-694b-4915-be01-0dd97e9dbd9e" xsi:nil="true"/>
    <TaxCatchAll xmlns="e442ecdc-24d5-4155-b3a2-f91807a0074c" xsi:nil="true"/>
    <DefaultSectionNames xmlns="a92cb3d6-694b-4915-be01-0dd97e9dbd9e" xsi:nil="true"/>
    <CultureName xmlns="a92cb3d6-694b-4915-be01-0dd97e9dbd9e" xsi:nil="true"/>
    <Invited_Members xmlns="a92cb3d6-694b-4915-be01-0dd97e9dbd9e" xsi:nil="true"/>
    <Members xmlns="a92cb3d6-694b-4915-be01-0dd97e9dbd9e">
      <UserInfo>
        <DisplayName/>
        <AccountId xsi:nil="true"/>
        <AccountType/>
      </UserInfo>
    </Members>
    <Member_Groups xmlns="a92cb3d6-694b-4915-be01-0dd97e9dbd9e">
      <UserInfo>
        <DisplayName/>
        <AccountId xsi:nil="true"/>
        <AccountType/>
      </UserInfo>
    </Member_Group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0E17DEE6830F4EAB69CF016E6544E2" ma:contentTypeVersion="35" ma:contentTypeDescription="Create a new document." ma:contentTypeScope="" ma:versionID="ad76279ba2a593641e821c5609a0b30a">
  <xsd:schema xmlns:xsd="http://www.w3.org/2001/XMLSchema" xmlns:xs="http://www.w3.org/2001/XMLSchema" xmlns:p="http://schemas.microsoft.com/office/2006/metadata/properties" xmlns:ns2="a92cb3d6-694b-4915-be01-0dd97e9dbd9e" xmlns:ns3="e442ecdc-24d5-4155-b3a2-f91807a0074c" targetNamespace="http://schemas.microsoft.com/office/2006/metadata/properties" ma:root="true" ma:fieldsID="b45e82b62c63d523c1aeb04fcebb869e" ns2:_="" ns3:_="">
    <xsd:import namespace="a92cb3d6-694b-4915-be01-0dd97e9dbd9e"/>
    <xsd:import namespace="e442ecdc-24d5-4155-b3a2-f91807a0074c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2cb3d6-694b-4915-be01-0dd97e9dbd9e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Teams_Channel_Section_Location" ma:index="28" nillable="true" ma:displayName="Teams Channel Section Location" ma:internalName="Teams_Channel_Section_Location">
      <xsd:simpleType>
        <xsd:restriction base="dms:Text"/>
      </xsd:simple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8" nillable="true" ma:taxonomy="true" ma:internalName="lcf76f155ced4ddcb4097134ff3c332f" ma:taxonomyFieldName="MediaServiceImageTags" ma:displayName="Image Tags" ma:readOnly="false" ma:fieldId="{5cf76f15-5ced-4ddc-b409-7134ff3c332f}" ma:taxonomyMulti="true" ma:sspId="2b247b5d-bd6f-45b2-9b56-34b4e46c4e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4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2ecdc-24d5-4155-b3a2-f91807a0074c" elementFormDefault="qualified">
    <xsd:import namespace="http://schemas.microsoft.com/office/2006/documentManagement/types"/>
    <xsd:import namespace="http://schemas.microsoft.com/office/infopath/2007/PartnerControls"/>
    <xsd:element name="TaxCatchAll" ma:index="39" nillable="true" ma:displayName="Taxonomy Catch All Column" ma:hidden="true" ma:list="{c0abd31a-2c24-4d75-ba30-559d6c5947ed}" ma:internalName="TaxCatchAll" ma:showField="CatchAllData" ma:web="e442ecdc-24d5-4155-b3a2-f91807a007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CEE15-7E5F-473F-AACF-5C9B263046D2}">
  <ds:schemaRefs>
    <ds:schemaRef ds:uri="http://schemas.microsoft.com/office/2006/metadata/properties"/>
    <ds:schemaRef ds:uri="http://schemas.microsoft.com/office/infopath/2007/PartnerControls"/>
    <ds:schemaRef ds:uri="a92cb3d6-694b-4915-be01-0dd97e9dbd9e"/>
    <ds:schemaRef ds:uri="e442ecdc-24d5-4155-b3a2-f91807a0074c"/>
  </ds:schemaRefs>
</ds:datastoreItem>
</file>

<file path=customXml/itemProps2.xml><?xml version="1.0" encoding="utf-8"?>
<ds:datastoreItem xmlns:ds="http://schemas.openxmlformats.org/officeDocument/2006/customXml" ds:itemID="{E6ACFF72-8D61-4A8B-BE60-0FB0296347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A2AB4B-71D0-4317-90CD-D8F4F7F6A0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2cb3d6-694b-4915-be01-0dd97e9dbd9e"/>
    <ds:schemaRef ds:uri="e442ecdc-24d5-4155-b3a2-f91807a007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288</Words>
  <Application>Microsoft Office PowerPoint</Application>
  <PresentationFormat>Custom</PresentationFormat>
  <Paragraphs>29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Matter - September 2026</dc:title>
  <dc:creator>Sophie Williams</dc:creator>
  <cp:lastModifiedBy>Sophie Williams</cp:lastModifiedBy>
  <cp:revision>8</cp:revision>
  <dcterms:created xsi:type="dcterms:W3CDTF">2006-08-16T00:00:00Z</dcterms:created>
  <dcterms:modified xsi:type="dcterms:W3CDTF">2026-09-07T09:52:08Z</dcterms:modified>
  <dc:identifier>DAHUEh83VH4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0x010100B40E17DEE6830F4EAB69CF016E6544E2</vt:lpwstr>
  </property>
  <property fmtid="{D5CDD505-2E9C-101B-9397-08002B2CF9AE}" pid="3" name="MediaServiceImageTags">
    <vt:lpwstr/>
  </property>
</Properties>
</file>