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sldIdLst>
    <p:sldId id="299" r:id="rId5"/>
    <p:sldId id="258" r:id="rId6"/>
    <p:sldId id="345" r:id="rId7"/>
    <p:sldId id="346" r:id="rId8"/>
    <p:sldId id="330" r:id="rId9"/>
    <p:sldId id="354" r:id="rId10"/>
    <p:sldId id="262" r:id="rId11"/>
    <p:sldId id="314" r:id="rId12"/>
    <p:sldId id="341" r:id="rId13"/>
    <p:sldId id="263" r:id="rId14"/>
  </p:sldIdLst>
  <p:sldSz cx="12192000" cy="6858000"/>
  <p:notesSz cx="6858000" cy="9144000"/>
  <p:embeddedFontLst>
    <p:embeddedFont>
      <p:font typeface="Avenir Next LT Pro" panose="020B0504020202020204" pitchFamily="34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VAG Rounded" charset="0"/>
      <p:regular r:id="rId24"/>
      <p:bold r:id="rId25"/>
    </p:embeddedFont>
    <p:embeddedFont>
      <p:font typeface="VAGRounded Lt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6AF64-1E6D-6038-6EFD-812B89A9CF02}" v="13" dt="2026-06-01T09:31:14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qGA17zwqH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u9ggb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nline1.snapsurveys.com/xub1wt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Linc </a:t>
            </a:r>
            <a:r>
              <a:rPr lang="en-US" dirty="0" err="1">
                <a:ea typeface="Calibri"/>
                <a:cs typeface="Calibri"/>
              </a:rPr>
              <a:t>i'r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fideo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dirty="0">
                <a:hlinkClick r:id="rId3"/>
              </a:rPr>
              <a:t>https://youtu.be/iqGA17zwqH4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646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dk2"/>
                </a:solidFill>
                <a:latin typeface="VAGRounded Lt"/>
              </a:rPr>
              <a:t>Linc </a:t>
            </a:r>
            <a:r>
              <a:rPr lang="en-GB" b="1" dirty="0" err="1">
                <a:solidFill>
                  <a:schemeClr val="dk2"/>
                </a:solidFill>
                <a:latin typeface="VAGRounded Lt"/>
              </a:rPr>
              <a:t>i'r</a:t>
            </a:r>
            <a:r>
              <a:rPr lang="en-GB" b="1" dirty="0">
                <a:solidFill>
                  <a:schemeClr val="dk2"/>
                </a:solidFill>
                <a:latin typeface="VAGRounded Lt"/>
              </a:rPr>
              <a:t> </a:t>
            </a:r>
            <a:r>
              <a:rPr lang="en-GB" b="1" dirty="0" err="1">
                <a:solidFill>
                  <a:schemeClr val="dk2"/>
                </a:solidFill>
                <a:latin typeface="VAGRounded Lt"/>
              </a:rPr>
              <a:t>holiadur</a:t>
            </a:r>
            <a:r>
              <a:rPr lang="en-GB" b="1" dirty="0">
                <a:solidFill>
                  <a:schemeClr val="dk2"/>
                </a:solidFill>
                <a:latin typeface="VAGRounded Lt"/>
              </a:rPr>
              <a:t> (plant a </a:t>
            </a:r>
            <a:r>
              <a:rPr lang="en-GB" b="1" dirty="0" err="1">
                <a:solidFill>
                  <a:schemeClr val="dk2"/>
                </a:solidFill>
                <a:latin typeface="VAGRounded Lt"/>
              </a:rPr>
              <a:t>phobl</a:t>
            </a:r>
            <a:r>
              <a:rPr lang="en-GB" b="1" dirty="0">
                <a:solidFill>
                  <a:schemeClr val="dk2"/>
                </a:solidFill>
                <a:latin typeface="VAGRounded Lt"/>
              </a:rPr>
              <a:t> </a:t>
            </a:r>
            <a:r>
              <a:rPr lang="en-GB" b="1">
                <a:solidFill>
                  <a:schemeClr val="dk2"/>
                </a:solidFill>
                <a:latin typeface="VAGRounded Lt"/>
              </a:rPr>
              <a:t>ifanc): </a:t>
            </a:r>
            <a:r>
              <a:rPr lang="en-GB">
                <a:solidFill>
                  <a:schemeClr val="dk2"/>
                </a:solidFill>
                <a:hlinkClick r:id="rId3"/>
              </a:rPr>
              <a:t>https://online1.snapsurveys.com/u9ggbl</a:t>
            </a:r>
            <a:r>
              <a:rPr lang="en-GB" dirty="0">
                <a:solidFill>
                  <a:schemeClr val="dk2"/>
                </a:solidFill>
              </a:rPr>
              <a:t> </a:t>
            </a:r>
            <a:endParaRPr lang="en-GB" dirty="0">
              <a:solidFill>
                <a:schemeClr val="dk2"/>
              </a:solidFill>
              <a:ea typeface="Calibri"/>
              <a:cs typeface="Calibri"/>
            </a:endParaRPr>
          </a:p>
          <a:p>
            <a:pPr>
              <a:defRPr/>
            </a:pPr>
            <a:endParaRPr lang="en-GB" dirty="0">
              <a:solidFill>
                <a:schemeClr val="dk2"/>
              </a:solidFill>
              <a:ea typeface="Calibri"/>
              <a:cs typeface="Calibri"/>
            </a:endParaRPr>
          </a:p>
          <a:p>
            <a:pPr>
              <a:defRPr/>
            </a:pPr>
            <a:r>
              <a:rPr lang="en-GB">
                <a:solidFill>
                  <a:srgbClr val="44546A"/>
                </a:solidFill>
              </a:rPr>
              <a:t>Rydym hefyd wedi gwneud holiadur ar gyfer athrawon/gweithwyr ieuenctid, byddem yn gwerthfawrogi eich adborth ar Fater y Mis.​</a:t>
            </a:r>
            <a:r>
              <a:rPr lang="en-GB" dirty="0">
                <a:solidFill>
                  <a:srgbClr val="44546A"/>
                </a:solidFill>
              </a:rPr>
              <a:t>
</a:t>
            </a:r>
            <a:r>
              <a:rPr lang="en-GB" b="1">
                <a:solidFill>
                  <a:srgbClr val="44546A"/>
                </a:solidFill>
              </a:rPr>
              <a:t>Linc i holiadur (athrawon/gweithwyr ieuenctid):</a:t>
            </a:r>
            <a:r>
              <a:rPr lang="en-GB">
                <a:solidFill>
                  <a:srgbClr val="44546A"/>
                </a:solidFill>
              </a:rPr>
              <a:t> </a:t>
            </a:r>
            <a:r>
              <a:rPr lang="en-GB">
                <a:solidFill>
                  <a:srgbClr val="44546A"/>
                </a:solidFill>
                <a:hlinkClick r:id="rId4"/>
              </a:rPr>
              <a:t>https://online1.snapsurveys.com/xub1wt</a:t>
            </a:r>
            <a:r>
              <a:rPr lang="en-GB">
                <a:solidFill>
                  <a:srgbClr val="44546A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Gallech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</a:t>
            </a: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hefyd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</a:t>
            </a: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gysylltu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a </a:t>
            </a: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siarad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</a:t>
            </a: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gyda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:</a:t>
            </a:r>
            <a:endParaRPr lang="en-US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6/1/2026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4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iqGA17zwqH4?feature=oembed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u9ggb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yngor@complantcymru.org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hyperlink" Target="http://www.complantcymru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1119078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" sz="4000" dirty="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br>
              <a:rPr lang="en-GB" sz="4000" dirty="0">
                <a:latin typeface="Arial"/>
                <a:ea typeface="Trebuchet MS"/>
                <a:cs typeface="Arial"/>
                <a:sym typeface="Trebuchet MS"/>
              </a:rPr>
            </a:b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Mehefin a </a:t>
            </a:r>
            <a:r>
              <a:rPr lang="en-GB" sz="4000" dirty="0" err="1">
                <a:latin typeface="Arial"/>
                <a:ea typeface="Trebuchet MS"/>
                <a:cs typeface="Arial"/>
                <a:sym typeface="Trebuchet MS"/>
              </a:rPr>
              <a:t>Gorffennaf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 2026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4965" y="1957189"/>
            <a:ext cx="6395844" cy="3449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46891" y="121632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329" y="668601"/>
            <a:ext cx="2328955" cy="27611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71720" y="342949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 Mater Mis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endParaRPr lang="en-GB" sz="2800" dirty="0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GB" sz="2800" b="1">
                <a:solidFill>
                  <a:schemeClr val="dk1"/>
                </a:solidFill>
                <a:latin typeface="Arial"/>
                <a:cs typeface="Arial"/>
              </a:rPr>
              <a:t>ym</a:t>
            </a:r>
            <a:r>
              <a:rPr lang="en-GB" sz="2800" b="1" dirty="0">
                <a:solidFill>
                  <a:schemeClr val="dk1"/>
                </a:solidFill>
                <a:latin typeface="Arial"/>
                <a:cs typeface="Arial"/>
              </a:rPr>
              <a:t> mis Medi.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3839" y="1714565"/>
            <a:ext cx="6137303" cy="13154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sz="2800">
                <a:latin typeface="Arial"/>
                <a:cs typeface="Arial"/>
                <a:sym typeface="Trebuchet MS"/>
              </a:rPr>
              <a:t>Mis </a:t>
            </a:r>
            <a:r>
              <a:rPr lang="en-US" sz="2800" err="1">
                <a:latin typeface="Arial"/>
                <a:cs typeface="Arial"/>
                <a:sym typeface="Trebuchet MS"/>
              </a:rPr>
              <a:t>diwethaf</a:t>
            </a:r>
            <a:r>
              <a:rPr lang="en-US" sz="2800">
                <a:latin typeface="Arial"/>
                <a:cs typeface="Arial"/>
                <a:sym typeface="Trebuchet MS"/>
              </a:rPr>
              <a:t>, </a:t>
            </a:r>
            <a:r>
              <a:rPr lang="en-US" sz="2800" err="1">
                <a:latin typeface="Arial"/>
                <a:cs typeface="Arial"/>
                <a:sym typeface="Trebuchet MS"/>
              </a:rPr>
              <a:t>gofynnon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ni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i</a:t>
            </a:r>
            <a:r>
              <a:rPr lang="en-US" sz="2800">
                <a:latin typeface="Arial"/>
                <a:cs typeface="Arial"/>
                <a:sym typeface="Trebuchet MS"/>
              </a:rPr>
              <a:t> chi am </a:t>
            </a:r>
            <a:r>
              <a:rPr lang="en-US" sz="2800" b="1" err="1">
                <a:latin typeface="Arial"/>
                <a:cs typeface="Arial"/>
                <a:sym typeface="Trebuchet MS"/>
              </a:rPr>
              <a:t>weithgareddau</a:t>
            </a:r>
            <a:r>
              <a:rPr lang="en-US" sz="2800" b="1">
                <a:latin typeface="Arial"/>
                <a:cs typeface="Arial"/>
                <a:sym typeface="Trebuchet MS"/>
              </a:rPr>
              <a:t> </a:t>
            </a:r>
            <a:r>
              <a:rPr lang="en-US" sz="2800" b="1" err="1">
                <a:latin typeface="Arial"/>
                <a:cs typeface="Arial"/>
                <a:sym typeface="Trebuchet MS"/>
              </a:rPr>
              <a:t>diwylliannol</a:t>
            </a:r>
            <a:r>
              <a:rPr lang="en-US" sz="2800" b="1">
                <a:latin typeface="Arial"/>
                <a:cs typeface="Arial"/>
                <a:sym typeface="Trebuchet MS"/>
              </a:rPr>
              <a:t>.</a:t>
            </a:r>
            <a:endParaRPr lang="en-US" sz="2800" b="1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234" y="1254989"/>
            <a:ext cx="2679223" cy="28595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7890493-8B96-8003-4FBF-316BB644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006A07F-93CD-D321-4EE2-5238008ADFC2}"/>
              </a:ext>
            </a:extLst>
          </p:cNvPr>
          <p:cNvSpPr txBox="1"/>
          <p:nvPr/>
        </p:nvSpPr>
        <p:spPr>
          <a:xfrm>
            <a:off x="563349" y="778920"/>
            <a:ext cx="11031253" cy="532453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Dyma </a:t>
            </a:r>
            <a:r>
              <a:rPr lang="en-US" sz="2800" err="1">
                <a:solidFill>
                  <a:srgbClr val="000000"/>
                </a:solidFill>
                <a:latin typeface="Arial"/>
                <a:cs typeface="Arial"/>
              </a:rPr>
              <a:t>beth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 ddywedoch chi wrthym ni:</a:t>
            </a:r>
            <a:endParaRPr lang="en-US">
              <a:latin typeface="Arial"/>
            </a:endParaRPr>
          </a:p>
          <a:p>
            <a:endParaRPr lang="en-US">
              <a:latin typeface="Arial"/>
              <a:cs typeface="Arial"/>
            </a:endParaRPr>
          </a:p>
          <a:p>
            <a:endParaRPr lang="en-U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err="1">
                <a:latin typeface="Arial"/>
                <a:cs typeface="Arial"/>
              </a:rPr>
              <a:t>Cymerodd</a:t>
            </a:r>
            <a:r>
              <a:rPr lang="en-US" sz="2400" dirty="0">
                <a:latin typeface="Arial"/>
                <a:cs typeface="Arial"/>
              </a:rPr>
              <a:t> y </a:t>
            </a:r>
            <a:r>
              <a:rPr lang="en-US" sz="2400" err="1">
                <a:latin typeface="Arial"/>
                <a:cs typeface="Arial"/>
              </a:rPr>
              <a:t>rhan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fwyaf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ohonoch</a:t>
            </a:r>
            <a:r>
              <a:rPr lang="en-US" sz="2400" dirty="0">
                <a:latin typeface="Arial"/>
                <a:cs typeface="Arial"/>
              </a:rPr>
              <a:t> ran </a:t>
            </a:r>
            <a:r>
              <a:rPr lang="en-US" sz="2400" err="1">
                <a:latin typeface="Arial"/>
                <a:cs typeface="Arial"/>
              </a:rPr>
              <a:t>mewn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gweithgareddau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diwylliannol</a:t>
            </a:r>
            <a:r>
              <a:rPr lang="en-US" sz="2400">
                <a:latin typeface="Arial"/>
                <a:cs typeface="Arial"/>
              </a:rPr>
              <a:t> yn yr ysgol.</a:t>
            </a:r>
            <a:r>
              <a:rPr lang="en-US" sz="2400" dirty="0">
                <a:latin typeface="Arial"/>
                <a:cs typeface="Arial"/>
              </a:rPr>
              <a:t> </a:t>
            </a:r>
          </a:p>
          <a:p>
            <a:pPr marL="342900" indent="-342900">
              <a:buFont typeface="Arial"/>
              <a:buChar char="•"/>
            </a:pPr>
            <a:endParaRPr lang="en-U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latin typeface="Arial"/>
                <a:cs typeface="Arial"/>
              </a:rPr>
              <a:t>Dywedodd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llawer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ohonoch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fod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"cost"</a:t>
            </a:r>
            <a:r>
              <a:rPr lang="en-US" sz="2400" dirty="0">
                <a:latin typeface="Arial"/>
                <a:cs typeface="Arial"/>
              </a:rPr>
              <a:t> a </a:t>
            </a:r>
            <a:r>
              <a:rPr lang="en-US" sz="2400" b="1" dirty="0">
                <a:latin typeface="Arial"/>
                <a:cs typeface="Arial"/>
              </a:rPr>
              <a:t>"</a:t>
            </a:r>
            <a:r>
              <a:rPr lang="en-US" sz="2400" b="1" dirty="0" err="1">
                <a:latin typeface="Arial"/>
                <a:cs typeface="Arial"/>
              </a:rPr>
              <a:t>thrafnidiaeth</a:t>
            </a:r>
            <a:r>
              <a:rPr lang="en-US" sz="2400" b="1" dirty="0">
                <a:latin typeface="Arial"/>
                <a:cs typeface="Arial"/>
              </a:rPr>
              <a:t>"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wedi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eich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stopio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rhag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cymryd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rhan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mewn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gweithgareddau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diwylliannol</a:t>
            </a:r>
            <a:r>
              <a:rPr lang="en-US" sz="2400" dirty="0">
                <a:latin typeface="Arial"/>
                <a:cs typeface="Arial"/>
              </a:rPr>
              <a:t>.​</a:t>
            </a:r>
          </a:p>
          <a:p>
            <a:pPr marL="342900" indent="-342900">
              <a:buFont typeface="Arial"/>
              <a:buChar char="•"/>
            </a:pPr>
            <a:endParaRPr lang="en-U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err="1">
                <a:latin typeface="Arial"/>
                <a:cs typeface="Arial"/>
              </a:rPr>
              <a:t>Dywedodd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rhai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ohonoch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fod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rhieni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weithiau'n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eich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stopio </a:t>
            </a:r>
            <a:r>
              <a:rPr lang="en-US" sz="2400" err="1">
                <a:latin typeface="Arial"/>
                <a:cs typeface="Arial"/>
              </a:rPr>
              <a:t>rhag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mynd i weithgareddau </a:t>
            </a:r>
            <a:r>
              <a:rPr lang="en-US" sz="2400" err="1">
                <a:latin typeface="Arial"/>
                <a:cs typeface="Arial"/>
              </a:rPr>
              <a:t>diwylliannol</a:t>
            </a:r>
            <a:r>
              <a:rPr lang="en-US" sz="2400" dirty="0">
                <a:latin typeface="Arial"/>
                <a:cs typeface="Arial"/>
              </a:rPr>
              <a:t>.</a:t>
            </a:r>
            <a:endParaRPr lang="en-US" dirty="0"/>
          </a:p>
          <a:p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Roedd </a:t>
            </a:r>
            <a:r>
              <a:rPr lang="en-US" sz="2400" err="1">
                <a:latin typeface="Arial"/>
                <a:cs typeface="Arial"/>
              </a:rPr>
              <a:t>llawer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ohonoch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chi'n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meddwl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mai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gweithgareddau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chwaraeon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oedd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fwyaf</a:t>
            </a:r>
            <a:r>
              <a:rPr lang="en-US" sz="2400">
                <a:latin typeface="Arial"/>
                <a:cs typeface="Arial"/>
              </a:rPr>
              <a:t> costus</a:t>
            </a:r>
            <a:endParaRPr lang="en-US" sz="2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5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B37105-19DD-9A97-BC59-4E8137B7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99233-7366-1029-9C14-90B558FB5F51}"/>
              </a:ext>
            </a:extLst>
          </p:cNvPr>
          <p:cNvSpPr txBox="1"/>
          <p:nvPr/>
        </p:nvSpPr>
        <p:spPr>
          <a:xfrm>
            <a:off x="5453640" y="1995204"/>
            <a:ext cx="5751872" cy="19514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Mae Mater y Mis </a:t>
            </a:r>
            <a:r>
              <a:rPr lang="en-GB" sz="2800" dirty="0" err="1">
                <a:latin typeface="Arial"/>
                <a:ea typeface="Trebuchet MS"/>
                <a:cs typeface="Arial"/>
                <a:sym typeface="Trebuchet MS"/>
              </a:rPr>
              <a:t>i</a:t>
            </a: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 </a:t>
            </a:r>
            <a:r>
              <a:rPr lang="en-GB" sz="2800" dirty="0" err="1">
                <a:latin typeface="Arial"/>
                <a:ea typeface="Trebuchet MS"/>
                <a:cs typeface="Arial"/>
                <a:sym typeface="Trebuchet MS"/>
              </a:rPr>
              <a:t>fis</a:t>
            </a: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 Mehefin a </a:t>
            </a:r>
            <a:r>
              <a:rPr lang="en-GB" sz="2800" dirty="0" err="1">
                <a:latin typeface="Arial"/>
                <a:ea typeface="Trebuchet MS"/>
                <a:cs typeface="Arial"/>
                <a:sym typeface="Trebuchet MS"/>
              </a:rPr>
              <a:t>Gorffennaf</a:t>
            </a: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 </a:t>
            </a:r>
            <a:r>
              <a:rPr lang="en-GB" sz="2800" dirty="0" err="1">
                <a:latin typeface="Arial"/>
                <a:ea typeface="Trebuchet MS"/>
                <a:cs typeface="Arial"/>
                <a:sym typeface="Trebuchet MS"/>
              </a:rPr>
              <a:t>yn</a:t>
            </a: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latin typeface="Arial"/>
                <a:ea typeface="Trebuchet MS"/>
                <a:cs typeface="Arial"/>
                <a:sym typeface="Trebuchet MS"/>
              </a:rPr>
              <a:t>ymwneud</a:t>
            </a: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latin typeface="Arial"/>
                <a:ea typeface="Trebuchet MS"/>
                <a:cs typeface="Arial"/>
                <a:sym typeface="Trebuchet MS"/>
              </a:rPr>
              <a:t>a'ch</a:t>
            </a: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endParaRPr lang="en-GB" sz="2800" b="1" dirty="0" err="1">
              <a:latin typeface="Arial"/>
              <a:ea typeface="Trebuchet MS"/>
              <a:cs typeface="Arial"/>
              <a:sym typeface="Trebuchet MS"/>
            </a:endParaRPr>
          </a:p>
          <a:p>
            <a:pPr algn="ctr">
              <a:lnSpc>
                <a:spcPct val="150000"/>
              </a:lnSpc>
            </a:pPr>
            <a:r>
              <a:rPr lang="en-GB" sz="2800" b="1" dirty="0">
                <a:latin typeface="Arial"/>
                <a:ea typeface="Trebuchet MS"/>
                <a:cs typeface="Arial"/>
                <a:sym typeface="Trebuchet MS"/>
              </a:rPr>
              <a:t>barn chi </a:t>
            </a:r>
            <a:r>
              <a:rPr lang="en-GB" sz="2800" b="1" dirty="0" err="1"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b="1" dirty="0">
                <a:latin typeface="Arial"/>
                <a:ea typeface="Trebuchet MS"/>
                <a:cs typeface="Arial"/>
                <a:sym typeface="Trebuchet MS"/>
              </a:rPr>
              <a:t> Fater y Mis</a:t>
            </a:r>
            <a:endParaRPr lang="en-GB" sz="2800" b="1">
              <a:latin typeface="Arial"/>
              <a:cs typeface="Arial"/>
            </a:endParaRPr>
          </a:p>
        </p:txBody>
      </p:sp>
      <p:pic>
        <p:nvPicPr>
          <p:cNvPr id="3" name="Picture 2" descr="A blue and white card with a person holding a thumb up&#10;&#10;AI-generated content may be incorrect.">
            <a:extLst>
              <a:ext uri="{FF2B5EF4-FFF2-40B4-BE49-F238E27FC236}">
                <a16:creationId xmlns:a16="http://schemas.microsoft.com/office/drawing/2014/main" id="{48B9A907-7A08-DA42-9CD5-04DF4B272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527" y="886510"/>
            <a:ext cx="3532790" cy="45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9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ater y Mis - Mehefin a Gorffennaf 2026">
            <a:hlinkClick r:id="" action="ppaction://noaction"/>
            <a:extLst>
              <a:ext uri="{FF2B5EF4-FFF2-40B4-BE49-F238E27FC236}">
                <a16:creationId xmlns:a16="http://schemas.microsoft.com/office/drawing/2014/main" id="{6C31DCCE-7205-676A-B2BE-BB009BD171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88" y="-1494"/>
            <a:ext cx="12181012" cy="68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22726-9547-A317-AF61-F88303F4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FD3B-3E0C-44E9-AFFF-EEB66EF6A370}" type="datetime1">
              <a:t>6/1/2026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51673-54D6-D3B3-2748-E4495A7E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A9CAE-BD71-45D6-68EC-D1E155E7550F}"/>
              </a:ext>
            </a:extLst>
          </p:cNvPr>
          <p:cNvSpPr txBox="1"/>
          <p:nvPr/>
        </p:nvSpPr>
        <p:spPr>
          <a:xfrm>
            <a:off x="2064885" y="260447"/>
            <a:ext cx="9582410" cy="7017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b="0" i="0">
                <a:solidFill>
                  <a:srgbClr val="000000"/>
                </a:solidFill>
                <a:latin typeface="Avenir Next LT Pro"/>
                <a:ea typeface="Segoe UI"/>
                <a:cs typeface="Segoe UI"/>
              </a:rPr>
              <a:t>​</a:t>
            </a:r>
            <a:endParaRPr lang="en-US">
              <a:latin typeface="Arial"/>
              <a:cs typeface="Arial"/>
            </a:endParaRPr>
          </a:p>
          <a:p>
            <a:pPr marL="285750" indent="-285750">
              <a:buFont typeface="Aptos,Sans-Serif"/>
              <a:buChar char="•"/>
            </a:pP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Rhannwyd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eich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barn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giniawau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ysgol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Newsround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!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Dechreuodd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drafodaeth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ledled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Cymru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.</a:t>
            </a:r>
            <a:endParaRPr lang="en-US" sz="2400" b="0" i="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lvl="0" algn="l"/>
            <a:endParaRPr lang="en-US" sz="1000" b="0" i="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285750" indent="-285750">
              <a:buFont typeface="Aptos,Sans-Serif"/>
              <a:buChar char="•"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Font typeface="Aptos,Sans-Serif"/>
              <a:buChar char="•"/>
            </a:pP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Rydyn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ni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wedi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gofyn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llawer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am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ddiogelwch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ar-lein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.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Rydym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wedi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defnyddio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eich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barn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a'i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rhannu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gyda'r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 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bobl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sy'n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gwneud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penderfyniadau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endParaRPr lang="en-US" sz="1000" b="0" i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Font typeface="Aptos,Sans-Serif"/>
              <a:buChar char="•"/>
            </a:pP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Rydyn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ni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wedi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gofyn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chi am y 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Senedd.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Rydym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wedi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rhannu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eich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barn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gyda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Chomisiwn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Etholiadol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a'r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Senedd –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mi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fydd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hyn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yn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eu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helpu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godi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ymwybyddiaeth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o'u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gwaith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.</a:t>
            </a:r>
            <a:endParaRPr lang="en-US" sz="2400" b="0" i="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lvl="0" algn="l"/>
            <a:endParaRPr lang="en-US" sz="1600" b="0" i="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285750" indent="-285750">
              <a:buFont typeface="Aptos,Sans-Serif"/>
              <a:buChar char="•"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Fe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ddywedoch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lawer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wrthym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ni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am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doiledau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ysgolion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gwrth-fwlio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.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Fe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wnaethon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ni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rannu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eich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barn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gyda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Llywodraeth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Cymru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.</a:t>
            </a:r>
            <a:endParaRPr lang="en-US">
              <a:latin typeface="Arial"/>
              <a:cs typeface="Arial"/>
            </a:endParaRPr>
          </a:p>
          <a:p>
            <a:pPr lvl="0" algn="l" rtl="0"/>
            <a:endParaRPr lang="en-US" b="0" i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Font typeface="Aptos,Sans-Serif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Fe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wnaethon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ni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rannu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eich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holl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safbwyntiau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ar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drafnidiaeth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gyda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Thrafnidiaeth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Cymru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lang="en-US" dirty="0">
              <a:latin typeface="Arial"/>
            </a:endParaRPr>
          </a:p>
          <a:p>
            <a:pPr algn="l" rtl="0"/>
            <a:r>
              <a:rPr lang="en-US" sz="1800" b="0" i="0">
                <a:solidFill>
                  <a:srgbClr val="000000"/>
                </a:solidFill>
                <a:latin typeface="Avenir Next LT Pro"/>
                <a:ea typeface="Segoe UI"/>
                <a:cs typeface="Segoe UI"/>
              </a:rPr>
              <a:t>​</a:t>
            </a:r>
          </a:p>
          <a:p>
            <a:pPr algn="ctr"/>
            <a:endParaRPr lang="en-US"/>
          </a:p>
        </p:txBody>
      </p:sp>
      <p:pic>
        <p:nvPicPr>
          <p:cNvPr id="6" name="Picture 5" descr="School dinners: looking back on 60 ...">
            <a:extLst>
              <a:ext uri="{FF2B5EF4-FFF2-40B4-BE49-F238E27FC236}">
                <a16:creationId xmlns:a16="http://schemas.microsoft.com/office/drawing/2014/main" id="{9271B158-AB71-38DF-3E3E-156094877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36" y="354969"/>
            <a:ext cx="1627732" cy="1012391"/>
          </a:xfrm>
          <a:prstGeom prst="rect">
            <a:avLst/>
          </a:prstGeom>
        </p:spPr>
      </p:pic>
      <p:pic>
        <p:nvPicPr>
          <p:cNvPr id="7" name="Picture 6" descr="Basic Online Safety">
            <a:extLst>
              <a:ext uri="{FF2B5EF4-FFF2-40B4-BE49-F238E27FC236}">
                <a16:creationId xmlns:a16="http://schemas.microsoft.com/office/drawing/2014/main" id="{A9FA0B90-ADB1-C173-DEB7-8E0FCA0C92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382" b="-1149"/>
          <a:stretch>
            <a:fillRect/>
          </a:stretch>
        </p:blipFill>
        <p:spPr>
          <a:xfrm>
            <a:off x="486754" y="1715282"/>
            <a:ext cx="1031874" cy="922271"/>
          </a:xfrm>
          <a:prstGeom prst="rect">
            <a:avLst/>
          </a:prstGeom>
        </p:spPr>
      </p:pic>
      <p:pic>
        <p:nvPicPr>
          <p:cNvPr id="8" name="Picture 7" descr="Our Estate">
            <a:extLst>
              <a:ext uri="{FF2B5EF4-FFF2-40B4-BE49-F238E27FC236}">
                <a16:creationId xmlns:a16="http://schemas.microsoft.com/office/drawing/2014/main" id="{DEB3E622-6507-9955-2C14-6E83A5423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95" y="3035997"/>
            <a:ext cx="1615336" cy="1005213"/>
          </a:xfrm>
          <a:prstGeom prst="rect">
            <a:avLst/>
          </a:prstGeom>
        </p:spPr>
      </p:pic>
      <p:pic>
        <p:nvPicPr>
          <p:cNvPr id="9" name="Picture 8" descr="Anti-Bullying | Scissett Middle School">
            <a:extLst>
              <a:ext uri="{FF2B5EF4-FFF2-40B4-BE49-F238E27FC236}">
                <a16:creationId xmlns:a16="http://schemas.microsoft.com/office/drawing/2014/main" id="{6DBFDCEF-E206-5F85-F9D6-AFC038A52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4522417"/>
            <a:ext cx="944673" cy="996864"/>
          </a:xfrm>
          <a:prstGeom prst="rect">
            <a:avLst/>
          </a:prstGeom>
        </p:spPr>
      </p:pic>
      <p:pic>
        <p:nvPicPr>
          <p:cNvPr id="10" name="Picture 9" descr="7,035 Cartoon Bus Outline Royalty-Free ...">
            <a:extLst>
              <a:ext uri="{FF2B5EF4-FFF2-40B4-BE49-F238E27FC236}">
                <a16:creationId xmlns:a16="http://schemas.microsoft.com/office/drawing/2014/main" id="{84852B41-6B83-2785-C441-98EB337879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29" y="6013646"/>
            <a:ext cx="1313015" cy="6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8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 idx="4294967295"/>
          </p:nvPr>
        </p:nvSpPr>
        <p:spPr>
          <a:xfrm>
            <a:off x="711409" y="725489"/>
            <a:ext cx="6557962" cy="8302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Trafodwch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pâr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 neu </a:t>
            </a: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grŵp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GB" sz="300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5BED7-3D3B-ED0D-BC6E-8A082DC7D03C}"/>
              </a:ext>
            </a:extLst>
          </p:cNvPr>
          <p:cNvSpPr txBox="1"/>
          <p:nvPr/>
        </p:nvSpPr>
        <p:spPr>
          <a:xfrm>
            <a:off x="711409" y="2095006"/>
            <a:ext cx="10274110" cy="32441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Beth 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ydych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chi'n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ei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hoffi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am Fater y  Mis?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800" dirty="0">
              <a:latin typeface="Arial"/>
              <a:cs typeface="Arial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Sut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gallwn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ni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wella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 Mater y Mis?</a:t>
            </a:r>
            <a:endParaRPr lang="en-US" sz="2800" dirty="0">
              <a:latin typeface="Arial"/>
              <a:cs typeface="Arial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800" dirty="0">
              <a:latin typeface="Arial"/>
              <a:cs typeface="Arial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Oes unrhyw </a:t>
            </a:r>
            <a:r>
              <a:rPr lang="en-US" sz="2800" err="1">
                <a:solidFill>
                  <a:srgbClr val="000000"/>
                </a:solidFill>
                <a:latin typeface="Arial"/>
                <a:cs typeface="Arial"/>
              </a:rPr>
              <a:t>bynciau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"/>
                <a:cs typeface="Arial"/>
              </a:rPr>
              <a:t>ni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"/>
                <a:cs typeface="Arial"/>
              </a:rPr>
              <a:t>heb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"/>
                <a:cs typeface="Arial"/>
              </a:rPr>
              <a:t>eu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2800" err="1">
                <a:solidFill>
                  <a:srgbClr val="000000"/>
                </a:solidFill>
                <a:latin typeface="Arial"/>
                <a:cs typeface="Arial"/>
              </a:rPr>
              <a:t>trafod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"/>
                <a:cs typeface="Arial"/>
              </a:rPr>
              <a:t>eto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pic>
        <p:nvPicPr>
          <p:cNvPr id="5" name="Picture 4" descr="A stick figures with arrows around them&#10;&#10;AI-generated content may be incorrect.">
            <a:extLst>
              <a:ext uri="{FF2B5EF4-FFF2-40B4-BE49-F238E27FC236}">
                <a16:creationId xmlns:a16="http://schemas.microsoft.com/office/drawing/2014/main" id="{C23746A3-9EB9-9ABD-8576-C2020860D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305" y="724351"/>
            <a:ext cx="2469652" cy="23145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983" y="1849596"/>
            <a:ext cx="9031390" cy="4154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pob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person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ifanc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unigol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neu 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oedolyn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ran y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grwp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)</a:t>
            </a:r>
            <a:endParaRPr lang="en-US" sz="16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792" y="869405"/>
            <a:ext cx="9920738" cy="5029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Rhannwch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eich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syniadau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gyda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ni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drwy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ddefnyddio’r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cod QR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neu’r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  <a:hlinkClick r:id="rId3"/>
              </a:rPr>
              <a:t>ddolen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  <a:hlinkClick r:id="rId3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  <a:hlinkClick r:id="rId3"/>
              </a:rPr>
              <a:t>arolwg</a:t>
            </a:r>
            <a:endParaRPr lang="en-GB" sz="2000" b="1" dirty="0" err="1">
              <a:latin typeface="Arial"/>
              <a:ea typeface="Trebuchet MS"/>
              <a:cs typeface="Arial"/>
              <a:hlinkClick r:id="rId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84" y="720798"/>
            <a:ext cx="1401864" cy="1885265"/>
          </a:xfrm>
          <a:prstGeom prst="rect">
            <a:avLst/>
          </a:prstGeom>
        </p:spPr>
      </p:pic>
      <p:pic>
        <p:nvPicPr>
          <p:cNvPr id="4" name="Picture 3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35C8A186-2658-1281-6451-91975BB3B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449" y="2480235"/>
            <a:ext cx="2515099" cy="25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318000"/>
            <a:ext cx="7014564" cy="29893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Gallech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hefyd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gysylltu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â’n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tîm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Cyngor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a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chymorth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cyngor@complantcymru.org.uk</a:t>
            </a:r>
            <a:endParaRPr lang="en-US" sz="2200">
              <a:solidFill>
                <a:schemeClr val="tx1"/>
              </a:solidFill>
              <a:latin typeface="Arial"/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www.complantcymru.org.uk</a:t>
            </a:r>
            <a:endParaRPr lang="en">
              <a:solidFill>
                <a:schemeClr val="tx1"/>
              </a:solidFill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97" y="2479056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740499" y="787609"/>
            <a:ext cx="10714214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sz="2200" err="1">
                <a:latin typeface="Arial"/>
              </a:rPr>
              <a:t>Os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chi'n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poeni</a:t>
            </a:r>
            <a:r>
              <a:rPr lang="en-GB" sz="2200">
                <a:latin typeface="Arial"/>
              </a:rPr>
              <a:t> am </a:t>
            </a:r>
            <a:r>
              <a:rPr lang="en-GB" sz="2200" err="1">
                <a:latin typeface="Arial"/>
              </a:rPr>
              <a:t>unrhyw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beth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ar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ôl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sesiwn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heddi</a:t>
            </a:r>
            <a:r>
              <a:rPr lang="en-GB" sz="2200">
                <a:latin typeface="Arial"/>
              </a:rPr>
              <a:t>, </a:t>
            </a:r>
            <a:r>
              <a:rPr lang="en-GB" sz="2200" err="1">
                <a:latin typeface="Arial"/>
              </a:rPr>
              <a:t>dylech</a:t>
            </a:r>
            <a:r>
              <a:rPr lang="en-GB" sz="2200">
                <a:latin typeface="Arial"/>
              </a:rPr>
              <a:t> </a:t>
            </a:r>
            <a:r>
              <a:rPr lang="en-GB" sz="2200" b="1" err="1">
                <a:latin typeface="Arial"/>
              </a:rPr>
              <a:t>siarad</a:t>
            </a:r>
            <a:r>
              <a:rPr lang="en-GB" sz="2200" b="1">
                <a:latin typeface="Arial"/>
              </a:rPr>
              <a:t> ag </a:t>
            </a:r>
            <a:r>
              <a:rPr lang="en-GB" sz="2200" b="1" err="1">
                <a:latin typeface="Arial"/>
              </a:rPr>
              <a:t>oedolyn</a:t>
            </a:r>
            <a:r>
              <a:rPr lang="en-GB" sz="2200" b="1">
                <a:latin typeface="Arial"/>
              </a:rPr>
              <a:t> </a:t>
            </a:r>
            <a:r>
              <a:rPr lang="en-GB" sz="2200" err="1">
                <a:latin typeface="Arial"/>
              </a:rPr>
              <a:t>rydych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chi’n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ymddiried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ynddo</a:t>
            </a:r>
            <a:r>
              <a:rPr lang="en-GB" sz="2200" b="1">
                <a:latin typeface="Arial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61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5" ma:contentTypeDescription="Create a new document." ma:contentTypeScope="" ma:versionID="ad76279ba2a593641e821c5609a0b30a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b45e82b62c63d523c1aeb04fcebb869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4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Props1.xml><?xml version="1.0" encoding="utf-8"?>
<ds:datastoreItem xmlns:ds="http://schemas.openxmlformats.org/officeDocument/2006/customXml" ds:itemID="{95814E17-7B13-4297-B7D4-304FE9AAA58B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Mater y Mis –  Mehefin a Gorffennaf 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Trafodwch fel pâr neu fel grŵp:</vt:lpstr>
      <vt:lpstr>PowerPoint Presentation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171</cp:revision>
  <dcterms:created xsi:type="dcterms:W3CDTF">2019-03-26T15:18:01Z</dcterms:created>
  <dcterms:modified xsi:type="dcterms:W3CDTF">2026-06-01T12:47:41Z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