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8" r:id="rId4"/>
  </p:sldMasterIdLst>
  <p:notesMasterIdLst>
    <p:notesMasterId r:id="rId15"/>
  </p:notesMasterIdLst>
  <p:sldIdLst>
    <p:sldId id="348" r:id="rId5"/>
    <p:sldId id="349" r:id="rId6"/>
    <p:sldId id="345" r:id="rId7"/>
    <p:sldId id="346" r:id="rId8"/>
    <p:sldId id="330" r:id="rId9"/>
    <p:sldId id="354" r:id="rId10"/>
    <p:sldId id="313" r:id="rId11"/>
    <p:sldId id="351" r:id="rId12"/>
    <p:sldId id="352" r:id="rId13"/>
    <p:sldId id="353" r:id="rId14"/>
  </p:sldIdLst>
  <p:sldSz cx="12192000" cy="6858000"/>
  <p:notesSz cx="6858000" cy="9144000"/>
  <p:embeddedFontLst>
    <p:embeddedFont>
      <p:font typeface="Avenir Next LT Pro" panose="020B0504020202020204" pitchFamily="34" charset="0"/>
      <p:regular r:id="rId16"/>
      <p:bold r:id="rId17"/>
      <p:italic r:id="rId18"/>
      <p:boldItalic r:id="rId19"/>
    </p:embeddedFont>
    <p:embeddedFont>
      <p:font typeface="Segoe UI" panose="020B0502040204020203" pitchFamily="34" charset="0"/>
      <p:regular r:id="rId20"/>
      <p:bold r:id="rId21"/>
      <p:italic r:id="rId22"/>
      <p:boldItalic r:id="rId23"/>
    </p:embeddedFont>
    <p:embeddedFont>
      <p:font typeface="VAG Rounded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293887E-F4F0-AFBD-B1B1-A0FBC878D17B}" name="Sophie Williams" initials="SW" userId="S::sophie.williams@childcomwales.org.uk::b2a9301d-445a-4704-aa05-7d1118b38518" providerId="AD"/>
  <p188:author id="{6148A984-46D0-4E5C-D08D-B5BEB8949ACB}" name="Lewis Lloyd" initials="LL" userId="S::lewis.lloyd@childcomwales.org.uk::a01ddc0c-8664-42ee-8d40-a195a30962b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54A"/>
    <a:srgbClr val="0072BC"/>
    <a:srgbClr val="FF0066"/>
    <a:srgbClr val="FACB00"/>
    <a:srgbClr val="EFE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3B2D4F-B3BF-0C27-89D5-D6E25451BCCA}" v="32" dt="2026-06-01T12:46:52.2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590DC-5F0B-432A-8346-8C0EF42319EC}" type="datetimeFigureOut">
              <a:rPr lang="en-GB" smtClean="0"/>
              <a:t>01/06/2026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120118-D5D1-429E-8EE6-BA4B1E3E5F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684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dYm7SQP2zU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1.snapsurveys.com/u9ggbl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online1.snapsurveys.com/xub1wt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1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17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686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640AF-C863-783F-C2D9-20B6E001F6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C48F72-AD79-5DE5-09A6-391B1CD6BC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64FF5D-4DDA-5BAA-F92A-03A26E0D99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5F55C-BAAB-D7BC-072F-50A3CC7B9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51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b13afc0335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69" name="Google Shape;69;g2b13afc0335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082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Link to the video: </a:t>
            </a:r>
            <a:r>
              <a:rPr lang="en-US" dirty="0">
                <a:hlinkClick r:id="rId3"/>
              </a:rPr>
              <a:t>https://youtu.be/idYm7SQP2zU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ED3664-EE8E-41FE-A72B-89C59E5BB8E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34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045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b13afc0335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  <p:txBody>
          <a:bodyPr/>
          <a:lstStyle/>
          <a:p>
            <a:endParaRPr lang="en-GB"/>
          </a:p>
        </p:txBody>
      </p:sp>
      <p:sp>
        <p:nvSpPr>
          <p:cNvPr id="94" name="Google Shape;94;g2b13afc0335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/>
            </a:pPr>
            <a:r>
              <a:rPr lang="en-US"/>
              <a:t>There are supporting materials on our web page for children with additional learning needs</a:t>
            </a:r>
          </a:p>
          <a:p>
            <a:pPr>
              <a:defRPr/>
            </a:pPr>
            <a:endParaRPr lang="en-U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976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ea typeface="Calibri"/>
                <a:cs typeface="Calibri"/>
              </a:rPr>
              <a:t>Link to the children and young people's survey: </a:t>
            </a:r>
            <a:r>
              <a:rPr lang="en-US" dirty="0">
                <a:hlinkClick r:id="rId3"/>
              </a:rPr>
              <a:t>https://online1.snapsurveys.com/u9ggbl</a:t>
            </a:r>
            <a:r>
              <a:rPr lang="en-US" dirty="0"/>
              <a:t> 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We've also made a survey for teachers/youth workers, we would appreciate your feedback on Monthly Matters.</a:t>
            </a:r>
          </a:p>
          <a:p>
            <a:r>
              <a:rPr lang="en-US" b="1">
                <a:ea typeface="Calibri"/>
                <a:cs typeface="Calibri"/>
              </a:rPr>
              <a:t>Link to the teachers/youth workers survey: </a:t>
            </a:r>
            <a:r>
              <a:rPr lang="en-US">
                <a:hlinkClick r:id="rId4"/>
              </a:rPr>
              <a:t>https://online1.snapsurveys.com/xub1wt</a:t>
            </a:r>
            <a:r>
              <a:rPr lang="en-US"/>
              <a:t> </a:t>
            </a:r>
            <a:endParaRPr lang="en-US" b="1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236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20118-D5D1-429E-8EE6-BA4B1E3E5F2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033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hildrenscommissioner.wales/" TargetMode="External"/><Relationship Id="rId4" Type="http://schemas.openxmlformats.org/officeDocument/2006/relationships/hyperlink" Target="http://comisiynyddplant.cymru/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965A7A7B-B71A-428D-833F-0F3507A6DB13}" type="datetimeFigureOut">
              <a:rPr lang="en-US" dirty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1340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9EB-9D34-4B41-B66C-5FAF50876D2D}" type="datetimeFigureOut">
              <a:rPr lang="en-US" dirty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00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9A26-CAA1-4690-8C1F-1641B1B97745}" type="datetimeFigureOut">
              <a:rPr lang="en-US" dirty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41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0D0A40B-4C9E-4E7D-924E-47CA6AD432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432001"/>
            <a:ext cx="11329200" cy="1222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5631683-08CB-4406-8275-702BCEA097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5724000"/>
            <a:ext cx="11329200" cy="413656"/>
          </a:xfrm>
          <a:prstGeom prst="rect">
            <a:avLst/>
          </a:prstGeom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A3654759-EE2D-42CC-BB58-034A7D0849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51999" y="5976000"/>
            <a:ext cx="4320000" cy="4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complantcymru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comisiynyddplant.cymru</a:t>
            </a:r>
            <a:endParaRPr kumimoji="0" lang="cy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792288" algn="l"/>
                <a:tab pos="2865438" algn="ctr"/>
                <a:tab pos="5730875" algn="r"/>
              </a:tabLst>
            </a:pP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@</a:t>
            </a:r>
            <a:r>
              <a:rPr kumimoji="0" lang="cy-GB" altLang="en-US" sz="1400" b="0" i="0" u="none" strike="noStrike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childcomwales</a:t>
            </a:r>
            <a:r>
              <a:rPr kumimoji="0" lang="cy-GB" altLang="en-US" sz="1400" b="0" i="0" u="none" strike="noStrike" cap="none" normalizeH="0" baseline="0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cs typeface="Times New Roman" panose="02020603050405020304" pitchFamily="18" charset="0"/>
              </a:rPr>
              <a:t>	</a:t>
            </a:r>
            <a:r>
              <a:rPr kumimoji="0" lang="cy-GB" altLang="en-US" sz="1400" b="0" i="0" u="none" strike="noStrike" kern="1200" cap="none" normalizeH="0" baseline="0" err="1">
                <a:ln>
                  <a:noFill/>
                </a:ln>
                <a:solidFill>
                  <a:schemeClr val="bg2"/>
                </a:solidFill>
                <a:effectLst/>
                <a:latin typeface="VAG Rounded" pitchFamily="50" charset="0"/>
                <a:ea typeface="+mn-ea"/>
                <a:cs typeface="Times New Roman" panose="02020603050405020304" pitchFamily="18" charset="0"/>
              </a:rPr>
              <a:t>childrenscommissioner.wales</a:t>
            </a:r>
            <a:endParaRPr kumimoji="0" lang="en-GB" altLang="en-US" sz="1400" b="0" i="0" u="none" strike="noStrike" kern="1200" cap="none" normalizeH="0" baseline="0">
              <a:ln>
                <a:noFill/>
              </a:ln>
              <a:solidFill>
                <a:schemeClr val="bg2"/>
              </a:solidFill>
              <a:effectLst/>
              <a:latin typeface="VAG Rounded" pitchFamily="50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47E2740-0F3A-49B8-92C1-43321C4DD2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00000" y="1512000"/>
            <a:ext cx="8593200" cy="4212000"/>
          </a:xfrm>
        </p:spPr>
        <p:txBody>
          <a:bodyPr lIns="0" tIns="0" rIns="0">
            <a:noAutofit/>
          </a:bodyPr>
          <a:lstStyle>
            <a:lvl1pPr>
              <a:defRPr b="1">
                <a:solidFill>
                  <a:schemeClr val="bg2"/>
                </a:solidFill>
                <a:latin typeface="VAG Rounded Std Thin" panose="020F0402020204020204" pitchFamily="34" charset="0"/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E02D5032-7F75-405A-B222-831AB1EC6845}"/>
              </a:ext>
            </a:extLst>
          </p:cNvPr>
          <p:cNvSpPr/>
          <p:nvPr userDrawn="1"/>
        </p:nvSpPr>
        <p:spPr>
          <a:xfrm>
            <a:off x="9231086" y="5974080"/>
            <a:ext cx="1994263" cy="1635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>
            <a:hlinkClick r:id="rId5"/>
            <a:extLst>
              <a:ext uri="{FF2B5EF4-FFF2-40B4-BE49-F238E27FC236}">
                <a16:creationId xmlns:a16="http://schemas.microsoft.com/office/drawing/2014/main" id="{0260D4DC-8A33-4918-B54F-178C0A33992F}"/>
              </a:ext>
            </a:extLst>
          </p:cNvPr>
          <p:cNvSpPr/>
          <p:nvPr userDrawn="1"/>
        </p:nvSpPr>
        <p:spPr>
          <a:xfrm>
            <a:off x="9231086" y="6247679"/>
            <a:ext cx="2386149" cy="178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014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856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5CF65307-640F-4AE7-B0BE-50C709AD86C5}" type="datetimeFigureOut">
              <a:rPr lang="en-US" dirty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9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A1F9-1F0F-4C65-8F6E-9729B924AAAC}" type="datetimeFigureOut">
              <a:rPr lang="en-US" dirty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202278E8-5F4B-47D5-A617-8CCDF75D6A33}" type="datetimeFigureOut">
              <a:rPr lang="en-US" dirty="0"/>
              <a:t>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75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16AAFA52-7A21-407F-8339-40DF182D7460}" type="datetimeFigureOut">
              <a:rPr lang="en-US" dirty="0"/>
              <a:t>6/1/2026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5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0335-1C1A-4243-9BDD-9630C417D284}" type="datetimeFigureOut">
              <a:rPr lang="en-US" dirty="0"/>
              <a:t>6/1/2026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5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513F-8EBD-4612-96F4-CC3E309609AF}" type="datetimeFigureOut">
              <a:rPr lang="en-US" dirty="0"/>
              <a:t>6/1/2026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20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6E6483A1-31A8-47A2-AB0A-53A7803D5EBF}" type="datetimeFigureOut">
              <a:rPr lang="en-US" dirty="0"/>
              <a:t>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6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6D8810B9-2C7C-4CAF-99E2-617AE20BA331}" type="datetimeFigureOut">
              <a:rPr lang="en-US" dirty="0"/>
              <a:t>6/1/2026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93E0A-5177-400C-87C9-C93AF466EC49}" type="datetimeFigureOut">
              <a:rPr lang="en-US" dirty="0"/>
              <a:t>6/1/2026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7615-2DB4-4DAA-9DE3-B2B689A846E0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1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idYm7SQP2zU?feature=oembed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s://online1.snapsurveys.com/u9ggb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hildcomwales.org.uk/" TargetMode="External"/><Relationship Id="rId4" Type="http://schemas.openxmlformats.org/officeDocument/2006/relationships/hyperlink" Target="mailto:advice@childcomwales.org.uk&#8203;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54;p13"/>
          <p:cNvSpPr txBox="1">
            <a:spLocks noGrp="1"/>
          </p:cNvSpPr>
          <p:nvPr>
            <p:ph type="ctrTitle" idx="4294967295"/>
          </p:nvPr>
        </p:nvSpPr>
        <p:spPr>
          <a:xfrm>
            <a:off x="1710683" y="780729"/>
            <a:ext cx="8638435" cy="83779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algn="ctr">
              <a:spcBef>
                <a:spcPts val="0"/>
              </a:spcBef>
            </a:pPr>
            <a:r>
              <a:rPr lang="en" sz="4000">
                <a:latin typeface="Arial"/>
                <a:ea typeface="Trebuchet MS"/>
                <a:cs typeface="Arial"/>
                <a:sym typeface="Trebuchet MS"/>
              </a:rPr>
              <a:t>Monthly Matter –</a:t>
            </a:r>
            <a:r>
              <a:rPr lang="en-GB" sz="4000">
                <a:latin typeface="Arial"/>
                <a:ea typeface="Trebuchet MS"/>
                <a:cs typeface="Arial"/>
                <a:sym typeface="Trebuchet MS"/>
              </a:rPr>
              <a:t> June and July 2026</a:t>
            </a:r>
            <a:endParaRPr lang="en-US" sz="3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5475" y="1618522"/>
            <a:ext cx="6654824" cy="38331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5885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B53E50-A36E-6BD4-8020-09748007B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8A97-781C-4437-8145-02EBE1CD8CE1}" type="datetime1">
              <a:t>6/1/2026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050EC-F683-E26A-A468-C31BC2F29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10</a:t>
            </a:fld>
            <a:endParaRPr lang="en-US"/>
          </a:p>
        </p:txBody>
      </p:sp>
      <p:pic>
        <p:nvPicPr>
          <p:cNvPr id="6" name="Picture 5" descr="A cartoon of a person with a thumbs up&#10;&#10;AI-generated content may be incorrect.">
            <a:extLst>
              <a:ext uri="{FF2B5EF4-FFF2-40B4-BE49-F238E27FC236}">
                <a16:creationId xmlns:a16="http://schemas.microsoft.com/office/drawing/2014/main" id="{0C60FDD3-562B-06BF-0BAC-429CD406B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19" y="860126"/>
            <a:ext cx="3341633" cy="39490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793900-9A89-AD79-AB4A-CAFBAC89D920}"/>
              </a:ext>
            </a:extLst>
          </p:cNvPr>
          <p:cNvSpPr txBox="1"/>
          <p:nvPr/>
        </p:nvSpPr>
        <p:spPr>
          <a:xfrm>
            <a:off x="4050082" y="1456150"/>
            <a:ext cx="6096000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800" b="1" i="0" u="none" strike="noStrike" baseline="0" err="1">
                <a:solidFill>
                  <a:srgbClr val="000000"/>
                </a:solidFill>
                <a:latin typeface="Arial"/>
              </a:rPr>
              <a:t>Diolch</a:t>
            </a:r>
            <a:r>
              <a:rPr lang="en-US" sz="4800" b="1" i="0" u="none" strike="noStrike" baseline="0">
                <a:solidFill>
                  <a:srgbClr val="000000"/>
                </a:solidFill>
                <a:latin typeface="Arial"/>
              </a:rPr>
              <a:t>!</a:t>
            </a:r>
            <a:r>
              <a:rPr sz="4800" b="1" i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​</a:t>
            </a:r>
            <a:br>
              <a:rPr sz="4800" b="1" i="0">
                <a:latin typeface="Arial"/>
                <a:ea typeface="Arial"/>
                <a:cs typeface="Arial"/>
              </a:rPr>
            </a:br>
            <a:r>
              <a:rPr lang="en-US" sz="4800" b="1" i="0" u="none" strike="noStrike" baseline="0">
                <a:solidFill>
                  <a:srgbClr val="000000"/>
                </a:solidFill>
                <a:latin typeface="Arial"/>
              </a:rPr>
              <a:t>Thanks! </a:t>
            </a:r>
            <a:endParaRPr lang="en-US" b="1"/>
          </a:p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11AD7F-A2F8-1901-9069-3E3BDC977E66}"/>
              </a:ext>
            </a:extLst>
          </p:cNvPr>
          <p:cNvSpPr txBox="1"/>
          <p:nvPr/>
        </p:nvSpPr>
        <p:spPr>
          <a:xfrm>
            <a:off x="3646118" y="3591577"/>
            <a:ext cx="8100164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0" i="0" u="none" strike="noStrike" baseline="0">
                <a:solidFill>
                  <a:srgbClr val="000000"/>
                </a:solidFill>
                <a:latin typeface="Arial"/>
              </a:rPr>
              <a:t>Our next Monthly Matter will be available on our website </a:t>
            </a:r>
            <a:r>
              <a:rPr lang="en-US" sz="2400">
                <a:solidFill>
                  <a:srgbClr val="000000"/>
                </a:solidFill>
                <a:latin typeface="Arial"/>
              </a:rPr>
              <a:t>in </a:t>
            </a:r>
            <a:r>
              <a:rPr lang="en-US" sz="2400" b="1">
                <a:solidFill>
                  <a:srgbClr val="000000"/>
                </a:solidFill>
                <a:latin typeface="Arial"/>
              </a:rPr>
              <a:t>September</a:t>
            </a:r>
            <a:r>
              <a:rPr lang="en-US" sz="2400" b="1" i="0" u="none" strike="noStrike" baseline="0">
                <a:solidFill>
                  <a:srgbClr val="000000"/>
                </a:solidFill>
                <a:latin typeface="Arial"/>
              </a:rPr>
              <a:t>. </a:t>
            </a:r>
            <a:r>
              <a:rPr sz="2400" b="1" i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​</a:t>
            </a:r>
            <a:endParaRPr lang="en-US" b="1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95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070DE4-0A1E-1415-7B91-A7D39A429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3A4C-3701-4470-AD1D-7B43BE52E9B4}" type="datetime1">
              <a:t>6/1/2026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21276-5EAA-5987-9620-57EA94FF2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2</a:t>
            </a:fld>
            <a:endParaRPr lang="en-US"/>
          </a:p>
        </p:txBody>
      </p:sp>
      <p:pic>
        <p:nvPicPr>
          <p:cNvPr id="6" name="Picture 5" descr="A black and white drawing of a calendar&#10;&#10;AI-generated content may be incorrect.">
            <a:extLst>
              <a:ext uri="{FF2B5EF4-FFF2-40B4-BE49-F238E27FC236}">
                <a16:creationId xmlns:a16="http://schemas.microsoft.com/office/drawing/2014/main" id="{A7C1CB63-47A5-C37A-6862-0F4ADE9CD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13" y="1387581"/>
            <a:ext cx="2679223" cy="2859555"/>
          </a:xfrm>
          <a:prstGeom prst="rect">
            <a:avLst/>
          </a:prstGeom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04FDE96-7BFB-7022-6CFE-1517A6EC1792}"/>
              </a:ext>
            </a:extLst>
          </p:cNvPr>
          <p:cNvSpPr txBox="1"/>
          <p:nvPr/>
        </p:nvSpPr>
        <p:spPr>
          <a:xfrm>
            <a:off x="4034118" y="2196353"/>
            <a:ext cx="8001000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0" i="0" u="none" strike="noStrike" baseline="0">
                <a:solidFill>
                  <a:srgbClr val="000000"/>
                </a:solidFill>
                <a:latin typeface="Arial"/>
              </a:rPr>
              <a:t>Last month, we asked you about </a:t>
            </a:r>
            <a:r>
              <a:rPr lang="en-US" sz="2800" b="1" i="0" u="none" strike="noStrike" baseline="0">
                <a:solidFill>
                  <a:srgbClr val="000000"/>
                </a:solidFill>
                <a:latin typeface="Arial"/>
              </a:rPr>
              <a:t>Cultural activities.</a:t>
            </a:r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35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BBA9A-923A-AE75-90D3-073281312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77890493-8B96-8003-4FBF-316BB6445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06A07F-93CD-D321-4EE2-5238008ADFC2}"/>
              </a:ext>
            </a:extLst>
          </p:cNvPr>
          <p:cNvSpPr txBox="1"/>
          <p:nvPr/>
        </p:nvSpPr>
        <p:spPr>
          <a:xfrm>
            <a:off x="563349" y="778920"/>
            <a:ext cx="11031253" cy="42165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Arial"/>
                <a:cs typeface="Arial"/>
              </a:rPr>
              <a:t>Here's what you told us:</a:t>
            </a:r>
          </a:p>
          <a:p>
            <a:endParaRPr lang="en-US">
              <a:latin typeface="Arial"/>
              <a:cs typeface="Arial"/>
            </a:endParaRPr>
          </a:p>
          <a:p>
            <a:endParaRPr lang="en-US" sz="20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Arial"/>
                <a:cs typeface="Arial"/>
              </a:rPr>
              <a:t>Most of you took part in cultural activities at school. </a:t>
            </a:r>
          </a:p>
          <a:p>
            <a:pPr marL="342900" indent="-342900">
              <a:buFont typeface="Arial"/>
              <a:buChar char="•"/>
            </a:pPr>
            <a:endParaRPr lang="en-US" sz="20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Arial"/>
                <a:cs typeface="Arial"/>
              </a:rPr>
              <a:t>Lots of you said </a:t>
            </a:r>
            <a:r>
              <a:rPr lang="en-US" sz="2400" b="1">
                <a:latin typeface="Arial"/>
                <a:cs typeface="Arial"/>
              </a:rPr>
              <a:t>"cost"</a:t>
            </a:r>
            <a:r>
              <a:rPr lang="en-US" sz="2400">
                <a:latin typeface="Arial"/>
                <a:cs typeface="Arial"/>
              </a:rPr>
              <a:t> and </a:t>
            </a:r>
            <a:r>
              <a:rPr lang="en-US" sz="2400" b="1">
                <a:latin typeface="Arial"/>
                <a:cs typeface="Arial"/>
              </a:rPr>
              <a:t>"transport"</a:t>
            </a:r>
            <a:r>
              <a:rPr lang="en-US" sz="2400">
                <a:latin typeface="Arial"/>
                <a:cs typeface="Arial"/>
              </a:rPr>
              <a:t> stopped you from taking part in cultural activities. </a:t>
            </a:r>
          </a:p>
          <a:p>
            <a:pPr marL="342900" indent="-342900">
              <a:buFont typeface="Arial"/>
              <a:buChar char="•"/>
            </a:pPr>
            <a:endParaRPr lang="en-US" sz="20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Arial"/>
                <a:cs typeface="Arial"/>
              </a:rPr>
              <a:t>Some of you said parents sometimes stop you going to cultural activities. </a:t>
            </a:r>
          </a:p>
          <a:p>
            <a:pPr marL="342900" indent="-342900">
              <a:buFont typeface="Arial"/>
              <a:buChar char="•"/>
            </a:pPr>
            <a:endParaRPr lang="en-US" sz="240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Arial"/>
                <a:cs typeface="Arial"/>
              </a:rPr>
              <a:t>Lots of you thought that sporting activities were the most expensive. </a:t>
            </a:r>
          </a:p>
          <a:p>
            <a:pPr marL="285750" indent="-285750">
              <a:buFont typeface="Arial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851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B37105-19DD-9A97-BC59-4E8137B79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699233-7366-1029-9C14-90B558FB5F51}"/>
              </a:ext>
            </a:extLst>
          </p:cNvPr>
          <p:cNvSpPr txBox="1"/>
          <p:nvPr/>
        </p:nvSpPr>
        <p:spPr>
          <a:xfrm>
            <a:off x="5103092" y="1867556"/>
            <a:ext cx="6106588" cy="195149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>
                <a:latin typeface="Arial"/>
                <a:cs typeface="Arial"/>
                <a:sym typeface="Trebuchet MS"/>
              </a:rPr>
              <a:t>June and July's Monthly Matter is all about </a:t>
            </a:r>
            <a:r>
              <a:rPr lang="en-GB" sz="2800" b="1">
                <a:latin typeface="Arial"/>
                <a:cs typeface="Arial"/>
                <a:sym typeface="Trebuchet MS"/>
              </a:rPr>
              <a:t>your views on Monthly Matters </a:t>
            </a:r>
            <a:endParaRPr lang="en-GB" sz="2800" b="1">
              <a:latin typeface="Arial"/>
              <a:cs typeface="Arial"/>
            </a:endParaRPr>
          </a:p>
        </p:txBody>
      </p:sp>
      <p:pic>
        <p:nvPicPr>
          <p:cNvPr id="4" name="Picture 3" descr="A poster with a group of people&#10;&#10;AI-generated content may be incorrect.">
            <a:extLst>
              <a:ext uri="{FF2B5EF4-FFF2-40B4-BE49-F238E27FC236}">
                <a16:creationId xmlns:a16="http://schemas.microsoft.com/office/drawing/2014/main" id="{9884CFD1-4EFA-4413-C34E-10765E77F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972" y="930973"/>
            <a:ext cx="3681101" cy="431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497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nline Media 2" title="Monthly Matters - June and July 2026">
            <a:hlinkClick r:id="" action="ppaction://noaction"/>
            <a:extLst>
              <a:ext uri="{FF2B5EF4-FFF2-40B4-BE49-F238E27FC236}">
                <a16:creationId xmlns:a16="http://schemas.microsoft.com/office/drawing/2014/main" id="{F4B67016-23E7-4295-7DC4-8996F29C141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75" y="0"/>
            <a:ext cx="12193588" cy="689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0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22726-9547-A317-AF61-F88303F43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CFD3B-3E0C-44E9-AFFF-EEB66EF6A370}" type="datetime1">
              <a:t>6/1/2026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051673-54D6-D3B3-2748-E4495A7E2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0A9CAE-BD71-45D6-68EC-D1E155E7550F}"/>
              </a:ext>
            </a:extLst>
          </p:cNvPr>
          <p:cNvSpPr txBox="1"/>
          <p:nvPr/>
        </p:nvSpPr>
        <p:spPr>
          <a:xfrm>
            <a:off x="2025042" y="140918"/>
            <a:ext cx="9582410" cy="69249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/>
            <a:r>
              <a:rPr lang="en-US" sz="1800" b="0" i="0">
                <a:solidFill>
                  <a:srgbClr val="000000"/>
                </a:solidFill>
                <a:latin typeface="Avenir Next LT Pro"/>
                <a:ea typeface="Segoe UI"/>
                <a:cs typeface="Segoe UI"/>
              </a:rPr>
              <a:t>​</a:t>
            </a:r>
            <a:endParaRPr lang="en-US">
              <a:latin typeface="Arial"/>
              <a:cs typeface="Arial"/>
            </a:endParaRPr>
          </a:p>
          <a:p>
            <a:pPr marL="285750" indent="-285750">
              <a:buFont typeface="Aptos,Sans-Serif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Your views on school dinners were shared on </a:t>
            </a:r>
            <a:r>
              <a:rPr lang="en-US" sz="2400" b="0" i="0" u="none" strike="noStrike" baseline="0" dirty="0" err="1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Newsround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! It started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a discussion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across Wales. </a:t>
            </a:r>
            <a:r>
              <a:rPr lang="en-US" sz="2400" b="0" i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​</a:t>
            </a:r>
          </a:p>
          <a:p>
            <a:pPr marL="285750" lvl="0" indent="-285750" algn="l" rtl="0">
              <a:buFont typeface="Aptos,Sans-Serif"/>
              <a:buChar char="•"/>
            </a:pPr>
            <a:endParaRPr lang="en-US" b="0" i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285750" indent="-285750">
              <a:buFont typeface="Aptos,Sans-Serif"/>
              <a:buChar char="•"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285750" indent="-285750">
              <a:buFont typeface="Aptos,Sans-Serif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We’ve asked a lot about online safety. We’ve used your views 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and shared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them with decision makers.</a:t>
            </a:r>
            <a:endParaRPr lang="en-US" sz="24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</a:endParaRPr>
          </a:p>
          <a:p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 </a:t>
            </a:r>
            <a:r>
              <a:rPr lang="en-US" sz="2400" b="0" i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​</a:t>
            </a:r>
            <a:endParaRPr lang="en-US">
              <a:latin typeface="Arial"/>
              <a:cs typeface="Arial"/>
            </a:endParaRPr>
          </a:p>
          <a:p>
            <a:pPr marL="285750" lvl="0" indent="-285750" algn="l" rtl="0">
              <a:buFont typeface="Aptos,Sans-Serif"/>
              <a:buChar char="•"/>
            </a:pPr>
            <a:endParaRPr lang="en-US" b="0" i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285750" indent="-285750">
              <a:buFont typeface="Aptos,Sans-Serif"/>
              <a:buChar char="•"/>
            </a:pP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We’ve asked you about the Senedd. We shared your views with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the Electoral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and Senedd Commission – it's going to help them </a:t>
            </a:r>
            <a:r>
              <a:rPr lang="en-US" sz="24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raise awareness</a:t>
            </a:r>
            <a:r>
              <a:rPr lang="en-US" sz="2400" b="0" i="0" u="none" strike="noStrike" baseline="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of their work.</a:t>
            </a:r>
            <a:r>
              <a:rPr lang="en-US" sz="2400" b="0" i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​</a:t>
            </a:r>
          </a:p>
          <a:p>
            <a:pPr marL="285750" lvl="0" indent="-285750" algn="l" rtl="0">
              <a:buFont typeface="Aptos,Sans-Serif"/>
              <a:buChar char="•"/>
            </a:pPr>
            <a:endParaRPr lang="en-US" b="0" i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285750" indent="-285750">
              <a:buFont typeface="Aptos,Sans-Serif"/>
              <a:buChar char="•"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285750" indent="-285750">
              <a:buFont typeface="Aptos,Sans-Serif"/>
              <a:buChar char="•"/>
            </a:pPr>
            <a:r>
              <a:rPr lang="en-US" sz="2400" b="0" i="0" u="none" strike="noStrike" baseline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You told us lots about school toilets and anti-bullying. We shared </a:t>
            </a:r>
            <a:r>
              <a:rPr lang="en-US" sz="24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your views</a:t>
            </a:r>
            <a:r>
              <a:rPr lang="en-US" sz="2400" b="0" i="0" u="none" strike="noStrike" baseline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 with Welsh Government. </a:t>
            </a:r>
            <a:r>
              <a:rPr lang="en-US" sz="2400" b="0" i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​</a:t>
            </a:r>
            <a:endParaRPr lang="en-US" sz="2400" b="0" i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285750" lvl="0" indent="-285750" algn="l" rtl="0">
              <a:buFont typeface="Aptos,Sans-Serif"/>
              <a:buChar char="•"/>
            </a:pPr>
            <a:endParaRPr lang="en-US" b="0" i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285750" indent="-285750">
              <a:buFont typeface="Aptos,Sans-Serif"/>
              <a:buChar char="•"/>
            </a:pPr>
            <a:endParaRPr lang="en-US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285750" lvl="0" indent="-285750" algn="l" rtl="0">
              <a:buFont typeface="Aptos,Sans-Serif"/>
              <a:buChar char="•"/>
            </a:pPr>
            <a:r>
              <a:rPr lang="en-US" sz="2400" b="0" i="0" u="none" strike="noStrike" baseline="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</a:rPr>
              <a:t>We shared all your views on transport with Transport for Wales.</a:t>
            </a:r>
            <a:r>
              <a:rPr lang="en-US" sz="2400" b="0" i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​</a:t>
            </a:r>
          </a:p>
          <a:p>
            <a:pPr algn="l" rtl="0"/>
            <a:r>
              <a:rPr lang="en-US" sz="1800" b="0" i="0">
                <a:solidFill>
                  <a:srgbClr val="000000"/>
                </a:solidFill>
                <a:latin typeface="Avenir Next LT Pro"/>
                <a:ea typeface="Segoe UI"/>
                <a:cs typeface="Segoe UI"/>
              </a:rPr>
              <a:t>​</a:t>
            </a:r>
          </a:p>
          <a:p>
            <a:pPr algn="ctr"/>
            <a:endParaRPr lang="en-US"/>
          </a:p>
        </p:txBody>
      </p:sp>
      <p:pic>
        <p:nvPicPr>
          <p:cNvPr id="6" name="Picture 5" descr="School dinners: looking back on 60 ...">
            <a:extLst>
              <a:ext uri="{FF2B5EF4-FFF2-40B4-BE49-F238E27FC236}">
                <a16:creationId xmlns:a16="http://schemas.microsoft.com/office/drawing/2014/main" id="{9271B158-AB71-38DF-3E3E-1560948770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436" y="354969"/>
            <a:ext cx="1627732" cy="1012391"/>
          </a:xfrm>
          <a:prstGeom prst="rect">
            <a:avLst/>
          </a:prstGeom>
        </p:spPr>
      </p:pic>
      <p:pic>
        <p:nvPicPr>
          <p:cNvPr id="7" name="Picture 6" descr="Basic Online Safety">
            <a:extLst>
              <a:ext uri="{FF2B5EF4-FFF2-40B4-BE49-F238E27FC236}">
                <a16:creationId xmlns:a16="http://schemas.microsoft.com/office/drawing/2014/main" id="{A9FA0B90-ADB1-C173-DEB7-8E0FCA0C92B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4382" b="-1149"/>
          <a:stretch>
            <a:fillRect/>
          </a:stretch>
        </p:blipFill>
        <p:spPr>
          <a:xfrm>
            <a:off x="486754" y="1715282"/>
            <a:ext cx="1031874" cy="922271"/>
          </a:xfrm>
          <a:prstGeom prst="rect">
            <a:avLst/>
          </a:prstGeom>
        </p:spPr>
      </p:pic>
      <p:pic>
        <p:nvPicPr>
          <p:cNvPr id="8" name="Picture 7" descr="Our Estate">
            <a:extLst>
              <a:ext uri="{FF2B5EF4-FFF2-40B4-BE49-F238E27FC236}">
                <a16:creationId xmlns:a16="http://schemas.microsoft.com/office/drawing/2014/main" id="{DEB3E622-6507-9955-2C14-6E83A54235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195" y="3035997"/>
            <a:ext cx="1615336" cy="1005213"/>
          </a:xfrm>
          <a:prstGeom prst="rect">
            <a:avLst/>
          </a:prstGeom>
        </p:spPr>
      </p:pic>
      <p:pic>
        <p:nvPicPr>
          <p:cNvPr id="9" name="Picture 8" descr="Anti-Bullying | Scissett Middle School">
            <a:extLst>
              <a:ext uri="{FF2B5EF4-FFF2-40B4-BE49-F238E27FC236}">
                <a16:creationId xmlns:a16="http://schemas.microsoft.com/office/drawing/2014/main" id="{6DBFDCEF-E206-5F85-F9D6-AFC038A52F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" y="4522417"/>
            <a:ext cx="944673" cy="996864"/>
          </a:xfrm>
          <a:prstGeom prst="rect">
            <a:avLst/>
          </a:prstGeom>
        </p:spPr>
      </p:pic>
      <p:pic>
        <p:nvPicPr>
          <p:cNvPr id="10" name="Picture 9" descr="7,035 Cartoon Bus Outline Royalty-Free ...">
            <a:extLst>
              <a:ext uri="{FF2B5EF4-FFF2-40B4-BE49-F238E27FC236}">
                <a16:creationId xmlns:a16="http://schemas.microsoft.com/office/drawing/2014/main" id="{84852B41-6B83-2785-C441-98EB337879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329" y="6018626"/>
            <a:ext cx="1313015" cy="68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87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5454" y="973605"/>
            <a:ext cx="6369868" cy="739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" sz="3200">
                <a:latin typeface="Arial"/>
                <a:ea typeface="Trebuchet MS"/>
                <a:cs typeface="Arial"/>
                <a:sym typeface="Trebuchet MS"/>
              </a:rPr>
              <a:t>Discuss in pairs or as a group:</a:t>
            </a:r>
            <a:endParaRPr lang="en-GB" sz="320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4383" y="2377521"/>
            <a:ext cx="11083933" cy="33670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514350" indent="-514350">
              <a:buAutoNum type="arabicPeriod"/>
            </a:pPr>
            <a:r>
              <a:rPr lang="en-US" sz="280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What do you like about Monthly Matters? </a:t>
            </a:r>
            <a:endParaRPr lang="en-US" sz="2800">
              <a:solidFill>
                <a:srgbClr val="000000"/>
              </a:solidFill>
              <a:highlight>
                <a:srgbClr val="C6C6C6"/>
              </a:highlight>
              <a:latin typeface="Arial"/>
              <a:cs typeface="Arial"/>
            </a:endParaRPr>
          </a:p>
          <a:p>
            <a:pPr marL="514350" indent="-514350">
              <a:buFontTx/>
              <a:buAutoNum type="arabicPeriod"/>
            </a:pP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Arial"/>
              <a:ea typeface="+mn-lt"/>
              <a:cs typeface="Arial"/>
            </a:endParaRPr>
          </a:p>
          <a:p>
            <a:pPr marL="514350" indent="-514350">
              <a:buFontTx/>
              <a:buAutoNum type="arabicPeriod"/>
            </a:pPr>
            <a:r>
              <a:rPr lang="en-US" sz="28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+mn-lt"/>
                <a:cs typeface="Arial"/>
              </a:rPr>
              <a:t>How could Monthly Matters be improved?</a:t>
            </a:r>
            <a:endParaRPr lang="en-US" sz="2800">
              <a:highlight>
                <a:srgbClr val="C6C6C6"/>
              </a:highlight>
              <a:latin typeface="Arial"/>
              <a:cs typeface="Arial"/>
            </a:endParaRPr>
          </a:p>
          <a:p>
            <a:pPr marL="514350" indent="-514350">
              <a:buAutoNum type="arabicPeriod"/>
            </a:pPr>
            <a:endParaRPr lang="en-US" sz="2800" dirty="0">
              <a:solidFill>
                <a:srgbClr val="000000"/>
              </a:solidFill>
              <a:highlight>
                <a:srgbClr val="FFFFFF"/>
              </a:highlight>
              <a:latin typeface="Arial"/>
              <a:cs typeface="Arial"/>
            </a:endParaRP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rgbClr val="000000"/>
                </a:solidFill>
                <a:highlight>
                  <a:srgbClr val="FFFFFF"/>
                </a:highlight>
                <a:latin typeface="Arial"/>
                <a:cs typeface="Arial"/>
              </a:rPr>
              <a:t>Are there any topics we haven't covered yet?  </a:t>
            </a:r>
            <a:endParaRPr lang="en-US" sz="2800" dirty="0">
              <a:solidFill>
                <a:srgbClr val="000000"/>
              </a:solidFill>
              <a:highlight>
                <a:srgbClr val="C6C6C6"/>
              </a:highlight>
              <a:latin typeface="Arial"/>
              <a:cs typeface="Arial"/>
            </a:endParaRPr>
          </a:p>
          <a:p>
            <a:pPr>
              <a:buAutoNum type="arabicPeriod"/>
            </a:pPr>
            <a:endParaRPr lang="en-GB" sz="1200">
              <a:solidFill>
                <a:srgbClr val="000000"/>
              </a:solidFill>
              <a:highlight>
                <a:srgbClr val="C6C6C6"/>
              </a:highlight>
              <a:latin typeface="Aptos"/>
              <a:cs typeface="Arial"/>
            </a:endParaRPr>
          </a:p>
          <a:p>
            <a:pPr marL="285750" indent="-285750">
              <a:lnSpc>
                <a:spcPct val="150000"/>
              </a:lnSpc>
              <a:buAutoNum type="arabicPeriod"/>
            </a:pPr>
            <a:endParaRPr lang="en-GB" sz="2300">
              <a:solidFill>
                <a:srgbClr val="000000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n-GB" sz="200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5" name="Picture 4" descr="A stick figures with arrows around them&#10;&#10;AI-generated content may be incorrect.">
            <a:extLst>
              <a:ext uri="{FF2B5EF4-FFF2-40B4-BE49-F238E27FC236}">
                <a16:creationId xmlns:a16="http://schemas.microsoft.com/office/drawing/2014/main" id="{D1C6FC68-13EB-1A84-BA4D-6F9197D659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-275"/>
          <a:stretch>
            <a:fillRect/>
          </a:stretch>
        </p:blipFill>
        <p:spPr>
          <a:xfrm>
            <a:off x="8909050" y="552450"/>
            <a:ext cx="2476500" cy="233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305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0B7A1C-EA13-C916-200F-47A2EF44E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324A4-9EF7-498E-9AAA-63B74CDE55C6}" type="datetime1">
              <a:t>6/1/2026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EA1D57-85C7-981B-707D-3942F477B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8</a:t>
            </a:fld>
            <a:endParaRPr lang="en-US"/>
          </a:p>
        </p:txBody>
      </p:sp>
      <p:pic>
        <p:nvPicPr>
          <p:cNvPr id="6" name="Picture 5" descr="A question marks on a paper&#10;&#10;AI-generated content may be incorrect.">
            <a:extLst>
              <a:ext uri="{FF2B5EF4-FFF2-40B4-BE49-F238E27FC236}">
                <a16:creationId xmlns:a16="http://schemas.microsoft.com/office/drawing/2014/main" id="{1A01D0B0-BF0E-BB6A-D143-CEEE78A0F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53" y="752113"/>
            <a:ext cx="1401864" cy="18852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82E8E5-42C6-B4FB-92C4-E731A147E14D}"/>
              </a:ext>
            </a:extLst>
          </p:cNvPr>
          <p:cNvSpPr txBox="1"/>
          <p:nvPr/>
        </p:nvSpPr>
        <p:spPr>
          <a:xfrm>
            <a:off x="2515644" y="1017739"/>
            <a:ext cx="7912273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000" b="0" i="0" u="none" strike="noStrike" baseline="0">
                <a:solidFill>
                  <a:srgbClr val="000000"/>
                </a:solidFill>
                <a:latin typeface="Arial"/>
              </a:rPr>
              <a:t>Share your ideas with us by using the </a:t>
            </a:r>
            <a:r>
              <a:rPr lang="en-GB" sz="2000" b="1" i="0" u="none" strike="noStrike" baseline="0">
                <a:solidFill>
                  <a:srgbClr val="000000"/>
                </a:solidFill>
                <a:latin typeface="Arial"/>
              </a:rPr>
              <a:t>QR code or </a:t>
            </a:r>
            <a:r>
              <a:rPr lang="en-GB" sz="2000" b="1" i="0" u="sng" strike="noStrike" baseline="0" dirty="0">
                <a:solidFill>
                  <a:srgbClr val="2998E3"/>
                </a:solidFill>
                <a:latin typeface="Arial"/>
                <a:ea typeface="Segoe UI"/>
                <a:cs typeface="Segoe UI"/>
                <a:hlinkClick r:id="rId4"/>
              </a:rPr>
              <a:t>survey link</a:t>
            </a:r>
            <a:r>
              <a:rPr sz="2000" b="0" i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​</a:t>
            </a:r>
            <a:endParaRPr lang="en-US"/>
          </a:p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C02269-0693-8494-A0D7-9E1F886CE8A3}"/>
              </a:ext>
            </a:extLst>
          </p:cNvPr>
          <p:cNvSpPr txBox="1"/>
          <p:nvPr/>
        </p:nvSpPr>
        <p:spPr>
          <a:xfrm>
            <a:off x="2515644" y="1706672"/>
            <a:ext cx="8402876" cy="9442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800" b="0" i="0" u="none" strike="noStrike" baseline="0">
                <a:solidFill>
                  <a:srgbClr val="000000"/>
                </a:solidFill>
                <a:latin typeface="Arial"/>
              </a:rPr>
              <a:t>(Each young person can do this individually or a teacher can do it on behalf of the class)</a:t>
            </a:r>
            <a:r>
              <a:rPr sz="1800" b="0" i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​</a:t>
            </a:r>
            <a:endParaRPr lang="en-US"/>
          </a:p>
          <a:p>
            <a:pPr algn="ctr"/>
            <a:endParaRPr lang="en-US"/>
          </a:p>
        </p:txBody>
      </p:sp>
      <p:pic>
        <p:nvPicPr>
          <p:cNvPr id="3" name="Picture 2" descr="A qr code with a white background&#10;&#10;AI-generated content may be incorrect.">
            <a:extLst>
              <a:ext uri="{FF2B5EF4-FFF2-40B4-BE49-F238E27FC236}">
                <a16:creationId xmlns:a16="http://schemas.microsoft.com/office/drawing/2014/main" id="{A4E90BD6-82F9-E85C-0818-642266EE6D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1650" y="2470150"/>
            <a:ext cx="35687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388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8BB00-17B0-C1A3-7114-0A684DE4A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5FA71-04AD-41AE-A220-EE24B99E2A8C}" type="datetime1">
              <a:t>6/1/2026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0820E4-82F2-D5E4-622C-1EBF1C7E3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2F9BC-06DB-3C83-82DF-21ACD45F3296}"/>
              </a:ext>
            </a:extLst>
          </p:cNvPr>
          <p:cNvSpPr txBox="1"/>
          <p:nvPr/>
        </p:nvSpPr>
        <p:spPr>
          <a:xfrm>
            <a:off x="726858" y="552711"/>
            <a:ext cx="10845451" cy="104644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200" b="0" i="0" u="none" strike="noStrike" baseline="0">
                <a:solidFill>
                  <a:srgbClr val="000000"/>
                </a:solidFill>
                <a:latin typeface="Arial"/>
                <a:ea typeface="Segoe UI"/>
                <a:cs typeface="Segoe UI"/>
              </a:rPr>
              <a:t>If you are worried about anything after today's session you should speak to </a:t>
            </a:r>
            <a:r>
              <a:rPr lang="en-GB" sz="2200">
                <a:solidFill>
                  <a:srgbClr val="000000"/>
                </a:solidFill>
                <a:latin typeface="Arial"/>
                <a:ea typeface="Segoe UI"/>
                <a:cs typeface="Segoe UI"/>
              </a:rPr>
              <a:t>a </a:t>
            </a:r>
            <a:r>
              <a:rPr lang="en-GB" sz="2200" b="1">
                <a:solidFill>
                  <a:srgbClr val="000000"/>
                </a:solidFill>
                <a:latin typeface="Arial"/>
                <a:ea typeface="Segoe UI"/>
                <a:cs typeface="Segoe UI"/>
              </a:rPr>
              <a:t>safe</a:t>
            </a:r>
            <a:r>
              <a:rPr lang="en-GB" sz="2200" b="1" i="0" u="none" strike="noStrike" baseline="0">
                <a:solidFill>
                  <a:srgbClr val="000000"/>
                </a:solidFill>
                <a:latin typeface="Arial"/>
                <a:ea typeface="Segoe UI"/>
                <a:cs typeface="Segoe UI"/>
              </a:rPr>
              <a:t> adult. </a:t>
            </a:r>
            <a:endParaRPr lang="en-US"/>
          </a:p>
          <a:p>
            <a:pPr algn="ctr"/>
            <a:endParaRPr lang="en-US"/>
          </a:p>
        </p:txBody>
      </p:sp>
      <p:pic>
        <p:nvPicPr>
          <p:cNvPr id="7" name="Picture 6" descr="A green line drawing of a hand pointing at a phone and a telephone&#10;&#10;AI-generated content may be incorrect.">
            <a:extLst>
              <a:ext uri="{FF2B5EF4-FFF2-40B4-BE49-F238E27FC236}">
                <a16:creationId xmlns:a16="http://schemas.microsoft.com/office/drawing/2014/main" id="{B78C9928-812E-1D41-856F-D8874BA4E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615" y="2008770"/>
            <a:ext cx="3218222" cy="31890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F139E0-7B73-14C9-52B7-63490D361103}"/>
              </a:ext>
            </a:extLst>
          </p:cNvPr>
          <p:cNvSpPr txBox="1"/>
          <p:nvPr/>
        </p:nvSpPr>
        <p:spPr>
          <a:xfrm>
            <a:off x="4594790" y="2209539"/>
            <a:ext cx="6983260" cy="279307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 rtl="0">
              <a:lnSpc>
                <a:spcPts val="2700"/>
              </a:lnSpc>
            </a:pPr>
            <a:r>
              <a:rPr lang="en-US" sz="2200" b="0" i="0" u="none" strike="noStrike" baseline="0">
                <a:solidFill>
                  <a:srgbClr val="000000"/>
                </a:solidFill>
                <a:latin typeface="Arial"/>
                <a:ea typeface="Segoe UI"/>
                <a:cs typeface="Segoe UI"/>
              </a:rPr>
              <a:t>You could also contact our </a:t>
            </a:r>
            <a:r>
              <a:rPr lang="en-US" sz="2200" b="0" i="0" u="sng" baseline="0">
                <a:solidFill>
                  <a:srgbClr val="000000"/>
                </a:solidFill>
                <a:latin typeface="Arial"/>
                <a:ea typeface="Segoe UI"/>
                <a:cs typeface="Segoe UI"/>
              </a:rPr>
              <a:t>Advice team</a:t>
            </a:r>
            <a:r>
              <a:rPr lang="en-US" sz="2200" b="0" i="0" u="none" strike="noStrike" baseline="0">
                <a:solidFill>
                  <a:srgbClr val="000000"/>
                </a:solidFill>
                <a:latin typeface="Arial"/>
                <a:ea typeface="Segoe UI"/>
                <a:cs typeface="Segoe UI"/>
              </a:rPr>
              <a:t>:</a:t>
            </a:r>
            <a:r>
              <a:rPr lang="en-US" sz="2200" b="0" i="0">
                <a:solidFill>
                  <a:srgbClr val="000000"/>
                </a:solidFill>
                <a:latin typeface="Arial"/>
                <a:ea typeface="Segoe UI"/>
                <a:cs typeface="Segoe UI"/>
              </a:rPr>
              <a:t>​</a:t>
            </a:r>
          </a:p>
          <a:p>
            <a:pPr>
              <a:lnSpc>
                <a:spcPts val="2700"/>
              </a:lnSpc>
            </a:pPr>
            <a:endParaRPr lang="en-US" sz="2200">
              <a:solidFill>
                <a:srgbClr val="000000"/>
              </a:solidFill>
              <a:latin typeface="Segoe UI"/>
              <a:ea typeface="Arial"/>
              <a:cs typeface="Segoe UI"/>
            </a:endParaRPr>
          </a:p>
          <a:p>
            <a:pPr marL="342900" lvl="0" indent="-342900" algn="l" rtl="0">
              <a:lnSpc>
                <a:spcPts val="2700"/>
              </a:lnSpc>
              <a:buFont typeface="Arial,Sans-Serif"/>
              <a:buChar char="•"/>
            </a:pPr>
            <a:r>
              <a:rPr lang="en-US" sz="2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rPr>
              <a:t>0808 801 1000</a:t>
            </a:r>
            <a:r>
              <a:rPr lang="en-US" sz="2200" b="0" i="0">
                <a:solidFill>
                  <a:srgbClr val="000000"/>
                </a:solidFill>
                <a:latin typeface="Arial"/>
                <a:ea typeface="Arial"/>
                <a:cs typeface="Arial"/>
              </a:rPr>
              <a:t>​</a:t>
            </a:r>
          </a:p>
          <a:p>
            <a:pPr>
              <a:lnSpc>
                <a:spcPts val="2700"/>
              </a:lnSpc>
            </a:pPr>
            <a:endParaRPr lang="en-US" sz="2200" dirty="0">
              <a:latin typeface="Arial"/>
              <a:ea typeface="Arial"/>
              <a:cs typeface="Arial"/>
            </a:endParaRPr>
          </a:p>
          <a:p>
            <a:pPr marL="342900" lvl="0" indent="-342900" algn="l" rtl="0">
              <a:lnSpc>
                <a:spcPts val="2700"/>
              </a:lnSpc>
              <a:buFont typeface="Arial,Sans-Serif"/>
              <a:buChar char="•"/>
            </a:pPr>
            <a:r>
              <a:rPr lang="en-US" sz="2200" b="0" i="0" u="sng" strike="noStrike" baseline="0" dirty="0">
                <a:latin typeface="Arial"/>
                <a:ea typeface="Arial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advice@childcomwales.org.uk</a:t>
            </a:r>
            <a:r>
              <a:rPr lang="en-US" sz="2200" b="0" i="0" dirty="0">
                <a:latin typeface="Arial"/>
                <a:ea typeface="Arial"/>
                <a:cs typeface="Arial"/>
                <a:hlinkClick r:id="rId4"/>
              </a:rPr>
              <a:t>​</a:t>
            </a:r>
          </a:p>
          <a:p>
            <a:pPr>
              <a:lnSpc>
                <a:spcPts val="2700"/>
              </a:lnSpc>
            </a:pPr>
            <a:endParaRPr lang="en-US" sz="22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342900" lvl="0" indent="-342900" algn="l" rtl="0">
              <a:lnSpc>
                <a:spcPts val="2700"/>
              </a:lnSpc>
              <a:buFont typeface="Arial,Sans-Serif"/>
              <a:buChar char="•"/>
            </a:pPr>
            <a:r>
              <a:rPr lang="en-US" sz="2200" b="0" i="0" u="sng" strike="noStrike" baseline="0" dirty="0">
                <a:solidFill>
                  <a:srgbClr val="000000"/>
                </a:solidFill>
                <a:latin typeface="Arial"/>
                <a:ea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www.childcomwales.org.uk</a:t>
            </a: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2530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ccentBoxVTI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AccentBox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F4FE582F-5DDE-4E50-A331-B77FB79D7361}" vid="{42624B42-66F4-4B9A-A3DB-EB561F1627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0E17DEE6830F4EAB69CF016E6544E2" ma:contentTypeVersion="35" ma:contentTypeDescription="Create a new document." ma:contentTypeScope="" ma:versionID="ad76279ba2a593641e821c5609a0b30a">
  <xsd:schema xmlns:xsd="http://www.w3.org/2001/XMLSchema" xmlns:xs="http://www.w3.org/2001/XMLSchema" xmlns:p="http://schemas.microsoft.com/office/2006/metadata/properties" xmlns:ns2="a92cb3d6-694b-4915-be01-0dd97e9dbd9e" xmlns:ns3="e442ecdc-24d5-4155-b3a2-f91807a0074c" targetNamespace="http://schemas.microsoft.com/office/2006/metadata/properties" ma:root="true" ma:fieldsID="b45e82b62c63d523c1aeb04fcebb869e" ns2:_="" ns3:_="">
    <xsd:import namespace="a92cb3d6-694b-4915-be01-0dd97e9dbd9e"/>
    <xsd:import namespace="e442ecdc-24d5-4155-b3a2-f91807a0074c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cb3d6-694b-4915-be01-0dd97e9dbd9e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Teams_Channel_Section_Location" ma:index="28" nillable="true" ma:displayName="Teams Channel Section Location" ma:internalName="Teams_Channel_Section_Location">
      <xsd:simpleType>
        <xsd:restriction base="dms:Text"/>
      </xsd:simpleType>
    </xsd:element>
    <xsd:element name="MediaServiceMetadata" ma:index="2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3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3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38" nillable="true" ma:taxonomy="true" ma:internalName="lcf76f155ced4ddcb4097134ff3c332f" ma:taxonomyFieldName="MediaServiceImageTags" ma:displayName="Image Tags" ma:readOnly="false" ma:fieldId="{5cf76f15-5ced-4ddc-b409-7134ff3c332f}" ma:taxonomyMulti="true" ma:sspId="2b247b5d-bd6f-45b2-9b56-34b4e46c4e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4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4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2ecdc-24d5-4155-b3a2-f91807a0074c" elementFormDefault="qualified">
    <xsd:import namespace="http://schemas.microsoft.com/office/2006/documentManagement/types"/>
    <xsd:import namespace="http://schemas.microsoft.com/office/infopath/2007/PartnerControls"/>
    <xsd:element name="TaxCatchAll" ma:index="39" nillable="true" ma:displayName="Taxonomy Catch All Column" ma:hidden="true" ma:list="{c0abd31a-2c24-4d75-ba30-559d6c5947ed}" ma:internalName="TaxCatchAll" ma:showField="CatchAllData" ma:web="e442ecdc-24d5-4155-b3a2-f91807a007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th_Settings xmlns="a92cb3d6-694b-4915-be01-0dd97e9dbd9e" xsi:nil="true"/>
    <Has_Leaders_Only_SectionGroup xmlns="a92cb3d6-694b-4915-be01-0dd97e9dbd9e" xsi:nil="true"/>
    <Owner xmlns="a92cb3d6-694b-4915-be01-0dd97e9dbd9e">
      <UserInfo>
        <DisplayName/>
        <AccountId xsi:nil="true"/>
        <AccountType/>
      </UserInfo>
    </Owner>
    <Distribution_Groups xmlns="a92cb3d6-694b-4915-be01-0dd97e9dbd9e" xsi:nil="true"/>
    <AppVersion xmlns="a92cb3d6-694b-4915-be01-0dd97e9dbd9e" xsi:nil="true"/>
    <IsNotebookLocked xmlns="a92cb3d6-694b-4915-be01-0dd97e9dbd9e" xsi:nil="true"/>
    <Is_Collaboration_Space_Locked xmlns="a92cb3d6-694b-4915-be01-0dd97e9dbd9e" xsi:nil="true"/>
    <Teams_Channel_Section_Location xmlns="a92cb3d6-694b-4915-be01-0dd97e9dbd9e" xsi:nil="true"/>
    <Templates xmlns="a92cb3d6-694b-4915-be01-0dd97e9dbd9e" xsi:nil="true"/>
    <NotebookType xmlns="a92cb3d6-694b-4915-be01-0dd97e9dbd9e" xsi:nil="true"/>
    <LMS_Mappings xmlns="a92cb3d6-694b-4915-be01-0dd97e9dbd9e" xsi:nil="true"/>
    <Invited_Leaders xmlns="a92cb3d6-694b-4915-be01-0dd97e9dbd9e" xsi:nil="true"/>
    <Self_Registration_Enabled xmlns="a92cb3d6-694b-4915-be01-0dd97e9dbd9e" xsi:nil="true"/>
    <FolderType xmlns="a92cb3d6-694b-4915-be01-0dd97e9dbd9e" xsi:nil="true"/>
    <Leaders xmlns="a92cb3d6-694b-4915-be01-0dd97e9dbd9e">
      <UserInfo>
        <DisplayName/>
        <AccountId xsi:nil="true"/>
        <AccountType/>
      </UserInfo>
    </Leaders>
    <TeamsChannelId xmlns="a92cb3d6-694b-4915-be01-0dd97e9dbd9e" xsi:nil="true"/>
    <DefaultSectionNames xmlns="a92cb3d6-694b-4915-be01-0dd97e9dbd9e" xsi:nil="true"/>
    <CultureName xmlns="a92cb3d6-694b-4915-be01-0dd97e9dbd9e" xsi:nil="true"/>
    <Invited_Members xmlns="a92cb3d6-694b-4915-be01-0dd97e9dbd9e" xsi:nil="true"/>
    <Members xmlns="a92cb3d6-694b-4915-be01-0dd97e9dbd9e">
      <UserInfo>
        <DisplayName/>
        <AccountId xsi:nil="true"/>
        <AccountType/>
      </UserInfo>
    </Members>
    <Member_Groups xmlns="a92cb3d6-694b-4915-be01-0dd97e9dbd9e">
      <UserInfo>
        <DisplayName/>
        <AccountId xsi:nil="true"/>
        <AccountType/>
      </UserInfo>
    </Member_Groups>
    <lcf76f155ced4ddcb4097134ff3c332f xmlns="a92cb3d6-694b-4915-be01-0dd97e9dbd9e">
      <Terms xmlns="http://schemas.microsoft.com/office/infopath/2007/PartnerControls"/>
    </lcf76f155ced4ddcb4097134ff3c332f>
    <TaxCatchAll xmlns="e442ecdc-24d5-4155-b3a2-f91807a0074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CC2AFB-BBB8-42B4-A026-8A84B3BE99F5}">
  <ds:schemaRefs>
    <ds:schemaRef ds:uri="a92cb3d6-694b-4915-be01-0dd97e9dbd9e"/>
    <ds:schemaRef ds:uri="e442ecdc-24d5-4155-b3a2-f91807a007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26CCF13-9911-4B37-9CBD-CA61567403E0}">
  <ds:schemaRefs>
    <ds:schemaRef ds:uri="a92cb3d6-694b-4915-be01-0dd97e9dbd9e"/>
    <ds:schemaRef ds:uri="e442ecdc-24d5-4155-b3a2-f91807a007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1D8E49-D70F-4562-A934-85F7BFD90EB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06c706a5-9a85-4d2c-b8ac-63780dce3bbd}" enabled="0" method="" siteId="{06c706a5-9a85-4d2c-b8ac-63780dce3bb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cc2018</Template>
  <Application>Microsoft Office PowerPoint</Application>
  <PresentationFormat>Widescreen</PresentationFormat>
  <Slides>10</Slides>
  <Notes>10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AccentBoxVTI</vt:lpstr>
      <vt:lpstr>Monthly Matter – June and July 2026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Siwan Dafydd</dc:creator>
  <cp:revision>77</cp:revision>
  <dcterms:created xsi:type="dcterms:W3CDTF">2019-03-26T15:18:01Z</dcterms:created>
  <dcterms:modified xsi:type="dcterms:W3CDTF">2026-06-01T12:47:24Z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0x010100B40E17DEE6830F4EAB69CF016E6544E2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bool>false</vt:bool>
  </property>
  <property fmtid="{D5CDD505-2E9C-101B-9397-08002B2CF9AE}" pid="9" name="MediaServiceImageTags">
    <vt:lpwstr/>
  </property>
</Properties>
</file>