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258" r:id="rId6"/>
    <p:sldId id="345" r:id="rId7"/>
    <p:sldId id="346" r:id="rId8"/>
    <p:sldId id="330" r:id="rId9"/>
    <p:sldId id="262" r:id="rId10"/>
    <p:sldId id="314" r:id="rId11"/>
    <p:sldId id="341" r:id="rId12"/>
    <p:sldId id="263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AG Rounded" charset="0"/>
      <p:regular r:id="rId20"/>
      <p:bold r:id="rId21"/>
    </p:embeddedFont>
    <p:embeddedFont>
      <p:font typeface="VAGRounded Lt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A149B-A43F-6906-096D-CD17ECC8748D}" v="15" dt="2026-05-06T12:46:39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duocHnya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fev3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https://youtu.be/qqduocHnyak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dk2"/>
                </a:solidFill>
                <a:latin typeface="VAGRounded Lt"/>
              </a:rPr>
              <a:t>Linc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i'r</a:t>
            </a: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holiadur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-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dirty="0">
                <a:solidFill>
                  <a:schemeClr val="dk2"/>
                </a:solidFill>
                <a:hlinkClick r:id="rId3"/>
              </a:rPr>
              <a:t>https://online1.snapsurveys.com/tfev3w</a:t>
            </a:r>
            <a:r>
              <a:rPr lang="en-GB" dirty="0">
                <a:solidFill>
                  <a:schemeClr val="dk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Gallech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hefyd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gysylltu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a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siarad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gyda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:</a:t>
            </a:r>
            <a:endParaRPr lang="en-US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qduocHnyak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fev3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Mai 2026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39" y="1104965"/>
            <a:ext cx="613730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i</a:t>
            </a:r>
            <a:r>
              <a:rPr lang="en-US" sz="2800" dirty="0">
                <a:latin typeface="Arial"/>
                <a:cs typeface="Arial"/>
                <a:sym typeface="Trebuchet MS"/>
              </a:rPr>
              <a:t>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oeddech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chi'n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gwybod</a:t>
            </a:r>
            <a:r>
              <a:rPr lang="en-US" sz="2800" dirty="0">
                <a:latin typeface="Arial"/>
                <a:cs typeface="Arial"/>
                <a:sym typeface="Trebuchet MS"/>
              </a:rPr>
              <a:t> am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Aelodau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o'r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Senedd.</a:t>
            </a:r>
          </a:p>
          <a:p>
            <a:pPr defTabSz="914400">
              <a:lnSpc>
                <a:spcPct val="150000"/>
              </a:lnSpc>
            </a:pPr>
            <a:br>
              <a:rPr lang="en-US" sz="2800" dirty="0">
                <a:latin typeface="Arial"/>
                <a:cs typeface="Arial"/>
                <a:sym typeface="Trebuchet MS"/>
              </a:rPr>
            </a:b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590235" y="495933"/>
            <a:ext cx="11146460" cy="52661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Mewn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ysgolion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cynradd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roedd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38%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a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gymerodd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ran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gwybod am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etholiad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Senedd.
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Mewn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ysgolion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uwchradd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roedd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58%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a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gymerodd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ran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gwybod am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etholiad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Senedd.</a:t>
            </a:r>
            <a:endParaRPr lang="en-US" sz="1600" dirty="0">
              <a:solidFill>
                <a:srgbClr val="000000"/>
              </a:solidFill>
              <a:latin typeface="VAG Rounded Std Ligh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
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Roedd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rhan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fwyaf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chi'n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gwybod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am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etholiad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Senedd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gan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eich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teulu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.</a:t>
            </a:r>
            <a:endParaRPr lang="en-US" sz="1600" dirty="0">
              <a:solidFill>
                <a:srgbClr val="000000"/>
              </a:solidFill>
              <a:latin typeface="VAG Rounded Std Ligh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
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Dywedodd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rhai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eich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bod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wedi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gweld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taflenni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gartref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neu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fod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pobl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wedi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cnocio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ar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eich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drws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siarad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am yr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etholiad.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
Dim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ond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rhai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oedd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wedi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cwrdd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â'ch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Aelod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o'r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Senedd.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Dywedodd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llawer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eich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bod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wedi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cwrdd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â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nhw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ar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daith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ysgol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Senedd.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Roedd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rhai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wedi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cwrdd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â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nhw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mewn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cyfarfodydd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cyngor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ieuenctid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neu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bwyllgor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.
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Dywedodd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rhan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fwyaf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ohonoch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y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byddai'n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well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gennych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chi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gwrdd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â'ch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Aelod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o'r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Senedd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yn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 yr </a:t>
            </a:r>
            <a:r>
              <a:rPr lang="en-GB" sz="1600" dirty="0" err="1">
                <a:solidFill>
                  <a:srgbClr val="000000"/>
                </a:solidFill>
                <a:latin typeface="Arial Rounded MT Bold"/>
              </a:rPr>
              <a:t>ysgol</a:t>
            </a: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.</a:t>
            </a:r>
            <a:r>
              <a:rPr lang="en-GB" sz="1600" dirty="0">
                <a:latin typeface="Arial Rounded MT Bold"/>
              </a:rPr>
              <a:t> </a:t>
            </a:r>
            <a:endParaRPr lang="en-US" sz="1600"/>
          </a:p>
          <a:p>
            <a:pPr algn="ctr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5453640" y="2084104"/>
            <a:ext cx="5751872" cy="1315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Mae Mater y Mis Mai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a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gweithgareddau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diwylliannol</a:t>
            </a:r>
            <a:endParaRPr lang="en-GB" sz="2800" b="1" dirty="0" err="1">
              <a:latin typeface="Arial"/>
              <a:cs typeface="Arial"/>
            </a:endParaRPr>
          </a:p>
        </p:txBody>
      </p:sp>
      <p:pic>
        <p:nvPicPr>
          <p:cNvPr id="3" name="Picture 2" descr="People doing cultural activities | Free ...">
            <a:extLst>
              <a:ext uri="{FF2B5EF4-FFF2-40B4-BE49-F238E27FC236}">
                <a16:creationId xmlns:a16="http://schemas.microsoft.com/office/drawing/2014/main" id="{A394C89D-1EBD-D21C-895A-C23D0BE1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39" y="718496"/>
            <a:ext cx="3895725" cy="3886200"/>
          </a:xfrm>
          <a:prstGeom prst="rect">
            <a:avLst/>
          </a:prstGeom>
        </p:spPr>
      </p:pic>
      <p:sp>
        <p:nvSpPr>
          <p:cNvPr id="5" name="Google Shape;71;p16">
            <a:extLst>
              <a:ext uri="{FF2B5EF4-FFF2-40B4-BE49-F238E27FC236}">
                <a16:creationId xmlns:a16="http://schemas.microsoft.com/office/drawing/2014/main" id="{3670ECAB-5AF7-5F30-CA4B-0B7D6FC207FF}"/>
              </a:ext>
            </a:extLst>
          </p:cNvPr>
          <p:cNvSpPr txBox="1">
            <a:spLocks noGrp="1"/>
          </p:cNvSpPr>
          <p:nvPr/>
        </p:nvSpPr>
        <p:spPr>
          <a:xfrm>
            <a:off x="1229552" y="4396572"/>
            <a:ext cx="10581640" cy="10913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000" b="1" dirty="0" err="1">
                <a:latin typeface="Arial"/>
                <a:cs typeface="Arial"/>
                <a:sym typeface="Trebuchet MS"/>
              </a:rPr>
              <a:t>Erthygl</a:t>
            </a:r>
            <a:r>
              <a:rPr lang="en-GB" sz="2000" b="1" dirty="0">
                <a:latin typeface="Arial"/>
                <a:cs typeface="Arial"/>
                <a:sym typeface="Trebuchet MS"/>
              </a:rPr>
              <a:t> 8 – Mae gen </a:t>
            </a:r>
            <a:r>
              <a:rPr lang="en-GB" sz="2000" b="1" dirty="0" err="1">
                <a:latin typeface="Arial"/>
                <a:cs typeface="Arial"/>
                <a:sym typeface="Trebuchet MS"/>
              </a:rPr>
              <a:t>i</a:t>
            </a:r>
            <a:r>
              <a:rPr lang="en-GB" sz="2000" b="1" dirty="0">
                <a:latin typeface="Arial"/>
                <a:cs typeface="Arial"/>
                <a:sym typeface="Trebuchet MS"/>
              </a:rPr>
              <a:t> </a:t>
            </a:r>
            <a:r>
              <a:rPr lang="en-GB" sz="2000" b="1" dirty="0" err="1">
                <a:latin typeface="Arial"/>
                <a:cs typeface="Arial"/>
                <a:sym typeface="Trebuchet MS"/>
              </a:rPr>
              <a:t>hawl</a:t>
            </a:r>
            <a:r>
              <a:rPr lang="en-GB" sz="2000" b="1" dirty="0">
                <a:latin typeface="Arial"/>
                <a:cs typeface="Arial"/>
                <a:sym typeface="Trebuchet MS"/>
              </a:rPr>
              <a:t> </a:t>
            </a:r>
            <a:r>
              <a:rPr lang="en-GB" sz="2000" b="1" dirty="0" err="1">
                <a:latin typeface="Arial"/>
                <a:cs typeface="Arial"/>
                <a:sym typeface="Trebuchet MS"/>
              </a:rPr>
              <a:t>i</a:t>
            </a:r>
            <a:r>
              <a:rPr lang="en-GB" sz="2000" b="1" dirty="0">
                <a:latin typeface="Arial"/>
                <a:cs typeface="Arial"/>
                <a:sym typeface="Trebuchet MS"/>
              </a:rPr>
              <a:t> </a:t>
            </a:r>
            <a:r>
              <a:rPr lang="en-GB" sz="2000" b="1" dirty="0" err="1">
                <a:latin typeface="Arial"/>
                <a:cs typeface="Arial"/>
                <a:sym typeface="Trebuchet MS"/>
              </a:rPr>
              <a:t>hunaniaeth</a:t>
            </a:r>
            <a:r>
              <a:rPr lang="en-GB" sz="2000" b="1" dirty="0">
                <a:latin typeface="Arial"/>
                <a:cs typeface="Arial"/>
                <a:sym typeface="Trebuchet MS"/>
              </a:rPr>
              <a:t> have the right to an identity </a:t>
            </a:r>
            <a:br>
              <a:rPr lang="en-GB" sz="2000" b="1" dirty="0">
                <a:latin typeface="Arial"/>
                <a:cs typeface="Arial"/>
              </a:rPr>
            </a:br>
            <a:r>
              <a:rPr lang="en-GB" sz="2000" b="1" dirty="0" err="1">
                <a:latin typeface="Arial"/>
                <a:cs typeface="Arial"/>
              </a:rPr>
              <a:t>Erthygl</a:t>
            </a:r>
            <a:r>
              <a:rPr lang="en-GB" sz="2000" b="1" dirty="0">
                <a:latin typeface="Arial"/>
                <a:cs typeface="Arial"/>
              </a:rPr>
              <a:t> 31 – Mae gen </a:t>
            </a:r>
            <a:r>
              <a:rPr lang="en-GB" sz="2000" b="1" dirty="0" err="1">
                <a:latin typeface="Arial"/>
                <a:cs typeface="Arial"/>
              </a:rPr>
              <a:t>i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hawl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i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ymlacio</a:t>
            </a:r>
            <a:r>
              <a:rPr lang="en-GB" sz="2000" b="1" dirty="0">
                <a:latin typeface="Arial"/>
                <a:cs typeface="Arial"/>
              </a:rPr>
              <a:t> a </a:t>
            </a:r>
            <a:r>
              <a:rPr lang="en-GB" sz="2000" b="1" dirty="0" err="1">
                <a:latin typeface="Arial"/>
                <a:cs typeface="Arial"/>
              </a:rPr>
              <a:t>chwarae</a:t>
            </a:r>
            <a:r>
              <a:rPr lang="en-GB" sz="2000" b="1" dirty="0">
                <a:latin typeface="Arial"/>
                <a:cs typeface="Arial"/>
              </a:rPr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M Mai 2026 - Gweithgareddau Diwylliannol">
            <a:hlinkClick r:id="" action="ppaction://noaction"/>
            <a:extLst>
              <a:ext uri="{FF2B5EF4-FFF2-40B4-BE49-F238E27FC236}">
                <a16:creationId xmlns:a16="http://schemas.microsoft.com/office/drawing/2014/main" id="{7BA8E277-AC4A-4DCD-5A23-559BD42C76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4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711409" y="1087439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711409" y="2425206"/>
            <a:ext cx="10274110" cy="3347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erioed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wedi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cymryd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rhan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mewn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gweithgaredd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diwylliannol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Oes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gennych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fynediad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rhain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yr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ysgol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neu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cymuned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sy'n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stopio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 chi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rhag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cymryd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rhan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mewn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gweithgareddau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diwylliannol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5" name="Picture 4" descr="A stick figures with arrows around them&#10;&#10;AI-generated content may be incorrect.">
            <a:extLst>
              <a:ext uri="{FF2B5EF4-FFF2-40B4-BE49-F238E27FC236}">
                <a16:creationId xmlns:a16="http://schemas.microsoft.com/office/drawing/2014/main" id="{C23746A3-9EB9-9ABD-8576-C2020860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000">
            <a:off x="9924905" y="787851"/>
            <a:ext cx="1771152" cy="16604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983" y="1849596"/>
            <a:ext cx="9031390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oedolyn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920738" cy="5029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syniadau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drwy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cod QR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neu’r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ddolen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arolwg</a:t>
            </a:r>
            <a:endParaRPr lang="en-GB" sz="2000" b="1" dirty="0" err="1">
              <a:latin typeface="Arial"/>
              <a:ea typeface="Trebuchet MS"/>
              <a:cs typeface="Arial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8C7416C-375F-972A-D9C3-B094889A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235" y="2470274"/>
            <a:ext cx="2410510" cy="25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Mehefin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1af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5" ma:contentTypeDescription="Create a new document." ma:contentTypeScope="" ma:versionID="ad76279ba2a593641e821c5609a0b30a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45e82b62c63d523c1aeb04fcebb869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microsoft.com/office/infopath/2007/PartnerControls"/>
    <ds:schemaRef ds:uri="http://purl.org/dc/terms/"/>
    <ds:schemaRef ds:uri="e442ecdc-24d5-4155-b3a2-f91807a0074c"/>
    <ds:schemaRef ds:uri="http://www.w3.org/XML/1998/namespace"/>
    <ds:schemaRef ds:uri="http://schemas.microsoft.com/office/2006/documentManagement/types"/>
    <ds:schemaRef ds:uri="http://purl.org/dc/dcmitype/"/>
    <ds:schemaRef ds:uri="a92cb3d6-694b-4915-be01-0dd97e9dbd9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14E17-7B13-4297-B7D4-304FE9AAA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283</Words>
  <Application>Microsoft Office PowerPoint</Application>
  <PresentationFormat>Widescreen</PresentationFormat>
  <Paragraphs>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y Mis – Mai 2026</vt:lpstr>
      <vt:lpstr>PowerPoint Presentation</vt:lpstr>
      <vt:lpstr>PowerPoint Presentation</vt:lpstr>
      <vt:lpstr>PowerPoint Presentation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172</cp:revision>
  <dcterms:created xsi:type="dcterms:W3CDTF">2019-03-26T15:18:01Z</dcterms:created>
  <dcterms:modified xsi:type="dcterms:W3CDTF">2026-05-06T12:48:17Z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