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98" r:id="rId4"/>
  </p:sldMasterIdLst>
  <p:notesMasterIdLst>
    <p:notesMasterId r:id="rId14"/>
  </p:notesMasterIdLst>
  <p:sldIdLst>
    <p:sldId id="299" r:id="rId5"/>
    <p:sldId id="308" r:id="rId6"/>
    <p:sldId id="345" r:id="rId7"/>
    <p:sldId id="346" r:id="rId8"/>
    <p:sldId id="330" r:id="rId9"/>
    <p:sldId id="313" r:id="rId10"/>
    <p:sldId id="314" r:id="rId11"/>
    <p:sldId id="332" r:id="rId12"/>
    <p:sldId id="316" r:id="rId13"/>
  </p:sldIdLst>
  <p:sldSz cx="12192000" cy="6858000"/>
  <p:notesSz cx="6858000" cy="9144000"/>
  <p:embeddedFontLst>
    <p:embeddedFont>
      <p:font typeface="Arial Rounded MT Bold" panose="020F0704030504030204" pitchFamily="34" charset="0"/>
      <p:regular r:id="rId15"/>
    </p:embeddedFont>
    <p:embeddedFont>
      <p:font typeface="Avenir Next LT Pro" panose="020B0504020202020204" pitchFamily="34" charset="0"/>
      <p:regular r:id="rId16"/>
      <p:bold r:id="rId17"/>
      <p:italic r:id="rId18"/>
      <p:boldItalic r:id="rId19"/>
    </p:embeddedFont>
    <p:embeddedFont>
      <p:font typeface="Trebuchet MS" panose="020B0603020202020204" pitchFamily="34" charset="0"/>
      <p:regular r:id="rId20"/>
      <p:bold r:id="rId21"/>
      <p:italic r:id="rId22"/>
      <p:boldItalic r:id="rId23"/>
    </p:embeddedFont>
    <p:embeddedFont>
      <p:font typeface="VAG Rounded" charset="0"/>
      <p:regular r:id="rId24"/>
      <p:bold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293887E-F4F0-AFBD-B1B1-A0FBC878D17B}" name="Sophie Williams" initials="SW" userId="S::sophie.williams@childcomwales.org.uk::b2a9301d-445a-4704-aa05-7d1118b38518" providerId="AD"/>
  <p188:author id="{6148A984-46D0-4E5C-D08D-B5BEB8949ACB}" name="Lewis Lloyd" initials="LL" userId="S::lewis.lloyd@childcomwales.org.uk::a01ddc0c-8664-42ee-8d40-a195a30962b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B54A"/>
    <a:srgbClr val="0072BC"/>
    <a:srgbClr val="FF0066"/>
    <a:srgbClr val="FACB00"/>
    <a:srgbClr val="EFE7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F2F033-022F-4AFC-55B9-D1D69476BB2E}" v="1" dt="2026-05-06T12:45:18.389"/>
    <p1510:client id="{62E741FB-33FC-9D20-C87D-2B8B8DE32035}" v="11" dt="2026-05-06T12:47:49.6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4.fntdata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font" Target="fonts/font7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5" Type="http://schemas.openxmlformats.org/officeDocument/2006/relationships/font" Target="fonts/font11.fntdata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10.fntdata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font" Target="fonts/font5.fntdata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590DC-5F0B-432A-8346-8C0EF42319EC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120118-D5D1-429E-8EE6-BA4B1E3E5F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841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1SUWloY1mmc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1.snapsurveys.com/tfev3w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120118-D5D1-429E-8EE6-BA4B1E3E5F2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184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b4244a9906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  <p:sp>
        <p:nvSpPr>
          <p:cNvPr id="58" name="Google Shape;58;g2b4244a9906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82663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7640AF-C863-783F-C2D9-20B6E001F6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C48F72-AD79-5DE5-09A6-391B1CD6BC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64FF5D-4DDA-5BAA-F92A-03A26E0D99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35F55C-BAAB-D7BC-072F-50A3CC7B99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120118-D5D1-429E-8EE6-BA4B1E3E5F2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513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b13afc0335_0_5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  <p:sp>
        <p:nvSpPr>
          <p:cNvPr id="69" name="Google Shape;69;g2b13afc0335_0_5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608259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Link to the video: </a:t>
            </a:r>
            <a:r>
              <a:rPr lang="en-US" dirty="0">
                <a:hlinkClick r:id="rId3"/>
              </a:rPr>
              <a:t>https://youtu.be/1SUWloY1mmc</a:t>
            </a:r>
            <a:r>
              <a:rPr lang="en-US" dirty="0"/>
              <a:t> 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ED3664-EE8E-41FE-A72B-89C59E5BB8ED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434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b13afc0335_0_4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  <p:sp>
        <p:nvSpPr>
          <p:cNvPr id="94" name="Google Shape;94;g2b13afc0335_0_4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defRPr/>
            </a:pPr>
            <a:r>
              <a:rPr lang="en-US"/>
              <a:t>There are supporting materials on our web page for children with additional learning needs</a:t>
            </a:r>
          </a:p>
          <a:p>
            <a:pPr>
              <a:defRPr/>
            </a:pP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9769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GB" sz="1200" b="1">
                <a:solidFill>
                  <a:schemeClr val="dk2"/>
                </a:solidFill>
                <a:latin typeface="VAGRounded Lt"/>
              </a:rPr>
              <a:t>Survey link -</a:t>
            </a:r>
            <a:r>
              <a:rPr lang="en-GB" b="1">
                <a:solidFill>
                  <a:schemeClr val="dk2"/>
                </a:solidFill>
                <a:latin typeface="VAGRounded Lt"/>
              </a:rPr>
              <a:t> </a:t>
            </a:r>
            <a:r>
              <a:rPr lang="en-GB" dirty="0">
                <a:solidFill>
                  <a:schemeClr val="dk2"/>
                </a:solidFill>
                <a:hlinkClick r:id="rId3"/>
              </a:rPr>
              <a:t>https://online1.snapsurveys.com/tfev3w</a:t>
            </a:r>
            <a:r>
              <a:rPr lang="en-GB" dirty="0">
                <a:solidFill>
                  <a:schemeClr val="dk2"/>
                </a:solidFill>
              </a:rPr>
              <a:t> </a:t>
            </a:r>
          </a:p>
          <a:p>
            <a:pPr>
              <a:defRPr/>
            </a:pPr>
            <a:r>
              <a:rPr lang="en-GB" dirty="0">
                <a:solidFill>
                  <a:schemeClr val="dk2"/>
                </a:solidFill>
              </a:rPr>
              <a:t>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20953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" sz="1200">
                <a:solidFill>
                  <a:schemeClr val="tx1"/>
                </a:solidFill>
                <a:latin typeface="VAGRounded Lt"/>
                <a:sym typeface="Trebuchet MS"/>
              </a:rPr>
              <a:t>You could also contact &amp; speak to</a:t>
            </a:r>
            <a:r>
              <a:rPr lang="en">
                <a:latin typeface="VAGRounded Lt"/>
                <a:sym typeface="Trebuchet MS"/>
              </a:rPr>
              <a:t>:</a:t>
            </a:r>
            <a:endParaRPr lang="en" sz="1200">
              <a:solidFill>
                <a:schemeClr val="tx1"/>
              </a:solidFill>
              <a:latin typeface="VAGRounded Lt"/>
              <a:sym typeface="Trebuchet MS"/>
            </a:endParaRPr>
          </a:p>
          <a:p>
            <a:pPr>
              <a:lnSpc>
                <a:spcPct val="150000"/>
              </a:lnSpc>
            </a:pPr>
            <a:endParaRPr lang="en" sz="1200">
              <a:solidFill>
                <a:schemeClr val="tx1"/>
              </a:solidFill>
              <a:latin typeface="VAGRounded Lt" panose="00000400000000000000" pitchFamily="2" charset="0"/>
              <a:sym typeface="Trebuchet MS"/>
            </a:endParaRPr>
          </a:p>
          <a:p>
            <a:pPr>
              <a:lnSpc>
                <a:spcPct val="150000"/>
              </a:lnSpc>
            </a:pPr>
            <a:r>
              <a:rPr lang="en" sz="1200">
                <a:solidFill>
                  <a:schemeClr val="tx1"/>
                </a:solidFill>
                <a:latin typeface="VAGRounded Lt"/>
                <a:sym typeface="Trebuchet MS"/>
              </a:rPr>
              <a:t>Childline – 0800 1111</a:t>
            </a:r>
            <a:endParaRPr lang="en" sz="1200">
              <a:solidFill>
                <a:schemeClr val="tx1"/>
              </a:solidFill>
              <a:latin typeface="VAGRounded Lt"/>
            </a:endParaRPr>
          </a:p>
          <a:p>
            <a:pPr>
              <a:lnSpc>
                <a:spcPct val="150000"/>
              </a:lnSpc>
            </a:pPr>
            <a:r>
              <a:rPr lang="en" sz="1200">
                <a:solidFill>
                  <a:schemeClr val="tx1"/>
                </a:solidFill>
                <a:latin typeface="VAGRounded Lt"/>
                <a:sym typeface="Trebuchet MS"/>
              </a:rPr>
              <a:t>Meic – 080880 23456</a:t>
            </a:r>
            <a:endParaRPr lang="en-GB" sz="1200">
              <a:solidFill>
                <a:schemeClr val="tx1"/>
              </a:solidFill>
              <a:latin typeface="VAGRounded Lt"/>
            </a:endParaRP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120118-D5D1-429E-8EE6-BA4B1E3E5F2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9957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b13afc0335_0_5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  <p:sp>
        <p:nvSpPr>
          <p:cNvPr id="102" name="Google Shape;102;g2b13afc0335_0_5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2151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5" Type="http://schemas.openxmlformats.org/officeDocument/2006/relationships/hyperlink" Target="http://childrenscommissioner.wales/" TargetMode="External"/><Relationship Id="rId4" Type="http://schemas.openxmlformats.org/officeDocument/2006/relationships/hyperlink" Target="http://comisiynyddplant.cymru/" TargetMode="Externa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965A7A7B-B71A-428D-833F-0F3507A6DB13}" type="datetimeFigureOut">
              <a:rPr lang="en-US" dirty="0"/>
              <a:t>5/6/2026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71340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F9EB-9D34-4B41-B66C-5FAF50876D2D}" type="datetimeFigureOut">
              <a:rPr lang="en-US" dirty="0"/>
              <a:t>5/6/2026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500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89A26-CAA1-4690-8C1F-1641B1B97745}" type="datetimeFigureOut">
              <a:rPr lang="en-US" dirty="0"/>
              <a:t>5/6/2026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441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0D0A40B-4C9E-4E7D-924E-47CA6AD432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432001"/>
            <a:ext cx="11329200" cy="12222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5631683-08CB-4406-8275-702BCEA097B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5724000"/>
            <a:ext cx="11329200" cy="413656"/>
          </a:xfrm>
          <a:prstGeom prst="rect">
            <a:avLst/>
          </a:prstGeom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A3654759-EE2D-42CC-BB58-034A7D08496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451999" y="5976000"/>
            <a:ext cx="4320000" cy="464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1792288" algn="l"/>
                <a:tab pos="2865438" algn="ctr"/>
                <a:tab pos="5730875" algn="r"/>
              </a:tabLst>
            </a:pPr>
            <a:r>
              <a:rPr kumimoji="0" lang="cy-GB" altLang="en-US" sz="1400" b="0" i="0" u="none" strike="noStrike" cap="none" normalizeH="0" baseline="0">
                <a:ln>
                  <a:noFill/>
                </a:ln>
                <a:solidFill>
                  <a:schemeClr val="bg2"/>
                </a:solidFill>
                <a:effectLst/>
                <a:latin typeface="VAG Rounde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@</a:t>
            </a:r>
            <a:r>
              <a:rPr kumimoji="0" lang="cy-GB" altLang="en-US" sz="1400" b="0" i="0" u="none" strike="noStrike" cap="none" normalizeH="0" baseline="0" err="1">
                <a:ln>
                  <a:noFill/>
                </a:ln>
                <a:solidFill>
                  <a:schemeClr val="bg2"/>
                </a:solidFill>
                <a:effectLst/>
                <a:latin typeface="VAG Rounde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complantcymru</a:t>
            </a:r>
            <a:r>
              <a:rPr kumimoji="0" lang="cy-GB" altLang="en-US" sz="1400" b="0" i="0" u="none" strike="noStrike" cap="none" normalizeH="0" baseline="0">
                <a:ln>
                  <a:noFill/>
                </a:ln>
                <a:solidFill>
                  <a:schemeClr val="bg2"/>
                </a:solidFill>
                <a:effectLst/>
                <a:latin typeface="VAG Rounde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cy-GB" altLang="en-US" sz="1400" b="0" i="0" u="none" strike="noStrike" kern="1200" cap="none" normalizeH="0" baseline="0" err="1">
                <a:ln>
                  <a:noFill/>
                </a:ln>
                <a:solidFill>
                  <a:schemeClr val="bg2"/>
                </a:solidFill>
                <a:effectLst/>
                <a:latin typeface="VAG Rounded" pitchFamily="50" charset="0"/>
                <a:ea typeface="+mn-ea"/>
                <a:cs typeface="Times New Roman" panose="02020603050405020304" pitchFamily="18" charset="0"/>
              </a:rPr>
              <a:t>comisiynyddplant.cymru</a:t>
            </a:r>
            <a:endParaRPr kumimoji="0" lang="cy-GB" altLang="en-US" sz="1400" b="0" i="0" u="none" strike="noStrike" kern="1200" cap="none" normalizeH="0" baseline="0">
              <a:ln>
                <a:noFill/>
              </a:ln>
              <a:solidFill>
                <a:schemeClr val="bg2"/>
              </a:solidFill>
              <a:effectLst/>
              <a:latin typeface="VAG Rounded" pitchFamily="50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1792288" algn="l"/>
                <a:tab pos="2865438" algn="ctr"/>
                <a:tab pos="5730875" algn="r"/>
              </a:tabLst>
            </a:pPr>
            <a:r>
              <a:rPr kumimoji="0" lang="cy-GB" altLang="en-US" sz="1400" b="0" i="0" u="none" strike="noStrike" cap="none" normalizeH="0" baseline="0">
                <a:ln>
                  <a:noFill/>
                </a:ln>
                <a:solidFill>
                  <a:schemeClr val="bg2"/>
                </a:solidFill>
                <a:effectLst/>
                <a:latin typeface="VAG Rounded" pitchFamily="50" charset="0"/>
                <a:cs typeface="Times New Roman" panose="02020603050405020304" pitchFamily="18" charset="0"/>
              </a:rPr>
              <a:t>@</a:t>
            </a:r>
            <a:r>
              <a:rPr kumimoji="0" lang="cy-GB" altLang="en-US" sz="1400" b="0" i="0" u="none" strike="noStrike" cap="none" normalizeH="0" baseline="0" err="1">
                <a:ln>
                  <a:noFill/>
                </a:ln>
                <a:solidFill>
                  <a:schemeClr val="bg2"/>
                </a:solidFill>
                <a:effectLst/>
                <a:latin typeface="VAG Rounded" pitchFamily="50" charset="0"/>
                <a:cs typeface="Times New Roman" panose="02020603050405020304" pitchFamily="18" charset="0"/>
              </a:rPr>
              <a:t>childcomwales</a:t>
            </a:r>
            <a:r>
              <a:rPr kumimoji="0" lang="cy-GB" altLang="en-US" sz="1400" b="0" i="0" u="none" strike="noStrike" cap="none" normalizeH="0" baseline="0">
                <a:ln>
                  <a:noFill/>
                </a:ln>
                <a:solidFill>
                  <a:schemeClr val="bg2"/>
                </a:solidFill>
                <a:effectLst/>
                <a:latin typeface="VAG Rounded" pitchFamily="50" charset="0"/>
                <a:cs typeface="Times New Roman" panose="02020603050405020304" pitchFamily="18" charset="0"/>
              </a:rPr>
              <a:t>	</a:t>
            </a:r>
            <a:r>
              <a:rPr kumimoji="0" lang="cy-GB" altLang="en-US" sz="1400" b="0" i="0" u="none" strike="noStrike" kern="1200" cap="none" normalizeH="0" baseline="0" err="1">
                <a:ln>
                  <a:noFill/>
                </a:ln>
                <a:solidFill>
                  <a:schemeClr val="bg2"/>
                </a:solidFill>
                <a:effectLst/>
                <a:latin typeface="VAG Rounded" pitchFamily="50" charset="0"/>
                <a:ea typeface="+mn-ea"/>
                <a:cs typeface="Times New Roman" panose="02020603050405020304" pitchFamily="18" charset="0"/>
              </a:rPr>
              <a:t>childrenscommissioner.wales</a:t>
            </a:r>
            <a:endParaRPr kumimoji="0" lang="en-GB" altLang="en-US" sz="1400" b="0" i="0" u="none" strike="noStrike" kern="1200" cap="none" normalizeH="0" baseline="0">
              <a:ln>
                <a:noFill/>
              </a:ln>
              <a:solidFill>
                <a:schemeClr val="bg2"/>
              </a:solidFill>
              <a:effectLst/>
              <a:latin typeface="VAG Rounded" pitchFamily="50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47E2740-0F3A-49B8-92C1-43321C4DD2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00000" y="1512000"/>
            <a:ext cx="8593200" cy="4212000"/>
          </a:xfrm>
        </p:spPr>
        <p:txBody>
          <a:bodyPr lIns="0" tIns="0" rIns="0">
            <a:noAutofit/>
          </a:bodyPr>
          <a:lstStyle>
            <a:lvl1pPr>
              <a:defRPr b="1">
                <a:solidFill>
                  <a:schemeClr val="bg2"/>
                </a:solidFill>
                <a:latin typeface="VAG Rounded Std Thin" panose="020F0402020204020204" pitchFamily="34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Rectangle 11">
            <a:hlinkClick r:id="rId4"/>
            <a:extLst>
              <a:ext uri="{FF2B5EF4-FFF2-40B4-BE49-F238E27FC236}">
                <a16:creationId xmlns:a16="http://schemas.microsoft.com/office/drawing/2014/main" id="{E02D5032-7F75-405A-B222-831AB1EC6845}"/>
              </a:ext>
            </a:extLst>
          </p:cNvPr>
          <p:cNvSpPr/>
          <p:nvPr userDrawn="1"/>
        </p:nvSpPr>
        <p:spPr>
          <a:xfrm>
            <a:off x="9231086" y="5974080"/>
            <a:ext cx="1994263" cy="1635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hlinkClick r:id="rId5"/>
            <a:extLst>
              <a:ext uri="{FF2B5EF4-FFF2-40B4-BE49-F238E27FC236}">
                <a16:creationId xmlns:a16="http://schemas.microsoft.com/office/drawing/2014/main" id="{0260D4DC-8A33-4918-B54F-178C0A33992F}"/>
              </a:ext>
            </a:extLst>
          </p:cNvPr>
          <p:cNvSpPr/>
          <p:nvPr userDrawn="1"/>
        </p:nvSpPr>
        <p:spPr>
          <a:xfrm>
            <a:off x="9231086" y="6247679"/>
            <a:ext cx="2386149" cy="1783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014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38562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5CF65307-640F-4AE7-B0BE-50C709AD86C5}" type="datetimeFigureOut">
              <a:rPr lang="en-US" dirty="0"/>
              <a:t>5/6/2026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179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EA1F9-1F0F-4C65-8F6E-9729B924AAAC}" type="datetimeFigureOut">
              <a:rPr lang="en-US" dirty="0"/>
              <a:t>5/6/2026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05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202278E8-5F4B-47D5-A617-8CCDF75D6A33}" type="datetimeFigureOut">
              <a:rPr lang="en-US" dirty="0"/>
              <a:t>5/6/2026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775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16AAFA52-7A21-407F-8339-40DF182D7460}" type="datetimeFigureOut">
              <a:rPr lang="en-US" dirty="0"/>
              <a:t>5/6/2026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255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70335-1C1A-4243-9BDD-9630C417D284}" type="datetimeFigureOut">
              <a:rPr lang="en-US" dirty="0"/>
              <a:t>5/6/2026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050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1513F-8EBD-4612-96F4-CC3E309609AF}" type="datetimeFigureOut">
              <a:rPr lang="en-US" dirty="0"/>
              <a:t>5/6/2026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320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6E6483A1-31A8-47A2-AB0A-53A7803D5EBF}" type="datetimeFigureOut">
              <a:rPr lang="en-US" dirty="0"/>
              <a:t>5/6/2026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869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6D8810B9-2C7C-4CAF-99E2-617AE20BA331}" type="datetimeFigureOut">
              <a:rPr lang="en-US" dirty="0"/>
              <a:t>5/6/2026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8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93E0A-5177-400C-87C9-C93AF466EC49}" type="datetimeFigureOut">
              <a:rPr lang="en-US" dirty="0"/>
              <a:t>5/6/2026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17615-2DB4-4DAA-9DE3-B2B689A846E0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81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video" Target="https://www.youtube.com/embed/1SUWloY1mmc?feature=oembed" TargetMode="Externa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1.snapsurveys.com/tfev3w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advice@childcomwales.org.uk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hyperlink" Target="http://www.childcomwales.org.uk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54;p13"/>
          <p:cNvSpPr txBox="1">
            <a:spLocks noGrp="1"/>
          </p:cNvSpPr>
          <p:nvPr>
            <p:ph type="ctrTitle" idx="4294967295"/>
          </p:nvPr>
        </p:nvSpPr>
        <p:spPr>
          <a:xfrm>
            <a:off x="0" y="844550"/>
            <a:ext cx="7594600" cy="83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algn="ctr">
              <a:spcBef>
                <a:spcPts val="0"/>
              </a:spcBef>
            </a:pPr>
            <a:r>
              <a:rPr lang="en" sz="4000">
                <a:latin typeface="Arial"/>
                <a:ea typeface="Trebuchet MS"/>
                <a:cs typeface="Arial"/>
                <a:sym typeface="Trebuchet MS"/>
              </a:rPr>
              <a:t>Monthly Matter – May </a:t>
            </a:r>
            <a:r>
              <a:rPr lang="en-GB" sz="4000" dirty="0">
                <a:latin typeface="Arial"/>
                <a:ea typeface="Trebuchet MS"/>
                <a:cs typeface="Arial"/>
                <a:sym typeface="Trebuchet MS"/>
              </a:rPr>
              <a:t>2026</a:t>
            </a:r>
            <a:endParaRPr lang="en-US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35475" y="1785670"/>
            <a:ext cx="6654824" cy="38331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4345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55121" y="1599324"/>
            <a:ext cx="7307613" cy="16821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dirty="0">
                <a:latin typeface="Arial"/>
                <a:ea typeface="Trebuchet MS"/>
                <a:cs typeface="Arial"/>
                <a:sym typeface="Trebuchet MS"/>
              </a:rPr>
              <a:t>Last month, </a:t>
            </a:r>
            <a:r>
              <a:rPr lang="en-US" sz="2800">
                <a:latin typeface="Arial"/>
                <a:cs typeface="Arial"/>
                <a:sym typeface="Trebuchet MS"/>
              </a:rPr>
              <a:t>we asked what you know </a:t>
            </a:r>
            <a:r>
              <a:rPr lang="en-US" sz="2800">
                <a:latin typeface="Arial"/>
                <a:cs typeface="Arial"/>
              </a:rPr>
              <a:t>about </a:t>
            </a:r>
            <a:r>
              <a:rPr lang="en-US" sz="2800" b="1" dirty="0">
                <a:latin typeface="Arial"/>
                <a:cs typeface="Arial"/>
              </a:rPr>
              <a:t>Members of the Senedd. </a:t>
            </a:r>
            <a:endParaRPr lang="en-US" sz="2800" b="1">
              <a:latin typeface="Arial" panose="020B0604020202020204" pitchFamily="34" charset="0"/>
              <a:ea typeface="Trebuchet MS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813" y="1387581"/>
            <a:ext cx="2679223" cy="285955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0605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BBA9A-923A-AE75-90D3-073281312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D0AF3D-DCFB-EA27-E722-3E0F8308722E}"/>
              </a:ext>
            </a:extLst>
          </p:cNvPr>
          <p:cNvSpPr txBox="1"/>
          <p:nvPr/>
        </p:nvSpPr>
        <p:spPr>
          <a:xfrm>
            <a:off x="449725" y="495933"/>
            <a:ext cx="11286970" cy="55431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>
                <a:latin typeface="Arial Rounded MT Bold"/>
              </a:rPr>
              <a:t>In primary schools 38% of you who took part knew about the Senedd election. </a:t>
            </a:r>
            <a:endParaRPr lang="en-GB" sz="2000" dirty="0">
              <a:latin typeface="Arial Rounded MT Bold"/>
            </a:endParaRPr>
          </a:p>
          <a:p>
            <a:pPr>
              <a:lnSpc>
                <a:spcPct val="150000"/>
              </a:lnSpc>
            </a:pPr>
            <a:r>
              <a:rPr lang="en-GB" sz="2000">
                <a:latin typeface="Arial Rounded MT Bold"/>
              </a:rPr>
              <a:t>In Secondary schools 58% of you who took part knew about the Senedd election.</a:t>
            </a:r>
            <a:endParaRPr lang="en-GB" sz="2000" dirty="0">
              <a:latin typeface="Arial Rounded MT Bold"/>
            </a:endParaRPr>
          </a:p>
          <a:p>
            <a:pPr>
              <a:lnSpc>
                <a:spcPct val="150000"/>
              </a:lnSpc>
            </a:pPr>
            <a:endParaRPr lang="en-GB" sz="2000" dirty="0">
              <a:latin typeface="Arial Rounded MT Bold"/>
            </a:endParaRPr>
          </a:p>
          <a:p>
            <a:pPr>
              <a:lnSpc>
                <a:spcPct val="150000"/>
              </a:lnSpc>
            </a:pPr>
            <a:r>
              <a:rPr lang="en-GB" sz="2000" dirty="0">
                <a:latin typeface="Arial Rounded MT Bold"/>
              </a:rPr>
              <a:t>Most of you knew about the Senedd election from</a:t>
            </a:r>
            <a:r>
              <a:rPr lang="en-GB" sz="2000">
                <a:latin typeface="Arial Rounded MT Bold"/>
              </a:rPr>
              <a:t> your family. </a:t>
            </a:r>
          </a:p>
          <a:p>
            <a:pPr>
              <a:lnSpc>
                <a:spcPct val="150000"/>
              </a:lnSpc>
            </a:pPr>
            <a:r>
              <a:rPr lang="en-GB" sz="2000">
                <a:latin typeface="Arial Rounded MT Bold"/>
              </a:rPr>
              <a:t>Some of you said that you had seen </a:t>
            </a:r>
            <a:r>
              <a:rPr lang="en-GB" sz="2000" dirty="0">
                <a:latin typeface="Arial Rounded MT Bold"/>
              </a:rPr>
              <a:t>leaflets at home or that people had knocked your door to talk about the election. </a:t>
            </a:r>
            <a:endParaRPr lang="en-GB"/>
          </a:p>
          <a:p>
            <a:pPr>
              <a:lnSpc>
                <a:spcPct val="150000"/>
              </a:lnSpc>
            </a:pPr>
            <a:endParaRPr lang="en-GB" sz="2000" dirty="0">
              <a:latin typeface="Arial Rounded MT Bold"/>
            </a:endParaRPr>
          </a:p>
          <a:p>
            <a:pPr>
              <a:lnSpc>
                <a:spcPct val="150000"/>
              </a:lnSpc>
            </a:pPr>
            <a:r>
              <a:rPr lang="en-GB" sz="2000" dirty="0">
                <a:latin typeface="Arial Rounded MT Bold"/>
              </a:rPr>
              <a:t>Only some of you had met your Member of the Senedd. Lots of you said you'd met them on </a:t>
            </a:r>
            <a:r>
              <a:rPr lang="en-GB" sz="2000">
                <a:latin typeface="Arial Rounded MT Bold"/>
              </a:rPr>
              <a:t>a school trip at the Senedd. A few of you had met them at youth council or committee meetings.  </a:t>
            </a:r>
          </a:p>
          <a:p>
            <a:pPr>
              <a:lnSpc>
                <a:spcPct val="150000"/>
              </a:lnSpc>
            </a:pPr>
            <a:r>
              <a:rPr lang="en-GB" sz="2000">
                <a:latin typeface="Arial Rounded MT Bold"/>
              </a:rPr>
              <a:t>Most</a:t>
            </a:r>
            <a:r>
              <a:rPr lang="en-GB" sz="2000" dirty="0">
                <a:latin typeface="Arial Rounded MT Bold"/>
              </a:rPr>
              <a:t> of you said that you would prefer to meet your Member of Senedd at school.   </a:t>
            </a:r>
          </a:p>
          <a:p>
            <a:pPr algn="ctr">
              <a:lnSpc>
                <a:spcPct val="150000"/>
              </a:lnSpc>
            </a:pPr>
            <a:endParaRPr lang="en-GB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77890493-8B96-8003-4FBF-316BB6445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851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ctrTitle" idx="4294967295"/>
          </p:nvPr>
        </p:nvSpPr>
        <p:spPr>
          <a:xfrm>
            <a:off x="1609725" y="4514850"/>
            <a:ext cx="10582275" cy="1092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pPr>
              <a:lnSpc>
                <a:spcPct val="200000"/>
              </a:lnSpc>
            </a:pPr>
            <a:r>
              <a:rPr lang="en-GB" sz="2200" b="1" dirty="0">
                <a:latin typeface="Arial"/>
                <a:cs typeface="Arial"/>
                <a:sym typeface="Trebuchet MS"/>
              </a:rPr>
              <a:t>Article 8 – I have the right to an identity </a:t>
            </a:r>
            <a:br>
              <a:rPr lang="en-GB" sz="2200" b="1" dirty="0">
                <a:latin typeface="Arial"/>
                <a:cs typeface="Arial"/>
              </a:rPr>
            </a:br>
            <a:r>
              <a:rPr lang="en-GB" sz="2200" b="1">
                <a:latin typeface="Arial"/>
                <a:cs typeface="Arial"/>
              </a:rPr>
              <a:t>Article 31 – I have the right to relax and play</a:t>
            </a:r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B37105-19DD-9A97-BC59-4E8137B790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699233-7366-1029-9C14-90B558FB5F51}"/>
              </a:ext>
            </a:extLst>
          </p:cNvPr>
          <p:cNvSpPr txBox="1"/>
          <p:nvPr/>
        </p:nvSpPr>
        <p:spPr>
          <a:xfrm>
            <a:off x="6243482" y="1806317"/>
            <a:ext cx="5000123" cy="131542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800" dirty="0">
                <a:latin typeface="Arial"/>
                <a:cs typeface="Arial"/>
                <a:sym typeface="Trebuchet MS"/>
              </a:rPr>
              <a:t>May's Monthly Matter is all </a:t>
            </a:r>
            <a:r>
              <a:rPr lang="en-GB" sz="2800">
                <a:latin typeface="Arial"/>
                <a:cs typeface="Arial"/>
                <a:sym typeface="Trebuchet MS"/>
              </a:rPr>
              <a:t>about </a:t>
            </a:r>
            <a:r>
              <a:rPr lang="en-GB" sz="2800" b="1">
                <a:latin typeface="Arial"/>
                <a:cs typeface="Arial"/>
                <a:sym typeface="Trebuchet MS"/>
              </a:rPr>
              <a:t>cultural activities </a:t>
            </a:r>
            <a:endParaRPr lang="en-US" b="1"/>
          </a:p>
        </p:txBody>
      </p:sp>
      <p:pic>
        <p:nvPicPr>
          <p:cNvPr id="3" name="Picture 2" descr="People doing cultural activities | Free ...">
            <a:extLst>
              <a:ext uri="{FF2B5EF4-FFF2-40B4-BE49-F238E27FC236}">
                <a16:creationId xmlns:a16="http://schemas.microsoft.com/office/drawing/2014/main" id="{4F36161B-9A7B-1D3B-80C5-97F1FF5758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380" y="631732"/>
            <a:ext cx="3891241" cy="3880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497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 Media 1" title="MM May 2026 - Cultural Activities">
            <a:hlinkClick r:id="" action="ppaction://noaction"/>
            <a:extLst>
              <a:ext uri="{FF2B5EF4-FFF2-40B4-BE49-F238E27FC236}">
                <a16:creationId xmlns:a16="http://schemas.microsoft.com/office/drawing/2014/main" id="{535CEC65-0269-AA69-72AB-42DBF1891B8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-3672" y="-11454"/>
            <a:ext cx="12181011" cy="6870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760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15454" y="973605"/>
            <a:ext cx="6369868" cy="7397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" sz="3200">
                <a:latin typeface="Arial"/>
                <a:ea typeface="Trebuchet MS"/>
                <a:cs typeface="Arial"/>
                <a:sym typeface="Trebuchet MS"/>
              </a:rPr>
              <a:t>Discuss in pairs or as a group:</a:t>
            </a:r>
            <a:endParaRPr lang="en-GB" sz="3200">
              <a:latin typeface="Arial"/>
              <a:cs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14383" y="2377521"/>
            <a:ext cx="11083933" cy="336701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14350" indent="-514350" fontAlgn="base">
              <a:buAutoNum type="arabicPeriod"/>
            </a:pPr>
            <a:r>
              <a:rPr lang="en-US" sz="2800">
                <a:solidFill>
                  <a:srgbClr val="000000"/>
                </a:solidFill>
                <a:highlight>
                  <a:srgbClr val="FFFFFF"/>
                </a:highlight>
                <a:latin typeface="Aptos"/>
                <a:cs typeface="Arial"/>
              </a:rPr>
              <a:t>Have you ever taken part in a cultural activity?</a:t>
            </a:r>
            <a:endParaRPr lang="en-US" sz="2800">
              <a:solidFill>
                <a:srgbClr val="000000"/>
              </a:solidFill>
              <a:highlight>
                <a:srgbClr val="C6C6C6"/>
              </a:highlight>
              <a:latin typeface="Aptos"/>
              <a:cs typeface="Arial"/>
            </a:endParaRPr>
          </a:p>
          <a:p>
            <a:pPr marL="514350" indent="-514350">
              <a:buAutoNum type="arabicPeriod"/>
            </a:pPr>
            <a:endParaRPr lang="en-US" sz="2800" dirty="0">
              <a:solidFill>
                <a:srgbClr val="000000"/>
              </a:solidFill>
              <a:highlight>
                <a:srgbClr val="FFFFFF"/>
              </a:highlight>
              <a:latin typeface="Aptos"/>
              <a:cs typeface="Arial"/>
            </a:endParaRPr>
          </a:p>
          <a:p>
            <a:pPr marL="514350" indent="-514350">
              <a:buAutoNum type="arabicPeriod"/>
            </a:pPr>
            <a:r>
              <a:rPr lang="en-US" sz="2800">
                <a:solidFill>
                  <a:srgbClr val="000000"/>
                </a:solidFill>
                <a:highlight>
                  <a:srgbClr val="FFFFFF"/>
                </a:highlight>
                <a:latin typeface="Aptos"/>
                <a:cs typeface="Arial"/>
              </a:rPr>
              <a:t>Do you have access to these in school or your community?</a:t>
            </a:r>
            <a:endParaRPr lang="en-US" sz="2800">
              <a:solidFill>
                <a:srgbClr val="000000"/>
              </a:solidFill>
              <a:highlight>
                <a:srgbClr val="C6C6C6"/>
              </a:highlight>
              <a:latin typeface="Aptos"/>
              <a:cs typeface="Arial"/>
            </a:endParaRPr>
          </a:p>
          <a:p>
            <a:pPr marL="514350" indent="-514350">
              <a:buAutoNum type="arabicPeriod"/>
            </a:pPr>
            <a:endParaRPr lang="en-US" sz="2800" dirty="0">
              <a:solidFill>
                <a:srgbClr val="000000"/>
              </a:solidFill>
              <a:highlight>
                <a:srgbClr val="FFFFFF"/>
              </a:highlight>
              <a:latin typeface="Aptos"/>
              <a:cs typeface="Arial"/>
            </a:endParaRPr>
          </a:p>
          <a:p>
            <a:pPr marL="514350" indent="-514350">
              <a:buAutoNum type="arabicPeriod"/>
            </a:pPr>
            <a:r>
              <a:rPr lang="en-US" sz="2800">
                <a:solidFill>
                  <a:srgbClr val="000000"/>
                </a:solidFill>
                <a:highlight>
                  <a:srgbClr val="FFFFFF"/>
                </a:highlight>
                <a:latin typeface="Aptos"/>
                <a:cs typeface="Arial"/>
              </a:rPr>
              <a:t>What stops you from taking part in cultural activities? </a:t>
            </a:r>
            <a:endParaRPr lang="en-US" sz="2800">
              <a:solidFill>
                <a:srgbClr val="000000"/>
              </a:solidFill>
              <a:highlight>
                <a:srgbClr val="C6C6C6"/>
              </a:highlight>
              <a:latin typeface="Aptos"/>
              <a:cs typeface="Arial"/>
            </a:endParaRPr>
          </a:p>
          <a:p>
            <a:pPr>
              <a:buAutoNum type="arabicPeriod"/>
            </a:pPr>
            <a:endParaRPr lang="en-GB" sz="1200" dirty="0">
              <a:solidFill>
                <a:srgbClr val="000000"/>
              </a:solidFill>
              <a:highlight>
                <a:srgbClr val="C6C6C6"/>
              </a:highlight>
              <a:latin typeface="Aptos"/>
              <a:cs typeface="Arial"/>
            </a:endParaRPr>
          </a:p>
          <a:p>
            <a:pPr marL="285750" indent="-285750">
              <a:lnSpc>
                <a:spcPct val="150000"/>
              </a:lnSpc>
              <a:buAutoNum type="arabicPeriod"/>
            </a:pPr>
            <a:endParaRPr lang="en-GB" sz="23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endParaRPr lang="en-GB" sz="2000">
              <a:solidFill>
                <a:srgbClr val="000000"/>
              </a:solidFill>
              <a:latin typeface="Arial"/>
              <a:cs typeface="Arial"/>
            </a:endParaRPr>
          </a:p>
        </p:txBody>
      </p:sp>
      <p:pic>
        <p:nvPicPr>
          <p:cNvPr id="3" name="Picture 2" descr="A stick figures with arrows around them&#10;&#10;AI-generated content may be incorrect.">
            <a:extLst>
              <a:ext uri="{FF2B5EF4-FFF2-40B4-BE49-F238E27FC236}">
                <a16:creationId xmlns:a16="http://schemas.microsoft.com/office/drawing/2014/main" id="{F3778964-B899-A735-5400-05F8DC35F5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720000">
            <a:off x="9857957" y="699342"/>
            <a:ext cx="1773519" cy="1647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305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E530B0-495E-8BF7-CF40-8A803710BD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18166" y="1674232"/>
            <a:ext cx="10073834" cy="415498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  <a:buSzPts val="2120"/>
            </a:pPr>
            <a:r>
              <a:rPr lang="en-GB" sz="1800">
                <a:solidFill>
                  <a:schemeClr val="tx1"/>
                </a:solidFill>
                <a:latin typeface="Arial" panose="020B0604020202020204" pitchFamily="34" charset="0"/>
                <a:ea typeface="Trebuchet MS"/>
                <a:cs typeface="Arial" panose="020B0604020202020204" pitchFamily="34" charset="0"/>
                <a:sym typeface="Trebuchet MS"/>
              </a:rPr>
              <a:t>(Each young person can do this individually or a teacher can do it on behalf of the class)</a:t>
            </a:r>
            <a:endParaRPr lang="en-US" sz="1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29092" y="1021805"/>
            <a:ext cx="9218315" cy="4983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buSzPts val="2120"/>
            </a:pPr>
            <a:r>
              <a:rPr lang="en-GB" sz="2000">
                <a:latin typeface="Arial"/>
                <a:ea typeface="Trebuchet MS"/>
                <a:cs typeface="Arial"/>
                <a:sym typeface="Trebuchet MS"/>
              </a:rPr>
              <a:t>Share your ideas with us by using the </a:t>
            </a:r>
            <a:r>
              <a:rPr lang="en-GB" sz="2000" b="1">
                <a:latin typeface="Arial"/>
                <a:ea typeface="Trebuchet MS"/>
                <a:cs typeface="Arial"/>
                <a:sym typeface="Trebuchet MS"/>
              </a:rPr>
              <a:t>QR code or </a:t>
            </a:r>
            <a:r>
              <a:rPr lang="en-GB" sz="2000" b="1" dirty="0">
                <a:latin typeface="Arial"/>
                <a:ea typeface="Trebuchet MS"/>
                <a:cs typeface="Arial"/>
                <a:sym typeface="Trebuchet MS"/>
                <a:hlinkClick r:id="rId3"/>
              </a:rPr>
              <a:t>survey link</a:t>
            </a:r>
            <a:endParaRPr lang="en-GB" sz="2000" b="1" dirty="0">
              <a:latin typeface="Arial"/>
              <a:ea typeface="Trebuchet MS"/>
              <a:cs typeface="Arial"/>
              <a:hlinkClick r:id="rId3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084" y="720798"/>
            <a:ext cx="1401864" cy="1885265"/>
          </a:xfrm>
          <a:prstGeom prst="rect">
            <a:avLst/>
          </a:prstGeom>
        </p:spPr>
      </p:pic>
      <p:pic>
        <p:nvPicPr>
          <p:cNvPr id="4" name="Picture 3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D0F5D752-0E02-C2AD-3A35-06B00D1F0F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43822" y="2604744"/>
            <a:ext cx="2709335" cy="270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527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 txBox="1">
            <a:spLocks noGrp="1"/>
          </p:cNvSpPr>
          <p:nvPr>
            <p:ph type="subTitle" idx="1"/>
          </p:nvPr>
        </p:nvSpPr>
        <p:spPr>
          <a:xfrm>
            <a:off x="3696182" y="2251740"/>
            <a:ext cx="5258651" cy="235327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" sz="2200">
                <a:solidFill>
                  <a:schemeClr val="tx1"/>
                </a:solidFill>
                <a:latin typeface="Arial"/>
                <a:cs typeface="Arial"/>
                <a:sym typeface="Trebuchet MS"/>
              </a:rPr>
              <a:t>You could also contact our </a:t>
            </a:r>
            <a:r>
              <a:rPr lang="en" sz="2200" u="sng">
                <a:solidFill>
                  <a:schemeClr val="tx1"/>
                </a:solidFill>
                <a:latin typeface="Arial"/>
                <a:cs typeface="Arial"/>
                <a:sym typeface="Trebuchet MS"/>
              </a:rPr>
              <a:t>Advice team</a:t>
            </a:r>
            <a:r>
              <a:rPr lang="en" sz="2200">
                <a:solidFill>
                  <a:schemeClr val="tx1"/>
                </a:solidFill>
                <a:latin typeface="Arial"/>
                <a:cs typeface="Arial"/>
                <a:sym typeface="Trebuchet MS"/>
              </a:rPr>
              <a:t>:</a:t>
            </a:r>
            <a:endParaRPr lang="en" sz="2200">
              <a:solidFill>
                <a:schemeClr val="tx1"/>
              </a:solidFill>
              <a:latin typeface="Arial"/>
              <a:cs typeface="Arial"/>
            </a:endParaRPr>
          </a:p>
          <a:p>
            <a:pPr marL="342900" indent="-342900">
              <a:lnSpc>
                <a:spcPct val="150000"/>
              </a:lnSpc>
              <a:buChar char="•"/>
            </a:pPr>
            <a:r>
              <a:rPr lang="en" sz="2200">
                <a:solidFill>
                  <a:schemeClr val="tx1"/>
                </a:solidFill>
                <a:latin typeface="Arial"/>
                <a:cs typeface="Arial"/>
                <a:sym typeface="Trebuchet MS"/>
              </a:rPr>
              <a:t>0808 801 1000</a:t>
            </a:r>
            <a:endParaRPr lang="en" sz="2200">
              <a:solidFill>
                <a:schemeClr val="tx1"/>
              </a:solidFill>
              <a:latin typeface="Arial"/>
              <a:cs typeface="Arial"/>
            </a:endParaRPr>
          </a:p>
          <a:p>
            <a:pPr marL="342900" indent="-342900">
              <a:lnSpc>
                <a:spcPct val="150000"/>
              </a:lnSpc>
              <a:buChar char="•"/>
            </a:pPr>
            <a:r>
              <a:rPr lang="en" sz="2200">
                <a:solidFill>
                  <a:schemeClr val="tx1"/>
                </a:solidFill>
                <a:latin typeface="Arial"/>
                <a:cs typeface="Arial"/>
                <a:sym typeface="Trebuchet MS"/>
                <a:hlinkClick r:id="rId3"/>
              </a:rPr>
              <a:t>advice@childcomwales.org.uk</a:t>
            </a:r>
            <a:endParaRPr lang="en" sz="2200">
              <a:solidFill>
                <a:schemeClr val="tx1"/>
              </a:solidFill>
              <a:latin typeface="Arial"/>
              <a:cs typeface="Arial"/>
              <a:hlinkClick r:id="rId3"/>
            </a:endParaRPr>
          </a:p>
          <a:p>
            <a:pPr marL="342900" indent="-342900">
              <a:lnSpc>
                <a:spcPct val="150000"/>
              </a:lnSpc>
              <a:buChar char="•"/>
            </a:pPr>
            <a:r>
              <a:rPr lang="en" sz="2200">
                <a:solidFill>
                  <a:schemeClr val="tx1"/>
                </a:solidFill>
                <a:latin typeface="Arial"/>
                <a:cs typeface="Arial"/>
                <a:sym typeface="Trebuchet M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www.childcomwales.org.uk</a:t>
            </a:r>
            <a:endParaRPr lang="en" sz="220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2" name="Picture 1" descr="A green line drawing of a hand pointing at a phone and a telephone&#10;&#10;AI-generated content may be incorrect.">
            <a:extLst>
              <a:ext uri="{FF2B5EF4-FFF2-40B4-BE49-F238E27FC236}">
                <a16:creationId xmlns:a16="http://schemas.microsoft.com/office/drawing/2014/main" id="{A45DBD92-A22F-9DD7-CD0D-AA0CD9077D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8606" y="2335491"/>
            <a:ext cx="2205702" cy="21870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4148893-66DF-A4B3-708A-F39739466C95}"/>
              </a:ext>
            </a:extLst>
          </p:cNvPr>
          <p:cNvSpPr txBox="1"/>
          <p:nvPr/>
        </p:nvSpPr>
        <p:spPr>
          <a:xfrm>
            <a:off x="895108" y="798653"/>
            <a:ext cx="10150997" cy="10533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GB" sz="2200">
                <a:latin typeface="Arial"/>
              </a:rPr>
              <a:t>If you are worried about anything after today's session you should speak to a </a:t>
            </a:r>
            <a:r>
              <a:rPr lang="en-GB" sz="2200" b="1">
                <a:latin typeface="Arial"/>
              </a:rPr>
              <a:t>trusted adult.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711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>
            <a:spLocks noGrp="1"/>
          </p:cNvSpPr>
          <p:nvPr>
            <p:ph type="ctrTitle"/>
          </p:nvPr>
        </p:nvSpPr>
        <p:spPr>
          <a:xfrm>
            <a:off x="5208987" y="858232"/>
            <a:ext cx="3602626" cy="2244795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" sz="4800" err="1">
                <a:solidFill>
                  <a:schemeClr val="tx1"/>
                </a:solidFill>
                <a:latin typeface="Arial" panose="020B0604020202020204" pitchFamily="34" charset="0"/>
                <a:ea typeface="Trebuchet MS"/>
                <a:cs typeface="Arial" panose="020B0604020202020204" pitchFamily="34" charset="0"/>
                <a:sym typeface="Trebuchet MS"/>
              </a:rPr>
              <a:t>Diolch</a:t>
            </a:r>
            <a:r>
              <a:rPr lang="en" sz="4800">
                <a:solidFill>
                  <a:schemeClr val="tx1"/>
                </a:solidFill>
                <a:latin typeface="Arial" panose="020B0604020202020204" pitchFamily="34" charset="0"/>
                <a:ea typeface="Trebuchet MS"/>
                <a:cs typeface="Arial" panose="020B0604020202020204" pitchFamily="34" charset="0"/>
                <a:sym typeface="Trebuchet MS"/>
              </a:rPr>
              <a:t>!</a:t>
            </a:r>
            <a:br>
              <a:rPr lang="en" sz="4800">
                <a:solidFill>
                  <a:schemeClr val="tx1"/>
                </a:solidFill>
                <a:latin typeface="Arial" panose="020B0604020202020204" pitchFamily="34" charset="0"/>
                <a:ea typeface="Trebuchet MS"/>
                <a:cs typeface="Arial" panose="020B0604020202020204" pitchFamily="34" charset="0"/>
                <a:sym typeface="Trebuchet MS"/>
              </a:rPr>
            </a:br>
            <a:r>
              <a:rPr lang="en" sz="4800">
                <a:solidFill>
                  <a:schemeClr val="tx1"/>
                </a:solidFill>
                <a:latin typeface="Arial" panose="020B0604020202020204" pitchFamily="34" charset="0"/>
                <a:ea typeface="Trebuchet MS"/>
                <a:cs typeface="Arial" panose="020B0604020202020204" pitchFamily="34" charset="0"/>
                <a:sym typeface="Trebuchet MS"/>
              </a:rPr>
              <a:t>Thanks! </a:t>
            </a:r>
            <a:endParaRPr sz="4800">
              <a:solidFill>
                <a:schemeClr val="tx1"/>
              </a:solidFill>
              <a:latin typeface="Arial" panose="020B0604020202020204" pitchFamily="34" charset="0"/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05" name="Google Shape;105;p20"/>
          <p:cNvSpPr txBox="1">
            <a:spLocks noGrp="1"/>
          </p:cNvSpPr>
          <p:nvPr>
            <p:ph type="subTitle" idx="1"/>
          </p:nvPr>
        </p:nvSpPr>
        <p:spPr>
          <a:xfrm>
            <a:off x="1336402" y="3234920"/>
            <a:ext cx="8742317" cy="111968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25000" lnSpcReduction="20000"/>
          </a:bodyPr>
          <a:lstStyle/>
          <a:p>
            <a:pPr algn="ctr">
              <a:lnSpc>
                <a:spcPct val="220000"/>
              </a:lnSpc>
              <a:spcBef>
                <a:spcPts val="0"/>
              </a:spcBef>
            </a:pPr>
            <a:r>
              <a:rPr lang="en-US" sz="9600">
                <a:solidFill>
                  <a:schemeClr val="dk1"/>
                </a:solidFill>
                <a:latin typeface="Arial"/>
                <a:ea typeface="Trebuchet MS"/>
                <a:cs typeface="Arial"/>
                <a:sym typeface="Trebuchet MS"/>
              </a:rPr>
              <a:t>Our next Monthly Matter will be available on our website on </a:t>
            </a:r>
            <a:r>
              <a:rPr lang="en-US" sz="9600" b="1">
                <a:solidFill>
                  <a:schemeClr val="dk1"/>
                </a:solidFill>
                <a:latin typeface="Arial"/>
                <a:ea typeface="Trebuchet MS"/>
                <a:cs typeface="Arial"/>
                <a:sym typeface="Trebuchet MS"/>
              </a:rPr>
              <a:t>Monday 1st June. </a:t>
            </a:r>
            <a:endParaRPr lang="en-US" b="1">
              <a:solidFill>
                <a:schemeClr val="dk1"/>
              </a:solidFill>
              <a:sym typeface="Trebuchet MS"/>
            </a:endParaRPr>
          </a:p>
          <a:p>
            <a:pPr algn="ctr">
              <a:lnSpc>
                <a:spcPct val="220000"/>
              </a:lnSpc>
              <a:spcBef>
                <a:spcPts val="0"/>
              </a:spcBef>
            </a:pPr>
            <a:endParaRPr lang="en-US" sz="9600" b="1">
              <a:solidFill>
                <a:schemeClr val="dk1"/>
              </a:solidFill>
              <a:latin typeface="Arial"/>
              <a:ea typeface="Trebuchet MS"/>
              <a:cs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8641" y="726341"/>
            <a:ext cx="2120346" cy="2508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543074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ccentBoxVTI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AccentBox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F4FE582F-5DDE-4E50-A331-B77FB79D7361}" vid="{42624B42-66F4-4B9A-A3DB-EB561F1627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a92cb3d6-694b-4915-be01-0dd97e9dbd9e" xsi:nil="true"/>
    <Has_Leaders_Only_SectionGroup xmlns="a92cb3d6-694b-4915-be01-0dd97e9dbd9e" xsi:nil="true"/>
    <Owner xmlns="a92cb3d6-694b-4915-be01-0dd97e9dbd9e">
      <UserInfo>
        <DisplayName/>
        <AccountId xsi:nil="true"/>
        <AccountType/>
      </UserInfo>
    </Owner>
    <Distribution_Groups xmlns="a92cb3d6-694b-4915-be01-0dd97e9dbd9e" xsi:nil="true"/>
    <AppVersion xmlns="a92cb3d6-694b-4915-be01-0dd97e9dbd9e" xsi:nil="true"/>
    <IsNotebookLocked xmlns="a92cb3d6-694b-4915-be01-0dd97e9dbd9e" xsi:nil="true"/>
    <Is_Collaboration_Space_Locked xmlns="a92cb3d6-694b-4915-be01-0dd97e9dbd9e" xsi:nil="true"/>
    <Teams_Channel_Section_Location xmlns="a92cb3d6-694b-4915-be01-0dd97e9dbd9e" xsi:nil="true"/>
    <Templates xmlns="a92cb3d6-694b-4915-be01-0dd97e9dbd9e" xsi:nil="true"/>
    <NotebookType xmlns="a92cb3d6-694b-4915-be01-0dd97e9dbd9e" xsi:nil="true"/>
    <LMS_Mappings xmlns="a92cb3d6-694b-4915-be01-0dd97e9dbd9e" xsi:nil="true"/>
    <Invited_Leaders xmlns="a92cb3d6-694b-4915-be01-0dd97e9dbd9e" xsi:nil="true"/>
    <Self_Registration_Enabled xmlns="a92cb3d6-694b-4915-be01-0dd97e9dbd9e" xsi:nil="true"/>
    <FolderType xmlns="a92cb3d6-694b-4915-be01-0dd97e9dbd9e" xsi:nil="true"/>
    <Leaders xmlns="a92cb3d6-694b-4915-be01-0dd97e9dbd9e">
      <UserInfo>
        <DisplayName/>
        <AccountId xsi:nil="true"/>
        <AccountType/>
      </UserInfo>
    </Leaders>
    <TeamsChannelId xmlns="a92cb3d6-694b-4915-be01-0dd97e9dbd9e" xsi:nil="true"/>
    <DefaultSectionNames xmlns="a92cb3d6-694b-4915-be01-0dd97e9dbd9e" xsi:nil="true"/>
    <CultureName xmlns="a92cb3d6-694b-4915-be01-0dd97e9dbd9e" xsi:nil="true"/>
    <Invited_Members xmlns="a92cb3d6-694b-4915-be01-0dd97e9dbd9e" xsi:nil="true"/>
    <Members xmlns="a92cb3d6-694b-4915-be01-0dd97e9dbd9e">
      <UserInfo>
        <DisplayName/>
        <AccountId xsi:nil="true"/>
        <AccountType/>
      </UserInfo>
    </Members>
    <Member_Groups xmlns="a92cb3d6-694b-4915-be01-0dd97e9dbd9e">
      <UserInfo>
        <DisplayName/>
        <AccountId xsi:nil="true"/>
        <AccountType/>
      </UserInfo>
    </Member_Groups>
    <lcf76f155ced4ddcb4097134ff3c332f xmlns="a92cb3d6-694b-4915-be01-0dd97e9dbd9e">
      <Terms xmlns="http://schemas.microsoft.com/office/infopath/2007/PartnerControls"/>
    </lcf76f155ced4ddcb4097134ff3c332f>
    <TaxCatchAll xmlns="e442ecdc-24d5-4155-b3a2-f91807a0074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0E17DEE6830F4EAB69CF016E6544E2" ma:contentTypeVersion="35" ma:contentTypeDescription="Create a new document." ma:contentTypeScope="" ma:versionID="ad76279ba2a593641e821c5609a0b30a">
  <xsd:schema xmlns:xsd="http://www.w3.org/2001/XMLSchema" xmlns:xs="http://www.w3.org/2001/XMLSchema" xmlns:p="http://schemas.microsoft.com/office/2006/metadata/properties" xmlns:ns2="a92cb3d6-694b-4915-be01-0dd97e9dbd9e" xmlns:ns3="e442ecdc-24d5-4155-b3a2-f91807a0074c" targetNamespace="http://schemas.microsoft.com/office/2006/metadata/properties" ma:root="true" ma:fieldsID="b45e82b62c63d523c1aeb04fcebb869e" ns2:_="" ns3:_="">
    <xsd:import namespace="a92cb3d6-694b-4915-be01-0dd97e9dbd9e"/>
    <xsd:import namespace="e442ecdc-24d5-4155-b3a2-f91807a0074c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Teams_Channel_Section_Location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2cb3d6-694b-4915-be01-0dd97e9dbd9e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Teams_Channel_Section_Location" ma:index="28" nillable="true" ma:displayName="Teams Channel Section Location" ma:internalName="Teams_Channel_Section_Location">
      <xsd:simpleType>
        <xsd:restriction base="dms:Text"/>
      </xsd:simpleType>
    </xsd:element>
    <xsd:element name="MediaServiceMetadata" ma:index="2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3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3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3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3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38" nillable="true" ma:taxonomy="true" ma:internalName="lcf76f155ced4ddcb4097134ff3c332f" ma:taxonomyFieldName="MediaServiceImageTags" ma:displayName="Image Tags" ma:readOnly="false" ma:fieldId="{5cf76f15-5ced-4ddc-b409-7134ff3c332f}" ma:taxonomyMulti="true" ma:sspId="2b247b5d-bd6f-45b2-9b56-34b4e46c4e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4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41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4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42ecdc-24d5-4155-b3a2-f91807a0074c" elementFormDefault="qualified">
    <xsd:import namespace="http://schemas.microsoft.com/office/2006/documentManagement/types"/>
    <xsd:import namespace="http://schemas.microsoft.com/office/infopath/2007/PartnerControls"/>
    <xsd:element name="TaxCatchAll" ma:index="39" nillable="true" ma:displayName="Taxonomy Catch All Column" ma:hidden="true" ma:list="{c0abd31a-2c24-4d75-ba30-559d6c5947ed}" ma:internalName="TaxCatchAll" ma:showField="CatchAllData" ma:web="e442ecdc-24d5-4155-b3a2-f91807a007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26CCF13-9911-4B37-9CBD-CA61567403E0}">
  <ds:schemaRefs>
    <ds:schemaRef ds:uri="a92cb3d6-694b-4915-be01-0dd97e9dbd9e"/>
    <ds:schemaRef ds:uri="e442ecdc-24d5-4155-b3a2-f91807a0074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ACC2AFB-BBB8-42B4-A026-8A84B3BE99F5}">
  <ds:schemaRefs>
    <ds:schemaRef ds:uri="a92cb3d6-694b-4915-be01-0dd97e9dbd9e"/>
    <ds:schemaRef ds:uri="e442ecdc-24d5-4155-b3a2-f91807a0074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21D8E49-D70F-4562-A934-85F7BFD90EBE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06c706a5-9a85-4d2c-b8ac-63780dce3bbd}" enabled="0" method="" siteId="{06c706a5-9a85-4d2c-b8ac-63780dce3bb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cc2018</Template>
  <Application>Microsoft Office PowerPoint</Application>
  <PresentationFormat>Widescreen</PresentationFormat>
  <Slides>9</Slides>
  <Notes>9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AccentBoxVTI</vt:lpstr>
      <vt:lpstr>Monthly Matter – May 2026</vt:lpstr>
      <vt:lpstr>PowerPoint Presentation</vt:lpstr>
      <vt:lpstr>PowerPoint Presentation</vt:lpstr>
      <vt:lpstr>Article 8 – I have the right to an identity  Article 31 – I have the right to relax and play</vt:lpstr>
      <vt:lpstr>PowerPoint Presentation</vt:lpstr>
      <vt:lpstr>PowerPoint Presentation</vt:lpstr>
      <vt:lpstr>PowerPoint Presentation</vt:lpstr>
      <vt:lpstr>PowerPoint Presentation</vt:lpstr>
      <vt:lpstr>Diolch! Thanks!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Siwan Dafydd</dc:creator>
  <cp:revision>282</cp:revision>
  <dcterms:created xsi:type="dcterms:W3CDTF">2019-03-26T15:18:01Z</dcterms:created>
  <dcterms:modified xsi:type="dcterms:W3CDTF">2026-05-06T12:48:09Z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0x010100B40E17DEE6830F4EAB69CF016E6544E2</vt:lpwstr>
  </property>
  <property fmtid="{D5CDD505-2E9C-101B-9397-08002B2CF9AE}" pid="3" name="xd_ProgID">
    <vt:lpwstr/>
  </property>
  <property fmtid="{D5CDD505-2E9C-101B-9397-08002B2CF9AE}" pid="4" name="ComplianceAssetId">
    <vt:lpwstr/>
  </property>
  <property fmtid="{D5CDD505-2E9C-101B-9397-08002B2CF9AE}" pid="5" name="TemplateUrl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xd_Signature">
    <vt:bool>false</vt:bool>
  </property>
  <property fmtid="{D5CDD505-2E9C-101B-9397-08002B2CF9AE}" pid="9" name="MediaServiceImageTags">
    <vt:lpwstr/>
  </property>
</Properties>
</file>