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258" r:id="rId6"/>
    <p:sldId id="345" r:id="rId7"/>
    <p:sldId id="346" r:id="rId8"/>
    <p:sldId id="330" r:id="rId9"/>
    <p:sldId id="262" r:id="rId10"/>
    <p:sldId id="314" r:id="rId11"/>
    <p:sldId id="341" r:id="rId12"/>
    <p:sldId id="263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AG Rounded" charset="0"/>
      <p:regular r:id="rId20"/>
      <p:bold r:id="rId21"/>
    </p:embeddedFont>
    <p:embeddedFont>
      <p:font typeface="VAGRounded Lt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20E28-DDB5-CD27-2FA1-91BF72DA1902}" v="5" dt="2026-04-13T13:39:08.171"/>
    <p1510:client id="{E28BE5C7-EEA2-26E5-13FB-ABADA4ED3E6A}" v="43" dt="2026-04-13T12:53:27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l0aTx-JnuV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uwhl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https://youtube.com/shorts/l0aTx-JnuV0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dk2"/>
                </a:solidFill>
                <a:latin typeface="VAGRounded Lt"/>
              </a:rPr>
              <a:t>Linc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i'r</a:t>
            </a: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AGRounded Lt"/>
              </a:rPr>
              <a:t>holiadur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-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dirty="0">
                <a:solidFill>
                  <a:schemeClr val="dk2"/>
                </a:solidFill>
                <a:hlinkClick r:id="rId3"/>
              </a:rPr>
              <a:t>https://online1.snapsurveys.com/ruwhly</a:t>
            </a:r>
            <a:r>
              <a:rPr lang="en-GB" dirty="0">
                <a:solidFill>
                  <a:schemeClr val="dk2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Gallech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hefyd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gysylltu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a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siarad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gyda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:</a:t>
            </a:r>
            <a:endParaRPr lang="en-US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0aTx-JnuV0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uwhl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Ebrill 2026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139" y="1104965"/>
            <a:ext cx="6137303" cy="38904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,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i chi am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barn am y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gwaharddiad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cyfryngau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cymdeithasol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posib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i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blant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dan 16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oed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. </a:t>
            </a:r>
            <a:endParaRPr lang="en-US" sz="2800" b="1" dirty="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br>
              <a:rPr lang="en-US" sz="2800" dirty="0">
                <a:latin typeface="Arial"/>
                <a:cs typeface="Arial"/>
                <a:sym typeface="Trebuchet MS"/>
              </a:rPr>
            </a:b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399922" y="519351"/>
            <a:ext cx="11570851" cy="5348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latin typeface="Arial Rounded MT Bold"/>
                <a:ea typeface="+mn-lt"/>
                <a:cs typeface="+mn-lt"/>
              </a:rPr>
              <a:t>Diolch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enfawr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i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bawb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a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wnaeth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gymryd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rhan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yn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yr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holiadur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 –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dros</a:t>
            </a:r>
            <a:r>
              <a:rPr lang="en-GB" sz="2200">
                <a:latin typeface="Arial Rounded MT Bold"/>
                <a:ea typeface="+mn-lt"/>
                <a:cs typeface="+mn-lt"/>
              </a:rPr>
              <a:t> 1700 o </a:t>
            </a:r>
            <a:r>
              <a:rPr lang="en-GB" sz="2200" err="1">
                <a:latin typeface="Arial Rounded MT Bold"/>
                <a:ea typeface="+mn-lt"/>
                <a:cs typeface="+mn-lt"/>
              </a:rPr>
              <a:t>ymatebion</a:t>
            </a:r>
            <a:r>
              <a:rPr lang="en-GB" sz="2200" dirty="0">
                <a:latin typeface="Arial Rounded MT Bold"/>
                <a:ea typeface="+mn-lt"/>
                <a:cs typeface="+mn-lt"/>
              </a:rPr>
              <a:t>!</a:t>
            </a:r>
            <a:endParaRPr lang="en-US" sz="2200">
              <a:latin typeface="Arial Rounded MT Bold"/>
              <a:ea typeface="+mn-lt"/>
              <a:cs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391263" y="1489467"/>
            <a:ext cx="9440721" cy="1777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VAG Rounded Std Light"/>
                <a:ea typeface="+mn-lt"/>
                <a:cs typeface="Arial"/>
              </a:rPr>
              <a:t>Mae 58% ohonoch chi’n meddwl nad yw gwahardd cyfryngau cymdeithasol i blant dan 16 oed yn syniad da</a:t>
            </a:r>
            <a:br>
              <a:rPr lang="en-GB" sz="1700" dirty="0">
                <a:latin typeface="Arial"/>
                <a:ea typeface="+mn-lt"/>
                <a:cs typeface="Arial"/>
              </a:rPr>
            </a:br>
            <a:endParaRPr lang="en-GB" sz="1700" dirty="0">
              <a:latin typeface="Arial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pic>
        <p:nvPicPr>
          <p:cNvPr id="6" name="Picture 5" descr="A yellow emoji with a thumbs up&#10;&#10;AI-generated content may be incorrect.">
            <a:extLst>
              <a:ext uri="{FF2B5EF4-FFF2-40B4-BE49-F238E27FC236}">
                <a16:creationId xmlns:a16="http://schemas.microsoft.com/office/drawing/2014/main" id="{0DF91304-61A3-5895-233F-C936F03E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9" y="1409700"/>
            <a:ext cx="1400175" cy="990600"/>
          </a:xfrm>
          <a:prstGeom prst="rect">
            <a:avLst/>
          </a:prstGeom>
          <a:ln>
            <a:noFill/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8A2FEB2-BC72-5A21-6109-642A2A392684}"/>
              </a:ext>
            </a:extLst>
          </p:cNvPr>
          <p:cNvSpPr txBox="1"/>
          <p:nvPr/>
        </p:nvSpPr>
        <p:spPr>
          <a:xfrm>
            <a:off x="2422099" y="2764022"/>
            <a:ext cx="9410203" cy="10093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VAG Rounded Std Light"/>
                <a:ea typeface="+mn-lt"/>
                <a:cs typeface="Arial"/>
              </a:rPr>
              <a:t>Ar yr un pryd, mae 70% ohonoch chi’n meddwl y gallai gwaharddiad leihau seiberfwlio</a:t>
            </a:r>
            <a:br>
              <a:rPr lang="en-GB" sz="2200" dirty="0">
                <a:latin typeface="VAG Rounded Std Light"/>
                <a:ea typeface="+mn-lt"/>
                <a:cs typeface="Arial"/>
              </a:rPr>
            </a:br>
            <a:endParaRPr lang="en-GB" sz="2200">
              <a:latin typeface="VAG Rounded Std Light"/>
              <a:cs typeface="Arial"/>
            </a:endParaRPr>
          </a:p>
        </p:txBody>
      </p:sp>
      <p:pic>
        <p:nvPicPr>
          <p:cNvPr id="8" name="Picture 7" descr="A red circle with black text&#10;&#10;AI-generated content may be incorrect.">
            <a:extLst>
              <a:ext uri="{FF2B5EF4-FFF2-40B4-BE49-F238E27FC236}">
                <a16:creationId xmlns:a16="http://schemas.microsoft.com/office/drawing/2014/main" id="{FC143E60-A607-ECD7-F5E7-C856300F2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89" y="2667708"/>
            <a:ext cx="1057816" cy="1025390"/>
          </a:xfrm>
          <a:prstGeom prst="rect">
            <a:avLst/>
          </a:prstGeom>
          <a:ln>
            <a:noFill/>
          </a:ln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E6E707C2-CD5D-5472-4E3C-6749B0781D78}"/>
              </a:ext>
            </a:extLst>
          </p:cNvPr>
          <p:cNvSpPr txBox="1"/>
          <p:nvPr/>
        </p:nvSpPr>
        <p:spPr>
          <a:xfrm>
            <a:off x="2389673" y="3848052"/>
            <a:ext cx="9400878" cy="1359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VAG Rounded Std Light"/>
                <a:ea typeface="+mn-lt"/>
                <a:cs typeface="Arial"/>
              </a:rPr>
              <a:t>Mae 85% ohonoch chi’n meddwl y byddai’n anoddach cadw mewn cysylltiad â ffrindiau pe bai llwyfannau cyfryngau cymdeithasol yn cael eu gwahardd i blant dan 16 </a:t>
            </a:r>
            <a:br>
              <a:rPr lang="en-GB" sz="1700" dirty="0">
                <a:latin typeface="Arial"/>
                <a:ea typeface="+mn-lt"/>
                <a:cs typeface="Arial"/>
              </a:rPr>
            </a:br>
            <a:endParaRPr lang="en-GB" sz="1700" dirty="0">
              <a:latin typeface="Arial"/>
              <a:cs typeface="Arial"/>
            </a:endParaRPr>
          </a:p>
        </p:txBody>
      </p:sp>
      <p:pic>
        <p:nvPicPr>
          <p:cNvPr id="10" name="Picture 9" descr="A group of different colored circles&#10;&#10;AI-generated content may be incorrect.">
            <a:extLst>
              <a:ext uri="{FF2B5EF4-FFF2-40B4-BE49-F238E27FC236}">
                <a16:creationId xmlns:a16="http://schemas.microsoft.com/office/drawing/2014/main" id="{DA89EA57-0F1C-1DB8-98B4-16050410E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10" y="3969290"/>
            <a:ext cx="1400175" cy="8001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red circle with a cross&#10;&#10;AI-generated content may be incorrect.">
            <a:extLst>
              <a:ext uri="{FF2B5EF4-FFF2-40B4-BE49-F238E27FC236}">
                <a16:creationId xmlns:a16="http://schemas.microsoft.com/office/drawing/2014/main" id="{5501B036-69D6-5E00-0A18-E9378E2F7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501" y="3859381"/>
            <a:ext cx="1147593" cy="1025322"/>
          </a:xfrm>
          <a:prstGeom prst="rect">
            <a:avLst/>
          </a:prstGeom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6D0944CB-D849-D4C7-0DC1-C5D622423BC1}"/>
              </a:ext>
            </a:extLst>
          </p:cNvPr>
          <p:cNvSpPr txBox="1"/>
          <p:nvPr/>
        </p:nvSpPr>
        <p:spPr>
          <a:xfrm>
            <a:off x="697148" y="5212404"/>
            <a:ext cx="11754253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👉 </a:t>
            </a:r>
            <a:r>
              <a:rPr lang="en-US" sz="2000">
                <a:ea typeface="+mn-lt"/>
                <a:cs typeface="+mn-lt"/>
              </a:rPr>
              <a:t>Felly mae yna lawer o fanteision ac anfanteision - a dyna pam rydyn ni’n gwerthfawrogi eich barn!</a:t>
            </a:r>
          </a:p>
          <a:p>
            <a:endParaRPr lang="en-US"/>
          </a:p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1325218" y="4503845"/>
            <a:ext cx="6786395" cy="8392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000" b="1" dirty="0" err="1">
                <a:latin typeface="Arial"/>
                <a:ea typeface="Trebuchet MS"/>
                <a:cs typeface="Arial"/>
                <a:sym typeface="Trebuchet MS"/>
              </a:rPr>
              <a:t>Erthygl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</a:rPr>
              <a:t> 13: 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Mae gen i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hawl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i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gwybodaeth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a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rhannu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fy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marn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. 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5896789" y="2084104"/>
            <a:ext cx="5751872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Mater y Mis Ebrill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ymwneud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ag </a:t>
            </a:r>
            <a:r>
              <a:rPr lang="en-GB" sz="28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Aelodau</a:t>
            </a:r>
            <a:r>
              <a:rPr lang="en-GB" sz="28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o’r</a:t>
            </a:r>
            <a:r>
              <a:rPr lang="en-GB" sz="28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Senedd.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C1132-7DDC-B643-A34F-52B56571DD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50" y="693854"/>
            <a:ext cx="4652223" cy="34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ater y Mis - Ebrill 2026 - Etholidadau Mis Mai">
            <a:hlinkClick r:id="" action="ppaction://noaction"/>
            <a:extLst>
              <a:ext uri="{FF2B5EF4-FFF2-40B4-BE49-F238E27FC236}">
                <a16:creationId xmlns:a16="http://schemas.microsoft.com/office/drawing/2014/main" id="{B3E66506-D796-E4BA-FBD8-5BAC194ACF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8130" y="-1494"/>
            <a:ext cx="3877328" cy="68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711409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6643770" y="732302"/>
            <a:ext cx="1882278" cy="1634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5BED7-3D3B-ED0D-BC6E-8A082DC7D03C}"/>
              </a:ext>
            </a:extLst>
          </p:cNvPr>
          <p:cNvSpPr txBox="1"/>
          <p:nvPr/>
        </p:nvSpPr>
        <p:spPr>
          <a:xfrm>
            <a:off x="711409" y="2529794"/>
            <a:ext cx="10274110" cy="2681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latin typeface="Arial"/>
                <a:cs typeface="Arial"/>
              </a:rPr>
              <a:t>Oeddech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chi'n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gwybod</a:t>
            </a:r>
            <a:r>
              <a:rPr lang="en-US" sz="2300" dirty="0">
                <a:latin typeface="Arial"/>
                <a:cs typeface="Arial"/>
              </a:rPr>
              <a:t> am yr </a:t>
            </a:r>
            <a:r>
              <a:rPr lang="en-US" sz="2300" dirty="0" err="1">
                <a:latin typeface="Arial"/>
                <a:cs typeface="Arial"/>
              </a:rPr>
              <a:t>etholiad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yng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Nghymru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ym</a:t>
            </a:r>
            <a:r>
              <a:rPr lang="en-US" sz="2300" dirty="0">
                <a:latin typeface="Arial"/>
                <a:cs typeface="Arial"/>
              </a:rPr>
              <a:t> mis Mai? Ble </a:t>
            </a:r>
            <a:r>
              <a:rPr lang="en-US" sz="2300" dirty="0" err="1">
                <a:latin typeface="Arial"/>
                <a:cs typeface="Arial"/>
              </a:rPr>
              <a:t>clywsoch</a:t>
            </a:r>
            <a:r>
              <a:rPr lang="en-US" sz="2300" dirty="0">
                <a:latin typeface="Arial"/>
                <a:cs typeface="Arial"/>
              </a:rPr>
              <a:t> chi </a:t>
            </a:r>
            <a:r>
              <a:rPr lang="en-US" sz="2300" dirty="0" err="1">
                <a:latin typeface="Arial"/>
                <a:cs typeface="Arial"/>
              </a:rPr>
              <a:t>amdano</a:t>
            </a:r>
            <a:r>
              <a:rPr lang="en-US" sz="2300" dirty="0">
                <a:latin typeface="Arial"/>
                <a:cs typeface="Arial"/>
              </a:rPr>
              <a:t>?</a:t>
            </a:r>
            <a:endParaRPr lang="en-US" sz="230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latin typeface="Arial"/>
                <a:cs typeface="Arial"/>
              </a:rPr>
              <a:t>Ydych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chi'n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gwybod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beth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yw</a:t>
            </a:r>
            <a:r>
              <a:rPr lang="en-US" sz="2300" dirty="0">
                <a:latin typeface="Arial"/>
                <a:cs typeface="Arial"/>
              </a:rPr>
              <a:t> Aelod </a:t>
            </a:r>
            <a:r>
              <a:rPr lang="en-US" sz="2300" dirty="0" err="1">
                <a:latin typeface="Arial"/>
                <a:cs typeface="Arial"/>
              </a:rPr>
              <a:t>o'r</a:t>
            </a:r>
            <a:r>
              <a:rPr lang="en-US" sz="2300" dirty="0">
                <a:latin typeface="Arial"/>
                <a:cs typeface="Arial"/>
              </a:rPr>
              <a:t> Senedd?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latin typeface="Arial"/>
                <a:cs typeface="Arial"/>
              </a:rPr>
              <a:t>Ydych</a:t>
            </a:r>
            <a:r>
              <a:rPr lang="en-US" sz="2300" dirty="0">
                <a:latin typeface="Arial"/>
                <a:cs typeface="Arial"/>
              </a:rPr>
              <a:t> chi </a:t>
            </a:r>
            <a:r>
              <a:rPr lang="en-US" sz="2300" dirty="0" err="1">
                <a:latin typeface="Arial"/>
                <a:cs typeface="Arial"/>
              </a:rPr>
              <a:t>erioed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wedi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cwrdd</a:t>
            </a:r>
            <a:r>
              <a:rPr lang="en-US" sz="2300" dirty="0">
                <a:latin typeface="Arial"/>
                <a:cs typeface="Arial"/>
              </a:rPr>
              <a:t> ag Aelod </a:t>
            </a:r>
            <a:r>
              <a:rPr lang="en-US" sz="2300" dirty="0" err="1">
                <a:latin typeface="Arial"/>
                <a:cs typeface="Arial"/>
              </a:rPr>
              <a:t>o'r</a:t>
            </a:r>
            <a:r>
              <a:rPr lang="en-US" sz="2300" dirty="0">
                <a:latin typeface="Arial"/>
                <a:cs typeface="Arial"/>
              </a:rPr>
              <a:t> Senedd? Ble?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Beth </a:t>
            </a:r>
            <a:r>
              <a:rPr lang="en-US" sz="2300" dirty="0" err="1">
                <a:latin typeface="Arial"/>
                <a:cs typeface="Arial"/>
              </a:rPr>
              <a:t>fyddai'r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ffordd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orau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i</a:t>
            </a:r>
            <a:r>
              <a:rPr lang="en-US" sz="2300" dirty="0">
                <a:latin typeface="Arial"/>
                <a:cs typeface="Arial"/>
              </a:rPr>
              <a:t> Aelod </a:t>
            </a:r>
            <a:r>
              <a:rPr lang="en-US" sz="2300" dirty="0" err="1">
                <a:latin typeface="Arial"/>
                <a:cs typeface="Arial"/>
              </a:rPr>
              <a:t>o'r</a:t>
            </a:r>
            <a:r>
              <a:rPr lang="en-US" sz="2300" dirty="0">
                <a:latin typeface="Arial"/>
                <a:cs typeface="Arial"/>
              </a:rPr>
              <a:t> Senedd </a:t>
            </a:r>
            <a:r>
              <a:rPr lang="en-US" sz="2300" dirty="0" err="1">
                <a:latin typeface="Arial"/>
                <a:cs typeface="Arial"/>
              </a:rPr>
              <a:t>newydd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wrando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ar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eich</a:t>
            </a:r>
            <a:r>
              <a:rPr lang="en-US" sz="2300" dirty="0">
                <a:latin typeface="Arial"/>
                <a:cs typeface="Arial"/>
              </a:rPr>
              <a:t> barn?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983" y="1849596"/>
            <a:ext cx="9031390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oedolyn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grwp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920738" cy="5029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syniadau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drwy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cod QR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</a:rPr>
              <a:t>neu’r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ddolen</a:t>
            </a:r>
            <a:r>
              <a:rPr lang="en-GB" sz="2000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 </a:t>
            </a:r>
            <a:r>
              <a:rPr lang="en-GB" sz="2000" dirty="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arolwg</a:t>
            </a:r>
            <a:endParaRPr lang="en-GB" sz="2000" b="1" dirty="0" err="1">
              <a:latin typeface="Arial"/>
              <a:ea typeface="Trebuchet MS"/>
              <a:cs typeface="Arial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D24E2652-04AC-683D-69F7-32174324D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050" y="2451100"/>
            <a:ext cx="2501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Mai y 4ydd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5" ma:contentTypeDescription="Create a new document." ma:contentTypeScope="" ma:versionID="ad76279ba2a593641e821c5609a0b30a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45e82b62c63d523c1aeb04fcebb869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Props1.xml><?xml version="1.0" encoding="utf-8"?>
<ds:datastoreItem xmlns:ds="http://schemas.openxmlformats.org/officeDocument/2006/customXml" ds:itemID="{95814E17-7B13-4297-B7D4-304FE9AAA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http://schemas.microsoft.com/office/infopath/2007/PartnerControls"/>
    <ds:schemaRef ds:uri="http://purl.org/dc/terms/"/>
    <ds:schemaRef ds:uri="e442ecdc-24d5-4155-b3a2-f91807a0074c"/>
    <ds:schemaRef ds:uri="http://www.w3.org/XML/1998/namespace"/>
    <ds:schemaRef ds:uri="http://schemas.microsoft.com/office/2006/documentManagement/types"/>
    <ds:schemaRef ds:uri="http://purl.org/dc/dcmitype/"/>
    <ds:schemaRef ds:uri="a92cb3d6-694b-4915-be01-0dd97e9dbd9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283</Words>
  <Application>Microsoft Office PowerPoint</Application>
  <PresentationFormat>Widescreen</PresentationFormat>
  <Paragraphs>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 y Mis – Ebrill 2026</vt:lpstr>
      <vt:lpstr>PowerPoint Presentation</vt:lpstr>
      <vt:lpstr>PowerPoint Presentation</vt:lpstr>
      <vt:lpstr>Erthygl 13: Mae gen i hawl i gael gwybodaeth a rhannu fy marn. 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Sophie Williams</cp:lastModifiedBy>
  <cp:revision>76</cp:revision>
  <dcterms:created xsi:type="dcterms:W3CDTF">2019-03-26T15:18:01Z</dcterms:created>
  <dcterms:modified xsi:type="dcterms:W3CDTF">2026-04-13T13:39:51Z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