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4"/>
  </p:notesMasterIdLst>
  <p:sldIdLst>
    <p:sldId id="299" r:id="rId5"/>
    <p:sldId id="308" r:id="rId6"/>
    <p:sldId id="345" r:id="rId7"/>
    <p:sldId id="346" r:id="rId8"/>
    <p:sldId id="330" r:id="rId9"/>
    <p:sldId id="313" r:id="rId10"/>
    <p:sldId id="314" r:id="rId11"/>
    <p:sldId id="332" r:id="rId12"/>
    <p:sldId id="316" r:id="rId13"/>
  </p:sldIdLst>
  <p:sldSz cx="12192000" cy="6858000"/>
  <p:notesSz cx="6858000" cy="9144000"/>
  <p:embeddedFontLst>
    <p:embeddedFont>
      <p:font typeface="Arial Rounded MT Bold" panose="020F0704030504030204" pitchFamily="34" charset="0"/>
      <p:regular r:id="rId15"/>
    </p:embeddedFont>
    <p:embeddedFont>
      <p:font typeface="Trebuchet MS" panose="020B0603020202020204" pitchFamily="34" charset="0"/>
      <p:regular r:id="rId16"/>
      <p:bold r:id="rId17"/>
      <p:italic r:id="rId18"/>
      <p:boldItalic r:id="rId19"/>
    </p:embeddedFont>
    <p:embeddedFont>
      <p:font typeface="VAG Rounded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93887E-F4F0-AFBD-B1B1-A0FBC878D17B}" name="Sophie Williams" initials="SW" userId="S::sophie.williams@childcomwales.org.uk::b2a9301d-445a-4704-aa05-7d1118b38518" providerId="AD"/>
  <p188:author id="{6148A984-46D0-4E5C-D08D-B5BEB8949ACB}" name="Lewis Lloyd" initials="LL" userId="S::lewis.lloyd@childcomwales.org.uk::a01ddc0c-8664-42ee-8d40-a195a30962b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54A"/>
    <a:srgbClr val="0072BC"/>
    <a:srgbClr val="FF0066"/>
    <a:srgbClr val="FACB00"/>
    <a:srgbClr val="EFE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EF2025-59F5-0A0F-1BA6-C4C26CDCC8CE}" v="9" dt="2026-04-13T13:38:39.336"/>
    <p1510:client id="{CE35DA40-6D19-6AC6-81D3-C33FAA1EBD26}" v="52" dt="2026-04-13T12:50:21.7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590DC-5F0B-432A-8346-8C0EF42319EC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20118-D5D1-429E-8EE6-BA4B1E3E5F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841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shorts/clEqrLq5xK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ruwhly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18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4244a990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58" name="Google Shape;58;g2b4244a990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663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640AF-C863-783F-C2D9-20B6E001F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C48F72-AD79-5DE5-09A6-391B1CD6BC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64FF5D-4DDA-5BAA-F92A-03A26E0D9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5F55C-BAAB-D7BC-072F-50A3CC7B99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51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69" name="Google Shape;69;g2b13afc0335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825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Link to the video: </a:t>
            </a:r>
            <a:r>
              <a:rPr lang="en-US" dirty="0">
                <a:hlinkClick r:id="rId3"/>
              </a:rPr>
              <a:t>https://youtube.com/shorts/clEqrLq5xKM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34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94" name="Google Shape;94;g2b13afc0335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US"/>
              <a:t>There are supporting materials on our web page for children with additional learning needs</a:t>
            </a:r>
          </a:p>
          <a:p>
            <a:pPr>
              <a:defRPr/>
            </a:pP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976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z="1200" b="1">
                <a:solidFill>
                  <a:schemeClr val="dk2"/>
                </a:solidFill>
                <a:latin typeface="VAGRounded Lt"/>
              </a:rPr>
              <a:t>Survey link -</a:t>
            </a:r>
            <a:r>
              <a:rPr lang="en-GB" b="1">
                <a:solidFill>
                  <a:schemeClr val="dk2"/>
                </a:solidFill>
                <a:latin typeface="VAGRounded Lt"/>
              </a:rPr>
              <a:t> </a:t>
            </a:r>
            <a:r>
              <a:rPr lang="en-GB">
                <a:solidFill>
                  <a:schemeClr val="dk2"/>
                </a:solidFill>
                <a:hlinkClick r:id="rId3"/>
              </a:rPr>
              <a:t>https://online1.snapsurveys.com/ruwhly</a:t>
            </a:r>
            <a:r>
              <a:rPr lang="en-GB">
                <a:solidFill>
                  <a:schemeClr val="dk2"/>
                </a:solidFill>
              </a:rPr>
              <a:t> </a:t>
            </a:r>
            <a:endParaRPr lang="en-GB">
              <a:solidFill>
                <a:srgbClr val="44546A"/>
              </a:solidFill>
              <a:ea typeface="Calibri"/>
              <a:cs typeface="Calibri"/>
            </a:endParaRPr>
          </a:p>
          <a:p>
            <a:pPr>
              <a:defRPr/>
            </a:pPr>
            <a:r>
              <a:rPr lang="en-GB" dirty="0">
                <a:solidFill>
                  <a:schemeClr val="dk2"/>
                </a:solidFill>
              </a:rPr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095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You could also contact &amp; speak to</a:t>
            </a:r>
            <a:r>
              <a:rPr lang="en">
                <a:latin typeface="VAGRounded Lt"/>
                <a:sym typeface="Trebuchet MS"/>
              </a:rPr>
              <a:t>:</a:t>
            </a:r>
            <a:endParaRPr lang="en" sz="1200">
              <a:solidFill>
                <a:schemeClr val="tx1"/>
              </a:solidFill>
              <a:latin typeface="VAGRounded Lt"/>
              <a:sym typeface="Trebuchet MS"/>
            </a:endParaRPr>
          </a:p>
          <a:p>
            <a:pPr>
              <a:lnSpc>
                <a:spcPct val="150000"/>
              </a:lnSpc>
            </a:pPr>
            <a:endParaRPr lang="en" sz="1200">
              <a:solidFill>
                <a:schemeClr val="tx1"/>
              </a:solidFill>
              <a:latin typeface="VAGRounded Lt" panose="00000400000000000000" pitchFamily="2" charset="0"/>
              <a:sym typeface="Trebuchet MS"/>
            </a:endParaRPr>
          </a:p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Childline – 0800 1111</a:t>
            </a:r>
            <a:endParaRPr lang="en" sz="1200">
              <a:solidFill>
                <a:schemeClr val="tx1"/>
              </a:solidFill>
              <a:latin typeface="VAGRounded Lt"/>
            </a:endParaRPr>
          </a:p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Meic – 080880 23456</a:t>
            </a:r>
            <a:endParaRPr lang="en-GB" sz="1200">
              <a:solidFill>
                <a:schemeClr val="tx1"/>
              </a:solidFill>
              <a:latin typeface="VAGRounded Lt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995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13afc033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102" name="Google Shape;102;g2b13afc033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151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B8221A8F-4D3A-40E7-E0A4-DA5F22D619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D7AF87-3CE7-9E73-FB97-F40A9D2B12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45184D7-B6DC-75B4-DBCD-A1D601897E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- Blue">
    <p:bg>
      <p:bgPr>
        <a:solidFill>
          <a:srgbClr val="FA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4" cy="1138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79" y="5555347"/>
            <a:ext cx="1081123" cy="10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5687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9" name="Picture 8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358199-9C12-6265-B141-944DC5B22D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74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E7177-9AB3-64F6-C376-9BD1D6FC47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5" name="Picture 4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F240EE6F-BF4C-C25C-E449-36E1B13564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28AA99-66A9-78CA-E06D-E03EE730A0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29D90C22-DFCA-89B0-6976-B1DA9DD7DD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7D739E-EFF1-5A7A-A658-1C43BD00CB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14" name="Picture 13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54F5B066-85A4-290A-F6B7-6DF5E9D85E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71861-8307-27A2-00F4-B5896B9D7A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F5FACD-5321-506C-F7D3-1E48D854708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D0DF32-DB86-4561-55C7-9DB54EA968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9D41B97-87DB-815D-6359-6E93C38B809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irtuallibrary.info/introduction---our-digital-life.html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cibraai.co.za/category/technology-computer-science/" TargetMode="External"/><Relationship Id="rId5" Type="http://schemas.openxmlformats.org/officeDocument/2006/relationships/image" Target="../media/image16.jpeg"/><Relationship Id="rId10" Type="http://schemas.openxmlformats.org/officeDocument/2006/relationships/hyperlink" Target="http://www.pngall.com/ban-png" TargetMode="External"/><Relationship Id="rId4" Type="http://schemas.openxmlformats.org/officeDocument/2006/relationships/hyperlink" Target="http://arkansasgopwing.blogspot.com.es/2015_10_25_archive.html" TargetMode="External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clEqrLq5xKM?feature=oembed" TargetMode="Externa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ruwhl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dvice@childcomwales.org.u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hyperlink" Target="http://www.childcomwales.org.u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/>
          <p:cNvSpPr txBox="1">
            <a:spLocks noGrp="1"/>
          </p:cNvSpPr>
          <p:nvPr>
            <p:ph type="ctrTitle" idx="4294967295"/>
          </p:nvPr>
        </p:nvSpPr>
        <p:spPr>
          <a:xfrm>
            <a:off x="2065587" y="844639"/>
            <a:ext cx="7594600" cy="8377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" sz="4000">
                <a:latin typeface="Arial"/>
                <a:ea typeface="Trebuchet MS"/>
                <a:cs typeface="Arial"/>
                <a:sym typeface="Trebuchet MS"/>
              </a:rPr>
              <a:t>Monthly Matter – </a:t>
            </a:r>
            <a:r>
              <a:rPr lang="en-GB" sz="4000">
                <a:latin typeface="Arial"/>
                <a:ea typeface="Trebuchet MS"/>
                <a:cs typeface="Arial"/>
                <a:sym typeface="Trebuchet MS"/>
              </a:rPr>
              <a:t>April 2026</a:t>
            </a:r>
            <a:endParaRPr lang="en-US" sz="3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475" y="1785670"/>
            <a:ext cx="6654824" cy="3833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345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5121" y="1599324"/>
            <a:ext cx="7307613" cy="25439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>
                <a:latin typeface="Arial"/>
                <a:ea typeface="Trebuchet MS"/>
                <a:cs typeface="Arial"/>
                <a:sym typeface="Trebuchet MS"/>
              </a:rPr>
              <a:t>Last month, </a:t>
            </a:r>
            <a:r>
              <a:rPr lang="en-US" sz="2800">
                <a:latin typeface="Arial"/>
                <a:cs typeface="Arial"/>
                <a:sym typeface="Trebuchet MS"/>
              </a:rPr>
              <a:t>we asked what you thought about potentially </a:t>
            </a:r>
            <a:r>
              <a:rPr lang="en-US" sz="2800" b="1">
                <a:latin typeface="Arial"/>
                <a:cs typeface="Arial"/>
                <a:sym typeface="Trebuchet MS"/>
              </a:rPr>
              <a:t>banning social media for children under 16 years old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>
              <a:latin typeface="Arial" panose="020B0604020202020204" pitchFamily="34" charset="0"/>
              <a:ea typeface="Trebuchet MS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13" y="1387581"/>
            <a:ext cx="2679223" cy="285955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0605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BBA9A-923A-AE75-90D3-073281312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D0AF3D-DCFB-EA27-E722-3E0F8308722E}"/>
              </a:ext>
            </a:extLst>
          </p:cNvPr>
          <p:cNvSpPr txBox="1"/>
          <p:nvPr/>
        </p:nvSpPr>
        <p:spPr>
          <a:xfrm>
            <a:off x="449725" y="495933"/>
            <a:ext cx="11286970" cy="5348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200">
                <a:latin typeface="Arial Rounded MT Bold"/>
              </a:rPr>
              <a:t>Thanks to everyone who took part, we had over 1700 of you tell us your opinion!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7890493-8B96-8003-4FBF-316BB6445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EA6342-872F-C5BC-1DD7-A9D0FFF3AA5C}"/>
              </a:ext>
            </a:extLst>
          </p:cNvPr>
          <p:cNvSpPr txBox="1"/>
          <p:nvPr/>
        </p:nvSpPr>
        <p:spPr>
          <a:xfrm>
            <a:off x="2092440" y="1406284"/>
            <a:ext cx="8783310" cy="9694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ea typeface="+mn-lt"/>
                <a:cs typeface="+mn-lt"/>
              </a:rPr>
              <a:t>58% of you think banning social media for under‑16s isn’t a good idea</a:t>
            </a:r>
            <a:endParaRPr lang="en-GB" sz="2200" dirty="0">
              <a:latin typeface="VAG Rounded Std Light"/>
              <a:cs typeface="Arial" panose="020B0604020202020204" pitchFamily="34" charset="0"/>
            </a:endParaRPr>
          </a:p>
          <a:p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A2FEB2-BC72-5A21-6109-642A2A392684}"/>
              </a:ext>
            </a:extLst>
          </p:cNvPr>
          <p:cNvSpPr txBox="1"/>
          <p:nvPr/>
        </p:nvSpPr>
        <p:spPr>
          <a:xfrm>
            <a:off x="2119460" y="2672149"/>
            <a:ext cx="9410203" cy="5477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>
                <a:ea typeface="+mn-lt"/>
                <a:cs typeface="+mn-lt"/>
              </a:rPr>
              <a:t>At the same time, 70% of you think a ban might reduce cyberbullying</a:t>
            </a:r>
            <a:endParaRPr lang="en-GB" sz="2200">
              <a:latin typeface="VAG Rounded Std Light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E707C2-CD5D-5472-4E3C-6749B0781D78}"/>
              </a:ext>
            </a:extLst>
          </p:cNvPr>
          <p:cNvSpPr txBox="1"/>
          <p:nvPr/>
        </p:nvSpPr>
        <p:spPr>
          <a:xfrm>
            <a:off x="2092439" y="3729158"/>
            <a:ext cx="9400878" cy="1055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>
                <a:ea typeface="+mn-lt"/>
                <a:cs typeface="+mn-lt"/>
              </a:rPr>
              <a:t>85% of you think it would be</a:t>
            </a:r>
            <a:r>
              <a:rPr lang="en-GB" sz="2200" dirty="0">
                <a:ea typeface="+mn-lt"/>
                <a:cs typeface="+mn-lt"/>
              </a:rPr>
              <a:t> harder to stay in touch with friends if social media platforms were banned for children under 16​</a:t>
            </a:r>
            <a:endParaRPr lang="en-GB" sz="2200" dirty="0">
              <a:latin typeface="VAG Rounded Std Light"/>
              <a:cs typeface="Arial"/>
            </a:endParaRPr>
          </a:p>
        </p:txBody>
      </p:sp>
      <p:pic>
        <p:nvPicPr>
          <p:cNvPr id="8" name="Picture 7" descr="A yellow emoji with a thumbs up&#10;&#10;AI-generated content may be incorrect.">
            <a:extLst>
              <a:ext uri="{FF2B5EF4-FFF2-40B4-BE49-F238E27FC236}">
                <a16:creationId xmlns:a16="http://schemas.microsoft.com/office/drawing/2014/main" id="{7607BC67-7F3B-3A21-501E-21957FEC4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82082" y="1219897"/>
            <a:ext cx="1400737" cy="987985"/>
          </a:xfrm>
          <a:prstGeom prst="rect">
            <a:avLst/>
          </a:prstGeom>
          <a:ln>
            <a:noFill/>
          </a:ln>
        </p:spPr>
      </p:pic>
      <p:pic>
        <p:nvPicPr>
          <p:cNvPr id="11" name="Picture 10" descr="A red circle with black text&#10;&#10;AI-generated content may be incorrect.">
            <a:extLst>
              <a:ext uri="{FF2B5EF4-FFF2-40B4-BE49-F238E27FC236}">
                <a16:creationId xmlns:a16="http://schemas.microsoft.com/office/drawing/2014/main" id="{5CA3A0EC-E3B5-5C3D-7C0D-C3C55B86DA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06839" y="2482983"/>
            <a:ext cx="1131641" cy="1124626"/>
          </a:xfrm>
          <a:prstGeom prst="rect">
            <a:avLst/>
          </a:prstGeom>
          <a:ln>
            <a:noFill/>
          </a:ln>
        </p:spPr>
      </p:pic>
      <p:pic>
        <p:nvPicPr>
          <p:cNvPr id="14" name="Picture 13" descr="A group of different colored circles&#10;&#10;AI-generated content may be incorrect.">
            <a:extLst>
              <a:ext uri="{FF2B5EF4-FFF2-40B4-BE49-F238E27FC236}">
                <a16:creationId xmlns:a16="http://schemas.microsoft.com/office/drawing/2014/main" id="{FFA20486-3AE9-2653-81B1-A090487279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20756" y="3903288"/>
            <a:ext cx="1395719" cy="791589"/>
          </a:xfrm>
          <a:prstGeom prst="rect">
            <a:avLst/>
          </a:prstGeom>
          <a:ln>
            <a:noFill/>
          </a:ln>
        </p:spPr>
      </p:pic>
      <p:pic>
        <p:nvPicPr>
          <p:cNvPr id="23" name="Picture 22" descr="A red circle with a cross&#10;&#10;AI-generated content may be incorrect.">
            <a:extLst>
              <a:ext uri="{FF2B5EF4-FFF2-40B4-BE49-F238E27FC236}">
                <a16:creationId xmlns:a16="http://schemas.microsoft.com/office/drawing/2014/main" id="{F90F3365-CDC4-35E8-C156-991D2F19CC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59006" y="3812432"/>
            <a:ext cx="1119221" cy="97871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D0944CB-D849-D4C7-0DC1-C5D622423BC1}"/>
              </a:ext>
            </a:extLst>
          </p:cNvPr>
          <p:cNvSpPr txBox="1"/>
          <p:nvPr/>
        </p:nvSpPr>
        <p:spPr>
          <a:xfrm>
            <a:off x="859275" y="5201596"/>
            <a:ext cx="1175425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👉 </a:t>
            </a:r>
            <a:r>
              <a:rPr lang="en-US" sz="2200" dirty="0"/>
              <a:t>So there are a lot of benefits and downsides - and that's why we value your opinions! </a:t>
            </a:r>
          </a:p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815851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ctrTitle" idx="4294967295"/>
          </p:nvPr>
        </p:nvSpPr>
        <p:spPr>
          <a:xfrm>
            <a:off x="878275" y="4515466"/>
            <a:ext cx="10581640" cy="10913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lnSpc>
                <a:spcPct val="200000"/>
              </a:lnSpc>
            </a:pPr>
            <a:r>
              <a:rPr lang="en-GB" sz="2200" b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Article 13: </a:t>
            </a:r>
            <a:r>
              <a:rPr lang="en-GB" sz="22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I have the right to get information and share my views. </a:t>
            </a:r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B37105-19DD-9A97-BC59-4E8137B79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699233-7366-1029-9C14-90B558FB5F51}"/>
              </a:ext>
            </a:extLst>
          </p:cNvPr>
          <p:cNvSpPr txBox="1"/>
          <p:nvPr/>
        </p:nvSpPr>
        <p:spPr>
          <a:xfrm>
            <a:off x="6243482" y="1806317"/>
            <a:ext cx="5000123" cy="1961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April’s </a:t>
            </a:r>
            <a:r>
              <a:rPr lang="en" sz="28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Monthly Matter is about your understanding of Members of the Senedd.</a:t>
            </a:r>
            <a:endParaRPr lang="en-GB" sz="2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7A683C-42CE-1417-6F32-7DCC0B35F8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085" y="607285"/>
            <a:ext cx="5136142" cy="380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97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Monthly Matter - April 2026 - May Elections">
            <a:hlinkClick r:id="" action="ppaction://noaction"/>
            <a:extLst>
              <a:ext uri="{FF2B5EF4-FFF2-40B4-BE49-F238E27FC236}">
                <a16:creationId xmlns:a16="http://schemas.microsoft.com/office/drawing/2014/main" id="{B629EED9-F6FF-F563-2A61-D69813D707C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162899" y="4865"/>
            <a:ext cx="3867791" cy="685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60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5454" y="973605"/>
            <a:ext cx="6369868" cy="7397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" sz="3200">
                <a:latin typeface="Arial"/>
                <a:ea typeface="Trebuchet MS"/>
                <a:cs typeface="Arial"/>
                <a:sym typeface="Trebuchet MS"/>
              </a:rPr>
              <a:t>Discuss in pairs or as a group:</a:t>
            </a:r>
            <a:endParaRPr lang="en-GB" sz="320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4033" y="2470903"/>
            <a:ext cx="11083933" cy="36824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300">
                <a:latin typeface="Arial"/>
                <a:cs typeface="Arial"/>
              </a:rPr>
              <a:t>Before today - did you know about the election in Wales in May? </a:t>
            </a:r>
            <a:r>
              <a:rPr lang="en-GB" sz="2300">
                <a:solidFill>
                  <a:srgbClr val="000000"/>
                </a:solidFill>
                <a:latin typeface="Arial"/>
                <a:cs typeface="Arial"/>
              </a:rPr>
              <a:t>How did you know about it</a:t>
            </a:r>
            <a:r>
              <a:rPr lang="en-GB" sz="2300">
                <a:latin typeface="Arial"/>
                <a:cs typeface="Arial"/>
              </a:rPr>
              <a:t>?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>
                <a:latin typeface="Arial"/>
                <a:cs typeface="Arial"/>
              </a:rPr>
              <a:t>Do you know what a Member of the Senedd is?</a:t>
            </a:r>
            <a:endParaRPr lang="en-GB" sz="2300">
              <a:latin typeface="Arial"/>
              <a:cs typeface="Arial"/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300">
                <a:latin typeface="Arial"/>
                <a:cs typeface="Arial"/>
              </a:rPr>
              <a:t>Have you ever met a Member of the Senedd? Where?</a:t>
            </a:r>
            <a:endParaRPr lang="en-GB" sz="230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300">
                <a:solidFill>
                  <a:srgbClr val="000000"/>
                </a:solidFill>
                <a:latin typeface="Arial"/>
                <a:cs typeface="Arial"/>
              </a:rPr>
              <a:t>What would be the best way for your new Member of the Senedd to listen to your views? </a:t>
            </a:r>
            <a:endParaRPr lang="en-GB" sz="23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3" name="Picture 2" descr="A stick figures with arrows around them&#10;&#10;AI-generated content may be incorrect.">
            <a:extLst>
              <a:ext uri="{FF2B5EF4-FFF2-40B4-BE49-F238E27FC236}">
                <a16:creationId xmlns:a16="http://schemas.microsoft.com/office/drawing/2014/main" id="{F3778964-B899-A735-5400-05F8DC35F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20000">
            <a:off x="6854780" y="755371"/>
            <a:ext cx="1773519" cy="164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05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530B0-495E-8BF7-CF40-8A803710B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8166" y="1674232"/>
            <a:ext cx="10073834" cy="415498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SzPts val="2120"/>
            </a:pPr>
            <a:r>
              <a:rPr lang="en-GB" sz="1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(Each young person can do this individually or a teacher can do it on behalf of the class)</a:t>
            </a:r>
            <a:endParaRPr 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9092" y="1021805"/>
            <a:ext cx="9218315" cy="4983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  <a:buSzPts val="2120"/>
            </a:pPr>
            <a:r>
              <a:rPr lang="en-GB" sz="2000">
                <a:latin typeface="Arial"/>
                <a:ea typeface="Trebuchet MS"/>
                <a:cs typeface="Arial"/>
                <a:sym typeface="Trebuchet MS"/>
              </a:rPr>
              <a:t>Share your ideas with us by using the </a:t>
            </a:r>
            <a:r>
              <a:rPr lang="en-GB" sz="2000" b="1">
                <a:latin typeface="Arial"/>
                <a:ea typeface="Trebuchet MS"/>
                <a:cs typeface="Arial"/>
                <a:sym typeface="Trebuchet MS"/>
              </a:rPr>
              <a:t>QR code or </a:t>
            </a:r>
            <a:r>
              <a:rPr lang="en-GB" sz="2000" b="1" dirty="0">
                <a:latin typeface="Arial"/>
                <a:ea typeface="Trebuchet MS"/>
                <a:cs typeface="Arial"/>
                <a:sym typeface="Trebuchet MS"/>
                <a:hlinkClick r:id="rId3"/>
              </a:rPr>
              <a:t>survey link</a:t>
            </a:r>
            <a:endParaRPr lang="en-GB" sz="2000" b="1" dirty="0">
              <a:latin typeface="Arial"/>
              <a:ea typeface="Trebuchet MS"/>
              <a:cs typeface="Arial"/>
              <a:hlinkClick r:id="rId3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84" y="720798"/>
            <a:ext cx="1401864" cy="1885265"/>
          </a:xfrm>
          <a:prstGeom prst="rect">
            <a:avLst/>
          </a:prstGeom>
        </p:spPr>
      </p:pic>
      <p:pic>
        <p:nvPicPr>
          <p:cNvPr id="4" name="Picture 3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DB268A05-2434-20FF-8648-FD6B959624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6150" y="2228850"/>
            <a:ext cx="267335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27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 noGrp="1"/>
          </p:cNvSpPr>
          <p:nvPr>
            <p:ph type="subTitle" idx="1"/>
          </p:nvPr>
        </p:nvSpPr>
        <p:spPr>
          <a:xfrm>
            <a:off x="3696182" y="2251740"/>
            <a:ext cx="5258651" cy="235327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You could also contact our </a:t>
            </a:r>
            <a:r>
              <a:rPr lang="en" sz="2200" u="sng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Advice team</a:t>
            </a:r>
            <a:r>
              <a:rPr lang="en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:</a:t>
            </a:r>
            <a:endParaRPr lang="en" sz="22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0808 801 1000</a:t>
            </a:r>
            <a:endParaRPr lang="en" sz="22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" sz="2200">
                <a:solidFill>
                  <a:schemeClr val="tx1"/>
                </a:solidFill>
                <a:latin typeface="Arial"/>
                <a:cs typeface="Arial"/>
                <a:sym typeface="Trebuchet MS"/>
                <a:hlinkClick r:id="rId3"/>
              </a:rPr>
              <a:t>advice@childcomwales.org.uk</a:t>
            </a:r>
            <a:endParaRPr lang="en" sz="2200">
              <a:solidFill>
                <a:schemeClr val="tx1"/>
              </a:solidFill>
              <a:latin typeface="Arial"/>
              <a:cs typeface="Arial"/>
              <a:hlinkClick r:id="rId3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" sz="2200">
                <a:solidFill>
                  <a:schemeClr val="tx1"/>
                </a:solidFill>
                <a:latin typeface="Arial"/>
                <a:cs typeface="Arial"/>
                <a:sym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www.childcomwales.org.uk</a:t>
            </a:r>
            <a:endParaRPr lang="en" sz="220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" name="Picture 1" descr="A green line drawing of a hand pointing at a phone and a telephone&#10;&#10;AI-generated content may be incorrect.">
            <a:extLst>
              <a:ext uri="{FF2B5EF4-FFF2-40B4-BE49-F238E27FC236}">
                <a16:creationId xmlns:a16="http://schemas.microsoft.com/office/drawing/2014/main" id="{A45DBD92-A22F-9DD7-CD0D-AA0CD9077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606" y="2335491"/>
            <a:ext cx="2205702" cy="21870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148893-66DF-A4B3-708A-F39739466C95}"/>
              </a:ext>
            </a:extLst>
          </p:cNvPr>
          <p:cNvSpPr txBox="1"/>
          <p:nvPr/>
        </p:nvSpPr>
        <p:spPr>
          <a:xfrm>
            <a:off x="895108" y="798653"/>
            <a:ext cx="10150997" cy="10533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>
                <a:latin typeface="Arial"/>
              </a:rPr>
              <a:t>If you are worried about anything after today's session you should speak to a </a:t>
            </a:r>
            <a:r>
              <a:rPr lang="en-GB" sz="2200" b="1">
                <a:latin typeface="Arial"/>
              </a:rPr>
              <a:t>trusted adult.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711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ctrTitle"/>
          </p:nvPr>
        </p:nvSpPr>
        <p:spPr>
          <a:xfrm>
            <a:off x="5208987" y="858232"/>
            <a:ext cx="3602626" cy="224479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" sz="480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Diolch</a:t>
            </a:r>
            <a:r>
              <a:rPr lang="en" sz="4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!</a:t>
            </a:r>
            <a:br>
              <a:rPr lang="en" sz="4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</a:br>
            <a:r>
              <a:rPr lang="en" sz="4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Thanks! </a:t>
            </a:r>
            <a:endParaRPr sz="4800">
              <a:solidFill>
                <a:schemeClr val="tx1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105" name="Google Shape;105;p20"/>
          <p:cNvSpPr txBox="1">
            <a:spLocks noGrp="1"/>
          </p:cNvSpPr>
          <p:nvPr>
            <p:ph type="subTitle" idx="1"/>
          </p:nvPr>
        </p:nvSpPr>
        <p:spPr>
          <a:xfrm>
            <a:off x="1336402" y="3234920"/>
            <a:ext cx="8742317" cy="11196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25000" lnSpcReduction="20000"/>
          </a:bodyPr>
          <a:lstStyle/>
          <a:p>
            <a:pPr algn="ctr">
              <a:lnSpc>
                <a:spcPct val="220000"/>
              </a:lnSpc>
              <a:spcBef>
                <a:spcPts val="0"/>
              </a:spcBef>
            </a:pPr>
            <a:r>
              <a:rPr lang="en-US" sz="96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Our next Monthly Matter will be available on our website on </a:t>
            </a:r>
            <a:endParaRPr lang="en-US">
              <a:solidFill>
                <a:schemeClr val="dk1"/>
              </a:solidFill>
              <a:sym typeface="Trebuchet MS"/>
            </a:endParaRPr>
          </a:p>
          <a:p>
            <a:pPr algn="ctr">
              <a:lnSpc>
                <a:spcPct val="220000"/>
              </a:lnSpc>
              <a:spcBef>
                <a:spcPts val="0"/>
              </a:spcBef>
            </a:pPr>
            <a:r>
              <a:rPr lang="en-US" sz="9600" b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Tuesday, May 5th</a:t>
            </a:r>
            <a:endParaRPr lang="en-US" sz="9600" b="1">
              <a:solidFill>
                <a:schemeClr val="dk1"/>
              </a:solidFill>
              <a:latin typeface="Arial"/>
              <a:ea typeface="Trebuchet MS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641" y="726341"/>
            <a:ext cx="2120346" cy="250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43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a92cb3d6-694b-4915-be01-0dd97e9dbd9e" xsi:nil="true"/>
    <Has_Leaders_Only_SectionGroup xmlns="a92cb3d6-694b-4915-be01-0dd97e9dbd9e" xsi:nil="true"/>
    <Owner xmlns="a92cb3d6-694b-4915-be01-0dd97e9dbd9e">
      <UserInfo>
        <DisplayName/>
        <AccountId xsi:nil="true"/>
        <AccountType/>
      </UserInfo>
    </Owner>
    <Distribution_Groups xmlns="a92cb3d6-694b-4915-be01-0dd97e9dbd9e" xsi:nil="true"/>
    <AppVersion xmlns="a92cb3d6-694b-4915-be01-0dd97e9dbd9e" xsi:nil="true"/>
    <IsNotebookLocked xmlns="a92cb3d6-694b-4915-be01-0dd97e9dbd9e" xsi:nil="true"/>
    <Is_Collaboration_Space_Locked xmlns="a92cb3d6-694b-4915-be01-0dd97e9dbd9e" xsi:nil="true"/>
    <Teams_Channel_Section_Location xmlns="a92cb3d6-694b-4915-be01-0dd97e9dbd9e" xsi:nil="true"/>
    <Templates xmlns="a92cb3d6-694b-4915-be01-0dd97e9dbd9e" xsi:nil="true"/>
    <NotebookType xmlns="a92cb3d6-694b-4915-be01-0dd97e9dbd9e" xsi:nil="true"/>
    <LMS_Mappings xmlns="a92cb3d6-694b-4915-be01-0dd97e9dbd9e" xsi:nil="true"/>
    <Invited_Leaders xmlns="a92cb3d6-694b-4915-be01-0dd97e9dbd9e" xsi:nil="true"/>
    <Self_Registration_Enabled xmlns="a92cb3d6-694b-4915-be01-0dd97e9dbd9e" xsi:nil="true"/>
    <FolderType xmlns="a92cb3d6-694b-4915-be01-0dd97e9dbd9e" xsi:nil="true"/>
    <Leaders xmlns="a92cb3d6-694b-4915-be01-0dd97e9dbd9e">
      <UserInfo>
        <DisplayName/>
        <AccountId xsi:nil="true"/>
        <AccountType/>
      </UserInfo>
    </Leaders>
    <TeamsChannelId xmlns="a92cb3d6-694b-4915-be01-0dd97e9dbd9e" xsi:nil="true"/>
    <DefaultSectionNames xmlns="a92cb3d6-694b-4915-be01-0dd97e9dbd9e" xsi:nil="true"/>
    <CultureName xmlns="a92cb3d6-694b-4915-be01-0dd97e9dbd9e" xsi:nil="true"/>
    <Invited_Members xmlns="a92cb3d6-694b-4915-be01-0dd97e9dbd9e" xsi:nil="true"/>
    <Members xmlns="a92cb3d6-694b-4915-be01-0dd97e9dbd9e">
      <UserInfo>
        <DisplayName/>
        <AccountId xsi:nil="true"/>
        <AccountType/>
      </UserInfo>
    </Members>
    <Member_Groups xmlns="a92cb3d6-694b-4915-be01-0dd97e9dbd9e">
      <UserInfo>
        <DisplayName/>
        <AccountId xsi:nil="true"/>
        <AccountType/>
      </UserInfo>
    </Member_Groups>
    <lcf76f155ced4ddcb4097134ff3c332f xmlns="a92cb3d6-694b-4915-be01-0dd97e9dbd9e">
      <Terms xmlns="http://schemas.microsoft.com/office/infopath/2007/PartnerControls"/>
    </lcf76f155ced4ddcb4097134ff3c332f>
    <TaxCatchAll xmlns="e442ecdc-24d5-4155-b3a2-f91807a0074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0E17DEE6830F4EAB69CF016E6544E2" ma:contentTypeVersion="35" ma:contentTypeDescription="Create a new document." ma:contentTypeScope="" ma:versionID="ad76279ba2a593641e821c5609a0b30a">
  <xsd:schema xmlns:xsd="http://www.w3.org/2001/XMLSchema" xmlns:xs="http://www.w3.org/2001/XMLSchema" xmlns:p="http://schemas.microsoft.com/office/2006/metadata/properties" xmlns:ns2="a92cb3d6-694b-4915-be01-0dd97e9dbd9e" xmlns:ns3="e442ecdc-24d5-4155-b3a2-f91807a0074c" targetNamespace="http://schemas.microsoft.com/office/2006/metadata/properties" ma:root="true" ma:fieldsID="b45e82b62c63d523c1aeb04fcebb869e" ns2:_="" ns3:_="">
    <xsd:import namespace="a92cb3d6-694b-4915-be01-0dd97e9dbd9e"/>
    <xsd:import namespace="e442ecdc-24d5-4155-b3a2-f91807a0074c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cb3d6-694b-4915-be01-0dd97e9dbd9e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Teams_Channel_Section_Location" ma:index="28" nillable="true" ma:displayName="Teams Channel Section Location" ma:internalName="Teams_Channel_Section_Location">
      <xsd:simpleType>
        <xsd:restriction base="dms:Text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3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8" nillable="true" ma:taxonomy="true" ma:internalName="lcf76f155ced4ddcb4097134ff3c332f" ma:taxonomyFieldName="MediaServiceImageTags" ma:displayName="Image Tags" ma:readOnly="false" ma:fieldId="{5cf76f15-5ced-4ddc-b409-7134ff3c332f}" ma:taxonomyMulti="true" ma:sspId="2b247b5d-bd6f-45b2-9b56-34b4e46c4e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1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4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2ecdc-24d5-4155-b3a2-f91807a0074c" elementFormDefault="qualified">
    <xsd:import namespace="http://schemas.microsoft.com/office/2006/documentManagement/types"/>
    <xsd:import namespace="http://schemas.microsoft.com/office/infopath/2007/PartnerControls"/>
    <xsd:element name="TaxCatchAll" ma:index="39" nillable="true" ma:displayName="Taxonomy Catch All Column" ma:hidden="true" ma:list="{c0abd31a-2c24-4d75-ba30-559d6c5947ed}" ma:internalName="TaxCatchAll" ma:showField="CatchAllData" ma:web="e442ecdc-24d5-4155-b3a2-f91807a007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6CCF13-9911-4B37-9CBD-CA61567403E0}">
  <ds:schemaRefs>
    <ds:schemaRef ds:uri="a92cb3d6-694b-4915-be01-0dd97e9dbd9e"/>
    <ds:schemaRef ds:uri="e442ecdc-24d5-4155-b3a2-f91807a0074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ACC2AFB-BBB8-42B4-A026-8A84B3BE99F5}">
  <ds:schemaRefs>
    <ds:schemaRef ds:uri="a92cb3d6-694b-4915-be01-0dd97e9dbd9e"/>
    <ds:schemaRef ds:uri="e442ecdc-24d5-4155-b3a2-f91807a007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21D8E49-D70F-4562-A934-85F7BFD90EB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6c706a5-9a85-4d2c-b8ac-63780dce3bbd}" enabled="0" method="" siteId="{06c706a5-9a85-4d2c-b8ac-63780dce3bb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Application>Microsoft Office PowerPoint</Application>
  <PresentationFormat>Widescreen</PresentationFormat>
  <Slides>9</Slides>
  <Notes>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Monthly Matter – April 2026</vt:lpstr>
      <vt:lpstr>PowerPoint Presentation</vt:lpstr>
      <vt:lpstr>PowerPoint Presentation</vt:lpstr>
      <vt:lpstr>Article 13: I have the right to get information and share my views. </vt:lpstr>
      <vt:lpstr>PowerPoint Presentation</vt:lpstr>
      <vt:lpstr>PowerPoint Presentation</vt:lpstr>
      <vt:lpstr>PowerPoint Presentation</vt:lpstr>
      <vt:lpstr>PowerPoint Presentation</vt:lpstr>
      <vt:lpstr>Diolch! Thanks!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revision>156</cp:revision>
  <dcterms:created xsi:type="dcterms:W3CDTF">2019-03-26T15:18:01Z</dcterms:created>
  <dcterms:modified xsi:type="dcterms:W3CDTF">2026-04-13T13:40:49Z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0x010100B40E17DEE6830F4EAB69CF016E6544E2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