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99" r:id="rId5"/>
    <p:sldId id="258" r:id="rId6"/>
    <p:sldId id="345" r:id="rId7"/>
    <p:sldId id="346" r:id="rId8"/>
    <p:sldId id="330" r:id="rId9"/>
    <p:sldId id="262" r:id="rId10"/>
    <p:sldId id="314" r:id="rId11"/>
    <p:sldId id="341" r:id="rId12"/>
    <p:sldId id="263" r:id="rId13"/>
  </p:sldIdLst>
  <p:sldSz cx="12192000" cy="6858000"/>
  <p:notesSz cx="6858000" cy="9144000"/>
  <p:embeddedFontLst>
    <p:embeddedFont>
      <p:font typeface="Arial Rounded MT Bold" panose="020F0704030504030204" pitchFamily="34" charset="0"/>
      <p:regular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VAG Rounded" charset="0"/>
      <p:regular r:id="rId20"/>
      <p:bold r:id="rId21"/>
    </p:embeddedFont>
    <p:embeddedFont>
      <p:font typeface="VAGRounded Lt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67160C-CE7C-91A5-63CE-3AFD53570D4F}" v="9" dt="2026-03-02T09:36:10.856"/>
    <p1510:client id="{C33F4997-5B9F-43D7-A5C4-5418611B9FAA}" v="6" dt="2026-03-01T14:55:43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cf6w7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Linc </a:t>
            </a:r>
            <a:r>
              <a:rPr lang="en-US" err="1">
                <a:ea typeface="Calibri"/>
                <a:cs typeface="Calibri"/>
              </a:rPr>
              <a:t>i'r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fideo</a:t>
            </a:r>
            <a:r>
              <a:rPr lang="en-US">
                <a:ea typeface="Calibri"/>
                <a:cs typeface="Calibri"/>
              </a:rPr>
              <a:t>: https://youtu.be/qGEATEyPXv0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="1">
                <a:solidFill>
                  <a:schemeClr val="dk2"/>
                </a:solidFill>
                <a:latin typeface="VAGRounded Lt"/>
              </a:rPr>
              <a:t>Linc </a:t>
            </a:r>
            <a:r>
              <a:rPr lang="en-GB" b="1" err="1">
                <a:solidFill>
                  <a:schemeClr val="dk2"/>
                </a:solidFill>
                <a:latin typeface="VAGRounded Lt"/>
              </a:rPr>
              <a:t>i'r</a:t>
            </a:r>
            <a:r>
              <a:rPr lang="en-GB" sz="1200" b="1">
                <a:solidFill>
                  <a:schemeClr val="dk2"/>
                </a:solidFill>
                <a:latin typeface="VAGRounded Lt"/>
              </a:rPr>
              <a:t> </a:t>
            </a:r>
            <a:r>
              <a:rPr lang="en-GB" b="1" err="1">
                <a:solidFill>
                  <a:schemeClr val="dk2"/>
                </a:solidFill>
                <a:latin typeface="VAGRounded Lt"/>
              </a:rPr>
              <a:t>holiadur</a:t>
            </a:r>
            <a:r>
              <a:rPr lang="en-GB" b="1">
                <a:solidFill>
                  <a:schemeClr val="dk2"/>
                </a:solidFill>
                <a:latin typeface="VAGRounded Lt"/>
              </a:rPr>
              <a:t> </a:t>
            </a:r>
            <a:r>
              <a:rPr lang="en-GB" sz="1200" b="1">
                <a:solidFill>
                  <a:schemeClr val="dk2"/>
                </a:solidFill>
                <a:latin typeface="VAGRounded Lt"/>
              </a:rPr>
              <a:t>-</a:t>
            </a:r>
            <a:r>
              <a:rPr lang="en-GB" b="1">
                <a:solidFill>
                  <a:schemeClr val="dk2"/>
                </a:solidFill>
                <a:latin typeface="VAGRounded Lt"/>
              </a:rPr>
              <a:t> </a:t>
            </a:r>
            <a:r>
              <a:rPr lang="en-GB">
                <a:solidFill>
                  <a:schemeClr val="dk2"/>
                </a:solidFill>
                <a:hlinkClick r:id="rId3"/>
              </a:rPr>
              <a:t>https://online1.snapsurveys.com/cf6w7u</a:t>
            </a:r>
            <a:r>
              <a:rPr lang="en-GB">
                <a:solidFill>
                  <a:schemeClr val="dk2"/>
                </a:solidFill>
              </a:rPr>
              <a:t> </a:t>
            </a:r>
          </a:p>
          <a:p>
            <a:pPr>
              <a:defRPr/>
            </a:pPr>
            <a:r>
              <a:rPr lang="en-GB">
                <a:solidFill>
                  <a:schemeClr val="dk2"/>
                </a:solidFill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Gallech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</a:t>
            </a: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hefyd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</a:t>
            </a: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gysylltu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a </a:t>
            </a: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siarad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 </a:t>
            </a:r>
            <a:r>
              <a:rPr lang="en" err="1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gyda</a:t>
            </a:r>
            <a:r>
              <a:rPr lang="en">
                <a:solidFill>
                  <a:srgbClr val="1F1F1F"/>
                </a:solidFill>
                <a:highlight>
                  <a:srgbClr val="F8F9FA"/>
                </a:highlight>
                <a:sym typeface="Trebuchet MS"/>
              </a:rPr>
              <a:t>:</a:t>
            </a:r>
            <a:endParaRPr lang="en-US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qGEATEyPXv0?feature=oembed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cf6w7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yngor@complantcymru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hyperlink" Target="http://www.complantcymru.org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 Mawrth 2026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139" y="1104965"/>
            <a:ext cx="6137303" cy="32441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sz="2800">
                <a:latin typeface="Arial"/>
                <a:cs typeface="Arial"/>
                <a:sym typeface="Trebuchet MS"/>
              </a:rPr>
              <a:t>Mis </a:t>
            </a:r>
            <a:r>
              <a:rPr lang="en-US" sz="2800" err="1">
                <a:latin typeface="Arial"/>
                <a:cs typeface="Arial"/>
                <a:sym typeface="Trebuchet MS"/>
              </a:rPr>
              <a:t>diwethaf</a:t>
            </a:r>
            <a:r>
              <a:rPr lang="en-US" sz="2800">
                <a:latin typeface="Arial"/>
                <a:cs typeface="Arial"/>
                <a:sym typeface="Trebuchet MS"/>
              </a:rPr>
              <a:t>, </a:t>
            </a:r>
            <a:r>
              <a:rPr lang="en-US" sz="2800" err="1">
                <a:latin typeface="Arial"/>
                <a:cs typeface="Arial"/>
                <a:sym typeface="Trebuchet MS"/>
              </a:rPr>
              <a:t>gofynnon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ni</a:t>
            </a:r>
            <a:r>
              <a:rPr lang="en-US" sz="2800">
                <a:latin typeface="Arial"/>
                <a:cs typeface="Arial"/>
                <a:sym typeface="Trebuchet MS"/>
              </a:rPr>
              <a:t> i chi am </a:t>
            </a:r>
            <a:r>
              <a:rPr lang="en-GB" sz="2800" b="1" err="1">
                <a:latin typeface="Arial"/>
                <a:ea typeface="Trebuchet MS"/>
                <a:cs typeface="Arial"/>
                <a:sym typeface="Trebuchet MS"/>
              </a:rPr>
              <a:t>chwarae</a:t>
            </a:r>
            <a:r>
              <a:rPr lang="en-GB" sz="2800" b="1">
                <a:latin typeface="Arial"/>
                <a:ea typeface="Trebuchet MS"/>
                <a:cs typeface="Arial"/>
                <a:sym typeface="Trebuchet MS"/>
              </a:rPr>
              <a:t> ac </a:t>
            </a:r>
            <a:r>
              <a:rPr lang="en-GB" sz="2800" b="1" err="1">
                <a:latin typeface="Arial"/>
                <a:ea typeface="Trebuchet MS"/>
                <a:cs typeface="Arial"/>
                <a:sym typeface="Trebuchet MS"/>
              </a:rPr>
              <a:t>ymlacio</a:t>
            </a:r>
            <a:r>
              <a:rPr lang="en-GB" sz="2800" b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err="1">
                <a:latin typeface="Arial"/>
                <a:ea typeface="Trebuchet MS"/>
                <a:cs typeface="Arial"/>
                <a:sym typeface="Trebuchet MS"/>
              </a:rPr>
              <a:t>yn</a:t>
            </a:r>
            <a:r>
              <a:rPr lang="en-GB" sz="2800" b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err="1">
                <a:latin typeface="Arial"/>
                <a:ea typeface="Trebuchet MS"/>
                <a:cs typeface="Arial"/>
                <a:sym typeface="Trebuchet MS"/>
              </a:rPr>
              <a:t>ystod</a:t>
            </a:r>
            <a:r>
              <a:rPr lang="en-GB" sz="2800" b="1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err="1">
                <a:latin typeface="Arial"/>
                <a:ea typeface="Trebuchet MS"/>
                <a:cs typeface="Arial"/>
                <a:sym typeface="Trebuchet MS"/>
              </a:rPr>
              <a:t>tymor</a:t>
            </a:r>
            <a:r>
              <a:rPr lang="en-GB" sz="2800" b="1">
                <a:latin typeface="Arial"/>
                <a:ea typeface="Trebuchet MS"/>
                <a:cs typeface="Arial"/>
                <a:sym typeface="Trebuchet MS"/>
              </a:rPr>
              <a:t> y </a:t>
            </a:r>
            <a:r>
              <a:rPr lang="en-GB" sz="2800" b="1" err="1">
                <a:latin typeface="Arial"/>
                <a:ea typeface="Trebuchet MS"/>
                <a:cs typeface="Arial"/>
                <a:sym typeface="Trebuchet MS"/>
              </a:rPr>
              <a:t>Gaeaf</a:t>
            </a:r>
            <a:r>
              <a:rPr lang="en-GB" sz="2800" b="1">
                <a:latin typeface="Arial"/>
                <a:ea typeface="Trebuchet MS"/>
                <a:cs typeface="Arial"/>
                <a:sym typeface="Trebuchet MS"/>
              </a:rPr>
              <a:t>.</a:t>
            </a:r>
            <a:r>
              <a:rPr lang="en-US" sz="2800" b="1">
                <a:latin typeface="Arial"/>
                <a:cs typeface="Arial"/>
                <a:sym typeface="Trebuchet MS"/>
              </a:rPr>
              <a:t>. </a:t>
            </a:r>
          </a:p>
          <a:p>
            <a:pPr defTabSz="914400">
              <a:lnSpc>
                <a:spcPct val="150000"/>
              </a:lnSpc>
            </a:pPr>
            <a:br>
              <a:rPr lang="en-US" sz="2800">
                <a:latin typeface="Arial"/>
                <a:cs typeface="Arial"/>
                <a:sym typeface="Trebuchet MS"/>
              </a:rPr>
            </a:br>
            <a:r>
              <a:rPr lang="en-US" sz="2800">
                <a:latin typeface="Arial"/>
                <a:cs typeface="Arial"/>
                <a:sym typeface="Trebuchet MS"/>
              </a:rPr>
              <a:t>Dyma </a:t>
            </a:r>
            <a:r>
              <a:rPr lang="en-US" sz="2800" err="1">
                <a:latin typeface="Arial"/>
                <a:cs typeface="Arial"/>
                <a:sym typeface="Trebuchet MS"/>
              </a:rPr>
              <a:t>beth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clywsom</a:t>
            </a:r>
            <a:r>
              <a:rPr lang="en-US" sz="2800">
                <a:latin typeface="Arial"/>
                <a:cs typeface="Arial"/>
                <a:sym typeface="Trebuchet MS"/>
              </a:rPr>
              <a:t> </a:t>
            </a:r>
            <a:r>
              <a:rPr lang="en-US" sz="2800" err="1">
                <a:latin typeface="Arial"/>
                <a:cs typeface="Arial"/>
                <a:sym typeface="Trebuchet MS"/>
              </a:rPr>
              <a:t>ni</a:t>
            </a:r>
            <a:r>
              <a:rPr lang="en-US" sz="2800">
                <a:latin typeface="Arial"/>
                <a:cs typeface="Arial"/>
                <a:sym typeface="Trebuchet MS"/>
              </a:rPr>
              <a:t>:</a:t>
            </a:r>
            <a:endParaRPr lang="en-US" sz="280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234" y="1254989"/>
            <a:ext cx="2679223" cy="28595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AF3D-DCFB-EA27-E722-3E0F8308722E}"/>
              </a:ext>
            </a:extLst>
          </p:cNvPr>
          <p:cNvSpPr txBox="1"/>
          <p:nvPr/>
        </p:nvSpPr>
        <p:spPr>
          <a:xfrm>
            <a:off x="634000" y="604018"/>
            <a:ext cx="10574774" cy="967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err="1">
                <a:latin typeface="Arial Rounded MT Bold"/>
                <a:ea typeface="+mn-lt"/>
                <a:cs typeface="+mn-lt"/>
              </a:rPr>
              <a:t>Diolch</a:t>
            </a:r>
            <a:r>
              <a:rPr lang="en-GB" sz="2000">
                <a:latin typeface="Arial Rounded MT Bold"/>
                <a:ea typeface="+mn-lt"/>
                <a:cs typeface="+mn-lt"/>
              </a:rPr>
              <a:t> </a:t>
            </a:r>
            <a:r>
              <a:rPr lang="en-GB" sz="2000" err="1">
                <a:latin typeface="Arial Rounded MT Bold"/>
                <a:ea typeface="+mn-lt"/>
                <a:cs typeface="+mn-lt"/>
              </a:rPr>
              <a:t>i</a:t>
            </a:r>
            <a:r>
              <a:rPr lang="en-GB" sz="2000">
                <a:latin typeface="Arial Rounded MT Bold"/>
                <a:ea typeface="+mn-lt"/>
                <a:cs typeface="+mn-lt"/>
              </a:rPr>
              <a:t> </a:t>
            </a:r>
            <a:r>
              <a:rPr lang="en-GB" sz="2000" err="1">
                <a:latin typeface="Arial Rounded MT Bold"/>
                <a:ea typeface="+mn-lt"/>
                <a:cs typeface="+mn-lt"/>
              </a:rPr>
              <a:t>bawb</a:t>
            </a:r>
            <a:r>
              <a:rPr lang="en-GB" sz="2000">
                <a:latin typeface="Arial Rounded MT Bold"/>
                <a:ea typeface="+mn-lt"/>
                <a:cs typeface="+mn-lt"/>
              </a:rPr>
              <a:t> a </a:t>
            </a:r>
            <a:r>
              <a:rPr lang="en-GB" sz="2000" err="1">
                <a:latin typeface="Arial Rounded MT Bold"/>
                <a:ea typeface="+mn-lt"/>
                <a:cs typeface="+mn-lt"/>
              </a:rPr>
              <a:t>ddywedodd</a:t>
            </a:r>
            <a:r>
              <a:rPr lang="en-GB" sz="2000">
                <a:latin typeface="Arial Rounded MT Bold"/>
                <a:ea typeface="+mn-lt"/>
                <a:cs typeface="+mn-lt"/>
              </a:rPr>
              <a:t> </a:t>
            </a:r>
            <a:r>
              <a:rPr lang="en-GB" sz="2000" err="1">
                <a:latin typeface="Arial Rounded MT Bold"/>
                <a:ea typeface="+mn-lt"/>
                <a:cs typeface="+mn-lt"/>
              </a:rPr>
              <a:t>wrthym</a:t>
            </a:r>
            <a:r>
              <a:rPr lang="en-GB" sz="2000">
                <a:latin typeface="Arial Rounded MT Bold"/>
                <a:ea typeface="+mn-lt"/>
                <a:cs typeface="+mn-lt"/>
              </a:rPr>
              <a:t> am </a:t>
            </a:r>
            <a:r>
              <a:rPr lang="en-GB" sz="2000" err="1">
                <a:latin typeface="Arial Rounded MT Bold"/>
                <a:ea typeface="+mn-lt"/>
                <a:cs typeface="+mn-lt"/>
              </a:rPr>
              <a:t>chwarae</a:t>
            </a:r>
            <a:r>
              <a:rPr lang="en-GB" sz="2000">
                <a:latin typeface="Arial Rounded MT Bold"/>
                <a:ea typeface="+mn-lt"/>
                <a:cs typeface="+mn-lt"/>
              </a:rPr>
              <a:t> </a:t>
            </a:r>
            <a:r>
              <a:rPr lang="en-GB" sz="2000" err="1">
                <a:latin typeface="Arial Rounded MT Bold"/>
                <a:ea typeface="+mn-lt"/>
                <a:cs typeface="+mn-lt"/>
              </a:rPr>
              <a:t>yn</a:t>
            </a:r>
            <a:r>
              <a:rPr lang="en-GB" sz="2000">
                <a:latin typeface="Arial Rounded MT Bold"/>
                <a:ea typeface="+mn-lt"/>
                <a:cs typeface="+mn-lt"/>
              </a:rPr>
              <a:t> </a:t>
            </a:r>
            <a:r>
              <a:rPr lang="en-GB" sz="2000" err="1">
                <a:latin typeface="Arial Rounded MT Bold"/>
                <a:ea typeface="+mn-lt"/>
                <a:cs typeface="+mn-lt"/>
              </a:rPr>
              <a:t>ystod</a:t>
            </a:r>
            <a:r>
              <a:rPr lang="en-GB" sz="2000">
                <a:latin typeface="Arial Rounded MT Bold"/>
                <a:ea typeface="+mn-lt"/>
                <a:cs typeface="+mn-lt"/>
              </a:rPr>
              <a:t> </a:t>
            </a:r>
            <a:r>
              <a:rPr lang="en-GB" sz="2000" err="1">
                <a:latin typeface="Arial Rounded MT Bold"/>
                <a:ea typeface="+mn-lt"/>
                <a:cs typeface="+mn-lt"/>
              </a:rPr>
              <a:t>misoedd</a:t>
            </a:r>
            <a:r>
              <a:rPr lang="en-GB" sz="2000">
                <a:latin typeface="Arial Rounded MT Bold"/>
                <a:ea typeface="+mn-lt"/>
                <a:cs typeface="+mn-lt"/>
              </a:rPr>
              <a:t> y </a:t>
            </a:r>
            <a:r>
              <a:rPr lang="en-GB" sz="2000" err="1">
                <a:latin typeface="Arial Rounded MT Bold"/>
                <a:ea typeface="+mn-lt"/>
                <a:cs typeface="+mn-lt"/>
              </a:rPr>
              <a:t>gaeaf</a:t>
            </a:r>
            <a:r>
              <a:rPr lang="en-GB" sz="2000">
                <a:latin typeface="Arial Rounded MT Bold"/>
                <a:ea typeface="+mn-lt"/>
                <a:cs typeface="+mn-lt"/>
              </a:rPr>
              <a:t>, </a:t>
            </a:r>
            <a:r>
              <a:rPr lang="en-GB" sz="2000" err="1">
                <a:latin typeface="Arial Rounded MT Bold"/>
                <a:ea typeface="+mn-lt"/>
                <a:cs typeface="+mn-lt"/>
              </a:rPr>
              <a:t>dyma</a:t>
            </a:r>
            <a:r>
              <a:rPr lang="en-GB" sz="2000">
                <a:latin typeface="Arial Rounded MT Bold"/>
                <a:ea typeface="+mn-lt"/>
                <a:cs typeface="+mn-lt"/>
              </a:rPr>
              <a:t> </a:t>
            </a:r>
            <a:r>
              <a:rPr lang="en-GB" sz="2000" err="1">
                <a:latin typeface="Arial Rounded MT Bold"/>
                <a:ea typeface="+mn-lt"/>
                <a:cs typeface="+mn-lt"/>
              </a:rPr>
              <a:t>beth</a:t>
            </a:r>
            <a:r>
              <a:rPr lang="en-GB" sz="2000">
                <a:latin typeface="Arial Rounded MT Bold"/>
                <a:ea typeface="+mn-lt"/>
                <a:cs typeface="+mn-lt"/>
              </a:rPr>
              <a:t> </a:t>
            </a:r>
            <a:r>
              <a:rPr lang="en-GB" sz="2000" err="1">
                <a:latin typeface="Arial Rounded MT Bold"/>
                <a:ea typeface="+mn-lt"/>
                <a:cs typeface="+mn-lt"/>
              </a:rPr>
              <a:t>wnaethon</a:t>
            </a:r>
            <a:r>
              <a:rPr lang="en-GB" sz="2000">
                <a:latin typeface="Arial Rounded MT Bold"/>
                <a:ea typeface="+mn-lt"/>
                <a:cs typeface="+mn-lt"/>
              </a:rPr>
              <a:t> </a:t>
            </a:r>
            <a:r>
              <a:rPr lang="en-GB" sz="2000" err="1">
                <a:latin typeface="Arial Rounded MT Bold"/>
                <a:ea typeface="+mn-lt"/>
                <a:cs typeface="+mn-lt"/>
              </a:rPr>
              <a:t>ni</a:t>
            </a:r>
            <a:r>
              <a:rPr lang="en-GB" sz="2000">
                <a:latin typeface="Arial Rounded MT Bold"/>
                <a:ea typeface="+mn-lt"/>
                <a:cs typeface="+mn-lt"/>
              </a:rPr>
              <a:t> </a:t>
            </a:r>
            <a:r>
              <a:rPr lang="en-GB" sz="2000" err="1">
                <a:latin typeface="Arial Rounded MT Bold"/>
                <a:ea typeface="+mn-lt"/>
                <a:cs typeface="+mn-lt"/>
              </a:rPr>
              <a:t>ei</a:t>
            </a:r>
            <a:r>
              <a:rPr lang="en-GB" sz="2000">
                <a:latin typeface="Arial Rounded MT Bold"/>
                <a:ea typeface="+mn-lt"/>
                <a:cs typeface="+mn-lt"/>
              </a:rPr>
              <a:t> </a:t>
            </a:r>
            <a:r>
              <a:rPr lang="en-GB" sz="2000" err="1">
                <a:latin typeface="Arial Rounded MT Bold"/>
                <a:ea typeface="+mn-lt"/>
                <a:cs typeface="+mn-lt"/>
              </a:rPr>
              <a:t>ddarganfod</a:t>
            </a:r>
            <a:r>
              <a:rPr lang="en-GB" sz="2000">
                <a:latin typeface="Arial Rounded MT Bold"/>
                <a:ea typeface="+mn-lt"/>
                <a:cs typeface="+mn-lt"/>
              </a:rPr>
              <a:t>:</a:t>
            </a:r>
            <a:endParaRPr lang="en-US">
              <a:latin typeface="Arial Rounded MT Bold"/>
              <a:ea typeface="+mn-lt"/>
              <a:cs typeface="+mn-lt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7890493-8B96-8003-4FBF-316BB644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A6342-872F-C5BC-1DD7-A9D0FFF3AA5C}"/>
              </a:ext>
            </a:extLst>
          </p:cNvPr>
          <p:cNvSpPr txBox="1"/>
          <p:nvPr/>
        </p:nvSpPr>
        <p:spPr>
          <a:xfrm>
            <a:off x="2615381" y="1785644"/>
            <a:ext cx="8783310" cy="8720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Arial"/>
                <a:ea typeface="+mn-lt"/>
                <a:cs typeface="Arial"/>
              </a:rPr>
              <a:t>Dydy llawer ohonoch chi ddim yn chwarae cymaint y tu allan yn ystod misoedd y gaeaf oherwydd ei bod hi'n rhy dywyll a gwlyb.</a:t>
            </a:r>
            <a:endParaRPr lang="en-GB"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1E3643-6F9C-2087-D2F1-881B3AB34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59" y="1621037"/>
            <a:ext cx="1470103" cy="12064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762FFA-691C-ABD8-D99A-0812CA4ED9A7}"/>
              </a:ext>
            </a:extLst>
          </p:cNvPr>
          <p:cNvSpPr txBox="1"/>
          <p:nvPr/>
        </p:nvSpPr>
        <p:spPr>
          <a:xfrm>
            <a:off x="2615380" y="4482772"/>
            <a:ext cx="8783311" cy="8720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err="1">
                <a:latin typeface="Arial"/>
                <a:ea typeface="+mn-lt"/>
                <a:cs typeface="Arial"/>
              </a:rPr>
              <a:t>Dywedodd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llawer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byddai'n</a:t>
            </a:r>
            <a:r>
              <a:rPr lang="en-GB">
                <a:latin typeface="Arial"/>
                <a:ea typeface="+mn-lt"/>
                <a:cs typeface="Arial"/>
              </a:rPr>
              <a:t> haws </a:t>
            </a:r>
            <a:r>
              <a:rPr lang="en-GB" err="1">
                <a:latin typeface="Arial"/>
                <a:ea typeface="+mn-lt"/>
                <a:cs typeface="Arial"/>
              </a:rPr>
              <a:t>treulio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amser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gyda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ffrindiau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yn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ystod</a:t>
            </a:r>
            <a:r>
              <a:rPr lang="en-GB">
                <a:latin typeface="Arial"/>
                <a:ea typeface="+mn-lt"/>
                <a:cs typeface="Arial"/>
              </a:rPr>
              <a:t> y </a:t>
            </a:r>
            <a:r>
              <a:rPr lang="en-GB" err="1">
                <a:latin typeface="Arial"/>
                <a:ea typeface="+mn-lt"/>
                <a:cs typeface="Arial"/>
              </a:rPr>
              <a:t>gaeaf</a:t>
            </a:r>
            <a:r>
              <a:rPr lang="en-GB">
                <a:latin typeface="Arial"/>
                <a:ea typeface="+mn-lt"/>
                <a:cs typeface="Arial"/>
              </a:rPr>
              <a:t> pe bai </a:t>
            </a:r>
            <a:r>
              <a:rPr lang="en-GB" err="1">
                <a:latin typeface="Arial"/>
                <a:ea typeface="+mn-lt"/>
                <a:cs typeface="Arial"/>
              </a:rPr>
              <a:t>mwy</a:t>
            </a:r>
            <a:r>
              <a:rPr lang="en-GB">
                <a:latin typeface="Arial"/>
                <a:ea typeface="+mn-lt"/>
                <a:cs typeface="Arial"/>
              </a:rPr>
              <a:t> o </a:t>
            </a:r>
            <a:r>
              <a:rPr lang="en-GB" err="1">
                <a:latin typeface="Arial"/>
                <a:ea typeface="+mn-lt"/>
                <a:cs typeface="Arial"/>
              </a:rPr>
              <a:t>lochesi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mewn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parciau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awyr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agored</a:t>
            </a:r>
            <a:r>
              <a:rPr lang="en-GB">
                <a:latin typeface="Arial"/>
                <a:ea typeface="+mn-lt"/>
                <a:cs typeface="Arial"/>
              </a:rPr>
              <a:t> a </a:t>
            </a:r>
            <a:r>
              <a:rPr lang="en-GB" err="1">
                <a:latin typeface="Arial"/>
                <a:ea typeface="+mn-lt"/>
                <a:cs typeface="Arial"/>
              </a:rPr>
              <a:t>goleuadau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stryd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gwell</a:t>
            </a:r>
            <a:r>
              <a:rPr lang="en-GB">
                <a:latin typeface="Arial"/>
                <a:ea typeface="+mn-lt"/>
                <a:cs typeface="Arial"/>
              </a:rPr>
              <a:t>.</a:t>
            </a:r>
            <a:endParaRPr lang="en-GB" sz="160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0BD6D1-EE13-444C-D28C-2EE1531EF7C6}"/>
              </a:ext>
            </a:extLst>
          </p:cNvPr>
          <p:cNvSpPr txBox="1"/>
          <p:nvPr/>
        </p:nvSpPr>
        <p:spPr>
          <a:xfrm>
            <a:off x="2615381" y="3132790"/>
            <a:ext cx="8783310" cy="8720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err="1">
                <a:latin typeface="Arial"/>
                <a:ea typeface="+mn-lt"/>
                <a:cs typeface="Arial"/>
              </a:rPr>
              <a:t>Mae'r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rhan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fwyaf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ohonoch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chi'n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teithio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i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lefyd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trwy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gael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lifft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gan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oedolyn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yn</a:t>
            </a:r>
            <a:r>
              <a:rPr lang="en-GB">
                <a:latin typeface="Arial"/>
                <a:ea typeface="+mn-lt"/>
                <a:cs typeface="Arial"/>
              </a:rPr>
              <a:t> y car a </a:t>
            </a:r>
            <a:r>
              <a:rPr lang="en-GB" err="1">
                <a:latin typeface="Arial"/>
                <a:ea typeface="+mn-lt"/>
                <a:cs typeface="Arial"/>
              </a:rPr>
              <a:t>dywedodd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llawer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ohonoch</a:t>
            </a:r>
            <a:r>
              <a:rPr lang="en-GB">
                <a:latin typeface="Arial"/>
                <a:ea typeface="+mn-lt"/>
                <a:cs typeface="Arial"/>
              </a:rPr>
              <a:t> chi </a:t>
            </a:r>
            <a:r>
              <a:rPr lang="en-GB" err="1">
                <a:latin typeface="Arial"/>
                <a:ea typeface="+mn-lt"/>
                <a:cs typeface="Arial"/>
              </a:rPr>
              <a:t>trwy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gerdded</a:t>
            </a:r>
            <a:r>
              <a:rPr lang="en-GB">
                <a:latin typeface="Arial"/>
                <a:ea typeface="+mn-lt"/>
                <a:cs typeface="Arial"/>
              </a:rPr>
              <a:t> neu </a:t>
            </a:r>
            <a:r>
              <a:rPr lang="en-GB" err="1">
                <a:latin typeface="Arial"/>
                <a:ea typeface="+mn-lt"/>
                <a:cs typeface="Arial"/>
              </a:rPr>
              <a:t>feicio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gyda</a:t>
            </a:r>
            <a:r>
              <a:rPr lang="en-GB">
                <a:latin typeface="Arial"/>
                <a:ea typeface="+mn-lt"/>
                <a:cs typeface="Arial"/>
              </a:rPr>
              <a:t> </a:t>
            </a:r>
            <a:r>
              <a:rPr lang="en-GB" err="1">
                <a:latin typeface="Arial"/>
                <a:ea typeface="+mn-lt"/>
                <a:cs typeface="Arial"/>
              </a:rPr>
              <a:t>ffrind</a:t>
            </a:r>
            <a:r>
              <a:rPr lang="en-GB">
                <a:latin typeface="Arial"/>
                <a:ea typeface="+mn-lt"/>
                <a:cs typeface="Arial"/>
              </a:rPr>
              <a:t>.</a:t>
            </a:r>
            <a:endParaRPr lang="en-GB">
              <a:latin typeface="Arial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68C3FB-F8AF-78CF-5703-EC24ED89A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68" y="3017219"/>
            <a:ext cx="1689194" cy="11141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196541-DB62-00B4-D6D0-3779DBF49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62124" y="4321068"/>
            <a:ext cx="1023991" cy="141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5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 idx="4294967295"/>
          </p:nvPr>
        </p:nvSpPr>
        <p:spPr>
          <a:xfrm>
            <a:off x="715618" y="4116183"/>
            <a:ext cx="10933043" cy="154421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1800" b="1" err="1">
                <a:latin typeface="Arial"/>
                <a:ea typeface="Trebuchet MS"/>
                <a:cs typeface="Arial"/>
                <a:sym typeface="Trebuchet MS"/>
              </a:rPr>
              <a:t>Erthygl</a:t>
            </a:r>
            <a:r>
              <a:rPr lang="en-GB" sz="1800" b="1">
                <a:latin typeface="Arial"/>
                <a:ea typeface="Trebuchet MS"/>
                <a:cs typeface="Arial"/>
                <a:sym typeface="Trebuchet MS"/>
              </a:rPr>
              <a:t> 17: 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Mae gen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i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hawl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i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gwrdda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ffrindiau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ac i ymuno a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grwpiau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. </a:t>
            </a:r>
            <a:br>
              <a:rPr lang="en-GB" sz="1800"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</a:br>
            <a:r>
              <a:rPr lang="en-GB" sz="1800" b="1" err="1">
                <a:latin typeface="Arial"/>
                <a:ea typeface="Trebuchet MS"/>
                <a:cs typeface="Arial"/>
                <a:sym typeface="Trebuchet MS"/>
              </a:rPr>
              <a:t>Erthygl</a:t>
            </a:r>
            <a:r>
              <a:rPr lang="en-GB" sz="1800" b="1">
                <a:latin typeface="Arial"/>
                <a:ea typeface="Trebuchet MS"/>
                <a:cs typeface="Arial"/>
                <a:sym typeface="Trebuchet MS"/>
              </a:rPr>
              <a:t> 19: 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Mae gen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i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hawl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i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fy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amddiffyn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rhag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niwed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neu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driniaeth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1800" err="1">
                <a:latin typeface="Arial"/>
                <a:ea typeface="Trebuchet MS"/>
                <a:cs typeface="Arial"/>
                <a:sym typeface="Trebuchet MS"/>
              </a:rPr>
              <a:t>wael</a:t>
            </a:r>
            <a:r>
              <a:rPr lang="en-GB" sz="1800">
                <a:latin typeface="Arial"/>
                <a:ea typeface="Trebuchet MS"/>
                <a:cs typeface="Arial"/>
                <a:sym typeface="Trebuchet MS"/>
              </a:rPr>
              <a:t>. </a:t>
            </a:r>
            <a:endParaRPr lang="en-GB" sz="2400"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37105-19DD-9A97-BC59-4E8137B7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99233-7366-1029-9C14-90B558FB5F51}"/>
              </a:ext>
            </a:extLst>
          </p:cNvPr>
          <p:cNvSpPr txBox="1"/>
          <p:nvPr/>
        </p:nvSpPr>
        <p:spPr>
          <a:xfrm>
            <a:off x="4035417" y="1448520"/>
            <a:ext cx="6850330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Mae Mater y Mis Mawrth am </a:t>
            </a:r>
            <a:r>
              <a:rPr lang="en-GB" sz="2800" b="1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ddefnydd</a:t>
            </a:r>
            <a:r>
              <a:rPr lang="en-GB" sz="2800" b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plant o </a:t>
            </a:r>
            <a:r>
              <a:rPr lang="en-GB" sz="2800" b="1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gyfrynghau</a:t>
            </a:r>
            <a:r>
              <a:rPr lang="en-GB" sz="2800" b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800" b="1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cymdeithasol</a:t>
            </a:r>
            <a:r>
              <a:rPr lang="en-GB" sz="2800" b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.</a:t>
            </a:r>
            <a:endParaRPr lang="en-GB" sz="28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F78E3D-948C-B2A8-D8FA-C3EAF5B536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49539">
            <a:off x="798607" y="935491"/>
            <a:ext cx="2959152" cy="29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9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Mater y Mis Mawrth 2026 - Gwahardd Cyfyngau Cymdeithasol i blant dan 16">
            <a:hlinkClick r:id="" action="ppaction://media"/>
            <a:extLst>
              <a:ext uri="{FF2B5EF4-FFF2-40B4-BE49-F238E27FC236}">
                <a16:creationId xmlns:a16="http://schemas.microsoft.com/office/drawing/2014/main" id="{DADE2AF9-B7A9-EC1E-7A20-8C3B3A2509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 idx="4294967295"/>
          </p:nvPr>
        </p:nvSpPr>
        <p:spPr>
          <a:xfrm>
            <a:off x="711409" y="883243"/>
            <a:ext cx="6557962" cy="8302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Trafodwch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pâr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 neu </a:t>
            </a: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000" err="1">
                <a:latin typeface="Arial"/>
                <a:ea typeface="Trebuchet MS"/>
                <a:cs typeface="Arial"/>
                <a:sym typeface="Trebuchet MS"/>
              </a:rPr>
              <a:t>grŵp</a:t>
            </a:r>
            <a:r>
              <a:rPr lang="en-GB" sz="300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GB" sz="300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80">
            <a:off x="8568589" y="883243"/>
            <a:ext cx="2371228" cy="20728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15BED7-3D3B-ED0D-BC6E-8A082DC7D03C}"/>
              </a:ext>
            </a:extLst>
          </p:cNvPr>
          <p:cNvSpPr txBox="1"/>
          <p:nvPr/>
        </p:nvSpPr>
        <p:spPr>
          <a:xfrm>
            <a:off x="711409" y="2301194"/>
            <a:ext cx="10769182" cy="3076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Ydych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chi'n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defnyddio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unrhyw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gyfryngau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cymdeithasol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base">
              <a:lnSpc>
                <a:spcPct val="150000"/>
              </a:lnSpc>
            </a:pPr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Ydych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chi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erioed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teimlo'n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anniogel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neu'n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anhapus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ar-lein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base">
              <a:lnSpc>
                <a:spcPct val="150000"/>
              </a:lnSpc>
            </a:pPr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Ydych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chi'n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meddwl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bod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hi'n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syniad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da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stopio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 plant dan16 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oed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ddefnyddio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cyfryngau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cymdeithasol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983" y="1849596"/>
            <a:ext cx="9031390" cy="4154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pob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person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ifanc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unigol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neu gall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oedolyn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ran y </a:t>
            </a:r>
            <a:r>
              <a:rPr lang="en-GB" sz="1600" i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grwp</a:t>
            </a:r>
            <a:r>
              <a:rPr lang="en-GB" sz="1600" i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)</a:t>
            </a:r>
            <a:endParaRPr lang="en-US" sz="16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9092" y="1021805"/>
            <a:ext cx="9920738" cy="5029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 err="1">
                <a:latin typeface="Arial"/>
                <a:ea typeface="Trebuchet MS"/>
                <a:cs typeface="Arial"/>
                <a:sym typeface="Trebuchet MS"/>
              </a:rPr>
              <a:t>Rhannwch</a:t>
            </a:r>
            <a:r>
              <a:rPr lang="en-GB" sz="2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err="1">
                <a:latin typeface="Arial"/>
                <a:ea typeface="Trebuchet MS"/>
                <a:cs typeface="Arial"/>
                <a:sym typeface="Trebuchet MS"/>
              </a:rPr>
              <a:t>eich</a:t>
            </a:r>
            <a:r>
              <a:rPr lang="en-GB" sz="2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err="1">
                <a:latin typeface="Arial"/>
                <a:ea typeface="Trebuchet MS"/>
                <a:cs typeface="Arial"/>
                <a:sym typeface="Trebuchet MS"/>
              </a:rPr>
              <a:t>syniadau</a:t>
            </a:r>
            <a:r>
              <a:rPr lang="en-GB" sz="2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err="1">
                <a:latin typeface="Arial"/>
                <a:ea typeface="Trebuchet MS"/>
                <a:cs typeface="Arial"/>
                <a:sym typeface="Trebuchet MS"/>
              </a:rPr>
              <a:t>gyda</a:t>
            </a:r>
            <a:r>
              <a:rPr lang="en-GB" sz="2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err="1">
                <a:latin typeface="Arial"/>
                <a:ea typeface="Trebuchet MS"/>
                <a:cs typeface="Arial"/>
                <a:sym typeface="Trebuchet MS"/>
              </a:rPr>
              <a:t>ni</a:t>
            </a:r>
            <a:r>
              <a:rPr lang="en-GB" sz="2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err="1">
                <a:latin typeface="Arial"/>
                <a:ea typeface="Trebuchet MS"/>
                <a:cs typeface="Arial"/>
                <a:sym typeface="Trebuchet MS"/>
              </a:rPr>
              <a:t>drwy</a:t>
            </a:r>
            <a:r>
              <a:rPr lang="en-GB" sz="2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err="1">
                <a:latin typeface="Arial"/>
                <a:ea typeface="Trebuchet MS"/>
                <a:cs typeface="Arial"/>
                <a:sym typeface="Trebuchet MS"/>
              </a:rPr>
              <a:t>ddefnyddio’r</a:t>
            </a:r>
            <a:r>
              <a:rPr lang="en-GB" sz="2000">
                <a:latin typeface="Arial"/>
                <a:ea typeface="Trebuchet MS"/>
                <a:cs typeface="Arial"/>
                <a:sym typeface="Trebuchet MS"/>
              </a:rPr>
              <a:t> cod QR </a:t>
            </a:r>
            <a:r>
              <a:rPr lang="en-GB" sz="2000" err="1">
                <a:latin typeface="Arial"/>
                <a:ea typeface="Trebuchet MS"/>
                <a:cs typeface="Arial"/>
                <a:sym typeface="Trebuchet MS"/>
              </a:rPr>
              <a:t>neu’r</a:t>
            </a:r>
            <a:r>
              <a:rPr lang="en-GB" sz="2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000" err="1">
                <a:latin typeface="Arial"/>
                <a:ea typeface="Trebuchet MS"/>
                <a:cs typeface="Arial"/>
                <a:sym typeface="Trebuchet MS"/>
                <a:hlinkClick r:id="rId3"/>
              </a:rPr>
              <a:t>ddolen</a:t>
            </a:r>
            <a:r>
              <a:rPr lang="en-GB" sz="2000">
                <a:latin typeface="Arial"/>
                <a:ea typeface="Trebuchet MS"/>
                <a:cs typeface="Arial"/>
                <a:sym typeface="Trebuchet MS"/>
                <a:hlinkClick r:id="rId3"/>
              </a:rPr>
              <a:t> </a:t>
            </a:r>
            <a:r>
              <a:rPr lang="en-GB" sz="2000" err="1">
                <a:latin typeface="Arial"/>
                <a:ea typeface="Trebuchet MS"/>
                <a:cs typeface="Arial"/>
                <a:sym typeface="Trebuchet MS"/>
                <a:hlinkClick r:id="rId3"/>
              </a:rPr>
              <a:t>arolwg</a:t>
            </a:r>
            <a:endParaRPr lang="en-GB" sz="2000" b="1" err="1">
              <a:latin typeface="Arial"/>
              <a:ea typeface="Trebuchet MS"/>
              <a:cs typeface="Arial"/>
              <a:hlinkClick r:id="rId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84" y="720798"/>
            <a:ext cx="1401864" cy="1885265"/>
          </a:xfrm>
          <a:prstGeom prst="rect">
            <a:avLst/>
          </a:prstGeom>
        </p:spPr>
      </p:pic>
      <p:pic>
        <p:nvPicPr>
          <p:cNvPr id="5" name="Picture 4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A79714D2-1589-09EB-D720-662E13354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420" y="2366210"/>
            <a:ext cx="2727159" cy="272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318000"/>
            <a:ext cx="7014564" cy="29893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Gallech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hefyd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gysylltu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â’n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tîm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Cyngor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a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chymorth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cyngor@complantcymru.org.uk</a:t>
            </a:r>
            <a:endParaRPr lang="en-US" sz="2200">
              <a:solidFill>
                <a:schemeClr val="tx1"/>
              </a:solidFill>
              <a:latin typeface="Arial"/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www.complantcymru.org.uk</a:t>
            </a:r>
            <a:endParaRPr lang="en">
              <a:solidFill>
                <a:schemeClr val="tx1"/>
              </a:solidFill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97" y="2479056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740499" y="787609"/>
            <a:ext cx="10714214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sz="2200" err="1">
                <a:latin typeface="Arial"/>
              </a:rPr>
              <a:t>Os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chi'n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poeni</a:t>
            </a:r>
            <a:r>
              <a:rPr lang="en-GB" sz="2200">
                <a:latin typeface="Arial"/>
              </a:rPr>
              <a:t> am </a:t>
            </a:r>
            <a:r>
              <a:rPr lang="en-GB" sz="2200" err="1">
                <a:latin typeface="Arial"/>
              </a:rPr>
              <a:t>unrhyw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beth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ar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ôl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sesiwn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heddi</a:t>
            </a:r>
            <a:r>
              <a:rPr lang="en-GB" sz="2200">
                <a:latin typeface="Arial"/>
              </a:rPr>
              <a:t>, </a:t>
            </a:r>
            <a:r>
              <a:rPr lang="en-GB" sz="2200" err="1">
                <a:latin typeface="Arial"/>
              </a:rPr>
              <a:t>dylech</a:t>
            </a:r>
            <a:r>
              <a:rPr lang="en-GB" sz="2200">
                <a:latin typeface="Arial"/>
              </a:rPr>
              <a:t> </a:t>
            </a:r>
            <a:r>
              <a:rPr lang="en-GB" sz="2200" b="1" err="1">
                <a:latin typeface="Arial"/>
              </a:rPr>
              <a:t>siarad</a:t>
            </a:r>
            <a:r>
              <a:rPr lang="en-GB" sz="2200" b="1">
                <a:latin typeface="Arial"/>
              </a:rPr>
              <a:t> ag </a:t>
            </a:r>
            <a:r>
              <a:rPr lang="en-GB" sz="2200" b="1" err="1">
                <a:latin typeface="Arial"/>
              </a:rPr>
              <a:t>oedolyn</a:t>
            </a:r>
            <a:r>
              <a:rPr lang="en-GB" sz="2200" b="1">
                <a:latin typeface="Arial"/>
              </a:rPr>
              <a:t> </a:t>
            </a:r>
            <a:r>
              <a:rPr lang="en-GB" sz="2200" err="1">
                <a:latin typeface="Arial"/>
              </a:rPr>
              <a:t>rydych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chi’n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ymddiried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ynddo</a:t>
            </a:r>
            <a:r>
              <a:rPr lang="en-GB" sz="2200" b="1">
                <a:latin typeface="Arial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6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46891" y="121632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79" y="782901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65370" y="330884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Mater Mis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endParaRPr lang="en-GB" sz="2800" dirty="0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Ddydd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Mawrth, Ebrill y 7ed</a:t>
            </a:r>
            <a:endParaRPr lang="en-GB" sz="2800" b="1" dirty="0">
              <a:solidFill>
                <a:schemeClr val="dk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4" ma:contentTypeDescription="Create a new document." ma:contentTypeScope="" ma:versionID="b63dca1f792546646dbe2ecddb3131fe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3812bb77afa569252fbcf721292a9663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D25B51A-008B-49F1-8FC7-316118368E69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Mater y Mis – Mawrth 2026</vt:lpstr>
      <vt:lpstr>PowerPoint Presentation</vt:lpstr>
      <vt:lpstr>PowerPoint Presentation</vt:lpstr>
      <vt:lpstr>Erthygl 17: Mae gen i hawl i gwrdda ffrindiau ac i ymuno a grwpiau.  Erthygl 19: Mae gen i hawl i gael fy amddiffyn rhag niwed neu driniaeth wael. </vt:lpstr>
      <vt:lpstr>PowerPoint Presentation</vt:lpstr>
      <vt:lpstr>Trafodwch fel pâr neu fel grŵp:</vt:lpstr>
      <vt:lpstr>PowerPoint Presentation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6</cp:revision>
  <dcterms:created xsi:type="dcterms:W3CDTF">2019-03-26T15:18:01Z</dcterms:created>
  <dcterms:modified xsi:type="dcterms:W3CDTF">2026-03-02T09:36:17Z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