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258" r:id="rId6"/>
    <p:sldId id="344" r:id="rId7"/>
    <p:sldId id="311" r:id="rId8"/>
    <p:sldId id="330" r:id="rId9"/>
    <p:sldId id="262" r:id="rId10"/>
    <p:sldId id="341" r:id="rId11"/>
    <p:sldId id="263" r:id="rId12"/>
  </p:sldIdLst>
  <p:sldSz cx="12192000" cy="6858000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AG Rounded" charset="0"/>
      <p:regular r:id="rId18"/>
      <p:bold r:id="rId19"/>
    </p:embeddedFont>
    <p:embeddedFont>
      <p:font typeface="VAGRounded Lt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6CCA3-DC9B-628F-756A-138A67FB81F8}" v="355" dt="2026-02-03T10:06:39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etcJTGQ7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https://youtu.be/FxetcJTGQ7g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dirty="0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Gallech</a:t>
            </a:r>
            <a:r>
              <a:rPr lang="en" dirty="0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dirty="0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hefyd</a:t>
            </a:r>
            <a:r>
              <a:rPr lang="en" dirty="0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dirty="0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gysylltu</a:t>
            </a:r>
            <a:r>
              <a:rPr lang="en" dirty="0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a </a:t>
            </a:r>
            <a:r>
              <a:rPr lang="en" dirty="0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siarad</a:t>
            </a:r>
            <a:r>
              <a:rPr lang="en" dirty="0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dirty="0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gyda</a:t>
            </a:r>
            <a:r>
              <a:rPr lang="en" dirty="0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:</a:t>
            </a:r>
            <a:endParaRPr lang="en-US" dirty="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 dirty="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 dirty="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 dirty="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 dirty="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FxetcJTGQ7g?feature=oembed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://www.complantcymru.org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dirty="0" err="1">
                <a:latin typeface="Arial"/>
                <a:ea typeface="Trebuchet MS"/>
                <a:cs typeface="Arial"/>
                <a:sym typeface="Trebuchet MS"/>
              </a:rPr>
              <a:t>Chwefror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2026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139" y="1104965"/>
            <a:ext cx="6137303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,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i chi am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eich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hawliau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a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sut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rydych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chi’n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dysgu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amdanyn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 </a:t>
            </a:r>
            <a:r>
              <a:rPr lang="en-US" sz="2800" b="1" dirty="0" err="1">
                <a:latin typeface="Arial"/>
                <a:cs typeface="Arial"/>
                <a:sym typeface="Trebuchet MS"/>
              </a:rPr>
              <a:t>nhw</a:t>
            </a:r>
            <a:r>
              <a:rPr lang="en-US" sz="2800" b="1" dirty="0">
                <a:latin typeface="Arial"/>
                <a:cs typeface="Arial"/>
                <a:sym typeface="Trebuchet MS"/>
              </a:rPr>
              <a:t>. </a:t>
            </a:r>
          </a:p>
          <a:p>
            <a:pPr defTabSz="914400">
              <a:lnSpc>
                <a:spcPct val="150000"/>
              </a:lnSpc>
            </a:pPr>
            <a:br>
              <a:rPr lang="en-US" sz="2800" dirty="0">
                <a:latin typeface="Arial"/>
                <a:cs typeface="Arial"/>
                <a:sym typeface="Trebuchet MS"/>
              </a:rPr>
            </a:b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4616874" y="1555134"/>
            <a:ext cx="6875120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latin typeface="Arial"/>
              </a:rPr>
              <a:t>Cymerodd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dros</a:t>
            </a:r>
            <a:r>
              <a:rPr lang="en-GB" sz="2800" dirty="0">
                <a:latin typeface="Arial"/>
              </a:rPr>
              <a:t> </a:t>
            </a:r>
            <a:r>
              <a:rPr lang="en-GB" sz="2800" b="1" dirty="0">
                <a:latin typeface="Arial"/>
              </a:rPr>
              <a:t>3500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ohonoch</a:t>
            </a:r>
            <a:r>
              <a:rPr lang="en-GB" sz="2800" dirty="0">
                <a:latin typeface="Arial"/>
              </a:rPr>
              <a:t> chi ran!</a:t>
            </a:r>
          </a:p>
          <a:p>
            <a:endParaRPr lang="en-GB" sz="2800" dirty="0">
              <a:latin typeface="Arial"/>
            </a:endParaRPr>
          </a:p>
          <a:p>
            <a:r>
              <a:rPr lang="en-GB" sz="2800" dirty="0" err="1">
                <a:latin typeface="Arial"/>
              </a:rPr>
              <a:t>Dylech</a:t>
            </a:r>
            <a:r>
              <a:rPr lang="en-GB" sz="2800" dirty="0">
                <a:latin typeface="Arial"/>
              </a:rPr>
              <a:t> chi </a:t>
            </a:r>
            <a:r>
              <a:rPr lang="en-GB" sz="2800" dirty="0" err="1">
                <a:latin typeface="Arial"/>
              </a:rPr>
              <a:t>gael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eich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adroddodiadau</a:t>
            </a:r>
            <a:r>
              <a:rPr lang="en-GB" sz="2800" dirty="0">
                <a:latin typeface="Arial"/>
              </a:rPr>
              <a:t>. </a:t>
            </a:r>
            <a:endParaRPr lang="en-GB" sz="2800" dirty="0">
              <a:latin typeface="Arial"/>
              <a:cs typeface="Arial"/>
            </a:endParaRPr>
          </a:p>
          <a:p>
            <a:endParaRPr lang="en-GB" sz="2800" dirty="0">
              <a:latin typeface="Arial"/>
            </a:endParaRPr>
          </a:p>
          <a:p>
            <a:r>
              <a:rPr lang="en-GB" sz="2800" dirty="0" err="1">
                <a:latin typeface="Arial"/>
              </a:rPr>
              <a:t>Os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ydych</a:t>
            </a:r>
            <a:r>
              <a:rPr lang="en-GB" sz="2800" dirty="0">
                <a:latin typeface="Arial"/>
              </a:rPr>
              <a:t> chi </a:t>
            </a:r>
            <a:r>
              <a:rPr lang="en-GB" sz="2800" dirty="0" err="1">
                <a:latin typeface="Arial"/>
              </a:rPr>
              <a:t>heb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gael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eich</a:t>
            </a:r>
            <a:r>
              <a:rPr lang="en-GB" sz="2800" dirty="0">
                <a:latin typeface="Arial"/>
              </a:rPr>
              <a:t> </a:t>
            </a:r>
            <a:r>
              <a:rPr lang="en-GB" sz="2800" dirty="0" err="1">
                <a:latin typeface="Arial"/>
              </a:rPr>
              <a:t>adroddiad</a:t>
            </a:r>
            <a:r>
              <a:rPr lang="en-GB" sz="2800" dirty="0">
                <a:latin typeface="Arial"/>
              </a:rPr>
              <a:t>, </a:t>
            </a:r>
            <a:r>
              <a:rPr lang="en-GB" sz="2800" dirty="0" err="1">
                <a:latin typeface="Arial"/>
              </a:rPr>
              <a:t>cysylltwch</a:t>
            </a:r>
            <a:r>
              <a:rPr lang="en-GB" sz="2800" dirty="0">
                <a:latin typeface="Arial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â:</a:t>
            </a:r>
          </a:p>
          <a:p>
            <a:r>
              <a:rPr lang="en-GB" sz="2800" dirty="0">
                <a:latin typeface="Arial"/>
              </a:rPr>
              <a:t>Jordan.Doherty@childcomwales.org.uk</a:t>
            </a:r>
            <a:endParaRPr lang="en-GB" sz="2800" dirty="0">
              <a:latin typeface="Arial"/>
              <a:cs typeface="Arial"/>
            </a:endParaRPr>
          </a:p>
          <a:p>
            <a:endParaRPr lang="en-GB" sz="2000" dirty="0">
              <a:latin typeface="Arial"/>
            </a:endParaRPr>
          </a:p>
        </p:txBody>
      </p:sp>
      <p:pic>
        <p:nvPicPr>
          <p:cNvPr id="8" name="Picture 7" descr="A4BD published mid project activity ...">
            <a:extLst>
              <a:ext uri="{FF2B5EF4-FFF2-40B4-BE49-F238E27FC236}">
                <a16:creationId xmlns:a16="http://schemas.microsoft.com/office/drawing/2014/main" id="{0ED8F828-DB67-141D-0972-8F2BDF75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51" y="1915145"/>
            <a:ext cx="3429000" cy="1962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6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671616" y="3990243"/>
            <a:ext cx="8088926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Erthygl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15: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gen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gwrdd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â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ffrindiau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ac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ymuno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â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grwpiau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 </a:t>
            </a:r>
            <a:b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Erthygl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31: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gen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orffwys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ymlacio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chwarae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849288" y="838750"/>
            <a:ext cx="4217416" cy="26080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Mae Mater Mis </a:t>
            </a:r>
            <a:r>
              <a:rPr lang="en-GB" sz="2800" dirty="0" err="1">
                <a:latin typeface="Arial"/>
                <a:ea typeface="Trebuchet MS"/>
                <a:cs typeface="Arial"/>
                <a:sym typeface="Trebuchet MS"/>
              </a:rPr>
              <a:t>Chwefror</a:t>
            </a:r>
            <a:r>
              <a:rPr lang="en-GB" sz="2800" dirty="0">
                <a:latin typeface="Arial"/>
                <a:ea typeface="Trebuchet MS"/>
                <a:cs typeface="Arial"/>
                <a:sym typeface="Trebuchet MS"/>
              </a:rPr>
              <a:t> am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chwarae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ac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ymlacio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ystod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tymor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 y </a:t>
            </a:r>
            <a:r>
              <a:rPr lang="en-GB" sz="2800" b="1" dirty="0" err="1">
                <a:latin typeface="Arial"/>
                <a:ea typeface="Trebuchet MS"/>
                <a:cs typeface="Arial"/>
                <a:sym typeface="Trebuchet MS"/>
              </a:rPr>
              <a:t>Gaeaf</a:t>
            </a: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.</a:t>
            </a:r>
            <a:endParaRPr lang="en-GB" sz="2800" b="1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354D5-73AB-0476-B8D3-9F4A68E0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85393">
            <a:off x="7526818" y="789958"/>
            <a:ext cx="3928117" cy="34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er y Mis: Chwefror 2026 - Chwarae yn ystod y gaeaf">
            <a:hlinkClick r:id="" action="ppaction://noaction"/>
            <a:extLst>
              <a:ext uri="{FF2B5EF4-FFF2-40B4-BE49-F238E27FC236}">
                <a16:creationId xmlns:a16="http://schemas.microsoft.com/office/drawing/2014/main" id="{610C0A5C-26F5-C41D-AF2A-C82883A671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0502" y="1457"/>
            <a:ext cx="9106142" cy="6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2590883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dirty="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 dirty="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7" y="674121"/>
            <a:ext cx="1554052" cy="1358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5BED7-3D3B-ED0D-BC6E-8A082DC7D03C}"/>
              </a:ext>
            </a:extLst>
          </p:cNvPr>
          <p:cNvSpPr txBox="1"/>
          <p:nvPr/>
        </p:nvSpPr>
        <p:spPr>
          <a:xfrm>
            <a:off x="665735" y="2219392"/>
            <a:ext cx="10408257" cy="3861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mynd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allan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chwarae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neu'n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treulio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amser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gyda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ffrindiau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GB" sz="2400" dirty="0" err="1">
                <a:solidFill>
                  <a:srgbClr val="000000"/>
                </a:solidFill>
                <a:latin typeface="Arial"/>
                <a:cs typeface="Arial"/>
              </a:rPr>
              <a:t>gaeaf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40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400" err="1">
                <a:solidFill>
                  <a:srgbClr val="000000"/>
                </a:solidFill>
                <a:latin typeface="Arial"/>
                <a:cs typeface="Arial"/>
              </a:rPr>
              <a:t>teimlo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bod </a:t>
            </a:r>
            <a:r>
              <a:rPr lang="en-GB" sz="2400" err="1">
                <a:solidFill>
                  <a:srgbClr val="000000"/>
                </a:solidFill>
                <a:latin typeface="Arial"/>
                <a:cs typeface="Arial"/>
              </a:rPr>
              <a:t>gennych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chi </a:t>
            </a:r>
            <a:r>
              <a:rPr lang="en-GB" sz="2400" err="1">
                <a:solidFill>
                  <a:srgbClr val="000000"/>
                </a:solidFill>
                <a:latin typeface="Arial"/>
                <a:cs typeface="Arial"/>
              </a:rPr>
              <a:t>ddigon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 o </a:t>
            </a:r>
            <a:r>
              <a:rPr lang="en-GB" sz="2400" err="1">
                <a:solidFill>
                  <a:srgbClr val="000000"/>
                </a:solidFill>
                <a:latin typeface="Arial"/>
                <a:cs typeface="Arial"/>
              </a:rPr>
              <a:t>amser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Beth </a:t>
            </a:r>
            <a:r>
              <a:rPr lang="en-GB" sz="2400" err="1">
                <a:latin typeface="Arial"/>
                <a:cs typeface="Arial"/>
              </a:rPr>
              <a:t>gallai</a:t>
            </a:r>
            <a:r>
              <a:rPr lang="en-GB" sz="2400" dirty="0">
                <a:latin typeface="Arial"/>
                <a:cs typeface="Arial"/>
              </a:rPr>
              <a:t> </a:t>
            </a:r>
            <a:r>
              <a:rPr lang="en-GB" sz="2400" err="1">
                <a:latin typeface="Arial"/>
                <a:cs typeface="Arial"/>
              </a:rPr>
              <a:t>gwneud</a:t>
            </a:r>
            <a:r>
              <a:rPr lang="en-GB" sz="2400" dirty="0">
                <a:latin typeface="Arial"/>
                <a:cs typeface="Arial"/>
              </a:rPr>
              <a:t> </a:t>
            </a:r>
            <a:r>
              <a:rPr lang="en-GB" sz="2400" err="1">
                <a:latin typeface="Arial"/>
                <a:cs typeface="Arial"/>
              </a:rPr>
              <a:t>hi'n</a:t>
            </a:r>
            <a:r>
              <a:rPr lang="en-GB" sz="2400" dirty="0">
                <a:latin typeface="Arial"/>
                <a:cs typeface="Arial"/>
              </a:rPr>
              <a:t> haws </a:t>
            </a:r>
            <a:r>
              <a:rPr lang="en-GB" sz="2400" err="1">
                <a:latin typeface="Arial"/>
                <a:cs typeface="Arial"/>
              </a:rPr>
              <a:t>i</a:t>
            </a:r>
            <a:r>
              <a:rPr lang="en-GB" sz="2400" dirty="0">
                <a:latin typeface="Arial"/>
                <a:cs typeface="Arial"/>
              </a:rPr>
              <a:t> chi </a:t>
            </a:r>
            <a:r>
              <a:rPr lang="en-GB" sz="2400" err="1">
                <a:latin typeface="Arial"/>
                <a:cs typeface="Arial"/>
              </a:rPr>
              <a:t>chwarae</a:t>
            </a:r>
            <a:r>
              <a:rPr lang="en-GB" sz="2400" dirty="0">
                <a:latin typeface="Arial"/>
                <a:cs typeface="Arial"/>
              </a:rPr>
              <a:t> </a:t>
            </a:r>
            <a:r>
              <a:rPr lang="en-GB" sz="2400" err="1">
                <a:latin typeface="Arial"/>
                <a:cs typeface="Arial"/>
              </a:rPr>
              <a:t>yn</a:t>
            </a:r>
            <a:r>
              <a:rPr lang="en-GB" sz="2400" dirty="0">
                <a:latin typeface="Arial"/>
                <a:cs typeface="Arial"/>
              </a:rPr>
              <a:t> </a:t>
            </a:r>
            <a:r>
              <a:rPr lang="en-GB" sz="2400" err="1">
                <a:latin typeface="Arial"/>
                <a:cs typeface="Arial"/>
              </a:rPr>
              <a:t>ystod</a:t>
            </a:r>
            <a:r>
              <a:rPr lang="en-GB" sz="2400" dirty="0">
                <a:latin typeface="Arial"/>
                <a:cs typeface="Arial"/>
              </a:rPr>
              <a:t> y </a:t>
            </a:r>
            <a:r>
              <a:rPr lang="en-GB" sz="2400" err="1">
                <a:latin typeface="Arial"/>
                <a:cs typeface="Arial"/>
              </a:rPr>
              <a:t>gaeaf</a:t>
            </a:r>
            <a:r>
              <a:rPr lang="en-GB" sz="2400" dirty="0">
                <a:latin typeface="Arial"/>
                <a:cs typeface="Arial"/>
              </a:rPr>
              <a:t>?</a:t>
            </a:r>
            <a:br>
              <a:rPr lang="en-GB" sz="2200" dirty="0">
                <a:latin typeface="Arial"/>
                <a:cs typeface="Arial"/>
              </a:rPr>
            </a:b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yr 2ail o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Fawrth</a:t>
            </a:r>
            <a:endParaRPr lang="en-GB" sz="2800" b="1" dirty="0" err="1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b63dca1f792546646dbe2ecddb3131fe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3812bb77afa569252fbcf721292a9663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a92cb3d6-694b-4915-be01-0dd97e9dbd9e"/>
    <ds:schemaRef ds:uri="http://schemas.microsoft.com/office/infopath/2007/PartnerControls"/>
    <ds:schemaRef ds:uri="http://schemas.openxmlformats.org/package/2006/metadata/core-properties"/>
    <ds:schemaRef ds:uri="e442ecdc-24d5-4155-b3a2-f91807a0074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25B51A-008B-49F1-8FC7-316118368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264</TotalTime>
  <Words>246</Words>
  <Application>Microsoft Office PowerPoint</Application>
  <PresentationFormat>Widescreen</PresentationFormat>
  <Paragraphs>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Mater y Mis – Chwefror 2026</vt:lpstr>
      <vt:lpstr>PowerPoint Presentation</vt:lpstr>
      <vt:lpstr>PowerPoint Presentation</vt:lpstr>
      <vt:lpstr>Erthygl 15: Mae gen i hawl i gwrdd â ffrindiau ac ymuno â grwpiau.  Erthygl 31: Mae gen i hawl i orffwys, ymlacio a chwarae. </vt:lpstr>
      <vt:lpstr>PowerPoint Presentation</vt:lpstr>
      <vt:lpstr>Trafodwch fel pâr neu fel grŵp: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Sophie Williams</cp:lastModifiedBy>
  <cp:revision>108</cp:revision>
  <dcterms:created xsi:type="dcterms:W3CDTF">2019-03-26T15:18:01Z</dcterms:created>
  <dcterms:modified xsi:type="dcterms:W3CDTF">2026-02-03T10:07:46Z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