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99" r:id="rId5"/>
    <p:sldId id="258" r:id="rId6"/>
    <p:sldId id="317" r:id="rId7"/>
    <p:sldId id="311" r:id="rId8"/>
    <p:sldId id="330" r:id="rId9"/>
    <p:sldId id="313" r:id="rId10"/>
    <p:sldId id="341" r:id="rId11"/>
    <p:sldId id="263" r:id="rId12"/>
  </p:sldIdLst>
  <p:sldSz cx="12192000" cy="6858000"/>
  <p:notesSz cx="6858000" cy="9144000"/>
  <p:embeddedFontLst>
    <p:embeddedFont>
      <p:font typeface="VAG Rounded" charset="0"/>
      <p:regular r:id="rId14"/>
      <p:bold r:id="rId15"/>
    </p:embeddedFont>
    <p:embeddedFont>
      <p:font typeface="VAGRounded Lt" panose="020B060402020202020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00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30A3D-1EAB-4BEB-AB9E-7BE6F19ECB92}" v="25" dt="2026-01-05T15:56:49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3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B8684-0030-43AE-8325-7AEBE11449C2}" type="datetimeFigureOut"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D3664-EE8E-41FE-A72B-89C59E5BB8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NOTE – you will need to sign up for the survey ahead of sharing with pupils.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You will get a unique code for your school/ setting and can share that with as many children or staff as you like.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Linc </a:t>
            </a:r>
            <a:r>
              <a:rPr lang="en-US" dirty="0" err="1">
                <a:ea typeface="Calibri"/>
                <a:cs typeface="Calibri"/>
              </a:rPr>
              <a:t>i'r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fideo</a:t>
            </a:r>
            <a:r>
              <a:rPr lang="en-US" dirty="0">
                <a:ea typeface="Calibri"/>
                <a:cs typeface="Calibri"/>
              </a:rPr>
              <a:t>: https://youtu.be/1vcpKxCVWcU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1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1vcpKxCVWcU?feature=oembed" TargetMode="Externa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yngor@complantcymru.org.u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://www.complantcymru.org.u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 dirty="0">
                <a:latin typeface="Arial"/>
                <a:ea typeface="Trebuchet MS"/>
                <a:cs typeface="Arial"/>
                <a:sym typeface="Trebuchet MS"/>
              </a:rPr>
              <a:t>Mater y Mis –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4000" dirty="0" err="1">
                <a:latin typeface="Arial"/>
                <a:ea typeface="Trebuchet MS"/>
                <a:cs typeface="Arial"/>
                <a:sym typeface="Trebuchet MS"/>
              </a:rPr>
              <a:t>Ionawr</a:t>
            </a:r>
            <a:r>
              <a:rPr lang="en-GB" sz="4000" dirty="0">
                <a:latin typeface="Arial"/>
                <a:ea typeface="Trebuchet MS"/>
                <a:cs typeface="Arial"/>
                <a:sym typeface="Trebuchet MS"/>
              </a:rPr>
              <a:t> 2026</a:t>
            </a:r>
            <a:r>
              <a:rPr lang="en" sz="3300" dirty="0">
                <a:latin typeface="Arial"/>
                <a:cs typeface="Arial"/>
              </a:rPr>
              <a:t> 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338" y="1137048"/>
            <a:ext cx="7094188" cy="32441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</a:pPr>
            <a:r>
              <a:rPr lang="en-US" sz="2800" dirty="0">
                <a:latin typeface="Arial"/>
                <a:cs typeface="Arial"/>
                <a:sym typeface="Trebuchet MS"/>
              </a:rPr>
              <a:t>Mis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diwethaf</a:t>
            </a:r>
            <a:r>
              <a:rPr lang="en-US" sz="2800" dirty="0">
                <a:latin typeface="Arial"/>
                <a:cs typeface="Arial"/>
                <a:sym typeface="Trebuchet MS"/>
              </a:rPr>
              <a:t>,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gofynnon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 i chi -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Sut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Ysgol/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grwp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yn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cefnogi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ddathlu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eich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hunaniaeth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?</a:t>
            </a:r>
          </a:p>
          <a:p>
            <a:pPr defTabSz="914400">
              <a:lnSpc>
                <a:spcPct val="150000"/>
              </a:lnSpc>
            </a:pPr>
            <a:br>
              <a:rPr lang="en-US" sz="2800" dirty="0">
                <a:latin typeface="Arial"/>
                <a:cs typeface="Arial"/>
                <a:sym typeface="Trebuchet MS"/>
              </a:rPr>
            </a:br>
            <a:r>
              <a:rPr lang="en-US" sz="2800" dirty="0">
                <a:latin typeface="Arial"/>
                <a:cs typeface="Arial"/>
                <a:sym typeface="Trebuchet MS"/>
              </a:rPr>
              <a:t>Dyma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beth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clywsom</a:t>
            </a:r>
            <a:r>
              <a:rPr lang="en-US" sz="2800" dirty="0">
                <a:latin typeface="Arial"/>
                <a:cs typeface="Arial"/>
                <a:sym typeface="Trebuchet MS"/>
              </a:rPr>
              <a:t> </a:t>
            </a:r>
            <a:r>
              <a:rPr lang="en-US" sz="2800" dirty="0" err="1">
                <a:latin typeface="Arial"/>
                <a:cs typeface="Arial"/>
                <a:sym typeface="Trebuchet MS"/>
              </a:rPr>
              <a:t>ni</a:t>
            </a:r>
            <a:r>
              <a:rPr lang="en-US" sz="2800" dirty="0">
                <a:latin typeface="Arial"/>
                <a:cs typeface="Arial"/>
                <a:sym typeface="Trebuchet MS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234" y="1254989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2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AF3D-DCFB-EA27-E722-3E0F8308722E}"/>
              </a:ext>
            </a:extLst>
          </p:cNvPr>
          <p:cNvSpPr txBox="1"/>
          <p:nvPr/>
        </p:nvSpPr>
        <p:spPr>
          <a:xfrm>
            <a:off x="680052" y="610988"/>
            <a:ext cx="83900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 err="1">
                <a:latin typeface="Arial"/>
              </a:rPr>
              <a:t>Hunaniaeth</a:t>
            </a:r>
            <a:r>
              <a:rPr lang="en-GB" sz="3200" b="1" dirty="0">
                <a:latin typeface="Arial"/>
              </a:rPr>
              <a:t>:</a:t>
            </a:r>
            <a:endParaRPr lang="en-GB" sz="2000" dirty="0">
              <a:latin typeface="Arial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EA6342-872F-C5BC-1DD7-A9D0FFF3AA5C}"/>
              </a:ext>
            </a:extLst>
          </p:cNvPr>
          <p:cNvSpPr txBox="1"/>
          <p:nvPr/>
        </p:nvSpPr>
        <p:spPr>
          <a:xfrm>
            <a:off x="2092136" y="1452048"/>
            <a:ext cx="9859794" cy="410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Dywedodd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ohonoch</a:t>
            </a:r>
            <a:r>
              <a:rPr lang="en-GB" dirty="0"/>
              <a:t> chi </a:t>
            </a:r>
            <a:r>
              <a:rPr lang="en-GB" dirty="0" err="1"/>
              <a:t>wrthym</a:t>
            </a:r>
            <a:r>
              <a:rPr lang="en-GB" dirty="0"/>
              <a:t> am y </a:t>
            </a:r>
            <a:r>
              <a:rPr lang="en-GB" dirty="0" err="1"/>
              <a:t>ffyrdd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hunaniaeth</a:t>
            </a:r>
            <a:r>
              <a:rPr lang="en-GB" dirty="0"/>
              <a:t> </a:t>
            </a:r>
            <a:r>
              <a:rPr lang="en-GB" dirty="0" err="1"/>
              <a:t>Gymreig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Dywedodd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ohonoch</a:t>
            </a:r>
            <a:r>
              <a:rPr lang="en-GB" dirty="0"/>
              <a:t> chi </a:t>
            </a:r>
            <a:r>
              <a:rPr lang="en-GB" dirty="0" err="1"/>
              <a:t>wrthym</a:t>
            </a:r>
            <a:r>
              <a:rPr lang="en-GB" dirty="0"/>
              <a:t> am y </a:t>
            </a:r>
            <a:r>
              <a:rPr lang="en-GB" dirty="0" err="1"/>
              <a:t>ffyrdd</a:t>
            </a:r>
            <a:r>
              <a:rPr lang="en-GB" dirty="0"/>
              <a:t> y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ysgolion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dathlu</a:t>
            </a:r>
            <a:r>
              <a:rPr lang="en-GB" dirty="0"/>
              <a:t> ac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helpu</a:t>
            </a:r>
            <a:r>
              <a:rPr lang="en-GB" dirty="0"/>
              <a:t> i </a:t>
            </a:r>
            <a:r>
              <a:rPr lang="en-GB" dirty="0" err="1"/>
              <a:t>ddysgu</a:t>
            </a:r>
            <a:r>
              <a:rPr lang="en-GB" dirty="0"/>
              <a:t> am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grefyddau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Roedd</a:t>
            </a:r>
            <a:r>
              <a:rPr lang="en-GB" dirty="0"/>
              <a:t> </a:t>
            </a:r>
            <a:r>
              <a:rPr lang="en-GB" dirty="0" err="1"/>
              <a:t>llawer</a:t>
            </a:r>
            <a:r>
              <a:rPr lang="en-GB" dirty="0"/>
              <a:t> </a:t>
            </a:r>
            <a:r>
              <a:rPr lang="en-GB" dirty="0" err="1"/>
              <a:t>ohonoch</a:t>
            </a:r>
            <a:r>
              <a:rPr lang="en-GB" dirty="0"/>
              <a:t> </a:t>
            </a:r>
            <a:r>
              <a:rPr lang="en-GB" dirty="0" err="1"/>
              <a:t>chi'n</a:t>
            </a:r>
            <a:r>
              <a:rPr lang="en-GB" dirty="0"/>
              <a:t> </a:t>
            </a:r>
            <a:r>
              <a:rPr lang="en-GB" dirty="0" err="1"/>
              <a:t>meddwl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ymwelwyr</a:t>
            </a:r>
            <a:r>
              <a:rPr lang="en-GB" dirty="0"/>
              <a:t> </a:t>
            </a:r>
            <a:r>
              <a:rPr lang="en-GB" dirty="0" err="1"/>
              <a:t>i'r</a:t>
            </a:r>
            <a:r>
              <a:rPr lang="en-GB" dirty="0"/>
              <a:t> </a:t>
            </a:r>
            <a:r>
              <a:rPr lang="en-GB" dirty="0" err="1"/>
              <a:t>ysgol</a:t>
            </a:r>
            <a:r>
              <a:rPr lang="en-GB" dirty="0"/>
              <a:t>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orau</a:t>
            </a:r>
            <a:r>
              <a:rPr lang="en-GB" dirty="0"/>
              <a:t> o </a:t>
            </a:r>
            <a:r>
              <a:rPr lang="en-GB" dirty="0" err="1"/>
              <a:t>ddysgu</a:t>
            </a:r>
            <a:r>
              <a:rPr lang="en-GB" dirty="0"/>
              <a:t> am </a:t>
            </a:r>
            <a:r>
              <a:rPr lang="en-GB" dirty="0" err="1"/>
              <a:t>ddiwylliannau</a:t>
            </a:r>
            <a:r>
              <a:rPr lang="en-GB" dirty="0"/>
              <a:t> </a:t>
            </a:r>
            <a:r>
              <a:rPr lang="en-GB" dirty="0" err="1"/>
              <a:t>eraill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EBDE342-C5F2-4698-5E17-A918AEE2E6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010265" cy="10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lag of Wales | Meaning, History ...">
            <a:extLst>
              <a:ext uri="{FF2B5EF4-FFF2-40B4-BE49-F238E27FC236}">
                <a16:creationId xmlns:a16="http://schemas.microsoft.com/office/drawing/2014/main" id="{76B362DD-43B9-0C67-8F34-FB47F982B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3" y="1452048"/>
            <a:ext cx="1639313" cy="9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ircle with symbols in it&#10;&#10;AI-generated content may be incorrect.">
            <a:extLst>
              <a:ext uri="{FF2B5EF4-FFF2-40B4-BE49-F238E27FC236}">
                <a16:creationId xmlns:a16="http://schemas.microsoft.com/office/drawing/2014/main" id="{061681AC-24B1-F5C9-3715-4B20DCC29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70" y="2690547"/>
            <a:ext cx="1577477" cy="1386960"/>
          </a:xfrm>
          <a:prstGeom prst="rect">
            <a:avLst/>
          </a:prstGeom>
        </p:spPr>
      </p:pic>
      <p:pic>
        <p:nvPicPr>
          <p:cNvPr id="1030" name="Picture 6" descr="Thumbs Up Vector Art, Icons, and ...">
            <a:extLst>
              <a:ext uri="{FF2B5EF4-FFF2-40B4-BE49-F238E27FC236}">
                <a16:creationId xmlns:a16="http://schemas.microsoft.com/office/drawing/2014/main" id="{78C338B8-07AE-C54F-894E-29805547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3" y="4094290"/>
            <a:ext cx="1736326" cy="173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 idx="4294967295"/>
          </p:nvPr>
        </p:nvSpPr>
        <p:spPr>
          <a:xfrm>
            <a:off x="627801" y="4149213"/>
            <a:ext cx="10581640" cy="1342994"/>
          </a:xfrm>
          <a:prstGeom prst="rect">
            <a:avLst/>
          </a:prstGeom>
        </p:spPr>
        <p:txBody>
          <a:bodyPr spcFirstLastPara="1" vert="horz" wrap="square" lIns="121900" tIns="121900" rIns="121900" bIns="121900" numCol="1" rtlCol="0" anchor="t" anchorCtr="0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GB" sz="22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Erthygl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2: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gan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bob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plentyn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yr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hawliau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yma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beth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bynnag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yw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gwahaniaethau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b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-GB" sz="22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Erthygl</a:t>
            </a:r>
            <a:r>
              <a:rPr lang="en-GB" sz="2200" b="1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42: 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Dylai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pawb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wybod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am </a:t>
            </a:r>
            <a:r>
              <a:rPr lang="en-GB" sz="22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hawliau</a:t>
            </a:r>
            <a:r>
              <a:rPr lang="en-GB" sz="22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plant.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6378501" y="1059945"/>
            <a:ext cx="4830940" cy="2608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Mae Mater y Mis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Ionawr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i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ymwneud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â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hawliau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plant a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sut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rydych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chi'n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dysgu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amdanyn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GB" sz="2800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nhw</a:t>
            </a:r>
            <a:r>
              <a:rPr lang="en-GB" sz="2800" dirty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.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69B92-0A95-5CBF-BD9C-E6572BAC0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" y="773079"/>
            <a:ext cx="2443767" cy="3181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295A35-10CC-AF0C-5900-EFB04054E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47" y="773079"/>
            <a:ext cx="2447974" cy="31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Mater y Mis Ionawr 2026 - Holiadur Y Ffordd Gywir">
            <a:hlinkClick r:id="" action="ppaction://media"/>
            <a:extLst>
              <a:ext uri="{FF2B5EF4-FFF2-40B4-BE49-F238E27FC236}">
                <a16:creationId xmlns:a16="http://schemas.microsoft.com/office/drawing/2014/main" id="{B013FF9A-BC5F-D0F0-C7C4-AF6FC6576F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3467" y="818690"/>
            <a:ext cx="9240039" cy="522062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1840" y="1055443"/>
            <a:ext cx="772114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 dirty="0">
                <a:latin typeface="Arial"/>
                <a:ea typeface="Trebuchet MS"/>
                <a:cs typeface="Arial"/>
                <a:sym typeface="Trebuchet MS"/>
              </a:rPr>
              <a:t>Mae holiadur mis yma bach yn wahanol!</a:t>
            </a:r>
            <a:endParaRPr lang="en-GB" sz="3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840" y="2597922"/>
            <a:ext cx="10632345" cy="25687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Byddwch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chi’n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derbyn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cod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gan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athro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neu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weithiwr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ieuenctid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Byddwch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chi'n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defnyddio'r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cod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yma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gwblhau’r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arolwg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Bydd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eich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atebion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yn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helpu'ch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ysgol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/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grwp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i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gynllunio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eu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gwaith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/>
                <a:cs typeface="Arial"/>
              </a:rPr>
              <a:t>hawliau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71BD5-3826-85D4-DBEA-C9C50D4659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4">
            <a:off x="9360436" y="614343"/>
            <a:ext cx="2248143" cy="21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318000"/>
            <a:ext cx="7014564" cy="29893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Gallech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hefyd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gysylltu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â’n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tîm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Cyngor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 a </a:t>
            </a:r>
            <a:r>
              <a:rPr lang="en-GB" sz="2200" err="1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chymorth</a:t>
            </a: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cyngor@complantcymru.org.uk</a:t>
            </a:r>
            <a:endParaRPr lang="en-US" sz="2200">
              <a:solidFill>
                <a:schemeClr val="tx1"/>
              </a:solidFill>
              <a:latin typeface="Arial"/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www.complantcymru.org.uk</a:t>
            </a:r>
            <a:endParaRPr lang="en">
              <a:solidFill>
                <a:schemeClr val="tx1"/>
              </a:solidFill>
              <a:cs typeface="Arial"/>
              <a:sym typeface="Trebuchet MS"/>
            </a:endParaRPr>
          </a:p>
          <a:p>
            <a:pPr marL="342900" indent="-342900">
              <a:lnSpc>
                <a:spcPct val="150000"/>
              </a:lnSpc>
              <a:buFont typeface="Arial,Sans-Serif"/>
              <a:buChar char="•"/>
            </a:pPr>
            <a:endParaRPr lang="en-GB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997" y="2479056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740499" y="787609"/>
            <a:ext cx="10714214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2200" err="1">
                <a:latin typeface="Arial"/>
              </a:rPr>
              <a:t>Os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chi'n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poeni</a:t>
            </a:r>
            <a:r>
              <a:rPr lang="en-GB" sz="2200">
                <a:latin typeface="Arial"/>
              </a:rPr>
              <a:t> am </a:t>
            </a:r>
            <a:r>
              <a:rPr lang="en-GB" sz="2200" err="1">
                <a:latin typeface="Arial"/>
              </a:rPr>
              <a:t>unrhyw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beth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ar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ôl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sesiwn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heddi</a:t>
            </a:r>
            <a:r>
              <a:rPr lang="en-GB" sz="2200">
                <a:latin typeface="Arial"/>
              </a:rPr>
              <a:t>, </a:t>
            </a:r>
            <a:r>
              <a:rPr lang="en-GB" sz="2200" err="1">
                <a:latin typeface="Arial"/>
              </a:rPr>
              <a:t>dylech</a:t>
            </a:r>
            <a:r>
              <a:rPr lang="en-GB" sz="2200">
                <a:latin typeface="Arial"/>
              </a:rPr>
              <a:t> </a:t>
            </a:r>
            <a:r>
              <a:rPr lang="en-GB" sz="2200" b="1" err="1">
                <a:latin typeface="Arial"/>
              </a:rPr>
              <a:t>siarad</a:t>
            </a:r>
            <a:r>
              <a:rPr lang="en-GB" sz="2200" b="1">
                <a:latin typeface="Arial"/>
              </a:rPr>
              <a:t> ag </a:t>
            </a:r>
            <a:r>
              <a:rPr lang="en-GB" sz="2200" b="1" err="1">
                <a:latin typeface="Arial"/>
              </a:rPr>
              <a:t>oedolyn</a:t>
            </a:r>
            <a:r>
              <a:rPr lang="en-GB" sz="2200" b="1">
                <a:latin typeface="Arial"/>
              </a:rPr>
              <a:t> </a:t>
            </a:r>
            <a:r>
              <a:rPr lang="en-GB" sz="2200" err="1">
                <a:latin typeface="Arial"/>
              </a:rPr>
              <a:t>rydych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chi’n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ymddiried</a:t>
            </a:r>
            <a:r>
              <a:rPr lang="en-GB" sz="2200">
                <a:latin typeface="Arial"/>
              </a:rPr>
              <a:t> </a:t>
            </a:r>
            <a:r>
              <a:rPr lang="en-GB" sz="2200" err="1">
                <a:latin typeface="Arial"/>
              </a:rPr>
              <a:t>ynddo</a:t>
            </a:r>
            <a:r>
              <a:rPr lang="en-GB" sz="2200" b="1">
                <a:latin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6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146891" y="1216321"/>
            <a:ext cx="3769453" cy="131006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  </a:t>
            </a:r>
            <a:endParaRPr sz="48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379" y="782901"/>
            <a:ext cx="1840005" cy="2176908"/>
          </a:xfrm>
          <a:prstGeom prst="rect">
            <a:avLst/>
          </a:prstGeom>
        </p:spPr>
      </p:pic>
      <p:sp>
        <p:nvSpPr>
          <p:cNvPr id="6" name="Google Shape;105;p20"/>
          <p:cNvSpPr txBox="1">
            <a:spLocks/>
          </p:cNvSpPr>
          <p:nvPr/>
        </p:nvSpPr>
        <p:spPr>
          <a:xfrm>
            <a:off x="465370" y="3308849"/>
            <a:ext cx="11250218" cy="177502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50000"/>
              </a:lnSpc>
              <a:buNone/>
            </a:pP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Bydd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Mater y Mis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nesaf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gael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ein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gwefan</a:t>
            </a:r>
            <a:r>
              <a:rPr lang="en-GB" sz="2800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ar</a:t>
            </a:r>
            <a:endParaRPr lang="en-GB" sz="2800" dirty="0">
              <a:solidFill>
                <a:schemeClr val="dk1"/>
              </a:solidFill>
              <a:latin typeface="Arial"/>
              <a:ea typeface="Trebuchet MS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Ddydd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Llun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, </a:t>
            </a:r>
            <a:r>
              <a:rPr lang="en-GB" sz="2800" b="1" dirty="0" err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Chwefror</a:t>
            </a:r>
            <a:r>
              <a:rPr lang="en-GB" sz="2800" b="1" dirty="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 yr 2ail</a:t>
            </a:r>
            <a:endParaRPr lang="en-GB" sz="2800" b="1" dirty="0">
              <a:solidFill>
                <a:schemeClr val="dk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4" ma:contentTypeDescription="Create a new document." ma:contentTypeScope="" ma:versionID="4d65e449109aeed71f9a254bfc9dc20c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b3c058314cc47ea447b1e34c3b62bb2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http://schemas.microsoft.com/office/2006/metadata/properties"/>
    <ds:schemaRef ds:uri="http://schemas.microsoft.com/office/2006/documentManagement/types"/>
    <ds:schemaRef ds:uri="e442ecdc-24d5-4155-b3a2-f91807a0074c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838A6E-153B-4CD2-8C58-73AF25627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cb3d6-694b-4915-be01-0dd97e9dbd9e"/>
    <ds:schemaRef ds:uri="e442ecdc-24d5-4155-b3a2-f91807a007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271</TotalTime>
  <Words>335</Words>
  <Application>Microsoft Office PowerPoint</Application>
  <PresentationFormat>Widescreen</PresentationFormat>
  <Paragraphs>38</Paragraphs>
  <Slides>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Mater y Mis – Ionawr 2026 </vt:lpstr>
      <vt:lpstr>PowerPoint Presentation</vt:lpstr>
      <vt:lpstr>PowerPoint Presentation</vt:lpstr>
      <vt:lpstr>Erthygl 2: Mae gan bob plentyn yr hawliau yma, beth bynnag yw eu gwahaniaethau. Erthygl 42: Dylai pawb wybod am hawliau plant. </vt:lpstr>
      <vt:lpstr>PowerPoint Presentation</vt:lpstr>
      <vt:lpstr>PowerPoint Presentation</vt:lpstr>
      <vt:lpstr>PowerPoint Presentation</vt:lpstr>
      <vt:lpstr>Diolch!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Sophie Williams</cp:lastModifiedBy>
  <cp:revision>48</cp:revision>
  <dcterms:created xsi:type="dcterms:W3CDTF">2019-03-26T15:18:01Z</dcterms:created>
  <dcterms:modified xsi:type="dcterms:W3CDTF">2026-01-06T11:07:35Z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