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99" r:id="rId5"/>
    <p:sldId id="308" r:id="rId6"/>
    <p:sldId id="317" r:id="rId7"/>
    <p:sldId id="311" r:id="rId8"/>
    <p:sldId id="330" r:id="rId9"/>
    <p:sldId id="313" r:id="rId10"/>
    <p:sldId id="332" r:id="rId11"/>
    <p:sldId id="316" r:id="rId12"/>
  </p:sldIdLst>
  <p:sldSz cx="12192000" cy="6858000"/>
  <p:notesSz cx="6858000" cy="9144000"/>
  <p:embeddedFontLs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VAG Rounded" charset="0"/>
      <p:regular r:id="rId18"/>
      <p:bold r:id="rId19"/>
    </p:embeddedFont>
    <p:embeddedFont>
      <p:font typeface="VAGRounded Lt" panose="020B06040202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3887E-F4F0-AFBD-B1B1-A0FBC878D17B}" name="Sophie Williams" initials="SW" userId="S::sophie.williams@childcomwales.org.uk::b2a9301d-445a-4704-aa05-7d1118b38518" providerId="AD"/>
  <p188:author id="{6148A984-46D0-4E5C-D08D-B5BEB8949ACB}" name="Lewis Lloyd" initials="LL" userId="S::lewis.lloyd@childcomwales.org.uk::a01ddc0c-8664-42ee-8d40-a195a30962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543C9-935C-4706-BF6F-7ED8F731C259}" v="10" dt="2026-01-05T13:39:22.389"/>
    <p1510:client id="{E9702E00-DF0D-4248-A350-B332AACB8ED7}" v="26" dt="2026-01-05T15:58:00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 – you will need to sign up for the survey ahead of sharing with pupils.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will get a unique code for your school/ setting and can share that with as many children or staff as you like.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Link to the video: https://youtu.be/e6n9Cjd7by8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/>
              <a:t>There are supporting materials on our web page for children with additional learning needs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e6n9Cjd7by8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hildcomwales.org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http://www.childcomwales.org.u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9331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Monthly Matter – 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January 2026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913490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6767" y="1148688"/>
            <a:ext cx="7202523" cy="32441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Arial"/>
                <a:ea typeface="Trebuchet MS"/>
                <a:cs typeface="Arial"/>
                <a:sym typeface="Trebuchet MS"/>
              </a:rPr>
              <a:t>Last month, </a:t>
            </a:r>
            <a:r>
              <a:rPr lang="en-US" sz="2800">
                <a:latin typeface="Arial"/>
                <a:cs typeface="Arial"/>
                <a:sym typeface="Trebuchet MS"/>
              </a:rPr>
              <a:t>we asked you about how your school supports you to celebrate your identity.</a:t>
            </a:r>
            <a:endParaRPr lang="en-GB" sz="280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n-US" sz="2800">
              <a:latin typeface="Arial" panose="020B0604020202020204" pitchFamily="34" charset="0"/>
              <a:ea typeface="Trebuchet MS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/>
                <a:ea typeface="Trebuchet MS"/>
                <a:cs typeface="Arial"/>
                <a:sym typeface="Trebuchet MS"/>
              </a:rPr>
              <a:t>Here’s what we found out:</a:t>
            </a:r>
            <a:endParaRPr lang="en-GB" sz="280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660388" y="653725"/>
            <a:ext cx="83900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Arial"/>
              </a:rPr>
              <a:t>Identity:</a:t>
            </a:r>
            <a:endParaRPr lang="en-GB" sz="2000">
              <a:latin typeface="Arial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7890493-8B96-8003-4FBF-316BB644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A6342-872F-C5BC-1DD7-A9D0FFF3AA5C}"/>
              </a:ext>
            </a:extLst>
          </p:cNvPr>
          <p:cNvSpPr txBox="1"/>
          <p:nvPr/>
        </p:nvSpPr>
        <p:spPr>
          <a:xfrm>
            <a:off x="2141953" y="1238500"/>
            <a:ext cx="962382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Lots of you told us about the ways your school supports your Welsh identity</a:t>
            </a:r>
          </a:p>
          <a:p>
            <a:pPr>
              <a:lnSpc>
                <a:spcPct val="150000"/>
              </a:lnSpc>
            </a:pP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Lots of you told us about the ways your schools celebrates and helps you learn about different religions</a:t>
            </a:r>
          </a:p>
          <a:p>
            <a:pPr>
              <a:lnSpc>
                <a:spcPct val="150000"/>
              </a:lnSpc>
            </a:pP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Lots of you thought having visitors to school was the best way to learn about other cultures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EBDE342-C5F2-4698-5E17-A918AEE2E6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010265" cy="101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Flag of Wales | Meaning, History ...">
            <a:extLst>
              <a:ext uri="{FF2B5EF4-FFF2-40B4-BE49-F238E27FC236}">
                <a16:creationId xmlns:a16="http://schemas.microsoft.com/office/drawing/2014/main" id="{76B362DD-43B9-0C67-8F34-FB47F982B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8" y="1481121"/>
            <a:ext cx="1639313" cy="9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ircle with symbols in it&#10;&#10;AI-generated content may be incorrect.">
            <a:extLst>
              <a:ext uri="{FF2B5EF4-FFF2-40B4-BE49-F238E27FC236}">
                <a16:creationId xmlns:a16="http://schemas.microsoft.com/office/drawing/2014/main" id="{061681AC-24B1-F5C9-3715-4B20DCC29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50" y="2719620"/>
            <a:ext cx="1577477" cy="1386960"/>
          </a:xfrm>
          <a:prstGeom prst="rect">
            <a:avLst/>
          </a:prstGeom>
        </p:spPr>
      </p:pic>
      <p:pic>
        <p:nvPicPr>
          <p:cNvPr id="1030" name="Picture 6" descr="Thumbs Up Vector Art, Icons, and ...">
            <a:extLst>
              <a:ext uri="{FF2B5EF4-FFF2-40B4-BE49-F238E27FC236}">
                <a16:creationId xmlns:a16="http://schemas.microsoft.com/office/drawing/2014/main" id="{78C338B8-07AE-C54F-894E-298055472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9" y="4021394"/>
            <a:ext cx="1731493" cy="17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560298" y="3743752"/>
            <a:ext cx="10581640" cy="154421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sz="2200" b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Article 2: </a:t>
            </a:r>
            <a:r>
              <a:rPr lang="en-GB" sz="2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All children have these rights no matter what their differences are</a:t>
            </a:r>
            <a:r>
              <a:rPr lang="en-GB" sz="2200" b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br>
              <a:rPr lang="en-GB" sz="2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-GB" sz="2200" b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Article 42: </a:t>
            </a:r>
            <a:r>
              <a:rPr lang="en-GB" sz="22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Everyone should know about children’s rights</a:t>
            </a:r>
            <a:r>
              <a:rPr lang="en-GB" sz="2200" b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37105-19DD-9A97-BC59-4E8137B7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99233-7366-1029-9C14-90B558FB5F51}"/>
              </a:ext>
            </a:extLst>
          </p:cNvPr>
          <p:cNvSpPr txBox="1"/>
          <p:nvPr/>
        </p:nvSpPr>
        <p:spPr>
          <a:xfrm>
            <a:off x="6407331" y="1152494"/>
            <a:ext cx="5287348" cy="1961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January</a:t>
            </a:r>
            <a:r>
              <a:rPr lang="en" sz="2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’s Monthly Matter is all about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rights and how you learn about them</a:t>
            </a:r>
            <a:endParaRPr lang="en-GB" sz="2800"/>
          </a:p>
        </p:txBody>
      </p:sp>
      <p:pic>
        <p:nvPicPr>
          <p:cNvPr id="4" name="Picture 3" descr="A group of people with a thought bubble&#10;&#10;AI-generated content may be incorrect.">
            <a:extLst>
              <a:ext uri="{FF2B5EF4-FFF2-40B4-BE49-F238E27FC236}">
                <a16:creationId xmlns:a16="http://schemas.microsoft.com/office/drawing/2014/main" id="{53E5D74E-87FC-D83E-E5A9-4C8C43E71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25" y="603902"/>
            <a:ext cx="2193338" cy="2837457"/>
          </a:xfrm>
          <a:prstGeom prst="rect">
            <a:avLst/>
          </a:prstGeom>
        </p:spPr>
      </p:pic>
      <p:pic>
        <p:nvPicPr>
          <p:cNvPr id="8" name="Picture 7" descr="A poster with a picture of a group of people and a baby&#10;&#10;AI-generated content may be incorrect.">
            <a:extLst>
              <a:ext uri="{FF2B5EF4-FFF2-40B4-BE49-F238E27FC236}">
                <a16:creationId xmlns:a16="http://schemas.microsoft.com/office/drawing/2014/main" id="{9598F5E9-6FD3-8270-F73E-31F93CB3C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21" y="606460"/>
            <a:ext cx="2193338" cy="28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Monthly Matter January 2025 - The Right Way Survey">
            <a:hlinkClick r:id="" action="ppaction://media"/>
            <a:extLst>
              <a:ext uri="{FF2B5EF4-FFF2-40B4-BE49-F238E27FC236}">
                <a16:creationId xmlns:a16="http://schemas.microsoft.com/office/drawing/2014/main" id="{C8BCA20B-E9E0-BDD7-5FFD-0733E6F88A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3467" y="818690"/>
            <a:ext cx="9240039" cy="5220622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721" y="966252"/>
            <a:ext cx="6369868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3200" dirty="0">
                <a:latin typeface="Arial"/>
                <a:ea typeface="Trebuchet MS"/>
                <a:cs typeface="Arial"/>
                <a:sym typeface="Trebuchet MS"/>
              </a:rPr>
              <a:t>This month it’s a little bit different! </a:t>
            </a:r>
            <a:endParaRPr lang="en-GB" sz="32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721" y="2396426"/>
            <a:ext cx="8632685" cy="25687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You will have a code from your teacher or youth worker. 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You will use that code to fill in a survey. 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Your answers will help you school / youth club plan their rights work.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71BD5-3826-85D4-DBEA-C9C50D4659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4">
            <a:off x="8881510" y="739866"/>
            <a:ext cx="2468218" cy="23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251740"/>
            <a:ext cx="5258651" cy="235327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You could also contact our </a:t>
            </a:r>
            <a:r>
              <a:rPr lang="en" sz="2200" u="sng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Advice team</a:t>
            </a: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/>
              </a:rPr>
              <a:t>advice@childcomwales.org.uk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  <a:hlinkClick r:id="rId3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6" y="2335491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895108" y="798653"/>
            <a:ext cx="10150997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latin typeface="Arial"/>
              </a:rPr>
              <a:t>If you are worried about anything after today's session you should speak to a </a:t>
            </a:r>
            <a:r>
              <a:rPr lang="en-GB" sz="2200" b="1">
                <a:latin typeface="Arial"/>
              </a:rPr>
              <a:t>trusted adult.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1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208987" y="858232"/>
            <a:ext cx="3602626" cy="22447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480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</a:t>
            </a: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!</a:t>
            </a:r>
            <a:b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1336402" y="3234920"/>
            <a:ext cx="8742317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220000"/>
              </a:lnSpc>
              <a:spcBef>
                <a:spcPts val="0"/>
              </a:spcBef>
            </a:pPr>
            <a:r>
              <a:rPr lang="en-US" sz="96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on </a:t>
            </a:r>
            <a:endParaRPr lang="en-US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220000"/>
              </a:lnSpc>
              <a:spcBef>
                <a:spcPts val="0"/>
              </a:spcBef>
            </a:pPr>
            <a:r>
              <a:rPr lang="en-US" sz="96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Monday 2</a:t>
            </a:r>
            <a:r>
              <a:rPr lang="en-US" sz="9600" b="1" baseline="300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nd</a:t>
            </a:r>
            <a:r>
              <a:rPr lang="en-US" sz="96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February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641" y="726341"/>
            <a:ext cx="2120346" cy="25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4" ma:contentTypeDescription="Create a new document." ma:contentTypeScope="" ma:versionID="4d65e449109aeed71f9a254bfc9dc20c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bb3c058314cc47ea447b1e34c3b62bb2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532396-EB9B-40E6-A6D2-0BE0E94EBF33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e442ecdc-24d5-4155-b3a2-f91807a0074c"/>
    <ds:schemaRef ds:uri="a92cb3d6-694b-4915-be01-0dd97e9dbd9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0</TotalTime>
  <Words>311</Words>
  <Application>Microsoft Office PowerPoint</Application>
  <PresentationFormat>Widescreen</PresentationFormat>
  <Paragraphs>39</Paragraphs>
  <Slides>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Monthly Matter – January 2026</vt:lpstr>
      <vt:lpstr>PowerPoint Presentation</vt:lpstr>
      <vt:lpstr>PowerPoint Presentation</vt:lpstr>
      <vt:lpstr>Article 2: All children have these rights no matter what their differences are  Article 42: Everyone should know about children’s rights </vt:lpstr>
      <vt:lpstr>PowerPoint Presentation</vt:lpstr>
      <vt:lpstr>PowerPoint Presentation</vt:lpstr>
      <vt:lpstr>PowerPoint Presentation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Sophie Williams</cp:lastModifiedBy>
  <cp:revision>2</cp:revision>
  <dcterms:created xsi:type="dcterms:W3CDTF">2019-03-26T15:18:01Z</dcterms:created>
  <dcterms:modified xsi:type="dcterms:W3CDTF">2026-01-06T11:06:58Z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