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99" r:id="rId5"/>
    <p:sldId id="308" r:id="rId6"/>
    <p:sldId id="317" r:id="rId7"/>
    <p:sldId id="333" r:id="rId8"/>
    <p:sldId id="311" r:id="rId9"/>
    <p:sldId id="330" r:id="rId10"/>
    <p:sldId id="313" r:id="rId11"/>
    <p:sldId id="314" r:id="rId12"/>
    <p:sldId id="332" r:id="rId13"/>
    <p:sldId id="334" r:id="rId14"/>
    <p:sldId id="316" r:id="rId15"/>
  </p:sldIdLst>
  <p:sldSz cx="12192000" cy="6858000"/>
  <p:notesSz cx="6858000" cy="9144000"/>
  <p:embeddedFontLst>
    <p:embeddedFont>
      <p:font typeface="Trebuchet MS" panose="020B0703020202090204" pitchFamily="34" charset="0"/>
      <p:regular r:id="rId17"/>
      <p:bold r:id="rId18"/>
      <p:italic r:id="rId19"/>
      <p:boldItalic r:id="rId20"/>
    </p:embeddedFont>
    <p:embeddedFont>
      <p:font typeface="VAG Rounded" pitchFamily="2" charset="77"/>
      <p:regular r:id="rId21"/>
      <p:bold r:id="rId22"/>
    </p:embeddedFont>
    <p:embeddedFont>
      <p:font typeface="VAGRounded Lt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8F4EB-81D2-260C-F576-218588810120}" v="117" dt="2025-10-06T14:23:12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955"/>
  </p:normalViewPr>
  <p:slideViewPr>
    <p:cSldViewPr snapToGrid="0">
      <p:cViewPr varScale="1">
        <p:scale>
          <a:sx n="100" d="100"/>
          <a:sy n="100" d="100"/>
        </p:scale>
        <p:origin x="15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19/09/Check-with-Ceri-KS3-KS4-Sept-2019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 https://</a:t>
            </a:r>
            <a:r>
              <a:rPr lang="en-US" dirty="0" err="1">
                <a:ea typeface="Calibri"/>
                <a:cs typeface="Calibri"/>
              </a:rPr>
              <a:t>youtu.be</a:t>
            </a:r>
            <a:r>
              <a:rPr lang="en-US" dirty="0">
                <a:ea typeface="Calibri"/>
                <a:cs typeface="Calibri"/>
              </a:rPr>
              <a:t>/z203VnI4I-8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/>
              <a:t>There are supporting materials on our web page for children with additional learning needs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https://online1.snapsurveys.com/o7xsds</a:t>
            </a:r>
            <a:r>
              <a:rPr lang="en-GB" dirty="0">
                <a:solidFill>
                  <a:schemeClr val="dk2"/>
                </a:solidFill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Check-with-Ceri-KS3-KS4-Sept-2019.pdf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8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19/09/Check-with-Ceri-KS3-KS4-Sept-20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203VnI4I-8?feature=oembed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o7xs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online1.snapsurveys.com/nocl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://www.childcomwales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October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DA09-84A8-F747-B668-3D9207F96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709" y="1087026"/>
            <a:ext cx="11169807" cy="830997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👇</a:t>
            </a:r>
            <a:r>
              <a:rPr lang="en-US" sz="4000">
                <a:latin typeface="Calibri"/>
                <a:ea typeface="Calibri"/>
                <a:cs typeface="Calibri"/>
              </a:rPr>
              <a:t> If you want to continue this discussion….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7DF50-86D6-DC07-77FC-7F6F10AC7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708" y="2852351"/>
            <a:ext cx="10304835" cy="1661993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Aft>
                <a:spcPts val="100"/>
              </a:spcAf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🔗 Take a look at the follow-up activity on the </a:t>
            </a:r>
            <a:r>
              <a:rPr lang="en-US">
                <a:solidFill>
                  <a:schemeClr val="accent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website.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It's about your school's calendar of costs – the things that cost money for families throughout the year and changes that could be made to help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9934" y="886047"/>
            <a:ext cx="2897653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 3</a:t>
            </a:r>
            <a:r>
              <a:rPr lang="en-US" sz="9600" b="1" baseline="300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rd</a:t>
            </a: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November</a:t>
            </a:r>
            <a:endParaRPr lang="en-US" sz="9600" b="1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3200">
                <a:latin typeface="Arial"/>
                <a:cs typeface="Arial"/>
                <a:sym typeface="Trebuchet MS"/>
              </a:rPr>
              <a:t>we asked you </a:t>
            </a:r>
            <a:r>
              <a:rPr lang="en-GB" sz="3200">
                <a:latin typeface="Arial"/>
                <a:cs typeface="Arial"/>
              </a:rPr>
              <a:t>about school uniform</a:t>
            </a:r>
            <a:r>
              <a:rPr lang="en-US" sz="3200">
                <a:latin typeface="Arial"/>
                <a:cs typeface="Arial"/>
                <a:sym typeface="Trebuchet MS"/>
              </a:rPr>
              <a:t>.</a:t>
            </a:r>
            <a:b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what we found out: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1845843" y="795783"/>
            <a:ext cx="1019162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</a:rPr>
              <a:t>53% of you think uniform is important, but only 41% of you think your uniform is comfortable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  <a:cs typeface="Arial"/>
              </a:rPr>
              <a:t>23% of you said your families find it difficult to pay for uniform and other school essentials</a:t>
            </a:r>
          </a:p>
          <a:p>
            <a:pPr marL="342900" indent="-342900">
              <a:buFont typeface="Arial"/>
              <a:buChar char="•"/>
            </a:pP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  <a:cs typeface="Arial"/>
              </a:rPr>
              <a:t>58% of you had been told off for something uniform-related, like not having the correct uniform item, wearing jewellery, or not wearing specific shoes</a:t>
            </a:r>
          </a:p>
          <a:p>
            <a:pPr marL="342900" indent="-342900">
              <a:buFont typeface="Arial"/>
              <a:buChar char="•"/>
            </a:pP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  <a:cs typeface="Arial"/>
              </a:rPr>
              <a:t>We'll be sharing your views with the Welsh Government – they tell schools what should be in their school uniform policies</a:t>
            </a:r>
          </a:p>
          <a:p>
            <a:endParaRPr lang="en-GB" sz="2400">
              <a:latin typeface="Arial"/>
              <a:cs typeface="Arial"/>
            </a:endParaRPr>
          </a:p>
        </p:txBody>
      </p:sp>
      <p:pic>
        <p:nvPicPr>
          <p:cNvPr id="3" name="Picture 2" descr="A sweater on a swinger&#10;&#10;AI-generated content may be incorrect.">
            <a:extLst>
              <a:ext uri="{FF2B5EF4-FFF2-40B4-BE49-F238E27FC236}">
                <a16:creationId xmlns:a16="http://schemas.microsoft.com/office/drawing/2014/main" id="{F825A085-1695-C5A6-A69B-520D9328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0" y="670353"/>
            <a:ext cx="1060623" cy="1037969"/>
          </a:xfrm>
          <a:prstGeom prst="rect">
            <a:avLst/>
          </a:prstGeom>
        </p:spPr>
      </p:pic>
      <p:pic>
        <p:nvPicPr>
          <p:cNvPr id="4" name="Picture 3" descr="A stack of paper money and coins&#10;&#10;AI-generated content may be incorrect.">
            <a:extLst>
              <a:ext uri="{FF2B5EF4-FFF2-40B4-BE49-F238E27FC236}">
                <a16:creationId xmlns:a16="http://schemas.microsoft.com/office/drawing/2014/main" id="{F6B4D2AF-E1B3-4BF9-7AE7-1B02EA7FE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10" y="1891614"/>
            <a:ext cx="1247261" cy="871152"/>
          </a:xfrm>
          <a:prstGeom prst="rect">
            <a:avLst/>
          </a:prstGeom>
        </p:spPr>
      </p:pic>
      <p:pic>
        <p:nvPicPr>
          <p:cNvPr id="5" name="Picture 4" descr="A yellow face with black dots&#10;&#10;AI-generated content may be incorrect.">
            <a:extLst>
              <a:ext uri="{FF2B5EF4-FFF2-40B4-BE49-F238E27FC236}">
                <a16:creationId xmlns:a16="http://schemas.microsoft.com/office/drawing/2014/main" id="{2B36F028-BF2E-44F1-C250-76009D6E6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6" y="3131021"/>
            <a:ext cx="1162565" cy="1079930"/>
          </a:xfrm>
          <a:prstGeom prst="rect">
            <a:avLst/>
          </a:prstGeom>
        </p:spPr>
      </p:pic>
      <p:pic>
        <p:nvPicPr>
          <p:cNvPr id="6" name="Picture 5" descr="A red dragon with a green background&#10;&#10;AI-generated content may be incorrect.">
            <a:extLst>
              <a:ext uri="{FF2B5EF4-FFF2-40B4-BE49-F238E27FC236}">
                <a16:creationId xmlns:a16="http://schemas.microsoft.com/office/drawing/2014/main" id="{8939876F-C722-29D6-8B43-EC4341FA6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40" y="4403639"/>
            <a:ext cx="1142228" cy="10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6F65C-4A4A-5275-8414-F5DB84ECDF79}"/>
              </a:ext>
            </a:extLst>
          </p:cNvPr>
          <p:cNvSpPr txBox="1"/>
          <p:nvPr/>
        </p:nvSpPr>
        <p:spPr>
          <a:xfrm>
            <a:off x="762778" y="1388939"/>
            <a:ext cx="43435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We enjoyed seeing how some school use monthly matters in their class! 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Make sure you tag us on social media -</a:t>
            </a:r>
            <a:r>
              <a:rPr lang="en-US" sz="2400">
                <a:highlight>
                  <a:srgbClr val="FFFF00"/>
                </a:highlight>
                <a:latin typeface="Arial"/>
                <a:cs typeface="Arial"/>
              </a:rPr>
              <a:t>@</a:t>
            </a:r>
            <a:r>
              <a:rPr lang="en-US" sz="2400" err="1">
                <a:highlight>
                  <a:srgbClr val="FFFF00"/>
                </a:highlight>
                <a:latin typeface="Arial"/>
                <a:cs typeface="Arial"/>
              </a:rPr>
              <a:t>childcomwales</a:t>
            </a:r>
            <a:r>
              <a:rPr lang="en-US" sz="2400">
                <a:latin typeface="Arial"/>
                <a:cs typeface="Arial"/>
              </a:rPr>
              <a:t> on Facebook and Instagram</a:t>
            </a:r>
          </a:p>
          <a:p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2ABC7-05DA-E119-8543-DCE34419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27" y="776748"/>
            <a:ext cx="4989741" cy="46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4413920" y="1127020"/>
            <a:ext cx="7474269" cy="41906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October</a:t>
            </a:r>
            <a:r>
              <a:rPr lang="en" sz="2800" b="1"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is all about school dinners, specifically the cost of them.</a:t>
            </a:r>
            <a:br>
              <a:rPr lang="en" sz="2800" b="1">
                <a:latin typeface="Arial"/>
                <a:ea typeface="Trebuchet MS"/>
                <a:cs typeface="Arial"/>
              </a:rPr>
            </a:br>
            <a:br>
              <a:rPr lang="en" sz="2800" b="1">
                <a:latin typeface="Arial"/>
                <a:ea typeface="Trebuchet MS"/>
                <a:cs typeface="Arial"/>
              </a:rPr>
            </a:br>
            <a:r>
              <a:rPr lang="en" sz="2400" b="1" i="1">
                <a:latin typeface="Arial"/>
                <a:ea typeface="Trebuchet MS"/>
                <a:cs typeface="Arial"/>
                <a:sym typeface="Trebuchet MS"/>
              </a:rPr>
              <a:t>Remember: </a:t>
            </a:r>
            <a:br>
              <a:rPr lang="en" sz="2400" b="1" i="1">
                <a:latin typeface="Arial"/>
                <a:ea typeface="Trebuchet MS"/>
                <a:cs typeface="Arial"/>
                <a:sym typeface="Trebuchet MS"/>
              </a:rPr>
            </a:br>
            <a:r>
              <a:rPr lang="en-GB" sz="2400" i="1">
                <a:latin typeface="Arial"/>
                <a:ea typeface="Trebuchet MS"/>
                <a:cs typeface="Arial"/>
                <a:sym typeface="Trebuchet MS"/>
              </a:rPr>
              <a:t>Article</a:t>
            </a:r>
            <a:r>
              <a:rPr lang="en" sz="2400" i="1">
                <a:latin typeface="Arial"/>
                <a:ea typeface="Trebuchet MS"/>
                <a:cs typeface="Arial"/>
                <a:sym typeface="Trebuchet MS"/>
              </a:rPr>
              <a:t> 26: If my family need it, they shoukd get money to help bring me up</a:t>
            </a:r>
            <a:br>
              <a:rPr lang="en" sz="2400" b="1" i="1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2400">
                <a:latin typeface="Arial"/>
                <a:cs typeface="Arial"/>
              </a:rPr>
              <a:t>Article 27: the right to a proper home, food and clothing</a:t>
            </a:r>
            <a:endParaRPr lang="en-GB" sz="280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21AFA-CE26-C9F6-312C-A2FCBFBE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7FF7B4-E162-3697-885F-74ADF49C3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71F08-1DC3-F00C-B31B-7B2C859B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1" y="1778250"/>
            <a:ext cx="3770335" cy="26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nthly Matters - Secondary - October">
            <a:hlinkClick r:id="" action="ppaction://noaction"/>
            <a:extLst>
              <a:ext uri="{FF2B5EF4-FFF2-40B4-BE49-F238E27FC236}">
                <a16:creationId xmlns:a16="http://schemas.microsoft.com/office/drawing/2014/main" id="{71812AB0-8674-6686-E9AE-36EDB2CCDD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3382" y="557873"/>
            <a:ext cx="10166825" cy="57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65" y="893810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827" y="2760131"/>
            <a:ext cx="10632345" cy="27938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Are food prices visible/clear in the canteen? </a:t>
            </a:r>
          </a:p>
          <a:p>
            <a:pPr>
              <a:lnSpc>
                <a:spcPct val="150000"/>
              </a:lnSpc>
            </a:pPr>
            <a:endParaRPr lang="en-GB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 How much money do you think you would need every day to eat well in school? </a:t>
            </a:r>
          </a:p>
          <a:p>
            <a:pPr>
              <a:lnSpc>
                <a:spcPct val="150000"/>
              </a:lnSpc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66" y="1674232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166" y="1055507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Share your ideas with us by using the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 dirty="0">
              <a:latin typeface="Arial" panose="020B0604020202020204" pitchFamily="34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D6E5BB5-0363-DC33-F401-B8ECD818E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2330496"/>
            <a:ext cx="2753212" cy="27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431</Words>
  <Application>Microsoft Macintosh PowerPoint</Application>
  <PresentationFormat>Widescreen</PresentationFormat>
  <Paragraphs>43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VAG Rounded Std Thin</vt:lpstr>
      <vt:lpstr>Arial</vt:lpstr>
      <vt:lpstr>VAG Rounded Std Light</vt:lpstr>
      <vt:lpstr>VAG Rounded</vt:lpstr>
      <vt:lpstr>Trebuchet MS</vt:lpstr>
      <vt:lpstr>Calibri</vt:lpstr>
      <vt:lpstr>VAGRounded Lt</vt:lpstr>
      <vt:lpstr>Arial,Sans-Serif</vt:lpstr>
      <vt:lpstr>Office Theme</vt:lpstr>
      <vt:lpstr>Monthly Matter – October 2025</vt:lpstr>
      <vt:lpstr>PowerPoint Presentation</vt:lpstr>
      <vt:lpstr>PowerPoint Presentation</vt:lpstr>
      <vt:lpstr>PowerPoint Presentation</vt:lpstr>
      <vt:lpstr>October’s Monthly Matter is all about school dinners, specifically the cost of them.  Remember:  Article 26: If my family need it, they shoukd get money to help bring me up Article 27: the right to a proper home, food and clothing</vt:lpstr>
      <vt:lpstr>PowerPoint Presentation</vt:lpstr>
      <vt:lpstr>PowerPoint Presentation</vt:lpstr>
      <vt:lpstr>PowerPoint Presentation</vt:lpstr>
      <vt:lpstr>PowerPoint Presentation</vt:lpstr>
      <vt:lpstr>👇 If you want to continue this discussion….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2</cp:revision>
  <dcterms:created xsi:type="dcterms:W3CDTF">2019-03-26T15:18:01Z</dcterms:created>
  <dcterms:modified xsi:type="dcterms:W3CDTF">2025-10-06T17:58:41Z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