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99" r:id="rId5"/>
    <p:sldId id="258" r:id="rId6"/>
    <p:sldId id="317" r:id="rId7"/>
    <p:sldId id="342" r:id="rId8"/>
    <p:sldId id="260" r:id="rId9"/>
    <p:sldId id="330" r:id="rId10"/>
    <p:sldId id="262" r:id="rId11"/>
    <p:sldId id="265" r:id="rId12"/>
    <p:sldId id="341" r:id="rId13"/>
    <p:sldId id="343" r:id="rId14"/>
    <p:sldId id="263" r:id="rId15"/>
  </p:sldIdLst>
  <p:sldSz cx="12192000" cy="6858000"/>
  <p:notesSz cx="6858000" cy="9144000"/>
  <p:embeddedFontLst>
    <p:embeddedFont>
      <p:font typeface="VAG Rounded" charset="0"/>
      <p:regular r:id="rId17"/>
      <p:bold r:id="rId18"/>
    </p:embeddedFont>
    <p:embeddedFont>
      <p:font typeface="VAGRounded Lt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18F5F-FE2C-C420-302C-03AB9F36D8A4}" v="2" dt="2025-10-07T08:51:39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/>
              <a:t>https://youtu.be/DecWR7MRehA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Linc </a:t>
            </a:r>
            <a:r>
              <a:rPr lang="en-US" dirty="0" err="1">
                <a:cs typeface="Calibri"/>
              </a:rPr>
              <a:t>i'r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holiadur</a:t>
            </a:r>
            <a:r>
              <a:rPr lang="en-US" dirty="0">
                <a:cs typeface="Calibri"/>
              </a:rPr>
              <a:t>: </a:t>
            </a:r>
            <a:r>
              <a:rPr lang="en-GB" dirty="0"/>
              <a:t>https://online1.snapsurveys.com/o7xsds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chrome-extension://</a:t>
            </a:r>
            <a:r>
              <a:rPr lang="en-GB" dirty="0" err="1"/>
              <a:t>efaidnbmnnnibpcajpcglclefindmkaj</a:t>
            </a:r>
            <a:r>
              <a:rPr lang="en-GB" dirty="0"/>
              <a:t>/https://www.childcomwales.org.uk/wp-content/uploads/2019/09/Cofia-Ceri-CA3-CA4-Medi-2019.pdf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childcomwales.org.uk/wp-content/uploads/2019/09/Cofia-Ceri-CA3-CA4-Medi-20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ecWR7MRehA?feature=oembed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o7xs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www.complantcymru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Hydref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7BDA09-84A8-F747-B668-3D9207F962A3}"/>
              </a:ext>
            </a:extLst>
          </p:cNvPr>
          <p:cNvSpPr>
            <a:spLocks noGrp="1"/>
          </p:cNvSpPr>
          <p:nvPr/>
        </p:nvSpPr>
        <p:spPr>
          <a:xfrm>
            <a:off x="432440" y="1194232"/>
            <a:ext cx="11169807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ea typeface="Calibri"/>
                <a:cs typeface="Calibri"/>
              </a:rPr>
              <a:t>👇</a:t>
            </a:r>
            <a:r>
              <a:rPr lang="en-US" sz="4000" dirty="0">
                <a:latin typeface="Calibri"/>
                <a:ea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Os</a:t>
            </a:r>
            <a:r>
              <a:rPr lang="en-US" sz="4000" dirty="0">
                <a:latin typeface="Calibri"/>
                <a:ea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ydych</a:t>
            </a:r>
            <a:r>
              <a:rPr lang="en-US" sz="4000" dirty="0">
                <a:latin typeface="Calibri"/>
                <a:ea typeface="Calibri"/>
                <a:cs typeface="Calibri"/>
              </a:rPr>
              <a:t> chi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eisiau</a:t>
            </a:r>
            <a:r>
              <a:rPr lang="en-US" sz="4000" dirty="0">
                <a:latin typeface="Calibri"/>
                <a:ea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parhau</a:t>
            </a:r>
            <a:r>
              <a:rPr lang="en-US" sz="4000" dirty="0">
                <a:latin typeface="Calibri"/>
                <a:ea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â'r</a:t>
            </a:r>
            <a:r>
              <a:rPr lang="en-US" sz="4000" dirty="0">
                <a:latin typeface="Calibri"/>
                <a:ea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drafodaeth</a:t>
            </a:r>
            <a:r>
              <a:rPr lang="en-US" sz="4000" dirty="0">
                <a:latin typeface="Calibri"/>
                <a:ea typeface="Calibri"/>
                <a:cs typeface="Calibri"/>
              </a:rPr>
              <a:t> hon…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E7DF50-86D6-DC07-77FC-7F6F10AC7450}"/>
              </a:ext>
            </a:extLst>
          </p:cNvPr>
          <p:cNvSpPr>
            <a:spLocks noGrp="1"/>
          </p:cNvSpPr>
          <p:nvPr/>
        </p:nvSpPr>
        <p:spPr>
          <a:xfrm>
            <a:off x="943582" y="2772744"/>
            <a:ext cx="10304835" cy="17320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2"/>
                </a:solidFill>
                <a:latin typeface="VAG Rounde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🔗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Mae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gweithgaredd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dilynol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ar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wefan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Mae'n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ymwneud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â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chalendr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costau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ysgol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–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pethau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sy'n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costio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arian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deuluoedd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drwy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gydol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flwyddyn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newidiadau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gellid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gwneud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helpu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02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3ydd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813" y="1499132"/>
            <a:ext cx="8051301" cy="2597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i chi am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eich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gwisg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ysgol</a:t>
            </a:r>
            <a:r>
              <a:rPr lang="en-US" sz="2800" dirty="0">
                <a:latin typeface="Arial"/>
                <a:cs typeface="Arial"/>
                <a:sym typeface="Trebuchet MS"/>
              </a:rPr>
              <a:t>.</a:t>
            </a:r>
            <a:endParaRPr lang="en-GB" sz="2800" dirty="0"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</a:pPr>
            <a:endParaRPr lang="en-US" sz="2800" dirty="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6" y="1237404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weater on a swinger&#10;&#10;AI-generated content may be incorrect.">
            <a:extLst>
              <a:ext uri="{FF2B5EF4-FFF2-40B4-BE49-F238E27FC236}">
                <a16:creationId xmlns:a16="http://schemas.microsoft.com/office/drawing/2014/main" id="{3FB19507-BA17-C13F-85E1-823EC6DE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" y="777241"/>
            <a:ext cx="973693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stack of paper money and coins&#10;&#10;AI-generated content may be incorrect.">
            <a:extLst>
              <a:ext uri="{FF2B5EF4-FFF2-40B4-BE49-F238E27FC236}">
                <a16:creationId xmlns:a16="http://schemas.microsoft.com/office/drawing/2014/main" id="{72A9030B-1533-1AD3-B789-FD5DBE49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5" y="2190733"/>
            <a:ext cx="1199729" cy="8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yellow face with black dots&#10;&#10;AI-generated content may be incorrect.">
            <a:extLst>
              <a:ext uri="{FF2B5EF4-FFF2-40B4-BE49-F238E27FC236}">
                <a16:creationId xmlns:a16="http://schemas.microsoft.com/office/drawing/2014/main" id="{CA0E38C2-CC25-D129-45FF-7EDCBD7D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" y="3429000"/>
            <a:ext cx="931963" cy="8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 red dragon with a green background&#10;&#10;AI-generated content may be incorrect.">
            <a:extLst>
              <a:ext uri="{FF2B5EF4-FFF2-40B4-BE49-F238E27FC236}">
                <a16:creationId xmlns:a16="http://schemas.microsoft.com/office/drawing/2014/main" id="{A7025AF2-810A-4739-5C5C-BE130485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0" y="4591664"/>
            <a:ext cx="1050592" cy="10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1983413" y="1168988"/>
            <a:ext cx="9087710" cy="41549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</a:rPr>
              <a:t>Mae </a:t>
            </a:r>
            <a:r>
              <a:rPr lang="en-GB" sz="2200" b="1" dirty="0">
                <a:latin typeface="Arial"/>
              </a:rPr>
              <a:t>53% </a:t>
            </a:r>
            <a:r>
              <a:rPr lang="en-GB" sz="2200" dirty="0" err="1">
                <a:latin typeface="Arial"/>
              </a:rPr>
              <a:t>ohonoch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chi'n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meddwl</a:t>
            </a:r>
            <a:r>
              <a:rPr lang="en-GB" sz="2200" dirty="0">
                <a:latin typeface="Arial"/>
              </a:rPr>
              <a:t> bod </a:t>
            </a:r>
            <a:r>
              <a:rPr lang="en-GB" sz="2200" dirty="0" err="1">
                <a:latin typeface="Arial"/>
              </a:rPr>
              <a:t>gwisg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bwysig</a:t>
            </a:r>
            <a:r>
              <a:rPr lang="en-GB" sz="2200" dirty="0">
                <a:latin typeface="Arial"/>
              </a:rPr>
              <a:t>, </a:t>
            </a:r>
            <a:r>
              <a:rPr lang="en-GB" sz="2200" dirty="0" err="1">
                <a:latin typeface="Arial"/>
              </a:rPr>
              <a:t>ond</a:t>
            </a:r>
            <a:r>
              <a:rPr lang="en-GB" sz="2200" dirty="0">
                <a:latin typeface="Arial"/>
              </a:rPr>
              <a:t> dim </a:t>
            </a:r>
            <a:r>
              <a:rPr lang="en-GB" sz="2200" dirty="0" err="1">
                <a:latin typeface="Arial"/>
              </a:rPr>
              <a:t>ond</a:t>
            </a:r>
            <a:r>
              <a:rPr lang="en-GB" sz="2200" b="1" dirty="0">
                <a:latin typeface="Arial"/>
              </a:rPr>
              <a:t> 41% </a:t>
            </a:r>
            <a:r>
              <a:rPr lang="en-GB" sz="2200" dirty="0" err="1">
                <a:latin typeface="Arial"/>
              </a:rPr>
              <a:t>ohonoch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chi'n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meddwl</a:t>
            </a:r>
            <a:r>
              <a:rPr lang="en-GB" sz="2200" dirty="0">
                <a:latin typeface="Arial"/>
              </a:rPr>
              <a:t> bod </a:t>
            </a:r>
            <a:r>
              <a:rPr lang="en-GB" sz="2200" dirty="0" err="1">
                <a:latin typeface="Arial"/>
              </a:rPr>
              <a:t>eich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gwisg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gyfforddus</a:t>
            </a: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 err="1">
                <a:latin typeface="Arial"/>
              </a:rPr>
              <a:t>Dywedodd</a:t>
            </a:r>
            <a:r>
              <a:rPr lang="en-GB" sz="2200" dirty="0">
                <a:latin typeface="Arial"/>
              </a:rPr>
              <a:t> </a:t>
            </a:r>
            <a:r>
              <a:rPr lang="en-GB" sz="2200" b="1" dirty="0">
                <a:latin typeface="Arial"/>
              </a:rPr>
              <a:t>23% </a:t>
            </a:r>
            <a:r>
              <a:rPr lang="en-GB" sz="2200" dirty="0" err="1">
                <a:latin typeface="Arial"/>
              </a:rPr>
              <a:t>ohonoch</a:t>
            </a:r>
            <a:r>
              <a:rPr lang="en-GB" sz="2200" dirty="0">
                <a:latin typeface="Arial"/>
              </a:rPr>
              <a:t> chi </a:t>
            </a:r>
            <a:r>
              <a:rPr lang="en-GB" sz="2200" dirty="0" err="1">
                <a:latin typeface="Arial"/>
              </a:rPr>
              <a:t>fod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eich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teuluoedd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ei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chael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hi'n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anodd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talu</a:t>
            </a:r>
            <a:r>
              <a:rPr lang="en-GB" sz="2200" dirty="0">
                <a:latin typeface="Arial"/>
              </a:rPr>
              <a:t> am </a:t>
            </a:r>
            <a:r>
              <a:rPr lang="en-GB" sz="2200" dirty="0" err="1">
                <a:latin typeface="Arial"/>
              </a:rPr>
              <a:t>wisg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r>
              <a:rPr lang="en-GB" sz="2200" dirty="0">
                <a:latin typeface="Arial"/>
              </a:rPr>
              <a:t> a </a:t>
            </a:r>
            <a:r>
              <a:rPr lang="en-GB" sz="2200" dirty="0" err="1">
                <a:latin typeface="Arial"/>
              </a:rPr>
              <a:t>hanfodion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arall</a:t>
            </a: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 err="1">
                <a:latin typeface="Arial"/>
              </a:rPr>
              <a:t>Roedd</a:t>
            </a:r>
            <a:r>
              <a:rPr lang="en-GB" sz="2200" dirty="0">
                <a:latin typeface="Arial"/>
              </a:rPr>
              <a:t> </a:t>
            </a:r>
            <a:r>
              <a:rPr lang="en-GB" sz="2200" b="1" dirty="0">
                <a:latin typeface="Arial"/>
              </a:rPr>
              <a:t>58%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ohonoch</a:t>
            </a:r>
            <a:r>
              <a:rPr lang="en-GB" sz="2200" dirty="0">
                <a:latin typeface="Arial"/>
              </a:rPr>
              <a:t> chi </a:t>
            </a:r>
            <a:r>
              <a:rPr lang="en-GB" sz="2200" dirty="0" err="1">
                <a:latin typeface="Arial"/>
              </a:rPr>
              <a:t>wedi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cael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eich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cosbi</a:t>
            </a:r>
            <a:r>
              <a:rPr lang="en-GB" sz="2200" dirty="0">
                <a:latin typeface="Arial"/>
              </a:rPr>
              <a:t> am </a:t>
            </a:r>
            <a:r>
              <a:rPr lang="en-GB" sz="2200" dirty="0" err="1">
                <a:latin typeface="Arial"/>
              </a:rPr>
              <a:t>rywbeth</a:t>
            </a:r>
            <a:r>
              <a:rPr lang="en-GB" sz="2200" dirty="0">
                <a:latin typeface="Arial"/>
              </a:rPr>
              <a:t> i </a:t>
            </a:r>
            <a:r>
              <a:rPr lang="en-GB" sz="2200" dirty="0" err="1">
                <a:latin typeface="Arial"/>
              </a:rPr>
              <a:t>ymwneud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â’ch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gwisg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r>
              <a:rPr lang="en-GB" sz="2200" dirty="0">
                <a:latin typeface="Arial"/>
              </a:rPr>
              <a:t>, </a:t>
            </a:r>
            <a:r>
              <a:rPr lang="en-GB" sz="2200" dirty="0" err="1">
                <a:latin typeface="Arial"/>
              </a:rPr>
              <a:t>fel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ddim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gwisgo</a:t>
            </a:r>
            <a:r>
              <a:rPr lang="en-GB" sz="2200" dirty="0">
                <a:latin typeface="Arial"/>
              </a:rPr>
              <a:t> yr </a:t>
            </a:r>
            <a:r>
              <a:rPr lang="en-GB" sz="2200" dirty="0" err="1">
                <a:latin typeface="Arial"/>
              </a:rPr>
              <a:t>eitem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wisg</a:t>
            </a:r>
            <a:r>
              <a:rPr lang="en-GB" sz="2200" dirty="0">
                <a:latin typeface="Arial"/>
              </a:rPr>
              <a:t> Ysgol </a:t>
            </a:r>
            <a:r>
              <a:rPr lang="en-GB" sz="2200" dirty="0" err="1">
                <a:latin typeface="Arial"/>
              </a:rPr>
              <a:t>cywir</a:t>
            </a:r>
            <a:r>
              <a:rPr lang="en-GB" sz="2200" dirty="0">
                <a:latin typeface="Arial"/>
              </a:rPr>
              <a:t>, </a:t>
            </a:r>
            <a:r>
              <a:rPr lang="en-GB" sz="2200" dirty="0" err="1">
                <a:latin typeface="Arial"/>
              </a:rPr>
              <a:t>gwisgo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gemwaith</a:t>
            </a:r>
            <a:r>
              <a:rPr lang="en-GB" sz="2200" dirty="0">
                <a:latin typeface="Arial"/>
              </a:rPr>
              <a:t>, neu </a:t>
            </a:r>
            <a:r>
              <a:rPr lang="en-GB" sz="2200" dirty="0" err="1">
                <a:latin typeface="Arial"/>
              </a:rPr>
              <a:t>beidio</a:t>
            </a:r>
            <a:r>
              <a:rPr lang="en-GB" sz="2200" dirty="0">
                <a:latin typeface="Arial"/>
              </a:rPr>
              <a:t> â </a:t>
            </a:r>
            <a:r>
              <a:rPr lang="en-GB" sz="2200" dirty="0" err="1">
                <a:latin typeface="Arial"/>
              </a:rPr>
              <a:t>gwisgo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esgidiau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penodol</a:t>
            </a: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dirty="0"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 err="1">
                <a:latin typeface="Arial"/>
              </a:rPr>
              <a:t>Byddwn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ni'n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rhannu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eich</a:t>
            </a:r>
            <a:r>
              <a:rPr lang="en-GB" sz="2200" dirty="0">
                <a:latin typeface="Arial"/>
              </a:rPr>
              <a:t> barn </a:t>
            </a:r>
            <a:r>
              <a:rPr lang="en-GB" sz="2200" dirty="0" err="1">
                <a:latin typeface="Arial"/>
              </a:rPr>
              <a:t>gyda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Llywodraeth</a:t>
            </a:r>
            <a:r>
              <a:rPr lang="en-GB" sz="2200" dirty="0">
                <a:latin typeface="Arial"/>
              </a:rPr>
              <a:t> Cymru - </a:t>
            </a:r>
            <a:r>
              <a:rPr lang="en-GB" sz="2200" dirty="0" err="1">
                <a:latin typeface="Arial"/>
              </a:rPr>
              <a:t>maen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nhw'n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dweud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wrth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ysgolion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beth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ddylai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fod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yn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eu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polisïau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gwisg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err="1">
                <a:latin typeface="Arial"/>
              </a:rPr>
              <a:t>ysgol</a:t>
            </a:r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BA6F6E-B4D8-CCA5-0278-19D5784F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67" y="655073"/>
            <a:ext cx="51625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5B6F65C-4A4A-5275-8414-F5DB84ECDF79}"/>
              </a:ext>
            </a:extLst>
          </p:cNvPr>
          <p:cNvSpPr txBox="1"/>
          <p:nvPr/>
        </p:nvSpPr>
        <p:spPr>
          <a:xfrm>
            <a:off x="718891" y="1347213"/>
            <a:ext cx="43435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Fe </a:t>
            </a:r>
            <a:r>
              <a:rPr lang="en-US" sz="2400" dirty="0" err="1">
                <a:latin typeface="Arial"/>
                <a:cs typeface="Arial"/>
              </a:rPr>
              <a:t>wnaethon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fwynhau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gweld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sut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mae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rhai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ysgolion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defnyddio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ein</a:t>
            </a:r>
            <a:r>
              <a:rPr lang="en-US" sz="2400" dirty="0">
                <a:latin typeface="Arial"/>
                <a:cs typeface="Arial"/>
              </a:rPr>
              <a:t> Mater y Mis!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cs typeface="Arial"/>
              </a:rPr>
              <a:t>Gwnewch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siŵr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eich</a:t>
            </a:r>
            <a:r>
              <a:rPr lang="en-US" sz="2400" dirty="0">
                <a:latin typeface="Arial"/>
                <a:cs typeface="Arial"/>
              </a:rPr>
              <a:t> bod </a:t>
            </a:r>
            <a:r>
              <a:rPr lang="en-US" sz="2400" dirty="0" err="1">
                <a:latin typeface="Arial"/>
                <a:cs typeface="Arial"/>
              </a:rPr>
              <a:t>chi'n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ein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tagio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ar</a:t>
            </a:r>
            <a:r>
              <a:rPr lang="en-US" sz="2400" dirty="0">
                <a:latin typeface="Arial"/>
                <a:cs typeface="Arial"/>
              </a:rPr>
              <a:t> y </a:t>
            </a:r>
            <a:r>
              <a:rPr lang="en-US" sz="2400" dirty="0" err="1">
                <a:latin typeface="Arial"/>
                <a:cs typeface="Arial"/>
              </a:rPr>
              <a:t>cyfryngau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cymdeithasol</a:t>
            </a:r>
            <a:r>
              <a:rPr lang="en-US" sz="2400" dirty="0">
                <a:latin typeface="Arial"/>
                <a:cs typeface="Arial"/>
              </a:rPr>
              <a:t> - </a:t>
            </a:r>
            <a:r>
              <a:rPr lang="en-US" sz="2400" dirty="0">
                <a:highlight>
                  <a:srgbClr val="FFFF00"/>
                </a:highlight>
                <a:latin typeface="Arial"/>
                <a:cs typeface="Arial"/>
              </a:rPr>
              <a:t>@childcomwales </a:t>
            </a:r>
            <a:r>
              <a:rPr lang="en-US" sz="2400" dirty="0" err="1">
                <a:latin typeface="Arial"/>
                <a:cs typeface="Arial"/>
              </a:rPr>
              <a:t>ar</a:t>
            </a:r>
            <a:r>
              <a:rPr lang="en-US" sz="2400" dirty="0">
                <a:latin typeface="Arial"/>
                <a:cs typeface="Arial"/>
              </a:rPr>
              <a:t> Facebook ac Instagram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13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9D247F-918B-18A0-266C-6DC2F157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2" y="1941548"/>
            <a:ext cx="3148708" cy="2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69C9F760-4FEB-4CA8-E51F-6A46A60B4C16}"/>
              </a:ext>
            </a:extLst>
          </p:cNvPr>
          <p:cNvSpPr txBox="1">
            <a:spLocks noGrp="1"/>
          </p:cNvSpPr>
          <p:nvPr/>
        </p:nvSpPr>
        <p:spPr>
          <a:xfrm>
            <a:off x="4433473" y="1058387"/>
            <a:ext cx="7278895" cy="41906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Mae ‘Mater y mis’ Hydref i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gyd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â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chiniawau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ysgol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benodol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eu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cost.</a:t>
            </a:r>
            <a:br>
              <a:rPr lang="en" sz="2800" b="1" dirty="0">
                <a:latin typeface="Arial"/>
                <a:ea typeface="Trebuchet MS"/>
                <a:cs typeface="Arial"/>
              </a:rPr>
            </a:br>
            <a:br>
              <a:rPr lang="en" sz="2800" b="1" dirty="0">
                <a:latin typeface="Arial"/>
                <a:ea typeface="Trebuchet MS"/>
                <a:cs typeface="Arial"/>
              </a:rPr>
            </a:br>
            <a:r>
              <a:rPr lang="en" sz="2400" b="1" i="1" dirty="0">
                <a:latin typeface="Arial"/>
                <a:ea typeface="Trebuchet MS"/>
                <a:cs typeface="Arial"/>
                <a:sym typeface="Trebuchet MS"/>
              </a:rPr>
              <a:t>Cofiwch: </a:t>
            </a:r>
          </a:p>
          <a:p>
            <a:pPr>
              <a:lnSpc>
                <a:spcPct val="150000"/>
              </a:lnSpc>
            </a:pPr>
            <a:br>
              <a:rPr lang="en" sz="2400" b="1" i="1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" sz="2400" i="1" dirty="0">
                <a:latin typeface="Arial"/>
                <a:ea typeface="Trebuchet MS"/>
                <a:cs typeface="Arial"/>
                <a:sym typeface="Trebuchet MS"/>
              </a:rPr>
              <a:t> 26: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Os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oes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ei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angen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fy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nheulu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dylen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nhw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arian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i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helpu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i'm</a:t>
            </a:r>
            <a:r>
              <a:rPr lang="en-GB" sz="2400" i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i="1" dirty="0" err="1">
                <a:latin typeface="Arial"/>
                <a:ea typeface="Trebuchet MS"/>
                <a:cs typeface="Arial"/>
                <a:sym typeface="Trebuchet MS"/>
              </a:rPr>
              <a:t>magu</a:t>
            </a:r>
            <a:endParaRPr lang="en-GB" sz="2400" i="1" dirty="0">
              <a:latin typeface="Arial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br>
              <a:rPr lang="en" sz="2400" b="1" i="1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2400" i="1" dirty="0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" sz="2400" dirty="0">
                <a:latin typeface="Arial"/>
                <a:cs typeface="Arial"/>
              </a:rPr>
              <a:t> 27: </a:t>
            </a:r>
            <a:r>
              <a:rPr lang="en-GB" sz="2400" dirty="0">
                <a:latin typeface="Arial"/>
                <a:cs typeface="Arial"/>
              </a:rPr>
              <a:t>Yr </a:t>
            </a:r>
            <a:r>
              <a:rPr lang="en-GB" sz="2400" dirty="0" err="1">
                <a:latin typeface="Arial"/>
                <a:cs typeface="Arial"/>
              </a:rPr>
              <a:t>hawl</a:t>
            </a:r>
            <a:r>
              <a:rPr lang="en-GB" sz="2400" dirty="0">
                <a:latin typeface="Arial"/>
                <a:cs typeface="Arial"/>
              </a:rPr>
              <a:t> i </a:t>
            </a:r>
            <a:r>
              <a:rPr lang="en-GB" sz="2400" dirty="0" err="1">
                <a:latin typeface="Arial"/>
                <a:cs typeface="Arial"/>
              </a:rPr>
              <a:t>gartref</a:t>
            </a:r>
            <a:r>
              <a:rPr lang="en-GB" sz="2400" dirty="0">
                <a:latin typeface="Arial"/>
                <a:cs typeface="Arial"/>
              </a:rPr>
              <a:t>, </a:t>
            </a:r>
            <a:r>
              <a:rPr lang="en-GB" sz="2400" dirty="0" err="1">
                <a:latin typeface="Arial"/>
                <a:cs typeface="Arial"/>
              </a:rPr>
              <a:t>bwyd</a:t>
            </a:r>
            <a:r>
              <a:rPr lang="en-GB" sz="2400" dirty="0">
                <a:latin typeface="Arial"/>
                <a:cs typeface="Arial"/>
              </a:rPr>
              <a:t> a </a:t>
            </a:r>
            <a:r>
              <a:rPr lang="en-GB" sz="2400" dirty="0" err="1">
                <a:latin typeface="Arial"/>
                <a:cs typeface="Arial"/>
              </a:rPr>
              <a:t>dillad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priodol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Mater Y Mis Uwchradd - Hydref">
            <a:hlinkClick r:id="" action="ppaction://media"/>
            <a:extLst>
              <a:ext uri="{FF2B5EF4-FFF2-40B4-BE49-F238E27FC236}">
                <a16:creationId xmlns:a16="http://schemas.microsoft.com/office/drawing/2014/main" id="{D06C7D72-6CBD-08D3-C56F-986D1D14E0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D693CBB-2E82-451F-A0F1-CC6966655F18}"/>
              </a:ext>
            </a:extLst>
          </p:cNvPr>
          <p:cNvSpPr txBox="1"/>
          <p:nvPr/>
        </p:nvSpPr>
        <p:spPr>
          <a:xfrm>
            <a:off x="701169" y="2543357"/>
            <a:ext cx="10632345" cy="2239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yw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prisiau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bwyd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weladwy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glir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ffreutur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Faint o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arian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meddwl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byddai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ei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angen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arnoch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chi bob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dydd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fwyta'n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dda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yr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ysgol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79491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83328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dirty="0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neu’r ddolen </a:t>
            </a:r>
            <a:r>
              <a:rPr lang="en-GB" sz="1800" b="1" dirty="0">
                <a:latin typeface="Arial"/>
                <a:ea typeface="+mn-lt"/>
                <a:cs typeface="Arial"/>
                <a:sym typeface="Trebuchet MS"/>
                <a:hlinkClick r:id="rId3"/>
              </a:rPr>
              <a:t> </a:t>
            </a:r>
            <a:endParaRPr lang="en-GB" sz="1800" b="1" dirty="0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1" y="666138"/>
            <a:ext cx="1135057" cy="1526456"/>
          </a:xfrm>
          <a:prstGeom prst="rect">
            <a:avLst/>
          </a:prstGeom>
        </p:spPr>
      </p:pic>
      <p:pic>
        <p:nvPicPr>
          <p:cNvPr id="4098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3EB20A9-D711-6B79-65FC-AA4B011D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90" y="1966452"/>
            <a:ext cx="3164758" cy="31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purl.org/dc/elements/1.1/"/>
    <ds:schemaRef ds:uri="http://purl.org/dc/terms/"/>
    <ds:schemaRef ds:uri="e442ecdc-24d5-4155-b3a2-f91807a0074c"/>
    <ds:schemaRef ds:uri="a92cb3d6-694b-4915-be01-0dd97e9dbd9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214</TotalTime>
  <Words>485</Words>
  <Application>Microsoft Office PowerPoint</Application>
  <PresentationFormat>Widescreen</PresentationFormat>
  <Paragraphs>46</Paragraphs>
  <Slides>11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Mater y Mis – Hydref 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Trafodwch fel pâr neu fel grŵp:</vt:lpstr>
      <vt:lpstr>PowerPoint Presentation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15</cp:revision>
  <dcterms:created xsi:type="dcterms:W3CDTF">2019-03-26T15:18:01Z</dcterms:created>
  <dcterms:modified xsi:type="dcterms:W3CDTF">2025-10-07T08:51:48Z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