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9"/>
  </p:notesMasterIdLst>
  <p:sldIdLst>
    <p:sldId id="299" r:id="rId5"/>
    <p:sldId id="308" r:id="rId6"/>
    <p:sldId id="317" r:id="rId7"/>
    <p:sldId id="333" r:id="rId8"/>
    <p:sldId id="311" r:id="rId9"/>
    <p:sldId id="330" r:id="rId10"/>
    <p:sldId id="336" r:id="rId11"/>
    <p:sldId id="337" r:id="rId12"/>
    <p:sldId id="344" r:id="rId13"/>
    <p:sldId id="338" r:id="rId14"/>
    <p:sldId id="343" r:id="rId15"/>
    <p:sldId id="339" r:id="rId16"/>
    <p:sldId id="345" r:id="rId17"/>
    <p:sldId id="341" r:id="rId18"/>
    <p:sldId id="346" r:id="rId19"/>
    <p:sldId id="340" r:id="rId20"/>
    <p:sldId id="347" r:id="rId21"/>
    <p:sldId id="342" r:id="rId22"/>
    <p:sldId id="348" r:id="rId23"/>
    <p:sldId id="335" r:id="rId24"/>
    <p:sldId id="314" r:id="rId25"/>
    <p:sldId id="349" r:id="rId26"/>
    <p:sldId id="332" r:id="rId27"/>
    <p:sldId id="316" r:id="rId28"/>
  </p:sldIdLst>
  <p:sldSz cx="12192000" cy="6858000"/>
  <p:notesSz cx="6858000" cy="9144000"/>
  <p:embeddedFontLst>
    <p:embeddedFont>
      <p:font typeface="Comic Sans MS" panose="030F0702030302020204" pitchFamily="66" charset="0"/>
      <p:regular r:id="rId30"/>
      <p:bold r:id="rId31"/>
      <p:italic r:id="rId32"/>
      <p:boldItalic r:id="rId33"/>
    </p:embeddedFont>
    <p:embeddedFont>
      <p:font typeface="VAG Rounded"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93887E-F4F0-AFBD-B1B1-A0FBC878D17B}" name="Sophie Williams" initials="SW" userId="S::sophie.williams@childcomwales.org.uk::b2a9301d-445a-4704-aa05-7d1118b38518" providerId="AD"/>
  <p188:author id="{6148A984-46D0-4E5C-D08D-B5BEB8949ACB}" name="Lewis Lloyd" initials="LL" userId="S::lewis.lloyd@childcomwales.org.uk::a01ddc0c-8664-42ee-8d40-a195a30962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0072BC"/>
    <a:srgbClr val="FF0066"/>
    <a:srgbClr val="FACB00"/>
    <a:srgbClr val="EFE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582B4-A65A-71A3-DD2D-A681B73B81EF}" v="4" dt="2025-10-06T14:38:28.905"/>
    <p1510:client id="{43663C4B-0593-BD1B-BF84-8FA2ADF9FFDA}" v="78" dt="2025-10-06T14:36:24.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590DC-5F0B-432A-8346-8C0EF42319EC}" type="datetimeFigureOut">
              <a:rPr lang="en-GB" smtClean="0"/>
              <a:t>06/10/2025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20118-D5D1-429E-8EE6-BA4B1E3E5F26}" type="slidenum">
              <a:rPr lang="en-GB" smtClean="0"/>
              <a:t>‹#›</a:t>
            </a:fld>
            <a:endParaRPr lang="en-GB"/>
          </a:p>
        </p:txBody>
      </p:sp>
    </p:spTree>
    <p:extLst>
      <p:ext uri="{BB962C8B-B14F-4D97-AF65-F5344CB8AC3E}">
        <p14:creationId xmlns:p14="http://schemas.microsoft.com/office/powerpoint/2010/main" val="268684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120118-D5D1-429E-8EE6-BA4B1E3E5F26}" type="slidenum">
              <a:rPr lang="en-GB" smtClean="0"/>
              <a:t>1</a:t>
            </a:fld>
            <a:endParaRPr lang="en-GB"/>
          </a:p>
        </p:txBody>
      </p:sp>
    </p:spTree>
    <p:extLst>
      <p:ext uri="{BB962C8B-B14F-4D97-AF65-F5344CB8AC3E}">
        <p14:creationId xmlns:p14="http://schemas.microsoft.com/office/powerpoint/2010/main" val="35351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9EDB578C-0DE7-5C36-3302-D03D7309005A}"/>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DD2EE227-9BE7-52C8-C079-90F5D03F89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7FB6F623-F32C-85C6-ED03-AA84E19ED7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599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86AC677D-11E9-E124-DA16-64416773F08F}"/>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8C71A8DB-4333-DFB3-273D-CEFFCBE7AB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136093A0-B2F5-63B5-89BF-8CD95926BF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81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B1B69F91-F905-DE37-BD12-219AC8F80560}"/>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D7D7FAD6-013B-F9C0-5EE1-12ED5C8C94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00C31DD7-9892-237E-35AD-D7486F9F6B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269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F17DDA39-3AD1-173B-E3CA-180763CDB47B}"/>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F748CE35-BBA4-B26A-D220-F9BE566689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B3CBEACB-6B5A-364B-C1EF-26257E6C93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30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BA801A05-C5A0-95C6-7180-3BCDAD2158FB}"/>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120B3F2C-9C94-9036-BE70-AB9F0BB86B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5A6B2F1F-20F6-5582-D950-528F0E2380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64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5B536BE5-A360-4D9F-6284-73031E7E97C3}"/>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65B5D52F-C4E1-6259-54BF-995B2549AD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C89AC762-7D21-C4CA-FA42-D9056941B8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33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F6BB1E91-6A20-6109-6A98-29C379E08278}"/>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BB1F523B-A8D7-BE68-ACE3-0533FE3495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3BB557A5-68D1-24CA-93C9-5CE735AF67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5968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1C5032FA-54BA-B1A8-989F-6A5B60415299}"/>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AD4A37F1-67A2-5909-21F5-FE6F065F09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D8C25FF7-1CD9-4FC3-15A7-B17E57FD37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758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F0A9CA9D-6D9A-724F-80DE-2166E545F4ED}"/>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23C71DE3-0311-82E6-79D3-4C82C9D76A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4106247D-1039-1AEA-015B-BCB18DD400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4547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90E3DFA-BBE7-A16B-6BA6-5B5144685086}"/>
            </a:ext>
          </a:extLst>
        </p:cNvPr>
        <p:cNvGrpSpPr/>
        <p:nvPr/>
      </p:nvGrpSpPr>
      <p:grpSpPr>
        <a:xfrm>
          <a:off x="0" y="0"/>
          <a:ext cx="0" cy="0"/>
          <a:chOff x="0" y="0"/>
          <a:chExt cx="0" cy="0"/>
        </a:xfrm>
      </p:grpSpPr>
      <p:sp>
        <p:nvSpPr>
          <p:cNvPr id="93" name="Google Shape;93;g2b13afc0335_0_489:notes">
            <a:extLst>
              <a:ext uri="{FF2B5EF4-FFF2-40B4-BE49-F238E27FC236}">
                <a16:creationId xmlns:a16="http://schemas.microsoft.com/office/drawing/2014/main" id="{BD4A173A-8C95-E187-8D5B-241FF8C039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13afc0335_0_489:notes">
            <a:extLst>
              <a:ext uri="{FF2B5EF4-FFF2-40B4-BE49-F238E27FC236}">
                <a16:creationId xmlns:a16="http://schemas.microsoft.com/office/drawing/2014/main" id="{A51B4B61-98C6-DE2B-8DFA-D2FE2C32B6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defRPr/>
            </a:pPr>
            <a:r>
              <a:rPr lang="en-US"/>
              <a:t>Some ideas of pros and cons:</a:t>
            </a:r>
          </a:p>
          <a:p>
            <a:pPr>
              <a:defRPr/>
            </a:pPr>
            <a:endParaRPr lang="en-US"/>
          </a:p>
          <a:p>
            <a:pPr>
              <a:defRPr/>
            </a:pPr>
            <a:r>
              <a:rPr lang="en-US"/>
              <a:t>Pros:</a:t>
            </a:r>
          </a:p>
          <a:p>
            <a:pPr>
              <a:defRPr/>
            </a:pPr>
            <a:endParaRPr lang="en-US"/>
          </a:p>
          <a:p>
            <a:pPr>
              <a:defRPr/>
            </a:pPr>
            <a:r>
              <a:rPr lang="en-US"/>
              <a:t>good for the planet because your food has less distance to travel and isn’t taking precious resources, like water, from other countries</a:t>
            </a:r>
          </a:p>
          <a:p>
            <a:pPr>
              <a:defRPr/>
            </a:pPr>
            <a:r>
              <a:rPr lang="en-US"/>
              <a:t>good for the local economy and Welsh producers because we will be spending money on vegetables that stays in Wales</a:t>
            </a:r>
          </a:p>
          <a:p>
            <a:pPr>
              <a:defRPr/>
            </a:pPr>
            <a:r>
              <a:rPr lang="en-US"/>
              <a:t>good for the future of food in Wales because if there is more demand for Welsh Vegetables, Wales will grow more veg, and then won’t rely so much on other countries.</a:t>
            </a:r>
            <a:br>
              <a:rPr lang="en-US"/>
            </a:br>
            <a:br>
              <a:rPr lang="en-US"/>
            </a:br>
            <a:r>
              <a:rPr lang="en-US"/>
              <a:t>Cons: If we only eat seasonal and locally grown food in school there might be times of the year where you can’t eat your </a:t>
            </a:r>
            <a:r>
              <a:rPr lang="en-US" err="1"/>
              <a:t>favourite</a:t>
            </a:r>
            <a:r>
              <a:rPr lang="en-US"/>
              <a:t> fruit or vegetable in school</a:t>
            </a:r>
            <a:br>
              <a:rPr lang="en-US"/>
            </a:br>
            <a:br>
              <a:rPr lang="en-US"/>
            </a:br>
            <a:br>
              <a:rPr lang="en-US"/>
            </a:br>
            <a:br>
              <a:rPr lang="en-US"/>
            </a:br>
            <a:r>
              <a:rPr lang="en-US"/>
              <a:t>There are supporting materials on our web page for children with additional learning needs</a:t>
            </a:r>
            <a:endParaRPr lang="en-US">
              <a:ea typeface="Calibri"/>
              <a:cs typeface="Calibri"/>
            </a:endParaRPr>
          </a:p>
        </p:txBody>
      </p:sp>
    </p:spTree>
    <p:extLst>
      <p:ext uri="{BB962C8B-B14F-4D97-AF65-F5344CB8AC3E}">
        <p14:creationId xmlns:p14="http://schemas.microsoft.com/office/powerpoint/2010/main" val="137154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b4244a990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b4244a990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663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GB" sz="1200" b="1">
                <a:solidFill>
                  <a:schemeClr val="dk2"/>
                </a:solidFill>
                <a:latin typeface="VAGRounded Lt"/>
              </a:rPr>
              <a:t>Survey link -https://online1.snapsurveys.com/ktyb5s</a:t>
            </a:r>
            <a:endParaRPr lang="en-GB">
              <a:solidFill>
                <a:schemeClr val="dk2"/>
              </a:solidFill>
              <a:latin typeface="Calibri" panose="020F0502020204030204"/>
              <a:ea typeface="Calibri"/>
              <a:cs typeface="Calibri"/>
            </a:endParaRPr>
          </a:p>
          <a:p>
            <a:pPr>
              <a:defRPr/>
            </a:pPr>
            <a:endParaRPr lang="en-GB">
              <a:solidFill>
                <a:srgbClr val="44546A"/>
              </a:solidFill>
              <a:ea typeface="Calibri"/>
              <a:cs typeface="Calibri"/>
            </a:endParaRPr>
          </a:p>
          <a:p>
            <a:pPr>
              <a:defRPr/>
            </a:pPr>
            <a:r>
              <a:rPr lang="en-GB">
                <a:solidFill>
                  <a:schemeClr val="dk2"/>
                </a:solidFill>
              </a:rPr>
              <a:t> </a:t>
            </a:r>
            <a:endParaRPr lang="en-GB"/>
          </a:p>
        </p:txBody>
      </p:sp>
    </p:spTree>
    <p:extLst>
      <p:ext uri="{BB962C8B-B14F-4D97-AF65-F5344CB8AC3E}">
        <p14:creationId xmlns:p14="http://schemas.microsoft.com/office/powerpoint/2010/main" val="3942095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 sz="1200">
                <a:solidFill>
                  <a:schemeClr val="tx1"/>
                </a:solidFill>
                <a:latin typeface="VAGRounded Lt"/>
                <a:sym typeface="Trebuchet MS"/>
              </a:rPr>
              <a:t>You could also contact &amp; speak to</a:t>
            </a:r>
            <a:r>
              <a:rPr lang="en">
                <a:latin typeface="VAGRounded Lt"/>
                <a:sym typeface="Trebuchet MS"/>
              </a:rPr>
              <a:t>:</a:t>
            </a:r>
            <a:endParaRPr lang="en" sz="1200">
              <a:solidFill>
                <a:schemeClr val="tx1"/>
              </a:solidFill>
              <a:latin typeface="VAGRounded Lt"/>
              <a:sym typeface="Trebuchet MS"/>
            </a:endParaRPr>
          </a:p>
          <a:p>
            <a:pPr>
              <a:lnSpc>
                <a:spcPct val="150000"/>
              </a:lnSpc>
            </a:pPr>
            <a:endParaRPr lang="en" sz="1200">
              <a:solidFill>
                <a:schemeClr val="tx1"/>
              </a:solidFill>
              <a:latin typeface="VAGRounded Lt" panose="00000400000000000000" pitchFamily="2" charset="0"/>
              <a:sym typeface="Trebuchet MS"/>
            </a:endParaRPr>
          </a:p>
          <a:p>
            <a:pPr>
              <a:lnSpc>
                <a:spcPct val="150000"/>
              </a:lnSpc>
            </a:pPr>
            <a:r>
              <a:rPr lang="en" sz="1200">
                <a:solidFill>
                  <a:schemeClr val="tx1"/>
                </a:solidFill>
                <a:latin typeface="VAGRounded Lt"/>
                <a:sym typeface="Trebuchet MS"/>
              </a:rPr>
              <a:t>Childline – 0800 1111</a:t>
            </a:r>
            <a:endParaRPr lang="en" sz="1200">
              <a:solidFill>
                <a:schemeClr val="tx1"/>
              </a:solidFill>
              <a:latin typeface="VAGRounded Lt"/>
            </a:endParaRPr>
          </a:p>
          <a:p>
            <a:pPr>
              <a:lnSpc>
                <a:spcPct val="150000"/>
              </a:lnSpc>
            </a:pPr>
            <a:r>
              <a:rPr lang="en" sz="1200">
                <a:solidFill>
                  <a:schemeClr val="tx1"/>
                </a:solidFill>
                <a:latin typeface="VAGRounded Lt"/>
                <a:sym typeface="Trebuchet MS"/>
              </a:rPr>
              <a:t>Meic – 080880 23456</a:t>
            </a:r>
            <a:endParaRPr lang="en-GB" sz="1200">
              <a:solidFill>
                <a:schemeClr val="tx1"/>
              </a:solidFill>
              <a:latin typeface="VAGRounded Lt"/>
            </a:endParaRPr>
          </a:p>
          <a:p>
            <a:endParaRPr lang="en-GB"/>
          </a:p>
        </p:txBody>
      </p:sp>
      <p:sp>
        <p:nvSpPr>
          <p:cNvPr id="4" name="Slide Number Placeholder 3"/>
          <p:cNvSpPr>
            <a:spLocks noGrp="1"/>
          </p:cNvSpPr>
          <p:nvPr>
            <p:ph type="sldNum" sz="quarter" idx="10"/>
          </p:nvPr>
        </p:nvSpPr>
        <p:spPr/>
        <p:txBody>
          <a:bodyPr/>
          <a:lstStyle/>
          <a:p>
            <a:fld id="{EF120118-D5D1-429E-8EE6-BA4B1E3E5F26}" type="slidenum">
              <a:rPr lang="en-GB" smtClean="0"/>
              <a:t>23</a:t>
            </a:fld>
            <a:endParaRPr lang="en-GB"/>
          </a:p>
        </p:txBody>
      </p:sp>
    </p:spTree>
    <p:extLst>
      <p:ext uri="{BB962C8B-B14F-4D97-AF65-F5344CB8AC3E}">
        <p14:creationId xmlns:p14="http://schemas.microsoft.com/office/powerpoint/2010/main" val="1963995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13afc0335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b13afc0335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5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640AF-C863-783F-C2D9-20B6E001F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48F72-AD79-5DE5-09A6-391B1CD6B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4FF5D-4DDA-5BAA-F92A-03A26E0D99A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35F55C-BAAB-D7BC-072F-50A3CC7B9994}"/>
              </a:ext>
            </a:extLst>
          </p:cNvPr>
          <p:cNvSpPr>
            <a:spLocks noGrp="1"/>
          </p:cNvSpPr>
          <p:nvPr>
            <p:ph type="sldNum" sz="quarter" idx="10"/>
          </p:nvPr>
        </p:nvSpPr>
        <p:spPr/>
        <p:txBody>
          <a:bodyPr/>
          <a:lstStyle/>
          <a:p>
            <a:fld id="{EF120118-D5D1-429E-8EE6-BA4B1E3E5F26}" type="slidenum">
              <a:rPr lang="en-GB" smtClean="0"/>
              <a:t>3</a:t>
            </a:fld>
            <a:endParaRPr lang="en-GB"/>
          </a:p>
        </p:txBody>
      </p:sp>
    </p:spTree>
    <p:extLst>
      <p:ext uri="{BB962C8B-B14F-4D97-AF65-F5344CB8AC3E}">
        <p14:creationId xmlns:p14="http://schemas.microsoft.com/office/powerpoint/2010/main" val="33855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b13afc0335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82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Link to the video: https://youtu.be/MLWf5jHkMNw</a:t>
            </a:r>
            <a:endParaRPr lang="en-US"/>
          </a:p>
        </p:txBody>
      </p:sp>
      <p:sp>
        <p:nvSpPr>
          <p:cNvPr id="4" name="Slide Number Placeholder 3"/>
          <p:cNvSpPr>
            <a:spLocks noGrp="1"/>
          </p:cNvSpPr>
          <p:nvPr>
            <p:ph type="sldNum" sz="quarter" idx="5"/>
          </p:nvPr>
        </p:nvSpPr>
        <p:spPr/>
        <p:txBody>
          <a:bodyPr/>
          <a:lstStyle/>
          <a:p>
            <a:fld id="{0AED3664-EE8E-41FE-A72B-89C59E5BB8ED}" type="slidenum">
              <a:rPr lang="en-US"/>
              <a:t>6</a:t>
            </a:fld>
            <a:endParaRPr lang="en-US"/>
          </a:p>
        </p:txBody>
      </p:sp>
    </p:spTree>
    <p:extLst>
      <p:ext uri="{BB962C8B-B14F-4D97-AF65-F5344CB8AC3E}">
        <p14:creationId xmlns:p14="http://schemas.microsoft.com/office/powerpoint/2010/main" val="376643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4C608-6DCF-2C55-AF50-3A18A37BB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1CE65-40B5-700D-BD8E-5D3513B9F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816BF-DC4F-A717-4F17-409683644974}"/>
              </a:ext>
            </a:extLst>
          </p:cNvPr>
          <p:cNvSpPr>
            <a:spLocks noGrp="1"/>
          </p:cNvSpPr>
          <p:nvPr>
            <p:ph type="body" idx="1"/>
          </p:nvPr>
        </p:nvSpPr>
        <p:spPr/>
        <p:txBody>
          <a:bodyPr/>
          <a:lstStyle/>
          <a:p>
            <a:r>
              <a:rPr lang="en-US">
                <a:ea typeface="Calibri"/>
                <a:cs typeface="Calibri"/>
              </a:rPr>
              <a:t>Link to the video:</a:t>
            </a:r>
            <a:endParaRPr lang="en-US"/>
          </a:p>
        </p:txBody>
      </p:sp>
      <p:sp>
        <p:nvSpPr>
          <p:cNvPr id="4" name="Slide Number Placeholder 3">
            <a:extLst>
              <a:ext uri="{FF2B5EF4-FFF2-40B4-BE49-F238E27FC236}">
                <a16:creationId xmlns:a16="http://schemas.microsoft.com/office/drawing/2014/main" id="{9E0F7735-205A-E988-8BEC-33FC0BC22CE9}"/>
              </a:ext>
            </a:extLst>
          </p:cNvPr>
          <p:cNvSpPr>
            <a:spLocks noGrp="1"/>
          </p:cNvSpPr>
          <p:nvPr>
            <p:ph type="sldNum" sz="quarter" idx="5"/>
          </p:nvPr>
        </p:nvSpPr>
        <p:spPr/>
        <p:txBody>
          <a:bodyPr/>
          <a:lstStyle/>
          <a:p>
            <a:fld id="{0AED3664-EE8E-41FE-A72B-89C59E5BB8ED}" type="slidenum">
              <a:rPr lang="en-US"/>
              <a:t>7</a:t>
            </a:fld>
            <a:endParaRPr lang="en-US"/>
          </a:p>
        </p:txBody>
      </p:sp>
    </p:spTree>
    <p:extLst>
      <p:ext uri="{BB962C8B-B14F-4D97-AF65-F5344CB8AC3E}">
        <p14:creationId xmlns:p14="http://schemas.microsoft.com/office/powerpoint/2010/main" val="151338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92C8E418-139D-1A6C-BA13-3517FB70B519}"/>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3214C317-C4F8-6D1F-F11A-6644D1EABC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1136E88A-C08B-9D41-CBDB-C19063AA40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09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74E8526A-EE50-E4CC-F2B1-FE5D8A105335}"/>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71A24EE0-9343-26F6-76A8-0C1B72EE5B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C8BAB243-958B-2AB6-CC09-6D1766B418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49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184A9B7A-DC58-208D-2281-493817A0F99D}"/>
            </a:ext>
          </a:extLst>
        </p:cNvPr>
        <p:cNvGrpSpPr/>
        <p:nvPr/>
      </p:nvGrpSpPr>
      <p:grpSpPr>
        <a:xfrm>
          <a:off x="0" y="0"/>
          <a:ext cx="0" cy="0"/>
          <a:chOff x="0" y="0"/>
          <a:chExt cx="0" cy="0"/>
        </a:xfrm>
      </p:grpSpPr>
      <p:sp>
        <p:nvSpPr>
          <p:cNvPr id="68" name="Google Shape;68;g2b13afc0335_0_508:notes">
            <a:extLst>
              <a:ext uri="{FF2B5EF4-FFF2-40B4-BE49-F238E27FC236}">
                <a16:creationId xmlns:a16="http://schemas.microsoft.com/office/drawing/2014/main" id="{B67817BD-5254-F0EC-4A04-3C744A0319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a:extLst>
              <a:ext uri="{FF2B5EF4-FFF2-40B4-BE49-F238E27FC236}">
                <a16:creationId xmlns:a16="http://schemas.microsoft.com/office/drawing/2014/main" id="{97839CF6-1AAD-9925-8ACA-D7EC8057F9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012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hyperlink" Target="http://childrenscommissioner.wales/" TargetMode="External"/><Relationship Id="rId4" Type="http://schemas.openxmlformats.org/officeDocument/2006/relationships/hyperlink" Target="http://comisiynyddplant.cymr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Full colou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4969419"/>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31998" y="5503568"/>
            <a:ext cx="1133755" cy="1129282"/>
          </a:xfrm>
          <a:prstGeom prst="rect">
            <a:avLst/>
          </a:prstGeom>
        </p:spPr>
      </p:pic>
      <p:pic>
        <p:nvPicPr>
          <p:cNvPr id="6" name="Picture 5" descr="A black background with red text&#10;&#10;Description automatically generated with medium confidence">
            <a:extLst>
              <a:ext uri="{FF2B5EF4-FFF2-40B4-BE49-F238E27FC236}">
                <a16:creationId xmlns:a16="http://schemas.microsoft.com/office/drawing/2014/main" id="{B8221A8F-4D3A-40E7-E0A4-DA5F22D6195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765964" y="5622653"/>
            <a:ext cx="994038" cy="923180"/>
          </a:xfrm>
          <a:prstGeom prst="rect">
            <a:avLst/>
          </a:prstGeom>
        </p:spPr>
      </p:pic>
    </p:spTree>
    <p:extLst>
      <p:ext uri="{BB962C8B-B14F-4D97-AF65-F5344CB8AC3E}">
        <p14:creationId xmlns:p14="http://schemas.microsoft.com/office/powerpoint/2010/main" val="221670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Green">
    <p:bg>
      <p:bgPr>
        <a:solidFill>
          <a:schemeClr val="accent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D6878AB3-876C-4D0F-AE3F-3AEE9E932C2C}"/>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40768790-44B4-46D1-9166-3E5D6A5F0DA8}"/>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CD7AF87-3CE7-9E73-FB97-F40A9D2B123F}"/>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445184D7-B6DC-75B4-DBCD-A1D601897E00}"/>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281353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Slide - Blue">
    <p:bg>
      <p:bgPr>
        <a:solidFill>
          <a:srgbClr val="FACB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65DD9D79-DCC4-4119-A5A5-C31167AB465B}"/>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tx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00A31E7-103F-41CA-A05A-3385EB97E51A}"/>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tx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1CB53C1-E319-48BB-3A25-F8AE2BDAAB0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4" cy="1138498"/>
          </a:xfrm>
          <a:prstGeom prst="rect">
            <a:avLst/>
          </a:prstGeom>
        </p:spPr>
      </p:pic>
      <p:pic>
        <p:nvPicPr>
          <p:cNvPr id="3" name="Picture 2">
            <a:extLst>
              <a:ext uri="{FF2B5EF4-FFF2-40B4-BE49-F238E27FC236}">
                <a16:creationId xmlns:a16="http://schemas.microsoft.com/office/drawing/2014/main" id="{61CECFB0-C293-5EBA-BB22-1B969325EEA4}"/>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0678879" y="5555347"/>
            <a:ext cx="1081123" cy="1004232"/>
          </a:xfrm>
          <a:prstGeom prst="rect">
            <a:avLst/>
          </a:prstGeom>
        </p:spPr>
      </p:pic>
    </p:spTree>
    <p:extLst>
      <p:ext uri="{BB962C8B-B14F-4D97-AF65-F5344CB8AC3E}">
        <p14:creationId xmlns:p14="http://schemas.microsoft.com/office/powerpoint/2010/main" val="417106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42568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Red">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l">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l">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935999" y="4165884"/>
            <a:ext cx="2743200" cy="365125"/>
          </a:xfrm>
        </p:spPr>
        <p:txBody>
          <a:bodyPr lIns="0" tIns="0" rIns="0" bIns="0"/>
          <a:lstStyle>
            <a:lvl1pPr>
              <a:defRPr sz="2200">
                <a:solidFill>
                  <a:schemeClr val="bg1"/>
                </a:solidFill>
                <a:latin typeface="+mn-lt"/>
              </a:defRPr>
            </a:lvl1pPr>
          </a:lstStyle>
          <a:p>
            <a:r>
              <a:rPr lang="en-GB"/>
              <a:t>7-Oct-18</a:t>
            </a:r>
          </a:p>
        </p:txBody>
      </p:sp>
      <p:pic>
        <p:nvPicPr>
          <p:cNvPr id="9" name="Picture 8" descr="A black and white sign with white text&#10;&#10;Description automatically generated with low confidence">
            <a:extLst>
              <a:ext uri="{FF2B5EF4-FFF2-40B4-BE49-F238E27FC236}">
                <a16:creationId xmlns:a16="http://schemas.microsoft.com/office/drawing/2014/main" id="{69358199-9C12-6265-B141-944DC5B22DE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2064747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 Green">
    <p:bg>
      <p:bgPr>
        <a:solidFill>
          <a:srgbClr val="39B54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4728000" y="4165884"/>
            <a:ext cx="2736000" cy="365125"/>
          </a:xfrm>
        </p:spPr>
        <p:txBody>
          <a:bodyPr lIns="0" tIns="0" rIns="0" bIns="0"/>
          <a:lstStyle>
            <a:lvl1pPr algn="ctr">
              <a:defRPr sz="2200">
                <a:solidFill>
                  <a:schemeClr val="bg1"/>
                </a:solidFill>
                <a:latin typeface="+mn-lt"/>
              </a:defRPr>
            </a:lvl1pPr>
          </a:lstStyle>
          <a:p>
            <a:r>
              <a:rPr lang="en-GB"/>
              <a:t>7-Oct-18</a:t>
            </a:r>
          </a:p>
        </p:txBody>
      </p:sp>
      <p:pic>
        <p:nvPicPr>
          <p:cNvPr id="4" name="Picture 3">
            <a:extLst>
              <a:ext uri="{FF2B5EF4-FFF2-40B4-BE49-F238E27FC236}">
                <a16:creationId xmlns:a16="http://schemas.microsoft.com/office/drawing/2014/main" id="{A4BE7177-9AB3-64F6-C376-9BD1D6FC47E7}"/>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5" name="Picture 4" descr="A black and white sign with white text&#10;&#10;Description automatically generated with low confidence">
            <a:extLst>
              <a:ext uri="{FF2B5EF4-FFF2-40B4-BE49-F238E27FC236}">
                <a16:creationId xmlns:a16="http://schemas.microsoft.com/office/drawing/2014/main" id="{F240EE6F-BF4C-C25C-E449-36E1B135649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02501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Intro Slide - Full col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solidFill>
                  <a:schemeClr val="bg2"/>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5076000"/>
            <a:ext cx="11329200" cy="413656"/>
          </a:xfrm>
          <a:prstGeom prst="rect">
            <a:avLst/>
          </a:prstGeom>
        </p:spPr>
      </p:pic>
      <p:pic>
        <p:nvPicPr>
          <p:cNvPr id="4" name="Picture 3">
            <a:extLst>
              <a:ext uri="{FF2B5EF4-FFF2-40B4-BE49-F238E27FC236}">
                <a16:creationId xmlns:a16="http://schemas.microsoft.com/office/drawing/2014/main" id="{AB28AA99-66A9-78CA-E06D-E03EE730A019}"/>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503568"/>
            <a:ext cx="1133755" cy="1129282"/>
          </a:xfrm>
          <a:prstGeom prst="rect">
            <a:avLst/>
          </a:prstGeom>
        </p:spPr>
      </p:pic>
      <p:pic>
        <p:nvPicPr>
          <p:cNvPr id="6" name="Picture 5" descr="A black background with red text&#10;&#10;Description automatically generated with medium confidence">
            <a:extLst>
              <a:ext uri="{FF2B5EF4-FFF2-40B4-BE49-F238E27FC236}">
                <a16:creationId xmlns:a16="http://schemas.microsoft.com/office/drawing/2014/main" id="{29D90C22-DFCA-89B0-6976-B1DA9DD7DDC0}"/>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765964" y="5622653"/>
            <a:ext cx="994038" cy="923180"/>
          </a:xfrm>
          <a:prstGeom prst="rect">
            <a:avLst/>
          </a:prstGeom>
        </p:spPr>
      </p:pic>
    </p:spTree>
    <p:extLst>
      <p:ext uri="{BB962C8B-B14F-4D97-AF65-F5344CB8AC3E}">
        <p14:creationId xmlns:p14="http://schemas.microsoft.com/office/powerpoint/2010/main" val="19065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Blu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sp>
        <p:nvSpPr>
          <p:cNvPr id="8" name="Title 1">
            <a:extLst>
              <a:ext uri="{FF2B5EF4-FFF2-40B4-BE49-F238E27FC236}">
                <a16:creationId xmlns:a16="http://schemas.microsoft.com/office/drawing/2014/main" id="{1FC0822B-6C90-472B-AB40-0806ED99FFCE}"/>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252B1172-2D36-4CE2-8E6D-A288A9F0BF62}"/>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A17D739E-EFF1-5A7A-A658-1C43BD00CBD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14" name="Picture 13" descr="A black and white sign with white text&#10;&#10;Description automatically generated with low confidence">
            <a:extLst>
              <a:ext uri="{FF2B5EF4-FFF2-40B4-BE49-F238E27FC236}">
                <a16:creationId xmlns:a16="http://schemas.microsoft.com/office/drawing/2014/main" id="{54F5B066-85A4-290A-F6B7-6DF5E9D85EA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220801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D0A40B-4C9E-4E7D-924E-47CA6AD4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8" name="Picture 7">
            <a:extLst>
              <a:ext uri="{FF2B5EF4-FFF2-40B4-BE49-F238E27FC236}">
                <a16:creationId xmlns:a16="http://schemas.microsoft.com/office/drawing/2014/main" id="{D5631683-08CB-4406-8275-702BCEA097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5724000"/>
            <a:ext cx="11329200" cy="413656"/>
          </a:xfrm>
          <a:prstGeom prst="rect">
            <a:avLst/>
          </a:prstGeom>
        </p:spPr>
      </p:pic>
      <p:sp>
        <p:nvSpPr>
          <p:cNvPr id="9" name="Rectangle 4">
            <a:extLst>
              <a:ext uri="{FF2B5EF4-FFF2-40B4-BE49-F238E27FC236}">
                <a16:creationId xmlns:a16="http://schemas.microsoft.com/office/drawing/2014/main" id="{A3654759-EE2D-42CC-BB58-034A7D084965}"/>
              </a:ext>
            </a:extLst>
          </p:cNvPr>
          <p:cNvSpPr>
            <a:spLocks noChangeArrowheads="1"/>
          </p:cNvSpPr>
          <p:nvPr userDrawn="1"/>
        </p:nvSpPr>
        <p:spPr bwMode="auto">
          <a:xfrm>
            <a:off x="7451999" y="5976000"/>
            <a:ext cx="4320000" cy="46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a:ln>
                  <a:noFill/>
                </a:ln>
                <a:solidFill>
                  <a:schemeClr val="bg2"/>
                </a:solidFill>
                <a:effectLst/>
                <a:latin typeface="VAG Rounded" pitchFamily="50" charset="0"/>
                <a:ea typeface="Calibri" panose="020F0502020204030204" pitchFamily="34" charset="0"/>
                <a:cs typeface="Times New Roman" panose="02020603050405020304" pitchFamily="18" charset="0"/>
              </a:rPr>
              <a:t>@</a:t>
            </a:r>
            <a:r>
              <a:rPr kumimoji="0" lang="cy-GB" altLang="en-US" sz="1400" b="0" i="0" u="none" strike="noStrike" cap="none" normalizeH="0" baseline="0" err="1">
                <a:ln>
                  <a:noFill/>
                </a:ln>
                <a:solidFill>
                  <a:schemeClr val="bg2"/>
                </a:solidFill>
                <a:effectLst/>
                <a:latin typeface="VAG Rounded" pitchFamily="50" charset="0"/>
                <a:ea typeface="Calibri" panose="020F0502020204030204" pitchFamily="34" charset="0"/>
                <a:cs typeface="Times New Roman" panose="02020603050405020304" pitchFamily="18" charset="0"/>
              </a:rPr>
              <a:t>complantcymru</a:t>
            </a:r>
            <a:r>
              <a:rPr kumimoji="0" lang="cy-GB" altLang="en-US" sz="1400" b="0" i="0" u="none" strike="noStrike" cap="none" normalizeH="0" baseline="0">
                <a:ln>
                  <a:noFill/>
                </a:ln>
                <a:solidFill>
                  <a:schemeClr val="bg2"/>
                </a:solidFill>
                <a:effectLst/>
                <a:latin typeface="VAG Rounded" pitchFamily="50" charset="0"/>
                <a:ea typeface="Calibri" panose="020F0502020204030204" pitchFamily="34" charset="0"/>
                <a:cs typeface="Times New Roman" panose="02020603050405020304" pitchFamily="18" charset="0"/>
              </a:rPr>
              <a:t>	</a:t>
            </a:r>
            <a:r>
              <a:rPr kumimoji="0" lang="cy-GB" altLang="en-US" sz="1400" b="0" i="0" u="none" strike="noStrike" kern="1200" cap="none" normalizeH="0" baseline="0" err="1">
                <a:ln>
                  <a:noFill/>
                </a:ln>
                <a:solidFill>
                  <a:schemeClr val="bg2"/>
                </a:solidFill>
                <a:effectLst/>
                <a:latin typeface="VAG Rounded" pitchFamily="50" charset="0"/>
                <a:ea typeface="+mn-ea"/>
                <a:cs typeface="Times New Roman" panose="02020603050405020304" pitchFamily="18" charset="0"/>
              </a:rPr>
              <a:t>comisiynyddplant.cymru</a:t>
            </a:r>
            <a:endParaRPr kumimoji="0" lang="cy-GB" altLang="en-US" sz="1400" b="0" i="0" u="none" strike="noStrike" kern="1200" cap="none" normalizeH="0" baseline="0">
              <a:ln>
                <a:noFill/>
              </a:ln>
              <a:solidFill>
                <a:schemeClr val="bg2"/>
              </a:solidFill>
              <a:effectLst/>
              <a:latin typeface="VAG Rounded" pitchFamily="50" charset="0"/>
              <a:ea typeface="+mn-ea"/>
              <a:cs typeface="Times New Roman" panose="02020603050405020304" pitchFamily="18" charset="0"/>
            </a:endParaRPr>
          </a:p>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a:ln>
                  <a:noFill/>
                </a:ln>
                <a:solidFill>
                  <a:schemeClr val="bg2"/>
                </a:solidFill>
                <a:effectLst/>
                <a:latin typeface="VAG Rounded" pitchFamily="50" charset="0"/>
                <a:cs typeface="Times New Roman" panose="02020603050405020304" pitchFamily="18" charset="0"/>
              </a:rPr>
              <a:t>@</a:t>
            </a:r>
            <a:r>
              <a:rPr kumimoji="0" lang="cy-GB" altLang="en-US" sz="1400" b="0" i="0" u="none" strike="noStrike" cap="none" normalizeH="0" baseline="0" err="1">
                <a:ln>
                  <a:noFill/>
                </a:ln>
                <a:solidFill>
                  <a:schemeClr val="bg2"/>
                </a:solidFill>
                <a:effectLst/>
                <a:latin typeface="VAG Rounded" pitchFamily="50" charset="0"/>
                <a:cs typeface="Times New Roman" panose="02020603050405020304" pitchFamily="18" charset="0"/>
              </a:rPr>
              <a:t>childcomwales</a:t>
            </a:r>
            <a:r>
              <a:rPr kumimoji="0" lang="cy-GB" altLang="en-US" sz="1400" b="0" i="0" u="none" strike="noStrike" cap="none" normalizeH="0" baseline="0">
                <a:ln>
                  <a:noFill/>
                </a:ln>
                <a:solidFill>
                  <a:schemeClr val="bg2"/>
                </a:solidFill>
                <a:effectLst/>
                <a:latin typeface="VAG Rounded" pitchFamily="50" charset="0"/>
                <a:cs typeface="Times New Roman" panose="02020603050405020304" pitchFamily="18" charset="0"/>
              </a:rPr>
              <a:t>	</a:t>
            </a:r>
            <a:r>
              <a:rPr kumimoji="0" lang="cy-GB" altLang="en-US" sz="1400" b="0" i="0" u="none" strike="noStrike" kern="1200" cap="none" normalizeH="0" baseline="0" err="1">
                <a:ln>
                  <a:noFill/>
                </a:ln>
                <a:solidFill>
                  <a:schemeClr val="bg2"/>
                </a:solidFill>
                <a:effectLst/>
                <a:latin typeface="VAG Rounded" pitchFamily="50" charset="0"/>
                <a:ea typeface="+mn-ea"/>
                <a:cs typeface="Times New Roman" panose="02020603050405020304" pitchFamily="18" charset="0"/>
              </a:rPr>
              <a:t>childrenscommissioner.wales</a:t>
            </a:r>
            <a:endParaRPr kumimoji="0" lang="en-GB" altLang="en-US" sz="1400" b="0" i="0" u="none" strike="noStrike" kern="1200" cap="none" normalizeH="0" baseline="0">
              <a:ln>
                <a:noFill/>
              </a:ln>
              <a:solidFill>
                <a:schemeClr val="bg2"/>
              </a:solidFill>
              <a:effectLst/>
              <a:latin typeface="VAG Rounded" pitchFamily="50" charset="0"/>
              <a:ea typeface="+mn-ea"/>
              <a:cs typeface="Times New Roman" panose="02020603050405020304" pitchFamily="18" charset="0"/>
            </a:endParaRPr>
          </a:p>
        </p:txBody>
      </p:sp>
      <p:sp>
        <p:nvSpPr>
          <p:cNvPr id="11" name="Text Placeholder 10">
            <a:extLst>
              <a:ext uri="{FF2B5EF4-FFF2-40B4-BE49-F238E27FC236}">
                <a16:creationId xmlns:a16="http://schemas.microsoft.com/office/drawing/2014/main" id="{B47E2740-0F3A-49B8-92C1-43321C4DD259}"/>
              </a:ext>
            </a:extLst>
          </p:cNvPr>
          <p:cNvSpPr>
            <a:spLocks noGrp="1"/>
          </p:cNvSpPr>
          <p:nvPr>
            <p:ph type="body" sz="quarter" idx="10"/>
          </p:nvPr>
        </p:nvSpPr>
        <p:spPr>
          <a:xfrm>
            <a:off x="1800000" y="1512000"/>
            <a:ext cx="8593200" cy="4212000"/>
          </a:xfrm>
        </p:spPr>
        <p:txBody>
          <a:bodyPr lIns="0" tIns="0" rIns="0">
            <a:noAutofit/>
          </a:bodyPr>
          <a:lstStyle>
            <a:lvl1pPr>
              <a:defRPr b="1">
                <a:solidFill>
                  <a:schemeClr val="bg2"/>
                </a:solidFill>
                <a:latin typeface="VAG Rounded Std Thin" panose="020F04020202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hlinkClick r:id="rId4"/>
            <a:extLst>
              <a:ext uri="{FF2B5EF4-FFF2-40B4-BE49-F238E27FC236}">
                <a16:creationId xmlns:a16="http://schemas.microsoft.com/office/drawing/2014/main" id="{E02D5032-7F75-405A-B222-831AB1EC6845}"/>
              </a:ext>
            </a:extLst>
          </p:cNvPr>
          <p:cNvSpPr/>
          <p:nvPr userDrawn="1"/>
        </p:nvSpPr>
        <p:spPr>
          <a:xfrm>
            <a:off x="9231086" y="5974080"/>
            <a:ext cx="1994263" cy="163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5"/>
            <a:extLst>
              <a:ext uri="{FF2B5EF4-FFF2-40B4-BE49-F238E27FC236}">
                <a16:creationId xmlns:a16="http://schemas.microsoft.com/office/drawing/2014/main" id="{0260D4DC-8A33-4918-B54F-178C0A33992F}"/>
              </a:ext>
            </a:extLst>
          </p:cNvPr>
          <p:cNvSpPr/>
          <p:nvPr userDrawn="1"/>
        </p:nvSpPr>
        <p:spPr>
          <a:xfrm>
            <a:off x="9231086" y="6247679"/>
            <a:ext cx="2386149" cy="178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550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Pink">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670A7857-2A17-4545-8F08-164E289C2513}"/>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9" name="Text Placeholder 10">
            <a:extLst>
              <a:ext uri="{FF2B5EF4-FFF2-40B4-BE49-F238E27FC236}">
                <a16:creationId xmlns:a16="http://schemas.microsoft.com/office/drawing/2014/main" id="{516818EA-85F8-44FB-8813-18A7EF37576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01671861-8307-27A2-00F4-B5896B9D7AC5}"/>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69F5FACD-5321-506C-F7D3-1E48D854708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83290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Purple">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7ECAE7AA-4351-4C21-B3EB-537899028611}"/>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FC87B527-9C95-426A-A3A0-11C08ACAF5F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66D0DF32-DB86-4561-55C7-9DB54EA9684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49D41B97-87DB-815D-6359-6E93C38B809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96297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bg>
      <p:bgPr>
        <a:solidFill>
          <a:srgbClr val="0072B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65DD9D79-DCC4-4119-A5A5-C31167AB465B}"/>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00A31E7-103F-41CA-A05A-3385EB97E51A}"/>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1CB53C1-E319-48BB-3A25-F8AE2BDAAB0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61CECFB0-C293-5EBA-BB22-1B969325EEA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25218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6C5B0-BCE9-4190-B09A-DBC0AA33D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15FE0C-6F9B-4E90-8B7D-20A721057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DD1D29-2E01-48A5-96E1-EDB95AC10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A6C1-B524-4083-8985-4658D9A351CB}" type="datetimeFigureOut">
              <a:rPr lang="en-GB" smtClean="0"/>
              <a:t>06/10/2025</a:t>
            </a:fld>
            <a:endParaRPr lang="en-GB"/>
          </a:p>
        </p:txBody>
      </p:sp>
      <p:sp>
        <p:nvSpPr>
          <p:cNvPr id="5" name="Footer Placeholder 4">
            <a:extLst>
              <a:ext uri="{FF2B5EF4-FFF2-40B4-BE49-F238E27FC236}">
                <a16:creationId xmlns:a16="http://schemas.microsoft.com/office/drawing/2014/main" id="{1FFDCDDF-CFCD-4C49-922F-73DA90588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EBF52E-53C0-4F36-8CFC-2FC836391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8EB8B-7571-4EDF-8436-56B416227145}" type="slidenum">
              <a:rPr lang="en-GB" smtClean="0"/>
              <a:t>‹#›</a:t>
            </a:fld>
            <a:endParaRPr lang="en-GB"/>
          </a:p>
        </p:txBody>
      </p:sp>
    </p:spTree>
    <p:extLst>
      <p:ext uri="{BB962C8B-B14F-4D97-AF65-F5344CB8AC3E}">
        <p14:creationId xmlns:p14="http://schemas.microsoft.com/office/powerpoint/2010/main" val="24495383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Lst>
  <p:txStyles>
    <p:titleStyle>
      <a:lvl1pPr algn="l" defTabSz="914400" rtl="0" eaLnBrk="1" latinLnBrk="0" hangingPunct="1">
        <a:lnSpc>
          <a:spcPct val="90000"/>
        </a:lnSpc>
        <a:spcBef>
          <a:spcPct val="0"/>
        </a:spcBef>
        <a:buNone/>
        <a:defRPr sz="6000" kern="1200">
          <a:solidFill>
            <a:schemeClr val="tx1"/>
          </a:solidFill>
          <a:latin typeface="VAG Rounde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vegsoc.org/blog/seasonal-uk-grown-produce/"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online1.snapsurveys.com/ktyb5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www.reciperadar.com/" TargetMode="External"/><Relationship Id="rId2" Type="http://schemas.openxmlformats.org/officeDocument/2006/relationships/hyperlink" Target="https://vegsoc.org/blog/seasonal-uk-grown-produce/" TargetMode="External"/><Relationship Id="rId1" Type="http://schemas.openxmlformats.org/officeDocument/2006/relationships/slideLayout" Target="../slideLayouts/slideLayout4.xml"/><Relationship Id="rId5" Type="http://schemas.openxmlformats.org/officeDocument/2006/relationships/hyperlink" Target="https://www.childcomwales.org.uk/contact-us/" TargetMode="External"/><Relationship Id="rId4" Type="http://schemas.openxmlformats.org/officeDocument/2006/relationships/hyperlink" Target="mailto:post@childcomwales.org.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advice@childcomwales.org.uk"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hyperlink" Target="http://www.childcomwales.org.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MLWf5jHkMNw?feature=oembed" TargetMode="Externa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4;p13"/>
          <p:cNvSpPr txBox="1">
            <a:spLocks noGrp="1"/>
          </p:cNvSpPr>
          <p:nvPr>
            <p:ph type="ctrTitle" idx="4294967295"/>
          </p:nvPr>
        </p:nvSpPr>
        <p:spPr>
          <a:xfrm>
            <a:off x="826718" y="780729"/>
            <a:ext cx="10910170" cy="837794"/>
          </a:xfrm>
          <a:prstGeom prst="rect">
            <a:avLst/>
          </a:prstGeom>
        </p:spPr>
        <p:txBody>
          <a:bodyPr spcFirstLastPara="1" wrap="square" lIns="91425" tIns="91425" rIns="91425" bIns="91425" anchor="b" anchorCtr="0">
            <a:normAutofit/>
          </a:bodyPr>
          <a:lstStyle/>
          <a:p>
            <a:pPr algn="ctr">
              <a:spcBef>
                <a:spcPts val="0"/>
              </a:spcBef>
            </a:pPr>
            <a:r>
              <a:rPr lang="en" sz="4000">
                <a:latin typeface="Comic Sans MS" panose="030F0702030302020204" pitchFamily="66" charset="0"/>
                <a:ea typeface="Trebuchet MS"/>
                <a:cs typeface="Arial"/>
                <a:sym typeface="Trebuchet MS"/>
              </a:rPr>
              <a:t>Monthly Matter – October </a:t>
            </a:r>
            <a:r>
              <a:rPr lang="en-GB" sz="4000">
                <a:latin typeface="Comic Sans MS" panose="030F0702030302020204" pitchFamily="66" charset="0"/>
                <a:ea typeface="Trebuchet MS"/>
                <a:cs typeface="Arial"/>
                <a:sym typeface="Trebuchet MS"/>
              </a:rPr>
              <a:t>2025</a:t>
            </a:r>
            <a:endParaRPr lang="en-US" sz="3300">
              <a:latin typeface="Comic Sans MS" panose="030F0702030302020204" pitchFamily="66" charset="0"/>
              <a:cs typeface="Arial" panose="020B0604020202020204" pitchFamily="34" charset="0"/>
            </a:endParaRPr>
          </a:p>
        </p:txBody>
      </p:sp>
      <p:pic>
        <p:nvPicPr>
          <p:cNvPr id="9" name="Google Shape;55;p13"/>
          <p:cNvPicPr preferRelativeResize="0"/>
          <p:nvPr/>
        </p:nvPicPr>
        <p:blipFill>
          <a:blip r:embed="rId3">
            <a:alphaModFix/>
          </a:blip>
          <a:stretch>
            <a:fillRect/>
          </a:stretch>
        </p:blipFill>
        <p:spPr>
          <a:xfrm>
            <a:off x="2535475" y="1913490"/>
            <a:ext cx="6654824" cy="3833154"/>
          </a:xfrm>
          <a:prstGeom prst="rect">
            <a:avLst/>
          </a:prstGeom>
          <a:noFill/>
          <a:ln>
            <a:noFill/>
          </a:ln>
        </p:spPr>
      </p:pic>
    </p:spTree>
    <p:extLst>
      <p:ext uri="{BB962C8B-B14F-4D97-AF65-F5344CB8AC3E}">
        <p14:creationId xmlns:p14="http://schemas.microsoft.com/office/powerpoint/2010/main" val="3064345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4DC48805-5B89-79F5-36B4-10963CA29E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332D76A-AD65-504E-827F-4563CDA2D24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F980B850-1985-8383-3681-8C3DF74EC22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Box 5">
            <a:extLst>
              <a:ext uri="{FF2B5EF4-FFF2-40B4-BE49-F238E27FC236}">
                <a16:creationId xmlns:a16="http://schemas.microsoft.com/office/drawing/2014/main" id="{40FF4195-C51C-6A3D-5728-3AFAA3727AE0}"/>
              </a:ext>
            </a:extLst>
          </p:cNvPr>
          <p:cNvSpPr txBox="1"/>
          <p:nvPr/>
        </p:nvSpPr>
        <p:spPr>
          <a:xfrm>
            <a:off x="2183353" y="1020878"/>
            <a:ext cx="1699444" cy="461665"/>
          </a:xfrm>
          <a:prstGeom prst="rect">
            <a:avLst/>
          </a:prstGeom>
          <a:noFill/>
        </p:spPr>
        <p:txBody>
          <a:bodyPr wrap="square" rtlCol="0">
            <a:spAutoFit/>
          </a:bodyPr>
          <a:lstStyle/>
          <a:p>
            <a:pPr algn="ctr"/>
            <a:r>
              <a:rPr lang="en-GB" sz="2400" b="1">
                <a:latin typeface="Comic Sans MS" panose="030F0702030302020204" pitchFamily="66" charset="0"/>
                <a:cs typeface="Arial" panose="020B0604020202020204" pitchFamily="34" charset="0"/>
              </a:rPr>
              <a:t>Bananas</a:t>
            </a:r>
            <a:endParaRPr lang="en-GB" sz="2400">
              <a:latin typeface="Comic Sans MS" panose="030F0702030302020204" pitchFamily="66" charset="0"/>
              <a:cs typeface="Arial" panose="020B0604020202020204" pitchFamily="34" charset="0"/>
            </a:endParaRPr>
          </a:p>
        </p:txBody>
      </p:sp>
      <p:pic>
        <p:nvPicPr>
          <p:cNvPr id="7" name="Picture 6">
            <a:extLst>
              <a:ext uri="{FF2B5EF4-FFF2-40B4-BE49-F238E27FC236}">
                <a16:creationId xmlns:a16="http://schemas.microsoft.com/office/drawing/2014/main" id="{7CED2CE3-4D40-F48C-9817-E901E34390E0}"/>
              </a:ext>
            </a:extLst>
          </p:cNvPr>
          <p:cNvPicPr>
            <a:picLocks noChangeAspect="1"/>
          </p:cNvPicPr>
          <p:nvPr/>
        </p:nvPicPr>
        <p:blipFill>
          <a:blip r:embed="rId3"/>
          <a:stretch>
            <a:fillRect/>
          </a:stretch>
        </p:blipFill>
        <p:spPr>
          <a:xfrm>
            <a:off x="6009155" y="736506"/>
            <a:ext cx="2996222" cy="2898407"/>
          </a:xfrm>
          <a:prstGeom prst="rect">
            <a:avLst/>
          </a:prstGeom>
        </p:spPr>
      </p:pic>
      <p:pic>
        <p:nvPicPr>
          <p:cNvPr id="9" name="Picture 8">
            <a:extLst>
              <a:ext uri="{FF2B5EF4-FFF2-40B4-BE49-F238E27FC236}">
                <a16:creationId xmlns:a16="http://schemas.microsoft.com/office/drawing/2014/main" id="{B3964B8A-A3EB-BE79-4654-B92D649FD53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445655" y="1700378"/>
            <a:ext cx="2268466" cy="3319003"/>
          </a:xfrm>
          <a:prstGeom prst="rect">
            <a:avLst/>
          </a:prstGeom>
          <a:ln w="44450">
            <a:noFill/>
          </a:ln>
        </p:spPr>
      </p:pic>
      <p:sp>
        <p:nvSpPr>
          <p:cNvPr id="13" name="TextBox 12">
            <a:extLst>
              <a:ext uri="{FF2B5EF4-FFF2-40B4-BE49-F238E27FC236}">
                <a16:creationId xmlns:a16="http://schemas.microsoft.com/office/drawing/2014/main" id="{E02DADC2-176B-6B93-CE3F-0C048C0EF465}"/>
              </a:ext>
            </a:extLst>
          </p:cNvPr>
          <p:cNvSpPr txBox="1"/>
          <p:nvPr/>
        </p:nvSpPr>
        <p:spPr>
          <a:xfrm>
            <a:off x="3432133" y="4726832"/>
            <a:ext cx="6266158"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True or false? Bananas grow in Wales/UK</a:t>
            </a:r>
          </a:p>
        </p:txBody>
      </p:sp>
      <p:pic>
        <p:nvPicPr>
          <p:cNvPr id="8" name="Picture 7">
            <a:extLst>
              <a:ext uri="{FF2B5EF4-FFF2-40B4-BE49-F238E27FC236}">
                <a16:creationId xmlns:a16="http://schemas.microsoft.com/office/drawing/2014/main" id="{53CB290B-8291-DBEE-55A9-C87DFEA320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01660" y="792355"/>
            <a:ext cx="4392139" cy="4583102"/>
          </a:xfrm>
          <a:prstGeom prst="rect">
            <a:avLst/>
          </a:prstGeom>
        </p:spPr>
      </p:pic>
    </p:spTree>
    <p:extLst>
      <p:ext uri="{BB962C8B-B14F-4D97-AF65-F5344CB8AC3E}">
        <p14:creationId xmlns:p14="http://schemas.microsoft.com/office/powerpoint/2010/main" val="24273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1F137B3D-AD30-2BB2-FBB4-931EB848C5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A9C492-4F48-F9DB-11D7-8B848DBA7B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B98FDFB1-653D-FDCD-3AC8-E7C3F8CF447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Box 5">
            <a:extLst>
              <a:ext uri="{FF2B5EF4-FFF2-40B4-BE49-F238E27FC236}">
                <a16:creationId xmlns:a16="http://schemas.microsoft.com/office/drawing/2014/main" id="{9C23271A-D416-7CEC-9F3C-0404B513A6FF}"/>
              </a:ext>
            </a:extLst>
          </p:cNvPr>
          <p:cNvSpPr txBox="1"/>
          <p:nvPr/>
        </p:nvSpPr>
        <p:spPr>
          <a:xfrm>
            <a:off x="2183353" y="1020878"/>
            <a:ext cx="1699444" cy="461665"/>
          </a:xfrm>
          <a:prstGeom prst="rect">
            <a:avLst/>
          </a:prstGeom>
          <a:noFill/>
        </p:spPr>
        <p:txBody>
          <a:bodyPr wrap="square" rtlCol="0">
            <a:spAutoFit/>
          </a:bodyPr>
          <a:lstStyle/>
          <a:p>
            <a:pPr algn="ctr"/>
            <a:r>
              <a:rPr lang="en-GB" sz="2400" b="1">
                <a:latin typeface="Comic Sans MS" panose="030F0702030302020204" pitchFamily="66" charset="0"/>
                <a:cs typeface="Arial" panose="020B0604020202020204" pitchFamily="34" charset="0"/>
              </a:rPr>
              <a:t>Bananas</a:t>
            </a:r>
            <a:endParaRPr lang="en-GB" sz="2400">
              <a:latin typeface="Comic Sans MS" panose="030F0702030302020204" pitchFamily="66" charset="0"/>
              <a:cs typeface="Arial" panose="020B0604020202020204" pitchFamily="34" charset="0"/>
            </a:endParaRPr>
          </a:p>
        </p:txBody>
      </p:sp>
      <p:pic>
        <p:nvPicPr>
          <p:cNvPr id="7" name="Picture 6">
            <a:extLst>
              <a:ext uri="{FF2B5EF4-FFF2-40B4-BE49-F238E27FC236}">
                <a16:creationId xmlns:a16="http://schemas.microsoft.com/office/drawing/2014/main" id="{B47351DA-F0AF-A64D-12BF-49EBA8009CDC}"/>
              </a:ext>
            </a:extLst>
          </p:cNvPr>
          <p:cNvPicPr>
            <a:picLocks noChangeAspect="1"/>
          </p:cNvPicPr>
          <p:nvPr/>
        </p:nvPicPr>
        <p:blipFill>
          <a:blip r:embed="rId3"/>
          <a:stretch>
            <a:fillRect/>
          </a:stretch>
        </p:blipFill>
        <p:spPr>
          <a:xfrm>
            <a:off x="6401802" y="617827"/>
            <a:ext cx="3999492" cy="3868924"/>
          </a:xfrm>
          <a:prstGeom prst="rect">
            <a:avLst/>
          </a:prstGeom>
        </p:spPr>
      </p:pic>
      <p:sp>
        <p:nvSpPr>
          <p:cNvPr id="13" name="TextBox 12">
            <a:extLst>
              <a:ext uri="{FF2B5EF4-FFF2-40B4-BE49-F238E27FC236}">
                <a16:creationId xmlns:a16="http://schemas.microsoft.com/office/drawing/2014/main" id="{F599ED88-3A20-A0D3-57C0-CDE29E839DCD}"/>
              </a:ext>
            </a:extLst>
          </p:cNvPr>
          <p:cNvSpPr txBox="1"/>
          <p:nvPr/>
        </p:nvSpPr>
        <p:spPr>
          <a:xfrm>
            <a:off x="4374727" y="4639151"/>
            <a:ext cx="7362160"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False! Bananas grow in other parts of the world</a:t>
            </a:r>
          </a:p>
        </p:txBody>
      </p:sp>
      <p:pic>
        <p:nvPicPr>
          <p:cNvPr id="8" name="Picture 7">
            <a:extLst>
              <a:ext uri="{FF2B5EF4-FFF2-40B4-BE49-F238E27FC236}">
                <a16:creationId xmlns:a16="http://schemas.microsoft.com/office/drawing/2014/main" id="{9806A902-354C-9731-A1AA-DFE5D0D1C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01660" y="792355"/>
            <a:ext cx="4392139" cy="4583102"/>
          </a:xfrm>
          <a:prstGeom prst="rect">
            <a:avLst/>
          </a:prstGeom>
        </p:spPr>
      </p:pic>
    </p:spTree>
    <p:extLst>
      <p:ext uri="{BB962C8B-B14F-4D97-AF65-F5344CB8AC3E}">
        <p14:creationId xmlns:p14="http://schemas.microsoft.com/office/powerpoint/2010/main" val="350283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BCBFEFD4-962A-4019-D685-051243F883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6811D0B-1009-117C-AB4A-1F440E3E09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5F016983-DC5A-43B7-42B2-55482B2AF04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Box 5">
            <a:extLst>
              <a:ext uri="{FF2B5EF4-FFF2-40B4-BE49-F238E27FC236}">
                <a16:creationId xmlns:a16="http://schemas.microsoft.com/office/drawing/2014/main" id="{B364478F-311D-3435-AF1F-FCECA21D6E4B}"/>
              </a:ext>
            </a:extLst>
          </p:cNvPr>
          <p:cNvSpPr txBox="1"/>
          <p:nvPr/>
        </p:nvSpPr>
        <p:spPr>
          <a:xfrm>
            <a:off x="302713" y="807341"/>
            <a:ext cx="1699444" cy="461665"/>
          </a:xfrm>
          <a:prstGeom prst="rect">
            <a:avLst/>
          </a:prstGeom>
          <a:noFill/>
        </p:spPr>
        <p:txBody>
          <a:bodyPr wrap="square" rtlCol="0">
            <a:spAutoFit/>
          </a:bodyPr>
          <a:lstStyle/>
          <a:p>
            <a:pPr algn="ctr"/>
            <a:r>
              <a:rPr lang="en-GB" sz="2400" b="1">
                <a:latin typeface="Comic Sans MS" panose="030F0702030302020204" pitchFamily="66" charset="0"/>
                <a:cs typeface="Arial" panose="020B0604020202020204" pitchFamily="34" charset="0"/>
              </a:rPr>
              <a:t>Mangoes</a:t>
            </a:r>
            <a:endParaRPr lang="en-GB" sz="2400">
              <a:latin typeface="Comic Sans MS" panose="030F0702030302020204" pitchFamily="66" charset="0"/>
              <a:cs typeface="Arial" panose="020B0604020202020204" pitchFamily="34" charset="0"/>
            </a:endParaRPr>
          </a:p>
        </p:txBody>
      </p:sp>
      <p:pic>
        <p:nvPicPr>
          <p:cNvPr id="7" name="Picture 6">
            <a:extLst>
              <a:ext uri="{FF2B5EF4-FFF2-40B4-BE49-F238E27FC236}">
                <a16:creationId xmlns:a16="http://schemas.microsoft.com/office/drawing/2014/main" id="{6DBD0E37-43CB-814C-95B2-25A506FD7723}"/>
              </a:ext>
            </a:extLst>
          </p:cNvPr>
          <p:cNvPicPr>
            <a:picLocks noChangeAspect="1"/>
          </p:cNvPicPr>
          <p:nvPr/>
        </p:nvPicPr>
        <p:blipFill>
          <a:blip r:embed="rId3"/>
          <a:stretch>
            <a:fillRect/>
          </a:stretch>
        </p:blipFill>
        <p:spPr>
          <a:xfrm>
            <a:off x="5408672" y="807341"/>
            <a:ext cx="3378979" cy="3268668"/>
          </a:xfrm>
          <a:prstGeom prst="rect">
            <a:avLst/>
          </a:prstGeom>
        </p:spPr>
      </p:pic>
      <p:pic>
        <p:nvPicPr>
          <p:cNvPr id="9" name="Picture 8">
            <a:extLst>
              <a:ext uri="{FF2B5EF4-FFF2-40B4-BE49-F238E27FC236}">
                <a16:creationId xmlns:a16="http://schemas.microsoft.com/office/drawing/2014/main" id="{B8C5624E-388B-97FC-3E27-D82C343867C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306784" y="1137062"/>
            <a:ext cx="2483738" cy="3633969"/>
          </a:xfrm>
          <a:prstGeom prst="rect">
            <a:avLst/>
          </a:prstGeom>
          <a:ln w="44450">
            <a:noFill/>
          </a:ln>
        </p:spPr>
      </p:pic>
      <p:pic>
        <p:nvPicPr>
          <p:cNvPr id="5" name="Picture 4">
            <a:extLst>
              <a:ext uri="{FF2B5EF4-FFF2-40B4-BE49-F238E27FC236}">
                <a16:creationId xmlns:a16="http://schemas.microsoft.com/office/drawing/2014/main" id="{DE916B82-4E4F-C4BB-96FB-9DD0DB8B378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02713" y="959741"/>
            <a:ext cx="4573733" cy="4128760"/>
          </a:xfrm>
          <a:prstGeom prst="rect">
            <a:avLst/>
          </a:prstGeom>
        </p:spPr>
      </p:pic>
      <p:sp>
        <p:nvSpPr>
          <p:cNvPr id="10" name="TextBox 9">
            <a:extLst>
              <a:ext uri="{FF2B5EF4-FFF2-40B4-BE49-F238E27FC236}">
                <a16:creationId xmlns:a16="http://schemas.microsoft.com/office/drawing/2014/main" id="{F7A11548-8A4B-DFE6-F173-D1A337A492A2}"/>
              </a:ext>
            </a:extLst>
          </p:cNvPr>
          <p:cNvSpPr txBox="1"/>
          <p:nvPr/>
        </p:nvSpPr>
        <p:spPr>
          <a:xfrm>
            <a:off x="4282495" y="4948352"/>
            <a:ext cx="6266158"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True or false? Mangoes grow in Wales/UK</a:t>
            </a:r>
          </a:p>
        </p:txBody>
      </p:sp>
    </p:spTree>
    <p:extLst>
      <p:ext uri="{BB962C8B-B14F-4D97-AF65-F5344CB8AC3E}">
        <p14:creationId xmlns:p14="http://schemas.microsoft.com/office/powerpoint/2010/main" val="294762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3C854708-8A36-B8A3-3F14-1DA06CB95C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DF19BD-9D64-6B38-5725-3BED1AB0ED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583EFD6D-9B37-2057-B699-1A5B44BEDA5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BC8F28FA-D477-BDDE-DCDA-590ED7051045}"/>
              </a:ext>
            </a:extLst>
          </p:cNvPr>
          <p:cNvPicPr>
            <a:picLocks noChangeAspect="1"/>
          </p:cNvPicPr>
          <p:nvPr/>
        </p:nvPicPr>
        <p:blipFill>
          <a:blip r:embed="rId3"/>
          <a:stretch>
            <a:fillRect/>
          </a:stretch>
        </p:blipFill>
        <p:spPr>
          <a:xfrm>
            <a:off x="6401802" y="617827"/>
            <a:ext cx="3999492" cy="3868924"/>
          </a:xfrm>
          <a:prstGeom prst="rect">
            <a:avLst/>
          </a:prstGeom>
        </p:spPr>
      </p:pic>
      <p:sp>
        <p:nvSpPr>
          <p:cNvPr id="13" name="TextBox 12">
            <a:extLst>
              <a:ext uri="{FF2B5EF4-FFF2-40B4-BE49-F238E27FC236}">
                <a16:creationId xmlns:a16="http://schemas.microsoft.com/office/drawing/2014/main" id="{41F02F24-A269-986A-6012-AF52FF88CC5F}"/>
              </a:ext>
            </a:extLst>
          </p:cNvPr>
          <p:cNvSpPr txBox="1"/>
          <p:nvPr/>
        </p:nvSpPr>
        <p:spPr>
          <a:xfrm>
            <a:off x="4722312" y="4960878"/>
            <a:ext cx="7014575"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False! Mangoes grow in other parts of the world</a:t>
            </a:r>
          </a:p>
        </p:txBody>
      </p:sp>
      <p:pic>
        <p:nvPicPr>
          <p:cNvPr id="5" name="Picture 4">
            <a:extLst>
              <a:ext uri="{FF2B5EF4-FFF2-40B4-BE49-F238E27FC236}">
                <a16:creationId xmlns:a16="http://schemas.microsoft.com/office/drawing/2014/main" id="{1C139F58-E278-3B92-6968-F4148910CE7E}"/>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624513">
            <a:off x="455113" y="1050699"/>
            <a:ext cx="4573733" cy="4128760"/>
          </a:xfrm>
          <a:prstGeom prst="rect">
            <a:avLst/>
          </a:prstGeom>
        </p:spPr>
      </p:pic>
      <p:sp>
        <p:nvSpPr>
          <p:cNvPr id="9" name="TextBox 8">
            <a:extLst>
              <a:ext uri="{FF2B5EF4-FFF2-40B4-BE49-F238E27FC236}">
                <a16:creationId xmlns:a16="http://schemas.microsoft.com/office/drawing/2014/main" id="{0ECF6311-244C-FE58-6B0D-08565D18E6AB}"/>
              </a:ext>
            </a:extLst>
          </p:cNvPr>
          <p:cNvSpPr txBox="1"/>
          <p:nvPr/>
        </p:nvSpPr>
        <p:spPr>
          <a:xfrm>
            <a:off x="617951" y="837687"/>
            <a:ext cx="1699444" cy="461665"/>
          </a:xfrm>
          <a:prstGeom prst="rect">
            <a:avLst/>
          </a:prstGeom>
          <a:noFill/>
        </p:spPr>
        <p:txBody>
          <a:bodyPr wrap="square" rtlCol="0">
            <a:spAutoFit/>
          </a:bodyPr>
          <a:lstStyle/>
          <a:p>
            <a:pPr algn="ctr"/>
            <a:r>
              <a:rPr lang="en-GB" sz="2400" b="1">
                <a:latin typeface="Comic Sans MS" panose="030F0702030302020204" pitchFamily="66" charset="0"/>
                <a:cs typeface="Arial" panose="020B0604020202020204" pitchFamily="34" charset="0"/>
              </a:rPr>
              <a:t>Mangoes</a:t>
            </a:r>
            <a:endParaRPr lang="en-GB" sz="240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4764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42E79EFD-F17D-629B-6F33-3FB289AA98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406B3C7-6216-7572-B22E-F4E6081F2A0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9D21BF03-C9F7-547A-B0CC-D21E1DB9E02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15B94B1D-909B-8ED5-35BC-4101B10DD10F}"/>
              </a:ext>
            </a:extLst>
          </p:cNvPr>
          <p:cNvPicPr>
            <a:picLocks noChangeAspect="1"/>
          </p:cNvPicPr>
          <p:nvPr/>
        </p:nvPicPr>
        <p:blipFill>
          <a:blip r:embed="rId3"/>
          <a:stretch>
            <a:fillRect/>
          </a:stretch>
        </p:blipFill>
        <p:spPr>
          <a:xfrm>
            <a:off x="5908947" y="736506"/>
            <a:ext cx="2996222" cy="2898407"/>
          </a:xfrm>
          <a:prstGeom prst="rect">
            <a:avLst/>
          </a:prstGeom>
        </p:spPr>
      </p:pic>
      <p:pic>
        <p:nvPicPr>
          <p:cNvPr id="9" name="Picture 8">
            <a:extLst>
              <a:ext uri="{FF2B5EF4-FFF2-40B4-BE49-F238E27FC236}">
                <a16:creationId xmlns:a16="http://schemas.microsoft.com/office/drawing/2014/main" id="{2A381589-F538-9E73-33E9-DA5F8F873DB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182609" y="1008617"/>
            <a:ext cx="2611334" cy="3820655"/>
          </a:xfrm>
          <a:prstGeom prst="rect">
            <a:avLst/>
          </a:prstGeom>
          <a:ln w="44450">
            <a:noFill/>
          </a:ln>
        </p:spPr>
      </p:pic>
      <p:pic>
        <p:nvPicPr>
          <p:cNvPr id="5" name="Picture 4">
            <a:extLst>
              <a:ext uri="{FF2B5EF4-FFF2-40B4-BE49-F238E27FC236}">
                <a16:creationId xmlns:a16="http://schemas.microsoft.com/office/drawing/2014/main" id="{0AD54159-EB8C-8208-C503-0CA621F5AE50}"/>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20640394">
            <a:off x="100419" y="1003750"/>
            <a:ext cx="5617529" cy="3872209"/>
          </a:xfrm>
          <a:prstGeom prst="rect">
            <a:avLst/>
          </a:prstGeom>
        </p:spPr>
      </p:pic>
      <p:sp>
        <p:nvSpPr>
          <p:cNvPr id="10" name="TextBox 9">
            <a:extLst>
              <a:ext uri="{FF2B5EF4-FFF2-40B4-BE49-F238E27FC236}">
                <a16:creationId xmlns:a16="http://schemas.microsoft.com/office/drawing/2014/main" id="{9FB7E81B-8A6A-2A73-462F-F7FEC6D38680}"/>
              </a:ext>
            </a:extLst>
          </p:cNvPr>
          <p:cNvSpPr txBox="1"/>
          <p:nvPr/>
        </p:nvSpPr>
        <p:spPr>
          <a:xfrm>
            <a:off x="398057" y="736506"/>
            <a:ext cx="2470961" cy="1200329"/>
          </a:xfrm>
          <a:prstGeom prst="rect">
            <a:avLst/>
          </a:prstGeom>
          <a:noFill/>
        </p:spPr>
        <p:txBody>
          <a:bodyPr wrap="square" rtlCol="0">
            <a:spAutoFit/>
          </a:bodyPr>
          <a:lstStyle/>
          <a:p>
            <a:r>
              <a:rPr lang="en-GB" sz="2400" b="1">
                <a:latin typeface="Comic Sans MS" panose="030F0702030302020204" pitchFamily="66" charset="0"/>
                <a:cs typeface="Arial" panose="020B0604020202020204" pitchFamily="34" charset="0"/>
              </a:rPr>
              <a:t>Strawberries</a:t>
            </a:r>
          </a:p>
          <a:p>
            <a:pPr algn="ctr"/>
            <a:endParaRPr lang="en-GB" sz="2400">
              <a:latin typeface="Comic Sans MS" panose="030F0702030302020204" pitchFamily="66" charset="0"/>
              <a:cs typeface="Arial" panose="020B0604020202020204" pitchFamily="34" charset="0"/>
            </a:endParaRPr>
          </a:p>
          <a:p>
            <a:r>
              <a:rPr lang="en-GB" sz="2400" err="1">
                <a:latin typeface="Comic Sans MS" panose="030F0702030302020204" pitchFamily="66" charset="0"/>
                <a:cs typeface="Arial" panose="020B0604020202020204" pitchFamily="34" charset="0"/>
              </a:rPr>
              <a:t>Mefus</a:t>
            </a:r>
            <a:endParaRPr lang="en-GB" sz="2400">
              <a:latin typeface="Comic Sans MS" panose="030F0702030302020204" pitchFamily="66" charset="0"/>
              <a:cs typeface="Arial" panose="020B0604020202020204" pitchFamily="34" charset="0"/>
            </a:endParaRPr>
          </a:p>
        </p:txBody>
      </p:sp>
      <p:sp>
        <p:nvSpPr>
          <p:cNvPr id="6" name="TextBox 5">
            <a:extLst>
              <a:ext uri="{FF2B5EF4-FFF2-40B4-BE49-F238E27FC236}">
                <a16:creationId xmlns:a16="http://schemas.microsoft.com/office/drawing/2014/main" id="{CAA8EA7A-CF00-A1B1-A10C-8AE81EAA69CA}"/>
              </a:ext>
            </a:extLst>
          </p:cNvPr>
          <p:cNvSpPr txBox="1"/>
          <p:nvPr/>
        </p:nvSpPr>
        <p:spPr>
          <a:xfrm>
            <a:off x="3222496" y="4904428"/>
            <a:ext cx="7379568"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True or false? Strawberries grow in Wales/UK</a:t>
            </a:r>
          </a:p>
        </p:txBody>
      </p:sp>
    </p:spTree>
    <p:extLst>
      <p:ext uri="{BB962C8B-B14F-4D97-AF65-F5344CB8AC3E}">
        <p14:creationId xmlns:p14="http://schemas.microsoft.com/office/powerpoint/2010/main" val="19958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D4A98CB1-06EA-73EB-0B62-BE6577A4AB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9628CE-8C7D-9362-65D4-6BEAB9BCF77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0600A36C-34FC-4596-5A4B-2DD7F594AEB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B958DA51-02BA-C85A-632E-6180B5F028D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32548" y="726315"/>
            <a:ext cx="2548103" cy="3728141"/>
          </a:xfrm>
          <a:prstGeom prst="rect">
            <a:avLst/>
          </a:prstGeom>
          <a:ln w="44450">
            <a:noFill/>
          </a:ln>
        </p:spPr>
      </p:pic>
      <p:sp>
        <p:nvSpPr>
          <p:cNvPr id="4" name="TextBox 3">
            <a:extLst>
              <a:ext uri="{FF2B5EF4-FFF2-40B4-BE49-F238E27FC236}">
                <a16:creationId xmlns:a16="http://schemas.microsoft.com/office/drawing/2014/main" id="{9AF0843B-D3B9-E0BE-7CEE-9096F031BEFD}"/>
              </a:ext>
            </a:extLst>
          </p:cNvPr>
          <p:cNvSpPr txBox="1"/>
          <p:nvPr/>
        </p:nvSpPr>
        <p:spPr>
          <a:xfrm>
            <a:off x="5749443" y="4507692"/>
            <a:ext cx="5914315"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True! Strawberries grow in Wales/UK</a:t>
            </a:r>
          </a:p>
        </p:txBody>
      </p:sp>
      <p:pic>
        <p:nvPicPr>
          <p:cNvPr id="7" name="Picture 6">
            <a:extLst>
              <a:ext uri="{FF2B5EF4-FFF2-40B4-BE49-F238E27FC236}">
                <a16:creationId xmlns:a16="http://schemas.microsoft.com/office/drawing/2014/main" id="{D7E6305E-BF3E-D0B8-D92C-7C0BB8DE6B88}"/>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20640394">
            <a:off x="424732" y="1003750"/>
            <a:ext cx="5617529" cy="3872209"/>
          </a:xfrm>
          <a:prstGeom prst="rect">
            <a:avLst/>
          </a:prstGeom>
        </p:spPr>
      </p:pic>
      <p:sp>
        <p:nvSpPr>
          <p:cNvPr id="8" name="TextBox 7">
            <a:extLst>
              <a:ext uri="{FF2B5EF4-FFF2-40B4-BE49-F238E27FC236}">
                <a16:creationId xmlns:a16="http://schemas.microsoft.com/office/drawing/2014/main" id="{42778E44-CA66-DB1B-2554-6CC8932F3145}"/>
              </a:ext>
            </a:extLst>
          </p:cNvPr>
          <p:cNvSpPr txBox="1"/>
          <p:nvPr/>
        </p:nvSpPr>
        <p:spPr>
          <a:xfrm>
            <a:off x="598473" y="736506"/>
            <a:ext cx="2470961" cy="1200329"/>
          </a:xfrm>
          <a:prstGeom prst="rect">
            <a:avLst/>
          </a:prstGeom>
          <a:noFill/>
        </p:spPr>
        <p:txBody>
          <a:bodyPr wrap="square" rtlCol="0">
            <a:spAutoFit/>
          </a:bodyPr>
          <a:lstStyle/>
          <a:p>
            <a:r>
              <a:rPr lang="en-GB" sz="2400" b="1">
                <a:latin typeface="Comic Sans MS" panose="030F0702030302020204" pitchFamily="66" charset="0"/>
                <a:cs typeface="Arial" panose="020B0604020202020204" pitchFamily="34" charset="0"/>
              </a:rPr>
              <a:t>Strawberries</a:t>
            </a:r>
          </a:p>
          <a:p>
            <a:pPr algn="ctr"/>
            <a:endParaRPr lang="en-GB" sz="2400">
              <a:latin typeface="Comic Sans MS" panose="030F0702030302020204" pitchFamily="66" charset="0"/>
              <a:cs typeface="Arial" panose="020B0604020202020204" pitchFamily="34" charset="0"/>
            </a:endParaRPr>
          </a:p>
          <a:p>
            <a:r>
              <a:rPr lang="en-GB" sz="2400" err="1">
                <a:latin typeface="Comic Sans MS" panose="030F0702030302020204" pitchFamily="66" charset="0"/>
                <a:cs typeface="Arial" panose="020B0604020202020204" pitchFamily="34" charset="0"/>
              </a:rPr>
              <a:t>Mefus</a:t>
            </a:r>
            <a:endParaRPr lang="en-GB" sz="2400">
              <a:latin typeface="Comic Sans MS" panose="030F0702030302020204" pitchFamily="66" charset="0"/>
              <a:cs typeface="Arial" panose="020B0604020202020204" pitchFamily="34" charset="0"/>
            </a:endParaRPr>
          </a:p>
        </p:txBody>
      </p:sp>
      <p:sp>
        <p:nvSpPr>
          <p:cNvPr id="10" name="TextBox 9">
            <a:extLst>
              <a:ext uri="{FF2B5EF4-FFF2-40B4-BE49-F238E27FC236}">
                <a16:creationId xmlns:a16="http://schemas.microsoft.com/office/drawing/2014/main" id="{3DEF2FF6-8A64-415A-6F4B-EA5AF3424D3F}"/>
              </a:ext>
            </a:extLst>
          </p:cNvPr>
          <p:cNvSpPr txBox="1"/>
          <p:nvPr/>
        </p:nvSpPr>
        <p:spPr>
          <a:xfrm>
            <a:off x="5473105" y="5105039"/>
            <a:ext cx="6466993" cy="422873"/>
          </a:xfrm>
          <a:prstGeom prst="rect">
            <a:avLst/>
          </a:prstGeom>
          <a:noFill/>
        </p:spPr>
        <p:txBody>
          <a:bodyPr wrap="square" rtlCol="0">
            <a:spAutoFit/>
          </a:bodyPr>
          <a:lstStyle/>
          <a:p>
            <a:pPr algn="ctr">
              <a:lnSpc>
                <a:spcPct val="150000"/>
              </a:lnSpc>
            </a:pPr>
            <a:r>
              <a:rPr lang="en-GB" sz="1600"/>
              <a:t>Strawberries grow in Wales during May, June, July, August and September. </a:t>
            </a:r>
            <a:endParaRPr lang="en-GB" sz="200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29581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109BBA9F-3499-9F46-A0DD-6B375EE3B5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02A20BF-8BBB-77BE-9A5E-17937C39FB1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58A1F0E8-DF61-4FF0-4F3F-7DED87C8ECF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25E72BAA-1A03-556B-C744-AE47BCDAD971}"/>
              </a:ext>
            </a:extLst>
          </p:cNvPr>
          <p:cNvPicPr>
            <a:picLocks noChangeAspect="1"/>
          </p:cNvPicPr>
          <p:nvPr/>
        </p:nvPicPr>
        <p:blipFill>
          <a:blip r:embed="rId3"/>
          <a:stretch>
            <a:fillRect/>
          </a:stretch>
        </p:blipFill>
        <p:spPr>
          <a:xfrm>
            <a:off x="5633996" y="926811"/>
            <a:ext cx="2996222" cy="2898407"/>
          </a:xfrm>
          <a:prstGeom prst="rect">
            <a:avLst/>
          </a:prstGeom>
        </p:spPr>
      </p:pic>
      <p:pic>
        <p:nvPicPr>
          <p:cNvPr id="9" name="Picture 8">
            <a:extLst>
              <a:ext uri="{FF2B5EF4-FFF2-40B4-BE49-F238E27FC236}">
                <a16:creationId xmlns:a16="http://schemas.microsoft.com/office/drawing/2014/main" id="{B43ABE73-2307-D9AA-9C20-41B7B182DCB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157556" y="824947"/>
            <a:ext cx="2588397" cy="3787096"/>
          </a:xfrm>
          <a:prstGeom prst="rect">
            <a:avLst/>
          </a:prstGeom>
          <a:ln w="44450">
            <a:noFill/>
          </a:ln>
        </p:spPr>
      </p:pic>
      <p:sp>
        <p:nvSpPr>
          <p:cNvPr id="10" name="TextBox 9">
            <a:extLst>
              <a:ext uri="{FF2B5EF4-FFF2-40B4-BE49-F238E27FC236}">
                <a16:creationId xmlns:a16="http://schemas.microsoft.com/office/drawing/2014/main" id="{6800E17F-8617-6187-3F38-8B85EA1F86AD}"/>
              </a:ext>
            </a:extLst>
          </p:cNvPr>
          <p:cNvSpPr txBox="1"/>
          <p:nvPr/>
        </p:nvSpPr>
        <p:spPr>
          <a:xfrm>
            <a:off x="446046" y="712981"/>
            <a:ext cx="2470961" cy="1200329"/>
          </a:xfrm>
          <a:prstGeom prst="rect">
            <a:avLst/>
          </a:prstGeom>
          <a:noFill/>
        </p:spPr>
        <p:txBody>
          <a:bodyPr wrap="square" rtlCol="0">
            <a:spAutoFit/>
          </a:bodyPr>
          <a:lstStyle/>
          <a:p>
            <a:r>
              <a:rPr lang="en-GB" sz="2400" b="1">
                <a:latin typeface="Comic Sans MS" panose="030F0702030302020204" pitchFamily="66" charset="0"/>
                <a:cs typeface="Arial" panose="020B0604020202020204" pitchFamily="34" charset="0"/>
              </a:rPr>
              <a:t>Potatoes</a:t>
            </a:r>
          </a:p>
          <a:p>
            <a:pPr algn="ctr"/>
            <a:endParaRPr lang="en-GB" sz="2400">
              <a:latin typeface="Comic Sans MS" panose="030F0702030302020204" pitchFamily="66" charset="0"/>
              <a:cs typeface="Arial" panose="020B0604020202020204" pitchFamily="34" charset="0"/>
            </a:endParaRPr>
          </a:p>
          <a:p>
            <a:r>
              <a:rPr lang="en-GB" sz="2400" err="1">
                <a:latin typeface="Comic Sans MS" panose="030F0702030302020204" pitchFamily="66" charset="0"/>
                <a:cs typeface="Arial" panose="020B0604020202020204" pitchFamily="34" charset="0"/>
              </a:rPr>
              <a:t>Tatws</a:t>
            </a:r>
            <a:endParaRPr lang="en-GB" sz="2400">
              <a:latin typeface="Comic Sans MS" panose="030F0702030302020204" pitchFamily="66" charset="0"/>
              <a:cs typeface="Arial" panose="020B0604020202020204" pitchFamily="34" charset="0"/>
            </a:endParaRPr>
          </a:p>
        </p:txBody>
      </p:sp>
      <p:pic>
        <p:nvPicPr>
          <p:cNvPr id="15" name="Picture 14">
            <a:extLst>
              <a:ext uri="{FF2B5EF4-FFF2-40B4-BE49-F238E27FC236}">
                <a16:creationId xmlns:a16="http://schemas.microsoft.com/office/drawing/2014/main" id="{C1ED9963-3D1E-56E9-7494-961C93C9C747}"/>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20732319">
            <a:off x="196031" y="1345474"/>
            <a:ext cx="5579315" cy="4050113"/>
          </a:xfrm>
          <a:prstGeom prst="rect">
            <a:avLst/>
          </a:prstGeom>
        </p:spPr>
      </p:pic>
      <p:sp>
        <p:nvSpPr>
          <p:cNvPr id="17" name="TextBox 16">
            <a:extLst>
              <a:ext uri="{FF2B5EF4-FFF2-40B4-BE49-F238E27FC236}">
                <a16:creationId xmlns:a16="http://schemas.microsoft.com/office/drawing/2014/main" id="{2C92A32C-AE2A-696B-2B0A-2193D200C410}"/>
              </a:ext>
            </a:extLst>
          </p:cNvPr>
          <p:cNvSpPr txBox="1"/>
          <p:nvPr/>
        </p:nvSpPr>
        <p:spPr>
          <a:xfrm>
            <a:off x="4188099" y="4880075"/>
            <a:ext cx="7379568"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True or false? Potatoes grow in Wales/UK</a:t>
            </a:r>
          </a:p>
        </p:txBody>
      </p:sp>
    </p:spTree>
    <p:extLst>
      <p:ext uri="{BB962C8B-B14F-4D97-AF65-F5344CB8AC3E}">
        <p14:creationId xmlns:p14="http://schemas.microsoft.com/office/powerpoint/2010/main" val="208479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3013829B-5FED-60AF-917B-1E568723460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B85456-E598-3B84-977F-7B99880F5B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B134EC2A-B440-2C25-95D7-44D06B7AE14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DE3994CD-A00D-EBB0-58C6-66D49DBB859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45111" y="733802"/>
            <a:ext cx="2548103" cy="3728141"/>
          </a:xfrm>
          <a:prstGeom prst="rect">
            <a:avLst/>
          </a:prstGeom>
          <a:ln w="44450">
            <a:noFill/>
          </a:ln>
        </p:spPr>
      </p:pic>
      <p:sp>
        <p:nvSpPr>
          <p:cNvPr id="4" name="TextBox 3">
            <a:extLst>
              <a:ext uri="{FF2B5EF4-FFF2-40B4-BE49-F238E27FC236}">
                <a16:creationId xmlns:a16="http://schemas.microsoft.com/office/drawing/2014/main" id="{53A451FB-5826-4D39-D865-FF26B29CCBB2}"/>
              </a:ext>
            </a:extLst>
          </p:cNvPr>
          <p:cNvSpPr txBox="1"/>
          <p:nvPr/>
        </p:nvSpPr>
        <p:spPr>
          <a:xfrm>
            <a:off x="5762006" y="4510973"/>
            <a:ext cx="5914315"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True! Potatoes grow in Wales/UK</a:t>
            </a:r>
          </a:p>
        </p:txBody>
      </p:sp>
      <p:sp>
        <p:nvSpPr>
          <p:cNvPr id="5" name="TextBox 4">
            <a:extLst>
              <a:ext uri="{FF2B5EF4-FFF2-40B4-BE49-F238E27FC236}">
                <a16:creationId xmlns:a16="http://schemas.microsoft.com/office/drawing/2014/main" id="{D0FEFFFB-B699-D6D3-1CBF-992B5689FF51}"/>
              </a:ext>
            </a:extLst>
          </p:cNvPr>
          <p:cNvSpPr txBox="1"/>
          <p:nvPr/>
        </p:nvSpPr>
        <p:spPr>
          <a:xfrm>
            <a:off x="819739" y="771450"/>
            <a:ext cx="2470961" cy="1200329"/>
          </a:xfrm>
          <a:prstGeom prst="rect">
            <a:avLst/>
          </a:prstGeom>
          <a:noFill/>
        </p:spPr>
        <p:txBody>
          <a:bodyPr wrap="square" rtlCol="0">
            <a:spAutoFit/>
          </a:bodyPr>
          <a:lstStyle/>
          <a:p>
            <a:r>
              <a:rPr lang="en-GB" sz="2400" b="1">
                <a:latin typeface="Comic Sans MS" panose="030F0702030302020204" pitchFamily="66" charset="0"/>
                <a:cs typeface="Arial" panose="020B0604020202020204" pitchFamily="34" charset="0"/>
              </a:rPr>
              <a:t>Potatoes</a:t>
            </a:r>
          </a:p>
          <a:p>
            <a:pPr algn="ctr"/>
            <a:endParaRPr lang="en-GB" sz="2400">
              <a:latin typeface="Comic Sans MS" panose="030F0702030302020204" pitchFamily="66" charset="0"/>
              <a:cs typeface="Arial" panose="020B0604020202020204" pitchFamily="34" charset="0"/>
            </a:endParaRPr>
          </a:p>
          <a:p>
            <a:r>
              <a:rPr lang="en-GB" sz="2400" err="1">
                <a:latin typeface="Comic Sans MS" panose="030F0702030302020204" pitchFamily="66" charset="0"/>
                <a:cs typeface="Arial" panose="020B0604020202020204" pitchFamily="34" charset="0"/>
              </a:rPr>
              <a:t>Tatws</a:t>
            </a:r>
            <a:endParaRPr lang="en-GB" sz="2400">
              <a:latin typeface="Comic Sans MS" panose="030F0702030302020204" pitchFamily="66" charset="0"/>
              <a:cs typeface="Arial" panose="020B0604020202020204" pitchFamily="34" charset="0"/>
            </a:endParaRPr>
          </a:p>
        </p:txBody>
      </p:sp>
      <p:pic>
        <p:nvPicPr>
          <p:cNvPr id="6" name="Picture 5">
            <a:extLst>
              <a:ext uri="{FF2B5EF4-FFF2-40B4-BE49-F238E27FC236}">
                <a16:creationId xmlns:a16="http://schemas.microsoft.com/office/drawing/2014/main" id="{33F097C8-D262-E51C-A25C-07EF82BCBEE1}"/>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20732319">
            <a:off x="933003" y="1403942"/>
            <a:ext cx="5579315" cy="4050113"/>
          </a:xfrm>
          <a:prstGeom prst="rect">
            <a:avLst/>
          </a:prstGeom>
        </p:spPr>
      </p:pic>
      <p:sp>
        <p:nvSpPr>
          <p:cNvPr id="16" name="TextBox 15">
            <a:extLst>
              <a:ext uri="{FF2B5EF4-FFF2-40B4-BE49-F238E27FC236}">
                <a16:creationId xmlns:a16="http://schemas.microsoft.com/office/drawing/2014/main" id="{C1B3E21A-AC25-3CF2-700A-72774AA016B9}"/>
              </a:ext>
            </a:extLst>
          </p:cNvPr>
          <p:cNvSpPr txBox="1"/>
          <p:nvPr/>
        </p:nvSpPr>
        <p:spPr>
          <a:xfrm>
            <a:off x="6096000" y="5092374"/>
            <a:ext cx="5246328" cy="422873"/>
          </a:xfrm>
          <a:prstGeom prst="rect">
            <a:avLst/>
          </a:prstGeom>
          <a:noFill/>
        </p:spPr>
        <p:txBody>
          <a:bodyPr wrap="square" rtlCol="0">
            <a:spAutoFit/>
          </a:bodyPr>
          <a:lstStyle/>
          <a:p>
            <a:pPr algn="ctr">
              <a:lnSpc>
                <a:spcPct val="150000"/>
              </a:lnSpc>
            </a:pPr>
            <a:r>
              <a:rPr lang="en-GB" sz="1600"/>
              <a:t>We grow our own potatoes in the UK for most of the year.</a:t>
            </a:r>
            <a:endParaRPr lang="en-GB" sz="200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170916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5D143ED7-1A3D-1CF3-C41F-6555C0A8E81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9A9BFE-3B3D-78AF-AAAD-0722E3AE835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41301144-E866-EA06-5D2B-6C425AA011B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B3B6A15C-8F9E-A327-6F84-CDD508CC8D40}"/>
              </a:ext>
            </a:extLst>
          </p:cNvPr>
          <p:cNvPicPr>
            <a:picLocks noChangeAspect="1"/>
          </p:cNvPicPr>
          <p:nvPr/>
        </p:nvPicPr>
        <p:blipFill>
          <a:blip r:embed="rId3"/>
          <a:stretch>
            <a:fillRect/>
          </a:stretch>
        </p:blipFill>
        <p:spPr>
          <a:xfrm>
            <a:off x="5508736" y="865383"/>
            <a:ext cx="2996222" cy="2898407"/>
          </a:xfrm>
          <a:prstGeom prst="rect">
            <a:avLst/>
          </a:prstGeom>
        </p:spPr>
      </p:pic>
      <p:pic>
        <p:nvPicPr>
          <p:cNvPr id="9" name="Picture 8">
            <a:extLst>
              <a:ext uri="{FF2B5EF4-FFF2-40B4-BE49-F238E27FC236}">
                <a16:creationId xmlns:a16="http://schemas.microsoft.com/office/drawing/2014/main" id="{2CBBE1DF-35A6-6D30-B5F3-51FC4ACF9AA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043792" y="950796"/>
            <a:ext cx="2695381" cy="3943624"/>
          </a:xfrm>
          <a:prstGeom prst="rect">
            <a:avLst/>
          </a:prstGeom>
          <a:ln w="44450">
            <a:noFill/>
          </a:ln>
        </p:spPr>
      </p:pic>
      <p:sp>
        <p:nvSpPr>
          <p:cNvPr id="10" name="TextBox 9">
            <a:extLst>
              <a:ext uri="{FF2B5EF4-FFF2-40B4-BE49-F238E27FC236}">
                <a16:creationId xmlns:a16="http://schemas.microsoft.com/office/drawing/2014/main" id="{8BDE3BED-F3BA-B313-724D-E566CEBB3491}"/>
              </a:ext>
            </a:extLst>
          </p:cNvPr>
          <p:cNvSpPr txBox="1"/>
          <p:nvPr/>
        </p:nvSpPr>
        <p:spPr>
          <a:xfrm>
            <a:off x="640717" y="751561"/>
            <a:ext cx="2470961" cy="461665"/>
          </a:xfrm>
          <a:prstGeom prst="rect">
            <a:avLst/>
          </a:prstGeom>
          <a:noFill/>
        </p:spPr>
        <p:txBody>
          <a:bodyPr wrap="square" rtlCol="0">
            <a:spAutoFit/>
          </a:bodyPr>
          <a:lstStyle/>
          <a:p>
            <a:r>
              <a:rPr lang="en-GB" sz="2400" b="1">
                <a:latin typeface="Comic Sans MS" panose="030F0702030302020204" pitchFamily="66" charset="0"/>
                <a:cs typeface="Arial" panose="020B0604020202020204" pitchFamily="34" charset="0"/>
              </a:rPr>
              <a:t>Broccoli</a:t>
            </a:r>
            <a:endParaRPr lang="en-GB" sz="2400">
              <a:latin typeface="Comic Sans MS" panose="030F0702030302020204" pitchFamily="66" charset="0"/>
              <a:cs typeface="Arial" panose="020B0604020202020204" pitchFamily="34" charset="0"/>
            </a:endParaRPr>
          </a:p>
        </p:txBody>
      </p:sp>
      <p:pic>
        <p:nvPicPr>
          <p:cNvPr id="5" name="Picture 4">
            <a:extLst>
              <a:ext uri="{FF2B5EF4-FFF2-40B4-BE49-F238E27FC236}">
                <a16:creationId xmlns:a16="http://schemas.microsoft.com/office/drawing/2014/main" id="{8164C198-D99E-EA08-4817-9AF180C952DE}"/>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1020830">
            <a:off x="252798" y="1184004"/>
            <a:ext cx="4611340" cy="4489989"/>
          </a:xfrm>
          <a:prstGeom prst="rect">
            <a:avLst/>
          </a:prstGeom>
        </p:spPr>
      </p:pic>
      <p:sp>
        <p:nvSpPr>
          <p:cNvPr id="6" name="TextBox 5">
            <a:extLst>
              <a:ext uri="{FF2B5EF4-FFF2-40B4-BE49-F238E27FC236}">
                <a16:creationId xmlns:a16="http://schemas.microsoft.com/office/drawing/2014/main" id="{D4C7312B-7ADD-2037-5667-6C7CCB22496E}"/>
              </a:ext>
            </a:extLst>
          </p:cNvPr>
          <p:cNvSpPr txBox="1"/>
          <p:nvPr/>
        </p:nvSpPr>
        <p:spPr>
          <a:xfrm>
            <a:off x="5167987" y="4219002"/>
            <a:ext cx="4366963" cy="1139094"/>
          </a:xfrm>
          <a:prstGeom prst="rect">
            <a:avLst/>
          </a:prstGeom>
          <a:noFill/>
        </p:spPr>
        <p:txBody>
          <a:bodyPr wrap="square" rtlCol="0">
            <a:spAutoFit/>
          </a:bodyPr>
          <a:lstStyle/>
          <a:p>
            <a:pPr>
              <a:lnSpc>
                <a:spcPct val="150000"/>
              </a:lnSpc>
            </a:pPr>
            <a:r>
              <a:rPr lang="en-GB" sz="2400">
                <a:latin typeface="Comic Sans MS" panose="030F0702030302020204" pitchFamily="66" charset="0"/>
                <a:cs typeface="Arial" panose="020B0604020202020204" pitchFamily="34" charset="0"/>
              </a:rPr>
              <a:t>True or false? </a:t>
            </a:r>
          </a:p>
          <a:p>
            <a:pPr>
              <a:lnSpc>
                <a:spcPct val="150000"/>
              </a:lnSpc>
            </a:pPr>
            <a:r>
              <a:rPr lang="en-GB" sz="2400">
                <a:latin typeface="Comic Sans MS" panose="030F0702030302020204" pitchFamily="66" charset="0"/>
                <a:cs typeface="Arial" panose="020B0604020202020204" pitchFamily="34" charset="0"/>
              </a:rPr>
              <a:t>Broccoli grows in Wales/UK</a:t>
            </a:r>
          </a:p>
        </p:txBody>
      </p:sp>
    </p:spTree>
    <p:extLst>
      <p:ext uri="{BB962C8B-B14F-4D97-AF65-F5344CB8AC3E}">
        <p14:creationId xmlns:p14="http://schemas.microsoft.com/office/powerpoint/2010/main" val="35825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1B4D35E1-379E-6419-2D3C-752449CFEAB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91C576-E0AA-C431-DB46-41944021F1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6B755615-1F9E-4C9F-A5DA-FFAFBD855BE1}"/>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D1670380-2D45-0B65-CBA8-A639ADDE909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45111" y="733802"/>
            <a:ext cx="2548103" cy="3728141"/>
          </a:xfrm>
          <a:prstGeom prst="rect">
            <a:avLst/>
          </a:prstGeom>
          <a:ln w="44450">
            <a:noFill/>
          </a:ln>
        </p:spPr>
      </p:pic>
      <p:sp>
        <p:nvSpPr>
          <p:cNvPr id="4" name="TextBox 3">
            <a:extLst>
              <a:ext uri="{FF2B5EF4-FFF2-40B4-BE49-F238E27FC236}">
                <a16:creationId xmlns:a16="http://schemas.microsoft.com/office/drawing/2014/main" id="{4851BA55-AE23-60C8-30B3-806994D632ED}"/>
              </a:ext>
            </a:extLst>
          </p:cNvPr>
          <p:cNvSpPr txBox="1"/>
          <p:nvPr/>
        </p:nvSpPr>
        <p:spPr>
          <a:xfrm>
            <a:off x="5762006" y="4510973"/>
            <a:ext cx="5914315"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True! Broccoli grows in Wales/UK</a:t>
            </a:r>
          </a:p>
        </p:txBody>
      </p:sp>
      <p:sp>
        <p:nvSpPr>
          <p:cNvPr id="16" name="TextBox 15">
            <a:extLst>
              <a:ext uri="{FF2B5EF4-FFF2-40B4-BE49-F238E27FC236}">
                <a16:creationId xmlns:a16="http://schemas.microsoft.com/office/drawing/2014/main" id="{43DA1A41-65AD-AA41-B6F5-C6C43D7FDFCE}"/>
              </a:ext>
            </a:extLst>
          </p:cNvPr>
          <p:cNvSpPr txBox="1"/>
          <p:nvPr/>
        </p:nvSpPr>
        <p:spPr>
          <a:xfrm>
            <a:off x="6096000" y="5092374"/>
            <a:ext cx="5246328" cy="422873"/>
          </a:xfrm>
          <a:prstGeom prst="rect">
            <a:avLst/>
          </a:prstGeom>
          <a:noFill/>
        </p:spPr>
        <p:txBody>
          <a:bodyPr wrap="square" rtlCol="0">
            <a:spAutoFit/>
          </a:bodyPr>
          <a:lstStyle/>
          <a:p>
            <a:pPr algn="ctr">
              <a:lnSpc>
                <a:spcPct val="150000"/>
              </a:lnSpc>
            </a:pPr>
            <a:r>
              <a:rPr lang="en-GB" sz="1600"/>
              <a:t>We grow broccoli in the UK for most of the year.</a:t>
            </a:r>
            <a:endParaRPr lang="en-GB" sz="2000">
              <a:latin typeface="Comic Sans MS" panose="030F0702030302020204" pitchFamily="66" charset="0"/>
              <a:cs typeface="Arial" panose="020B0604020202020204" pitchFamily="34" charset="0"/>
            </a:endParaRPr>
          </a:p>
        </p:txBody>
      </p:sp>
      <p:sp>
        <p:nvSpPr>
          <p:cNvPr id="7" name="TextBox 6">
            <a:extLst>
              <a:ext uri="{FF2B5EF4-FFF2-40B4-BE49-F238E27FC236}">
                <a16:creationId xmlns:a16="http://schemas.microsoft.com/office/drawing/2014/main" id="{2EA1234C-9B34-CA3D-768B-D71C5DEB9F5F}"/>
              </a:ext>
            </a:extLst>
          </p:cNvPr>
          <p:cNvSpPr txBox="1"/>
          <p:nvPr/>
        </p:nvSpPr>
        <p:spPr>
          <a:xfrm>
            <a:off x="548351" y="733802"/>
            <a:ext cx="2470961" cy="461665"/>
          </a:xfrm>
          <a:prstGeom prst="rect">
            <a:avLst/>
          </a:prstGeom>
          <a:noFill/>
        </p:spPr>
        <p:txBody>
          <a:bodyPr wrap="square" rtlCol="0">
            <a:spAutoFit/>
          </a:bodyPr>
          <a:lstStyle/>
          <a:p>
            <a:r>
              <a:rPr lang="en-GB" sz="2400" b="1">
                <a:latin typeface="Comic Sans MS" panose="030F0702030302020204" pitchFamily="66" charset="0"/>
                <a:cs typeface="Arial" panose="020B0604020202020204" pitchFamily="34" charset="0"/>
              </a:rPr>
              <a:t>Broccoli</a:t>
            </a:r>
            <a:endParaRPr lang="en-GB" sz="2400">
              <a:latin typeface="Comic Sans MS" panose="030F0702030302020204" pitchFamily="66" charset="0"/>
              <a:cs typeface="Arial" panose="020B0604020202020204" pitchFamily="34" charset="0"/>
            </a:endParaRPr>
          </a:p>
        </p:txBody>
      </p:sp>
      <p:pic>
        <p:nvPicPr>
          <p:cNvPr id="8" name="Picture 7">
            <a:extLst>
              <a:ext uri="{FF2B5EF4-FFF2-40B4-BE49-F238E27FC236}">
                <a16:creationId xmlns:a16="http://schemas.microsoft.com/office/drawing/2014/main" id="{8F78D585-93DF-CD20-5421-B42D36F2D08F}"/>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020830">
            <a:off x="928679" y="1057818"/>
            <a:ext cx="4611340" cy="4489989"/>
          </a:xfrm>
          <a:prstGeom prst="rect">
            <a:avLst/>
          </a:prstGeom>
        </p:spPr>
      </p:pic>
    </p:spTree>
    <p:extLst>
      <p:ext uri="{BB962C8B-B14F-4D97-AF65-F5344CB8AC3E}">
        <p14:creationId xmlns:p14="http://schemas.microsoft.com/office/powerpoint/2010/main" val="37496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extBox 1"/>
          <p:cNvSpPr txBox="1"/>
          <p:nvPr/>
        </p:nvSpPr>
        <p:spPr>
          <a:xfrm>
            <a:off x="3789086" y="1293865"/>
            <a:ext cx="8122301" cy="2955746"/>
          </a:xfrm>
          <a:prstGeom prst="rect">
            <a:avLst/>
          </a:prstGeom>
          <a:noFill/>
        </p:spPr>
        <p:txBody>
          <a:bodyPr wrap="square" lIns="91440" tIns="45720" rIns="91440" bIns="45720" rtlCol="0" anchor="t">
            <a:spAutoFit/>
          </a:bodyPr>
          <a:lstStyle/>
          <a:p>
            <a:pPr>
              <a:lnSpc>
                <a:spcPct val="150000"/>
              </a:lnSpc>
            </a:pPr>
            <a:r>
              <a:rPr lang="en-US" sz="3200">
                <a:latin typeface="Comic Sans MS" panose="030F0702030302020204" pitchFamily="66" charset="0"/>
                <a:ea typeface="Trebuchet MS"/>
                <a:cs typeface="Arial"/>
                <a:sym typeface="Trebuchet MS"/>
              </a:rPr>
              <a:t>Last month, </a:t>
            </a:r>
            <a:r>
              <a:rPr lang="en-US" sz="3200">
                <a:latin typeface="Comic Sans MS" panose="030F0702030302020204" pitchFamily="66" charset="0"/>
                <a:cs typeface="Arial"/>
                <a:sym typeface="Trebuchet MS"/>
              </a:rPr>
              <a:t>we asked you </a:t>
            </a:r>
            <a:r>
              <a:rPr lang="en-GB" sz="3200">
                <a:latin typeface="Comic Sans MS" panose="030F0702030302020204" pitchFamily="66" charset="0"/>
                <a:cs typeface="Arial"/>
              </a:rPr>
              <a:t>about school uniform</a:t>
            </a:r>
            <a:r>
              <a:rPr lang="en-US" sz="3200">
                <a:latin typeface="Comic Sans MS" panose="030F0702030302020204" pitchFamily="66" charset="0"/>
                <a:cs typeface="Arial"/>
                <a:sym typeface="Trebuchet MS"/>
              </a:rPr>
              <a:t>.</a:t>
            </a:r>
            <a:br>
              <a:rPr lang="en-US" sz="3200">
                <a:latin typeface="Comic Sans MS" panose="030F0702030302020204" pitchFamily="66" charset="0"/>
                <a:ea typeface="Trebuchet MS"/>
                <a:cs typeface="Arial" panose="020B0604020202020204" pitchFamily="34" charset="0"/>
              </a:rPr>
            </a:br>
            <a:endParaRPr lang="en-US" sz="3200">
              <a:latin typeface="Comic Sans MS" panose="030F0702030302020204" pitchFamily="66" charset="0"/>
              <a:ea typeface="Trebuchet MS"/>
              <a:cs typeface="Arial" panose="020B0604020202020204" pitchFamily="34" charset="0"/>
            </a:endParaRPr>
          </a:p>
          <a:p>
            <a:pPr>
              <a:lnSpc>
                <a:spcPct val="150000"/>
              </a:lnSpc>
            </a:pPr>
            <a:r>
              <a:rPr lang="en-US" sz="3200">
                <a:latin typeface="Comic Sans MS" panose="030F0702030302020204" pitchFamily="66" charset="0"/>
                <a:ea typeface="Trebuchet MS"/>
                <a:cs typeface="Arial"/>
                <a:sym typeface="Trebuchet MS"/>
              </a:rPr>
              <a:t>Here’s what we found out:</a:t>
            </a:r>
            <a:endParaRPr lang="en-GB" sz="3200">
              <a:latin typeface="Comic Sans MS" panose="030F0702030302020204" pitchFamily="66" charset="0"/>
              <a:cs typeface="Arial"/>
            </a:endParaRPr>
          </a:p>
        </p:txBody>
      </p:sp>
      <p:pic>
        <p:nvPicPr>
          <p:cNvPr id="3" name="Picture 2"/>
          <p:cNvPicPr>
            <a:picLocks noChangeAspect="1"/>
          </p:cNvPicPr>
          <p:nvPr/>
        </p:nvPicPr>
        <p:blipFill>
          <a:blip r:embed="rId3"/>
          <a:stretch>
            <a:fillRect/>
          </a:stretch>
        </p:blipFill>
        <p:spPr>
          <a:xfrm>
            <a:off x="751813" y="1387581"/>
            <a:ext cx="2679223" cy="2859555"/>
          </a:xfrm>
          <a:prstGeom prst="rect">
            <a:avLst/>
          </a:prstGeom>
        </p:spPr>
      </p:pic>
    </p:spTree>
    <p:extLst>
      <p:ext uri="{BB962C8B-B14F-4D97-AF65-F5344CB8AC3E}">
        <p14:creationId xmlns:p14="http://schemas.microsoft.com/office/powerpoint/2010/main" val="106060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A790CAB5-5A55-5804-671F-86BC4189CEB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E4DC98F-A5A4-94AD-F946-59DF9B3B2CB1}"/>
              </a:ext>
            </a:extLst>
          </p:cNvPr>
          <p:cNvSpPr txBox="1"/>
          <p:nvPr/>
        </p:nvSpPr>
        <p:spPr>
          <a:xfrm>
            <a:off x="2260465" y="893810"/>
            <a:ext cx="6369868" cy="749372"/>
          </a:xfrm>
          <a:prstGeom prst="rect">
            <a:avLst/>
          </a:prstGeom>
          <a:noFill/>
        </p:spPr>
        <p:txBody>
          <a:bodyPr wrap="square" lIns="91440" tIns="45720" rIns="91440" bIns="45720" rtlCol="0" anchor="t">
            <a:spAutoFit/>
          </a:bodyPr>
          <a:lstStyle/>
          <a:p>
            <a:pPr>
              <a:lnSpc>
                <a:spcPct val="150000"/>
              </a:lnSpc>
            </a:pPr>
            <a:r>
              <a:rPr lang="en" sz="3200">
                <a:latin typeface="Comic Sans MS" panose="030F0702030302020204" pitchFamily="66" charset="0"/>
                <a:ea typeface="Trebuchet MS"/>
                <a:cs typeface="Arial"/>
                <a:sym typeface="Trebuchet MS"/>
              </a:rPr>
              <a:t>1) Discuss in pairs or as a group:</a:t>
            </a:r>
            <a:endParaRPr lang="en-GB" sz="3200">
              <a:latin typeface="Comic Sans MS" panose="030F0702030302020204" pitchFamily="66" charset="0"/>
              <a:cs typeface="Arial"/>
            </a:endParaRPr>
          </a:p>
        </p:txBody>
      </p:sp>
      <p:sp>
        <p:nvSpPr>
          <p:cNvPr id="2" name="TextBox 1">
            <a:extLst>
              <a:ext uri="{FF2B5EF4-FFF2-40B4-BE49-F238E27FC236}">
                <a16:creationId xmlns:a16="http://schemas.microsoft.com/office/drawing/2014/main" id="{058E43E3-09E1-1FAE-5446-E04F4BB39151}"/>
              </a:ext>
            </a:extLst>
          </p:cNvPr>
          <p:cNvSpPr txBox="1"/>
          <p:nvPr/>
        </p:nvSpPr>
        <p:spPr>
          <a:xfrm>
            <a:off x="550985" y="2327644"/>
            <a:ext cx="11173377" cy="3272947"/>
          </a:xfrm>
          <a:prstGeom prst="rect">
            <a:avLst/>
          </a:prstGeom>
          <a:noFill/>
        </p:spPr>
        <p:txBody>
          <a:bodyPr wrap="square" lIns="91440" tIns="45720" rIns="91440" bIns="45720" rtlCol="0" anchor="t">
            <a:spAutoFit/>
          </a:bodyPr>
          <a:lstStyle/>
          <a:p>
            <a:pPr>
              <a:lnSpc>
                <a:spcPct val="150000"/>
              </a:lnSpc>
              <a:buFont typeface="Arial,Sans-Serif" panose="020B0604020202020204" pitchFamily="34" charset="0"/>
              <a:buChar char="•"/>
            </a:pPr>
            <a:r>
              <a:rPr lang="en-US" sz="2000">
                <a:solidFill>
                  <a:srgbClr val="000000"/>
                </a:solidFill>
                <a:latin typeface="Comic Sans MS"/>
                <a:cs typeface="Arial"/>
              </a:rPr>
              <a:t> </a:t>
            </a:r>
            <a:r>
              <a:rPr lang="en-GB" sz="2000">
                <a:latin typeface="Comic Sans MS"/>
              </a:rPr>
              <a:t>Should we only use fruit and veg that can be grown in the UK in school? </a:t>
            </a:r>
            <a:endParaRPr lang="en-US"/>
          </a:p>
          <a:p>
            <a:pPr>
              <a:lnSpc>
                <a:spcPct val="150000"/>
              </a:lnSpc>
              <a:buFont typeface="Arial,Sans-Serif" panose="020B0604020202020204" pitchFamily="34" charset="0"/>
              <a:buChar char="•"/>
            </a:pPr>
            <a:r>
              <a:rPr lang="en-GB" sz="2000">
                <a:latin typeface="Comic Sans MS"/>
              </a:rPr>
              <a:t> What would be good about doing this? </a:t>
            </a:r>
            <a:endParaRPr lang="en-GB">
              <a:latin typeface="VAG Rounded Std Light"/>
            </a:endParaRPr>
          </a:p>
          <a:p>
            <a:pPr>
              <a:lnSpc>
                <a:spcPct val="150000"/>
              </a:lnSpc>
              <a:buFont typeface="Arial,Sans-Serif" panose="020B0604020202020204" pitchFamily="34" charset="0"/>
              <a:buChar char="•"/>
            </a:pPr>
            <a:r>
              <a:rPr lang="en-GB" sz="2000">
                <a:latin typeface="Comic Sans MS"/>
              </a:rPr>
              <a:t> Can you think of any negatives?</a:t>
            </a:r>
            <a:endParaRPr lang="en-GB"/>
          </a:p>
          <a:p>
            <a:pPr>
              <a:lnSpc>
                <a:spcPct val="150000"/>
              </a:lnSpc>
            </a:pPr>
            <a:endParaRPr lang="en-GB" sz="2000">
              <a:latin typeface="Comic Sans MS"/>
            </a:endParaRPr>
          </a:p>
          <a:p>
            <a:pPr>
              <a:lnSpc>
                <a:spcPct val="150000"/>
              </a:lnSpc>
              <a:buFont typeface="Arial,Sans-Serif" panose="020B0604020202020204" pitchFamily="34" charset="0"/>
              <a:buChar char="•"/>
            </a:pPr>
            <a:r>
              <a:rPr lang="en-GB" sz="2000">
                <a:latin typeface="Comic Sans MS"/>
              </a:rPr>
              <a:t> What’s your favourite vegetable, and how do you like to eat it?</a:t>
            </a:r>
          </a:p>
          <a:p>
            <a:pPr>
              <a:lnSpc>
                <a:spcPct val="150000"/>
              </a:lnSpc>
              <a:buFont typeface="Arial,Sans-Serif" panose="020B0604020202020204" pitchFamily="34" charset="0"/>
              <a:buChar char="•"/>
            </a:pPr>
            <a:endParaRPr lang="en-GB" sz="2000">
              <a:solidFill>
                <a:srgbClr val="000000"/>
              </a:solidFill>
              <a:latin typeface="Comic Sans MS" panose="030F0702030302020204" pitchFamily="66" charset="0"/>
              <a:cs typeface="Arial"/>
            </a:endParaRPr>
          </a:p>
          <a:p>
            <a:pPr>
              <a:lnSpc>
                <a:spcPct val="150000"/>
              </a:lnSpc>
            </a:pPr>
            <a:r>
              <a:rPr lang="en-GB" sz="2000">
                <a:solidFill>
                  <a:srgbClr val="000000"/>
                </a:solidFill>
                <a:latin typeface="Comic Sans MS"/>
                <a:cs typeface="Arial"/>
              </a:rPr>
              <a:t>Here’s </a:t>
            </a:r>
            <a:r>
              <a:rPr lang="en-GB" sz="2000">
                <a:solidFill>
                  <a:srgbClr val="000000"/>
                </a:solidFill>
                <a:latin typeface="Comic Sans MS"/>
                <a:cs typeface="Arial"/>
                <a:hlinkClick r:id="rId3"/>
              </a:rPr>
              <a:t>a useful link showing the fruit and veg that grows in the UK throughout the year</a:t>
            </a:r>
            <a:endParaRPr lang="en-GB" sz="2000">
              <a:solidFill>
                <a:srgbClr val="000000"/>
              </a:solidFill>
              <a:latin typeface="Comic Sans MS"/>
              <a:cs typeface="Arial"/>
            </a:endParaRPr>
          </a:p>
        </p:txBody>
      </p:sp>
      <p:pic>
        <p:nvPicPr>
          <p:cNvPr id="5" name="Picture 4">
            <a:extLst>
              <a:ext uri="{FF2B5EF4-FFF2-40B4-BE49-F238E27FC236}">
                <a16:creationId xmlns:a16="http://schemas.microsoft.com/office/drawing/2014/main" id="{8B4B49E8-F711-3484-2CB1-F2637C998346}"/>
              </a:ext>
            </a:extLst>
          </p:cNvPr>
          <p:cNvPicPr>
            <a:picLocks noChangeAspect="1"/>
          </p:cNvPicPr>
          <p:nvPr/>
        </p:nvPicPr>
        <p:blipFill>
          <a:blip r:embed="rId4"/>
          <a:stretch>
            <a:fillRect/>
          </a:stretch>
        </p:blipFill>
        <p:spPr>
          <a:xfrm>
            <a:off x="651066" y="629913"/>
            <a:ext cx="1513400" cy="1392651"/>
          </a:xfrm>
          <a:prstGeom prst="rect">
            <a:avLst/>
          </a:prstGeom>
        </p:spPr>
      </p:pic>
    </p:spTree>
    <p:extLst>
      <p:ext uri="{BB962C8B-B14F-4D97-AF65-F5344CB8AC3E}">
        <p14:creationId xmlns:p14="http://schemas.microsoft.com/office/powerpoint/2010/main" val="339432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E530B0-495E-8BF7-CF40-8A803710BDE3}"/>
              </a:ext>
            </a:extLst>
          </p:cNvPr>
          <p:cNvSpPr>
            <a:spLocks noGrp="1"/>
          </p:cNvSpPr>
          <p:nvPr>
            <p:ph type="subTitle" idx="1"/>
          </p:nvPr>
        </p:nvSpPr>
        <p:spPr>
          <a:xfrm>
            <a:off x="2118166" y="1674232"/>
            <a:ext cx="10073834" cy="415498"/>
          </a:xfrm>
        </p:spPr>
        <p:txBody>
          <a:bodyPr>
            <a:noAutofit/>
          </a:bodyPr>
          <a:lstStyle/>
          <a:p>
            <a:pPr lvl="0">
              <a:lnSpc>
                <a:spcPct val="150000"/>
              </a:lnSpc>
              <a:spcBef>
                <a:spcPts val="0"/>
              </a:spcBef>
              <a:buSzPts val="2120"/>
            </a:pPr>
            <a:r>
              <a:rPr lang="en-GB" sz="1800">
                <a:solidFill>
                  <a:schemeClr val="tx1"/>
                </a:solidFill>
                <a:latin typeface="Comic Sans MS" panose="030F0702030302020204" pitchFamily="66" charset="0"/>
                <a:ea typeface="Trebuchet MS"/>
                <a:cs typeface="Arial" panose="020B0604020202020204" pitchFamily="34" charset="0"/>
                <a:sym typeface="Trebuchet MS"/>
              </a:rPr>
              <a:t>(Each young person can do this individually or a teacher can do it on behalf of the class)</a:t>
            </a:r>
            <a:endParaRPr lang="en-US" sz="1800">
              <a:solidFill>
                <a:schemeClr val="tx1"/>
              </a:solidFill>
              <a:latin typeface="Comic Sans MS" panose="030F0702030302020204" pitchFamily="66" charset="0"/>
              <a:cs typeface="Arial" panose="020B0604020202020204" pitchFamily="34" charset="0"/>
            </a:endParaRPr>
          </a:p>
        </p:txBody>
      </p:sp>
      <p:sp>
        <p:nvSpPr>
          <p:cNvPr id="7" name="TextBox 6"/>
          <p:cNvSpPr txBox="1"/>
          <p:nvPr/>
        </p:nvSpPr>
        <p:spPr>
          <a:xfrm>
            <a:off x="2029092" y="1021805"/>
            <a:ext cx="9218315" cy="498342"/>
          </a:xfrm>
          <a:prstGeom prst="rect">
            <a:avLst/>
          </a:prstGeom>
          <a:noFill/>
        </p:spPr>
        <p:txBody>
          <a:bodyPr wrap="square" lIns="91440" tIns="45720" rIns="91440" bIns="45720" rtlCol="0" anchor="t">
            <a:spAutoFit/>
          </a:bodyPr>
          <a:lstStyle/>
          <a:p>
            <a:pPr>
              <a:lnSpc>
                <a:spcPct val="150000"/>
              </a:lnSpc>
              <a:buSzPts val="2120"/>
            </a:pPr>
            <a:r>
              <a:rPr lang="en-GB" sz="2000" dirty="0">
                <a:latin typeface="Comic Sans MS"/>
                <a:ea typeface="Trebuchet MS"/>
                <a:cs typeface="Arial"/>
                <a:sym typeface="Trebuchet MS"/>
              </a:rPr>
              <a:t>Share your ideas with us by using the </a:t>
            </a:r>
            <a:r>
              <a:rPr lang="en-GB" sz="2000" b="1" dirty="0">
                <a:latin typeface="Comic Sans MS"/>
                <a:ea typeface="Trebuchet MS"/>
                <a:cs typeface="Arial"/>
                <a:sym typeface="Trebuchet MS"/>
              </a:rPr>
              <a:t>QR code or </a:t>
            </a:r>
            <a:r>
              <a:rPr lang="en-GB" sz="2000" b="1" dirty="0">
                <a:latin typeface="Comic Sans MS"/>
                <a:ea typeface="Trebuchet MS"/>
                <a:cs typeface="Arial"/>
                <a:sym typeface="Trebuchet MS"/>
                <a:hlinkClick r:id="rId3"/>
              </a:rPr>
              <a:t>survey link</a:t>
            </a:r>
            <a:endParaRPr lang="en-GB" sz="2000" b="1" dirty="0">
              <a:latin typeface="Comic Sans MS"/>
              <a:ea typeface="Trebuchet MS"/>
              <a:cs typeface="Arial" panose="020B0604020202020204" pitchFamily="34" charset="0"/>
              <a:hlinkClick r:id="rId3"/>
            </a:endParaRPr>
          </a:p>
        </p:txBody>
      </p:sp>
      <p:pic>
        <p:nvPicPr>
          <p:cNvPr id="2" name="Picture 1"/>
          <p:cNvPicPr>
            <a:picLocks noChangeAspect="1"/>
          </p:cNvPicPr>
          <p:nvPr/>
        </p:nvPicPr>
        <p:blipFill>
          <a:blip r:embed="rId4"/>
          <a:stretch>
            <a:fillRect/>
          </a:stretch>
        </p:blipFill>
        <p:spPr>
          <a:xfrm>
            <a:off x="526084" y="720798"/>
            <a:ext cx="1401864" cy="1885265"/>
          </a:xfrm>
          <a:prstGeom prst="rect">
            <a:avLst/>
          </a:prstGeom>
        </p:spPr>
      </p:pic>
      <p:pic>
        <p:nvPicPr>
          <p:cNvPr id="5" name="Picture 4" descr="A qr code with a white background&#10;&#10;AI-generated content may be incorrect.">
            <a:extLst>
              <a:ext uri="{FF2B5EF4-FFF2-40B4-BE49-F238E27FC236}">
                <a16:creationId xmlns:a16="http://schemas.microsoft.com/office/drawing/2014/main" id="{8616D58D-50D6-124A-F25C-C74828EA5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329" y="2243815"/>
            <a:ext cx="2707341" cy="2707341"/>
          </a:xfrm>
          <a:prstGeom prst="rect">
            <a:avLst/>
          </a:prstGeom>
        </p:spPr>
      </p:pic>
    </p:spTree>
    <p:extLst>
      <p:ext uri="{BB962C8B-B14F-4D97-AF65-F5344CB8AC3E}">
        <p14:creationId xmlns:p14="http://schemas.microsoft.com/office/powerpoint/2010/main" val="2364527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99D0-AD1F-4218-7087-34407848264D}"/>
              </a:ext>
            </a:extLst>
          </p:cNvPr>
          <p:cNvSpPr>
            <a:spLocks noGrp="1"/>
          </p:cNvSpPr>
          <p:nvPr>
            <p:ph type="ctrTitle"/>
          </p:nvPr>
        </p:nvSpPr>
        <p:spPr>
          <a:xfrm>
            <a:off x="820013" y="701183"/>
            <a:ext cx="10304835" cy="498598"/>
          </a:xfrm>
        </p:spPr>
        <p:txBody>
          <a:bodyPr/>
          <a:lstStyle/>
          <a:p>
            <a:r>
              <a:rPr lang="en-US" sz="3600">
                <a:latin typeface="Comic Sans MS"/>
              </a:rPr>
              <a:t>Follow-up activity</a:t>
            </a:r>
          </a:p>
        </p:txBody>
      </p:sp>
      <p:sp>
        <p:nvSpPr>
          <p:cNvPr id="3" name="Subtitle 2">
            <a:extLst>
              <a:ext uri="{FF2B5EF4-FFF2-40B4-BE49-F238E27FC236}">
                <a16:creationId xmlns:a16="http://schemas.microsoft.com/office/drawing/2014/main" id="{6E3266FC-E957-1F04-A0E4-0B8B9F235F7E}"/>
              </a:ext>
            </a:extLst>
          </p:cNvPr>
          <p:cNvSpPr>
            <a:spLocks noGrp="1"/>
          </p:cNvSpPr>
          <p:nvPr>
            <p:ph type="subTitle" idx="1"/>
          </p:nvPr>
        </p:nvSpPr>
        <p:spPr>
          <a:xfrm>
            <a:off x="397823" y="1492004"/>
            <a:ext cx="11396348" cy="3880037"/>
          </a:xfrm>
        </p:spPr>
        <p:txBody>
          <a:bodyPr vert="horz" wrap="square" lIns="0" tIns="0" rIns="0" bIns="0" rtlCol="0" anchor="t">
            <a:spAutoFit/>
          </a:bodyPr>
          <a:lstStyle/>
          <a:p>
            <a:pPr>
              <a:lnSpc>
                <a:spcPct val="150000"/>
              </a:lnSpc>
              <a:spcAft>
                <a:spcPts val="400"/>
              </a:spcAft>
            </a:pPr>
            <a:r>
              <a:rPr lang="en-US" sz="2000">
                <a:solidFill>
                  <a:schemeClr val="tx1"/>
                </a:solidFill>
                <a:latin typeface="Comic Sans MS"/>
              </a:rPr>
              <a:t>If you want to explore this issue more, why not give this a go?</a:t>
            </a:r>
            <a:endParaRPr lang="en-US">
              <a:solidFill>
                <a:schemeClr val="tx1"/>
              </a:solidFill>
            </a:endParaRPr>
          </a:p>
          <a:p>
            <a:pPr marL="800100" indent="-342900">
              <a:lnSpc>
                <a:spcPct val="150000"/>
              </a:lnSpc>
              <a:spcAft>
                <a:spcPts val="400"/>
              </a:spcAft>
              <a:buFont typeface="Arial"/>
              <a:buChar char="•"/>
            </a:pPr>
            <a:r>
              <a:rPr lang="en-US" sz="1600">
                <a:solidFill>
                  <a:schemeClr val="tx1"/>
                </a:solidFill>
                <a:latin typeface="Comic Sans MS"/>
              </a:rPr>
              <a:t>Come up with a school meal (main course and dessert) for any month of the year, that uses vegetables and fruit that grow in the UK that month.</a:t>
            </a:r>
          </a:p>
          <a:p>
            <a:pPr marL="800100" indent="-342900">
              <a:lnSpc>
                <a:spcPct val="150000"/>
              </a:lnSpc>
              <a:spcAft>
                <a:spcPts val="400"/>
              </a:spcAft>
              <a:buFont typeface="Arial"/>
              <a:buChar char="•"/>
            </a:pPr>
            <a:r>
              <a:rPr lang="en-US" sz="1600">
                <a:solidFill>
                  <a:srgbClr val="0563C1"/>
                </a:solidFill>
                <a:latin typeface="Comic Sans MS"/>
                <a:hlinkClick r:id="rId2">
                  <a:extLst>
                    <a:ext uri="{A12FA001-AC4F-418D-AE19-62706E023703}">
                      <ahyp:hlinkClr xmlns:ahyp="http://schemas.microsoft.com/office/drawing/2018/hyperlinkcolor" val="tx"/>
                    </a:ext>
                  </a:extLst>
                </a:hlinkClick>
              </a:rPr>
              <a:t>This </a:t>
            </a:r>
            <a:r>
              <a:rPr lang="en-US" sz="1600">
                <a:solidFill>
                  <a:schemeClr val="tx1"/>
                </a:solidFill>
                <a:latin typeface="Comic Sans MS"/>
                <a:hlinkClick r:id="rId2">
                  <a:extLst>
                    <a:ext uri="{A12FA001-AC4F-418D-AE19-62706E023703}">
                      <ahyp:hlinkClr xmlns:ahyp="http://schemas.microsoft.com/office/drawing/2018/hyperlinkcolor" val="tx"/>
                    </a:ext>
                  </a:extLst>
                </a:hlinkClick>
              </a:rPr>
              <a:t>website</a:t>
            </a:r>
            <a:r>
              <a:rPr lang="en-US" sz="1600">
                <a:solidFill>
                  <a:schemeClr val="tx1"/>
                </a:solidFill>
                <a:latin typeface="Comic Sans MS"/>
              </a:rPr>
              <a:t> shows you the fruit and veg that grows in the UK every month</a:t>
            </a:r>
          </a:p>
          <a:p>
            <a:pPr marL="800100" indent="-342900">
              <a:lnSpc>
                <a:spcPct val="150000"/>
              </a:lnSpc>
              <a:spcAft>
                <a:spcPts val="400"/>
              </a:spcAft>
              <a:buFont typeface="Arial"/>
              <a:buChar char="•"/>
            </a:pPr>
            <a:r>
              <a:rPr lang="en-US" sz="1600">
                <a:solidFill>
                  <a:srgbClr val="954F72"/>
                </a:solidFill>
                <a:latin typeface="Comic Sans MS"/>
                <a:hlinkClick r:id="rId3">
                  <a:extLst>
                    <a:ext uri="{A12FA001-AC4F-418D-AE19-62706E023703}">
                      <ahyp:hlinkClr xmlns:ahyp="http://schemas.microsoft.com/office/drawing/2018/hyperlinkcolor" val="tx"/>
                    </a:ext>
                  </a:extLst>
                </a:hlinkClick>
              </a:rPr>
              <a:t>A recipe website like this</a:t>
            </a:r>
            <a:r>
              <a:rPr lang="en-US" sz="1600">
                <a:solidFill>
                  <a:schemeClr val="tx1"/>
                </a:solidFill>
                <a:latin typeface="Comic Sans MS"/>
                <a:hlinkClick r:id="rId3">
                  <a:extLst>
                    <a:ext uri="{A12FA001-AC4F-418D-AE19-62706E023703}">
                      <ahyp:hlinkClr xmlns:ahyp="http://schemas.microsoft.com/office/drawing/2018/hyperlinkcolor" val="tx"/>
                    </a:ext>
                  </a:extLst>
                </a:hlinkClick>
              </a:rPr>
              <a:t> </a:t>
            </a:r>
            <a:r>
              <a:rPr lang="en-US" sz="1600">
                <a:solidFill>
                  <a:schemeClr val="tx1"/>
                </a:solidFill>
                <a:latin typeface="Comic Sans MS"/>
              </a:rPr>
              <a:t>might help you find meals based on your ingredients</a:t>
            </a:r>
          </a:p>
          <a:p>
            <a:pPr marL="800100" indent="-342900">
              <a:lnSpc>
                <a:spcPct val="150000"/>
              </a:lnSpc>
              <a:spcAft>
                <a:spcPts val="400"/>
              </a:spcAft>
              <a:buFont typeface="Arial"/>
              <a:buChar char="•"/>
            </a:pPr>
            <a:r>
              <a:rPr lang="en-US" sz="1600">
                <a:solidFill>
                  <a:schemeClr val="tx1"/>
                </a:solidFill>
                <a:latin typeface="Comic Sans MS"/>
              </a:rPr>
              <a:t>You can write or draw your meals – and send them to us! You can take pictures of them and send </a:t>
            </a:r>
            <a:r>
              <a:rPr lang="en-US" sz="1600">
                <a:solidFill>
                  <a:schemeClr val="tx1"/>
                </a:solidFill>
                <a:latin typeface="Comic Sans MS"/>
                <a:hlinkClick r:id="rId4">
                  <a:extLst>
                    <a:ext uri="{A12FA001-AC4F-418D-AE19-62706E023703}">
                      <ahyp:hlinkClr xmlns:ahyp="http://schemas.microsoft.com/office/drawing/2018/hyperlinkcolor" val="tx"/>
                    </a:ext>
                  </a:extLst>
                </a:hlinkClick>
              </a:rPr>
              <a:t>on email</a:t>
            </a:r>
            <a:r>
              <a:rPr lang="en-US" sz="1600">
                <a:solidFill>
                  <a:schemeClr val="tx1"/>
                </a:solidFill>
                <a:latin typeface="Comic Sans MS"/>
              </a:rPr>
              <a:t>, to our social media (@childcomwales), </a:t>
            </a:r>
            <a:r>
              <a:rPr lang="en-US" sz="1600">
                <a:solidFill>
                  <a:schemeClr val="tx1"/>
                </a:solidFill>
                <a:latin typeface="Comic Sans MS"/>
                <a:hlinkClick r:id="rId5">
                  <a:extLst>
                    <a:ext uri="{A12FA001-AC4F-418D-AE19-62706E023703}">
                      <ahyp:hlinkClr xmlns:ahyp="http://schemas.microsoft.com/office/drawing/2018/hyperlinkcolor" val="tx"/>
                    </a:ext>
                  </a:extLst>
                </a:hlinkClick>
              </a:rPr>
              <a:t>or by post! </a:t>
            </a:r>
            <a:endParaRPr lang="en-US" sz="1600">
              <a:solidFill>
                <a:schemeClr val="tx1"/>
              </a:solidFill>
              <a:latin typeface="Comic Sans MS"/>
            </a:endParaRPr>
          </a:p>
          <a:p>
            <a:pPr marL="457200" indent="-457200">
              <a:buFont typeface="Arial"/>
              <a:buChar char="•"/>
            </a:pPr>
            <a:endParaRPr lang="en-US" sz="2200" b="1">
              <a:solidFill>
                <a:schemeClr val="tx1"/>
              </a:solidFill>
            </a:endParaRPr>
          </a:p>
        </p:txBody>
      </p:sp>
    </p:spTree>
    <p:extLst>
      <p:ext uri="{BB962C8B-B14F-4D97-AF65-F5344CB8AC3E}">
        <p14:creationId xmlns:p14="http://schemas.microsoft.com/office/powerpoint/2010/main" val="43612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noGrp="1"/>
          </p:cNvSpPr>
          <p:nvPr>
            <p:ph type="subTitle" idx="1"/>
          </p:nvPr>
        </p:nvSpPr>
        <p:spPr>
          <a:xfrm>
            <a:off x="3696182" y="2251740"/>
            <a:ext cx="5258651" cy="2353273"/>
          </a:xfrm>
          <a:prstGeom prst="rect">
            <a:avLst/>
          </a:prstGeom>
          <a:noFill/>
        </p:spPr>
        <p:txBody>
          <a:bodyPr vert="horz" wrap="square" lIns="0" tIns="0" rIns="0" bIns="0" rtlCol="0" anchor="t">
            <a:spAutoFit/>
          </a:bodyPr>
          <a:lstStyle/>
          <a:p>
            <a:pPr>
              <a:lnSpc>
                <a:spcPct val="150000"/>
              </a:lnSpc>
            </a:pPr>
            <a:r>
              <a:rPr lang="en" sz="2200">
                <a:solidFill>
                  <a:schemeClr val="tx1"/>
                </a:solidFill>
                <a:latin typeface="Arial"/>
                <a:cs typeface="Arial"/>
                <a:sym typeface="Trebuchet MS"/>
              </a:rPr>
              <a:t>You could also contact our </a:t>
            </a:r>
            <a:r>
              <a:rPr lang="en" sz="2200" u="sng">
                <a:solidFill>
                  <a:schemeClr val="tx1"/>
                </a:solidFill>
                <a:latin typeface="Arial"/>
                <a:cs typeface="Arial"/>
                <a:sym typeface="Trebuchet MS"/>
              </a:rPr>
              <a:t>Advice team</a:t>
            </a:r>
            <a:r>
              <a:rPr lang="en" sz="2200">
                <a:solidFill>
                  <a:schemeClr val="tx1"/>
                </a:solidFill>
                <a:latin typeface="Arial"/>
                <a:cs typeface="Arial"/>
                <a:sym typeface="Trebuchet MS"/>
              </a:rPr>
              <a:t>:</a:t>
            </a:r>
            <a:endParaRPr lang="en" sz="2200">
              <a:solidFill>
                <a:schemeClr val="tx1"/>
              </a:solidFill>
              <a:latin typeface="Arial"/>
              <a:cs typeface="Arial"/>
            </a:endParaRPr>
          </a:p>
          <a:p>
            <a:pPr marL="342900" indent="-342900">
              <a:lnSpc>
                <a:spcPct val="150000"/>
              </a:lnSpc>
              <a:buChar char="•"/>
            </a:pPr>
            <a:r>
              <a:rPr lang="en" sz="2200">
                <a:solidFill>
                  <a:schemeClr val="tx1"/>
                </a:solidFill>
                <a:latin typeface="Arial"/>
                <a:cs typeface="Arial"/>
                <a:sym typeface="Trebuchet MS"/>
              </a:rPr>
              <a:t>0808 801 1000</a:t>
            </a:r>
            <a:endParaRPr lang="en" sz="2200">
              <a:solidFill>
                <a:schemeClr val="tx1"/>
              </a:solidFill>
              <a:latin typeface="Arial"/>
              <a:cs typeface="Arial"/>
            </a:endParaRPr>
          </a:p>
          <a:p>
            <a:pPr marL="342900" indent="-342900">
              <a:lnSpc>
                <a:spcPct val="150000"/>
              </a:lnSpc>
              <a:buChar char="•"/>
            </a:pPr>
            <a:r>
              <a:rPr lang="en" sz="2200">
                <a:solidFill>
                  <a:schemeClr val="tx1"/>
                </a:solidFill>
                <a:latin typeface="Arial"/>
                <a:cs typeface="Arial"/>
                <a:sym typeface="Trebuchet MS"/>
                <a:hlinkClick r:id="rId3"/>
              </a:rPr>
              <a:t>advice@childcomwales.org.uk</a:t>
            </a:r>
            <a:endParaRPr lang="en" sz="2200">
              <a:solidFill>
                <a:schemeClr val="tx1"/>
              </a:solidFill>
              <a:latin typeface="Arial"/>
              <a:cs typeface="Arial"/>
              <a:hlinkClick r:id="rId3"/>
            </a:endParaRPr>
          </a:p>
          <a:p>
            <a:pPr marL="342900" indent="-342900">
              <a:lnSpc>
                <a:spcPct val="150000"/>
              </a:lnSpc>
              <a:buChar char="•"/>
            </a:pPr>
            <a:r>
              <a:rPr lang="en" sz="2200">
                <a:solidFill>
                  <a:schemeClr val="tx1"/>
                </a:solidFill>
                <a:latin typeface="Arial"/>
                <a:cs typeface="Arial"/>
                <a:sym typeface="Trebuchet MS"/>
                <a:hlinkClick r:id="rId4">
                  <a:extLst>
                    <a:ext uri="{A12FA001-AC4F-418D-AE19-62706E023703}">
                      <ahyp:hlinkClr xmlns:ahyp="http://schemas.microsoft.com/office/drawing/2018/hyperlinkcolor" val="tx"/>
                    </a:ext>
                  </a:extLst>
                </a:hlinkClick>
              </a:rPr>
              <a:t>www.childcomwales.org.uk</a:t>
            </a:r>
            <a:endParaRPr lang="en" sz="2200">
              <a:solidFill>
                <a:schemeClr val="tx1"/>
              </a:solidFill>
              <a:latin typeface="Arial"/>
              <a:cs typeface="Arial"/>
            </a:endParaRPr>
          </a:p>
        </p:txBody>
      </p:sp>
      <p:pic>
        <p:nvPicPr>
          <p:cNvPr id="2" name="Picture 1" descr="A green line drawing of a hand pointing at a phone and a telephone&#10;&#10;AI-generated content may be incorrect.">
            <a:extLst>
              <a:ext uri="{FF2B5EF4-FFF2-40B4-BE49-F238E27FC236}">
                <a16:creationId xmlns:a16="http://schemas.microsoft.com/office/drawing/2014/main" id="{A45DBD92-A22F-9DD7-CD0D-AA0CD9077DE0}"/>
              </a:ext>
            </a:extLst>
          </p:cNvPr>
          <p:cNvPicPr>
            <a:picLocks noChangeAspect="1"/>
          </p:cNvPicPr>
          <p:nvPr/>
        </p:nvPicPr>
        <p:blipFill>
          <a:blip r:embed="rId5"/>
          <a:stretch>
            <a:fillRect/>
          </a:stretch>
        </p:blipFill>
        <p:spPr>
          <a:xfrm>
            <a:off x="898606" y="2335491"/>
            <a:ext cx="2205702" cy="2187014"/>
          </a:xfrm>
          <a:prstGeom prst="rect">
            <a:avLst/>
          </a:prstGeom>
        </p:spPr>
      </p:pic>
      <p:sp>
        <p:nvSpPr>
          <p:cNvPr id="3" name="TextBox 2">
            <a:extLst>
              <a:ext uri="{FF2B5EF4-FFF2-40B4-BE49-F238E27FC236}">
                <a16:creationId xmlns:a16="http://schemas.microsoft.com/office/drawing/2014/main" id="{74148893-66DF-A4B3-708A-F39739466C95}"/>
              </a:ext>
            </a:extLst>
          </p:cNvPr>
          <p:cNvSpPr txBox="1"/>
          <p:nvPr/>
        </p:nvSpPr>
        <p:spPr>
          <a:xfrm>
            <a:off x="895108" y="798653"/>
            <a:ext cx="10150997" cy="1053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200">
                <a:latin typeface="Arial"/>
              </a:rPr>
              <a:t>If you are worried about anything after today's session you should speak to a </a:t>
            </a:r>
            <a:r>
              <a:rPr lang="en-GB" sz="2200" b="1">
                <a:latin typeface="Arial"/>
              </a:rPr>
              <a:t>trusted adult. </a:t>
            </a:r>
            <a:endParaRPr lang="en-GB"/>
          </a:p>
        </p:txBody>
      </p:sp>
    </p:spTree>
    <p:extLst>
      <p:ext uri="{BB962C8B-B14F-4D97-AF65-F5344CB8AC3E}">
        <p14:creationId xmlns:p14="http://schemas.microsoft.com/office/powerpoint/2010/main" val="2917711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ctrTitle"/>
          </p:nvPr>
        </p:nvSpPr>
        <p:spPr>
          <a:xfrm>
            <a:off x="5449934" y="886047"/>
            <a:ext cx="2897653" cy="2244795"/>
          </a:xfrm>
          <a:prstGeom prst="rect">
            <a:avLst/>
          </a:prstGeom>
        </p:spPr>
        <p:txBody>
          <a:bodyPr spcFirstLastPara="1" vert="horz" wrap="square" lIns="121900" tIns="121900" rIns="121900" bIns="121900" rtlCol="0" anchor="t" anchorCtr="0">
            <a:noAutofit/>
          </a:bodyPr>
          <a:lstStyle/>
          <a:p>
            <a:pPr algn="ctr">
              <a:lnSpc>
                <a:spcPct val="150000"/>
              </a:lnSpc>
            </a:pPr>
            <a:r>
              <a:rPr lang="en" sz="4800">
                <a:solidFill>
                  <a:schemeClr val="tx1"/>
                </a:solidFill>
                <a:latin typeface="Comic Sans MS" panose="030F0702030302020204" pitchFamily="66" charset="0"/>
                <a:ea typeface="Trebuchet MS"/>
                <a:cs typeface="Arial" panose="020B0604020202020204" pitchFamily="34" charset="0"/>
                <a:sym typeface="Trebuchet MS"/>
              </a:rPr>
              <a:t>Diolch!</a:t>
            </a:r>
            <a:br>
              <a:rPr lang="en" sz="4800">
                <a:solidFill>
                  <a:schemeClr val="tx1"/>
                </a:solidFill>
                <a:latin typeface="Comic Sans MS" panose="030F0702030302020204" pitchFamily="66" charset="0"/>
                <a:ea typeface="Trebuchet MS"/>
                <a:cs typeface="Arial" panose="020B0604020202020204" pitchFamily="34" charset="0"/>
                <a:sym typeface="Trebuchet MS"/>
              </a:rPr>
            </a:br>
            <a:r>
              <a:rPr lang="en" sz="4800">
                <a:solidFill>
                  <a:schemeClr val="tx1"/>
                </a:solidFill>
                <a:latin typeface="Comic Sans MS" panose="030F0702030302020204" pitchFamily="66" charset="0"/>
                <a:ea typeface="Trebuchet MS"/>
                <a:cs typeface="Arial" panose="020B0604020202020204" pitchFamily="34" charset="0"/>
                <a:sym typeface="Trebuchet MS"/>
              </a:rPr>
              <a:t>Thanks! </a:t>
            </a:r>
            <a:endParaRPr sz="4800">
              <a:solidFill>
                <a:schemeClr val="tx1"/>
              </a:solidFill>
              <a:latin typeface="Comic Sans MS" panose="030F0702030302020204" pitchFamily="66" charset="0"/>
              <a:ea typeface="Trebuchet MS"/>
              <a:cs typeface="Arial" panose="020B0604020202020204" pitchFamily="34" charset="0"/>
              <a:sym typeface="Trebuchet MS"/>
            </a:endParaRPr>
          </a:p>
        </p:txBody>
      </p:sp>
      <p:sp>
        <p:nvSpPr>
          <p:cNvPr id="105" name="Google Shape;105;p20"/>
          <p:cNvSpPr txBox="1">
            <a:spLocks noGrp="1"/>
          </p:cNvSpPr>
          <p:nvPr>
            <p:ph type="subTitle" idx="1"/>
          </p:nvPr>
        </p:nvSpPr>
        <p:spPr>
          <a:xfrm>
            <a:off x="461466" y="3659271"/>
            <a:ext cx="11266714" cy="1119680"/>
          </a:xfrm>
          <a:prstGeom prst="rect">
            <a:avLst/>
          </a:prstGeom>
        </p:spPr>
        <p:txBody>
          <a:bodyPr spcFirstLastPara="1" vert="horz" wrap="square" lIns="121900" tIns="121900" rIns="121900" bIns="121900" rtlCol="0" anchor="t" anchorCtr="0">
            <a:normAutofit fontScale="25000" lnSpcReduction="20000"/>
          </a:bodyPr>
          <a:lstStyle/>
          <a:p>
            <a:pPr algn="ctr">
              <a:lnSpc>
                <a:spcPct val="170000"/>
              </a:lnSpc>
              <a:spcBef>
                <a:spcPts val="0"/>
              </a:spcBef>
            </a:pPr>
            <a:r>
              <a:rPr lang="en-US" sz="9600">
                <a:solidFill>
                  <a:schemeClr val="dk1"/>
                </a:solidFill>
                <a:latin typeface="Comic Sans MS" panose="030F0702030302020204" pitchFamily="66" charset="0"/>
                <a:ea typeface="Trebuchet MS"/>
                <a:cs typeface="Arial"/>
                <a:sym typeface="Trebuchet MS"/>
              </a:rPr>
              <a:t>Our next Monthly Matter will be available on our website on </a:t>
            </a:r>
            <a:endParaRPr lang="en-US">
              <a:solidFill>
                <a:schemeClr val="dk1"/>
              </a:solidFill>
              <a:latin typeface="Comic Sans MS" panose="030F0702030302020204" pitchFamily="66" charset="0"/>
              <a:sym typeface="Trebuchet MS"/>
            </a:endParaRPr>
          </a:p>
          <a:p>
            <a:pPr algn="ctr">
              <a:lnSpc>
                <a:spcPct val="170000"/>
              </a:lnSpc>
              <a:spcBef>
                <a:spcPts val="0"/>
              </a:spcBef>
            </a:pPr>
            <a:r>
              <a:rPr lang="en-US" sz="9600" b="1">
                <a:solidFill>
                  <a:schemeClr val="dk1"/>
                </a:solidFill>
                <a:latin typeface="Comic Sans MS" panose="030F0702030302020204" pitchFamily="66" charset="0"/>
                <a:ea typeface="Trebuchet MS"/>
                <a:cs typeface="Arial"/>
                <a:sym typeface="Trebuchet MS"/>
              </a:rPr>
              <a:t>Monday 3</a:t>
            </a:r>
            <a:r>
              <a:rPr lang="en-US" sz="9600" b="1" baseline="30000">
                <a:solidFill>
                  <a:schemeClr val="dk1"/>
                </a:solidFill>
                <a:latin typeface="Comic Sans MS" panose="030F0702030302020204" pitchFamily="66" charset="0"/>
                <a:ea typeface="Trebuchet MS"/>
                <a:cs typeface="Arial"/>
                <a:sym typeface="Trebuchet MS"/>
              </a:rPr>
              <a:t>rd</a:t>
            </a:r>
            <a:r>
              <a:rPr lang="en-US" sz="9600" b="1">
                <a:solidFill>
                  <a:schemeClr val="dk1"/>
                </a:solidFill>
                <a:latin typeface="Comic Sans MS" panose="030F0702030302020204" pitchFamily="66" charset="0"/>
                <a:ea typeface="Trebuchet MS"/>
                <a:cs typeface="Arial"/>
                <a:sym typeface="Trebuchet MS"/>
              </a:rPr>
              <a:t> November</a:t>
            </a:r>
            <a:endParaRPr lang="en-US" sz="9600" b="1">
              <a:solidFill>
                <a:schemeClr val="dk1"/>
              </a:solidFill>
              <a:latin typeface="Comic Sans MS" panose="030F0702030302020204" pitchFamily="66" charset="0"/>
              <a:cs typeface="Arial"/>
            </a:endParaRPr>
          </a:p>
        </p:txBody>
      </p:sp>
      <p:pic>
        <p:nvPicPr>
          <p:cNvPr id="2" name="Picture 1"/>
          <p:cNvPicPr>
            <a:picLocks noChangeAspect="1"/>
          </p:cNvPicPr>
          <p:nvPr/>
        </p:nvPicPr>
        <p:blipFill>
          <a:blip r:embed="rId3"/>
          <a:stretch>
            <a:fillRect/>
          </a:stretch>
        </p:blipFill>
        <p:spPr>
          <a:xfrm>
            <a:off x="3135301" y="953934"/>
            <a:ext cx="1840005" cy="2176908"/>
          </a:xfrm>
          <a:prstGeom prst="rect">
            <a:avLst/>
          </a:prstGeom>
        </p:spPr>
      </p:pic>
    </p:spTree>
    <p:extLst>
      <p:ext uri="{BB962C8B-B14F-4D97-AF65-F5344CB8AC3E}">
        <p14:creationId xmlns:p14="http://schemas.microsoft.com/office/powerpoint/2010/main" val="178254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BA9A-923A-AE75-90D3-0732813120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DA1E5A-F415-DE76-B92B-161FC1E6860C}"/>
              </a:ext>
            </a:extLst>
          </p:cNvPr>
          <p:cNvSpPr txBox="1"/>
          <p:nvPr/>
        </p:nvSpPr>
        <p:spPr>
          <a:xfrm>
            <a:off x="2126875" y="647781"/>
            <a:ext cx="9946221" cy="5278368"/>
          </a:xfrm>
          <a:prstGeom prst="rect">
            <a:avLst/>
          </a:prstGeom>
          <a:noFill/>
        </p:spPr>
        <p:txBody>
          <a:bodyPr wrap="square" lIns="91440" tIns="45720" rIns="91440" bIns="45720" anchor="t">
            <a:spAutoFit/>
          </a:bodyPr>
          <a:lstStyle/>
          <a:p>
            <a:pPr>
              <a:lnSpc>
                <a:spcPct val="150000"/>
              </a:lnSpc>
            </a:pPr>
            <a:r>
              <a:rPr lang="en-GB">
                <a:latin typeface="Calibri"/>
                <a:ea typeface="Calibri"/>
                <a:cs typeface="Calibri"/>
                <a:sym typeface="Trebuchet MS"/>
              </a:rPr>
              <a:t>Over </a:t>
            </a:r>
            <a:r>
              <a:rPr lang="en-GB" sz="3200" b="1">
                <a:latin typeface="Calibri"/>
                <a:ea typeface="Calibri"/>
                <a:cs typeface="Calibri"/>
                <a:sym typeface="Trebuchet MS"/>
              </a:rPr>
              <a:t>1,000</a:t>
            </a:r>
            <a:r>
              <a:rPr lang="en-GB" sz="3200">
                <a:latin typeface="Calibri"/>
                <a:ea typeface="Calibri"/>
                <a:cs typeface="Calibri"/>
                <a:sym typeface="Trebuchet MS"/>
              </a:rPr>
              <a:t> </a:t>
            </a:r>
            <a:r>
              <a:rPr lang="en-GB">
                <a:latin typeface="Calibri"/>
                <a:ea typeface="Calibri"/>
                <a:cs typeface="Calibri"/>
                <a:sym typeface="Trebuchet MS"/>
              </a:rPr>
              <a:t>of you shared your views with us!</a:t>
            </a:r>
            <a:endParaRPr lang="en-GB">
              <a:latin typeface="Calibri"/>
              <a:ea typeface="Calibri"/>
              <a:cs typeface="Calibri"/>
            </a:endParaRPr>
          </a:p>
          <a:p>
            <a:pPr>
              <a:lnSpc>
                <a:spcPct val="150000"/>
              </a:lnSpc>
            </a:pPr>
            <a:endParaRPr lang="en-US">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atin typeface="Calibri"/>
                <a:ea typeface="Calibri"/>
                <a:cs typeface="Calibri"/>
                <a:sym typeface="Trebuchet MS"/>
              </a:rPr>
              <a:t>Here’s what you told us about uniform:</a:t>
            </a:r>
            <a:endParaRPr lang="en-US">
              <a:latin typeface="Calibri"/>
              <a:ea typeface="Calibri"/>
              <a:cs typeface="Calibri"/>
            </a:endParaRPr>
          </a:p>
          <a:p>
            <a:pPr>
              <a:lnSpc>
                <a:spcPct val="150000"/>
              </a:lnSpc>
            </a:pPr>
            <a:endParaRPr lang="en-US">
              <a:latin typeface="Calibri" panose="020F0502020204030204" pitchFamily="34" charset="0"/>
              <a:ea typeface="Calibri" panose="020F0502020204030204" pitchFamily="34" charset="0"/>
              <a:cs typeface="Calibri" panose="020F0502020204030204" pitchFamily="34" charset="0"/>
            </a:endParaRPr>
          </a:p>
          <a:p>
            <a:r>
              <a:rPr lang="en-GB" b="1">
                <a:latin typeface="Calibri"/>
                <a:ea typeface="Calibri"/>
                <a:cs typeface="Calibri"/>
              </a:rPr>
              <a:t>Safety</a:t>
            </a:r>
            <a:r>
              <a:rPr lang="en-GB">
                <a:latin typeface="Calibri"/>
                <a:ea typeface="Calibri"/>
                <a:cs typeface="Calibri"/>
              </a:rPr>
              <a:t> – lots of you said it helps on school trips (to make it easy for teachers to spot you if you get lost)</a:t>
            </a:r>
          </a:p>
          <a:p>
            <a:r>
              <a:rPr lang="en-GB" b="1">
                <a:latin typeface="Calibri"/>
                <a:ea typeface="Calibri"/>
                <a:cs typeface="Calibri"/>
              </a:rPr>
              <a:t>Represents the school</a:t>
            </a:r>
            <a:r>
              <a:rPr lang="en-GB">
                <a:latin typeface="Calibri"/>
                <a:ea typeface="Calibri"/>
                <a:cs typeface="Calibri"/>
              </a:rPr>
              <a:t> – shows the logo and makes you feel part of a team</a:t>
            </a:r>
          </a:p>
          <a:p>
            <a:r>
              <a:rPr lang="en-GB" b="1">
                <a:latin typeface="Calibri"/>
                <a:ea typeface="Calibri"/>
                <a:cs typeface="Calibri"/>
              </a:rPr>
              <a:t>Equality</a:t>
            </a:r>
            <a:r>
              <a:rPr lang="en-GB">
                <a:latin typeface="Calibri"/>
                <a:ea typeface="Calibri"/>
                <a:cs typeface="Calibri"/>
              </a:rPr>
              <a:t> – everyone looks the same and it helps stop bullying</a:t>
            </a:r>
          </a:p>
          <a:p>
            <a:endParaRPr lang="en-GB" b="1">
              <a:latin typeface="Calibri" panose="020F0502020204030204" pitchFamily="34" charset="0"/>
              <a:ea typeface="Calibri" panose="020F0502020204030204" pitchFamily="34" charset="0"/>
              <a:cs typeface="Calibri" panose="020F0502020204030204" pitchFamily="34" charset="0"/>
            </a:endParaRPr>
          </a:p>
          <a:p>
            <a:r>
              <a:rPr lang="en-GB" sz="2400" b="1">
                <a:latin typeface="Calibri"/>
                <a:ea typeface="Calibri"/>
                <a:cs typeface="Calibri"/>
              </a:rPr>
              <a:t>But…</a:t>
            </a:r>
            <a:endParaRPr lang="en-GB" sz="2400">
              <a:latin typeface="Calibri"/>
              <a:ea typeface="Calibri"/>
              <a:cs typeface="Calibri"/>
            </a:endParaRPr>
          </a:p>
          <a:p>
            <a:r>
              <a:rPr lang="en-GB">
                <a:latin typeface="Calibri"/>
                <a:ea typeface="Calibri"/>
                <a:cs typeface="Calibri"/>
              </a:rPr>
              <a:t>Some of you said it’s uncomfortable (itchy, too hot/cold), it can be really expensive, and it doesn’t allow you to express yourself.</a:t>
            </a:r>
          </a:p>
          <a:p>
            <a:endParaRPr lang="en-GB">
              <a:latin typeface="Calibri" panose="020F0502020204030204" pitchFamily="34" charset="0"/>
              <a:ea typeface="Calibri" panose="020F0502020204030204" pitchFamily="34" charset="0"/>
              <a:cs typeface="Calibri" panose="020F0502020204030204" pitchFamily="34" charset="0"/>
            </a:endParaRPr>
          </a:p>
          <a:p>
            <a:r>
              <a:rPr lang="en-GB">
                <a:latin typeface="Calibri"/>
                <a:ea typeface="Calibri"/>
                <a:cs typeface="Calibri"/>
              </a:rPr>
              <a:t>We will be sharing your views with the Welsh Government! </a:t>
            </a:r>
          </a:p>
          <a:p>
            <a:endParaRPr lang="en-GB" sz="2000"/>
          </a:p>
          <a:p>
            <a:endParaRPr lang="en-GB" sz="2000"/>
          </a:p>
        </p:txBody>
      </p:sp>
      <p:pic>
        <p:nvPicPr>
          <p:cNvPr id="2" name="Picture 1" descr="A green shield with a white check mark&#10;&#10;AI-generated content may be incorrect.">
            <a:extLst>
              <a:ext uri="{FF2B5EF4-FFF2-40B4-BE49-F238E27FC236}">
                <a16:creationId xmlns:a16="http://schemas.microsoft.com/office/drawing/2014/main" id="{313704FA-5C68-F000-5935-68FC428223C6}"/>
              </a:ext>
            </a:extLst>
          </p:cNvPr>
          <p:cNvPicPr>
            <a:picLocks noChangeAspect="1"/>
          </p:cNvPicPr>
          <p:nvPr/>
        </p:nvPicPr>
        <p:blipFill>
          <a:blip r:embed="rId3"/>
          <a:stretch>
            <a:fillRect/>
          </a:stretch>
        </p:blipFill>
        <p:spPr>
          <a:xfrm>
            <a:off x="598788" y="915300"/>
            <a:ext cx="1170804" cy="1299777"/>
          </a:xfrm>
          <a:prstGeom prst="rect">
            <a:avLst/>
          </a:prstGeom>
        </p:spPr>
      </p:pic>
      <p:pic>
        <p:nvPicPr>
          <p:cNvPr id="3" name="Picture 2">
            <a:extLst>
              <a:ext uri="{FF2B5EF4-FFF2-40B4-BE49-F238E27FC236}">
                <a16:creationId xmlns:a16="http://schemas.microsoft.com/office/drawing/2014/main" id="{A22E1E17-AFCA-4F01-5DC8-31ADDFFA3B8F}"/>
              </a:ext>
            </a:extLst>
          </p:cNvPr>
          <p:cNvPicPr>
            <a:picLocks noChangeAspect="1"/>
          </p:cNvPicPr>
          <p:nvPr/>
        </p:nvPicPr>
        <p:blipFill>
          <a:blip r:embed="rId4"/>
          <a:stretch>
            <a:fillRect/>
          </a:stretch>
        </p:blipFill>
        <p:spPr>
          <a:xfrm>
            <a:off x="492339" y="2637396"/>
            <a:ext cx="1280727" cy="1294885"/>
          </a:xfrm>
          <a:prstGeom prst="rect">
            <a:avLst/>
          </a:prstGeom>
        </p:spPr>
      </p:pic>
      <p:pic>
        <p:nvPicPr>
          <p:cNvPr id="5" name="Picture 4" descr="A stack of gold coins with pound symbols&#10;&#10;AI-generated content may be incorrect.">
            <a:extLst>
              <a:ext uri="{FF2B5EF4-FFF2-40B4-BE49-F238E27FC236}">
                <a16:creationId xmlns:a16="http://schemas.microsoft.com/office/drawing/2014/main" id="{2041A968-F498-FAA7-F1E4-D095B7000216}"/>
              </a:ext>
            </a:extLst>
          </p:cNvPr>
          <p:cNvPicPr>
            <a:picLocks noChangeAspect="1"/>
          </p:cNvPicPr>
          <p:nvPr/>
        </p:nvPicPr>
        <p:blipFill>
          <a:blip r:embed="rId5"/>
          <a:stretch>
            <a:fillRect/>
          </a:stretch>
        </p:blipFill>
        <p:spPr>
          <a:xfrm>
            <a:off x="552708" y="4431313"/>
            <a:ext cx="1273261" cy="1022780"/>
          </a:xfrm>
          <a:prstGeom prst="rect">
            <a:avLst/>
          </a:prstGeom>
        </p:spPr>
      </p:pic>
    </p:spTree>
    <p:extLst>
      <p:ext uri="{BB962C8B-B14F-4D97-AF65-F5344CB8AC3E}">
        <p14:creationId xmlns:p14="http://schemas.microsoft.com/office/powerpoint/2010/main" val="137152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B6F65C-4A4A-5275-8414-F5DB84ECDF79}"/>
              </a:ext>
            </a:extLst>
          </p:cNvPr>
          <p:cNvSpPr txBox="1"/>
          <p:nvPr/>
        </p:nvSpPr>
        <p:spPr>
          <a:xfrm>
            <a:off x="545011" y="705177"/>
            <a:ext cx="5167532" cy="5001369"/>
          </a:xfrm>
          <a:prstGeom prst="rect">
            <a:avLst/>
          </a:prstGeom>
          <a:noFill/>
        </p:spPr>
        <p:txBody>
          <a:bodyPr wrap="square" lIns="91440" tIns="45720" rIns="91440" bIns="45720" rtlCol="0" anchor="t">
            <a:spAutoFit/>
          </a:bodyPr>
          <a:lstStyle/>
          <a:p>
            <a:pPr>
              <a:lnSpc>
                <a:spcPct val="150000"/>
              </a:lnSpc>
            </a:pPr>
            <a:r>
              <a:rPr lang="en-US" sz="2200">
                <a:latin typeface="Comic Sans MS" panose="030F0702030302020204" pitchFamily="66" charset="0"/>
                <a:cs typeface="Arial"/>
              </a:rPr>
              <a:t>We enjoyed seeing how some schools use monthly matters in their class! Thanks for this Ysgol y Dderwen – it looks like you had a brilliant debate.</a:t>
            </a:r>
          </a:p>
          <a:p>
            <a:pPr>
              <a:lnSpc>
                <a:spcPct val="150000"/>
              </a:lnSpc>
            </a:pPr>
            <a:endParaRPr lang="en-US" sz="2200">
              <a:latin typeface="Comic Sans MS" panose="030F0702030302020204" pitchFamily="66" charset="0"/>
              <a:cs typeface="Arial"/>
            </a:endParaRPr>
          </a:p>
          <a:p>
            <a:pPr>
              <a:lnSpc>
                <a:spcPct val="150000"/>
              </a:lnSpc>
            </a:pPr>
            <a:endParaRPr lang="en-US" sz="2200">
              <a:latin typeface="Comic Sans MS" panose="030F0702030302020204" pitchFamily="66" charset="0"/>
              <a:cs typeface="Arial"/>
            </a:endParaRPr>
          </a:p>
          <a:p>
            <a:pPr>
              <a:lnSpc>
                <a:spcPct val="150000"/>
              </a:lnSpc>
            </a:pPr>
            <a:r>
              <a:rPr lang="en-US" sz="2200">
                <a:latin typeface="Comic Sans MS" panose="030F0702030302020204" pitchFamily="66" charset="0"/>
                <a:cs typeface="Arial"/>
              </a:rPr>
              <a:t>Make sure you tag us on social media</a:t>
            </a:r>
          </a:p>
          <a:p>
            <a:pPr>
              <a:lnSpc>
                <a:spcPct val="150000"/>
              </a:lnSpc>
            </a:pPr>
            <a:r>
              <a:rPr lang="en-US" sz="2200" b="1">
                <a:highlight>
                  <a:srgbClr val="FFFF00"/>
                </a:highlight>
                <a:latin typeface="Comic Sans MS"/>
                <a:cs typeface="Arial"/>
              </a:rPr>
              <a:t>@childcomwales</a:t>
            </a:r>
            <a:r>
              <a:rPr lang="en-US" sz="2200" b="1">
                <a:latin typeface="Comic Sans MS"/>
                <a:cs typeface="Arial"/>
              </a:rPr>
              <a:t> </a:t>
            </a:r>
            <a:r>
              <a:rPr lang="en-US" sz="2200">
                <a:latin typeface="Comic Sans MS"/>
                <a:cs typeface="Arial"/>
              </a:rPr>
              <a:t>on Facebook and Instagram</a:t>
            </a:r>
          </a:p>
          <a:p>
            <a:endParaRPr lang="en-US" sz="2200"/>
          </a:p>
        </p:txBody>
      </p:sp>
      <p:pic>
        <p:nvPicPr>
          <p:cNvPr id="2" name="Picture 1">
            <a:extLst>
              <a:ext uri="{FF2B5EF4-FFF2-40B4-BE49-F238E27FC236}">
                <a16:creationId xmlns:a16="http://schemas.microsoft.com/office/drawing/2014/main" id="{AD92ABC7-05DA-E119-8543-DCE34419AE81}"/>
              </a:ext>
            </a:extLst>
          </p:cNvPr>
          <p:cNvPicPr>
            <a:picLocks noChangeAspect="1"/>
          </p:cNvPicPr>
          <p:nvPr/>
        </p:nvPicPr>
        <p:blipFill>
          <a:blip r:embed="rId2"/>
          <a:stretch>
            <a:fillRect/>
          </a:stretch>
        </p:blipFill>
        <p:spPr>
          <a:xfrm>
            <a:off x="6178893" y="668215"/>
            <a:ext cx="5167532" cy="4801094"/>
          </a:xfrm>
          <a:prstGeom prst="rect">
            <a:avLst/>
          </a:prstGeom>
        </p:spPr>
      </p:pic>
    </p:spTree>
    <p:extLst>
      <p:ext uri="{BB962C8B-B14F-4D97-AF65-F5344CB8AC3E}">
        <p14:creationId xmlns:p14="http://schemas.microsoft.com/office/powerpoint/2010/main" val="12664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ctrTitle" idx="4294967295"/>
          </p:nvPr>
        </p:nvSpPr>
        <p:spPr>
          <a:xfrm>
            <a:off x="5010410" y="966641"/>
            <a:ext cx="6676374" cy="4349863"/>
          </a:xfrm>
          <a:prstGeom prst="rect">
            <a:avLst/>
          </a:prstGeom>
        </p:spPr>
        <p:txBody>
          <a:bodyPr spcFirstLastPara="1" vert="horz" wrap="square" lIns="121900" tIns="121900" rIns="121900" bIns="121900" rtlCol="0" anchor="t" anchorCtr="0">
            <a:noAutofit/>
          </a:bodyPr>
          <a:lstStyle/>
          <a:p>
            <a:pPr>
              <a:lnSpc>
                <a:spcPct val="150000"/>
              </a:lnSpc>
            </a:pPr>
            <a:r>
              <a:rPr lang="en-GB" sz="2400" b="1">
                <a:latin typeface="Comic Sans MS" panose="030F0702030302020204" pitchFamily="66" charset="0"/>
                <a:ea typeface="Trebuchet MS"/>
                <a:cs typeface="Arial"/>
                <a:sym typeface="Trebuchet MS"/>
              </a:rPr>
              <a:t>October</a:t>
            </a:r>
            <a:r>
              <a:rPr lang="en" sz="2400" b="1">
                <a:latin typeface="Comic Sans MS" panose="030F0702030302020204" pitchFamily="66" charset="0"/>
                <a:ea typeface="Trebuchet MS"/>
                <a:cs typeface="Arial"/>
                <a:sym typeface="Trebuchet MS"/>
              </a:rPr>
              <a:t>’s Monthly Matter </a:t>
            </a:r>
            <a:r>
              <a:rPr lang="en" sz="2400">
                <a:latin typeface="Comic Sans MS" panose="030F0702030302020204" pitchFamily="66" charset="0"/>
                <a:ea typeface="Trebuchet MS"/>
                <a:cs typeface="Arial"/>
                <a:sym typeface="Trebuchet MS"/>
              </a:rPr>
              <a:t>is about where our vegetables grow, and whether we should have more locally grown vegetables in schools!</a:t>
            </a:r>
            <a:br>
              <a:rPr lang="en" sz="2400">
                <a:latin typeface="Comic Sans MS" panose="030F0702030302020204" pitchFamily="66" charset="0"/>
                <a:ea typeface="Trebuchet MS"/>
                <a:cs typeface="Arial"/>
                <a:sym typeface="Trebuchet MS"/>
              </a:rPr>
            </a:br>
            <a:br>
              <a:rPr lang="en" sz="2400" b="1">
                <a:latin typeface="Comic Sans MS" panose="030F0702030302020204" pitchFamily="66" charset="0"/>
                <a:ea typeface="Trebuchet MS"/>
                <a:cs typeface="Arial"/>
              </a:rPr>
            </a:br>
            <a:r>
              <a:rPr lang="en" sz="2000" b="1">
                <a:latin typeface="Comic Sans MS" panose="030F0702030302020204" pitchFamily="66" charset="0"/>
                <a:ea typeface="Trebuchet MS"/>
                <a:cs typeface="Arial"/>
                <a:sym typeface="Trebuchet MS"/>
              </a:rPr>
              <a:t>Remember: </a:t>
            </a:r>
            <a:br>
              <a:rPr lang="en" sz="2000" b="1">
                <a:latin typeface="Comic Sans MS" panose="030F0702030302020204" pitchFamily="66" charset="0"/>
                <a:ea typeface="Trebuchet MS"/>
                <a:cs typeface="Arial"/>
                <a:sym typeface="Trebuchet MS"/>
              </a:rPr>
            </a:br>
            <a:r>
              <a:rPr lang="en" sz="2000" u="sng">
                <a:latin typeface="Comic Sans MS" panose="030F0702030302020204" pitchFamily="66" charset="0"/>
                <a:cs typeface="Arial"/>
              </a:rPr>
              <a:t>Article 27: </a:t>
            </a:r>
            <a:r>
              <a:rPr lang="en" sz="2000">
                <a:latin typeface="Comic Sans MS" panose="030F0702030302020204" pitchFamily="66" charset="0"/>
                <a:cs typeface="Arial"/>
              </a:rPr>
              <a:t>The right to a proper home, food and clothing</a:t>
            </a:r>
            <a:endParaRPr lang="en-GB" sz="2400">
              <a:latin typeface="Comic Sans MS" panose="030F0702030302020204" pitchFamily="66" charset="0"/>
              <a:cs typeface="Arial"/>
            </a:endParaRPr>
          </a:p>
        </p:txBody>
      </p:sp>
      <p:sp>
        <p:nvSpPr>
          <p:cNvPr id="2" name="Rectangle 1">
            <a:extLst>
              <a:ext uri="{FF2B5EF4-FFF2-40B4-BE49-F238E27FC236}">
                <a16:creationId xmlns:a16="http://schemas.microsoft.com/office/drawing/2014/main" id="{1E721AFA-CE26-C9F6-312C-A2FCBFBEF52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C07FF7B4-E162-3697-885F-74ADF49C3F4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16871F08-1DC3-F00C-B31B-7B2C859B445F}"/>
              </a:ext>
            </a:extLst>
          </p:cNvPr>
          <p:cNvPicPr>
            <a:picLocks noChangeAspect="1"/>
          </p:cNvPicPr>
          <p:nvPr/>
        </p:nvPicPr>
        <p:blipFill>
          <a:blip r:embed="rId3"/>
          <a:stretch>
            <a:fillRect/>
          </a:stretch>
        </p:blipFill>
        <p:spPr>
          <a:xfrm>
            <a:off x="735418" y="1917290"/>
            <a:ext cx="3523685" cy="2448567"/>
          </a:xfrm>
          <a:prstGeom prst="rect">
            <a:avLst/>
          </a:prstGeom>
        </p:spPr>
      </p:pic>
    </p:spTree>
    <p:extLst>
      <p:ext uri="{BB962C8B-B14F-4D97-AF65-F5344CB8AC3E}">
        <p14:creationId xmlns:p14="http://schemas.microsoft.com/office/powerpoint/2010/main" val="137214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MM - October 2025 Primary">
            <a:hlinkClick r:id="" action="ppaction://media"/>
            <a:extLst>
              <a:ext uri="{FF2B5EF4-FFF2-40B4-BE49-F238E27FC236}">
                <a16:creationId xmlns:a16="http://schemas.microsoft.com/office/drawing/2014/main" id="{5F730CAE-EBD3-9A1D-697C-5F35BBA3025C}"/>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7937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00676-7E98-BCFD-9DF9-34418BB7E4B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A84B565-D115-A3CE-4413-E7747FCF6F56}"/>
              </a:ext>
            </a:extLst>
          </p:cNvPr>
          <p:cNvPicPr>
            <a:picLocks noChangeAspect="1"/>
          </p:cNvPicPr>
          <p:nvPr/>
        </p:nvPicPr>
        <p:blipFill>
          <a:blip r:embed="rId3"/>
          <a:stretch>
            <a:fillRect/>
          </a:stretch>
        </p:blipFill>
        <p:spPr>
          <a:xfrm>
            <a:off x="528290" y="578257"/>
            <a:ext cx="4966878" cy="4804728"/>
          </a:xfrm>
          <a:prstGeom prst="rect">
            <a:avLst/>
          </a:prstGeom>
        </p:spPr>
      </p:pic>
      <p:pic>
        <p:nvPicPr>
          <p:cNvPr id="4" name="Picture 3">
            <a:extLst>
              <a:ext uri="{FF2B5EF4-FFF2-40B4-BE49-F238E27FC236}">
                <a16:creationId xmlns:a16="http://schemas.microsoft.com/office/drawing/2014/main" id="{B7561BF2-3561-8584-783C-D1966E8E289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777487" y="257129"/>
            <a:ext cx="3618734" cy="5294586"/>
          </a:xfrm>
          <a:prstGeom prst="rect">
            <a:avLst/>
          </a:prstGeom>
          <a:ln w="44450">
            <a:solidFill>
              <a:schemeClr val="tx1"/>
            </a:solidFill>
          </a:ln>
        </p:spPr>
      </p:pic>
      <p:cxnSp>
        <p:nvCxnSpPr>
          <p:cNvPr id="5" name="Straight Arrow Connector 4">
            <a:extLst>
              <a:ext uri="{FF2B5EF4-FFF2-40B4-BE49-F238E27FC236}">
                <a16:creationId xmlns:a16="http://schemas.microsoft.com/office/drawing/2014/main" id="{C2F20042-DA60-A1A7-763B-4AC2E806EC11}"/>
              </a:ext>
            </a:extLst>
          </p:cNvPr>
          <p:cNvCxnSpPr>
            <a:cxnSpLocks/>
            <a:stCxn id="15" idx="6"/>
          </p:cNvCxnSpPr>
          <p:nvPr/>
        </p:nvCxnSpPr>
        <p:spPr>
          <a:xfrm>
            <a:off x="4332514" y="1997529"/>
            <a:ext cx="3178629" cy="397328"/>
          </a:xfrm>
          <a:prstGeom prst="straightConnector1">
            <a:avLst/>
          </a:prstGeom>
          <a:ln w="12065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logo for a plant cyc&#10;&#10;AI-generated content may be incorrect.">
            <a:extLst>
              <a:ext uri="{FF2B5EF4-FFF2-40B4-BE49-F238E27FC236}">
                <a16:creationId xmlns:a16="http://schemas.microsoft.com/office/drawing/2014/main" id="{ECCEAAF8-EBEF-8181-ACFA-222E18A59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564" y="159158"/>
            <a:ext cx="1344447" cy="722585"/>
          </a:xfrm>
          <a:prstGeom prst="rect">
            <a:avLst/>
          </a:prstGeom>
        </p:spPr>
      </p:pic>
      <p:sp>
        <p:nvSpPr>
          <p:cNvPr id="10" name="TextBox 9">
            <a:extLst>
              <a:ext uri="{FF2B5EF4-FFF2-40B4-BE49-F238E27FC236}">
                <a16:creationId xmlns:a16="http://schemas.microsoft.com/office/drawing/2014/main" id="{84F8910C-3D64-109F-FBC4-37C3EDE5FF88}"/>
              </a:ext>
            </a:extLst>
          </p:cNvPr>
          <p:cNvSpPr txBox="1"/>
          <p:nvPr/>
        </p:nvSpPr>
        <p:spPr>
          <a:xfrm>
            <a:off x="1184767" y="5872371"/>
            <a:ext cx="3618734" cy="707886"/>
          </a:xfrm>
          <a:prstGeom prst="rect">
            <a:avLst/>
          </a:prstGeom>
          <a:noFill/>
        </p:spPr>
        <p:txBody>
          <a:bodyPr wrap="square" rtlCol="0">
            <a:spAutoFit/>
          </a:bodyPr>
          <a:lstStyle/>
          <a:p>
            <a:pPr algn="ctr"/>
            <a:r>
              <a:rPr lang="en-GB" sz="4000">
                <a:latin typeface="Comic Sans MS" panose="030F0702030302020204" pitchFamily="66" charset="0"/>
                <a:cs typeface="Arial" panose="020B0604020202020204" pitchFamily="34" charset="0"/>
              </a:rPr>
              <a:t>The world</a:t>
            </a:r>
          </a:p>
        </p:txBody>
      </p:sp>
      <p:sp>
        <p:nvSpPr>
          <p:cNvPr id="11" name="TextBox 10">
            <a:extLst>
              <a:ext uri="{FF2B5EF4-FFF2-40B4-BE49-F238E27FC236}">
                <a16:creationId xmlns:a16="http://schemas.microsoft.com/office/drawing/2014/main" id="{44FB5F46-100F-EA95-6A8F-F49147EC7B87}"/>
              </a:ext>
            </a:extLst>
          </p:cNvPr>
          <p:cNvSpPr txBox="1"/>
          <p:nvPr/>
        </p:nvSpPr>
        <p:spPr>
          <a:xfrm>
            <a:off x="7388500" y="5872371"/>
            <a:ext cx="4396707" cy="707886"/>
          </a:xfrm>
          <a:prstGeom prst="rect">
            <a:avLst/>
          </a:prstGeom>
          <a:noFill/>
        </p:spPr>
        <p:txBody>
          <a:bodyPr wrap="square" rtlCol="0">
            <a:spAutoFit/>
          </a:bodyPr>
          <a:lstStyle/>
          <a:p>
            <a:pPr algn="ctr"/>
            <a:r>
              <a:rPr lang="en-GB" sz="4000">
                <a:latin typeface="Comic Sans MS" panose="030F0702030302020204" pitchFamily="66" charset="0"/>
                <a:cs typeface="Arial" panose="020B0604020202020204" pitchFamily="34" charset="0"/>
              </a:rPr>
              <a:t>United Kingdom</a:t>
            </a:r>
          </a:p>
        </p:txBody>
      </p:sp>
      <p:sp>
        <p:nvSpPr>
          <p:cNvPr id="15" name="Oval 14">
            <a:extLst>
              <a:ext uri="{FF2B5EF4-FFF2-40B4-BE49-F238E27FC236}">
                <a16:creationId xmlns:a16="http://schemas.microsoft.com/office/drawing/2014/main" id="{2A6EFC1E-F76C-0823-A375-4626D03D4C02}"/>
              </a:ext>
            </a:extLst>
          </p:cNvPr>
          <p:cNvSpPr/>
          <p:nvPr/>
        </p:nvSpPr>
        <p:spPr>
          <a:xfrm>
            <a:off x="3810000" y="1719943"/>
            <a:ext cx="522514" cy="555171"/>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856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BCA71843-A5E8-10AE-A090-6ADDA7F2FD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011466-C18E-BDBB-3238-2EEFDD75FEF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F64369F4-2434-D6E7-55E5-086D43C7011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C761F183-3584-40D1-7BD6-93B60980E895}"/>
              </a:ext>
            </a:extLst>
          </p:cNvPr>
          <p:cNvPicPr>
            <a:picLocks noChangeAspect="1"/>
          </p:cNvPicPr>
          <p:nvPr/>
        </p:nvPicPr>
        <p:blipFill>
          <a:blip r:embed="rId3"/>
          <a:stretch>
            <a:fillRect/>
          </a:stretch>
        </p:blipFill>
        <p:spPr>
          <a:xfrm>
            <a:off x="480085" y="789139"/>
            <a:ext cx="5240344" cy="4725745"/>
          </a:xfrm>
          <a:prstGeom prst="rect">
            <a:avLst/>
          </a:prstGeom>
        </p:spPr>
      </p:pic>
      <p:sp>
        <p:nvSpPr>
          <p:cNvPr id="6" name="TextBox 5">
            <a:extLst>
              <a:ext uri="{FF2B5EF4-FFF2-40B4-BE49-F238E27FC236}">
                <a16:creationId xmlns:a16="http://schemas.microsoft.com/office/drawing/2014/main" id="{878E6649-892B-ABE0-10BD-9364F25D1642}"/>
              </a:ext>
            </a:extLst>
          </p:cNvPr>
          <p:cNvSpPr txBox="1"/>
          <p:nvPr/>
        </p:nvSpPr>
        <p:spPr>
          <a:xfrm>
            <a:off x="480085" y="789139"/>
            <a:ext cx="1699444" cy="1200329"/>
          </a:xfrm>
          <a:prstGeom prst="rect">
            <a:avLst/>
          </a:prstGeom>
          <a:noFill/>
        </p:spPr>
        <p:txBody>
          <a:bodyPr wrap="square" rtlCol="0">
            <a:spAutoFit/>
          </a:bodyPr>
          <a:lstStyle/>
          <a:p>
            <a:pPr algn="ctr"/>
            <a:r>
              <a:rPr lang="en-GB" sz="2400" b="1">
                <a:latin typeface="Comic Sans MS" panose="030F0702030302020204" pitchFamily="66" charset="0"/>
                <a:cs typeface="Arial" panose="020B0604020202020204" pitchFamily="34" charset="0"/>
              </a:rPr>
              <a:t>Leeks</a:t>
            </a:r>
          </a:p>
          <a:p>
            <a:pPr algn="ctr"/>
            <a:endParaRPr lang="en-GB" sz="2400">
              <a:latin typeface="Comic Sans MS" panose="030F0702030302020204" pitchFamily="66" charset="0"/>
              <a:cs typeface="Arial" panose="020B0604020202020204" pitchFamily="34" charset="0"/>
            </a:endParaRPr>
          </a:p>
          <a:p>
            <a:pPr algn="ctr"/>
            <a:r>
              <a:rPr lang="en-GB" sz="2400" err="1">
                <a:latin typeface="Comic Sans MS" panose="030F0702030302020204" pitchFamily="66" charset="0"/>
                <a:cs typeface="Arial" panose="020B0604020202020204" pitchFamily="34" charset="0"/>
              </a:rPr>
              <a:t>Cennin</a:t>
            </a:r>
            <a:endParaRPr lang="en-GB" sz="2400">
              <a:latin typeface="Comic Sans MS" panose="030F0702030302020204" pitchFamily="66" charset="0"/>
              <a:cs typeface="Arial" panose="020B0604020202020204" pitchFamily="34" charset="0"/>
            </a:endParaRPr>
          </a:p>
        </p:txBody>
      </p:sp>
      <p:pic>
        <p:nvPicPr>
          <p:cNvPr id="7" name="Picture 6">
            <a:extLst>
              <a:ext uri="{FF2B5EF4-FFF2-40B4-BE49-F238E27FC236}">
                <a16:creationId xmlns:a16="http://schemas.microsoft.com/office/drawing/2014/main" id="{E059BB99-0654-BC33-807A-B22E86B6851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20429" y="1661748"/>
            <a:ext cx="2827535" cy="2735227"/>
          </a:xfrm>
          <a:prstGeom prst="rect">
            <a:avLst/>
          </a:prstGeom>
        </p:spPr>
      </p:pic>
      <p:pic>
        <p:nvPicPr>
          <p:cNvPr id="9" name="Picture 8">
            <a:extLst>
              <a:ext uri="{FF2B5EF4-FFF2-40B4-BE49-F238E27FC236}">
                <a16:creationId xmlns:a16="http://schemas.microsoft.com/office/drawing/2014/main" id="{B06B17D5-5B50-76D4-C4FC-33446131442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9011052" y="724620"/>
            <a:ext cx="2700863" cy="3951645"/>
          </a:xfrm>
          <a:prstGeom prst="rect">
            <a:avLst/>
          </a:prstGeom>
          <a:ln w="44450">
            <a:noFill/>
          </a:ln>
        </p:spPr>
      </p:pic>
      <p:sp>
        <p:nvSpPr>
          <p:cNvPr id="15" name="TextBox 14">
            <a:extLst>
              <a:ext uri="{FF2B5EF4-FFF2-40B4-BE49-F238E27FC236}">
                <a16:creationId xmlns:a16="http://schemas.microsoft.com/office/drawing/2014/main" id="{703077D8-F108-74F9-2F10-D96410491508}"/>
              </a:ext>
            </a:extLst>
          </p:cNvPr>
          <p:cNvSpPr txBox="1"/>
          <p:nvPr/>
        </p:nvSpPr>
        <p:spPr>
          <a:xfrm>
            <a:off x="2744894" y="4803026"/>
            <a:ext cx="6266158"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True or false? Leeks grow in Wales/UK</a:t>
            </a:r>
          </a:p>
        </p:txBody>
      </p:sp>
    </p:spTree>
    <p:extLst>
      <p:ext uri="{BB962C8B-B14F-4D97-AF65-F5344CB8AC3E}">
        <p14:creationId xmlns:p14="http://schemas.microsoft.com/office/powerpoint/2010/main" val="335705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2A771267-FABB-F712-B6F4-18AF49E701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44C1C3D-5C4E-0627-2491-FDA7B061E0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E9394C82-CCAC-751A-073B-CE214AB56C2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1F289F18-69CA-CB84-B914-58B66A77EDB2}"/>
              </a:ext>
            </a:extLst>
          </p:cNvPr>
          <p:cNvPicPr>
            <a:picLocks noChangeAspect="1"/>
          </p:cNvPicPr>
          <p:nvPr/>
        </p:nvPicPr>
        <p:blipFill>
          <a:blip r:embed="rId3"/>
          <a:stretch>
            <a:fillRect/>
          </a:stretch>
        </p:blipFill>
        <p:spPr>
          <a:xfrm>
            <a:off x="480085" y="789139"/>
            <a:ext cx="5240344" cy="4725745"/>
          </a:xfrm>
          <a:prstGeom prst="rect">
            <a:avLst/>
          </a:prstGeom>
        </p:spPr>
      </p:pic>
      <p:sp>
        <p:nvSpPr>
          <p:cNvPr id="6" name="TextBox 5">
            <a:extLst>
              <a:ext uri="{FF2B5EF4-FFF2-40B4-BE49-F238E27FC236}">
                <a16:creationId xmlns:a16="http://schemas.microsoft.com/office/drawing/2014/main" id="{B80F6D52-60F6-6957-A8B0-9395C9FAC18C}"/>
              </a:ext>
            </a:extLst>
          </p:cNvPr>
          <p:cNvSpPr txBox="1"/>
          <p:nvPr/>
        </p:nvSpPr>
        <p:spPr>
          <a:xfrm>
            <a:off x="480085" y="789139"/>
            <a:ext cx="1699444" cy="1200329"/>
          </a:xfrm>
          <a:prstGeom prst="rect">
            <a:avLst/>
          </a:prstGeom>
          <a:noFill/>
        </p:spPr>
        <p:txBody>
          <a:bodyPr wrap="square" rtlCol="0">
            <a:spAutoFit/>
          </a:bodyPr>
          <a:lstStyle/>
          <a:p>
            <a:pPr algn="ctr"/>
            <a:r>
              <a:rPr lang="en-GB" sz="2400" b="1">
                <a:latin typeface="Comic Sans MS" panose="030F0702030302020204" pitchFamily="66" charset="0"/>
                <a:cs typeface="Arial" panose="020B0604020202020204" pitchFamily="34" charset="0"/>
              </a:rPr>
              <a:t>Leeks</a:t>
            </a:r>
          </a:p>
          <a:p>
            <a:pPr algn="ctr"/>
            <a:endParaRPr lang="en-GB" sz="2400">
              <a:latin typeface="Comic Sans MS" panose="030F0702030302020204" pitchFamily="66" charset="0"/>
              <a:cs typeface="Arial" panose="020B0604020202020204" pitchFamily="34" charset="0"/>
            </a:endParaRPr>
          </a:p>
          <a:p>
            <a:pPr algn="ctr"/>
            <a:r>
              <a:rPr lang="en-GB" sz="2400" err="1">
                <a:latin typeface="Comic Sans MS" panose="030F0702030302020204" pitchFamily="66" charset="0"/>
                <a:cs typeface="Arial" panose="020B0604020202020204" pitchFamily="34" charset="0"/>
              </a:rPr>
              <a:t>Cennin</a:t>
            </a:r>
            <a:endParaRPr lang="en-GB" sz="2400">
              <a:latin typeface="Comic Sans MS" panose="030F0702030302020204" pitchFamily="66" charset="0"/>
              <a:cs typeface="Arial" panose="020B0604020202020204" pitchFamily="34" charset="0"/>
            </a:endParaRPr>
          </a:p>
        </p:txBody>
      </p:sp>
      <p:pic>
        <p:nvPicPr>
          <p:cNvPr id="9" name="Picture 8">
            <a:extLst>
              <a:ext uri="{FF2B5EF4-FFF2-40B4-BE49-F238E27FC236}">
                <a16:creationId xmlns:a16="http://schemas.microsoft.com/office/drawing/2014/main" id="{ADD07567-0BD8-A0D0-B5AF-7AC1CDFC836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909047" y="911010"/>
            <a:ext cx="2548103" cy="3728141"/>
          </a:xfrm>
          <a:prstGeom prst="rect">
            <a:avLst/>
          </a:prstGeom>
          <a:ln w="44450">
            <a:noFill/>
          </a:ln>
        </p:spPr>
      </p:pic>
      <p:sp>
        <p:nvSpPr>
          <p:cNvPr id="4" name="TextBox 3">
            <a:extLst>
              <a:ext uri="{FF2B5EF4-FFF2-40B4-BE49-F238E27FC236}">
                <a16:creationId xmlns:a16="http://schemas.microsoft.com/office/drawing/2014/main" id="{8C1B1B3B-3FC4-5A78-60E6-102D71C66000}"/>
              </a:ext>
            </a:extLst>
          </p:cNvPr>
          <p:cNvSpPr txBox="1"/>
          <p:nvPr/>
        </p:nvSpPr>
        <p:spPr>
          <a:xfrm>
            <a:off x="5386191" y="4812663"/>
            <a:ext cx="5914315" cy="585097"/>
          </a:xfrm>
          <a:prstGeom prst="rect">
            <a:avLst/>
          </a:prstGeom>
          <a:noFill/>
        </p:spPr>
        <p:txBody>
          <a:bodyPr wrap="square" rtlCol="0">
            <a:spAutoFit/>
          </a:bodyPr>
          <a:lstStyle/>
          <a:p>
            <a:pPr algn="ctr">
              <a:lnSpc>
                <a:spcPct val="150000"/>
              </a:lnSpc>
            </a:pPr>
            <a:r>
              <a:rPr lang="en-GB" sz="2400">
                <a:latin typeface="Comic Sans MS" panose="030F0702030302020204" pitchFamily="66" charset="0"/>
                <a:cs typeface="Arial" panose="020B0604020202020204" pitchFamily="34" charset="0"/>
              </a:rPr>
              <a:t>True! Leeks grow in Wales/UK</a:t>
            </a:r>
          </a:p>
        </p:txBody>
      </p:sp>
    </p:spTree>
    <p:extLst>
      <p:ext uri="{BB962C8B-B14F-4D97-AF65-F5344CB8AC3E}">
        <p14:creationId xmlns:p14="http://schemas.microsoft.com/office/powerpoint/2010/main" val="3747454450"/>
      </p:ext>
    </p:extLst>
  </p:cSld>
  <p:clrMapOvr>
    <a:masterClrMapping/>
  </p:clrMapOvr>
</p:sld>
</file>

<file path=ppt/theme/theme1.xml><?xml version="1.0" encoding="utf-8"?>
<a:theme xmlns:a="http://schemas.openxmlformats.org/drawingml/2006/main" name="Office Theme">
  <a:themeElements>
    <a:clrScheme name="CComm">
      <a:dk1>
        <a:sysClr val="windowText" lastClr="000000"/>
      </a:dk1>
      <a:lt1>
        <a:sysClr val="window" lastClr="FFFFFF"/>
      </a:lt1>
      <a:dk2>
        <a:srgbClr val="414042"/>
      </a:dk2>
      <a:lt2>
        <a:srgbClr val="ED1556"/>
      </a:lt2>
      <a:accent1>
        <a:srgbClr val="0072BC"/>
      </a:accent1>
      <a:accent2>
        <a:srgbClr val="FDB913"/>
      </a:accent2>
      <a:accent3>
        <a:srgbClr val="27AAE1"/>
      </a:accent3>
      <a:accent4>
        <a:srgbClr val="EE3D96"/>
      </a:accent4>
      <a:accent5>
        <a:srgbClr val="A978B4"/>
      </a:accent5>
      <a:accent6>
        <a:srgbClr val="B3D235"/>
      </a:accent6>
      <a:hlink>
        <a:srgbClr val="0563C1"/>
      </a:hlink>
      <a:folHlink>
        <a:srgbClr val="954F72"/>
      </a:folHlink>
    </a:clrScheme>
    <a:fontScheme name="CCom">
      <a:majorFont>
        <a:latin typeface="VAG Rounded"/>
        <a:ea typeface=""/>
        <a:cs typeface=""/>
      </a:majorFont>
      <a:minorFont>
        <a:latin typeface="VAG Rounded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2018.potx" id="{B0D8CF57-D8FC-43EB-9088-CCE5842F2899}" vid="{29BCE122-BF80-41C0-B566-8E18204F27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0E17DEE6830F4EAB69CF016E6544E2" ma:contentTypeVersion="33" ma:contentTypeDescription="Create a new document." ma:contentTypeScope="" ma:versionID="cb5b3e74163a68f1ab1a330863cd8ca5">
  <xsd:schema xmlns:xsd="http://www.w3.org/2001/XMLSchema" xmlns:xs="http://www.w3.org/2001/XMLSchema" xmlns:p="http://schemas.microsoft.com/office/2006/metadata/properties" xmlns:ns2="a92cb3d6-694b-4915-be01-0dd97e9dbd9e" xmlns:ns3="e442ecdc-24d5-4155-b3a2-f91807a0074c" targetNamespace="http://schemas.microsoft.com/office/2006/metadata/properties" ma:root="true" ma:fieldsID="8bc8f9ba61cafd898dfa14d4fbdc3b0e" ns2:_="" ns3:_="">
    <xsd:import namespace="a92cb3d6-694b-4915-be01-0dd97e9dbd9e"/>
    <xsd:import namespace="e442ecdc-24d5-4155-b3a2-f91807a0074c"/>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cb3d6-694b-4915-be01-0dd97e9dbd9e"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2b247b5d-bd6f-45b2-9b56-34b4e46c4e0e" ma:termSetId="09814cd3-568e-fe90-9814-8d621ff8fb84" ma:anchorId="fba54fb3-c3e1-fe81-a776-ca4b69148c4d" ma:open="true" ma:isKeyword="false">
      <xsd:complexType>
        <xsd:sequence>
          <xsd:element ref="pc:Terms" minOccurs="0" maxOccurs="1"/>
        </xsd:sequence>
      </xsd:complexType>
    </xsd:element>
    <xsd:element name="MediaServiceOCR" ma:index="4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2ecdc-24d5-4155-b3a2-f91807a0074c" elementFormDefault="qualified">
    <xsd:import namespace="http://schemas.microsoft.com/office/2006/documentManagement/types"/>
    <xsd:import namespace="http://schemas.microsoft.com/office/infopath/2007/PartnerControls"/>
    <xsd:element name="TaxCatchAll" ma:index="39" nillable="true" ma:displayName="Taxonomy Catch All Column" ma:hidden="true" ma:list="{c0abd31a-2c24-4d75-ba30-559d6c5947ed}" ma:internalName="TaxCatchAll" ma:showField="CatchAllData" ma:web="e442ecdc-24d5-4155-b3a2-f91807a007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th_Settings xmlns="a92cb3d6-694b-4915-be01-0dd97e9dbd9e" xsi:nil="true"/>
    <Has_Leaders_Only_SectionGroup xmlns="a92cb3d6-694b-4915-be01-0dd97e9dbd9e" xsi:nil="true"/>
    <Owner xmlns="a92cb3d6-694b-4915-be01-0dd97e9dbd9e">
      <UserInfo>
        <DisplayName/>
        <AccountId xsi:nil="true"/>
        <AccountType/>
      </UserInfo>
    </Owner>
    <Distribution_Groups xmlns="a92cb3d6-694b-4915-be01-0dd97e9dbd9e" xsi:nil="true"/>
    <AppVersion xmlns="a92cb3d6-694b-4915-be01-0dd97e9dbd9e" xsi:nil="true"/>
    <IsNotebookLocked xmlns="a92cb3d6-694b-4915-be01-0dd97e9dbd9e" xsi:nil="true"/>
    <Is_Collaboration_Space_Locked xmlns="a92cb3d6-694b-4915-be01-0dd97e9dbd9e" xsi:nil="true"/>
    <Teams_Channel_Section_Location xmlns="a92cb3d6-694b-4915-be01-0dd97e9dbd9e" xsi:nil="true"/>
    <Templates xmlns="a92cb3d6-694b-4915-be01-0dd97e9dbd9e" xsi:nil="true"/>
    <NotebookType xmlns="a92cb3d6-694b-4915-be01-0dd97e9dbd9e" xsi:nil="true"/>
    <LMS_Mappings xmlns="a92cb3d6-694b-4915-be01-0dd97e9dbd9e" xsi:nil="true"/>
    <Invited_Leaders xmlns="a92cb3d6-694b-4915-be01-0dd97e9dbd9e" xsi:nil="true"/>
    <Self_Registration_Enabled xmlns="a92cb3d6-694b-4915-be01-0dd97e9dbd9e" xsi:nil="true"/>
    <FolderType xmlns="a92cb3d6-694b-4915-be01-0dd97e9dbd9e" xsi:nil="true"/>
    <Leaders xmlns="a92cb3d6-694b-4915-be01-0dd97e9dbd9e">
      <UserInfo>
        <DisplayName/>
        <AccountId xsi:nil="true"/>
        <AccountType/>
      </UserInfo>
    </Leaders>
    <TeamsChannelId xmlns="a92cb3d6-694b-4915-be01-0dd97e9dbd9e" xsi:nil="true"/>
    <DefaultSectionNames xmlns="a92cb3d6-694b-4915-be01-0dd97e9dbd9e" xsi:nil="true"/>
    <CultureName xmlns="a92cb3d6-694b-4915-be01-0dd97e9dbd9e" xsi:nil="true"/>
    <Invited_Members xmlns="a92cb3d6-694b-4915-be01-0dd97e9dbd9e" xsi:nil="true"/>
    <Members xmlns="a92cb3d6-694b-4915-be01-0dd97e9dbd9e">
      <UserInfo>
        <DisplayName/>
        <AccountId xsi:nil="true"/>
        <AccountType/>
      </UserInfo>
    </Members>
    <Member_Groups xmlns="a92cb3d6-694b-4915-be01-0dd97e9dbd9e">
      <UserInfo>
        <DisplayName/>
        <AccountId xsi:nil="true"/>
        <AccountType/>
      </UserInfo>
    </Member_Groups>
    <lcf76f155ced4ddcb4097134ff3c332f xmlns="a92cb3d6-694b-4915-be01-0dd97e9dbd9e">
      <Terms xmlns="http://schemas.microsoft.com/office/infopath/2007/PartnerControls"/>
    </lcf76f155ced4ddcb4097134ff3c332f>
    <TaxCatchAll xmlns="e442ecdc-24d5-4155-b3a2-f91807a0074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97DADB-92D7-45B0-8AF2-1EEFE48AAA19}">
  <ds:schemaRefs>
    <ds:schemaRef ds:uri="a92cb3d6-694b-4915-be01-0dd97e9dbd9e"/>
    <ds:schemaRef ds:uri="e442ecdc-24d5-4155-b3a2-f91807a007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6CCF13-9911-4B37-9CBD-CA61567403E0}">
  <ds:schemaRefs>
    <ds:schemaRef ds:uri="a92cb3d6-694b-4915-be01-0dd97e9dbd9e"/>
    <ds:schemaRef ds:uri="e442ecdc-24d5-4155-b3a2-f91807a007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21D8E49-D70F-4562-A934-85F7BFD90EBE}">
  <ds:schemaRefs>
    <ds:schemaRef ds:uri="http://schemas.microsoft.com/sharepoint/v3/contenttype/forms"/>
  </ds:schemaRefs>
</ds:datastoreItem>
</file>

<file path=docMetadata/LabelInfo.xml><?xml version="1.0" encoding="utf-8"?>
<clbl:labelList xmlns:clbl="http://schemas.microsoft.com/office/2020/mipLabelMetadata">
  <clbl:label id="{06c706a5-9a85-4d2c-b8ac-63780dce3bbd}" enabled="0" method="" siteId="{06c706a5-9a85-4d2c-b8ac-63780dce3bbd}" removed="1"/>
</clbl:labelList>
</file>

<file path=docProps/app.xml><?xml version="1.0" encoding="utf-8"?>
<Properties xmlns="http://schemas.openxmlformats.org/officeDocument/2006/extended-properties" xmlns:vt="http://schemas.openxmlformats.org/officeDocument/2006/docPropsVTypes">
  <Template>cc2018</Template>
  <Application>Microsoft Office PowerPoint</Application>
  <PresentationFormat>Widescreen</PresentationFormat>
  <Slides>24</Slides>
  <Notes>22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Monthly Matter – October 2025</vt:lpstr>
      <vt:lpstr>PowerPoint Presentation</vt:lpstr>
      <vt:lpstr>PowerPoint Presentation</vt:lpstr>
      <vt:lpstr>PowerPoint Presentation</vt:lpstr>
      <vt:lpstr>October’s Monthly Matter is about where our vegetables grow, and whether we should have more locally grown vegetables in schools!  Remember:  Article 27: The right to a proper home, food and clothing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Follow-up activity</vt:lpstr>
      <vt:lpstr>PowerPoint Presentation</vt:lpstr>
      <vt:lpstr>Diolch! 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Siwan Dafydd</dc:creator>
  <cp:revision>5</cp:revision>
  <dcterms:created xsi:type="dcterms:W3CDTF">2019-03-26T15:18:01Z</dcterms:created>
  <dcterms:modified xsi:type="dcterms:W3CDTF">2025-10-06T14:39:10Z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0x010100B40E17DEE6830F4EAB69CF016E6544E2</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