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56" r:id="rId5"/>
    <p:sldId id="407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3" r:id="rId14"/>
    <p:sldId id="272" r:id="rId15"/>
  </p:sldIdLst>
  <p:sldSz cx="18288000" cy="10287000"/>
  <p:notesSz cx="6858000" cy="9144000"/>
  <p:embeddedFontLst>
    <p:embeddedFont>
      <p:font typeface="Catamaran Bold" panose="020B0604020202020204" charset="0"/>
      <p:regular r:id="rId17"/>
      <p:bold r:id="rId18"/>
    </p:embeddedFont>
    <p:embeddedFont>
      <p:font typeface="Catamaran Semi-Bold" panose="020B0604020202020204" charset="0"/>
      <p:regular r:id="rId19"/>
      <p:bold r:id="rId20"/>
    </p:embeddedFont>
    <p:embeddedFont>
      <p:font typeface="VAG Rounded Next" panose="020B0604020202020204" charset="0"/>
      <p:regular r:id="rId21"/>
    </p:embeddedFont>
    <p:embeddedFont>
      <p:font typeface="VAG Rounded Next Bold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D0D54C-1321-DD2E-FE77-6B60D8E2E88C}" name="Judy Edwards" initials="JE" userId="ndO69WvryDfTleuWCzm33g2CmvtxEAL/rz6kifiDjrk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E0FE57-923D-4AE9-AC3D-827BD5730685}" v="1" dt="2025-10-07T13:23:09.844"/>
    <p1510:client id="{A2E09C13-F16A-421B-B1CE-C00281BDA26F}" v="12" dt="2025-10-08T10:59:45.030"/>
    <p1510:client id="{CDA4ADCA-5B7D-4729-A591-022530BB6FCA}" v="14" dt="2025-10-07T11:26:02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85246" autoAdjust="0"/>
  </p:normalViewPr>
  <p:slideViewPr>
    <p:cSldViewPr>
      <p:cViewPr varScale="1">
        <p:scale>
          <a:sx n="42" d="100"/>
          <a:sy n="42" d="100"/>
        </p:scale>
        <p:origin x="783" y="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y Edwards" userId="ndO69WvryDfTleuWCzm33g2CmvtxEAL/rz6kifiDjrk=" providerId="None" clId="Web-{A2E09C13-F16A-421B-B1CE-C00281BDA26F}"/>
    <pc:docChg chg="mod modSld">
      <pc:chgData name="Judy Edwards" userId="ndO69WvryDfTleuWCzm33g2CmvtxEAL/rz6kifiDjrk=" providerId="None" clId="Web-{A2E09C13-F16A-421B-B1CE-C00281BDA26F}" dt="2025-10-08T10:59:40.061" v="33" actId="20577"/>
      <pc:docMkLst>
        <pc:docMk/>
      </pc:docMkLst>
      <pc:sldChg chg="modNotes">
        <pc:chgData name="Judy Edwards" userId="ndO69WvryDfTleuWCzm33g2CmvtxEAL/rz6kifiDjrk=" providerId="None" clId="Web-{A2E09C13-F16A-421B-B1CE-C00281BDA26F}" dt="2025-10-08T10:53:40.371" v="29"/>
        <pc:sldMkLst>
          <pc:docMk/>
          <pc:sldMk cId="0" sldId="258"/>
        </pc:sldMkLst>
      </pc:sldChg>
      <pc:sldChg chg="modNotes">
        <pc:chgData name="Judy Edwards" userId="ndO69WvryDfTleuWCzm33g2CmvtxEAL/rz6kifiDjrk=" providerId="None" clId="Web-{A2E09C13-F16A-421B-B1CE-C00281BDA26F}" dt="2025-10-08T10:40:25.020" v="11"/>
        <pc:sldMkLst>
          <pc:docMk/>
          <pc:sldMk cId="0" sldId="259"/>
        </pc:sldMkLst>
      </pc:sldChg>
      <pc:sldChg chg="modSp modNotes">
        <pc:chgData name="Judy Edwards" userId="ndO69WvryDfTleuWCzm33g2CmvtxEAL/rz6kifiDjrk=" providerId="None" clId="Web-{A2E09C13-F16A-421B-B1CE-C00281BDA26F}" dt="2025-10-08T10:59:40.061" v="33" actId="20577"/>
        <pc:sldMkLst>
          <pc:docMk/>
          <pc:sldMk cId="0" sldId="263"/>
        </pc:sldMkLst>
        <pc:spChg chg="mod">
          <ac:chgData name="Judy Edwards" userId="ndO69WvryDfTleuWCzm33g2CmvtxEAL/rz6kifiDjrk=" providerId="None" clId="Web-{A2E09C13-F16A-421B-B1CE-C00281BDA26F}" dt="2025-10-08T10:59:40.061" v="33" actId="20577"/>
          <ac:spMkLst>
            <pc:docMk/>
            <pc:sldMk cId="0" sldId="263"/>
            <ac:spMk id="7" creationId="{00000000-0000-0000-0000-000000000000}"/>
          </ac:spMkLst>
        </pc:spChg>
      </pc:sldChg>
      <pc:sldChg chg="modNotes">
        <pc:chgData name="Judy Edwards" userId="ndO69WvryDfTleuWCzm33g2CmvtxEAL/rz6kifiDjrk=" providerId="None" clId="Web-{A2E09C13-F16A-421B-B1CE-C00281BDA26F}" dt="2025-10-08T10:45:49.936" v="25"/>
        <pc:sldMkLst>
          <pc:docMk/>
          <pc:sldMk cId="0" sldId="264"/>
        </pc:sldMkLst>
      </pc:sldChg>
      <pc:sldChg chg="modNotes">
        <pc:chgData name="Judy Edwards" userId="ndO69WvryDfTleuWCzm33g2CmvtxEAL/rz6kifiDjrk=" providerId="None" clId="Web-{A2E09C13-F16A-421B-B1CE-C00281BDA26F}" dt="2025-10-08T10:47:44.971" v="27"/>
        <pc:sldMkLst>
          <pc:docMk/>
          <pc:sldMk cId="0" sldId="272"/>
        </pc:sldMkLst>
      </pc:sldChg>
      <pc:sldChg chg="modNotes">
        <pc:chgData name="Judy Edwards" userId="ndO69WvryDfTleuWCzm33g2CmvtxEAL/rz6kifiDjrk=" providerId="None" clId="Web-{A2E09C13-F16A-421B-B1CE-C00281BDA26F}" dt="2025-10-08T10:36:17.067" v="8"/>
        <pc:sldMkLst>
          <pc:docMk/>
          <pc:sldMk cId="4051139262" sldId="407"/>
        </pc:sldMkLst>
      </pc:sldChg>
    </pc:docChg>
  </pc:docChgLst>
  <pc:docChgLst>
    <pc:chgData name="Rebecca Davies" userId="avQLg5UlnbpsJy2lSi5liOBDqq/1hhCSu1J/rAJJfPk=" providerId="None" clId="Web-{D9F6E778-13C7-48E9-A518-C5A033EBB677}"/>
    <pc:docChg chg="modSld">
      <pc:chgData name="Rebecca Davies" userId="avQLg5UlnbpsJy2lSi5liOBDqq/1hhCSu1J/rAJJfPk=" providerId="None" clId="Web-{D9F6E778-13C7-48E9-A518-C5A033EBB677}" dt="2025-10-08T11:20:21.279" v="2"/>
      <pc:docMkLst>
        <pc:docMk/>
      </pc:docMkLst>
      <pc:sldChg chg="modNotes">
        <pc:chgData name="Rebecca Davies" userId="avQLg5UlnbpsJy2lSi5liOBDqq/1hhCSu1J/rAJJfPk=" providerId="None" clId="Web-{D9F6E778-13C7-48E9-A518-C5A033EBB677}" dt="2025-10-08T11:20:21.279" v="2"/>
        <pc:sldMkLst>
          <pc:docMk/>
          <pc:sldMk cId="0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comwales.org.uk/wp-content/uploads/2024/01/9681-CCfW-Know-Your-Rights-Poster-Artwork-Welsh_AW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hildcomwales.org.uk/wp-content/uploads/2024/05/42_Articles_Welsh_English_85x110mm_cards_2024.pdf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rFC3G9PfAwATyn5w4eBzyJBN79rora6/view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12E00-3AC1-8453-3863-4192CDB26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E097AC-62EF-CD26-1E8F-217882F3E0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F0143A-F4DC-4B4A-4A4D-B045E72F7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 dirty="0" err="1"/>
              <a:t>Bydd</a:t>
            </a:r>
            <a:r>
              <a:rPr lang="en-US" dirty="0"/>
              <a:t> </a:t>
            </a:r>
            <a:r>
              <a:rPr lang="en-US" dirty="0" err="1"/>
              <a:t>Etholiad</a:t>
            </a:r>
            <a:r>
              <a:rPr lang="en-US" dirty="0"/>
              <a:t> y Senedd </a:t>
            </a:r>
            <a:r>
              <a:rPr lang="en-US" dirty="0" err="1"/>
              <a:t>nesaf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Fai 7fed 2026.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,Sans-Serif"/>
              <a:buChar char="-"/>
            </a:pPr>
            <a:r>
              <a:rPr lang="en-US" dirty="0" err="1"/>
              <a:t>Mae’n</a:t>
            </a:r>
            <a:r>
              <a:rPr lang="en-US" dirty="0"/>
              <a:t> </a:t>
            </a:r>
            <a:r>
              <a:rPr lang="en-US" dirty="0" err="1"/>
              <a:t>rhaid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chi </a:t>
            </a:r>
            <a:r>
              <a:rPr lang="en-US" dirty="0" err="1"/>
              <a:t>fod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16 </a:t>
            </a:r>
            <a:r>
              <a:rPr lang="en-US" dirty="0" err="1"/>
              <a:t>oed</a:t>
            </a:r>
            <a:r>
              <a:rPr lang="en-US" dirty="0"/>
              <a:t> ac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byw</a:t>
            </a:r>
            <a:r>
              <a:rPr lang="en-US" dirty="0"/>
              <a:t> </a:t>
            </a:r>
            <a:r>
              <a:rPr lang="en-US" dirty="0" err="1"/>
              <a:t>yng</a:t>
            </a:r>
            <a:r>
              <a:rPr lang="en-US" dirty="0"/>
              <a:t> </a:t>
            </a:r>
            <a:r>
              <a:rPr lang="en-US" dirty="0" err="1"/>
              <a:t>Nghymru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bleidleisio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yr </a:t>
            </a:r>
            <a:r>
              <a:rPr lang="en-US" dirty="0" err="1"/>
              <a:t>etholiad</a:t>
            </a:r>
            <a:r>
              <a:rPr lang="en-US" dirty="0"/>
              <a:t> </a:t>
            </a:r>
            <a:r>
              <a:rPr lang="en-US" dirty="0" err="1"/>
              <a:t>hwn</a:t>
            </a:r>
            <a:r>
              <a:rPr lang="en-US" dirty="0"/>
              <a:t>.</a:t>
            </a:r>
            <a:endParaRPr lang="en-US">
              <a:cs typeface="+mn-lt"/>
            </a:endParaRPr>
          </a:p>
          <a:p>
            <a:pPr marL="171450" indent="-171450">
              <a:buFont typeface="Calibri,Sans-Serif"/>
              <a:buChar char="-"/>
            </a:pPr>
            <a:r>
              <a:rPr lang="en-US" dirty="0" err="1"/>
              <a:t>Mae’n</a:t>
            </a:r>
            <a:r>
              <a:rPr lang="en-US" dirty="0"/>
              <a:t> </a:t>
            </a:r>
            <a:r>
              <a:rPr lang="en-US" dirty="0" err="1"/>
              <a:t>rhaid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chi </a:t>
            </a:r>
            <a:r>
              <a:rPr lang="en-US" dirty="0" err="1"/>
              <a:t>gofrestru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fwrw</a:t>
            </a:r>
            <a:r>
              <a:rPr lang="en-US" dirty="0"/>
              <a:t> </a:t>
            </a:r>
            <a:r>
              <a:rPr lang="en-US" dirty="0" err="1"/>
              <a:t>eich</a:t>
            </a:r>
            <a:r>
              <a:rPr lang="en-US" dirty="0"/>
              <a:t> </a:t>
            </a:r>
            <a:r>
              <a:rPr lang="en-US" dirty="0" err="1"/>
              <a:t>pleidlais</a:t>
            </a:r>
            <a:endParaRPr lang="en-US">
              <a:cs typeface="+mn-lt"/>
            </a:endParaRPr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Mae </a:t>
            </a:r>
            <a:r>
              <a:rPr lang="en-US" dirty="0" err="1"/>
              <a:t>hawl</a:t>
            </a:r>
            <a:r>
              <a:rPr lang="en-US" dirty="0"/>
              <a:t> </a:t>
            </a:r>
            <a:r>
              <a:rPr lang="en-US" dirty="0" err="1"/>
              <a:t>gennych</a:t>
            </a:r>
            <a:r>
              <a:rPr lang="en-US" dirty="0"/>
              <a:t> chi </a:t>
            </a:r>
            <a:r>
              <a:rPr lang="en-US" dirty="0" err="1"/>
              <a:t>dweud</a:t>
            </a:r>
            <a:r>
              <a:rPr lang="en-US" dirty="0"/>
              <a:t> </a:t>
            </a:r>
            <a:r>
              <a:rPr lang="en-US" dirty="0" err="1"/>
              <a:t>eich</a:t>
            </a:r>
            <a:r>
              <a:rPr lang="en-US" dirty="0"/>
              <a:t> </a:t>
            </a:r>
            <a:r>
              <a:rPr lang="en-US" dirty="0" err="1"/>
              <a:t>dweud</a:t>
            </a:r>
            <a:r>
              <a:rPr lang="en-US" dirty="0"/>
              <a:t>, ac </a:t>
            </a:r>
            <a:r>
              <a:rPr lang="en-US" dirty="0" err="1"/>
              <a:t>mae</a:t>
            </a:r>
            <a:r>
              <a:rPr lang="en-US" dirty="0"/>
              <a:t> </a:t>
            </a:r>
            <a:r>
              <a:rPr lang="en-US" dirty="0" err="1"/>
              <a:t>bwrw</a:t>
            </a:r>
            <a:r>
              <a:rPr lang="en-US" dirty="0"/>
              <a:t> </a:t>
            </a:r>
            <a:r>
              <a:rPr lang="en-US" dirty="0" err="1"/>
              <a:t>eich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etholiad</a:t>
            </a:r>
            <a:r>
              <a:rPr lang="en-US" dirty="0"/>
              <a:t> y Senedd </a:t>
            </a:r>
            <a:r>
              <a:rPr lang="en-US" dirty="0" err="1"/>
              <a:t>yn</a:t>
            </a:r>
            <a:r>
              <a:rPr lang="en-US" dirty="0"/>
              <a:t> un </a:t>
            </a:r>
            <a:r>
              <a:rPr lang="en-US" dirty="0" err="1"/>
              <a:t>ffordd</a:t>
            </a:r>
            <a:r>
              <a:rPr lang="en-US" dirty="0"/>
              <a:t> y </a:t>
            </a:r>
            <a:r>
              <a:rPr lang="en-US" dirty="0" err="1"/>
              <a:t>gallwch</a:t>
            </a:r>
            <a:r>
              <a:rPr lang="en-US" dirty="0"/>
              <a:t> chi </a:t>
            </a:r>
            <a:r>
              <a:rPr lang="en-US" dirty="0" err="1"/>
              <a:t>ddweud</a:t>
            </a:r>
            <a:r>
              <a:rPr lang="en-US" dirty="0"/>
              <a:t> </a:t>
            </a:r>
            <a:r>
              <a:rPr lang="en-US" dirty="0" err="1"/>
              <a:t>eich</a:t>
            </a:r>
            <a:r>
              <a:rPr lang="en-US" dirty="0"/>
              <a:t> </a:t>
            </a:r>
            <a:r>
              <a:rPr lang="en-US" dirty="0" err="1"/>
              <a:t>dweud</a:t>
            </a:r>
            <a:endParaRPr lang="en-US" dirty="0"/>
          </a:p>
          <a:p>
            <a:endParaRPr lang="en-US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EE026-8407-5D01-79A5-4ADC7E67A4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D6723-1A60-0442-910D-F7FD632819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6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Dewch</a:t>
            </a:r>
            <a:r>
              <a:rPr lang="en-US" dirty="0"/>
              <a:t> </a:t>
            </a:r>
            <a:r>
              <a:rPr lang="en-US" dirty="0" err="1"/>
              <a:t>â'r</a:t>
            </a:r>
            <a:r>
              <a:rPr lang="en-US" dirty="0"/>
              <a:t> </a:t>
            </a:r>
            <a:r>
              <a:rPr lang="en-US" dirty="0" err="1"/>
              <a:t>sesiwn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ben </a:t>
            </a:r>
            <a:r>
              <a:rPr lang="en-US" dirty="0" err="1"/>
              <a:t>drwy</a:t>
            </a:r>
            <a:r>
              <a:rPr lang="en-US" dirty="0"/>
              <a:t> </a:t>
            </a:r>
            <a:r>
              <a:rPr lang="en-US" dirty="0" err="1"/>
              <a:t>fyfyrio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y </a:t>
            </a:r>
            <a:r>
              <a:rPr lang="en-US" dirty="0" err="1"/>
              <a:t>cwestiynau</a:t>
            </a:r>
            <a:r>
              <a:rPr lang="en-US" dirty="0"/>
              <a:t> </a:t>
            </a:r>
            <a:r>
              <a:rPr lang="en-US" dirty="0" err="1"/>
              <a:t>hyn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44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Gwyliwch</a:t>
            </a:r>
            <a:r>
              <a:rPr lang="en-GB" dirty="0"/>
              <a:t> y </a:t>
            </a:r>
            <a:r>
              <a:rPr lang="en-GB" dirty="0" err="1"/>
              <a:t>fideo</a:t>
            </a:r>
            <a:r>
              <a:rPr lang="en-GB" dirty="0"/>
              <a:t> am </a:t>
            </a:r>
            <a:r>
              <a:rPr lang="en-GB" dirty="0" err="1"/>
              <a:t>hawliau</a:t>
            </a:r>
            <a:r>
              <a:rPr lang="en-GB" dirty="0"/>
              <a:t> plant.</a:t>
            </a:r>
          </a:p>
          <a:p>
            <a:r>
              <a:rPr lang="en-GB" dirty="0" err="1"/>
              <a:t>Eglurwch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ddisgyblion</a:t>
            </a:r>
            <a:r>
              <a:rPr lang="en-GB" dirty="0"/>
              <a:t> y </a:t>
            </a:r>
            <a:r>
              <a:rPr lang="en-GB" dirty="0" err="1"/>
              <a:t>byddwch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meddwl</a:t>
            </a:r>
            <a:r>
              <a:rPr lang="en-GB" dirty="0"/>
              <a:t> am </a:t>
            </a:r>
            <a:r>
              <a:rPr lang="en-GB" dirty="0" err="1"/>
              <a:t>hawliau</a:t>
            </a:r>
            <a:r>
              <a:rPr lang="en-GB" dirty="0"/>
              <a:t> plant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sesiwn</a:t>
            </a:r>
            <a:r>
              <a:rPr lang="en-GB" dirty="0"/>
              <a:t> </a:t>
            </a:r>
            <a:r>
              <a:rPr lang="en-GB" dirty="0" err="1"/>
              <a:t>hwn</a:t>
            </a:r>
            <a:r>
              <a:rPr lang="en-GB" dirty="0"/>
              <a:t> a </a:t>
            </a:r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cysylltu</a:t>
            </a:r>
            <a:r>
              <a:rPr lang="en-GB" dirty="0"/>
              <a:t> â </a:t>
            </a:r>
            <a:r>
              <a:rPr lang="en-GB" dirty="0" err="1"/>
              <a:t>phleidleisio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etholiad</a:t>
            </a:r>
            <a:r>
              <a:rPr lang="en-GB" dirty="0"/>
              <a:t> y Senedd.</a:t>
            </a:r>
          </a:p>
          <a:p>
            <a:r>
              <a:rPr lang="en-GB" dirty="0"/>
              <a:t>“</a:t>
            </a:r>
            <a:r>
              <a:rPr lang="en-GB" dirty="0" err="1"/>
              <a:t>Hawliau</a:t>
            </a:r>
            <a:r>
              <a:rPr lang="en-GB" dirty="0"/>
              <a:t> plant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pethau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hangen</a:t>
            </a:r>
            <a:r>
              <a:rPr lang="en-GB" dirty="0"/>
              <a:t> </a:t>
            </a:r>
            <a:r>
              <a:rPr lang="en-GB" dirty="0" err="1"/>
              <a:t>arnoch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dyfu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fyny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teimlo’n</a:t>
            </a:r>
            <a:r>
              <a:rPr lang="en-GB" dirty="0"/>
              <a:t> hapus, </a:t>
            </a:r>
            <a:r>
              <a:rPr lang="en-GB" dirty="0" err="1"/>
              <a:t>iach</a:t>
            </a:r>
            <a:r>
              <a:rPr lang="en-GB" dirty="0"/>
              <a:t> a </a:t>
            </a:r>
            <a:r>
              <a:rPr lang="en-GB" dirty="0" err="1"/>
              <a:t>diogel</a:t>
            </a:r>
            <a:r>
              <a:rPr lang="en-GB" dirty="0"/>
              <a:t>. Mae </a:t>
            </a:r>
            <a:r>
              <a:rPr lang="en-GB" dirty="0" err="1"/>
              <a:t>gan</a:t>
            </a:r>
            <a:r>
              <a:rPr lang="en-GB" dirty="0"/>
              <a:t> bob </a:t>
            </a:r>
            <a:r>
              <a:rPr lang="en-GB" dirty="0" err="1"/>
              <a:t>plentyn</a:t>
            </a:r>
            <a:r>
              <a:rPr lang="en-GB" dirty="0"/>
              <a:t> a </a:t>
            </a:r>
            <a:r>
              <a:rPr lang="en-GB" dirty="0" err="1"/>
              <a:t>pherson</a:t>
            </a:r>
            <a:r>
              <a:rPr lang="en-GB" dirty="0"/>
              <a:t> </a:t>
            </a:r>
            <a:r>
              <a:rPr lang="en-GB" dirty="0" err="1"/>
              <a:t>ifanc</a:t>
            </a:r>
            <a:r>
              <a:rPr lang="en-GB" dirty="0"/>
              <a:t> </a:t>
            </a:r>
            <a:r>
              <a:rPr lang="en-GB" dirty="0" err="1"/>
              <a:t>yng</a:t>
            </a:r>
            <a:r>
              <a:rPr lang="en-GB" dirty="0"/>
              <a:t> </a:t>
            </a:r>
            <a:r>
              <a:rPr lang="en-GB" dirty="0" err="1"/>
              <a:t>Nghymru’r</a:t>
            </a:r>
            <a:r>
              <a:rPr lang="en-GB" dirty="0"/>
              <a:t> </a:t>
            </a:r>
            <a:r>
              <a:rPr lang="en-GB" dirty="0" err="1"/>
              <a:t>hawliau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89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Eglurwch</a:t>
            </a:r>
            <a:r>
              <a:rPr lang="en-US" dirty="0"/>
              <a:t> </a:t>
            </a:r>
            <a:r>
              <a:rPr lang="en-US" dirty="0" err="1"/>
              <a:t>fod</a:t>
            </a:r>
            <a:r>
              <a:rPr lang="en-US" dirty="0"/>
              <a:t> </a:t>
            </a:r>
            <a:r>
              <a:rPr lang="en-US" dirty="0" err="1"/>
              <a:t>yna</a:t>
            </a:r>
            <a:r>
              <a:rPr lang="en-US" dirty="0"/>
              <a:t> </a:t>
            </a:r>
            <a:r>
              <a:rPr lang="en-US" dirty="0" err="1"/>
              <a:t>berson</a:t>
            </a:r>
            <a:r>
              <a:rPr lang="en-US" dirty="0"/>
              <a:t> </a:t>
            </a:r>
            <a:r>
              <a:rPr lang="en-US" dirty="0" err="1"/>
              <a:t>sy'n</a:t>
            </a:r>
            <a:r>
              <a:rPr lang="en-US" dirty="0"/>
              <a:t> </a:t>
            </a:r>
            <a:r>
              <a:rPr lang="en-US" dirty="0" err="1"/>
              <a:t>gweithio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sefyll</a:t>
            </a:r>
            <a:r>
              <a:rPr lang="en-US" dirty="0"/>
              <a:t> </a:t>
            </a:r>
            <a:r>
              <a:rPr lang="en-US" dirty="0" err="1"/>
              <a:t>dros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hawliau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883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Poster </a:t>
            </a:r>
            <a:r>
              <a:rPr lang="en-US" err="1"/>
              <a:t>deall</a:t>
            </a:r>
            <a:r>
              <a:rPr lang="en-US"/>
              <a:t> </a:t>
            </a:r>
            <a:r>
              <a:rPr lang="en-US" err="1"/>
              <a:t>eich</a:t>
            </a:r>
            <a:r>
              <a:rPr lang="en-US"/>
              <a:t> </a:t>
            </a:r>
            <a:r>
              <a:rPr lang="en-US" err="1"/>
              <a:t>hawliau</a:t>
            </a:r>
            <a:r>
              <a:rPr lang="en-US"/>
              <a:t>: </a:t>
            </a:r>
            <a:r>
              <a:rPr lang="en-US" dirty="0">
                <a:hlinkClick r:id="rId3"/>
              </a:rPr>
              <a:t>https://www.childcomwales.org.uk/wp-content/uploads/2024/01/9681-CCfW-Know-Your-Rights-Poster-Artwork-Welsh_AW.pdf</a:t>
            </a:r>
            <a:r>
              <a:rPr lang="en-US" dirty="0"/>
              <a:t>  </a:t>
            </a:r>
          </a:p>
          <a:p>
            <a:r>
              <a:rPr lang="en-US" dirty="0" err="1"/>
              <a:t>Pecyn</a:t>
            </a:r>
            <a:r>
              <a:rPr lang="en-US" dirty="0"/>
              <a:t> </a:t>
            </a:r>
            <a:r>
              <a:rPr lang="en-US" dirty="0" err="1"/>
              <a:t>Symbolau</a:t>
            </a:r>
            <a:r>
              <a:rPr lang="en-US" dirty="0"/>
              <a:t>: </a:t>
            </a:r>
            <a:r>
              <a:rPr lang="en-GB" dirty="0">
                <a:hlinkClick r:id="rId4"/>
              </a:rPr>
              <a:t>42_Articles_Welsh_English_85x110mm_cards_2024.pdf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Gallwch</a:t>
            </a:r>
            <a:r>
              <a:rPr lang="en-GB" dirty="0"/>
              <a:t> </a:t>
            </a:r>
            <a:r>
              <a:rPr lang="en-GB" dirty="0" err="1"/>
              <a:t>ddefnyddio’r</a:t>
            </a:r>
            <a:r>
              <a:rPr lang="en-GB" dirty="0"/>
              <a:t> </a:t>
            </a:r>
            <a:r>
              <a:rPr lang="en-GB" dirty="0" err="1"/>
              <a:t>sleidiau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atgoffa</a:t>
            </a:r>
            <a:r>
              <a:rPr lang="en-GB" dirty="0"/>
              <a:t> </a:t>
            </a:r>
            <a:r>
              <a:rPr lang="en-GB" dirty="0" err="1"/>
              <a:t>disgyblion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phwy</a:t>
            </a:r>
            <a:r>
              <a:rPr lang="en-GB" dirty="0"/>
              <a:t> y gallant </a:t>
            </a:r>
            <a:r>
              <a:rPr lang="en-GB" dirty="0" err="1"/>
              <a:t>siarad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ydynt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poeni</a:t>
            </a:r>
            <a:r>
              <a:rPr lang="en-GB" dirty="0"/>
              <a:t> y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hawliau’n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gwrthod</a:t>
            </a:r>
            <a:r>
              <a:rPr lang="en-GB" dirty="0"/>
              <a:t> </a:t>
            </a:r>
            <a:r>
              <a:rPr lang="en-GB" dirty="0" err="1"/>
              <a:t>iddynt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611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Gallwch</a:t>
            </a:r>
            <a:r>
              <a:rPr lang="en-GB" dirty="0"/>
              <a:t> </a:t>
            </a:r>
            <a:r>
              <a:rPr lang="en-GB" dirty="0" err="1"/>
              <a:t>ddefnyddio’r</a:t>
            </a:r>
            <a:r>
              <a:rPr lang="en-GB" dirty="0"/>
              <a:t> </a:t>
            </a:r>
            <a:r>
              <a:rPr lang="en-GB" dirty="0" err="1"/>
              <a:t>sleidiau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atgoffa</a:t>
            </a:r>
            <a:r>
              <a:rPr lang="en-GB" dirty="0"/>
              <a:t> </a:t>
            </a:r>
            <a:r>
              <a:rPr lang="en-GB" dirty="0" err="1"/>
              <a:t>disgyblion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phwy</a:t>
            </a:r>
            <a:r>
              <a:rPr lang="en-GB" dirty="0"/>
              <a:t> y gallant </a:t>
            </a:r>
            <a:r>
              <a:rPr lang="en-GB" dirty="0" err="1"/>
              <a:t>siarad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ydynt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poeni</a:t>
            </a:r>
            <a:r>
              <a:rPr lang="en-GB" dirty="0"/>
              <a:t> y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hawliau’n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gwrthod</a:t>
            </a:r>
            <a:r>
              <a:rPr lang="en-GB" dirty="0"/>
              <a:t> </a:t>
            </a:r>
            <a:r>
              <a:rPr lang="en-GB" dirty="0" err="1"/>
              <a:t>iddynt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460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GB" dirty="0" err="1"/>
              <a:t>Gallwch</a:t>
            </a:r>
            <a:r>
              <a:rPr lang="en-GB" dirty="0"/>
              <a:t> </a:t>
            </a:r>
            <a:r>
              <a:rPr lang="en-GB" dirty="0" err="1"/>
              <a:t>ddefnyddio’r</a:t>
            </a:r>
            <a:r>
              <a:rPr lang="en-GB" dirty="0"/>
              <a:t> </a:t>
            </a:r>
            <a:r>
              <a:rPr lang="en-GB" dirty="0" err="1"/>
              <a:t>sleidiau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atgoffa</a:t>
            </a:r>
            <a:r>
              <a:rPr lang="en-GB" dirty="0"/>
              <a:t> </a:t>
            </a:r>
            <a:r>
              <a:rPr lang="en-GB" dirty="0" err="1"/>
              <a:t>disgyblion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phwy</a:t>
            </a:r>
            <a:r>
              <a:rPr lang="en-GB" dirty="0"/>
              <a:t> y gallant </a:t>
            </a:r>
            <a:r>
              <a:rPr lang="en-GB" dirty="0" err="1"/>
              <a:t>siarad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ydynt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poeni</a:t>
            </a:r>
            <a:r>
              <a:rPr lang="en-GB" dirty="0"/>
              <a:t> y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hawliau’n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gwrthod</a:t>
            </a:r>
            <a:r>
              <a:rPr lang="en-GB" dirty="0"/>
              <a:t> </a:t>
            </a:r>
            <a:r>
              <a:rPr lang="en-GB" dirty="0" err="1"/>
              <a:t>iddynt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Amlygwch</a:t>
            </a:r>
            <a:r>
              <a:rPr lang="en-GB" dirty="0"/>
              <a:t> </a:t>
            </a:r>
            <a:r>
              <a:rPr lang="en-GB" err="1"/>
              <a:t>fod</a:t>
            </a:r>
            <a:r>
              <a:rPr lang="en-GB" dirty="0"/>
              <a:t> </a:t>
            </a:r>
            <a:r>
              <a:rPr lang="en-GB" err="1"/>
              <a:t>hawl</a:t>
            </a:r>
            <a:r>
              <a:rPr lang="en-GB" dirty="0"/>
              <a:t> </a:t>
            </a:r>
            <a:r>
              <a:rPr lang="en-GB" err="1"/>
              <a:t>gennych</a:t>
            </a:r>
            <a:r>
              <a:rPr lang="en-GB" dirty="0"/>
              <a:t> chi </a:t>
            </a:r>
            <a:r>
              <a:rPr lang="en-GB" err="1"/>
              <a:t>ddweud</a:t>
            </a:r>
            <a:r>
              <a:rPr lang="en-GB" dirty="0"/>
              <a:t> </a:t>
            </a:r>
            <a:r>
              <a:rPr lang="en-GB" err="1"/>
              <a:t>eich</a:t>
            </a:r>
            <a:r>
              <a:rPr lang="en-GB" dirty="0"/>
              <a:t> </a:t>
            </a:r>
            <a:r>
              <a:rPr lang="en-GB" err="1"/>
              <a:t>dweud</a:t>
            </a:r>
            <a:r>
              <a:rPr lang="en-GB" dirty="0"/>
              <a:t>, ac </a:t>
            </a:r>
            <a:r>
              <a:rPr lang="en-GB" err="1"/>
              <a:t>mae</a:t>
            </a:r>
            <a:r>
              <a:rPr lang="en-GB" dirty="0"/>
              <a:t> </a:t>
            </a:r>
            <a:r>
              <a:rPr lang="en-GB" err="1"/>
              <a:t>bwrw</a:t>
            </a:r>
            <a:r>
              <a:rPr lang="en-GB" dirty="0"/>
              <a:t> </a:t>
            </a:r>
            <a:r>
              <a:rPr lang="en-GB" err="1"/>
              <a:t>eich</a:t>
            </a:r>
            <a:r>
              <a:rPr lang="en-GB" dirty="0"/>
              <a:t> </a:t>
            </a:r>
            <a:r>
              <a:rPr lang="en-GB" err="1"/>
              <a:t>pleidlais</a:t>
            </a:r>
            <a:r>
              <a:rPr lang="en-GB" dirty="0"/>
              <a:t> </a:t>
            </a:r>
            <a:r>
              <a:rPr lang="en-GB" err="1"/>
              <a:t>yn</a:t>
            </a:r>
            <a:r>
              <a:rPr lang="en-GB" dirty="0"/>
              <a:t> </a:t>
            </a:r>
            <a:r>
              <a:rPr lang="en-GB" err="1"/>
              <a:t>etholiad</a:t>
            </a:r>
            <a:r>
              <a:rPr lang="en-GB" dirty="0"/>
              <a:t> y Senedd </a:t>
            </a:r>
            <a:r>
              <a:rPr lang="en-GB" err="1"/>
              <a:t>yn</a:t>
            </a:r>
            <a:r>
              <a:rPr lang="en-GB" dirty="0"/>
              <a:t> un </a:t>
            </a:r>
            <a:r>
              <a:rPr lang="en-GB" err="1"/>
              <a:t>ffordd</a:t>
            </a:r>
            <a:r>
              <a:rPr lang="en-GB" dirty="0"/>
              <a:t> y </a:t>
            </a:r>
            <a:r>
              <a:rPr lang="en-GB" err="1"/>
              <a:t>gallwch</a:t>
            </a:r>
            <a:r>
              <a:rPr lang="en-GB" dirty="0"/>
              <a:t> chi </a:t>
            </a:r>
            <a:r>
              <a:rPr lang="en-GB" err="1"/>
              <a:t>ddweud</a:t>
            </a:r>
            <a:r>
              <a:rPr lang="en-GB" dirty="0"/>
              <a:t> </a:t>
            </a:r>
            <a:r>
              <a:rPr lang="en-GB" err="1"/>
              <a:t>eich</a:t>
            </a:r>
            <a:r>
              <a:rPr lang="en-GB" dirty="0"/>
              <a:t> </a:t>
            </a:r>
            <a:r>
              <a:rPr lang="en-GB" err="1"/>
              <a:t>dweud</a:t>
            </a:r>
            <a:r>
              <a:rPr lang="en-GB" dirty="0"/>
              <a:t> a </a:t>
            </a:r>
            <a:r>
              <a:rPr lang="en-GB" err="1"/>
              <a:t>sicrhau</a:t>
            </a:r>
            <a:r>
              <a:rPr lang="en-GB" dirty="0"/>
              <a:t> bod </a:t>
            </a:r>
            <a:r>
              <a:rPr lang="en-GB" err="1"/>
              <a:t>eich</a:t>
            </a:r>
            <a:r>
              <a:rPr lang="en-GB" dirty="0"/>
              <a:t> </a:t>
            </a:r>
            <a:r>
              <a:rPr lang="en-GB" err="1"/>
              <a:t>llais</a:t>
            </a:r>
            <a:r>
              <a:rPr lang="en-GB" dirty="0"/>
              <a:t> </a:t>
            </a:r>
            <a:r>
              <a:rPr lang="en-GB" err="1"/>
              <a:t>yn</a:t>
            </a:r>
            <a:r>
              <a:rPr lang="en-GB" dirty="0"/>
              <a:t> </a:t>
            </a:r>
            <a:r>
              <a:rPr lang="en-GB" err="1"/>
              <a:t>cael</a:t>
            </a:r>
            <a:r>
              <a:rPr lang="en-GB" dirty="0"/>
              <a:t> </a:t>
            </a:r>
            <a:r>
              <a:rPr lang="en-GB" err="1"/>
              <a:t>ei</a:t>
            </a:r>
            <a:r>
              <a:rPr lang="en-GB" dirty="0"/>
              <a:t> </a:t>
            </a:r>
            <a:r>
              <a:rPr lang="en-GB" err="1"/>
              <a:t>glywed</a:t>
            </a:r>
            <a:r>
              <a:rPr lang="en-GB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816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Taflen</a:t>
            </a:r>
            <a:r>
              <a:rPr lang="en-US" dirty="0"/>
              <a:t> </a:t>
            </a:r>
            <a:r>
              <a:rPr lang="en-US" dirty="0" err="1"/>
              <a:t>waith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https://drive.google.com/file/d/1ZrFC3G9PfAwATyn5w4eBzyJBN79rora6/view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file/d/1ZrFC3G9PfAwATyn5w4eBzyJBN79rora6/view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s://www.complantcymru.org.uk" TargetMode="External"/><Relationship Id="rId9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b4OVUbI5hk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hildcomwales.org.uk/wp-content/uploads/2024/01/9681-CCfW-Know-Your-Rights-Poster-Artwork-Welsh_AW.pdf" TargetMode="Externa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hyperlink" Target="https://www.childcomwales.org.uk/resources/monthly-matters/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hyperlink" Target="https://www.complantcymru.org.uk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YUHU_ZAgvY?feature=oembed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345083" y="6189910"/>
            <a:ext cx="4514107" cy="2572836"/>
          </a:xfrm>
          <a:custGeom>
            <a:avLst/>
            <a:gdLst/>
            <a:ahLst/>
            <a:cxnLst/>
            <a:rect l="l" t="t" r="r" b="b"/>
            <a:pathLst>
              <a:path w="4514107" h="2572836">
                <a:moveTo>
                  <a:pt x="0" y="0"/>
                </a:moveTo>
                <a:lnTo>
                  <a:pt x="4514106" y="0"/>
                </a:lnTo>
                <a:lnTo>
                  <a:pt x="4514106" y="2572835"/>
                </a:lnTo>
                <a:lnTo>
                  <a:pt x="0" y="25728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268" t="-6571" r="-9886" b="-8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435806" y="1626475"/>
            <a:ext cx="13416389" cy="3203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6"/>
              </a:lnSpc>
            </a:pPr>
            <a:r>
              <a:rPr lang="en-US" sz="9169" b="1" spc="577" dirty="0" err="1">
                <a:solidFill>
                  <a:srgbClr val="4EA96F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Hawliau</a:t>
            </a:r>
            <a:r>
              <a:rPr lang="en-US" sz="9169" b="1" spc="577" dirty="0">
                <a:solidFill>
                  <a:srgbClr val="4EA96F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Plant ac </a:t>
            </a:r>
            <a:r>
              <a:rPr lang="en-US" sz="9169" b="1" spc="577" dirty="0" err="1">
                <a:solidFill>
                  <a:srgbClr val="4EA96F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etholiad</a:t>
            </a:r>
            <a:r>
              <a:rPr lang="en-US" sz="9169" b="1" spc="577" dirty="0">
                <a:solidFill>
                  <a:srgbClr val="4EA96F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y Senedd</a:t>
            </a:r>
          </a:p>
        </p:txBody>
      </p:sp>
      <p:sp>
        <p:nvSpPr>
          <p:cNvPr id="5" name="Freeform 5"/>
          <p:cNvSpPr/>
          <p:nvPr/>
        </p:nvSpPr>
        <p:spPr>
          <a:xfrm rot="6361300">
            <a:off x="15684821" y="25938"/>
            <a:ext cx="1276449" cy="2591775"/>
          </a:xfrm>
          <a:custGeom>
            <a:avLst/>
            <a:gdLst/>
            <a:ahLst/>
            <a:cxnLst/>
            <a:rect l="l" t="t" r="r" b="b"/>
            <a:pathLst>
              <a:path w="1276449" h="2591775">
                <a:moveTo>
                  <a:pt x="0" y="0"/>
                </a:moveTo>
                <a:lnTo>
                  <a:pt x="1276449" y="0"/>
                </a:lnTo>
                <a:lnTo>
                  <a:pt x="1276449" y="2591775"/>
                </a:lnTo>
                <a:lnTo>
                  <a:pt x="0" y="2591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828678">
            <a:off x="-17448" y="4345109"/>
            <a:ext cx="2473149" cy="7313076"/>
          </a:xfrm>
          <a:custGeom>
            <a:avLst/>
            <a:gdLst/>
            <a:ahLst/>
            <a:cxnLst/>
            <a:rect l="l" t="t" r="r" b="b"/>
            <a:pathLst>
              <a:path w="2473149" h="7313076">
                <a:moveTo>
                  <a:pt x="0" y="0"/>
                </a:moveTo>
                <a:lnTo>
                  <a:pt x="2473149" y="0"/>
                </a:lnTo>
                <a:lnTo>
                  <a:pt x="2473149" y="7313076"/>
                </a:lnTo>
                <a:lnTo>
                  <a:pt x="0" y="73130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3271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76208" y="3299582"/>
            <a:ext cx="15606791" cy="6740137"/>
            <a:chOff x="0" y="0"/>
            <a:chExt cx="6324465" cy="24354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24465" cy="2435476"/>
            </a:xfrm>
            <a:custGeom>
              <a:avLst/>
              <a:gdLst/>
              <a:ahLst/>
              <a:cxnLst/>
              <a:rect l="l" t="t" r="r" b="b"/>
              <a:pathLst>
                <a:path w="6324465" h="2435476">
                  <a:moveTo>
                    <a:pt x="52823" y="0"/>
                  </a:moveTo>
                  <a:lnTo>
                    <a:pt x="6271642" y="0"/>
                  </a:lnTo>
                  <a:cubicBezTo>
                    <a:pt x="6285651" y="0"/>
                    <a:pt x="6299087" y="5565"/>
                    <a:pt x="6308993" y="15472"/>
                  </a:cubicBezTo>
                  <a:cubicBezTo>
                    <a:pt x="6318900" y="25378"/>
                    <a:pt x="6324465" y="38814"/>
                    <a:pt x="6324465" y="52823"/>
                  </a:cubicBezTo>
                  <a:lnTo>
                    <a:pt x="6324465" y="2382653"/>
                  </a:lnTo>
                  <a:cubicBezTo>
                    <a:pt x="6324465" y="2411826"/>
                    <a:pt x="6300815" y="2435476"/>
                    <a:pt x="6271642" y="2435476"/>
                  </a:cubicBezTo>
                  <a:lnTo>
                    <a:pt x="52823" y="2435476"/>
                  </a:lnTo>
                  <a:cubicBezTo>
                    <a:pt x="38814" y="2435476"/>
                    <a:pt x="25378" y="2429910"/>
                    <a:pt x="15472" y="2420004"/>
                  </a:cubicBezTo>
                  <a:cubicBezTo>
                    <a:pt x="5565" y="2410098"/>
                    <a:pt x="0" y="2396662"/>
                    <a:pt x="0" y="2382653"/>
                  </a:cubicBezTo>
                  <a:lnTo>
                    <a:pt x="0" y="52823"/>
                  </a:lnTo>
                  <a:cubicBezTo>
                    <a:pt x="0" y="23650"/>
                    <a:pt x="23650" y="0"/>
                    <a:pt x="52823" y="0"/>
                  </a:cubicBezTo>
                  <a:close/>
                </a:path>
              </a:pathLst>
            </a:custGeom>
            <a:solidFill>
              <a:srgbClr val="FFFCBE"/>
            </a:solidFill>
            <a:ln w="38100" cap="rnd">
              <a:solidFill>
                <a:srgbClr val="FF696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6324465" cy="2454526"/>
            </a:xfrm>
            <a:prstGeom prst="rect">
              <a:avLst/>
            </a:prstGeom>
          </p:spPr>
          <p:txBody>
            <a:bodyPr lIns="32737" tIns="32737" rIns="32737" bIns="32737" rtlCol="0" anchor="ctr"/>
            <a:lstStyle/>
            <a:p>
              <a:pPr algn="ctr">
                <a:lnSpc>
                  <a:spcPts val="170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>
            <a:hlinkClick r:id="rId4" tooltip="https://www.complantcymru.org.uk"/>
          </p:cNvPr>
          <p:cNvSpPr/>
          <p:nvPr/>
        </p:nvSpPr>
        <p:spPr>
          <a:xfrm>
            <a:off x="15432492" y="8628403"/>
            <a:ext cx="2466940" cy="1325880"/>
          </a:xfrm>
          <a:custGeom>
            <a:avLst/>
            <a:gdLst/>
            <a:ahLst/>
            <a:cxnLst/>
            <a:rect l="l" t="t" r="r" b="b"/>
            <a:pathLst>
              <a:path w="2466940" h="1325880">
                <a:moveTo>
                  <a:pt x="0" y="0"/>
                </a:moveTo>
                <a:lnTo>
                  <a:pt x="2466941" y="0"/>
                </a:lnTo>
                <a:lnTo>
                  <a:pt x="2466941" y="1325880"/>
                </a:lnTo>
                <a:lnTo>
                  <a:pt x="0" y="13258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429576" y="3501045"/>
            <a:ext cx="12688305" cy="601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22"/>
              </a:lnSpc>
            </a:pP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Gan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ddefnyddio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  <a:hlinkClick r:id="rId6"/>
              </a:rPr>
              <a:t>’r daflen waith:</a:t>
            </a:r>
            <a:endParaRPr lang="en-US" sz="3200" u="sng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  <a:hlinkClick r:id="rId6"/>
            </a:endParaRPr>
          </a:p>
          <a:p>
            <a:pPr marL="906780" lvl="1" indent="-453390" algn="l">
              <a:lnSpc>
                <a:spcPts val="8022"/>
              </a:lnSpc>
              <a:buAutoNum type="arabicPeriod"/>
            </a:pP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Cysylltwch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eich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hawliau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gyda’r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materion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. Mae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pob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un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o’r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materion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yma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gallu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cael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eu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heffeithio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gan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wleidyddion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y Senedd. </a:t>
            </a:r>
          </a:p>
          <a:p>
            <a:pPr marL="906780" lvl="1" indent="-453390" algn="l">
              <a:lnSpc>
                <a:spcPts val="8022"/>
              </a:lnSpc>
              <a:buAutoNum type="arabicPeriod"/>
            </a:pP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Torrwch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y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materion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mas</a:t>
            </a:r>
          </a:p>
          <a:p>
            <a:pPr marL="906780" lvl="1" indent="-453390">
              <a:lnSpc>
                <a:spcPts val="8022"/>
              </a:lnSpc>
              <a:buAutoNum type="arabicPeriod"/>
            </a:pP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Gweithiwch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fel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tîm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yw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rhoi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mewn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drefn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ar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sail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pwysigrwydd</a:t>
            </a:r>
            <a:endParaRPr lang="en-US" sz="3200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marL="906780" lvl="1" indent="-453390" algn="l">
              <a:lnSpc>
                <a:spcPts val="8022"/>
              </a:lnSpc>
              <a:buAutoNum type="arabicPeriod"/>
            </a:pP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Rhannwch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eich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syniadau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gyda’r</a:t>
            </a:r>
            <a:r>
              <a:rPr lang="en-US" sz="3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grwp</a:t>
            </a:r>
            <a:endParaRPr lang="en-US" sz="3200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</p:txBody>
      </p:sp>
      <p:sp>
        <p:nvSpPr>
          <p:cNvPr id="8" name="Freeform 8"/>
          <p:cNvSpPr/>
          <p:nvPr/>
        </p:nvSpPr>
        <p:spPr>
          <a:xfrm rot="346619">
            <a:off x="14344232" y="402969"/>
            <a:ext cx="3328851" cy="4665435"/>
          </a:xfrm>
          <a:custGeom>
            <a:avLst/>
            <a:gdLst/>
            <a:ahLst/>
            <a:cxnLst/>
            <a:rect l="l" t="t" r="r" b="b"/>
            <a:pathLst>
              <a:path w="3328851" h="4665435">
                <a:moveTo>
                  <a:pt x="0" y="0"/>
                </a:moveTo>
                <a:lnTo>
                  <a:pt x="3328850" y="0"/>
                </a:lnTo>
                <a:lnTo>
                  <a:pt x="3328850" y="4665435"/>
                </a:lnTo>
                <a:lnTo>
                  <a:pt x="0" y="46654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2769431" flipV="1">
            <a:off x="11330385" y="2597204"/>
            <a:ext cx="2938328" cy="833751"/>
          </a:xfrm>
          <a:custGeom>
            <a:avLst/>
            <a:gdLst/>
            <a:ahLst/>
            <a:cxnLst/>
            <a:rect l="l" t="t" r="r" b="b"/>
            <a:pathLst>
              <a:path w="2938328" h="833751">
                <a:moveTo>
                  <a:pt x="0" y="833751"/>
                </a:moveTo>
                <a:lnTo>
                  <a:pt x="2938328" y="833751"/>
                </a:lnTo>
                <a:lnTo>
                  <a:pt x="2938328" y="0"/>
                </a:lnTo>
                <a:lnTo>
                  <a:pt x="0" y="0"/>
                </a:lnTo>
                <a:lnTo>
                  <a:pt x="0" y="83375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609656" y="758026"/>
            <a:ext cx="9591744" cy="1752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42"/>
              </a:lnSpc>
            </a:pPr>
            <a:r>
              <a:rPr lang="en-US" sz="503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Sut </a:t>
            </a:r>
            <a:r>
              <a:rPr lang="en-US" sz="503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ydy</a:t>
            </a:r>
            <a:r>
              <a:rPr lang="en-US" sz="503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503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fy</a:t>
            </a:r>
            <a:r>
              <a:rPr lang="en-US" sz="503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503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hawliau</a:t>
            </a:r>
            <a:r>
              <a:rPr lang="en-US" sz="503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503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</a:t>
            </a:r>
            <a:r>
              <a:rPr lang="en-US" sz="503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503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berthnasol</a:t>
            </a:r>
            <a:r>
              <a:rPr lang="en-US" sz="503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503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i</a:t>
            </a:r>
            <a:r>
              <a:rPr lang="en-US" sz="503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503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etholiadau</a:t>
            </a:r>
            <a:r>
              <a:rPr lang="en-US" sz="503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503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yng</a:t>
            </a:r>
            <a:r>
              <a:rPr lang="en-US" sz="503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503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Nghymru</a:t>
            </a:r>
            <a:r>
              <a:rPr lang="en-US" sz="503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69" y="4195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828800" y="1562100"/>
            <a:ext cx="14164580" cy="677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GB" sz="4400" dirty="0">
                <a:latin typeface="VAGRounded Lt Normal" pitchFamily="2" charset="0"/>
              </a:rPr>
              <a:t>🤔 Pa </a:t>
            </a:r>
            <a:r>
              <a:rPr lang="en-GB" sz="4400" dirty="0" err="1">
                <a:latin typeface="VAGRounded Lt Normal" pitchFamily="2" charset="0"/>
              </a:rPr>
              <a:t>faterion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sy’n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bwysig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i</a:t>
            </a:r>
            <a:r>
              <a:rPr lang="en-GB" sz="4400" dirty="0">
                <a:latin typeface="VAGRounded Lt Normal" pitchFamily="2" charset="0"/>
              </a:rPr>
              <a:t> chi? </a:t>
            </a:r>
            <a:r>
              <a:rPr lang="en-GB" sz="4400" dirty="0" err="1">
                <a:latin typeface="VAGRounded Lt Normal" pitchFamily="2" charset="0"/>
              </a:rPr>
              <a:t>Ydy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unrhyw</a:t>
            </a:r>
            <a:r>
              <a:rPr lang="en-GB" sz="4400" dirty="0">
                <a:latin typeface="VAGRounded Lt Normal" pitchFamily="2" charset="0"/>
              </a:rPr>
              <a:t> un </a:t>
            </a:r>
            <a:r>
              <a:rPr lang="en-GB" sz="4400" dirty="0" err="1">
                <a:latin typeface="VAGRounded Lt Normal" pitchFamily="2" charset="0"/>
              </a:rPr>
              <a:t>yn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gallu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cysylltu</a:t>
            </a:r>
            <a:r>
              <a:rPr lang="en-GB" sz="4400" dirty="0">
                <a:latin typeface="VAGRounded Lt Normal" pitchFamily="2" charset="0"/>
              </a:rPr>
              <a:t> mater </a:t>
            </a:r>
            <a:r>
              <a:rPr lang="en-GB" sz="4400" dirty="0" err="1">
                <a:latin typeface="VAGRounded Lt Normal" pitchFamily="2" charset="0"/>
              </a:rPr>
              <a:t>penodol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gydag</a:t>
            </a:r>
            <a:r>
              <a:rPr lang="en-GB" sz="4400" dirty="0">
                <a:latin typeface="VAGRounded Lt Normal" pitchFamily="2" charset="0"/>
              </a:rPr>
              <a:t> un </a:t>
            </a:r>
            <a:r>
              <a:rPr lang="en-GB" sz="4400" dirty="0" err="1">
                <a:latin typeface="VAGRounded Lt Normal" pitchFamily="2" charset="0"/>
              </a:rPr>
              <a:t>o’ch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hawliau</a:t>
            </a:r>
            <a:r>
              <a:rPr lang="en-GB" sz="4400" dirty="0">
                <a:latin typeface="VAGRounded Lt Normal" pitchFamily="2" charset="0"/>
              </a:rPr>
              <a:t>?</a:t>
            </a:r>
          </a:p>
          <a:p>
            <a:br>
              <a:rPr lang="en-GB" sz="4400" dirty="0">
                <a:latin typeface="VAGRounded Lt Normal" pitchFamily="2" charset="0"/>
              </a:rPr>
            </a:br>
            <a:endParaRPr lang="en-GB" sz="4400" dirty="0">
              <a:latin typeface="VAGRounded Lt Normal" pitchFamily="2" charset="0"/>
            </a:endParaRPr>
          </a:p>
          <a:p>
            <a:r>
              <a:rPr lang="en-GB" sz="4400" dirty="0">
                <a:latin typeface="VAGRounded Lt Normal" pitchFamily="2" charset="0"/>
              </a:rPr>
              <a:t>📣 Sut </a:t>
            </a:r>
            <a:r>
              <a:rPr lang="en-GB" sz="4400" dirty="0" err="1">
                <a:latin typeface="VAGRounded Lt Normal" pitchFamily="2" charset="0"/>
              </a:rPr>
              <a:t>mae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rhannu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eich</a:t>
            </a:r>
            <a:r>
              <a:rPr lang="en-GB" sz="4400" dirty="0">
                <a:latin typeface="VAGRounded Lt Normal" pitchFamily="2" charset="0"/>
              </a:rPr>
              <a:t> barn </a:t>
            </a:r>
            <a:r>
              <a:rPr lang="en-GB" sz="4400" dirty="0" err="1">
                <a:latin typeface="VAGRounded Lt Normal" pitchFamily="2" charset="0"/>
              </a:rPr>
              <a:t>ar</a:t>
            </a:r>
            <a:r>
              <a:rPr lang="en-GB" sz="4400" dirty="0">
                <a:latin typeface="VAGRounded Lt Normal" pitchFamily="2" charset="0"/>
              </a:rPr>
              <a:t> y </a:t>
            </a:r>
            <a:r>
              <a:rPr lang="en-GB" sz="4400" dirty="0" err="1">
                <a:latin typeface="VAGRounded Lt Normal" pitchFamily="2" charset="0"/>
              </a:rPr>
              <a:t>materion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yma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yn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eich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ysgol</a:t>
            </a:r>
            <a:r>
              <a:rPr lang="en-GB" sz="4400" dirty="0">
                <a:latin typeface="VAGRounded Lt Normal" pitchFamily="2" charset="0"/>
              </a:rPr>
              <a:t>, </a:t>
            </a:r>
            <a:r>
              <a:rPr lang="en-GB" sz="4400" dirty="0" err="1">
                <a:latin typeface="VAGRounded Lt Normal" pitchFamily="2" charset="0"/>
              </a:rPr>
              <a:t>cymuned</a:t>
            </a:r>
            <a:r>
              <a:rPr lang="en-GB" sz="4400" dirty="0">
                <a:latin typeface="VAGRounded Lt Normal" pitchFamily="2" charset="0"/>
              </a:rPr>
              <a:t>, neu </a:t>
            </a:r>
            <a:r>
              <a:rPr lang="en-GB" sz="4400" dirty="0" err="1">
                <a:latin typeface="VAGRounded Lt Normal" pitchFamily="2" charset="0"/>
              </a:rPr>
              <a:t>yn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genedlaethol</a:t>
            </a:r>
            <a:r>
              <a:rPr lang="en-GB" sz="4400" dirty="0">
                <a:latin typeface="VAGRounded Lt Normal" pitchFamily="2" charset="0"/>
              </a:rPr>
              <a:t>?</a:t>
            </a:r>
            <a:br>
              <a:rPr lang="en-GB" sz="4400" dirty="0">
                <a:latin typeface="VAGRounded Lt Normal" pitchFamily="2" charset="0"/>
              </a:rPr>
            </a:br>
            <a:endParaRPr lang="en-GB" sz="4400" dirty="0">
              <a:latin typeface="VAGRounded Lt Normal" pitchFamily="2" charset="0"/>
            </a:endParaRPr>
          </a:p>
          <a:p>
            <a:r>
              <a:rPr lang="en-GB" sz="4400" dirty="0">
                <a:latin typeface="VAGRounded Lt Normal" pitchFamily="2" charset="0"/>
              </a:rPr>
              <a:t>‼️ A </a:t>
            </a:r>
            <a:r>
              <a:rPr lang="en-GB" sz="4400" dirty="0" err="1">
                <a:latin typeface="VAGRounded Lt Normal" pitchFamily="2" charset="0"/>
              </a:rPr>
              <a:t>chofiwch</a:t>
            </a:r>
            <a:r>
              <a:rPr lang="en-GB" sz="4400" dirty="0">
                <a:latin typeface="VAGRounded Lt Normal" pitchFamily="2" charset="0"/>
              </a:rPr>
              <a:t> - </a:t>
            </a:r>
            <a:r>
              <a:rPr lang="en-GB" sz="4400" dirty="0" err="1">
                <a:latin typeface="VAGRounded Lt Normal" pitchFamily="2" charset="0"/>
              </a:rPr>
              <a:t>i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ddweud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eich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dweud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fel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rhan</a:t>
            </a:r>
            <a:r>
              <a:rPr lang="en-GB" sz="4400" dirty="0">
                <a:latin typeface="VAGRounded Lt Normal" pitchFamily="2" charset="0"/>
              </a:rPr>
              <a:t> o </a:t>
            </a:r>
            <a:r>
              <a:rPr lang="en-GB" sz="4400" dirty="0" err="1">
                <a:latin typeface="VAGRounded Lt Normal" pitchFamily="2" charset="0"/>
              </a:rPr>
              <a:t>etholiad</a:t>
            </a:r>
            <a:r>
              <a:rPr lang="en-GB" sz="4400" dirty="0">
                <a:latin typeface="VAGRounded Lt Normal" pitchFamily="2" charset="0"/>
              </a:rPr>
              <a:t>, </a:t>
            </a:r>
            <a:r>
              <a:rPr lang="en-GB" sz="4400" dirty="0" err="1">
                <a:latin typeface="VAGRounded Lt Normal" pitchFamily="2" charset="0"/>
              </a:rPr>
              <a:t>mae’n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rhaid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cofrestru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i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bleidleisio</a:t>
            </a:r>
            <a:r>
              <a:rPr lang="en-GB" sz="4400" dirty="0">
                <a:latin typeface="VAGRounded Lt Normal" pitchFamily="2" charset="0"/>
              </a:rPr>
              <a:t>. Mae’n </a:t>
            </a:r>
            <a:r>
              <a:rPr lang="en-GB" sz="4400" dirty="0" err="1">
                <a:latin typeface="VAGRounded Lt Normal" pitchFamily="2" charset="0"/>
              </a:rPr>
              <a:t>hawdd</a:t>
            </a:r>
            <a:r>
              <a:rPr lang="en-GB" sz="4400" dirty="0">
                <a:latin typeface="VAGRounded Lt Normal" pitchFamily="2" charset="0"/>
              </a:rPr>
              <a:t> ac </a:t>
            </a:r>
            <a:r>
              <a:rPr lang="en-GB" sz="4400" dirty="0" err="1">
                <a:latin typeface="VAGRounded Lt Normal" pitchFamily="2" charset="0"/>
              </a:rPr>
              <a:t>yn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gyflym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i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wneud</a:t>
            </a:r>
            <a:r>
              <a:rPr lang="en-GB" sz="4400" dirty="0">
                <a:latin typeface="VAGRounded Lt Normal" pitchFamily="2" charset="0"/>
              </a:rPr>
              <a:t> </a:t>
            </a:r>
            <a:r>
              <a:rPr lang="en-GB" sz="4400" dirty="0" err="1">
                <a:latin typeface="VAGRounded Lt Normal" pitchFamily="2" charset="0"/>
              </a:rPr>
              <a:t>arlein</a:t>
            </a:r>
            <a:r>
              <a:rPr lang="en-GB" sz="4400" dirty="0">
                <a:latin typeface="VAGRounded Lt Normal" pitchFamily="2" charset="0"/>
              </a:rPr>
              <a:t>. </a:t>
            </a:r>
          </a:p>
        </p:txBody>
      </p:sp>
      <p:sp>
        <p:nvSpPr>
          <p:cNvPr id="4" name="Freeform 4"/>
          <p:cNvSpPr/>
          <p:nvPr/>
        </p:nvSpPr>
        <p:spPr>
          <a:xfrm rot="6361300">
            <a:off x="15882902" y="125956"/>
            <a:ext cx="1153706" cy="2342551"/>
          </a:xfrm>
          <a:custGeom>
            <a:avLst/>
            <a:gdLst/>
            <a:ahLst/>
            <a:cxnLst/>
            <a:rect l="l" t="t" r="r" b="b"/>
            <a:pathLst>
              <a:path w="1153706" h="2342551">
                <a:moveTo>
                  <a:pt x="0" y="0"/>
                </a:moveTo>
                <a:lnTo>
                  <a:pt x="1153707" y="0"/>
                </a:lnTo>
                <a:lnTo>
                  <a:pt x="1153707" y="2342551"/>
                </a:lnTo>
                <a:lnTo>
                  <a:pt x="0" y="2342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7828678">
            <a:off x="-207875" y="4345109"/>
            <a:ext cx="2473149" cy="7313076"/>
          </a:xfrm>
          <a:custGeom>
            <a:avLst/>
            <a:gdLst/>
            <a:ahLst/>
            <a:cxnLst/>
            <a:rect l="l" t="t" r="r" b="b"/>
            <a:pathLst>
              <a:path w="2473149" h="7313076">
                <a:moveTo>
                  <a:pt x="0" y="0"/>
                </a:moveTo>
                <a:lnTo>
                  <a:pt x="2473150" y="0"/>
                </a:lnTo>
                <a:lnTo>
                  <a:pt x="2473150" y="7313076"/>
                </a:lnTo>
                <a:lnTo>
                  <a:pt x="0" y="73130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EEBA7-1196-F0EC-10C8-2B2078D94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8EFD267-C2AB-6035-E30E-8928431CE77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C21E089-633A-BC52-CDDB-0E47B1B6B65D}"/>
              </a:ext>
            </a:extLst>
          </p:cNvPr>
          <p:cNvSpPr/>
          <p:nvPr/>
        </p:nvSpPr>
        <p:spPr>
          <a:xfrm>
            <a:off x="16894521" y="374978"/>
            <a:ext cx="1139712" cy="1307447"/>
          </a:xfrm>
          <a:custGeom>
            <a:avLst/>
            <a:gdLst/>
            <a:ahLst/>
            <a:cxnLst/>
            <a:rect l="l" t="t" r="r" b="b"/>
            <a:pathLst>
              <a:path w="1139712" h="1307446">
                <a:moveTo>
                  <a:pt x="0" y="0"/>
                </a:moveTo>
                <a:lnTo>
                  <a:pt x="1139711" y="0"/>
                </a:lnTo>
                <a:lnTo>
                  <a:pt x="1139711" y="1307446"/>
                </a:lnTo>
                <a:lnTo>
                  <a:pt x="0" y="13074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655" t="-6571" r="-121173" b="-8673"/>
            </a:stretch>
          </a:blipFill>
        </p:spPr>
        <p:txBody>
          <a:bodyPr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C4ED8BA-F100-A612-C241-C39F9CF214AF}"/>
              </a:ext>
            </a:extLst>
          </p:cNvPr>
          <p:cNvSpPr txBox="1"/>
          <p:nvPr/>
        </p:nvSpPr>
        <p:spPr>
          <a:xfrm>
            <a:off x="2435807" y="213053"/>
            <a:ext cx="13416389" cy="1377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201"/>
              </a:lnSpc>
            </a:pPr>
            <a:r>
              <a:rPr lang="en-US" sz="7950" b="1" spc="504" dirty="0" err="1">
                <a:solidFill>
                  <a:srgbClr val="4EA96F"/>
                </a:solidFill>
                <a:latin typeface="VAG Rounded Next Bold"/>
                <a:sym typeface="VAG Rounded Next Bold"/>
              </a:rPr>
              <a:t>Etholiad</a:t>
            </a:r>
            <a:r>
              <a:rPr lang="en-US" sz="7950" b="1" spc="504" dirty="0">
                <a:solidFill>
                  <a:srgbClr val="4EA96F"/>
                </a:solidFill>
                <a:latin typeface="VAG Rounded Next Bold"/>
                <a:sym typeface="VAG Rounded Next Bold"/>
              </a:rPr>
              <a:t> Y Senedd 2026</a:t>
            </a:r>
            <a:endParaRPr lang="en-US" sz="405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9E8C3DD-C12B-47EA-430D-34B0F8C3C3ED}"/>
              </a:ext>
            </a:extLst>
          </p:cNvPr>
          <p:cNvSpPr txBox="1"/>
          <p:nvPr/>
        </p:nvSpPr>
        <p:spPr>
          <a:xfrm>
            <a:off x="661284" y="2180900"/>
            <a:ext cx="16233237" cy="7334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ts val="4067"/>
              </a:lnSpc>
              <a:buFont typeface="Arial"/>
              <a:buChar char="•"/>
            </a:pPr>
            <a:r>
              <a:rPr lang="nb-NO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Bydd Etholiad y Senedd nesaf ar Fai 7fed 2026.</a:t>
            </a:r>
          </a:p>
          <a:p>
            <a:pPr>
              <a:lnSpc>
                <a:spcPts val="4067"/>
              </a:lnSpc>
            </a:pPr>
            <a:endParaRPr lang="en-US" sz="2850" b="1" spc="183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 marL="514350" indent="-514350">
              <a:lnSpc>
                <a:spcPts val="4067"/>
              </a:lnSpc>
              <a:buFont typeface="Arial"/>
              <a:buChar char="•"/>
            </a:pP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Mae’n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rhaid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i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chi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fod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yn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16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oed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ac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yn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byw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yng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Nghymru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i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bleidleisio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yn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yr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etholiad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hwn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.</a:t>
            </a:r>
            <a:b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</a:br>
            <a:endParaRPr lang="en-US" sz="2850" b="1" spc="183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 marL="514350" indent="-514350">
              <a:lnSpc>
                <a:spcPts val="4067"/>
              </a:lnSpc>
              <a:buFont typeface="Arial"/>
              <a:buChar char="•"/>
            </a:pP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Mae’n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rhaid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i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chi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gofrestru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i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fwrw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eich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pleidlais</a:t>
            </a:r>
            <a:b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</a:br>
            <a:endParaRPr lang="en-US" sz="2850" b="1" spc="183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 marL="514350" indent="-514350">
              <a:lnSpc>
                <a:spcPts val="4067"/>
              </a:lnSpc>
              <a:buFont typeface="Arial"/>
              <a:buChar char="•"/>
            </a:pP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Mae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hawl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gennych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chi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dweud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eich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dweud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, ac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mae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bwrw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eich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pleidlais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yn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etholiad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y Senedd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yn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un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ffordd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y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gallwch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chi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ddweud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eich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</a:rPr>
              <a:t>dweud</a:t>
            </a:r>
            <a:endParaRPr lang="en-US" sz="2850" b="1" spc="183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 algn="l">
              <a:lnSpc>
                <a:spcPts val="4067"/>
              </a:lnSpc>
            </a:pPr>
            <a:endParaRPr lang="en-US" sz="2906" b="1" spc="183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  <a:p>
            <a:pPr algn="l">
              <a:lnSpc>
                <a:spcPts val="4067"/>
              </a:lnSpc>
            </a:pPr>
            <a:endParaRPr lang="en-US" sz="2906" b="1" spc="183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>
              <a:lnSpc>
                <a:spcPts val="4067"/>
              </a:lnSpc>
            </a:pPr>
            <a:endParaRPr lang="en-US" sz="2906" b="1" spc="183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>
              <a:lnSpc>
                <a:spcPts val="4067"/>
              </a:lnSpc>
            </a:pPr>
            <a:endParaRPr lang="en-US" sz="2906" b="1" spc="183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>
              <a:lnSpc>
                <a:spcPts val="4067"/>
              </a:lnSpc>
              <a:spcBef>
                <a:spcPct val="0"/>
              </a:spcBef>
            </a:pPr>
            <a:endParaRPr lang="en-US" sz="2906" b="1" spc="183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405113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Online Media 2" descr="Beth yw hawliau plant?">
            <a:hlinkClick r:id="" action="ppaction://media"/>
            <a:extLst>
              <a:ext uri="{FF2B5EF4-FFF2-40B4-BE49-F238E27FC236}">
                <a16:creationId xmlns:a16="http://schemas.microsoft.com/office/drawing/2014/main" id="{899B4B04-22E4-5870-CE0A-DCD8BA9A42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76400" y="952500"/>
            <a:ext cx="14885299" cy="8410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28700" y="1028700"/>
            <a:ext cx="6074658" cy="6074658"/>
            <a:chOff x="0" y="0"/>
            <a:chExt cx="13884457" cy="13884457"/>
          </a:xfrm>
        </p:grpSpPr>
        <p:sp>
          <p:nvSpPr>
            <p:cNvPr id="4" name="Freeform 4"/>
            <p:cNvSpPr/>
            <p:nvPr/>
          </p:nvSpPr>
          <p:spPr>
            <a:xfrm>
              <a:off x="-342874" y="-11125"/>
              <a:ext cx="14570202" cy="13906705"/>
            </a:xfrm>
            <a:custGeom>
              <a:avLst/>
              <a:gdLst/>
              <a:ahLst/>
              <a:cxnLst/>
              <a:rect l="l" t="t" r="r" b="b"/>
              <a:pathLst>
                <a:path w="14570202" h="13906705">
                  <a:moveTo>
                    <a:pt x="7285101" y="11125"/>
                  </a:moveTo>
                  <a:cubicBezTo>
                    <a:pt x="4797487" y="0"/>
                    <a:pt x="2494061" y="1320743"/>
                    <a:pt x="1247030" y="3473245"/>
                  </a:cubicBezTo>
                  <a:cubicBezTo>
                    <a:pt x="0" y="5625748"/>
                    <a:pt x="0" y="8280957"/>
                    <a:pt x="1247030" y="10433459"/>
                  </a:cubicBezTo>
                  <a:cubicBezTo>
                    <a:pt x="2494061" y="12585962"/>
                    <a:pt x="4797487" y="13906705"/>
                    <a:pt x="7285101" y="13895580"/>
                  </a:cubicBezTo>
                  <a:cubicBezTo>
                    <a:pt x="9772716" y="13906705"/>
                    <a:pt x="12076142" y="12585962"/>
                    <a:pt x="13323172" y="10433459"/>
                  </a:cubicBezTo>
                  <a:cubicBezTo>
                    <a:pt x="14570202" y="8280957"/>
                    <a:pt x="14570202" y="5625748"/>
                    <a:pt x="13323172" y="3473245"/>
                  </a:cubicBezTo>
                  <a:cubicBezTo>
                    <a:pt x="12076142" y="1320743"/>
                    <a:pt x="9772716" y="0"/>
                    <a:pt x="7285101" y="11125"/>
                  </a:cubicBezTo>
                  <a:close/>
                </a:path>
              </a:pathLst>
            </a:custGeom>
            <a:solidFill>
              <a:srgbClr val="4EA9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-254486" y="73238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3" y="10990"/>
                  </a:moveTo>
                  <a:cubicBezTo>
                    <a:pt x="4739280" y="0"/>
                    <a:pt x="2463801" y="1304718"/>
                    <a:pt x="1231900" y="3431105"/>
                  </a:cubicBezTo>
                  <a:cubicBezTo>
                    <a:pt x="0" y="5557493"/>
                    <a:pt x="0" y="8180486"/>
                    <a:pt x="1231900" y="10306873"/>
                  </a:cubicBezTo>
                  <a:cubicBezTo>
                    <a:pt x="2463801" y="12433261"/>
                    <a:pt x="4739280" y="13737979"/>
                    <a:pt x="7196713" y="13726989"/>
                  </a:cubicBezTo>
                  <a:cubicBezTo>
                    <a:pt x="9654147" y="13737979"/>
                    <a:pt x="11929626" y="12433261"/>
                    <a:pt x="13161527" y="10306873"/>
                  </a:cubicBezTo>
                  <a:cubicBezTo>
                    <a:pt x="14393428" y="8180486"/>
                    <a:pt x="14393428" y="5557493"/>
                    <a:pt x="13161527" y="3431105"/>
                  </a:cubicBezTo>
                  <a:cubicBezTo>
                    <a:pt x="11929626" y="1304718"/>
                    <a:pt x="9654147" y="0"/>
                    <a:pt x="7196713" y="10990"/>
                  </a:cubicBezTo>
                  <a:close/>
                </a:path>
              </a:pathLst>
            </a:custGeom>
            <a:blipFill>
              <a:blip r:embed="rId4"/>
              <a:stretch>
                <a:fillRect l="-51449" r="-56899" b="-830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131559" y="291481"/>
            <a:ext cx="8896992" cy="9204577"/>
            <a:chOff x="0" y="0"/>
            <a:chExt cx="982662" cy="10166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82662" cy="1016635"/>
            </a:xfrm>
            <a:custGeom>
              <a:avLst/>
              <a:gdLst/>
              <a:ahLst/>
              <a:cxnLst/>
              <a:rect l="l" t="t" r="r" b="b"/>
              <a:pathLst>
                <a:path w="982662" h="1016635">
                  <a:moveTo>
                    <a:pt x="26105" y="0"/>
                  </a:moveTo>
                  <a:lnTo>
                    <a:pt x="956557" y="0"/>
                  </a:lnTo>
                  <a:cubicBezTo>
                    <a:pt x="970975" y="0"/>
                    <a:pt x="982662" y="11688"/>
                    <a:pt x="982662" y="26105"/>
                  </a:cubicBezTo>
                  <a:lnTo>
                    <a:pt x="982662" y="990530"/>
                  </a:lnTo>
                  <a:cubicBezTo>
                    <a:pt x="982662" y="1004947"/>
                    <a:pt x="970975" y="1016635"/>
                    <a:pt x="956557" y="1016635"/>
                  </a:cubicBezTo>
                  <a:lnTo>
                    <a:pt x="26105" y="1016635"/>
                  </a:lnTo>
                  <a:cubicBezTo>
                    <a:pt x="11688" y="1016635"/>
                    <a:pt x="0" y="1004947"/>
                    <a:pt x="0" y="990530"/>
                  </a:cubicBezTo>
                  <a:lnTo>
                    <a:pt x="0" y="26105"/>
                  </a:lnTo>
                  <a:cubicBezTo>
                    <a:pt x="0" y="11688"/>
                    <a:pt x="11688" y="0"/>
                    <a:pt x="26105" y="0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551" y="162475"/>
            <a:ext cx="1180214" cy="1353910"/>
          </a:xfrm>
          <a:custGeom>
            <a:avLst/>
            <a:gdLst/>
            <a:ahLst/>
            <a:cxnLst/>
            <a:rect l="l" t="t" r="r" b="b"/>
            <a:pathLst>
              <a:path w="1180214" h="1353910">
                <a:moveTo>
                  <a:pt x="0" y="0"/>
                </a:moveTo>
                <a:lnTo>
                  <a:pt x="1180214" y="0"/>
                </a:lnTo>
                <a:lnTo>
                  <a:pt x="1180214" y="1353910"/>
                </a:lnTo>
                <a:lnTo>
                  <a:pt x="0" y="13539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8655" t="-6571" r="-121173" b="-86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2943266" flipH="1" flipV="1">
            <a:off x="3924676" y="7215323"/>
            <a:ext cx="3966579" cy="2037830"/>
          </a:xfrm>
          <a:custGeom>
            <a:avLst/>
            <a:gdLst/>
            <a:ahLst/>
            <a:cxnLst/>
            <a:rect l="l" t="t" r="r" b="b"/>
            <a:pathLst>
              <a:path w="3966579" h="2037830">
                <a:moveTo>
                  <a:pt x="3966578" y="2037830"/>
                </a:moveTo>
                <a:lnTo>
                  <a:pt x="0" y="2037830"/>
                </a:lnTo>
                <a:lnTo>
                  <a:pt x="0" y="0"/>
                </a:lnTo>
                <a:lnTo>
                  <a:pt x="3966578" y="0"/>
                </a:lnTo>
                <a:lnTo>
                  <a:pt x="3966578" y="203783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8825566" y="788080"/>
            <a:ext cx="7557104" cy="858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8"/>
              </a:lnSpc>
              <a:spcBef>
                <a:spcPct val="0"/>
              </a:spcBef>
            </a:pP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Yng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Nghymru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,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mae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yna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berson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o’r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enw’r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Comisiynydd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Plant. Ei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swydd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yw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sefyll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lan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am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eich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hawliau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.</a:t>
            </a:r>
          </a:p>
          <a:p>
            <a:pPr algn="ctr">
              <a:lnSpc>
                <a:spcPts val="5588"/>
              </a:lnSpc>
              <a:spcBef>
                <a:spcPct val="0"/>
              </a:spcBef>
            </a:pPr>
            <a:endParaRPr lang="en-US" sz="3992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algn="ctr">
              <a:lnSpc>
                <a:spcPts val="5588"/>
              </a:lnSpc>
              <a:spcBef>
                <a:spcPct val="0"/>
              </a:spcBef>
            </a:pPr>
            <a:r>
              <a:rPr lang="en-US" sz="3992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Rocio Cifuentes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yw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Comisiynydd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Plant Cymru.</a:t>
            </a:r>
          </a:p>
          <a:p>
            <a:pPr algn="ctr">
              <a:lnSpc>
                <a:spcPts val="5588"/>
              </a:lnSpc>
              <a:spcBef>
                <a:spcPct val="0"/>
              </a:spcBef>
            </a:pPr>
            <a:endParaRPr lang="en-US" sz="3992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algn="ctr">
              <a:lnSpc>
                <a:spcPts val="5588"/>
              </a:lnSpc>
              <a:spcBef>
                <a:spcPct val="0"/>
              </a:spcBef>
            </a:pP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Dyw hi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ddim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rhan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o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Lywodraeth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Cymru. Mae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hi’n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dweud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wrth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y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Llywodraeth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beth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sydd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angen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iddyn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nhw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ei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wneud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ddiogelu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hawliau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plant a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phobl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99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ifanc</a:t>
            </a:r>
            <a:r>
              <a:rPr lang="en-US" sz="399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86640" y="1412636"/>
            <a:ext cx="6387981" cy="8073278"/>
          </a:xfrm>
          <a:custGeom>
            <a:avLst/>
            <a:gdLst/>
            <a:ahLst/>
            <a:cxnLst/>
            <a:rect l="l" t="t" r="r" b="b"/>
            <a:pathLst>
              <a:path w="6387981" h="8073278">
                <a:moveTo>
                  <a:pt x="0" y="0"/>
                </a:moveTo>
                <a:lnTo>
                  <a:pt x="6387981" y="0"/>
                </a:lnTo>
                <a:lnTo>
                  <a:pt x="6387981" y="8073278"/>
                </a:lnTo>
                <a:lnTo>
                  <a:pt x="0" y="80732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974621" y="2140766"/>
            <a:ext cx="10689860" cy="7506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9906" lvl="1" indent="-299953" algn="l">
              <a:lnSpc>
                <a:spcPts val="6585"/>
              </a:lnSpc>
              <a:buAutoNum type="arabicPeriod"/>
            </a:pP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Tynnwch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amlinelliad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o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gorff</a:t>
            </a:r>
            <a:endParaRPr lang="en-US" sz="2778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marL="599906" lvl="1" indent="-299953" algn="l">
              <a:lnSpc>
                <a:spcPts val="6585"/>
              </a:lnSpc>
              <a:buAutoNum type="arabicPeriod"/>
            </a:pP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Cydweithiwch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feddwl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am y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pethau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rydych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chi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angen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dyfu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hapus,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iach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, ac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ddiogel</a:t>
            </a:r>
            <a:endParaRPr lang="en-US" sz="2778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marL="599906" lvl="1" indent="-299953" algn="l">
              <a:lnSpc>
                <a:spcPts val="6585"/>
              </a:lnSpc>
              <a:buAutoNum type="arabicPeriod"/>
            </a:pP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Ysgrifennwch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neu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dynnwch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lun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o’r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pethau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yma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y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corff</a:t>
            </a:r>
            <a:endParaRPr lang="en-US" sz="2778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marL="599906" lvl="1" indent="-299953" algn="l">
              <a:lnSpc>
                <a:spcPts val="6585"/>
              </a:lnSpc>
              <a:buAutoNum type="arabicPeriod"/>
            </a:pP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Defnyddiwch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boster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‘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  <a:hlinkClick r:id="rId6"/>
              </a:rPr>
              <a:t>Deall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  <a:hlinkClick r:id="rId6"/>
              </a:rPr>
              <a:t>eich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  <a:hlinkClick r:id="rId6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  <a:hlinkClick r:id="rId6"/>
              </a:rPr>
              <a:t>hawliau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’.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Ydy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eich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syniadau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gyfateb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gydag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unrhyw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hawliau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?</a:t>
            </a:r>
          </a:p>
          <a:p>
            <a:pPr marL="599906" lvl="1" indent="-299953" algn="l">
              <a:lnSpc>
                <a:spcPts val="6585"/>
              </a:lnSpc>
              <a:buAutoNum type="arabicPeriod"/>
            </a:pP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Meddyliwch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am y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pethau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mae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pobl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ifanc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angen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ond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weithiau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cael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eu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gwrthod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–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ysgrifennwch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yr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rhain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tu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allan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i’r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corff</a:t>
            </a:r>
            <a:endParaRPr lang="en-US" sz="2778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marL="599906" lvl="1" indent="-299953" algn="l">
              <a:lnSpc>
                <a:spcPts val="6585"/>
              </a:lnSpc>
              <a:buAutoNum type="arabicPeriod"/>
            </a:pP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Rhannwch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eich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syniadau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gyda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gweddill</a:t>
            </a:r>
            <a:r>
              <a:rPr lang="en-US" sz="2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y </a:t>
            </a:r>
            <a:r>
              <a:rPr lang="en-US" sz="2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grwp</a:t>
            </a:r>
            <a:endParaRPr lang="en-US" sz="2778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81800" y="694674"/>
            <a:ext cx="9822209" cy="10820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7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Gweithgaredd</a:t>
            </a:r>
            <a:r>
              <a:rPr lang="en-US" sz="6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: </a:t>
            </a:r>
            <a:r>
              <a:rPr lang="en-US" sz="6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Corff</a:t>
            </a:r>
            <a:r>
              <a:rPr lang="en-US" sz="6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hawliau</a:t>
            </a:r>
            <a:endParaRPr lang="en-US" sz="6000" b="1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6838158" y="8747552"/>
            <a:ext cx="1207521" cy="1297987"/>
          </a:xfrm>
          <a:custGeom>
            <a:avLst/>
            <a:gdLst/>
            <a:ahLst/>
            <a:cxnLst/>
            <a:rect l="l" t="t" r="r" b="b"/>
            <a:pathLst>
              <a:path w="1207521" h="1297987">
                <a:moveTo>
                  <a:pt x="0" y="0"/>
                </a:moveTo>
                <a:lnTo>
                  <a:pt x="1207521" y="0"/>
                </a:lnTo>
                <a:lnTo>
                  <a:pt x="1207521" y="1297987"/>
                </a:lnTo>
                <a:lnTo>
                  <a:pt x="0" y="12979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9999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29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01842" y="1539448"/>
            <a:ext cx="7208104" cy="720810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9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18099" y="2607462"/>
            <a:ext cx="5175589" cy="5072077"/>
          </a:xfrm>
          <a:custGeom>
            <a:avLst/>
            <a:gdLst/>
            <a:ahLst/>
            <a:cxnLst/>
            <a:rect l="l" t="t" r="r" b="b"/>
            <a:pathLst>
              <a:path w="5175589" h="5072077">
                <a:moveTo>
                  <a:pt x="0" y="0"/>
                </a:moveTo>
                <a:lnTo>
                  <a:pt x="5175589" y="0"/>
                </a:lnTo>
                <a:lnTo>
                  <a:pt x="5175589" y="5072076"/>
                </a:lnTo>
                <a:lnTo>
                  <a:pt x="0" y="5072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827041" y="4297497"/>
            <a:ext cx="8839978" cy="1520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434"/>
              </a:lnSpc>
            </a:pPr>
            <a:r>
              <a:rPr lang="en-US" sz="8881" b="1" spc="355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Poeni</a:t>
            </a:r>
            <a:r>
              <a:rPr lang="en-US" sz="8881" b="1" spc="355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/</a:t>
            </a:r>
            <a:r>
              <a:rPr lang="en-US" sz="8881" b="1" spc="355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becso</a:t>
            </a:r>
            <a:r>
              <a:rPr lang="en-US" sz="8881" b="1" spc="355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?</a:t>
            </a:r>
          </a:p>
        </p:txBody>
      </p:sp>
      <p:sp>
        <p:nvSpPr>
          <p:cNvPr id="8" name="Freeform 8"/>
          <p:cNvSpPr/>
          <p:nvPr/>
        </p:nvSpPr>
        <p:spPr>
          <a:xfrm>
            <a:off x="16619121" y="8512105"/>
            <a:ext cx="1426558" cy="1533434"/>
          </a:xfrm>
          <a:custGeom>
            <a:avLst/>
            <a:gdLst/>
            <a:ahLst/>
            <a:cxnLst/>
            <a:rect l="l" t="t" r="r" b="b"/>
            <a:pathLst>
              <a:path w="1426558" h="1533434">
                <a:moveTo>
                  <a:pt x="0" y="0"/>
                </a:moveTo>
                <a:lnTo>
                  <a:pt x="1426558" y="0"/>
                </a:lnTo>
                <a:lnTo>
                  <a:pt x="1426558" y="1533434"/>
                </a:lnTo>
                <a:lnTo>
                  <a:pt x="0" y="15334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999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743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043317" y="1028700"/>
            <a:ext cx="5420382" cy="5420382"/>
          </a:xfrm>
          <a:custGeom>
            <a:avLst/>
            <a:gdLst/>
            <a:ahLst/>
            <a:cxnLst/>
            <a:rect l="l" t="t" r="r" b="b"/>
            <a:pathLst>
              <a:path w="5420382" h="5420382">
                <a:moveTo>
                  <a:pt x="0" y="0"/>
                </a:moveTo>
                <a:lnTo>
                  <a:pt x="5420382" y="0"/>
                </a:lnTo>
                <a:lnTo>
                  <a:pt x="5420382" y="5420382"/>
                </a:lnTo>
                <a:lnTo>
                  <a:pt x="0" y="54203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520238" y="1681491"/>
            <a:ext cx="4466540" cy="4114800"/>
          </a:xfrm>
          <a:custGeom>
            <a:avLst/>
            <a:gdLst/>
            <a:ahLst/>
            <a:cxnLst/>
            <a:rect l="l" t="t" r="r" b="b"/>
            <a:pathLst>
              <a:path w="4466540" h="4114800">
                <a:moveTo>
                  <a:pt x="0" y="0"/>
                </a:moveTo>
                <a:lnTo>
                  <a:pt x="4466540" y="0"/>
                </a:lnTo>
                <a:lnTo>
                  <a:pt x="44665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046522" y="3180693"/>
            <a:ext cx="5420382" cy="5420382"/>
          </a:xfrm>
          <a:custGeom>
            <a:avLst/>
            <a:gdLst/>
            <a:ahLst/>
            <a:cxnLst/>
            <a:rect l="l" t="t" r="r" b="b"/>
            <a:pathLst>
              <a:path w="5420382" h="5420382">
                <a:moveTo>
                  <a:pt x="0" y="0"/>
                </a:moveTo>
                <a:lnTo>
                  <a:pt x="5420382" y="0"/>
                </a:lnTo>
                <a:lnTo>
                  <a:pt x="5420382" y="5420382"/>
                </a:lnTo>
                <a:lnTo>
                  <a:pt x="0" y="54203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491360" y="4383616"/>
            <a:ext cx="4530706" cy="3352723"/>
          </a:xfrm>
          <a:custGeom>
            <a:avLst/>
            <a:gdLst/>
            <a:ahLst/>
            <a:cxnLst/>
            <a:rect l="l" t="t" r="r" b="b"/>
            <a:pathLst>
              <a:path w="4530706" h="3352723">
                <a:moveTo>
                  <a:pt x="0" y="0"/>
                </a:moveTo>
                <a:lnTo>
                  <a:pt x="4530706" y="0"/>
                </a:lnTo>
                <a:lnTo>
                  <a:pt x="4530706" y="3352723"/>
                </a:lnTo>
                <a:lnTo>
                  <a:pt x="0" y="3352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504138" y="8601075"/>
            <a:ext cx="1278238" cy="1374002"/>
          </a:xfrm>
          <a:custGeom>
            <a:avLst/>
            <a:gdLst/>
            <a:ahLst/>
            <a:cxnLst/>
            <a:rect l="l" t="t" r="r" b="b"/>
            <a:pathLst>
              <a:path w="1278238" h="1374002">
                <a:moveTo>
                  <a:pt x="0" y="0"/>
                </a:moveTo>
                <a:lnTo>
                  <a:pt x="1278238" y="0"/>
                </a:lnTo>
                <a:lnTo>
                  <a:pt x="1278238" y="1374002"/>
                </a:lnTo>
                <a:lnTo>
                  <a:pt x="0" y="137400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999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371600" y="6925547"/>
            <a:ext cx="7564319" cy="305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4"/>
              </a:lnSpc>
            </a:pPr>
            <a:r>
              <a:rPr lang="en-US" sz="3673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Siaradwch</a:t>
            </a:r>
            <a:r>
              <a:rPr lang="en-US" sz="3673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73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gydag</a:t>
            </a:r>
            <a:r>
              <a:rPr lang="en-US" sz="3673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73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oedolyn</a:t>
            </a:r>
            <a:r>
              <a:rPr lang="en-US" sz="3673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73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rydych</a:t>
            </a:r>
            <a:r>
              <a:rPr lang="en-US" sz="3673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73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chi’n</a:t>
            </a:r>
            <a:r>
              <a:rPr lang="en-US" sz="3673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73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ymddyried</a:t>
            </a:r>
            <a:r>
              <a:rPr lang="en-US" sz="3673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73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ynddyn</a:t>
            </a:r>
            <a:r>
              <a:rPr lang="en-US" sz="3673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73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nhw</a:t>
            </a:r>
            <a:r>
              <a:rPr lang="en-US" sz="3673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73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</a:t>
            </a:r>
            <a:r>
              <a:rPr lang="en-US" sz="3673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yr </a:t>
            </a:r>
            <a:r>
              <a:rPr lang="en-US" sz="3673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ysgol</a:t>
            </a:r>
            <a:r>
              <a:rPr lang="en-US" sz="3673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ac/neu </a:t>
            </a:r>
            <a:r>
              <a:rPr lang="en-US" sz="3673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adref</a:t>
            </a:r>
            <a:r>
              <a:rPr lang="en-US" sz="3673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70561" y="657225"/>
            <a:ext cx="6565663" cy="194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Cysylltwch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â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gwasaneth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cymorth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fel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Childline neu MEIC.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hlinkClick r:id="rId3" tooltip="https://www.childcomwales.org.uk/resources/monthly-matters/"/>
          </p:cNvPr>
          <p:cNvSpPr/>
          <p:nvPr/>
        </p:nvSpPr>
        <p:spPr>
          <a:xfrm rot="600587">
            <a:off x="10136661" y="851205"/>
            <a:ext cx="7194942" cy="5312265"/>
          </a:xfrm>
          <a:custGeom>
            <a:avLst/>
            <a:gdLst/>
            <a:ahLst/>
            <a:cxnLst/>
            <a:rect l="l" t="t" r="r" b="b"/>
            <a:pathLst>
              <a:path w="7194942" h="5312265">
                <a:moveTo>
                  <a:pt x="0" y="0"/>
                </a:moveTo>
                <a:lnTo>
                  <a:pt x="7194942" y="0"/>
                </a:lnTo>
                <a:lnTo>
                  <a:pt x="7194942" y="5312265"/>
                </a:lnTo>
                <a:lnTo>
                  <a:pt x="0" y="53122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459660">
            <a:off x="521717" y="677244"/>
            <a:ext cx="2664387" cy="266438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5CD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3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459660">
            <a:off x="872711" y="1206282"/>
            <a:ext cx="1979152" cy="1730859"/>
          </a:xfrm>
          <a:custGeom>
            <a:avLst/>
            <a:gdLst/>
            <a:ahLst/>
            <a:cxnLst/>
            <a:rect l="l" t="t" r="r" b="b"/>
            <a:pathLst>
              <a:path w="1979152" h="1730859">
                <a:moveTo>
                  <a:pt x="0" y="0"/>
                </a:moveTo>
                <a:lnTo>
                  <a:pt x="1979153" y="0"/>
                </a:lnTo>
                <a:lnTo>
                  <a:pt x="1979153" y="1730859"/>
                </a:lnTo>
                <a:lnTo>
                  <a:pt x="0" y="17308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2347771">
            <a:off x="10364439" y="6129426"/>
            <a:ext cx="2592044" cy="4788996"/>
          </a:xfrm>
          <a:custGeom>
            <a:avLst/>
            <a:gdLst/>
            <a:ahLst/>
            <a:cxnLst/>
            <a:rect l="l" t="t" r="r" b="b"/>
            <a:pathLst>
              <a:path w="2592044" h="4788996">
                <a:moveTo>
                  <a:pt x="0" y="0"/>
                </a:moveTo>
                <a:lnTo>
                  <a:pt x="2592045" y="0"/>
                </a:lnTo>
                <a:lnTo>
                  <a:pt x="2592045" y="4788996"/>
                </a:lnTo>
                <a:lnTo>
                  <a:pt x="0" y="47889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89444">
            <a:off x="11417948" y="1097132"/>
            <a:ext cx="4938970" cy="3103368"/>
          </a:xfrm>
          <a:custGeom>
            <a:avLst/>
            <a:gdLst/>
            <a:ahLst/>
            <a:cxnLst/>
            <a:rect l="l" t="t" r="r" b="b"/>
            <a:pathLst>
              <a:path w="4938970" h="3103368">
                <a:moveTo>
                  <a:pt x="0" y="0"/>
                </a:moveTo>
                <a:lnTo>
                  <a:pt x="4938971" y="0"/>
                </a:lnTo>
                <a:lnTo>
                  <a:pt x="4938971" y="3103368"/>
                </a:lnTo>
                <a:lnTo>
                  <a:pt x="0" y="31033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20" r="-109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317121" y="394488"/>
            <a:ext cx="7513568" cy="1820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0"/>
              </a:lnSpc>
            </a:pPr>
            <a:r>
              <a:rPr lang="en-US" sz="5200" b="1" spc="208">
                <a:solidFill>
                  <a:srgbClr val="333652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Ddim yn derbyn eich hawliau?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6866" y="4310812"/>
            <a:ext cx="8540900" cy="2865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90"/>
              </a:lnSpc>
            </a:pPr>
            <a:r>
              <a:rPr lang="en-US" sz="3000" b="1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Gallwch</a:t>
            </a:r>
            <a:r>
              <a:rPr lang="en-US" sz="3000" b="1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</a:t>
            </a:r>
            <a:r>
              <a:rPr lang="en-US" sz="3000" b="1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gysylltu</a:t>
            </a:r>
            <a:r>
              <a:rPr lang="en-US" sz="3000" b="1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</a:t>
            </a:r>
            <a:r>
              <a:rPr lang="en-US" sz="3000" b="1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gyda’n</a:t>
            </a:r>
            <a:r>
              <a:rPr lang="en-US" sz="3000" b="1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</a:t>
            </a:r>
            <a:r>
              <a:rPr lang="en-US" sz="3000" b="1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tîm</a:t>
            </a:r>
            <a:r>
              <a:rPr lang="en-US" sz="3000" b="1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</a:t>
            </a:r>
            <a:r>
              <a:rPr lang="en-US" sz="3000" b="1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cymorth</a:t>
            </a:r>
            <a:r>
              <a:rPr lang="en-US" sz="3000" b="1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a </a:t>
            </a:r>
            <a:r>
              <a:rPr lang="en-US" sz="3000" b="1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chyngor</a:t>
            </a:r>
            <a:r>
              <a:rPr lang="en-US" sz="3000" b="1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</a:t>
            </a:r>
            <a:r>
              <a:rPr lang="en-US" sz="3000" b="1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trwy</a:t>
            </a:r>
            <a:r>
              <a:rPr lang="en-US" sz="3000" b="1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:</a:t>
            </a:r>
          </a:p>
          <a:p>
            <a:pPr marL="647700" lvl="1" indent="-323850" algn="just">
              <a:lnSpc>
                <a:spcPts val="5790"/>
              </a:lnSpc>
              <a:buFont typeface="Arial"/>
              <a:buChar char="•"/>
            </a:pPr>
            <a:r>
              <a:rPr lang="en-US" sz="3000" b="1" u="sng" dirty="0" err="1">
                <a:solidFill>
                  <a:srgbClr val="333652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ffonio</a:t>
            </a:r>
            <a:r>
              <a:rPr lang="en-US" sz="3000" b="1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: 01792 765600</a:t>
            </a:r>
          </a:p>
          <a:p>
            <a:pPr marL="647700" lvl="1" indent="-323850" algn="just">
              <a:lnSpc>
                <a:spcPts val="5790"/>
              </a:lnSpc>
              <a:buFont typeface="Arial"/>
              <a:buChar char="•"/>
            </a:pPr>
            <a:r>
              <a:rPr lang="en-US" sz="3000" b="1" u="sng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e-</a:t>
            </a:r>
            <a:r>
              <a:rPr lang="en-US" sz="3000" b="1" u="sng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bostio</a:t>
            </a:r>
            <a:r>
              <a:rPr lang="en-US" sz="3000" b="1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</a:t>
            </a:r>
            <a:r>
              <a:rPr lang="en-US" sz="3000" b="1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cyngor@complantcymru.org.uk</a:t>
            </a:r>
            <a:endParaRPr lang="en-US" sz="3000" b="1" dirty="0">
              <a:solidFill>
                <a:srgbClr val="333652"/>
              </a:solidFill>
              <a:latin typeface="Catamaran Semi-Bold"/>
              <a:ea typeface="Catamaran Semi-Bold"/>
              <a:cs typeface="Catamaran Semi-Bold"/>
              <a:sym typeface="Catamaran Semi-Bold"/>
            </a:endParaRPr>
          </a:p>
          <a:p>
            <a:pPr marL="647700" lvl="1" indent="-323850" algn="just">
              <a:lnSpc>
                <a:spcPts val="5790"/>
              </a:lnSpc>
              <a:buFont typeface="Arial"/>
              <a:buChar char="•"/>
            </a:pPr>
            <a:r>
              <a:rPr lang="en-US" sz="3000" b="1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danfon</a:t>
            </a:r>
            <a:r>
              <a:rPr lang="en-US" sz="3000" b="1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</a:t>
            </a:r>
            <a:r>
              <a:rPr lang="en-US" sz="3000" b="1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neges</a:t>
            </a:r>
            <a:r>
              <a:rPr lang="en-US" sz="3000" b="1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</a:t>
            </a:r>
            <a:r>
              <a:rPr lang="en-US" sz="3000" b="1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ar</a:t>
            </a:r>
            <a:r>
              <a:rPr lang="en-US" sz="3000" b="1" dirty="0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 y </a:t>
            </a:r>
            <a:r>
              <a:rPr lang="en-US" sz="3000" b="1" u="sng" dirty="0" err="1">
                <a:solidFill>
                  <a:srgbClr val="333652"/>
                </a:solidFill>
                <a:latin typeface="Catamaran Semi-Bold"/>
                <a:ea typeface="Catamaran Semi-Bold"/>
                <a:cs typeface="Catamaran Semi-Bold"/>
                <a:sym typeface="Catamaran Semi-Bold"/>
              </a:rPr>
              <a:t>wefan</a:t>
            </a:r>
            <a:endParaRPr lang="en-US" sz="3000" b="1" u="sng" dirty="0">
              <a:solidFill>
                <a:srgbClr val="333652"/>
              </a:solidFill>
              <a:latin typeface="Catamaran Semi-Bold"/>
              <a:ea typeface="Catamaran Semi-Bold"/>
              <a:cs typeface="Catamaran Semi-Bold"/>
              <a:sym typeface="Catamaran Semi-Bold"/>
            </a:endParaRPr>
          </a:p>
        </p:txBody>
      </p:sp>
      <p:sp>
        <p:nvSpPr>
          <p:cNvPr id="14" name="Freeform 14">
            <a:hlinkClick r:id="rId10" tooltip="https://www.complantcymru.org.uk"/>
          </p:cNvPr>
          <p:cNvSpPr/>
          <p:nvPr/>
        </p:nvSpPr>
        <p:spPr>
          <a:xfrm>
            <a:off x="15229902" y="8595360"/>
            <a:ext cx="2466940" cy="1325880"/>
          </a:xfrm>
          <a:custGeom>
            <a:avLst/>
            <a:gdLst/>
            <a:ahLst/>
            <a:cxnLst/>
            <a:rect l="l" t="t" r="r" b="b"/>
            <a:pathLst>
              <a:path w="2466940" h="1325880">
                <a:moveTo>
                  <a:pt x="0" y="0"/>
                </a:moveTo>
                <a:lnTo>
                  <a:pt x="2466940" y="0"/>
                </a:lnTo>
                <a:lnTo>
                  <a:pt x="2466940" y="1325880"/>
                </a:lnTo>
                <a:lnTo>
                  <a:pt x="0" y="13258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6361300">
            <a:off x="15684821" y="25938"/>
            <a:ext cx="1276449" cy="2591775"/>
          </a:xfrm>
          <a:custGeom>
            <a:avLst/>
            <a:gdLst/>
            <a:ahLst/>
            <a:cxnLst/>
            <a:rect l="l" t="t" r="r" b="b"/>
            <a:pathLst>
              <a:path w="1276449" h="2591775">
                <a:moveTo>
                  <a:pt x="0" y="0"/>
                </a:moveTo>
                <a:lnTo>
                  <a:pt x="1276449" y="0"/>
                </a:lnTo>
                <a:lnTo>
                  <a:pt x="1276449" y="2591775"/>
                </a:lnTo>
                <a:lnTo>
                  <a:pt x="0" y="2591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7828678">
            <a:off x="-17448" y="4345109"/>
            <a:ext cx="2473149" cy="7313076"/>
          </a:xfrm>
          <a:custGeom>
            <a:avLst/>
            <a:gdLst/>
            <a:ahLst/>
            <a:cxnLst/>
            <a:rect l="l" t="t" r="r" b="b"/>
            <a:pathLst>
              <a:path w="2473149" h="7313076">
                <a:moveTo>
                  <a:pt x="0" y="0"/>
                </a:moveTo>
                <a:lnTo>
                  <a:pt x="2473149" y="0"/>
                </a:lnTo>
                <a:lnTo>
                  <a:pt x="2473149" y="7313076"/>
                </a:lnTo>
                <a:lnTo>
                  <a:pt x="0" y="73130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1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Online Media 2" title="Dweud eich dweud etholiad Senedd">
            <a:hlinkClick r:id="" action="ppaction://media"/>
            <a:extLst>
              <a:ext uri="{FF2B5EF4-FFF2-40B4-BE49-F238E27FC236}">
                <a16:creationId xmlns:a16="http://schemas.microsoft.com/office/drawing/2014/main" id="{0EE143A3-5BCA-C0AA-FE53-E18FC4FD52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2667000" y="1485900"/>
            <a:ext cx="12123892" cy="6849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cf76f155ced4ddcb4097134ff3c332f xmlns="a92cb3d6-694b-4915-be01-0dd97e9dbd9e">
      <Terms xmlns="http://schemas.microsoft.com/office/infopath/2007/PartnerControls"/>
    </lcf76f155ced4ddcb4097134ff3c332f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TaxCatchAll xmlns="e442ecdc-24d5-4155-b3a2-f91807a0074c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3" ma:contentTypeDescription="Create a new document." ma:contentTypeScope="" ma:versionID="cb5b3e74163a68f1ab1a330863cd8ca5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8bc8f9ba61cafd898dfa14d4fbdc3b0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E02520-0C5E-40D2-8B6F-EA927A73C9AE}">
  <ds:schemaRefs>
    <ds:schemaRef ds:uri="http://schemas.microsoft.com/office/2006/metadata/properties"/>
    <ds:schemaRef ds:uri="http://schemas.microsoft.com/office/infopath/2007/PartnerControls"/>
    <ds:schemaRef ds:uri="a92cb3d6-694b-4915-be01-0dd97e9dbd9e"/>
    <ds:schemaRef ds:uri="e442ecdc-24d5-4155-b3a2-f91807a0074c"/>
  </ds:schemaRefs>
</ds:datastoreItem>
</file>

<file path=customXml/itemProps2.xml><?xml version="1.0" encoding="utf-8"?>
<ds:datastoreItem xmlns:ds="http://schemas.openxmlformats.org/officeDocument/2006/customXml" ds:itemID="{5638EFB4-8A1D-4038-AB71-26A6815CE1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44BE8D-C7E1-4051-936F-575614F52F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cb3d6-694b-4915-be01-0dd97e9dbd9e"/>
    <ds:schemaRef ds:uri="e442ecdc-24d5-4155-b3a2-f91807a007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734</Words>
  <Application>Microsoft Office PowerPoint</Application>
  <PresentationFormat>Custom</PresentationFormat>
  <Paragraphs>71</Paragraphs>
  <Slides>11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plan - Senedd resources</dc:title>
  <dc:creator>Rebecca Davies</dc:creator>
  <cp:lastModifiedBy>Rebecca Davies</cp:lastModifiedBy>
  <cp:revision>46</cp:revision>
  <dcterms:created xsi:type="dcterms:W3CDTF">2006-08-16T00:00:00Z</dcterms:created>
  <dcterms:modified xsi:type="dcterms:W3CDTF">2025-10-08T11:20:26Z</dcterms:modified>
  <dc:identifier>DAGx9IcOVxQ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MediaServiceImageTags">
    <vt:lpwstr/>
  </property>
</Properties>
</file>