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6"/>
  </p:notesMasterIdLst>
  <p:sldIdLst>
    <p:sldId id="299" r:id="rId5"/>
    <p:sldId id="308" r:id="rId6"/>
    <p:sldId id="317" r:id="rId7"/>
    <p:sldId id="333" r:id="rId8"/>
    <p:sldId id="311" r:id="rId9"/>
    <p:sldId id="330" r:id="rId10"/>
    <p:sldId id="313" r:id="rId11"/>
    <p:sldId id="314" r:id="rId12"/>
    <p:sldId id="332" r:id="rId13"/>
    <p:sldId id="334" r:id="rId14"/>
    <p:sldId id="316" r:id="rId15"/>
  </p:sldIdLst>
  <p:sldSz cx="12192000" cy="6858000"/>
  <p:notesSz cx="6858000" cy="9144000"/>
  <p:embeddedFontLst>
    <p:embeddedFont>
      <p:font typeface="Trebuchet MS" panose="020B0603020202020204" pitchFamily="34" charset="0"/>
      <p:regular r:id="rId17"/>
      <p:bold r:id="rId18"/>
      <p:italic r:id="rId19"/>
      <p:boldItalic r:id="rId20"/>
    </p:embeddedFont>
    <p:embeddedFont>
      <p:font typeface="VAG Rounded" charset="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293887E-F4F0-AFBD-B1B1-A0FBC878D17B}" name="Sophie Williams" initials="SW" userId="S::sophie.williams@childcomwales.org.uk::b2a9301d-445a-4704-aa05-7d1118b38518" providerId="AD"/>
  <p188:author id="{6148A984-46D0-4E5C-D08D-B5BEB8949ACB}" name="Lewis Lloyd" initials="LL" userId="S::lewis.lloyd@childcomwales.org.uk::a01ddc0c-8664-42ee-8d40-a195a30962b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B54A"/>
    <a:srgbClr val="0072BC"/>
    <a:srgbClr val="FF0066"/>
    <a:srgbClr val="FACB00"/>
    <a:srgbClr val="EFE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66877A-7BEE-051E-DECD-C63E90A37670}" v="11" dt="2025-09-08T12:02:20.6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590DC-5F0B-432A-8346-8C0EF42319EC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20118-D5D1-429E-8EE6-BA4B1E3E5F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841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be.com/shorts/Sqt8KenIluI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18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22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b13afc0335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b13afc0335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151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b4244a990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b4244a990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2663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640AF-C863-783F-C2D9-20B6E001F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C48F72-AD79-5DE5-09A6-391B1CD6BC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64FF5D-4DDA-5BAA-F92A-03A26E0D99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5F55C-BAAB-D7BC-072F-50A3CC7B99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51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814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b13afc0335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b13afc0335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0825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Link to the video: </a:t>
            </a:r>
            <a:r>
              <a:rPr lang="en-US" dirty="0">
                <a:hlinkClick r:id="rId3"/>
              </a:rPr>
              <a:t>https://youtube.com/shorts/Sqt8KenIluI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D3664-EE8E-41FE-A72B-89C59E5BB8ED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34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13afc0335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b13afc0335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defRPr/>
            </a:pPr>
            <a:r>
              <a:rPr lang="en-US"/>
              <a:t>There are supporting materials on our web page for children with additional learning needs</a:t>
            </a: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976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sz="1200" b="1">
                <a:solidFill>
                  <a:schemeClr val="dk2"/>
                </a:solidFill>
                <a:latin typeface="VAGRounded Lt"/>
              </a:rPr>
              <a:t>Survey link -</a:t>
            </a:r>
            <a:r>
              <a:rPr lang="en-GB" b="1">
                <a:solidFill>
                  <a:schemeClr val="dk2"/>
                </a:solidFill>
                <a:latin typeface="VAGRounded Lt"/>
              </a:rPr>
              <a:t> https://online1.snapsurveys.com/</a:t>
            </a:r>
            <a:r>
              <a:rPr lang="en-GB" b="1" err="1">
                <a:solidFill>
                  <a:schemeClr val="dk2"/>
                </a:solidFill>
                <a:latin typeface="VAGRounded Lt"/>
              </a:rPr>
              <a:t>eoqtha</a:t>
            </a:r>
            <a:endParaRPr lang="en-GB">
              <a:solidFill>
                <a:schemeClr val="dk2"/>
              </a:solidFill>
              <a:latin typeface="Calibri" panose="020F0502020204030204"/>
              <a:ea typeface="Calibri"/>
              <a:cs typeface="Calibri"/>
            </a:endParaRPr>
          </a:p>
          <a:p>
            <a:pPr>
              <a:defRPr/>
            </a:pPr>
            <a:endParaRPr lang="en-GB">
              <a:solidFill>
                <a:srgbClr val="44546A"/>
              </a:solidFill>
              <a:ea typeface="Calibri"/>
              <a:cs typeface="Calibri"/>
            </a:endParaRPr>
          </a:p>
          <a:p>
            <a:pPr>
              <a:defRPr/>
            </a:pPr>
            <a:r>
              <a:rPr lang="en-GB">
                <a:solidFill>
                  <a:schemeClr val="dk2"/>
                </a:solidFill>
              </a:rPr>
              <a:t> 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095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" sz="1200">
                <a:solidFill>
                  <a:schemeClr val="tx1"/>
                </a:solidFill>
                <a:latin typeface="VAGRounded Lt"/>
                <a:sym typeface="Trebuchet MS"/>
              </a:rPr>
              <a:t>You could also contact &amp; speak to</a:t>
            </a:r>
            <a:r>
              <a:rPr lang="en">
                <a:latin typeface="VAGRounded Lt"/>
                <a:sym typeface="Trebuchet MS"/>
              </a:rPr>
              <a:t>:</a:t>
            </a:r>
            <a:endParaRPr lang="en" sz="1200">
              <a:solidFill>
                <a:schemeClr val="tx1"/>
              </a:solidFill>
              <a:latin typeface="VAGRounded Lt"/>
              <a:sym typeface="Trebuchet MS"/>
            </a:endParaRPr>
          </a:p>
          <a:p>
            <a:pPr>
              <a:lnSpc>
                <a:spcPct val="150000"/>
              </a:lnSpc>
            </a:pPr>
            <a:endParaRPr lang="en" sz="1200">
              <a:solidFill>
                <a:schemeClr val="tx1"/>
              </a:solidFill>
              <a:latin typeface="VAGRounded Lt" panose="00000400000000000000" pitchFamily="2" charset="0"/>
              <a:sym typeface="Trebuchet MS"/>
            </a:endParaRPr>
          </a:p>
          <a:p>
            <a:pPr>
              <a:lnSpc>
                <a:spcPct val="150000"/>
              </a:lnSpc>
            </a:pPr>
            <a:r>
              <a:rPr lang="en" sz="1200">
                <a:solidFill>
                  <a:schemeClr val="tx1"/>
                </a:solidFill>
                <a:latin typeface="VAGRounded Lt"/>
                <a:sym typeface="Trebuchet MS"/>
              </a:rPr>
              <a:t>Childline – 0800 1111</a:t>
            </a:r>
            <a:endParaRPr lang="en" sz="1200">
              <a:solidFill>
                <a:schemeClr val="tx1"/>
              </a:solidFill>
              <a:latin typeface="VAGRounded Lt"/>
            </a:endParaRPr>
          </a:p>
          <a:p>
            <a:pPr>
              <a:lnSpc>
                <a:spcPct val="150000"/>
              </a:lnSpc>
            </a:pPr>
            <a:r>
              <a:rPr lang="en" sz="1200">
                <a:solidFill>
                  <a:schemeClr val="tx1"/>
                </a:solidFill>
                <a:latin typeface="VAGRounded Lt"/>
                <a:sym typeface="Trebuchet MS"/>
              </a:rPr>
              <a:t>Meic – 080880 23456</a:t>
            </a:r>
            <a:endParaRPr lang="en-GB" sz="1200">
              <a:solidFill>
                <a:schemeClr val="tx1"/>
              </a:solidFill>
              <a:latin typeface="VAGRounded Lt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995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childrenscommissioner.wales/" TargetMode="External"/><Relationship Id="rId4" Type="http://schemas.openxmlformats.org/officeDocument/2006/relationships/hyperlink" Target="http://comisiynyddplant.cymru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49694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B8221A8F-4D3A-40E7-E0A4-DA5F22D6195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0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6878AB3-876C-4D0F-AE3F-3AEE9E932C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768790-44B4-46D1-9166-3E5D6A5F0D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D7AF87-3CE7-9E73-FB97-F40A9D2B12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45184D7-B6DC-75B4-DBCD-A1D601897E0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3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 - Blue">
    <p:bg>
      <p:bgPr>
        <a:solidFill>
          <a:srgbClr val="FAC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tx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B53C1-E319-48BB-3A25-F8AE2BDAAB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4" cy="11384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CECFB0-C293-5EBA-BB22-1B969325EEA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8879" y="5555347"/>
            <a:ext cx="1081123" cy="100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63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5687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5999" y="4165884"/>
            <a:ext cx="2743200" cy="365125"/>
          </a:xfrm>
        </p:spPr>
        <p:txBody>
          <a:bodyPr lIns="0" tIns="0" rIns="0" bIns="0"/>
          <a:lstStyle>
            <a:lvl1pPr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</a:p>
        </p:txBody>
      </p:sp>
      <p:pic>
        <p:nvPicPr>
          <p:cNvPr id="9" name="Picture 8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358199-9C12-6265-B141-944DC5B22D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74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Green">
    <p:bg>
      <p:bgPr>
        <a:solidFill>
          <a:srgbClr val="39B5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8000" y="4165884"/>
            <a:ext cx="2736000" cy="365125"/>
          </a:xfrm>
        </p:spPr>
        <p:txBody>
          <a:bodyPr lIns="0" tIns="0" rIns="0" bIns="0"/>
          <a:lstStyle>
            <a:lvl1pPr algn="ctr"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BE7177-9AB3-64F6-C376-9BD1D6FC47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5" name="Picture 4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F240EE6F-BF4C-C25C-E449-36E1B13564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1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2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076000"/>
            <a:ext cx="11329200" cy="4136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28AA99-66A9-78CA-E06D-E03EE730A01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29D90C22-DFCA-89B0-6976-B1DA9DD7DD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-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FC0822B-6C90-472B-AB40-0806ED99F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52B1172-2D36-4CE2-8E6D-A288A9F0B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7D739E-EFF1-5A7A-A658-1C43BD00CB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14" name="Picture 13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54F5B066-85A4-290A-F6B7-6DF5E9D85EA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1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D0A40B-4C9E-4E7D-924E-47CA6AD43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631683-08CB-4406-8275-702BCEA097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724000"/>
            <a:ext cx="11329200" cy="413656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A3654759-EE2D-42CC-BB58-034A7D0849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51999" y="5976000"/>
            <a:ext cx="4320000" cy="4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complantcymru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comisiynyddplant.cymru</a:t>
            </a:r>
            <a:endParaRPr kumimoji="0" lang="cy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childcomwales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childrenscommissioner.wales</a:t>
            </a:r>
            <a:endParaRPr kumimoji="0" lang="en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7E2740-0F3A-49B8-92C1-43321C4DD2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0000" y="1512000"/>
            <a:ext cx="8593200" cy="4212000"/>
          </a:xfrm>
        </p:spPr>
        <p:txBody>
          <a:bodyPr lIns="0" tIns="0" rIns="0">
            <a:noAutofit/>
          </a:bodyPr>
          <a:lstStyle>
            <a:lvl1pPr>
              <a:defRPr b="1">
                <a:solidFill>
                  <a:schemeClr val="bg2"/>
                </a:solidFill>
                <a:latin typeface="VAG Rounded Std Thin" panose="020F0402020204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E02D5032-7F75-405A-B222-831AB1EC6845}"/>
              </a:ext>
            </a:extLst>
          </p:cNvPr>
          <p:cNvSpPr/>
          <p:nvPr userDrawn="1"/>
        </p:nvSpPr>
        <p:spPr>
          <a:xfrm>
            <a:off x="9231086" y="5974080"/>
            <a:ext cx="1994263" cy="163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5"/>
            <a:extLst>
              <a:ext uri="{FF2B5EF4-FFF2-40B4-BE49-F238E27FC236}">
                <a16:creationId xmlns:a16="http://schemas.microsoft.com/office/drawing/2014/main" id="{0260D4DC-8A33-4918-B54F-178C0A33992F}"/>
              </a:ext>
            </a:extLst>
          </p:cNvPr>
          <p:cNvSpPr/>
          <p:nvPr userDrawn="1"/>
        </p:nvSpPr>
        <p:spPr>
          <a:xfrm>
            <a:off x="9231086" y="6247679"/>
            <a:ext cx="2386149" cy="178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50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i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670A7857-2A17-4545-8F08-164E289C25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516818EA-85F8-44FB-8813-18A7EF375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671861-8307-27A2-00F4-B5896B9D7AC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F5FACD-5321-506C-F7D3-1E48D854708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0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ECAE7AA-4351-4C21-B3EB-537899028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C87B527-9C95-426A-A3A0-11C08ACAF5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D0DF32-DB86-4561-55C7-9DB54EA968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9D41B97-87DB-815D-6359-6E93C38B809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78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lue">
    <p:bg>
      <p:bgPr>
        <a:solidFill>
          <a:srgbClr val="007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B53C1-E319-48BB-3A25-F8AE2BDAAB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1CECFB0-C293-5EBA-BB22-1B969325EEA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8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36C5B0-BCE9-4190-B09A-DBC0AA33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5FE0C-6F9B-4E90-8B7D-20A721057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D1D29-2E01-48A5-96E1-EDB95AC10C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A6C1-B524-4083-8985-4658D9A351CB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DCDDF-CFCD-4C49-922F-73DA90588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BF52E-53C0-4F36-8CFC-2FC836391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8EB8B-7571-4EDF-8436-56B416227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3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VAG Rounded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ldcomwales.org.uk/resources/monthly-matters/september-2025-school-unifor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Sqt8KenIluI?feature=oembed" TargetMode="Externa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1.snapsurveys.com/eoqth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online1.snapsurveys.com/noclo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advice@childcomwales.org.uk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hyperlink" Target="http://www.childcomwales.org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4;p13"/>
          <p:cNvSpPr txBox="1">
            <a:spLocks noGrp="1"/>
          </p:cNvSpPr>
          <p:nvPr>
            <p:ph type="ctrTitle" idx="4294967295"/>
          </p:nvPr>
        </p:nvSpPr>
        <p:spPr>
          <a:xfrm>
            <a:off x="2065587" y="780729"/>
            <a:ext cx="7594600" cy="8377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en" sz="4000">
                <a:latin typeface="Arial"/>
                <a:ea typeface="Trebuchet MS"/>
                <a:cs typeface="Arial"/>
                <a:sym typeface="Trebuchet MS"/>
              </a:rPr>
              <a:t>Monthly Matter – September </a:t>
            </a:r>
            <a:r>
              <a:rPr lang="en-GB" sz="4000">
                <a:latin typeface="Arial"/>
                <a:ea typeface="Trebuchet MS"/>
                <a:cs typeface="Arial"/>
                <a:sym typeface="Trebuchet MS"/>
              </a:rPr>
              <a:t>2025</a:t>
            </a:r>
            <a:endParaRPr lang="en-US" sz="3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5475" y="1913490"/>
            <a:ext cx="6654824" cy="3833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4345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BDA09-84A8-F747-B668-3D9207F962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709" y="1087026"/>
            <a:ext cx="10304835" cy="1661993"/>
          </a:xfrm>
        </p:spPr>
        <p:txBody>
          <a:bodyPr/>
          <a:lstStyle/>
          <a:p>
            <a:r>
              <a:rPr lang="en-US"/>
              <a:t>👇 If you want to continue this discussion….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E7DF50-86D6-DC07-77FC-7F6F10AC7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708" y="3429000"/>
            <a:ext cx="10304835" cy="1246495"/>
          </a:xfrm>
        </p:spPr>
        <p:txBody>
          <a:bodyPr vert="horz" lIns="0" tIns="0" rIns="0" bIns="0" rtlCol="0" anchor="t">
            <a:spAutoFit/>
          </a:bodyPr>
          <a:lstStyle/>
          <a:p>
            <a:r>
              <a:rPr lang="en-US">
                <a:latin typeface="VAG Rounded"/>
              </a:rPr>
              <a:t>🔗 Take a look at the follow-up activity </a:t>
            </a:r>
            <a:r>
              <a:rPr lang="en-US">
                <a:latin typeface="VAG Rounded"/>
                <a:hlinkClick r:id="rId3"/>
              </a:rPr>
              <a:t>on the website.</a:t>
            </a:r>
            <a:r>
              <a:rPr lang="en-US">
                <a:latin typeface="VAG Rounded"/>
              </a:rPr>
              <a:t> It’s all about how clothes are made and how we can make uniform more environmentally friendly 🌍</a:t>
            </a:r>
          </a:p>
        </p:txBody>
      </p:sp>
    </p:spTree>
    <p:extLst>
      <p:ext uri="{BB962C8B-B14F-4D97-AF65-F5344CB8AC3E}">
        <p14:creationId xmlns:p14="http://schemas.microsoft.com/office/powerpoint/2010/main" val="601383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ctrTitle"/>
          </p:nvPr>
        </p:nvSpPr>
        <p:spPr>
          <a:xfrm>
            <a:off x="5449934" y="886047"/>
            <a:ext cx="2897653" cy="224479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" sz="48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Diolch!</a:t>
            </a:r>
            <a:br>
              <a:rPr lang="en" sz="48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</a:br>
            <a:r>
              <a:rPr lang="en" sz="48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Thanks! </a:t>
            </a:r>
            <a:endParaRPr sz="4800">
              <a:solidFill>
                <a:schemeClr val="tx1"/>
              </a:solidFill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sp>
        <p:nvSpPr>
          <p:cNvPr id="105" name="Google Shape;105;p20"/>
          <p:cNvSpPr txBox="1">
            <a:spLocks noGrp="1"/>
          </p:cNvSpPr>
          <p:nvPr>
            <p:ph type="subTitle" idx="1"/>
          </p:nvPr>
        </p:nvSpPr>
        <p:spPr>
          <a:xfrm>
            <a:off x="461466" y="3659271"/>
            <a:ext cx="11266714" cy="111968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25000" lnSpcReduction="20000"/>
          </a:bodyPr>
          <a:lstStyle/>
          <a:p>
            <a:pPr algn="ctr">
              <a:lnSpc>
                <a:spcPct val="170000"/>
              </a:lnSpc>
              <a:spcBef>
                <a:spcPts val="0"/>
              </a:spcBef>
            </a:pPr>
            <a:r>
              <a:rPr lang="en-US" sz="960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Our next Monthly Matter will be available on our website on </a:t>
            </a:r>
            <a:endParaRPr lang="en-US">
              <a:solidFill>
                <a:schemeClr val="dk1"/>
              </a:solidFill>
              <a:sym typeface="Trebuchet MS"/>
            </a:endParaRPr>
          </a:p>
          <a:p>
            <a:pPr algn="ctr">
              <a:lnSpc>
                <a:spcPct val="170000"/>
              </a:lnSpc>
              <a:spcBef>
                <a:spcPts val="0"/>
              </a:spcBef>
            </a:pPr>
            <a:r>
              <a:rPr lang="en-US" sz="9600" b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Monday, October 6th</a:t>
            </a:r>
            <a:endParaRPr lang="en-US" sz="9600" b="1">
              <a:solidFill>
                <a:schemeClr val="dk1"/>
              </a:solidFill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301" y="953934"/>
            <a:ext cx="1840005" cy="217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43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9086" y="1293865"/>
            <a:ext cx="8122301" cy="29557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Arial"/>
                <a:ea typeface="Trebuchet MS"/>
                <a:cs typeface="Arial"/>
                <a:sym typeface="Trebuchet MS"/>
              </a:rPr>
              <a:t>Last month, </a:t>
            </a:r>
            <a:r>
              <a:rPr lang="en-US" sz="3200">
                <a:latin typeface="Arial"/>
                <a:cs typeface="Arial"/>
                <a:sym typeface="Trebuchet MS"/>
              </a:rPr>
              <a:t>we asked you </a:t>
            </a:r>
            <a:r>
              <a:rPr lang="en-GB" sz="3200">
                <a:latin typeface="Arial"/>
                <a:cs typeface="Arial"/>
              </a:rPr>
              <a:t>about how much time you spend on screens and devices</a:t>
            </a:r>
            <a:r>
              <a:rPr lang="en-US" sz="3200">
                <a:latin typeface="Arial"/>
                <a:cs typeface="Arial"/>
                <a:sym typeface="Trebuchet MS"/>
              </a:rPr>
              <a:t>.</a:t>
            </a:r>
            <a:br>
              <a:rPr lang="en-US" sz="3200">
                <a:latin typeface="Arial" panose="020B0604020202020204" pitchFamily="34" charset="0"/>
                <a:ea typeface="Trebuchet MS"/>
                <a:cs typeface="Arial" panose="020B0604020202020204" pitchFamily="34" charset="0"/>
              </a:rPr>
            </a:br>
            <a:endParaRPr lang="en-US" sz="3200">
              <a:latin typeface="Arial" panose="020B0604020202020204" pitchFamily="34" charset="0"/>
              <a:ea typeface="Trebuchet MS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>
                <a:latin typeface="Arial"/>
                <a:ea typeface="Trebuchet MS"/>
                <a:cs typeface="Arial"/>
                <a:sym typeface="Trebuchet MS"/>
              </a:rPr>
              <a:t>Here’s what we found out:</a:t>
            </a:r>
            <a:endParaRPr lang="en-GB" sz="320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13" y="1387581"/>
            <a:ext cx="2679223" cy="285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05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BBA9A-923A-AE75-90D3-073281312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D0AF3D-DCFB-EA27-E722-3E0F8308722E}"/>
              </a:ext>
            </a:extLst>
          </p:cNvPr>
          <p:cNvSpPr txBox="1"/>
          <p:nvPr/>
        </p:nvSpPr>
        <p:spPr>
          <a:xfrm>
            <a:off x="1128902" y="1265727"/>
            <a:ext cx="9934195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>
                <a:latin typeface="Arial"/>
              </a:rPr>
              <a:t>⏰ 30% of you said you spend less than 2 hours a day on a device. But 20% of you spent 7 hours or more</a:t>
            </a:r>
          </a:p>
          <a:p>
            <a:endParaRPr lang="en-GB" sz="2800">
              <a:latin typeface="Arial"/>
            </a:endParaRPr>
          </a:p>
          <a:p>
            <a:r>
              <a:rPr lang="en-GB" sz="2800">
                <a:latin typeface="Arial"/>
              </a:rPr>
              <a:t>✅ 53% of you had rules about screen time at home</a:t>
            </a:r>
          </a:p>
          <a:p>
            <a:endParaRPr lang="en-GB" sz="2800">
              <a:latin typeface="Arial"/>
            </a:endParaRPr>
          </a:p>
          <a:p>
            <a:r>
              <a:rPr lang="en-GB" sz="2800">
                <a:latin typeface="Arial"/>
              </a:rPr>
              <a:t>📲 30% of you thought the Government needed to stop young people from spending too much time online; but 42% of you disagreed</a:t>
            </a:r>
          </a:p>
        </p:txBody>
      </p:sp>
    </p:spTree>
    <p:extLst>
      <p:ext uri="{BB962C8B-B14F-4D97-AF65-F5344CB8AC3E}">
        <p14:creationId xmlns:p14="http://schemas.microsoft.com/office/powerpoint/2010/main" val="1371524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wo girls sitting in a classroom&#10;&#10;AI-generated content may be incorrect.">
            <a:extLst>
              <a:ext uri="{FF2B5EF4-FFF2-40B4-BE49-F238E27FC236}">
                <a16:creationId xmlns:a16="http://schemas.microsoft.com/office/drawing/2014/main" id="{D8F58F98-E30D-3BFF-3EAF-1F394C8B6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769" y="755296"/>
            <a:ext cx="6000396" cy="47642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B6F65C-4A4A-5275-8414-F5DB84ECDF79}"/>
              </a:ext>
            </a:extLst>
          </p:cNvPr>
          <p:cNvSpPr txBox="1"/>
          <p:nvPr/>
        </p:nvSpPr>
        <p:spPr>
          <a:xfrm>
            <a:off x="1061547" y="2228194"/>
            <a:ext cx="3499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We shared your responses as part of a BBC Wales news piece ➡️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26645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ctrTitle" idx="4294967295"/>
          </p:nvPr>
        </p:nvSpPr>
        <p:spPr>
          <a:xfrm>
            <a:off x="4277849" y="1453591"/>
            <a:ext cx="7474269" cy="326533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>
                <a:latin typeface="Arial"/>
                <a:ea typeface="Trebuchet MS"/>
                <a:cs typeface="Arial"/>
                <a:sym typeface="Trebuchet MS"/>
              </a:rPr>
              <a:t>September</a:t>
            </a:r>
            <a:r>
              <a:rPr lang="en" sz="2800" b="1" dirty="0">
                <a:latin typeface="Arial"/>
                <a:ea typeface="Trebuchet MS"/>
                <a:cs typeface="Arial"/>
                <a:sym typeface="Trebuchet MS"/>
              </a:rPr>
              <a:t>’s Monthly Matter </a:t>
            </a:r>
            <a:r>
              <a:rPr lang="en" sz="2800" dirty="0">
                <a:latin typeface="Arial"/>
                <a:ea typeface="Trebuchet MS"/>
                <a:cs typeface="Arial"/>
                <a:sym typeface="Trebuchet MS"/>
              </a:rPr>
              <a:t>is all about school uniform.</a:t>
            </a:r>
            <a:br>
              <a:rPr lang="en" sz="2800" b="1" dirty="0">
                <a:latin typeface="Arial"/>
                <a:ea typeface="Trebuchet MS"/>
                <a:cs typeface="Arial"/>
              </a:rPr>
            </a:br>
            <a:br>
              <a:rPr lang="en" sz="2800" b="1" dirty="0">
                <a:latin typeface="Arial"/>
                <a:ea typeface="Trebuchet MS"/>
                <a:cs typeface="Arial"/>
              </a:rPr>
            </a:br>
            <a:r>
              <a:rPr lang="en" sz="2400" b="1" i="1" dirty="0">
                <a:latin typeface="Arial"/>
                <a:ea typeface="Trebuchet MS"/>
                <a:cs typeface="Arial"/>
                <a:sym typeface="Trebuchet MS"/>
              </a:rPr>
              <a:t>Remember: </a:t>
            </a:r>
            <a:r>
              <a:rPr lang="en" sz="2400" dirty="0">
                <a:latin typeface="Arial"/>
                <a:cs typeface="Arial"/>
              </a:rPr>
              <a:t>Article 12 – Right to proper food, clothing and housing</a:t>
            </a:r>
            <a:endParaRPr lang="en-GB" sz="2800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437C8E-629B-A4E5-BB21-E9C005220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82" y="1005330"/>
            <a:ext cx="3792579" cy="416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45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MM September 2025 - School Uniform">
            <a:hlinkClick r:id="" action="ppaction://media"/>
            <a:extLst>
              <a:ext uri="{FF2B5EF4-FFF2-40B4-BE49-F238E27FC236}">
                <a16:creationId xmlns:a16="http://schemas.microsoft.com/office/drawing/2014/main" id="{C923AE92-30DA-85E5-8CDE-5C0C7039625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485502" y="176846"/>
            <a:ext cx="3674934" cy="650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6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0465" y="893810"/>
            <a:ext cx="6369868" cy="7397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" sz="3200">
                <a:latin typeface="Arial"/>
                <a:ea typeface="Trebuchet MS"/>
                <a:cs typeface="Arial"/>
                <a:sym typeface="Trebuchet MS"/>
              </a:rPr>
              <a:t>1) Discuss in pairs or as a group:</a:t>
            </a:r>
            <a:endParaRPr lang="en-GB" sz="320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9827" y="2327644"/>
            <a:ext cx="10632345" cy="27938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  <a:buFont typeface="Arial,Sans-Serif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400">
                <a:solidFill>
                  <a:srgbClr val="000000"/>
                </a:solidFill>
                <a:latin typeface="Arial"/>
                <a:cs typeface="Arial"/>
              </a:rPr>
              <a:t>Is school uniform important?</a:t>
            </a:r>
          </a:p>
          <a:p>
            <a:pPr>
              <a:lnSpc>
                <a:spcPct val="150000"/>
              </a:lnSpc>
            </a:pPr>
            <a:endParaRPr lang="en-US" sz="240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400">
                <a:solidFill>
                  <a:srgbClr val="000000"/>
                </a:solidFill>
                <a:latin typeface="Arial"/>
                <a:cs typeface="Arial"/>
              </a:rPr>
              <a:t>Is your uniform comfortable</a:t>
            </a:r>
          </a:p>
          <a:p>
            <a:pPr>
              <a:lnSpc>
                <a:spcPct val="150000"/>
              </a:lnSpc>
            </a:pPr>
            <a:endParaRPr lang="en-US" sz="240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Arial"/>
                <a:cs typeface="Arial"/>
              </a:rPr>
              <a:t> W</a:t>
            </a:r>
            <a:r>
              <a:rPr lang="en-GB" sz="2400">
                <a:solidFill>
                  <a:srgbClr val="000000"/>
                </a:solidFill>
                <a:latin typeface="Arial"/>
                <a:cs typeface="Arial"/>
              </a:rPr>
              <a:t>hat about the cost of school uniform, is this something you know about? </a:t>
            </a:r>
            <a:endParaRPr lang="en-US" sz="240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066" y="629913"/>
            <a:ext cx="1513400" cy="139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05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530B0-495E-8BF7-CF40-8A803710BD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8166" y="1674232"/>
            <a:ext cx="10073834" cy="415498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SzPts val="2120"/>
            </a:pPr>
            <a:r>
              <a:rPr lang="en-GB" sz="18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(Each young person can do this individually or a teacher can do it on behalf of the class)</a:t>
            </a:r>
            <a:endParaRPr 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29092" y="1021805"/>
            <a:ext cx="9218315" cy="4983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  <a:buSzPts val="2120"/>
            </a:pPr>
            <a:r>
              <a:rPr lang="en-GB" sz="2000" dirty="0">
                <a:latin typeface="Arial"/>
                <a:ea typeface="Trebuchet MS"/>
                <a:cs typeface="Arial"/>
                <a:sym typeface="Trebuchet MS"/>
              </a:rPr>
              <a:t>Share your ideas with us by using the </a:t>
            </a:r>
            <a:r>
              <a:rPr lang="en-GB" sz="2000" b="1" dirty="0">
                <a:latin typeface="Arial"/>
                <a:ea typeface="Trebuchet MS"/>
                <a:cs typeface="Arial"/>
                <a:sym typeface="Trebuchet MS"/>
              </a:rPr>
              <a:t>QR code or </a:t>
            </a:r>
            <a:r>
              <a:rPr lang="en-GB" sz="2000" b="1" dirty="0">
                <a:latin typeface="Arial"/>
                <a:ea typeface="Trebuchet MS"/>
                <a:cs typeface="Arial"/>
                <a:sym typeface="Trebuchet MS"/>
                <a:hlinkClick r:id="rId3"/>
              </a:rPr>
              <a:t>survey link</a:t>
            </a:r>
            <a:endParaRPr lang="en-GB" sz="2000" b="1">
              <a:latin typeface="Arial" panose="020B0604020202020204" pitchFamily="34" charset="0"/>
              <a:ea typeface="Trebuchet MS"/>
              <a:cs typeface="Arial" panose="020B0604020202020204" pitchFamily="34" charset="0"/>
              <a:hlinkClick r:id="rId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084" y="720798"/>
            <a:ext cx="1401864" cy="1885265"/>
          </a:xfrm>
          <a:prstGeom prst="rect">
            <a:avLst/>
          </a:prstGeom>
        </p:spPr>
      </p:pic>
      <p:pic>
        <p:nvPicPr>
          <p:cNvPr id="6" name="Picture 5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6EBAA8D0-6112-9581-759D-6410FBBDCD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517" y="2089730"/>
            <a:ext cx="2940205" cy="294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27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 txBox="1">
            <a:spLocks noGrp="1"/>
          </p:cNvSpPr>
          <p:nvPr>
            <p:ph type="subTitle" idx="1"/>
          </p:nvPr>
        </p:nvSpPr>
        <p:spPr>
          <a:xfrm>
            <a:off x="3696182" y="2251740"/>
            <a:ext cx="5258651" cy="235327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You could also contact our </a:t>
            </a:r>
            <a:r>
              <a:rPr lang="en" sz="2200" u="sng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Advice team</a:t>
            </a:r>
            <a:r>
              <a:rPr lang="en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:</a:t>
            </a:r>
            <a:endParaRPr lang="en" sz="220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0808 801 1000</a:t>
            </a:r>
            <a:endParaRPr lang="en" sz="220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" sz="2200">
                <a:solidFill>
                  <a:schemeClr val="tx1"/>
                </a:solidFill>
                <a:latin typeface="Arial"/>
                <a:cs typeface="Arial"/>
                <a:sym typeface="Trebuchet MS"/>
                <a:hlinkClick r:id="rId3"/>
              </a:rPr>
              <a:t>advice@childcomwales.org.uk</a:t>
            </a:r>
            <a:endParaRPr lang="en" sz="2200">
              <a:solidFill>
                <a:schemeClr val="tx1"/>
              </a:solidFill>
              <a:latin typeface="Arial"/>
              <a:cs typeface="Arial"/>
              <a:hlinkClick r:id="rId3"/>
            </a:endParaRP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" sz="2200">
                <a:solidFill>
                  <a:schemeClr val="tx1"/>
                </a:solidFill>
                <a:latin typeface="Arial"/>
                <a:cs typeface="Arial"/>
                <a:sym typeface="Trebuchet M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www.childcomwales.org.uk</a:t>
            </a:r>
            <a:endParaRPr lang="en" sz="220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2" name="Picture 1" descr="A green line drawing of a hand pointing at a phone and a telephone&#10;&#10;AI-generated content may be incorrect.">
            <a:extLst>
              <a:ext uri="{FF2B5EF4-FFF2-40B4-BE49-F238E27FC236}">
                <a16:creationId xmlns:a16="http://schemas.microsoft.com/office/drawing/2014/main" id="{A45DBD92-A22F-9DD7-CD0D-AA0CD9077D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606" y="2335491"/>
            <a:ext cx="2205702" cy="21870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148893-66DF-A4B3-708A-F39739466C95}"/>
              </a:ext>
            </a:extLst>
          </p:cNvPr>
          <p:cNvSpPr txBox="1"/>
          <p:nvPr/>
        </p:nvSpPr>
        <p:spPr>
          <a:xfrm>
            <a:off x="895108" y="798653"/>
            <a:ext cx="10150997" cy="10533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>
                <a:latin typeface="Arial"/>
              </a:rPr>
              <a:t>If you are worried about anything after today's session you should speak to a </a:t>
            </a:r>
            <a:r>
              <a:rPr lang="en-GB" sz="2200" b="1">
                <a:latin typeface="Arial"/>
              </a:rPr>
              <a:t>trusted adult.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711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Comm">
      <a:dk1>
        <a:sysClr val="windowText" lastClr="000000"/>
      </a:dk1>
      <a:lt1>
        <a:sysClr val="window" lastClr="FFFFFF"/>
      </a:lt1>
      <a:dk2>
        <a:srgbClr val="414042"/>
      </a:dk2>
      <a:lt2>
        <a:srgbClr val="ED1556"/>
      </a:lt2>
      <a:accent1>
        <a:srgbClr val="0072BC"/>
      </a:accent1>
      <a:accent2>
        <a:srgbClr val="FDB913"/>
      </a:accent2>
      <a:accent3>
        <a:srgbClr val="27AAE1"/>
      </a:accent3>
      <a:accent4>
        <a:srgbClr val="EE3D96"/>
      </a:accent4>
      <a:accent5>
        <a:srgbClr val="A978B4"/>
      </a:accent5>
      <a:accent6>
        <a:srgbClr val="B3D235"/>
      </a:accent6>
      <a:hlink>
        <a:srgbClr val="0563C1"/>
      </a:hlink>
      <a:folHlink>
        <a:srgbClr val="954F72"/>
      </a:folHlink>
    </a:clrScheme>
    <a:fontScheme name="CCom">
      <a:majorFont>
        <a:latin typeface="VAG Rounded"/>
        <a:ea typeface=""/>
        <a:cs typeface=""/>
      </a:majorFont>
      <a:minorFont>
        <a:latin typeface="VAG Rounded St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2018.potx" id="{B0D8CF57-D8FC-43EB-9088-CCE5842F2899}" vid="{29BCE122-BF80-41C0-B566-8E18204F27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a92cb3d6-694b-4915-be01-0dd97e9dbd9e" xsi:nil="true"/>
    <Has_Leaders_Only_SectionGroup xmlns="a92cb3d6-694b-4915-be01-0dd97e9dbd9e" xsi:nil="true"/>
    <Owner xmlns="a92cb3d6-694b-4915-be01-0dd97e9dbd9e">
      <UserInfo>
        <DisplayName/>
        <AccountId xsi:nil="true"/>
        <AccountType/>
      </UserInfo>
    </Owner>
    <Distribution_Groups xmlns="a92cb3d6-694b-4915-be01-0dd97e9dbd9e" xsi:nil="true"/>
    <AppVersion xmlns="a92cb3d6-694b-4915-be01-0dd97e9dbd9e" xsi:nil="true"/>
    <IsNotebookLocked xmlns="a92cb3d6-694b-4915-be01-0dd97e9dbd9e" xsi:nil="true"/>
    <Is_Collaboration_Space_Locked xmlns="a92cb3d6-694b-4915-be01-0dd97e9dbd9e" xsi:nil="true"/>
    <Teams_Channel_Section_Location xmlns="a92cb3d6-694b-4915-be01-0dd97e9dbd9e" xsi:nil="true"/>
    <Templates xmlns="a92cb3d6-694b-4915-be01-0dd97e9dbd9e" xsi:nil="true"/>
    <NotebookType xmlns="a92cb3d6-694b-4915-be01-0dd97e9dbd9e" xsi:nil="true"/>
    <LMS_Mappings xmlns="a92cb3d6-694b-4915-be01-0dd97e9dbd9e" xsi:nil="true"/>
    <Invited_Leaders xmlns="a92cb3d6-694b-4915-be01-0dd97e9dbd9e" xsi:nil="true"/>
    <Self_Registration_Enabled xmlns="a92cb3d6-694b-4915-be01-0dd97e9dbd9e" xsi:nil="true"/>
    <FolderType xmlns="a92cb3d6-694b-4915-be01-0dd97e9dbd9e" xsi:nil="true"/>
    <Leaders xmlns="a92cb3d6-694b-4915-be01-0dd97e9dbd9e">
      <UserInfo>
        <DisplayName/>
        <AccountId xsi:nil="true"/>
        <AccountType/>
      </UserInfo>
    </Leaders>
    <TeamsChannelId xmlns="a92cb3d6-694b-4915-be01-0dd97e9dbd9e" xsi:nil="true"/>
    <DefaultSectionNames xmlns="a92cb3d6-694b-4915-be01-0dd97e9dbd9e" xsi:nil="true"/>
    <CultureName xmlns="a92cb3d6-694b-4915-be01-0dd97e9dbd9e" xsi:nil="true"/>
    <Invited_Members xmlns="a92cb3d6-694b-4915-be01-0dd97e9dbd9e" xsi:nil="true"/>
    <Members xmlns="a92cb3d6-694b-4915-be01-0dd97e9dbd9e">
      <UserInfo>
        <DisplayName/>
        <AccountId xsi:nil="true"/>
        <AccountType/>
      </UserInfo>
    </Members>
    <Member_Groups xmlns="a92cb3d6-694b-4915-be01-0dd97e9dbd9e">
      <UserInfo>
        <DisplayName/>
        <AccountId xsi:nil="true"/>
        <AccountType/>
      </UserInfo>
    </Member_Groups>
    <lcf76f155ced4ddcb4097134ff3c332f xmlns="a92cb3d6-694b-4915-be01-0dd97e9dbd9e">
      <Terms xmlns="http://schemas.microsoft.com/office/infopath/2007/PartnerControls"/>
    </lcf76f155ced4ddcb4097134ff3c332f>
    <TaxCatchAll xmlns="e442ecdc-24d5-4155-b3a2-f91807a0074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0E17DEE6830F4EAB69CF016E6544E2" ma:contentTypeVersion="33" ma:contentTypeDescription="Create a new document." ma:contentTypeScope="" ma:versionID="cb5b3e74163a68f1ab1a330863cd8ca5">
  <xsd:schema xmlns:xsd="http://www.w3.org/2001/XMLSchema" xmlns:xs="http://www.w3.org/2001/XMLSchema" xmlns:p="http://schemas.microsoft.com/office/2006/metadata/properties" xmlns:ns2="a92cb3d6-694b-4915-be01-0dd97e9dbd9e" xmlns:ns3="e442ecdc-24d5-4155-b3a2-f91807a0074c" targetNamespace="http://schemas.microsoft.com/office/2006/metadata/properties" ma:root="true" ma:fieldsID="8bc8f9ba61cafd898dfa14d4fbdc3b0e" ns2:_="" ns3:_="">
    <xsd:import namespace="a92cb3d6-694b-4915-be01-0dd97e9dbd9e"/>
    <xsd:import namespace="e442ecdc-24d5-4155-b3a2-f91807a0074c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cb3d6-694b-4915-be01-0dd97e9dbd9e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Teams_Channel_Section_Location" ma:index="28" nillable="true" ma:displayName="Teams Channel Section Location" ma:internalName="Teams_Channel_Section_Location">
      <xsd:simpleType>
        <xsd:restriction base="dms:Text"/>
      </xsd:simpleType>
    </xsd:element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3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38" nillable="true" ma:taxonomy="true" ma:internalName="lcf76f155ced4ddcb4097134ff3c332f" ma:taxonomyFieldName="MediaServiceImageTags" ma:displayName="Image Tags" ma:readOnly="false" ma:fieldId="{5cf76f15-5ced-4ddc-b409-7134ff3c332f}" ma:taxonomyMulti="true" ma:sspId="2b247b5d-bd6f-45b2-9b56-34b4e46c4e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4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2ecdc-24d5-4155-b3a2-f91807a0074c" elementFormDefault="qualified">
    <xsd:import namespace="http://schemas.microsoft.com/office/2006/documentManagement/types"/>
    <xsd:import namespace="http://schemas.microsoft.com/office/infopath/2007/PartnerControls"/>
    <xsd:element name="TaxCatchAll" ma:index="39" nillable="true" ma:displayName="Taxonomy Catch All Column" ma:hidden="true" ma:list="{c0abd31a-2c24-4d75-ba30-559d6c5947ed}" ma:internalName="TaxCatchAll" ma:showField="CatchAllData" ma:web="e442ecdc-24d5-4155-b3a2-f91807a007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1D8E49-D70F-4562-A934-85F7BFD90E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6CCF13-9911-4B37-9CBD-CA61567403E0}">
  <ds:schemaRefs>
    <ds:schemaRef ds:uri="a92cb3d6-694b-4915-be01-0dd97e9dbd9e"/>
    <ds:schemaRef ds:uri="e442ecdc-24d5-4155-b3a2-f91807a0074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197DADB-92D7-45B0-8AF2-1EEFE48AAA19}">
  <ds:schemaRefs>
    <ds:schemaRef ds:uri="a92cb3d6-694b-4915-be01-0dd97e9dbd9e"/>
    <ds:schemaRef ds:uri="e442ecdc-24d5-4155-b3a2-f91807a0074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06c706a5-9a85-4d2c-b8ac-63780dce3bbd}" enabled="0" method="" siteId="{06c706a5-9a85-4d2c-b8ac-63780dce3bb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cc2018</Template>
  <Application>Microsoft Office PowerPoint</Application>
  <PresentationFormat>Widescreen</PresentationFormat>
  <Slides>11</Slides>
  <Notes>11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Monthly Matter – September 2025</vt:lpstr>
      <vt:lpstr>PowerPoint Presentation</vt:lpstr>
      <vt:lpstr>PowerPoint Presentation</vt:lpstr>
      <vt:lpstr>PowerPoint Presentation</vt:lpstr>
      <vt:lpstr>September’s Monthly Matter is all about school uniform.  Remember: Article 12 – Right to proper food, clothing and housing</vt:lpstr>
      <vt:lpstr>PowerPoint Presentation</vt:lpstr>
      <vt:lpstr>PowerPoint Presentation</vt:lpstr>
      <vt:lpstr>PowerPoint Presentation</vt:lpstr>
      <vt:lpstr>PowerPoint Presentation</vt:lpstr>
      <vt:lpstr>👇 If you want to continue this discussion….</vt:lpstr>
      <vt:lpstr>Diolch! Thanks!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Siwan Dafydd</dc:creator>
  <cp:revision>8</cp:revision>
  <dcterms:created xsi:type="dcterms:W3CDTF">2019-03-26T15:18:01Z</dcterms:created>
  <dcterms:modified xsi:type="dcterms:W3CDTF">2025-09-08T12:24:59Z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0x010100B40E17DEE6830F4EAB69CF016E6544E2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bool>false</vt:bool>
  </property>
  <property fmtid="{D5CDD505-2E9C-101B-9397-08002B2CF9AE}" pid="9" name="MediaServiceImageTags">
    <vt:lpwstr/>
  </property>
</Properties>
</file>