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8288000" cy="10287000"/>
  <p:notesSz cx="6858000" cy="9144000"/>
  <p:embeddedFontLst>
    <p:embeddedFont>
      <p:font typeface="Comic Sans MS" panose="030F0702030302020204" pitchFamily="66" charset="0"/>
      <p:regular r:id="rId18"/>
      <p:bold r:id="rId19"/>
      <p:italic r:id="rId20"/>
      <p:boldItalic r:id="rId21"/>
    </p:embeddedFont>
    <p:embeddedFont>
      <p:font typeface="VAG Rounded Next Bold" panose="020B0604020202020204"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A1D6F-F9E1-4FBF-AE64-B34D72D0926E}" v="52" dt="2025-09-02T11:29:05.1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412" autoAdjust="0"/>
  </p:normalViewPr>
  <p:slideViewPr>
    <p:cSldViewPr>
      <p:cViewPr>
        <p:scale>
          <a:sx n="64" d="100"/>
          <a:sy n="64" d="100"/>
        </p:scale>
        <p:origin x="1134"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10D232-6522-4BF5-8FE1-6A71A84F50FB}" type="datetimeFigureOut">
              <a:rPr lang="en-GB" smtClean="0"/>
              <a:t>02/09/2025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6DB79-94FF-4101-9608-9ED4967CD099}" type="slidenum">
              <a:rPr lang="en-GB" smtClean="0"/>
              <a:t>‹#›</a:t>
            </a:fld>
            <a:endParaRPr lang="en-GB"/>
          </a:p>
        </p:txBody>
      </p:sp>
    </p:spTree>
    <p:extLst>
      <p:ext uri="{BB962C8B-B14F-4D97-AF65-F5344CB8AC3E}">
        <p14:creationId xmlns:p14="http://schemas.microsoft.com/office/powerpoint/2010/main" val="319728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t>
            </a:r>
            <a:r>
              <a:rPr lang="en-GB" dirty="0" err="1"/>
              <a:t>powerpoint</a:t>
            </a:r>
            <a:r>
              <a:rPr lang="en-GB" dirty="0"/>
              <a:t> covers what children’s rights are, who the commissioner is and what they do. Opportunity for further questions and potential future learning. </a:t>
            </a:r>
          </a:p>
          <a:p>
            <a:endParaRPr lang="en-GB" dirty="0"/>
          </a:p>
          <a:p>
            <a:r>
              <a:rPr lang="en-GB" dirty="0" err="1"/>
              <a:t>Mae'r</a:t>
            </a:r>
            <a:r>
              <a:rPr lang="en-GB" dirty="0"/>
              <a:t> </a:t>
            </a:r>
            <a:r>
              <a:rPr lang="en-GB" dirty="0" err="1"/>
              <a:t>cyflwyniad</a:t>
            </a:r>
            <a:r>
              <a:rPr lang="en-GB" dirty="0"/>
              <a:t> </a:t>
            </a:r>
            <a:r>
              <a:rPr lang="en-GB" dirty="0" err="1"/>
              <a:t>Pwerbwynt</a:t>
            </a:r>
            <a:r>
              <a:rPr lang="en-GB" dirty="0"/>
              <a:t> </a:t>
            </a:r>
            <a:r>
              <a:rPr lang="en-GB" dirty="0" err="1"/>
              <a:t>yma</a:t>
            </a:r>
            <a:r>
              <a:rPr lang="en-GB" dirty="0"/>
              <a:t> </a:t>
            </a:r>
            <a:r>
              <a:rPr lang="en-GB" dirty="0" err="1"/>
              <a:t>yn</a:t>
            </a:r>
            <a:r>
              <a:rPr lang="en-GB" dirty="0"/>
              <a:t> </a:t>
            </a:r>
            <a:r>
              <a:rPr lang="en-GB" dirty="0" err="1"/>
              <a:t>cynnwys</a:t>
            </a:r>
            <a:r>
              <a:rPr lang="en-GB" dirty="0"/>
              <a:t> - </a:t>
            </a:r>
            <a:r>
              <a:rPr lang="en-GB" dirty="0" err="1"/>
              <a:t>beth</a:t>
            </a:r>
            <a:r>
              <a:rPr lang="en-GB" dirty="0"/>
              <a:t> </a:t>
            </a:r>
            <a:r>
              <a:rPr lang="en-GB" dirty="0" err="1"/>
              <a:t>yw</a:t>
            </a:r>
            <a:r>
              <a:rPr lang="en-GB" dirty="0"/>
              <a:t> </a:t>
            </a:r>
            <a:r>
              <a:rPr lang="en-GB" dirty="0" err="1"/>
              <a:t>hawliau</a:t>
            </a:r>
            <a:r>
              <a:rPr lang="en-GB" dirty="0"/>
              <a:t> plant, </a:t>
            </a:r>
            <a:r>
              <a:rPr lang="en-GB" dirty="0" err="1"/>
              <a:t>pwy</a:t>
            </a:r>
            <a:r>
              <a:rPr lang="en-GB" dirty="0"/>
              <a:t> </a:t>
            </a:r>
            <a:r>
              <a:rPr lang="en-GB" dirty="0" err="1"/>
              <a:t>yw'r</a:t>
            </a:r>
            <a:r>
              <a:rPr lang="en-GB" dirty="0"/>
              <a:t> </a:t>
            </a:r>
            <a:r>
              <a:rPr lang="en-GB" dirty="0" err="1"/>
              <a:t>comisiynydd</a:t>
            </a:r>
            <a:r>
              <a:rPr lang="en-GB" dirty="0"/>
              <a:t> a </a:t>
            </a:r>
            <a:r>
              <a:rPr lang="en-GB" dirty="0" err="1"/>
              <a:t>beth</a:t>
            </a:r>
            <a:r>
              <a:rPr lang="en-GB" dirty="0"/>
              <a:t> </a:t>
            </a:r>
            <a:r>
              <a:rPr lang="en-GB" dirty="0" err="1"/>
              <a:t>maen</a:t>
            </a:r>
            <a:r>
              <a:rPr lang="en-GB" dirty="0"/>
              <a:t> </a:t>
            </a:r>
            <a:r>
              <a:rPr lang="en-GB" dirty="0" err="1"/>
              <a:t>nhw'n</a:t>
            </a:r>
            <a:r>
              <a:rPr lang="en-GB" dirty="0"/>
              <a:t> </a:t>
            </a:r>
            <a:r>
              <a:rPr lang="en-GB" dirty="0" err="1"/>
              <a:t>ei</a:t>
            </a:r>
            <a:r>
              <a:rPr lang="en-GB" dirty="0"/>
              <a:t> </a:t>
            </a:r>
            <a:r>
              <a:rPr lang="en-GB" dirty="0" err="1"/>
              <a:t>wneud</a:t>
            </a:r>
            <a:r>
              <a:rPr lang="en-GB" dirty="0"/>
              <a:t>. </a:t>
            </a:r>
            <a:r>
              <a:rPr lang="en-GB" dirty="0" err="1"/>
              <a:t>Cyfle</a:t>
            </a:r>
            <a:r>
              <a:rPr lang="en-GB" dirty="0"/>
              <a:t> i </a:t>
            </a:r>
            <a:r>
              <a:rPr lang="en-GB" dirty="0" err="1"/>
              <a:t>ofyn</a:t>
            </a:r>
            <a:r>
              <a:rPr lang="en-GB" dirty="0"/>
              <a:t> </a:t>
            </a:r>
            <a:r>
              <a:rPr lang="en-GB" dirty="0" err="1"/>
              <a:t>cwestiynau</a:t>
            </a:r>
            <a:r>
              <a:rPr lang="en-GB" dirty="0"/>
              <a:t> </a:t>
            </a:r>
            <a:r>
              <a:rPr lang="en-GB" dirty="0" err="1"/>
              <a:t>pellach</a:t>
            </a:r>
            <a:r>
              <a:rPr lang="en-GB" dirty="0"/>
              <a:t> a </a:t>
            </a:r>
            <a:r>
              <a:rPr lang="en-GB" dirty="0" err="1"/>
              <a:t>dysgu</a:t>
            </a:r>
            <a:r>
              <a:rPr lang="en-GB" dirty="0"/>
              <a:t> </a:t>
            </a:r>
            <a:r>
              <a:rPr lang="en-GB" dirty="0" err="1"/>
              <a:t>posib</a:t>
            </a:r>
            <a:r>
              <a:rPr lang="en-GB" dirty="0"/>
              <a:t> </a:t>
            </a:r>
            <a:r>
              <a:rPr lang="en-GB" dirty="0" err="1"/>
              <a:t>i’r</a:t>
            </a:r>
            <a:r>
              <a:rPr lang="en-GB" dirty="0"/>
              <a:t> </a:t>
            </a:r>
            <a:r>
              <a:rPr lang="en-GB" dirty="0" err="1"/>
              <a:t>dyfodol</a:t>
            </a:r>
            <a:r>
              <a:rPr lang="en-GB" dirty="0"/>
              <a:t>.</a:t>
            </a:r>
          </a:p>
        </p:txBody>
      </p:sp>
      <p:sp>
        <p:nvSpPr>
          <p:cNvPr id="4" name="Slide Number Placeholder 3"/>
          <p:cNvSpPr>
            <a:spLocks noGrp="1"/>
          </p:cNvSpPr>
          <p:nvPr>
            <p:ph type="sldNum" sz="quarter" idx="5"/>
          </p:nvPr>
        </p:nvSpPr>
        <p:spPr/>
        <p:txBody>
          <a:bodyPr/>
          <a:lstStyle/>
          <a:p>
            <a:fld id="{2A26DB79-94FF-4101-9608-9ED4967CD099}" type="slidenum">
              <a:rPr lang="en-GB" smtClean="0"/>
              <a:t>2</a:t>
            </a:fld>
            <a:endParaRPr lang="en-GB"/>
          </a:p>
        </p:txBody>
      </p:sp>
    </p:spTree>
    <p:extLst>
      <p:ext uri="{BB962C8B-B14F-4D97-AF65-F5344CB8AC3E}">
        <p14:creationId xmlns:p14="http://schemas.microsoft.com/office/powerpoint/2010/main" val="79308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 Com </a:t>
            </a:r>
            <a:r>
              <a:rPr lang="en-GB" dirty="0" err="1"/>
              <a:t>Wales’</a:t>
            </a:r>
            <a:r>
              <a:rPr lang="en-GB" dirty="0"/>
              <a:t> advice service.</a:t>
            </a:r>
          </a:p>
          <a:p>
            <a:endParaRPr lang="en-GB" dirty="0"/>
          </a:p>
          <a:p>
            <a:r>
              <a:rPr lang="en-GB" dirty="0" err="1"/>
              <a:t>Gwybodaeth</a:t>
            </a:r>
            <a:r>
              <a:rPr lang="en-GB" dirty="0"/>
              <a:t> am </a:t>
            </a:r>
            <a:r>
              <a:rPr lang="en-GB" dirty="0" err="1"/>
              <a:t>wasanaeth</a:t>
            </a:r>
            <a:r>
              <a:rPr lang="en-GB" dirty="0"/>
              <a:t> </a:t>
            </a:r>
            <a:r>
              <a:rPr lang="en-GB" dirty="0" err="1"/>
              <a:t>cymorth</a:t>
            </a:r>
            <a:r>
              <a:rPr lang="en-GB" dirty="0"/>
              <a:t> </a:t>
            </a:r>
            <a:r>
              <a:rPr lang="en-GB" dirty="0" err="1"/>
              <a:t>Comisiynydd</a:t>
            </a:r>
            <a:r>
              <a:rPr lang="en-GB" dirty="0"/>
              <a:t> Plant Cymru.</a:t>
            </a:r>
          </a:p>
        </p:txBody>
      </p:sp>
      <p:sp>
        <p:nvSpPr>
          <p:cNvPr id="4" name="Slide Number Placeholder 3"/>
          <p:cNvSpPr>
            <a:spLocks noGrp="1"/>
          </p:cNvSpPr>
          <p:nvPr>
            <p:ph type="sldNum" sz="quarter" idx="5"/>
          </p:nvPr>
        </p:nvSpPr>
        <p:spPr/>
        <p:txBody>
          <a:bodyPr/>
          <a:lstStyle/>
          <a:p>
            <a:fld id="{2A26DB79-94FF-4101-9608-9ED4967CD099}" type="slidenum">
              <a:rPr lang="en-GB" smtClean="0"/>
              <a:t>11</a:t>
            </a:fld>
            <a:endParaRPr lang="en-GB"/>
          </a:p>
        </p:txBody>
      </p:sp>
    </p:spTree>
    <p:extLst>
      <p:ext uri="{BB962C8B-B14F-4D97-AF65-F5344CB8AC3E}">
        <p14:creationId xmlns:p14="http://schemas.microsoft.com/office/powerpoint/2010/main" val="1624905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a:t>
            </a:r>
            <a:r>
              <a:rPr lang="en-GB"/>
              <a:t>you have any </a:t>
            </a:r>
            <a:r>
              <a:rPr lang="en-GB" dirty="0"/>
              <a:t>trouble answering questions about rights and the commissioner you are welcome to get in touch with us via post@childcomwaled.org.uk</a:t>
            </a:r>
          </a:p>
          <a:p>
            <a:endParaRPr lang="en-GB" dirty="0"/>
          </a:p>
          <a:p>
            <a:r>
              <a:rPr lang="en-GB" dirty="0" err="1"/>
              <a:t>Os</a:t>
            </a:r>
            <a:r>
              <a:rPr lang="en-GB" dirty="0"/>
              <a:t> </a:t>
            </a:r>
            <a:r>
              <a:rPr lang="en-GB" dirty="0" err="1"/>
              <a:t>rydych</a:t>
            </a:r>
            <a:r>
              <a:rPr lang="en-GB" dirty="0"/>
              <a:t> </a:t>
            </a:r>
            <a:r>
              <a:rPr lang="en-GB" dirty="0" err="1"/>
              <a:t>chi’n</a:t>
            </a:r>
            <a:r>
              <a:rPr lang="en-GB" dirty="0"/>
              <a:t> </a:t>
            </a:r>
            <a:r>
              <a:rPr lang="en-GB" dirty="0" err="1"/>
              <a:t>cael</a:t>
            </a:r>
            <a:r>
              <a:rPr lang="en-GB" dirty="0"/>
              <a:t> </a:t>
            </a:r>
            <a:r>
              <a:rPr lang="en-GB" dirty="0" err="1"/>
              <a:t>trafferth</a:t>
            </a:r>
            <a:r>
              <a:rPr lang="en-GB" dirty="0"/>
              <a:t> i </a:t>
            </a:r>
            <a:r>
              <a:rPr lang="en-GB" dirty="0" err="1"/>
              <a:t>ateb</a:t>
            </a:r>
            <a:r>
              <a:rPr lang="en-GB" dirty="0"/>
              <a:t> </a:t>
            </a:r>
            <a:r>
              <a:rPr lang="en-GB" dirty="0" err="1"/>
              <a:t>cwestiynau</a:t>
            </a:r>
            <a:r>
              <a:rPr lang="en-GB" dirty="0"/>
              <a:t> am </a:t>
            </a:r>
            <a:r>
              <a:rPr lang="en-GB" dirty="0" err="1"/>
              <a:t>hawliau</a:t>
            </a:r>
            <a:r>
              <a:rPr lang="en-GB" dirty="0"/>
              <a:t> </a:t>
            </a:r>
            <a:r>
              <a:rPr lang="en-GB" dirty="0" err="1"/>
              <a:t>neu’r</a:t>
            </a:r>
            <a:r>
              <a:rPr lang="en-GB" dirty="0"/>
              <a:t> </a:t>
            </a:r>
            <a:r>
              <a:rPr lang="en-GB" dirty="0" err="1"/>
              <a:t>comisiynydd</a:t>
            </a:r>
            <a:r>
              <a:rPr lang="en-GB" dirty="0"/>
              <a:t>, </a:t>
            </a:r>
            <a:r>
              <a:rPr lang="en-GB" dirty="0" err="1"/>
              <a:t>mae</a:t>
            </a:r>
            <a:r>
              <a:rPr lang="en-GB" dirty="0"/>
              <a:t> </a:t>
            </a:r>
            <a:r>
              <a:rPr lang="en-GB" dirty="0" err="1"/>
              <a:t>croeso</a:t>
            </a:r>
            <a:r>
              <a:rPr lang="en-GB" dirty="0"/>
              <a:t> i chi </a:t>
            </a:r>
            <a:r>
              <a:rPr lang="en-GB" dirty="0" err="1"/>
              <a:t>gysylltu</a:t>
            </a:r>
            <a:r>
              <a:rPr lang="en-GB" dirty="0"/>
              <a:t> â </a:t>
            </a:r>
            <a:r>
              <a:rPr lang="en-GB" dirty="0" err="1"/>
              <a:t>ni</a:t>
            </a:r>
            <a:r>
              <a:rPr lang="en-GB" dirty="0"/>
              <a:t> </a:t>
            </a:r>
            <a:r>
              <a:rPr lang="en-GB" dirty="0" err="1"/>
              <a:t>drwy</a:t>
            </a:r>
            <a:r>
              <a:rPr lang="en-GB" dirty="0"/>
              <a:t> post@childcomwaled.org.uk</a:t>
            </a:r>
          </a:p>
        </p:txBody>
      </p:sp>
      <p:sp>
        <p:nvSpPr>
          <p:cNvPr id="4" name="Slide Number Placeholder 3"/>
          <p:cNvSpPr>
            <a:spLocks noGrp="1"/>
          </p:cNvSpPr>
          <p:nvPr>
            <p:ph type="sldNum" sz="quarter" idx="5"/>
          </p:nvPr>
        </p:nvSpPr>
        <p:spPr/>
        <p:txBody>
          <a:bodyPr/>
          <a:lstStyle/>
          <a:p>
            <a:fld id="{2A26DB79-94FF-4101-9608-9ED4967CD099}" type="slidenum">
              <a:rPr lang="en-GB" smtClean="0"/>
              <a:t>12</a:t>
            </a:fld>
            <a:endParaRPr lang="en-GB"/>
          </a:p>
        </p:txBody>
      </p:sp>
    </p:spTree>
    <p:extLst>
      <p:ext uri="{BB962C8B-B14F-4D97-AF65-F5344CB8AC3E}">
        <p14:creationId xmlns:p14="http://schemas.microsoft.com/office/powerpoint/2010/main" val="234194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https://www.youtube.com/watch?v=4b4OVUbI5hk</a:t>
            </a:r>
          </a:p>
          <a:p>
            <a:endParaRPr lang="en-GB" dirty="0"/>
          </a:p>
          <a:p>
            <a:r>
              <a:rPr lang="en-GB" dirty="0" err="1"/>
              <a:t>Mae’r</a:t>
            </a:r>
            <a:r>
              <a:rPr lang="en-GB" dirty="0"/>
              <a:t> </a:t>
            </a:r>
            <a:r>
              <a:rPr lang="en-GB" dirty="0" err="1"/>
              <a:t>fidoe</a:t>
            </a:r>
            <a:r>
              <a:rPr lang="en-GB" dirty="0"/>
              <a:t> </a:t>
            </a:r>
            <a:r>
              <a:rPr lang="en-GB" dirty="0" err="1"/>
              <a:t>yma</a:t>
            </a:r>
            <a:r>
              <a:rPr lang="en-GB" dirty="0"/>
              <a:t> </a:t>
            </a:r>
            <a:r>
              <a:rPr lang="en-GB" dirty="0" err="1"/>
              <a:t>yn</a:t>
            </a:r>
            <a:r>
              <a:rPr lang="en-GB" dirty="0"/>
              <a:t> </a:t>
            </a:r>
            <a:r>
              <a:rPr lang="en-GB" dirty="0" err="1"/>
              <a:t>cynnwys</a:t>
            </a:r>
            <a:r>
              <a:rPr lang="en-GB" dirty="0"/>
              <a:t> ‘3 </a:t>
            </a:r>
            <a:r>
              <a:rPr lang="en-GB" dirty="0" err="1"/>
              <a:t>pennod</a:t>
            </a:r>
            <a:r>
              <a:rPr lang="en-GB" dirty="0"/>
              <a:t>’ – </a:t>
            </a:r>
            <a:r>
              <a:rPr lang="en-GB" dirty="0" err="1"/>
              <a:t>efallai</a:t>
            </a:r>
            <a:r>
              <a:rPr lang="en-GB" dirty="0"/>
              <a:t> </a:t>
            </a:r>
            <a:r>
              <a:rPr lang="en-GB" dirty="0" err="1"/>
              <a:t>bo</a:t>
            </a:r>
            <a:r>
              <a:rPr lang="en-GB" dirty="0"/>
              <a:t> chi </a:t>
            </a:r>
            <a:r>
              <a:rPr lang="en-GB" dirty="0" err="1"/>
              <a:t>ond</a:t>
            </a:r>
            <a:r>
              <a:rPr lang="en-GB" dirty="0"/>
              <a:t> </a:t>
            </a:r>
            <a:r>
              <a:rPr lang="en-GB" dirty="0" err="1"/>
              <a:t>eisiau</a:t>
            </a:r>
            <a:r>
              <a:rPr lang="en-GB" dirty="0"/>
              <a:t> </a:t>
            </a:r>
            <a:r>
              <a:rPr lang="en-GB" dirty="0" err="1"/>
              <a:t>gwylio</a:t>
            </a:r>
            <a:r>
              <a:rPr lang="en-GB" dirty="0"/>
              <a:t> un darn </a:t>
            </a:r>
            <a:r>
              <a:rPr lang="en-GB" dirty="0" err="1"/>
              <a:t>o’r</a:t>
            </a:r>
            <a:r>
              <a:rPr lang="en-GB" dirty="0"/>
              <a:t> </a:t>
            </a:r>
            <a:r>
              <a:rPr lang="en-GB" dirty="0" err="1"/>
              <a:t>fideo</a:t>
            </a:r>
            <a:r>
              <a:rPr lang="en-GB" dirty="0"/>
              <a:t> neu </a:t>
            </a:r>
            <a:r>
              <a:rPr lang="en-GB" dirty="0" err="1"/>
              <a:t>gofyn</a:t>
            </a:r>
            <a:r>
              <a:rPr lang="en-GB" dirty="0"/>
              <a:t> i </a:t>
            </a:r>
            <a:r>
              <a:rPr lang="en-GB" dirty="0" err="1"/>
              <a:t>bawb</a:t>
            </a:r>
            <a:r>
              <a:rPr lang="en-GB" dirty="0"/>
              <a:t> </a:t>
            </a:r>
            <a:r>
              <a:rPr lang="en-GB" dirty="0" err="1"/>
              <a:t>wylio’r</a:t>
            </a:r>
            <a:r>
              <a:rPr lang="en-GB" dirty="0"/>
              <a:t> </a:t>
            </a:r>
            <a:r>
              <a:rPr lang="en-GB" dirty="0" err="1"/>
              <a:t>fideo</a:t>
            </a:r>
            <a:r>
              <a:rPr lang="en-GB" dirty="0"/>
              <a:t> </a:t>
            </a:r>
            <a:r>
              <a:rPr lang="en-GB" dirty="0" err="1"/>
              <a:t>cyn</a:t>
            </a:r>
            <a:r>
              <a:rPr lang="en-GB" dirty="0"/>
              <a:t> neu </a:t>
            </a:r>
            <a:r>
              <a:rPr lang="en-GB" dirty="0" err="1"/>
              <a:t>ar</a:t>
            </a:r>
            <a:r>
              <a:rPr lang="en-GB" dirty="0"/>
              <a:t> </a:t>
            </a:r>
            <a:r>
              <a:rPr lang="en-GB" dirty="0" err="1"/>
              <a:t>ol</a:t>
            </a:r>
            <a:r>
              <a:rPr lang="en-GB" dirty="0"/>
              <a:t> y </a:t>
            </a:r>
            <a:r>
              <a:rPr lang="en-GB" dirty="0" err="1"/>
              <a:t>gwasanaeth</a:t>
            </a:r>
            <a:r>
              <a:rPr lang="en-GB" dirty="0"/>
              <a:t>. </a:t>
            </a:r>
          </a:p>
        </p:txBody>
      </p:sp>
      <p:sp>
        <p:nvSpPr>
          <p:cNvPr id="4" name="Slide Number Placeholder 3"/>
          <p:cNvSpPr>
            <a:spLocks noGrp="1"/>
          </p:cNvSpPr>
          <p:nvPr>
            <p:ph type="sldNum" sz="quarter" idx="5"/>
          </p:nvPr>
        </p:nvSpPr>
        <p:spPr/>
        <p:txBody>
          <a:bodyPr/>
          <a:lstStyle/>
          <a:p>
            <a:fld id="{2A26DB79-94FF-4101-9608-9ED4967CD099}" type="slidenum">
              <a:rPr lang="en-GB" smtClean="0"/>
              <a:t>3</a:t>
            </a:fld>
            <a:endParaRPr lang="en-GB"/>
          </a:p>
        </p:txBody>
      </p:sp>
    </p:spTree>
    <p:extLst>
      <p:ext uri="{BB962C8B-B14F-4D97-AF65-F5344CB8AC3E}">
        <p14:creationId xmlns:p14="http://schemas.microsoft.com/office/powerpoint/2010/main" val="511819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https://www.youtube.com/watch?v=CJPZ_31njq4</a:t>
            </a:r>
          </a:p>
          <a:p>
            <a:endParaRPr lang="en-GB" dirty="0"/>
          </a:p>
          <a:p>
            <a:r>
              <a:rPr lang="en-GB" dirty="0"/>
              <a:t>This video is split into 3 parts – you may only wish to watch one part during the assembly or you might like to ask classes to watch the video before or after the assembly. </a:t>
            </a:r>
          </a:p>
        </p:txBody>
      </p:sp>
      <p:sp>
        <p:nvSpPr>
          <p:cNvPr id="4" name="Slide Number Placeholder 3"/>
          <p:cNvSpPr>
            <a:spLocks noGrp="1"/>
          </p:cNvSpPr>
          <p:nvPr>
            <p:ph type="sldNum" sz="quarter" idx="5"/>
          </p:nvPr>
        </p:nvSpPr>
        <p:spPr/>
        <p:txBody>
          <a:bodyPr/>
          <a:lstStyle/>
          <a:p>
            <a:fld id="{2A26DB79-94FF-4101-9608-9ED4967CD099}" type="slidenum">
              <a:rPr lang="en-GB" smtClean="0"/>
              <a:t>4</a:t>
            </a:fld>
            <a:endParaRPr lang="en-GB"/>
          </a:p>
        </p:txBody>
      </p:sp>
    </p:spTree>
    <p:extLst>
      <p:ext uri="{BB962C8B-B14F-4D97-AF65-F5344CB8AC3E}">
        <p14:creationId xmlns:p14="http://schemas.microsoft.com/office/powerpoint/2010/main" val="32780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are children’s rights?’ Pupils should know from the video that they are the things children and young people need to grow up happy, healthy and safe. They may name some of their rights during this part and that’s great! If they don’t prompt them to name things they need to grow up happy, health and safe (their rights!)</a:t>
            </a:r>
          </a:p>
          <a:p>
            <a:endParaRPr lang="en-GB" dirty="0"/>
          </a:p>
          <a:p>
            <a:r>
              <a:rPr lang="en-GB" dirty="0"/>
              <a:t>‘Beth </a:t>
            </a:r>
            <a:r>
              <a:rPr lang="en-GB" dirty="0" err="1"/>
              <a:t>yw</a:t>
            </a:r>
            <a:r>
              <a:rPr lang="en-GB" dirty="0"/>
              <a:t> </a:t>
            </a:r>
            <a:r>
              <a:rPr lang="en-GB" dirty="0" err="1"/>
              <a:t>hawliau</a:t>
            </a:r>
            <a:r>
              <a:rPr lang="en-GB" dirty="0"/>
              <a:t> plant?’ Dylai </a:t>
            </a:r>
            <a:r>
              <a:rPr lang="en-GB" dirty="0" err="1"/>
              <a:t>disgyblion</a:t>
            </a:r>
            <a:r>
              <a:rPr lang="en-GB" dirty="0"/>
              <a:t> </a:t>
            </a:r>
            <a:r>
              <a:rPr lang="en-GB" dirty="0" err="1"/>
              <a:t>wybod</a:t>
            </a:r>
            <a:r>
              <a:rPr lang="en-GB" dirty="0"/>
              <a:t> </a:t>
            </a:r>
            <a:r>
              <a:rPr lang="en-GB" dirty="0" err="1"/>
              <a:t>o’r</a:t>
            </a:r>
            <a:r>
              <a:rPr lang="en-GB" dirty="0"/>
              <a:t> </a:t>
            </a:r>
            <a:r>
              <a:rPr lang="en-GB" dirty="0" err="1"/>
              <a:t>fideo</a:t>
            </a:r>
            <a:r>
              <a:rPr lang="en-GB" dirty="0"/>
              <a:t> </a:t>
            </a:r>
            <a:r>
              <a:rPr lang="en-GB" dirty="0" err="1"/>
              <a:t>mai</a:t>
            </a:r>
            <a:r>
              <a:rPr lang="en-GB" dirty="0"/>
              <a:t> </a:t>
            </a:r>
            <a:r>
              <a:rPr lang="en-GB" dirty="0" err="1"/>
              <a:t>nhw</a:t>
            </a:r>
            <a:r>
              <a:rPr lang="en-GB" dirty="0"/>
              <a:t> </a:t>
            </a:r>
            <a:r>
              <a:rPr lang="en-GB" dirty="0" err="1"/>
              <a:t>yw’r</a:t>
            </a:r>
            <a:r>
              <a:rPr lang="en-GB" dirty="0"/>
              <a:t> </a:t>
            </a:r>
            <a:r>
              <a:rPr lang="en-GB" dirty="0" err="1"/>
              <a:t>pethau</a:t>
            </a:r>
            <a:r>
              <a:rPr lang="en-GB" dirty="0"/>
              <a:t> </a:t>
            </a:r>
            <a:r>
              <a:rPr lang="en-GB" dirty="0" err="1"/>
              <a:t>sydd</a:t>
            </a:r>
            <a:r>
              <a:rPr lang="en-GB" dirty="0"/>
              <a:t> </a:t>
            </a:r>
            <a:r>
              <a:rPr lang="en-GB" dirty="0" err="1"/>
              <a:t>eu</a:t>
            </a:r>
            <a:r>
              <a:rPr lang="en-GB" dirty="0"/>
              <a:t> </a:t>
            </a:r>
            <a:r>
              <a:rPr lang="en-GB" dirty="0" err="1"/>
              <a:t>hangen</a:t>
            </a:r>
            <a:r>
              <a:rPr lang="en-GB" dirty="0"/>
              <a:t> </a:t>
            </a:r>
            <a:r>
              <a:rPr lang="en-GB" dirty="0" err="1"/>
              <a:t>ar</a:t>
            </a:r>
            <a:r>
              <a:rPr lang="en-GB" dirty="0"/>
              <a:t> </a:t>
            </a:r>
            <a:r>
              <a:rPr lang="en-GB" dirty="0" err="1"/>
              <a:t>blant</a:t>
            </a:r>
            <a:r>
              <a:rPr lang="en-GB" dirty="0"/>
              <a:t> a </a:t>
            </a:r>
            <a:r>
              <a:rPr lang="en-GB" dirty="0" err="1"/>
              <a:t>phobl</a:t>
            </a:r>
            <a:r>
              <a:rPr lang="en-GB" dirty="0"/>
              <a:t> </a:t>
            </a:r>
            <a:r>
              <a:rPr lang="en-GB" dirty="0" err="1"/>
              <a:t>ifanc</a:t>
            </a:r>
            <a:r>
              <a:rPr lang="en-GB" dirty="0"/>
              <a:t> i </a:t>
            </a:r>
            <a:r>
              <a:rPr lang="en-GB" dirty="0" err="1"/>
              <a:t>dyfu</a:t>
            </a:r>
            <a:r>
              <a:rPr lang="en-GB" dirty="0"/>
              <a:t> i </a:t>
            </a:r>
            <a:r>
              <a:rPr lang="en-GB" dirty="0" err="1"/>
              <a:t>fyny’n</a:t>
            </a:r>
            <a:r>
              <a:rPr lang="en-GB" dirty="0"/>
              <a:t> hapus, </a:t>
            </a:r>
            <a:r>
              <a:rPr lang="en-GB" dirty="0" err="1"/>
              <a:t>yn</a:t>
            </a:r>
            <a:r>
              <a:rPr lang="en-GB" dirty="0"/>
              <a:t> </a:t>
            </a:r>
            <a:r>
              <a:rPr lang="en-GB" dirty="0" err="1"/>
              <a:t>iach</a:t>
            </a:r>
            <a:r>
              <a:rPr lang="en-GB" dirty="0"/>
              <a:t> ac </a:t>
            </a:r>
            <a:r>
              <a:rPr lang="en-GB" dirty="0" err="1"/>
              <a:t>yn</a:t>
            </a:r>
            <a:r>
              <a:rPr lang="en-GB" dirty="0"/>
              <a:t> </a:t>
            </a:r>
            <a:r>
              <a:rPr lang="en-GB" dirty="0" err="1"/>
              <a:t>ddiogel</a:t>
            </a:r>
            <a:r>
              <a:rPr lang="en-GB" dirty="0"/>
              <a:t>. </a:t>
            </a:r>
            <a:r>
              <a:rPr lang="en-GB" dirty="0" err="1"/>
              <a:t>Efallai</a:t>
            </a:r>
            <a:r>
              <a:rPr lang="en-GB" dirty="0"/>
              <a:t> </a:t>
            </a:r>
            <a:r>
              <a:rPr lang="en-GB" dirty="0" err="1"/>
              <a:t>wneiff</a:t>
            </a:r>
            <a:r>
              <a:rPr lang="en-GB" dirty="0"/>
              <a:t> </a:t>
            </a:r>
            <a:r>
              <a:rPr lang="en-GB" dirty="0" err="1"/>
              <a:t>rhai</a:t>
            </a:r>
            <a:r>
              <a:rPr lang="en-GB" dirty="0"/>
              <a:t> </a:t>
            </a:r>
            <a:r>
              <a:rPr lang="en-GB" dirty="0" err="1"/>
              <a:t>ateb</a:t>
            </a:r>
            <a:r>
              <a:rPr lang="en-GB" dirty="0"/>
              <a:t> </a:t>
            </a:r>
            <a:r>
              <a:rPr lang="en-GB" dirty="0" err="1"/>
              <a:t>trwy</a:t>
            </a:r>
            <a:r>
              <a:rPr lang="en-GB" dirty="0"/>
              <a:t> </a:t>
            </a:r>
            <a:r>
              <a:rPr lang="en-GB" dirty="0" err="1"/>
              <a:t>enwi</a:t>
            </a:r>
            <a:r>
              <a:rPr lang="en-GB" dirty="0"/>
              <a:t> </a:t>
            </a:r>
            <a:r>
              <a:rPr lang="en-GB" dirty="0" err="1"/>
              <a:t>rhai</a:t>
            </a:r>
            <a:r>
              <a:rPr lang="en-GB" dirty="0"/>
              <a:t> </a:t>
            </a:r>
            <a:r>
              <a:rPr lang="en-GB" dirty="0" err="1"/>
              <a:t>o’u</a:t>
            </a:r>
            <a:r>
              <a:rPr lang="en-GB" dirty="0"/>
              <a:t> </a:t>
            </a:r>
            <a:r>
              <a:rPr lang="en-GB" dirty="0" err="1"/>
              <a:t>hawliau</a:t>
            </a:r>
            <a:r>
              <a:rPr lang="en-GB" dirty="0"/>
              <a:t> </a:t>
            </a:r>
            <a:r>
              <a:rPr lang="en-GB" dirty="0" err="1"/>
              <a:t>yn</a:t>
            </a:r>
            <a:r>
              <a:rPr lang="en-GB" dirty="0"/>
              <a:t> </a:t>
            </a:r>
            <a:r>
              <a:rPr lang="en-GB" dirty="0" err="1"/>
              <a:t>ystod</a:t>
            </a:r>
            <a:r>
              <a:rPr lang="en-GB" dirty="0"/>
              <a:t> y </a:t>
            </a:r>
            <a:r>
              <a:rPr lang="en-GB" dirty="0" err="1"/>
              <a:t>rhan</a:t>
            </a:r>
            <a:r>
              <a:rPr lang="en-GB" dirty="0"/>
              <a:t> </a:t>
            </a:r>
            <a:r>
              <a:rPr lang="en-GB" dirty="0" err="1"/>
              <a:t>yma</a:t>
            </a:r>
            <a:r>
              <a:rPr lang="en-GB" dirty="0"/>
              <a:t> ac </a:t>
            </a:r>
            <a:r>
              <a:rPr lang="en-GB" dirty="0" err="1"/>
              <a:t>mae</a:t>
            </a:r>
            <a:r>
              <a:rPr lang="en-GB" dirty="0"/>
              <a:t> </a:t>
            </a:r>
            <a:r>
              <a:rPr lang="en-GB" dirty="0" err="1"/>
              <a:t>hynny’n</a:t>
            </a:r>
            <a:r>
              <a:rPr lang="en-GB" dirty="0"/>
              <a:t> wych! </a:t>
            </a:r>
            <a:r>
              <a:rPr lang="en-GB" dirty="0" err="1"/>
              <a:t>Os</a:t>
            </a:r>
            <a:r>
              <a:rPr lang="en-GB" dirty="0"/>
              <a:t> </a:t>
            </a:r>
            <a:r>
              <a:rPr lang="en-GB" dirty="0" err="1"/>
              <a:t>nad</a:t>
            </a:r>
            <a:r>
              <a:rPr lang="en-GB" dirty="0"/>
              <a:t> </a:t>
            </a:r>
            <a:r>
              <a:rPr lang="en-GB" dirty="0" err="1"/>
              <a:t>ydyn</a:t>
            </a:r>
            <a:r>
              <a:rPr lang="en-GB" dirty="0"/>
              <a:t> </a:t>
            </a:r>
            <a:r>
              <a:rPr lang="en-GB" dirty="0" err="1"/>
              <a:t>nhw’n</a:t>
            </a:r>
            <a:r>
              <a:rPr lang="en-GB" dirty="0"/>
              <a:t> </a:t>
            </a:r>
            <a:r>
              <a:rPr lang="en-GB" dirty="0" err="1"/>
              <a:t>enwi</a:t>
            </a:r>
            <a:r>
              <a:rPr lang="en-GB" dirty="0"/>
              <a:t> </a:t>
            </a:r>
            <a:r>
              <a:rPr lang="en-GB" dirty="0" err="1"/>
              <a:t>rhai</a:t>
            </a:r>
            <a:r>
              <a:rPr lang="en-GB" dirty="0"/>
              <a:t> </a:t>
            </a:r>
            <a:r>
              <a:rPr lang="en-GB" dirty="0" err="1"/>
              <a:t>hawliau</a:t>
            </a:r>
            <a:r>
              <a:rPr lang="en-GB" dirty="0"/>
              <a:t> </a:t>
            </a:r>
            <a:r>
              <a:rPr lang="en-GB" dirty="0" err="1"/>
              <a:t>gallwch</a:t>
            </a:r>
            <a:r>
              <a:rPr lang="en-GB" dirty="0"/>
              <a:t> </a:t>
            </a:r>
            <a:r>
              <a:rPr lang="en-GB" dirty="0" err="1"/>
              <a:t>eu</a:t>
            </a:r>
            <a:r>
              <a:rPr lang="en-GB" dirty="0"/>
              <a:t> </a:t>
            </a:r>
            <a:r>
              <a:rPr lang="en-GB" dirty="0" err="1"/>
              <a:t>hannog</a:t>
            </a:r>
            <a:r>
              <a:rPr lang="en-GB" dirty="0"/>
              <a:t> i </a:t>
            </a:r>
            <a:r>
              <a:rPr lang="en-GB" dirty="0" err="1"/>
              <a:t>enwi</a:t>
            </a:r>
            <a:r>
              <a:rPr lang="en-GB" dirty="0"/>
              <a:t> </a:t>
            </a:r>
            <a:r>
              <a:rPr lang="en-GB" dirty="0" err="1"/>
              <a:t>pethau</a:t>
            </a:r>
            <a:r>
              <a:rPr lang="en-GB" dirty="0"/>
              <a:t> </a:t>
            </a:r>
            <a:r>
              <a:rPr lang="en-GB" dirty="0" err="1"/>
              <a:t>sydd</a:t>
            </a:r>
            <a:r>
              <a:rPr lang="en-GB" dirty="0"/>
              <a:t> </a:t>
            </a:r>
            <a:r>
              <a:rPr lang="en-GB" dirty="0" err="1"/>
              <a:t>eu</a:t>
            </a:r>
            <a:r>
              <a:rPr lang="en-GB" dirty="0"/>
              <a:t> </a:t>
            </a:r>
            <a:r>
              <a:rPr lang="en-GB" dirty="0" err="1"/>
              <a:t>hangen</a:t>
            </a:r>
            <a:r>
              <a:rPr lang="en-GB" dirty="0"/>
              <a:t> </a:t>
            </a:r>
            <a:r>
              <a:rPr lang="en-GB" dirty="0" err="1"/>
              <a:t>arnyn</a:t>
            </a:r>
            <a:r>
              <a:rPr lang="en-GB" dirty="0"/>
              <a:t> </a:t>
            </a:r>
            <a:r>
              <a:rPr lang="en-GB" dirty="0" err="1"/>
              <a:t>nhw</a:t>
            </a:r>
            <a:r>
              <a:rPr lang="en-GB" dirty="0"/>
              <a:t> i </a:t>
            </a:r>
            <a:r>
              <a:rPr lang="en-GB" dirty="0" err="1"/>
              <a:t>dyfu</a:t>
            </a:r>
            <a:r>
              <a:rPr lang="en-GB" dirty="0"/>
              <a:t> i </a:t>
            </a:r>
            <a:r>
              <a:rPr lang="en-GB" dirty="0" err="1"/>
              <a:t>fyny’n</a:t>
            </a:r>
            <a:r>
              <a:rPr lang="en-GB" dirty="0"/>
              <a:t> hapus, </a:t>
            </a:r>
            <a:r>
              <a:rPr lang="en-GB" dirty="0" err="1"/>
              <a:t>yn</a:t>
            </a:r>
            <a:r>
              <a:rPr lang="en-GB" dirty="0"/>
              <a:t> </a:t>
            </a:r>
            <a:r>
              <a:rPr lang="en-GB" dirty="0" err="1"/>
              <a:t>iach</a:t>
            </a:r>
            <a:r>
              <a:rPr lang="en-GB" dirty="0"/>
              <a:t> ac </a:t>
            </a:r>
            <a:r>
              <a:rPr lang="en-GB" dirty="0" err="1"/>
              <a:t>yn</a:t>
            </a:r>
            <a:r>
              <a:rPr lang="en-GB" dirty="0"/>
              <a:t> </a:t>
            </a:r>
            <a:r>
              <a:rPr lang="en-GB" dirty="0" err="1"/>
              <a:t>ddiogel</a:t>
            </a:r>
            <a:r>
              <a:rPr lang="en-GB" dirty="0"/>
              <a:t> (</a:t>
            </a:r>
            <a:r>
              <a:rPr lang="en-GB" dirty="0" err="1"/>
              <a:t>eu</a:t>
            </a:r>
            <a:r>
              <a:rPr lang="en-GB" dirty="0"/>
              <a:t> </a:t>
            </a:r>
            <a:r>
              <a:rPr lang="en-GB" dirty="0" err="1"/>
              <a:t>hawliau</a:t>
            </a:r>
            <a:r>
              <a:rPr lang="en-GB" dirty="0"/>
              <a:t> </a:t>
            </a:r>
            <a:r>
              <a:rPr lang="en-GB" dirty="0" err="1"/>
              <a:t>nhw</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2A26DB79-94FF-4101-9608-9ED4967CD099}" type="slidenum">
              <a:rPr lang="en-GB" smtClean="0"/>
              <a:t>5</a:t>
            </a:fld>
            <a:endParaRPr lang="en-GB"/>
          </a:p>
        </p:txBody>
      </p:sp>
    </p:spTree>
    <p:extLst>
      <p:ext uri="{BB962C8B-B14F-4D97-AF65-F5344CB8AC3E}">
        <p14:creationId xmlns:p14="http://schemas.microsoft.com/office/powerpoint/2010/main" val="249638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some visual clues for some of their rights if they need some additional support. </a:t>
            </a:r>
          </a:p>
          <a:p>
            <a:r>
              <a:rPr lang="en-GB" dirty="0"/>
              <a:t>They represent (from left to right, top and then bottom)</a:t>
            </a:r>
          </a:p>
          <a:p>
            <a:r>
              <a:rPr lang="en-GB" dirty="0"/>
              <a:t>Right to be listened to and taken seriously, right to choose own religion, right to privacy, right to be safe, if you are a refugee - you have the same rights as every other child in Wales, right to additional support and special education if needed, rights to appropriate food/safe home &amp; clothing, right to play/rest/relax.</a:t>
            </a:r>
          </a:p>
          <a:p>
            <a:endParaRPr lang="en-GB" dirty="0"/>
          </a:p>
          <a:p>
            <a:r>
              <a:rPr lang="en-GB" dirty="0"/>
              <a:t>Dyma rai </a:t>
            </a:r>
            <a:r>
              <a:rPr lang="en-GB" dirty="0" err="1"/>
              <a:t>cliwiau</a:t>
            </a:r>
            <a:r>
              <a:rPr lang="en-GB" dirty="0"/>
              <a:t> </a:t>
            </a:r>
            <a:r>
              <a:rPr lang="en-GB" dirty="0" err="1"/>
              <a:t>gweledol</a:t>
            </a:r>
            <a:r>
              <a:rPr lang="en-GB" dirty="0"/>
              <a:t> </a:t>
            </a:r>
            <a:r>
              <a:rPr lang="en-GB" dirty="0" err="1"/>
              <a:t>ar</a:t>
            </a:r>
            <a:r>
              <a:rPr lang="en-GB" dirty="0"/>
              <a:t> </a:t>
            </a:r>
            <a:r>
              <a:rPr lang="en-GB" dirty="0" err="1"/>
              <a:t>gyfer</a:t>
            </a:r>
            <a:r>
              <a:rPr lang="en-GB" dirty="0"/>
              <a:t> </a:t>
            </a:r>
            <a:r>
              <a:rPr lang="en-GB" dirty="0" err="1"/>
              <a:t>rhai</a:t>
            </a:r>
            <a:r>
              <a:rPr lang="en-GB" dirty="0"/>
              <a:t> </a:t>
            </a:r>
            <a:r>
              <a:rPr lang="en-GB" dirty="0" err="1"/>
              <a:t>o'u</a:t>
            </a:r>
            <a:r>
              <a:rPr lang="en-GB" dirty="0"/>
              <a:t> </a:t>
            </a:r>
            <a:r>
              <a:rPr lang="en-GB" dirty="0" err="1"/>
              <a:t>hawliau</a:t>
            </a:r>
            <a:r>
              <a:rPr lang="en-GB" dirty="0"/>
              <a:t> </a:t>
            </a:r>
            <a:r>
              <a:rPr lang="en-GB" dirty="0" err="1"/>
              <a:t>os</a:t>
            </a:r>
            <a:r>
              <a:rPr lang="en-GB" dirty="0"/>
              <a:t> </a:t>
            </a:r>
            <a:r>
              <a:rPr lang="en-GB" dirty="0" err="1"/>
              <a:t>oes</a:t>
            </a:r>
            <a:r>
              <a:rPr lang="en-GB" dirty="0"/>
              <a:t> </a:t>
            </a:r>
            <a:r>
              <a:rPr lang="en-GB" dirty="0" err="1"/>
              <a:t>angen</a:t>
            </a:r>
            <a:r>
              <a:rPr lang="en-GB" dirty="0"/>
              <a:t> </a:t>
            </a:r>
            <a:r>
              <a:rPr lang="en-GB" dirty="0" err="1"/>
              <a:t>rhywfaint</a:t>
            </a:r>
            <a:r>
              <a:rPr lang="en-GB" dirty="0"/>
              <a:t> o </a:t>
            </a:r>
            <a:r>
              <a:rPr lang="en-GB" dirty="0" err="1"/>
              <a:t>gefnogaeth</a:t>
            </a:r>
            <a:r>
              <a:rPr lang="en-GB" dirty="0"/>
              <a:t> </a:t>
            </a:r>
            <a:r>
              <a:rPr lang="en-GB" dirty="0" err="1"/>
              <a:t>ychwanegol</a:t>
            </a:r>
            <a:r>
              <a:rPr lang="en-GB" dirty="0"/>
              <a:t> </a:t>
            </a:r>
            <a:r>
              <a:rPr lang="en-GB" dirty="0" err="1"/>
              <a:t>arnynt</a:t>
            </a:r>
            <a:r>
              <a:rPr lang="en-GB" dirty="0"/>
              <a:t>. </a:t>
            </a:r>
            <a:r>
              <a:rPr lang="en-GB" dirty="0" err="1"/>
              <a:t>Maent</a:t>
            </a:r>
            <a:r>
              <a:rPr lang="en-GB" dirty="0"/>
              <a:t> </a:t>
            </a:r>
            <a:r>
              <a:rPr lang="en-GB" dirty="0" err="1"/>
              <a:t>yn</a:t>
            </a:r>
            <a:r>
              <a:rPr lang="en-GB" dirty="0"/>
              <a:t> </a:t>
            </a:r>
            <a:r>
              <a:rPr lang="en-GB" dirty="0" err="1"/>
              <a:t>cynrychioli</a:t>
            </a:r>
            <a:r>
              <a:rPr lang="en-GB" dirty="0"/>
              <a:t> (</a:t>
            </a:r>
            <a:r>
              <a:rPr lang="en-GB" dirty="0" err="1"/>
              <a:t>o'r</a:t>
            </a:r>
            <a:r>
              <a:rPr lang="en-GB" dirty="0"/>
              <a:t> </a:t>
            </a:r>
            <a:r>
              <a:rPr lang="en-GB" dirty="0" err="1"/>
              <a:t>chwith</a:t>
            </a:r>
            <a:r>
              <a:rPr lang="en-GB" dirty="0"/>
              <a:t> </a:t>
            </a:r>
            <a:r>
              <a:rPr lang="en-GB" dirty="0" err="1"/>
              <a:t>i'r</a:t>
            </a:r>
            <a:r>
              <a:rPr lang="en-GB" dirty="0"/>
              <a:t> </a:t>
            </a:r>
            <a:r>
              <a:rPr lang="en-GB" dirty="0" err="1"/>
              <a:t>dde</a:t>
            </a:r>
            <a:r>
              <a:rPr lang="en-GB" dirty="0"/>
              <a:t>, </a:t>
            </a:r>
            <a:r>
              <a:rPr lang="en-GB" dirty="0" err="1"/>
              <a:t>o’r</a:t>
            </a:r>
            <a:r>
              <a:rPr lang="en-GB" dirty="0"/>
              <a:t> top ac </a:t>
            </a:r>
            <a:r>
              <a:rPr lang="en-GB" dirty="0" err="1"/>
              <a:t>yna’r</a:t>
            </a:r>
            <a:r>
              <a:rPr lang="en-GB" dirty="0"/>
              <a:t> </a:t>
            </a:r>
            <a:r>
              <a:rPr lang="en-GB" dirty="0" err="1"/>
              <a:t>gwaelod</a:t>
            </a:r>
            <a:r>
              <a:rPr lang="en-GB" dirty="0"/>
              <a:t>)</a:t>
            </a:r>
          </a:p>
          <a:p>
            <a:r>
              <a:rPr lang="en-GB" dirty="0" err="1"/>
              <a:t>Hawl</a:t>
            </a:r>
            <a:r>
              <a:rPr lang="en-GB" dirty="0"/>
              <a:t> i </a:t>
            </a:r>
            <a:r>
              <a:rPr lang="en-GB" dirty="0" err="1"/>
              <a:t>gael</a:t>
            </a:r>
            <a:r>
              <a:rPr lang="en-GB" dirty="0"/>
              <a:t> </a:t>
            </a:r>
            <a:r>
              <a:rPr lang="en-GB" dirty="0" err="1"/>
              <a:t>eich</a:t>
            </a:r>
            <a:r>
              <a:rPr lang="en-GB" dirty="0"/>
              <a:t> </a:t>
            </a:r>
            <a:r>
              <a:rPr lang="en-GB" dirty="0" err="1"/>
              <a:t>gwrando</a:t>
            </a:r>
            <a:r>
              <a:rPr lang="en-GB" dirty="0"/>
              <a:t> </a:t>
            </a:r>
            <a:r>
              <a:rPr lang="en-GB" dirty="0" err="1"/>
              <a:t>a'ch</a:t>
            </a:r>
            <a:r>
              <a:rPr lang="en-GB" dirty="0"/>
              <a:t> </a:t>
            </a:r>
            <a:r>
              <a:rPr lang="en-GB" dirty="0" err="1"/>
              <a:t>cymryd</a:t>
            </a:r>
            <a:r>
              <a:rPr lang="en-GB" dirty="0"/>
              <a:t> o </a:t>
            </a:r>
            <a:r>
              <a:rPr lang="en-GB" dirty="0" err="1"/>
              <a:t>ddifrif</a:t>
            </a:r>
            <a:r>
              <a:rPr lang="en-GB" dirty="0"/>
              <a:t>, </a:t>
            </a:r>
            <a:r>
              <a:rPr lang="en-GB" dirty="0" err="1"/>
              <a:t>hawl</a:t>
            </a:r>
            <a:r>
              <a:rPr lang="en-GB" dirty="0"/>
              <a:t> i </a:t>
            </a:r>
            <a:r>
              <a:rPr lang="en-GB" dirty="0" err="1"/>
              <a:t>ddewis</a:t>
            </a:r>
            <a:r>
              <a:rPr lang="en-GB" dirty="0"/>
              <a:t> </a:t>
            </a:r>
            <a:r>
              <a:rPr lang="en-GB" dirty="0" err="1"/>
              <a:t>eich</a:t>
            </a:r>
            <a:r>
              <a:rPr lang="en-GB" dirty="0"/>
              <a:t> </a:t>
            </a:r>
            <a:r>
              <a:rPr lang="en-GB" dirty="0" err="1"/>
              <a:t>crefydd</a:t>
            </a:r>
            <a:r>
              <a:rPr lang="en-GB" dirty="0"/>
              <a:t> </a:t>
            </a:r>
            <a:r>
              <a:rPr lang="en-GB" dirty="0" err="1"/>
              <a:t>eich</a:t>
            </a:r>
            <a:r>
              <a:rPr lang="en-GB" dirty="0"/>
              <a:t> </a:t>
            </a:r>
            <a:r>
              <a:rPr lang="en-GB" dirty="0" err="1"/>
              <a:t>hun</a:t>
            </a:r>
            <a:r>
              <a:rPr lang="en-GB" dirty="0"/>
              <a:t>, </a:t>
            </a:r>
            <a:r>
              <a:rPr lang="en-GB" dirty="0" err="1"/>
              <a:t>hawl</a:t>
            </a:r>
            <a:r>
              <a:rPr lang="en-GB" dirty="0"/>
              <a:t> i </a:t>
            </a:r>
            <a:r>
              <a:rPr lang="en-GB" dirty="0" err="1"/>
              <a:t>breifatrwydd</a:t>
            </a:r>
            <a:r>
              <a:rPr lang="en-GB" dirty="0"/>
              <a:t>, </a:t>
            </a:r>
            <a:r>
              <a:rPr lang="en-GB" dirty="0" err="1"/>
              <a:t>hawl</a:t>
            </a:r>
            <a:r>
              <a:rPr lang="en-GB" dirty="0"/>
              <a:t> i </a:t>
            </a:r>
            <a:r>
              <a:rPr lang="en-GB" dirty="0" err="1"/>
              <a:t>fod</a:t>
            </a:r>
            <a:r>
              <a:rPr lang="en-GB" dirty="0"/>
              <a:t> </a:t>
            </a:r>
            <a:r>
              <a:rPr lang="en-GB" dirty="0" err="1"/>
              <a:t>yn</a:t>
            </a:r>
            <a:r>
              <a:rPr lang="en-GB" dirty="0"/>
              <a:t> </a:t>
            </a:r>
            <a:r>
              <a:rPr lang="en-GB" dirty="0" err="1"/>
              <a:t>ddiogel</a:t>
            </a:r>
            <a:r>
              <a:rPr lang="en-GB" dirty="0"/>
              <a:t>, </a:t>
            </a:r>
            <a:r>
              <a:rPr lang="en-GB" dirty="0" err="1"/>
              <a:t>os</a:t>
            </a:r>
            <a:r>
              <a:rPr lang="en-GB" dirty="0"/>
              <a:t> </a:t>
            </a:r>
            <a:r>
              <a:rPr lang="en-GB" dirty="0" err="1"/>
              <a:t>ydych</a:t>
            </a:r>
            <a:r>
              <a:rPr lang="en-GB" dirty="0"/>
              <a:t> </a:t>
            </a:r>
            <a:r>
              <a:rPr lang="en-GB" dirty="0" err="1"/>
              <a:t>chi'n</a:t>
            </a:r>
            <a:r>
              <a:rPr lang="en-GB" dirty="0"/>
              <a:t> </a:t>
            </a:r>
            <a:r>
              <a:rPr lang="en-GB" dirty="0" err="1"/>
              <a:t>ffoadur</a:t>
            </a:r>
            <a:r>
              <a:rPr lang="en-GB" dirty="0"/>
              <a:t> </a:t>
            </a:r>
            <a:r>
              <a:rPr lang="en-GB" dirty="0" err="1"/>
              <a:t>mae</a:t>
            </a:r>
            <a:r>
              <a:rPr lang="en-GB" dirty="0"/>
              <a:t> </a:t>
            </a:r>
            <a:r>
              <a:rPr lang="en-GB" dirty="0" err="1"/>
              <a:t>gennych</a:t>
            </a:r>
            <a:r>
              <a:rPr lang="en-GB" dirty="0"/>
              <a:t> </a:t>
            </a:r>
            <a:r>
              <a:rPr lang="en-GB" dirty="0" err="1"/>
              <a:t>chi'r</a:t>
            </a:r>
            <a:r>
              <a:rPr lang="en-GB" dirty="0"/>
              <a:t> un </a:t>
            </a:r>
            <a:r>
              <a:rPr lang="en-GB" dirty="0" err="1"/>
              <a:t>hawliau</a:t>
            </a:r>
            <a:r>
              <a:rPr lang="en-GB" dirty="0"/>
              <a:t> â </a:t>
            </a:r>
            <a:r>
              <a:rPr lang="en-GB" dirty="0" err="1"/>
              <a:t>phob</a:t>
            </a:r>
            <a:r>
              <a:rPr lang="en-GB" dirty="0"/>
              <a:t> </a:t>
            </a:r>
            <a:r>
              <a:rPr lang="en-GB" dirty="0" err="1"/>
              <a:t>plentyn</a:t>
            </a:r>
            <a:r>
              <a:rPr lang="en-GB" dirty="0"/>
              <a:t> </a:t>
            </a:r>
            <a:r>
              <a:rPr lang="en-GB" dirty="0" err="1"/>
              <a:t>arall</a:t>
            </a:r>
            <a:r>
              <a:rPr lang="en-GB" dirty="0"/>
              <a:t> </a:t>
            </a:r>
            <a:r>
              <a:rPr lang="en-GB" dirty="0" err="1"/>
              <a:t>yng</a:t>
            </a:r>
            <a:r>
              <a:rPr lang="en-GB" dirty="0"/>
              <a:t> </a:t>
            </a:r>
            <a:r>
              <a:rPr lang="en-GB" dirty="0" err="1"/>
              <a:t>Nghymru</a:t>
            </a:r>
            <a:r>
              <a:rPr lang="en-GB" dirty="0"/>
              <a:t>, </a:t>
            </a:r>
            <a:r>
              <a:rPr lang="en-GB" dirty="0" err="1"/>
              <a:t>hawl</a:t>
            </a:r>
            <a:r>
              <a:rPr lang="en-GB" dirty="0"/>
              <a:t> i </a:t>
            </a:r>
            <a:r>
              <a:rPr lang="en-GB" dirty="0" err="1"/>
              <a:t>gefnogaeth</a:t>
            </a:r>
            <a:r>
              <a:rPr lang="en-GB" dirty="0"/>
              <a:t> </a:t>
            </a:r>
            <a:r>
              <a:rPr lang="en-GB" dirty="0" err="1"/>
              <a:t>ychwanegol</a:t>
            </a:r>
            <a:r>
              <a:rPr lang="en-GB" dirty="0"/>
              <a:t> ac </a:t>
            </a:r>
            <a:r>
              <a:rPr lang="en-GB" dirty="0" err="1"/>
              <a:t>addysg</a:t>
            </a:r>
            <a:r>
              <a:rPr lang="en-GB" dirty="0"/>
              <a:t> </a:t>
            </a:r>
            <a:r>
              <a:rPr lang="en-GB" dirty="0" err="1"/>
              <a:t>arbennig</a:t>
            </a:r>
            <a:r>
              <a:rPr lang="en-GB" dirty="0"/>
              <a:t> </a:t>
            </a:r>
            <a:r>
              <a:rPr lang="en-GB" dirty="0" err="1"/>
              <a:t>os</a:t>
            </a:r>
            <a:r>
              <a:rPr lang="en-GB" dirty="0"/>
              <a:t> </a:t>
            </a:r>
            <a:r>
              <a:rPr lang="en-GB" dirty="0" err="1"/>
              <a:t>oes</a:t>
            </a:r>
            <a:r>
              <a:rPr lang="en-GB" dirty="0"/>
              <a:t> </a:t>
            </a:r>
            <a:r>
              <a:rPr lang="en-GB" dirty="0" err="1"/>
              <a:t>angen</a:t>
            </a:r>
            <a:r>
              <a:rPr lang="en-GB" dirty="0"/>
              <a:t>, </a:t>
            </a:r>
            <a:r>
              <a:rPr lang="en-GB" dirty="0" err="1"/>
              <a:t>hawliau</a:t>
            </a:r>
            <a:r>
              <a:rPr lang="en-GB" dirty="0"/>
              <a:t> i </a:t>
            </a:r>
            <a:r>
              <a:rPr lang="en-GB" dirty="0" err="1"/>
              <a:t>fwyd</a:t>
            </a:r>
            <a:r>
              <a:rPr lang="en-GB" dirty="0"/>
              <a:t>/</a:t>
            </a:r>
            <a:r>
              <a:rPr lang="en-GB" dirty="0" err="1"/>
              <a:t>cartref</a:t>
            </a:r>
            <a:r>
              <a:rPr lang="en-GB" dirty="0"/>
              <a:t> </a:t>
            </a:r>
            <a:r>
              <a:rPr lang="en-GB" dirty="0" err="1"/>
              <a:t>diogel</a:t>
            </a:r>
            <a:r>
              <a:rPr lang="en-GB" dirty="0"/>
              <a:t> a </a:t>
            </a:r>
            <a:r>
              <a:rPr lang="en-GB" dirty="0" err="1"/>
              <a:t>dillad</a:t>
            </a:r>
            <a:r>
              <a:rPr lang="en-GB" dirty="0"/>
              <a:t> addas, yr </a:t>
            </a:r>
            <a:r>
              <a:rPr lang="en-GB" dirty="0" err="1"/>
              <a:t>hawl</a:t>
            </a:r>
            <a:r>
              <a:rPr lang="en-GB" dirty="0"/>
              <a:t> i </a:t>
            </a:r>
            <a:r>
              <a:rPr lang="en-GB" dirty="0" err="1"/>
              <a:t>chwarae</a:t>
            </a:r>
            <a:r>
              <a:rPr lang="en-GB" dirty="0"/>
              <a:t>/</a:t>
            </a:r>
            <a:r>
              <a:rPr lang="en-GB" dirty="0" err="1"/>
              <a:t>gorffwys</a:t>
            </a:r>
            <a:r>
              <a:rPr lang="en-GB" dirty="0"/>
              <a:t>/</a:t>
            </a:r>
            <a:r>
              <a:rPr lang="en-GB" dirty="0" err="1"/>
              <a:t>ymlacio</a:t>
            </a:r>
            <a:r>
              <a:rPr lang="en-GB" dirty="0"/>
              <a:t>.</a:t>
            </a:r>
          </a:p>
          <a:p>
            <a:endParaRPr lang="en-GB" dirty="0"/>
          </a:p>
        </p:txBody>
      </p:sp>
      <p:sp>
        <p:nvSpPr>
          <p:cNvPr id="4" name="Slide Number Placeholder 3"/>
          <p:cNvSpPr>
            <a:spLocks noGrp="1"/>
          </p:cNvSpPr>
          <p:nvPr>
            <p:ph type="sldNum" sz="quarter" idx="5"/>
          </p:nvPr>
        </p:nvSpPr>
        <p:spPr/>
        <p:txBody>
          <a:bodyPr/>
          <a:lstStyle/>
          <a:p>
            <a:fld id="{2A26DB79-94FF-4101-9608-9ED4967CD099}" type="slidenum">
              <a:rPr lang="en-GB" smtClean="0"/>
              <a:t>6</a:t>
            </a:fld>
            <a:endParaRPr lang="en-GB"/>
          </a:p>
        </p:txBody>
      </p:sp>
    </p:spTree>
    <p:extLst>
      <p:ext uri="{BB962C8B-B14F-4D97-AF65-F5344CB8AC3E}">
        <p14:creationId xmlns:p14="http://schemas.microsoft.com/office/powerpoint/2010/main" val="1012208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showing this slide!! Tell the children that on this slide they will see some familiar faces and characters. You want them to think individually if these characters were getting their rights? Were they kept happy, healthy and safe?</a:t>
            </a:r>
          </a:p>
          <a:p>
            <a:r>
              <a:rPr lang="en-GB" dirty="0"/>
              <a:t>Ask pupils to share their thoughts and ideas on which rights are being accessed or denied. </a:t>
            </a:r>
          </a:p>
          <a:p>
            <a:r>
              <a:rPr lang="en-GB" b="1" dirty="0"/>
              <a:t>Matilda: </a:t>
            </a:r>
            <a:r>
              <a:rPr lang="en-GB" dirty="0"/>
              <a:t>Didn’t get accessed education (article 28) or a full education(article 29) was not listened to (article 12) and was not living in a safe/adequate home (article 27) she is happily adopted on the end (article 21)</a:t>
            </a:r>
          </a:p>
          <a:p>
            <a:r>
              <a:rPr lang="en-GB" b="1" dirty="0"/>
              <a:t>Dumbo: </a:t>
            </a:r>
            <a:r>
              <a:rPr lang="en-GB" dirty="0"/>
              <a:t>Was bullied for his ears/appearance (Article 19) and didn’t have many friends (article 15)</a:t>
            </a:r>
          </a:p>
          <a:p>
            <a:r>
              <a:rPr lang="en-GB" b="1" dirty="0"/>
              <a:t>Paddington: </a:t>
            </a:r>
            <a:r>
              <a:rPr lang="en-GB" dirty="0"/>
              <a:t>Is a refugee (article 22) is fostered (20)</a:t>
            </a:r>
          </a:p>
          <a:p>
            <a:r>
              <a:rPr lang="en-GB" b="1" dirty="0"/>
              <a:t>Ariel/Little mermaid: </a:t>
            </a:r>
            <a:r>
              <a:rPr lang="en-GB" dirty="0"/>
              <a:t>Looses her voice and is not listened too by her father (article 12)</a:t>
            </a:r>
          </a:p>
          <a:p>
            <a:r>
              <a:rPr lang="en-GB" b="1" dirty="0"/>
              <a:t>Rapunzel: </a:t>
            </a:r>
            <a:r>
              <a:rPr lang="en-GB" dirty="0"/>
              <a:t>Was kidnapped (article 35) and is not listened too (article 12) and was not safe (article 19)</a:t>
            </a:r>
          </a:p>
          <a:p>
            <a:r>
              <a:rPr lang="en-GB" b="1" dirty="0"/>
              <a:t>Harry Potter: </a:t>
            </a:r>
            <a:r>
              <a:rPr lang="en-GB" dirty="0"/>
              <a:t>Did not live in appropriate room (article 27) was not treated fairly by his aunt and uncle (article 3/20) was often in danger (article 19)</a:t>
            </a:r>
          </a:p>
          <a:p>
            <a:r>
              <a:rPr lang="en-GB" b="1" dirty="0"/>
              <a:t>Nemo: </a:t>
            </a:r>
            <a:r>
              <a:rPr lang="en-GB" dirty="0"/>
              <a:t>Was kidnapped (article 35) has a disability (article 23) His father tried too keep him too safe and didn’t listen to him (article 3 &amp; 12)</a:t>
            </a:r>
          </a:p>
          <a:p>
            <a:endParaRPr lang="en-GB" dirty="0"/>
          </a:p>
          <a:p>
            <a:r>
              <a:rPr lang="en-GB" dirty="0"/>
              <a:t>Cyn </a:t>
            </a:r>
            <a:r>
              <a:rPr lang="en-GB" dirty="0" err="1"/>
              <a:t>dangos</a:t>
            </a:r>
            <a:r>
              <a:rPr lang="en-GB" dirty="0"/>
              <a:t> y </a:t>
            </a:r>
            <a:r>
              <a:rPr lang="en-GB" dirty="0" err="1"/>
              <a:t>sleid</a:t>
            </a:r>
            <a:r>
              <a:rPr lang="en-GB" dirty="0"/>
              <a:t> hon!! </a:t>
            </a:r>
            <a:r>
              <a:rPr lang="en-GB" dirty="0" err="1"/>
              <a:t>Dywedwch</a:t>
            </a:r>
            <a:r>
              <a:rPr lang="en-GB" dirty="0"/>
              <a:t> </a:t>
            </a:r>
            <a:r>
              <a:rPr lang="en-GB" dirty="0" err="1"/>
              <a:t>wrth</a:t>
            </a:r>
            <a:r>
              <a:rPr lang="en-GB" dirty="0"/>
              <a:t> y plant y </a:t>
            </a:r>
            <a:r>
              <a:rPr lang="en-GB" dirty="0" err="1"/>
              <a:t>byddant</a:t>
            </a:r>
            <a:r>
              <a:rPr lang="en-GB" dirty="0"/>
              <a:t> </a:t>
            </a:r>
            <a:r>
              <a:rPr lang="en-GB" dirty="0" err="1"/>
              <a:t>yn</a:t>
            </a:r>
            <a:r>
              <a:rPr lang="en-GB" dirty="0"/>
              <a:t> </a:t>
            </a:r>
            <a:r>
              <a:rPr lang="en-GB" dirty="0" err="1"/>
              <a:t>gweld</a:t>
            </a:r>
            <a:r>
              <a:rPr lang="en-GB" dirty="0"/>
              <a:t> </a:t>
            </a:r>
            <a:r>
              <a:rPr lang="en-GB" dirty="0" err="1"/>
              <a:t>rhai</a:t>
            </a:r>
            <a:r>
              <a:rPr lang="en-GB" dirty="0"/>
              <a:t> </a:t>
            </a:r>
            <a:r>
              <a:rPr lang="en-GB" dirty="0" err="1"/>
              <a:t>wynebau</a:t>
            </a:r>
            <a:r>
              <a:rPr lang="en-GB" dirty="0"/>
              <a:t> a </a:t>
            </a:r>
            <a:r>
              <a:rPr lang="en-GB" dirty="0" err="1"/>
              <a:t>chymeriadau</a:t>
            </a:r>
            <a:r>
              <a:rPr lang="en-GB" dirty="0"/>
              <a:t> </a:t>
            </a:r>
            <a:r>
              <a:rPr lang="en-GB" dirty="0" err="1"/>
              <a:t>cyfarwydd</a:t>
            </a:r>
            <a:r>
              <a:rPr lang="en-GB" dirty="0"/>
              <a:t> </a:t>
            </a:r>
            <a:r>
              <a:rPr lang="en-GB" dirty="0" err="1"/>
              <a:t>ar</a:t>
            </a:r>
            <a:r>
              <a:rPr lang="en-GB" dirty="0"/>
              <a:t> y </a:t>
            </a:r>
            <a:r>
              <a:rPr lang="en-GB" dirty="0" err="1"/>
              <a:t>sleid</a:t>
            </a:r>
            <a:r>
              <a:rPr lang="en-GB" dirty="0"/>
              <a:t> </a:t>
            </a:r>
            <a:r>
              <a:rPr lang="en-GB" dirty="0" err="1"/>
              <a:t>yma</a:t>
            </a:r>
            <a:r>
              <a:rPr lang="en-GB" dirty="0"/>
              <a:t>. </a:t>
            </a:r>
            <a:r>
              <a:rPr lang="en-GB" dirty="0" err="1"/>
              <a:t>Rydych</a:t>
            </a:r>
            <a:r>
              <a:rPr lang="en-GB" dirty="0"/>
              <a:t> chi </a:t>
            </a:r>
            <a:r>
              <a:rPr lang="en-GB" dirty="0" err="1"/>
              <a:t>eisiau</a:t>
            </a:r>
            <a:r>
              <a:rPr lang="en-GB" dirty="0"/>
              <a:t> </a:t>
            </a:r>
            <a:r>
              <a:rPr lang="en-GB" dirty="0" err="1"/>
              <a:t>iddyn</a:t>
            </a:r>
            <a:r>
              <a:rPr lang="en-GB" dirty="0"/>
              <a:t> </a:t>
            </a:r>
            <a:r>
              <a:rPr lang="en-GB" dirty="0" err="1"/>
              <a:t>nhw</a:t>
            </a:r>
            <a:r>
              <a:rPr lang="en-GB" dirty="0"/>
              <a:t> </a:t>
            </a:r>
            <a:r>
              <a:rPr lang="en-GB" dirty="0" err="1"/>
              <a:t>feddwl</a:t>
            </a:r>
            <a:r>
              <a:rPr lang="en-GB" dirty="0"/>
              <a:t> </a:t>
            </a:r>
            <a:r>
              <a:rPr lang="en-GB" dirty="0" err="1"/>
              <a:t>yn</a:t>
            </a:r>
            <a:r>
              <a:rPr lang="en-GB" dirty="0"/>
              <a:t> </a:t>
            </a:r>
            <a:r>
              <a:rPr lang="en-GB" dirty="0" err="1"/>
              <a:t>unigol</a:t>
            </a:r>
            <a:r>
              <a:rPr lang="en-GB" dirty="0"/>
              <a:t> a </a:t>
            </a:r>
            <a:r>
              <a:rPr lang="en-GB" dirty="0" err="1"/>
              <a:t>oedd</a:t>
            </a:r>
            <a:r>
              <a:rPr lang="en-GB" dirty="0"/>
              <a:t> y </a:t>
            </a:r>
            <a:r>
              <a:rPr lang="en-GB" dirty="0" err="1"/>
              <a:t>cymeriadau</a:t>
            </a:r>
            <a:r>
              <a:rPr lang="en-GB" dirty="0"/>
              <a:t> </a:t>
            </a:r>
            <a:r>
              <a:rPr lang="en-GB" dirty="0" err="1"/>
              <a:t>hyn</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hawliau</a:t>
            </a:r>
            <a:r>
              <a:rPr lang="en-GB" dirty="0"/>
              <a:t>? A </a:t>
            </a:r>
            <a:r>
              <a:rPr lang="en-GB" dirty="0" err="1"/>
              <a:t>oeddent</a:t>
            </a:r>
            <a:r>
              <a:rPr lang="en-GB" dirty="0"/>
              <a:t> </a:t>
            </a:r>
            <a:r>
              <a:rPr lang="en-GB" dirty="0" err="1"/>
              <a:t>yn</a:t>
            </a:r>
            <a:r>
              <a:rPr lang="en-GB" dirty="0"/>
              <a:t> </a:t>
            </a:r>
            <a:r>
              <a:rPr lang="en-GB" dirty="0" err="1"/>
              <a:t>cael</a:t>
            </a:r>
            <a:r>
              <a:rPr lang="en-GB" dirty="0"/>
              <a:t> </a:t>
            </a:r>
            <a:r>
              <a:rPr lang="en-GB" dirty="0" err="1"/>
              <a:t>eu</a:t>
            </a:r>
            <a:r>
              <a:rPr lang="en-GB" dirty="0"/>
              <a:t> </a:t>
            </a:r>
            <a:r>
              <a:rPr lang="en-GB" dirty="0" err="1"/>
              <a:t>cadw'n</a:t>
            </a:r>
            <a:r>
              <a:rPr lang="en-GB" dirty="0"/>
              <a:t> hapus, </a:t>
            </a:r>
            <a:r>
              <a:rPr lang="en-GB" dirty="0" err="1"/>
              <a:t>yn</a:t>
            </a:r>
            <a:r>
              <a:rPr lang="en-GB" dirty="0"/>
              <a:t> </a:t>
            </a:r>
            <a:r>
              <a:rPr lang="en-GB" dirty="0" err="1"/>
              <a:t>iach</a:t>
            </a:r>
            <a:r>
              <a:rPr lang="en-GB" dirty="0"/>
              <a:t> ac </a:t>
            </a:r>
            <a:r>
              <a:rPr lang="en-GB" dirty="0" err="1"/>
              <a:t>yn</a:t>
            </a:r>
            <a:r>
              <a:rPr lang="en-GB" dirty="0"/>
              <a:t> </a:t>
            </a:r>
            <a:r>
              <a:rPr lang="en-GB" dirty="0" err="1"/>
              <a:t>ddiogel</a:t>
            </a:r>
            <a:r>
              <a:rPr lang="en-GB" dirty="0"/>
              <a:t>?</a:t>
            </a:r>
          </a:p>
          <a:p>
            <a:r>
              <a:rPr lang="en-GB" dirty="0" err="1"/>
              <a:t>Gofynnwch</a:t>
            </a:r>
            <a:r>
              <a:rPr lang="en-GB" dirty="0"/>
              <a:t> </a:t>
            </a:r>
            <a:r>
              <a:rPr lang="en-GB" dirty="0" err="1"/>
              <a:t>i'r</a:t>
            </a:r>
            <a:r>
              <a:rPr lang="en-GB" dirty="0"/>
              <a:t> </a:t>
            </a:r>
            <a:r>
              <a:rPr lang="en-GB" dirty="0" err="1"/>
              <a:t>disgyblion</a:t>
            </a:r>
            <a:r>
              <a:rPr lang="en-GB" dirty="0"/>
              <a:t> </a:t>
            </a:r>
            <a:r>
              <a:rPr lang="en-GB" dirty="0" err="1"/>
              <a:t>rannu</a:t>
            </a:r>
            <a:r>
              <a:rPr lang="en-GB" dirty="0"/>
              <a:t> </a:t>
            </a:r>
            <a:r>
              <a:rPr lang="en-GB" dirty="0" err="1"/>
              <a:t>eu</a:t>
            </a:r>
            <a:r>
              <a:rPr lang="en-GB" dirty="0"/>
              <a:t> </a:t>
            </a:r>
            <a:r>
              <a:rPr lang="en-GB" dirty="0" err="1"/>
              <a:t>meddyliau</a:t>
            </a:r>
            <a:r>
              <a:rPr lang="en-GB" dirty="0"/>
              <a:t> </a:t>
            </a:r>
            <a:r>
              <a:rPr lang="en-GB" dirty="0" err="1"/>
              <a:t>a'u</a:t>
            </a:r>
            <a:r>
              <a:rPr lang="en-GB" dirty="0"/>
              <a:t> </a:t>
            </a:r>
            <a:r>
              <a:rPr lang="en-GB" dirty="0" err="1"/>
              <a:t>syniadau</a:t>
            </a:r>
            <a:r>
              <a:rPr lang="en-GB" dirty="0"/>
              <a:t> </a:t>
            </a:r>
            <a:r>
              <a:rPr lang="en-GB" dirty="0" err="1"/>
              <a:t>ynghylch</a:t>
            </a:r>
            <a:r>
              <a:rPr lang="en-GB" dirty="0"/>
              <a:t> pa </a:t>
            </a:r>
            <a:r>
              <a:rPr lang="en-GB" dirty="0" err="1"/>
              <a:t>hawliau</a:t>
            </a:r>
            <a:r>
              <a:rPr lang="en-GB" dirty="0"/>
              <a:t> </a:t>
            </a:r>
            <a:r>
              <a:rPr lang="en-GB" dirty="0" err="1"/>
              <a:t>sy'n</a:t>
            </a:r>
            <a:r>
              <a:rPr lang="en-GB" dirty="0"/>
              <a:t> </a:t>
            </a:r>
            <a:r>
              <a:rPr lang="en-GB" dirty="0" err="1"/>
              <a:t>cael</a:t>
            </a:r>
            <a:r>
              <a:rPr lang="en-GB" dirty="0"/>
              <a:t> i </a:t>
            </a:r>
            <a:r>
              <a:rPr lang="en-GB" dirty="0" err="1"/>
              <a:t>dderbyn</a:t>
            </a:r>
            <a:r>
              <a:rPr lang="en-GB" dirty="0"/>
              <a:t> neu i </a:t>
            </a:r>
            <a:r>
              <a:rPr lang="en-GB" dirty="0" err="1"/>
              <a:t>wrthod</a:t>
            </a:r>
            <a:r>
              <a:rPr lang="en-GB" dirty="0"/>
              <a:t>.</a:t>
            </a:r>
          </a:p>
          <a:p>
            <a:r>
              <a:rPr lang="en-GB" b="1" dirty="0"/>
              <a:t>Matilda: </a:t>
            </a:r>
            <a:r>
              <a:rPr lang="en-GB" dirty="0"/>
              <a:t>Ni </a:t>
            </a:r>
            <a:r>
              <a:rPr lang="en-GB" dirty="0" err="1"/>
              <a:t>chafodd</a:t>
            </a:r>
            <a:r>
              <a:rPr lang="en-GB" dirty="0"/>
              <a:t> </a:t>
            </a:r>
            <a:r>
              <a:rPr lang="en-GB" dirty="0" err="1"/>
              <a:t>addysg</a:t>
            </a:r>
            <a:r>
              <a:rPr lang="en-GB" dirty="0"/>
              <a:t> (</a:t>
            </a:r>
            <a:r>
              <a:rPr lang="en-GB" dirty="0" err="1"/>
              <a:t>erthygl</a:t>
            </a:r>
            <a:r>
              <a:rPr lang="en-GB" dirty="0"/>
              <a:t> 28) neu </a:t>
            </a:r>
            <a:r>
              <a:rPr lang="en-GB" dirty="0" err="1"/>
              <a:t>addysg</a:t>
            </a:r>
            <a:r>
              <a:rPr lang="en-GB" dirty="0"/>
              <a:t> lawn (</a:t>
            </a:r>
            <a:r>
              <a:rPr lang="en-GB" dirty="0" err="1"/>
              <a:t>erthygl</a:t>
            </a:r>
            <a:r>
              <a:rPr lang="en-GB" dirty="0"/>
              <a:t> 29) </a:t>
            </a:r>
            <a:r>
              <a:rPr lang="en-GB" dirty="0" err="1"/>
              <a:t>ni</a:t>
            </a:r>
            <a:r>
              <a:rPr lang="en-GB" dirty="0"/>
              <a:t> </a:t>
            </a:r>
            <a:r>
              <a:rPr lang="en-GB" dirty="0" err="1"/>
              <a:t>chafodd</a:t>
            </a:r>
            <a:r>
              <a:rPr lang="en-GB" dirty="0"/>
              <a:t> </a:t>
            </a:r>
            <a:r>
              <a:rPr lang="en-GB" dirty="0" err="1"/>
              <a:t>wrando</a:t>
            </a:r>
            <a:r>
              <a:rPr lang="en-GB" dirty="0"/>
              <a:t> </a:t>
            </a:r>
            <a:r>
              <a:rPr lang="en-GB" dirty="0" err="1"/>
              <a:t>arni</a:t>
            </a:r>
            <a:r>
              <a:rPr lang="en-GB" dirty="0"/>
              <a:t> (</a:t>
            </a:r>
            <a:r>
              <a:rPr lang="en-GB" dirty="0" err="1"/>
              <a:t>erthygl</a:t>
            </a:r>
            <a:r>
              <a:rPr lang="en-GB" dirty="0"/>
              <a:t> 12) ac </a:t>
            </a:r>
            <a:r>
              <a:rPr lang="en-GB" dirty="0" err="1"/>
              <a:t>nid</a:t>
            </a:r>
            <a:r>
              <a:rPr lang="en-GB" dirty="0"/>
              <a:t> </a:t>
            </a:r>
            <a:r>
              <a:rPr lang="en-GB" dirty="0" err="1"/>
              <a:t>oedd</a:t>
            </a:r>
            <a:r>
              <a:rPr lang="en-GB" dirty="0"/>
              <a:t> </a:t>
            </a:r>
            <a:r>
              <a:rPr lang="en-GB" dirty="0" err="1"/>
              <a:t>yn</a:t>
            </a:r>
            <a:r>
              <a:rPr lang="en-GB" dirty="0"/>
              <a:t> </a:t>
            </a:r>
            <a:r>
              <a:rPr lang="en-GB" dirty="0" err="1"/>
              <a:t>byw</a:t>
            </a:r>
            <a:r>
              <a:rPr lang="en-GB" dirty="0"/>
              <a:t> </a:t>
            </a:r>
            <a:r>
              <a:rPr lang="en-GB" dirty="0" err="1"/>
              <a:t>mewn</a:t>
            </a:r>
            <a:r>
              <a:rPr lang="en-GB" dirty="0"/>
              <a:t> </a:t>
            </a:r>
            <a:r>
              <a:rPr lang="en-GB" dirty="0" err="1"/>
              <a:t>cartref</a:t>
            </a:r>
            <a:r>
              <a:rPr lang="en-GB" dirty="0"/>
              <a:t> </a:t>
            </a:r>
            <a:r>
              <a:rPr lang="en-GB" dirty="0" err="1"/>
              <a:t>diogel</a:t>
            </a:r>
            <a:r>
              <a:rPr lang="en-GB" dirty="0"/>
              <a:t>/</a:t>
            </a:r>
            <a:r>
              <a:rPr lang="en-GB" dirty="0" err="1"/>
              <a:t>digonol</a:t>
            </a:r>
            <a:r>
              <a:rPr lang="en-GB" dirty="0"/>
              <a:t> (</a:t>
            </a:r>
            <a:r>
              <a:rPr lang="en-GB" dirty="0" err="1"/>
              <a:t>erthygl</a:t>
            </a:r>
            <a:r>
              <a:rPr lang="en-GB" dirty="0"/>
              <a:t> 27) </a:t>
            </a:r>
            <a:r>
              <a:rPr lang="en-GB" dirty="0" err="1"/>
              <a:t>mae</a:t>
            </a:r>
            <a:r>
              <a:rPr lang="en-GB" dirty="0"/>
              <a:t> </a:t>
            </a:r>
            <a:r>
              <a:rPr lang="en-GB" dirty="0" err="1"/>
              <a:t>hi’n</a:t>
            </a:r>
            <a:r>
              <a:rPr lang="en-GB" dirty="0"/>
              <a:t> </a:t>
            </a:r>
            <a:r>
              <a:rPr lang="en-GB" dirty="0" err="1"/>
              <a:t>cael</a:t>
            </a:r>
            <a:r>
              <a:rPr lang="en-GB" dirty="0"/>
              <a:t> </a:t>
            </a:r>
            <a:r>
              <a:rPr lang="en-GB" dirty="0" err="1"/>
              <a:t>i'w</a:t>
            </a:r>
            <a:r>
              <a:rPr lang="en-GB" dirty="0"/>
              <a:t> </a:t>
            </a:r>
            <a:r>
              <a:rPr lang="en-GB" dirty="0" err="1"/>
              <a:t>mabwysiadu</a:t>
            </a:r>
            <a:r>
              <a:rPr lang="en-GB" dirty="0"/>
              <a:t> </a:t>
            </a:r>
            <a:r>
              <a:rPr lang="en-GB" dirty="0" err="1"/>
              <a:t>yn</a:t>
            </a:r>
            <a:r>
              <a:rPr lang="en-GB" dirty="0"/>
              <a:t> y </a:t>
            </a:r>
            <a:r>
              <a:rPr lang="en-GB" dirty="0" err="1"/>
              <a:t>diwedd</a:t>
            </a:r>
            <a:r>
              <a:rPr lang="en-GB" dirty="0"/>
              <a:t> (</a:t>
            </a:r>
            <a:r>
              <a:rPr lang="en-GB" dirty="0" err="1"/>
              <a:t>erthygl</a:t>
            </a:r>
            <a:r>
              <a:rPr lang="en-GB" dirty="0"/>
              <a:t> 21)</a:t>
            </a:r>
          </a:p>
          <a:p>
            <a:r>
              <a:rPr lang="en-GB" b="1" dirty="0"/>
              <a:t>Dumbo: </a:t>
            </a:r>
            <a:r>
              <a:rPr lang="en-GB" dirty="0" err="1"/>
              <a:t>Cafodd</a:t>
            </a:r>
            <a:r>
              <a:rPr lang="en-GB" dirty="0"/>
              <a:t> </a:t>
            </a:r>
            <a:r>
              <a:rPr lang="en-GB" dirty="0" err="1"/>
              <a:t>ei</a:t>
            </a:r>
            <a:r>
              <a:rPr lang="en-GB" dirty="0"/>
              <a:t> </a:t>
            </a:r>
            <a:r>
              <a:rPr lang="en-GB" dirty="0" err="1"/>
              <a:t>fwlio</a:t>
            </a:r>
            <a:r>
              <a:rPr lang="en-GB" dirty="0"/>
              <a:t> am </a:t>
            </a:r>
            <a:r>
              <a:rPr lang="en-GB" dirty="0" err="1"/>
              <a:t>ei</a:t>
            </a:r>
            <a:r>
              <a:rPr lang="en-GB" dirty="0"/>
              <a:t> </a:t>
            </a:r>
            <a:r>
              <a:rPr lang="en-GB" dirty="0" err="1"/>
              <a:t>glustiau</a:t>
            </a:r>
            <a:r>
              <a:rPr lang="en-GB" dirty="0"/>
              <a:t>/</a:t>
            </a:r>
            <a:r>
              <a:rPr lang="en-GB" dirty="0" err="1"/>
              <a:t>ymddangosiad</a:t>
            </a:r>
            <a:r>
              <a:rPr lang="en-GB" dirty="0"/>
              <a:t> (</a:t>
            </a:r>
            <a:r>
              <a:rPr lang="en-GB" dirty="0" err="1"/>
              <a:t>Erthygl</a:t>
            </a:r>
            <a:r>
              <a:rPr lang="en-GB" dirty="0"/>
              <a:t> 19) ac </a:t>
            </a:r>
            <a:r>
              <a:rPr lang="en-GB" dirty="0" err="1"/>
              <a:t>nid</a:t>
            </a:r>
            <a:r>
              <a:rPr lang="en-GB" dirty="0"/>
              <a:t> </a:t>
            </a:r>
            <a:r>
              <a:rPr lang="en-GB" dirty="0" err="1"/>
              <a:t>oedd</a:t>
            </a:r>
            <a:r>
              <a:rPr lang="en-GB" dirty="0"/>
              <a:t> </a:t>
            </a:r>
            <a:r>
              <a:rPr lang="en-GB" dirty="0" err="1"/>
              <a:t>ganddo</a:t>
            </a:r>
            <a:r>
              <a:rPr lang="en-GB" dirty="0"/>
              <a:t> </a:t>
            </a:r>
            <a:r>
              <a:rPr lang="en-GB" dirty="0" err="1"/>
              <a:t>lawer</a:t>
            </a:r>
            <a:r>
              <a:rPr lang="en-GB" dirty="0"/>
              <a:t> o </a:t>
            </a:r>
            <a:r>
              <a:rPr lang="en-GB" dirty="0" err="1"/>
              <a:t>ffrindiau</a:t>
            </a:r>
            <a:r>
              <a:rPr lang="en-GB" dirty="0"/>
              <a:t> (</a:t>
            </a:r>
            <a:r>
              <a:rPr lang="en-GB" dirty="0" err="1"/>
              <a:t>erthygl</a:t>
            </a:r>
            <a:r>
              <a:rPr lang="en-GB" dirty="0"/>
              <a:t> 15)</a:t>
            </a:r>
          </a:p>
          <a:p>
            <a:r>
              <a:rPr lang="en-GB" b="1" dirty="0"/>
              <a:t>Paddington: </a:t>
            </a:r>
            <a:r>
              <a:rPr lang="en-GB" dirty="0"/>
              <a:t>Yn </a:t>
            </a:r>
            <a:r>
              <a:rPr lang="en-GB" dirty="0" err="1"/>
              <a:t>ffoadur</a:t>
            </a:r>
            <a:r>
              <a:rPr lang="en-GB" dirty="0"/>
              <a:t> (</a:t>
            </a:r>
            <a:r>
              <a:rPr lang="en-GB" dirty="0" err="1"/>
              <a:t>erthygl</a:t>
            </a:r>
            <a:r>
              <a:rPr lang="en-GB" dirty="0"/>
              <a:t> 22) </a:t>
            </a:r>
            <a:r>
              <a:rPr lang="en-GB" dirty="0" err="1"/>
              <a:t>yn</a:t>
            </a:r>
            <a:r>
              <a:rPr lang="en-GB" dirty="0"/>
              <a:t> </a:t>
            </a:r>
            <a:r>
              <a:rPr lang="en-GB" dirty="0" err="1"/>
              <a:t>cael</a:t>
            </a:r>
            <a:r>
              <a:rPr lang="en-GB" dirty="0"/>
              <a:t> </a:t>
            </a:r>
            <a:r>
              <a:rPr lang="en-GB" dirty="0" err="1"/>
              <a:t>ei</a:t>
            </a:r>
            <a:r>
              <a:rPr lang="en-GB" dirty="0"/>
              <a:t> </a:t>
            </a:r>
            <a:r>
              <a:rPr lang="en-GB" dirty="0" err="1"/>
              <a:t>maethu</a:t>
            </a:r>
            <a:r>
              <a:rPr lang="en-GB" dirty="0"/>
              <a:t> (20)</a:t>
            </a:r>
          </a:p>
          <a:p>
            <a:r>
              <a:rPr lang="en-GB" b="1" dirty="0"/>
              <a:t>Ariel/Y </a:t>
            </a:r>
            <a:r>
              <a:rPr lang="en-GB" b="1" dirty="0" err="1"/>
              <a:t>forforwyn</a:t>
            </a:r>
            <a:r>
              <a:rPr lang="en-GB" b="1" dirty="0"/>
              <a:t> </a:t>
            </a:r>
            <a:r>
              <a:rPr lang="en-GB" b="1" dirty="0" err="1"/>
              <a:t>fach</a:t>
            </a:r>
            <a:r>
              <a:rPr lang="en-GB" b="1" dirty="0"/>
              <a:t>: </a:t>
            </a:r>
            <a:r>
              <a:rPr lang="en-GB" dirty="0"/>
              <a:t>Yn colli </a:t>
            </a:r>
            <a:r>
              <a:rPr lang="en-GB" dirty="0" err="1"/>
              <a:t>ei</a:t>
            </a:r>
            <a:r>
              <a:rPr lang="en-GB" dirty="0"/>
              <a:t> </a:t>
            </a:r>
            <a:r>
              <a:rPr lang="en-GB" dirty="0" err="1"/>
              <a:t>llais</a:t>
            </a:r>
            <a:r>
              <a:rPr lang="en-GB" dirty="0"/>
              <a:t> ac </a:t>
            </a:r>
            <a:r>
              <a:rPr lang="en-GB" dirty="0" err="1"/>
              <a:t>nid</a:t>
            </a:r>
            <a:r>
              <a:rPr lang="en-GB" dirty="0"/>
              <a:t> </a:t>
            </a:r>
            <a:r>
              <a:rPr lang="en-GB" dirty="0" err="1"/>
              <a:t>yw</a:t>
            </a:r>
            <a:r>
              <a:rPr lang="en-GB" dirty="0"/>
              <a:t> </a:t>
            </a:r>
            <a:r>
              <a:rPr lang="en-GB" dirty="0" err="1"/>
              <a:t>ei</a:t>
            </a:r>
            <a:r>
              <a:rPr lang="en-GB" dirty="0"/>
              <a:t> </a:t>
            </a:r>
            <a:r>
              <a:rPr lang="en-GB" dirty="0" err="1"/>
              <a:t>thad</a:t>
            </a:r>
            <a:r>
              <a:rPr lang="en-GB" dirty="0"/>
              <a:t> </a:t>
            </a:r>
            <a:r>
              <a:rPr lang="en-GB" dirty="0" err="1"/>
              <a:t>yn</a:t>
            </a:r>
            <a:r>
              <a:rPr lang="en-GB" dirty="0"/>
              <a:t> </a:t>
            </a:r>
            <a:r>
              <a:rPr lang="en-GB" dirty="0" err="1"/>
              <a:t>gwrando</a:t>
            </a:r>
            <a:r>
              <a:rPr lang="en-GB" dirty="0"/>
              <a:t> </a:t>
            </a:r>
            <a:r>
              <a:rPr lang="en-GB" dirty="0" err="1"/>
              <a:t>arni</a:t>
            </a:r>
            <a:r>
              <a:rPr lang="en-GB" dirty="0"/>
              <a:t> </a:t>
            </a:r>
            <a:r>
              <a:rPr lang="en-GB" dirty="0" err="1"/>
              <a:t>chwaith</a:t>
            </a:r>
            <a:r>
              <a:rPr lang="en-GB" dirty="0"/>
              <a:t> (</a:t>
            </a:r>
            <a:r>
              <a:rPr lang="en-GB" dirty="0" err="1"/>
              <a:t>erthygl</a:t>
            </a:r>
            <a:r>
              <a:rPr lang="en-GB" dirty="0"/>
              <a:t> 12)</a:t>
            </a:r>
          </a:p>
          <a:p>
            <a:r>
              <a:rPr lang="en-GB" b="1" dirty="0"/>
              <a:t>Rapunzel: </a:t>
            </a:r>
            <a:r>
              <a:rPr lang="en-GB" dirty="0" err="1"/>
              <a:t>Cafodd</a:t>
            </a:r>
            <a:r>
              <a:rPr lang="en-GB" dirty="0"/>
              <a:t> </a:t>
            </a:r>
            <a:r>
              <a:rPr lang="en-GB" dirty="0" err="1"/>
              <a:t>ei</a:t>
            </a:r>
            <a:r>
              <a:rPr lang="en-GB" dirty="0"/>
              <a:t> </a:t>
            </a:r>
            <a:r>
              <a:rPr lang="en-GB" dirty="0" err="1"/>
              <a:t>herwgipio</a:t>
            </a:r>
            <a:r>
              <a:rPr lang="en-GB" dirty="0"/>
              <a:t> (</a:t>
            </a:r>
            <a:r>
              <a:rPr lang="en-GB" dirty="0" err="1"/>
              <a:t>erthygl</a:t>
            </a:r>
            <a:r>
              <a:rPr lang="en-GB" dirty="0"/>
              <a:t> 35) ac </a:t>
            </a:r>
            <a:r>
              <a:rPr lang="en-GB" dirty="0" err="1"/>
              <a:t>nid</a:t>
            </a:r>
            <a:r>
              <a:rPr lang="en-GB" dirty="0"/>
              <a:t> </a:t>
            </a:r>
            <a:r>
              <a:rPr lang="en-GB" dirty="0" err="1"/>
              <a:t>yw'n</a:t>
            </a:r>
            <a:r>
              <a:rPr lang="en-GB" dirty="0"/>
              <a:t> </a:t>
            </a:r>
            <a:r>
              <a:rPr lang="en-GB" dirty="0" err="1"/>
              <a:t>cael</a:t>
            </a:r>
            <a:r>
              <a:rPr lang="en-GB" dirty="0"/>
              <a:t> </a:t>
            </a:r>
            <a:r>
              <a:rPr lang="en-GB" dirty="0" err="1"/>
              <a:t>ei</a:t>
            </a:r>
            <a:r>
              <a:rPr lang="en-GB" dirty="0"/>
              <a:t> </a:t>
            </a:r>
            <a:r>
              <a:rPr lang="en-GB" dirty="0" err="1"/>
              <a:t>gwrando</a:t>
            </a:r>
            <a:r>
              <a:rPr lang="en-GB" dirty="0"/>
              <a:t> </a:t>
            </a:r>
            <a:r>
              <a:rPr lang="en-GB" dirty="0" err="1"/>
              <a:t>chwaith</a:t>
            </a:r>
            <a:r>
              <a:rPr lang="en-GB" dirty="0"/>
              <a:t> (</a:t>
            </a:r>
            <a:r>
              <a:rPr lang="en-GB" dirty="0" err="1"/>
              <a:t>erthygl</a:t>
            </a:r>
            <a:r>
              <a:rPr lang="en-GB" dirty="0"/>
              <a:t> 12) ac </a:t>
            </a:r>
            <a:r>
              <a:rPr lang="en-GB" dirty="0" err="1"/>
              <a:t>nid</a:t>
            </a:r>
            <a:r>
              <a:rPr lang="en-GB" dirty="0"/>
              <a:t> </a:t>
            </a:r>
            <a:r>
              <a:rPr lang="en-GB" dirty="0" err="1"/>
              <a:t>oedd</a:t>
            </a:r>
            <a:r>
              <a:rPr lang="en-GB" dirty="0"/>
              <a:t> </a:t>
            </a:r>
            <a:r>
              <a:rPr lang="en-GB" dirty="0" err="1"/>
              <a:t>yn</a:t>
            </a:r>
            <a:r>
              <a:rPr lang="en-GB" dirty="0"/>
              <a:t> </a:t>
            </a:r>
            <a:r>
              <a:rPr lang="en-GB" dirty="0" err="1"/>
              <a:t>ddiogel</a:t>
            </a:r>
            <a:r>
              <a:rPr lang="en-GB" dirty="0"/>
              <a:t> (</a:t>
            </a:r>
            <a:r>
              <a:rPr lang="en-GB" dirty="0" err="1"/>
              <a:t>erthygl</a:t>
            </a:r>
            <a:r>
              <a:rPr lang="en-GB" dirty="0"/>
              <a:t> 19)</a:t>
            </a:r>
          </a:p>
          <a:p>
            <a:r>
              <a:rPr lang="en-GB" b="1" dirty="0"/>
              <a:t>Harry Potter: </a:t>
            </a:r>
            <a:r>
              <a:rPr lang="en-GB" dirty="0"/>
              <a:t>Ni </a:t>
            </a:r>
            <a:r>
              <a:rPr lang="en-GB" dirty="0" err="1"/>
              <a:t>oedd</a:t>
            </a:r>
            <a:r>
              <a:rPr lang="en-GB" dirty="0"/>
              <a:t> </a:t>
            </a:r>
            <a:r>
              <a:rPr lang="en-GB" dirty="0" err="1"/>
              <a:t>ganddo</a:t>
            </a:r>
            <a:r>
              <a:rPr lang="en-GB" dirty="0"/>
              <a:t> </a:t>
            </a:r>
            <a:r>
              <a:rPr lang="en-GB" dirty="0" err="1"/>
              <a:t>stafell</a:t>
            </a:r>
            <a:r>
              <a:rPr lang="en-GB" dirty="0"/>
              <a:t> </a:t>
            </a:r>
            <a:r>
              <a:rPr lang="en-GB" dirty="0" err="1"/>
              <a:t>wely</a:t>
            </a:r>
            <a:r>
              <a:rPr lang="en-GB" dirty="0"/>
              <a:t> </a:t>
            </a:r>
            <a:r>
              <a:rPr lang="en-GB" dirty="0" err="1"/>
              <a:t>priodol</a:t>
            </a:r>
            <a:r>
              <a:rPr lang="en-GB" dirty="0"/>
              <a:t> (</a:t>
            </a:r>
            <a:r>
              <a:rPr lang="en-GB" dirty="0" err="1"/>
              <a:t>erthygl</a:t>
            </a:r>
            <a:r>
              <a:rPr lang="en-GB" dirty="0"/>
              <a:t> 27) </a:t>
            </a:r>
            <a:r>
              <a:rPr lang="en-GB" dirty="0" err="1"/>
              <a:t>ni</a:t>
            </a:r>
            <a:r>
              <a:rPr lang="en-GB" dirty="0"/>
              <a:t> </a:t>
            </a:r>
            <a:r>
              <a:rPr lang="en-GB" dirty="0" err="1"/>
              <a:t>chafodd</a:t>
            </a:r>
            <a:r>
              <a:rPr lang="en-GB" dirty="0"/>
              <a:t> </a:t>
            </a:r>
            <a:r>
              <a:rPr lang="en-GB" dirty="0" err="1"/>
              <a:t>ei</a:t>
            </a:r>
            <a:r>
              <a:rPr lang="en-GB" dirty="0"/>
              <a:t> </a:t>
            </a:r>
            <a:r>
              <a:rPr lang="en-GB" dirty="0" err="1"/>
              <a:t>drin</a:t>
            </a:r>
            <a:r>
              <a:rPr lang="en-GB" dirty="0"/>
              <a:t> </a:t>
            </a:r>
            <a:r>
              <a:rPr lang="en-GB" dirty="0" err="1"/>
              <a:t>yn</a:t>
            </a:r>
            <a:r>
              <a:rPr lang="en-GB" dirty="0"/>
              <a:t> </a:t>
            </a:r>
            <a:r>
              <a:rPr lang="en-GB" dirty="0" err="1"/>
              <a:t>deg</a:t>
            </a:r>
            <a:r>
              <a:rPr lang="en-GB" dirty="0"/>
              <a:t> </a:t>
            </a:r>
            <a:r>
              <a:rPr lang="en-GB" dirty="0" err="1"/>
              <a:t>gan</a:t>
            </a:r>
            <a:r>
              <a:rPr lang="en-GB" dirty="0"/>
              <a:t> </a:t>
            </a:r>
            <a:r>
              <a:rPr lang="en-GB" dirty="0" err="1"/>
              <a:t>ei</a:t>
            </a:r>
            <a:r>
              <a:rPr lang="en-GB" dirty="0"/>
              <a:t> </a:t>
            </a:r>
            <a:r>
              <a:rPr lang="en-GB" dirty="0" err="1"/>
              <a:t>fodryb</a:t>
            </a:r>
            <a:r>
              <a:rPr lang="en-GB" dirty="0"/>
              <a:t> </a:t>
            </a:r>
            <a:r>
              <a:rPr lang="en-GB" dirty="0" err="1"/>
              <a:t>a'i</a:t>
            </a:r>
            <a:r>
              <a:rPr lang="en-GB" dirty="0"/>
              <a:t> </a:t>
            </a:r>
            <a:r>
              <a:rPr lang="en-GB" dirty="0" err="1"/>
              <a:t>ewythr</a:t>
            </a:r>
            <a:r>
              <a:rPr lang="en-GB" dirty="0"/>
              <a:t> (</a:t>
            </a:r>
            <a:r>
              <a:rPr lang="en-GB" dirty="0" err="1"/>
              <a:t>erthygl</a:t>
            </a:r>
            <a:r>
              <a:rPr lang="en-GB" dirty="0"/>
              <a:t> 3/20) </a:t>
            </a:r>
            <a:r>
              <a:rPr lang="en-GB" dirty="0" err="1"/>
              <a:t>roedd</a:t>
            </a:r>
            <a:r>
              <a:rPr lang="en-GB" dirty="0"/>
              <a:t> </a:t>
            </a:r>
            <a:r>
              <a:rPr lang="en-GB" dirty="0" err="1"/>
              <a:t>mewn</a:t>
            </a:r>
            <a:r>
              <a:rPr lang="en-GB" dirty="0"/>
              <a:t> </a:t>
            </a:r>
            <a:r>
              <a:rPr lang="en-GB" dirty="0" err="1"/>
              <a:t>perygl</a:t>
            </a:r>
            <a:r>
              <a:rPr lang="en-GB" dirty="0"/>
              <a:t> </a:t>
            </a:r>
            <a:r>
              <a:rPr lang="en-GB" dirty="0" err="1"/>
              <a:t>yn</a:t>
            </a:r>
            <a:r>
              <a:rPr lang="en-GB" dirty="0"/>
              <a:t> </a:t>
            </a:r>
            <a:r>
              <a:rPr lang="en-GB" dirty="0" err="1"/>
              <a:t>aml</a:t>
            </a:r>
            <a:r>
              <a:rPr lang="en-GB" dirty="0"/>
              <a:t> (</a:t>
            </a:r>
            <a:r>
              <a:rPr lang="en-GB" dirty="0" err="1"/>
              <a:t>erthygl</a:t>
            </a:r>
            <a:r>
              <a:rPr lang="en-GB" dirty="0"/>
              <a:t> 19)</a:t>
            </a:r>
          </a:p>
          <a:p>
            <a:r>
              <a:rPr lang="en-GB" b="1" dirty="0"/>
              <a:t>Nemo: </a:t>
            </a:r>
            <a:r>
              <a:rPr lang="en-GB" dirty="0" err="1"/>
              <a:t>Cafodd</a:t>
            </a:r>
            <a:r>
              <a:rPr lang="en-GB" dirty="0"/>
              <a:t> </a:t>
            </a:r>
            <a:r>
              <a:rPr lang="en-GB" dirty="0" err="1"/>
              <a:t>ei</a:t>
            </a:r>
            <a:r>
              <a:rPr lang="en-GB" dirty="0"/>
              <a:t> </a:t>
            </a:r>
            <a:r>
              <a:rPr lang="en-GB" dirty="0" err="1"/>
              <a:t>herwgipio</a:t>
            </a:r>
            <a:r>
              <a:rPr lang="en-GB" dirty="0"/>
              <a:t> (</a:t>
            </a:r>
            <a:r>
              <a:rPr lang="en-GB" dirty="0" err="1"/>
              <a:t>erthygl</a:t>
            </a:r>
            <a:r>
              <a:rPr lang="en-GB" dirty="0"/>
              <a:t> 35) </a:t>
            </a:r>
            <a:r>
              <a:rPr lang="en-GB" dirty="0" err="1"/>
              <a:t>mae</a:t>
            </a:r>
            <a:r>
              <a:rPr lang="en-GB" dirty="0"/>
              <a:t> </a:t>
            </a:r>
            <a:r>
              <a:rPr lang="en-GB" dirty="0" err="1"/>
              <a:t>ganddo</a:t>
            </a:r>
            <a:r>
              <a:rPr lang="en-GB" dirty="0"/>
              <a:t> </a:t>
            </a:r>
            <a:r>
              <a:rPr lang="en-GB" dirty="0" err="1"/>
              <a:t>anabledd</a:t>
            </a:r>
            <a:r>
              <a:rPr lang="en-GB" dirty="0"/>
              <a:t> (</a:t>
            </a:r>
            <a:r>
              <a:rPr lang="en-GB" dirty="0" err="1"/>
              <a:t>erthygl</a:t>
            </a:r>
            <a:r>
              <a:rPr lang="en-GB" dirty="0"/>
              <a:t> 23) Ei dad </a:t>
            </a:r>
            <a:r>
              <a:rPr lang="en-GB" dirty="0" err="1"/>
              <a:t>ceisiodd</a:t>
            </a:r>
            <a:r>
              <a:rPr lang="en-GB" dirty="0"/>
              <a:t> </a:t>
            </a:r>
            <a:r>
              <a:rPr lang="en-GB" dirty="0" err="1"/>
              <a:t>ei</a:t>
            </a:r>
            <a:r>
              <a:rPr lang="en-GB" dirty="0"/>
              <a:t> </a:t>
            </a:r>
            <a:r>
              <a:rPr lang="en-GB" dirty="0" err="1"/>
              <a:t>gadw'n</a:t>
            </a:r>
            <a:r>
              <a:rPr lang="en-GB" dirty="0"/>
              <a:t> </a:t>
            </a:r>
            <a:r>
              <a:rPr lang="en-GB" dirty="0" err="1"/>
              <a:t>rhy</a:t>
            </a:r>
            <a:r>
              <a:rPr lang="en-GB" dirty="0"/>
              <a:t> </a:t>
            </a:r>
            <a:r>
              <a:rPr lang="en-GB" dirty="0" err="1"/>
              <a:t>ddiogel</a:t>
            </a:r>
            <a:r>
              <a:rPr lang="en-GB" dirty="0"/>
              <a:t> a </a:t>
            </a:r>
            <a:r>
              <a:rPr lang="en-GB" dirty="0" err="1"/>
              <a:t>wnae</a:t>
            </a:r>
            <a:r>
              <a:rPr lang="en-GB" dirty="0"/>
              <a:t> dim </a:t>
            </a:r>
            <a:r>
              <a:rPr lang="en-GB" dirty="0" err="1"/>
              <a:t>gwrando</a:t>
            </a:r>
            <a:r>
              <a:rPr lang="en-GB" dirty="0"/>
              <a:t> </a:t>
            </a:r>
            <a:r>
              <a:rPr lang="en-GB" dirty="0" err="1"/>
              <a:t>arno</a:t>
            </a:r>
            <a:r>
              <a:rPr lang="en-GB" dirty="0"/>
              <a:t> (</a:t>
            </a:r>
            <a:r>
              <a:rPr lang="en-GB" dirty="0" err="1"/>
              <a:t>erthygl</a:t>
            </a:r>
            <a:r>
              <a:rPr lang="en-GB" dirty="0"/>
              <a:t> 3 a 12)</a:t>
            </a:r>
          </a:p>
          <a:p>
            <a:endParaRPr lang="en-GB" dirty="0"/>
          </a:p>
        </p:txBody>
      </p:sp>
      <p:sp>
        <p:nvSpPr>
          <p:cNvPr id="4" name="Slide Number Placeholder 3"/>
          <p:cNvSpPr>
            <a:spLocks noGrp="1"/>
          </p:cNvSpPr>
          <p:nvPr>
            <p:ph type="sldNum" sz="quarter" idx="5"/>
          </p:nvPr>
        </p:nvSpPr>
        <p:spPr/>
        <p:txBody>
          <a:bodyPr/>
          <a:lstStyle/>
          <a:p>
            <a:fld id="{2A26DB79-94FF-4101-9608-9ED4967CD099}" type="slidenum">
              <a:rPr lang="en-GB" smtClean="0"/>
              <a:t>7</a:t>
            </a:fld>
            <a:endParaRPr lang="en-GB"/>
          </a:p>
        </p:txBody>
      </p:sp>
    </p:spTree>
    <p:extLst>
      <p:ext uri="{BB962C8B-B14F-4D97-AF65-F5344CB8AC3E}">
        <p14:creationId xmlns:p14="http://schemas.microsoft.com/office/powerpoint/2010/main" val="2751907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Rocio’s jobs: Can the children guess what job are represented on the symbols?</a:t>
            </a:r>
          </a:p>
          <a:p>
            <a:r>
              <a:rPr lang="en-GB" dirty="0"/>
              <a:t>Listen: </a:t>
            </a:r>
            <a:r>
              <a:rPr lang="en-GB" b="0" i="0" dirty="0">
                <a:effectLst/>
              </a:rPr>
              <a:t>Rocio listens to children to find out what they need, what they care about, and how they feel about different things.</a:t>
            </a:r>
          </a:p>
          <a:p>
            <a:r>
              <a:rPr lang="en-GB" b="0" i="0" dirty="0">
                <a:effectLst/>
              </a:rPr>
              <a:t>Speak up: Rocio speaks up about the things children need. After listening to children, she shares what she hears with people who make decisions about children's lives.</a:t>
            </a:r>
          </a:p>
          <a:p>
            <a:r>
              <a:rPr lang="en-GB" b="0" i="0" dirty="0">
                <a:effectLst/>
              </a:rPr>
              <a:t>Helps: Rocio has a team of people who can help and give advice if children or the adults who care for them feel like they aren't being treated fairly.</a:t>
            </a:r>
          </a:p>
          <a:p>
            <a:r>
              <a:rPr lang="en-GB" b="0" i="0" dirty="0">
                <a:effectLst/>
              </a:rPr>
              <a:t>Change: Rocio challenges people who make decisions about children's lives to make a change.</a:t>
            </a:r>
          </a:p>
          <a:p>
            <a:endParaRPr lang="en-GB" b="0" i="0" dirty="0">
              <a:effectLst/>
            </a:endParaRPr>
          </a:p>
          <a:p>
            <a:r>
              <a:rPr lang="en-GB" b="0" i="0" dirty="0" err="1">
                <a:effectLst/>
              </a:rPr>
              <a:t>Swyddi</a:t>
            </a:r>
            <a:r>
              <a:rPr lang="en-GB" b="0" i="0" dirty="0">
                <a:effectLst/>
              </a:rPr>
              <a:t> Rocio: </a:t>
            </a:r>
            <a:r>
              <a:rPr lang="en-GB" b="0" i="0" dirty="0" err="1">
                <a:effectLst/>
              </a:rPr>
              <a:t>Ydy’r</a:t>
            </a:r>
            <a:r>
              <a:rPr lang="en-GB" b="0" i="0" dirty="0">
                <a:effectLst/>
              </a:rPr>
              <a:t> plant </a:t>
            </a:r>
            <a:r>
              <a:rPr lang="en-GB" b="0" i="0" dirty="0" err="1">
                <a:effectLst/>
              </a:rPr>
              <a:t>gallu</a:t>
            </a:r>
            <a:r>
              <a:rPr lang="en-GB" b="0" i="0" dirty="0">
                <a:effectLst/>
              </a:rPr>
              <a:t> </a:t>
            </a:r>
            <a:r>
              <a:rPr lang="en-GB" b="0" i="0" dirty="0" err="1">
                <a:effectLst/>
              </a:rPr>
              <a:t>dyfalu</a:t>
            </a:r>
            <a:r>
              <a:rPr lang="en-GB" b="0" i="0" dirty="0">
                <a:effectLst/>
              </a:rPr>
              <a:t> </a:t>
            </a:r>
            <a:r>
              <a:rPr lang="en-GB" b="0" i="0" dirty="0" err="1">
                <a:effectLst/>
              </a:rPr>
              <a:t>beth</a:t>
            </a:r>
            <a:r>
              <a:rPr lang="en-GB" b="0" i="0" dirty="0">
                <a:effectLst/>
              </a:rPr>
              <a:t> </a:t>
            </a:r>
            <a:r>
              <a:rPr lang="en-GB" b="0" i="0" dirty="0" err="1">
                <a:effectLst/>
              </a:rPr>
              <a:t>mae</a:t>
            </a:r>
            <a:r>
              <a:rPr lang="en-GB" b="0" i="0" dirty="0">
                <a:effectLst/>
              </a:rPr>
              <a:t> </a:t>
            </a:r>
            <a:r>
              <a:rPr lang="en-GB" b="0" i="0" dirty="0" err="1">
                <a:effectLst/>
              </a:rPr>
              <a:t>pob</a:t>
            </a:r>
            <a:r>
              <a:rPr lang="en-GB" b="0" i="0" dirty="0">
                <a:effectLst/>
              </a:rPr>
              <a:t> symbol </a:t>
            </a:r>
            <a:r>
              <a:rPr lang="en-GB" b="0" i="0" dirty="0" err="1">
                <a:effectLst/>
              </a:rPr>
              <a:t>yn</a:t>
            </a:r>
            <a:r>
              <a:rPr lang="en-GB" b="0" i="0" dirty="0">
                <a:effectLst/>
              </a:rPr>
              <a:t> </a:t>
            </a:r>
            <a:r>
              <a:rPr lang="en-GB" b="0" i="0" dirty="0" err="1">
                <a:effectLst/>
              </a:rPr>
              <a:t>golygu</a:t>
            </a:r>
            <a:r>
              <a:rPr lang="en-GB" b="0" i="0" dirty="0">
                <a:effectLst/>
              </a:rPr>
              <a:t>?</a:t>
            </a:r>
          </a:p>
          <a:p>
            <a:r>
              <a:rPr lang="en-GB" b="0" i="0" dirty="0" err="1">
                <a:effectLst/>
              </a:rPr>
              <a:t>Gwrando</a:t>
            </a:r>
            <a:r>
              <a:rPr lang="en-GB" b="0" i="0" dirty="0">
                <a:effectLst/>
              </a:rPr>
              <a:t>: Mae Rocio </a:t>
            </a:r>
            <a:r>
              <a:rPr lang="en-GB" b="0" i="0" dirty="0" err="1">
                <a:effectLst/>
              </a:rPr>
              <a:t>yn</a:t>
            </a:r>
            <a:r>
              <a:rPr lang="en-GB" b="0" i="0" dirty="0">
                <a:effectLst/>
              </a:rPr>
              <a:t> </a:t>
            </a:r>
            <a:r>
              <a:rPr lang="en-GB" b="0" i="0" dirty="0" err="1">
                <a:effectLst/>
              </a:rPr>
              <a:t>gwrando</a:t>
            </a:r>
            <a:r>
              <a:rPr lang="en-GB" b="0" i="0" dirty="0">
                <a:effectLst/>
              </a:rPr>
              <a:t> </a:t>
            </a:r>
            <a:r>
              <a:rPr lang="en-GB" b="0" i="0" dirty="0" err="1">
                <a:effectLst/>
              </a:rPr>
              <a:t>ar</a:t>
            </a:r>
            <a:r>
              <a:rPr lang="en-GB" b="0" i="0" dirty="0">
                <a:effectLst/>
              </a:rPr>
              <a:t> </a:t>
            </a:r>
            <a:r>
              <a:rPr lang="en-GB" b="0" i="0" dirty="0" err="1">
                <a:effectLst/>
              </a:rPr>
              <a:t>blant</a:t>
            </a:r>
            <a:r>
              <a:rPr lang="en-GB" b="0" i="0" dirty="0">
                <a:effectLst/>
              </a:rPr>
              <a:t> i </a:t>
            </a:r>
            <a:r>
              <a:rPr lang="en-GB" b="0" i="0" dirty="0" err="1">
                <a:effectLst/>
              </a:rPr>
              <a:t>ddarganfod</a:t>
            </a:r>
            <a:r>
              <a:rPr lang="en-GB" b="0" i="0" dirty="0">
                <a:effectLst/>
              </a:rPr>
              <a:t> </a:t>
            </a:r>
            <a:r>
              <a:rPr lang="en-GB" b="0" i="0" dirty="0" err="1">
                <a:effectLst/>
              </a:rPr>
              <a:t>beth</a:t>
            </a:r>
            <a:r>
              <a:rPr lang="en-GB" b="0" i="0" dirty="0">
                <a:effectLst/>
              </a:rPr>
              <a:t> </a:t>
            </a:r>
            <a:r>
              <a:rPr lang="en-GB" b="0" i="0" dirty="0" err="1">
                <a:effectLst/>
              </a:rPr>
              <a:t>sydd</a:t>
            </a:r>
            <a:r>
              <a:rPr lang="en-GB" b="0" i="0" dirty="0">
                <a:effectLst/>
              </a:rPr>
              <a:t> </a:t>
            </a:r>
            <a:r>
              <a:rPr lang="en-GB" b="0" i="0" dirty="0" err="1">
                <a:effectLst/>
              </a:rPr>
              <a:t>ei</a:t>
            </a:r>
            <a:r>
              <a:rPr lang="en-GB" b="0" i="0" dirty="0">
                <a:effectLst/>
              </a:rPr>
              <a:t> </a:t>
            </a:r>
            <a:r>
              <a:rPr lang="en-GB" b="0" i="0" dirty="0" err="1">
                <a:effectLst/>
              </a:rPr>
              <a:t>angen</a:t>
            </a:r>
            <a:r>
              <a:rPr lang="en-GB" b="0" i="0" dirty="0">
                <a:effectLst/>
              </a:rPr>
              <a:t> </a:t>
            </a:r>
            <a:r>
              <a:rPr lang="en-GB" b="0" i="0" dirty="0" err="1">
                <a:effectLst/>
              </a:rPr>
              <a:t>arnyn</a:t>
            </a:r>
            <a:r>
              <a:rPr lang="en-GB" b="0" i="0" dirty="0">
                <a:effectLst/>
              </a:rPr>
              <a:t> </a:t>
            </a:r>
            <a:r>
              <a:rPr lang="en-GB" b="0" i="0" dirty="0" err="1">
                <a:effectLst/>
              </a:rPr>
              <a:t>nhw</a:t>
            </a:r>
            <a:r>
              <a:rPr lang="en-GB" b="0" i="0" dirty="0">
                <a:effectLst/>
              </a:rPr>
              <a:t>, </a:t>
            </a:r>
            <a:r>
              <a:rPr lang="en-GB" b="0" i="0" dirty="0" err="1">
                <a:effectLst/>
              </a:rPr>
              <a:t>beth</a:t>
            </a:r>
            <a:r>
              <a:rPr lang="en-GB" b="0" i="0" dirty="0">
                <a:effectLst/>
              </a:rPr>
              <a:t> </a:t>
            </a:r>
            <a:r>
              <a:rPr lang="en-GB" b="0" i="0" dirty="0" err="1">
                <a:effectLst/>
              </a:rPr>
              <a:t>maen</a:t>
            </a:r>
            <a:r>
              <a:rPr lang="en-GB" b="0" i="0" dirty="0">
                <a:effectLst/>
              </a:rPr>
              <a:t> </a:t>
            </a:r>
            <a:r>
              <a:rPr lang="en-GB" b="0" i="0" dirty="0" err="1">
                <a:effectLst/>
              </a:rPr>
              <a:t>nhw'n</a:t>
            </a:r>
            <a:r>
              <a:rPr lang="en-GB" b="0" i="0" dirty="0">
                <a:effectLst/>
              </a:rPr>
              <a:t> </a:t>
            </a:r>
            <a:r>
              <a:rPr lang="en-GB" b="0" i="0" dirty="0" err="1">
                <a:effectLst/>
              </a:rPr>
              <a:t>poeni</a:t>
            </a:r>
            <a:r>
              <a:rPr lang="en-GB" b="0" i="0" dirty="0">
                <a:effectLst/>
              </a:rPr>
              <a:t> </a:t>
            </a:r>
            <a:r>
              <a:rPr lang="en-GB" b="0" i="0" dirty="0" err="1">
                <a:effectLst/>
              </a:rPr>
              <a:t>amdano</a:t>
            </a:r>
            <a:r>
              <a:rPr lang="en-GB" b="0" i="0" dirty="0">
                <a:effectLst/>
              </a:rPr>
              <a:t>, a </a:t>
            </a:r>
            <a:r>
              <a:rPr lang="en-GB" b="0" i="0" dirty="0" err="1">
                <a:effectLst/>
              </a:rPr>
              <a:t>sut</a:t>
            </a:r>
            <a:r>
              <a:rPr lang="en-GB" b="0" i="0" dirty="0">
                <a:effectLst/>
              </a:rPr>
              <a:t> </a:t>
            </a:r>
            <a:r>
              <a:rPr lang="en-GB" b="0" i="0" dirty="0" err="1">
                <a:effectLst/>
              </a:rPr>
              <a:t>maen</a:t>
            </a:r>
            <a:r>
              <a:rPr lang="en-GB" b="0" i="0" dirty="0">
                <a:effectLst/>
              </a:rPr>
              <a:t> </a:t>
            </a:r>
            <a:r>
              <a:rPr lang="en-GB" b="0" i="0" dirty="0" err="1">
                <a:effectLst/>
              </a:rPr>
              <a:t>nhw'n</a:t>
            </a:r>
            <a:r>
              <a:rPr lang="en-GB" b="0" i="0" dirty="0">
                <a:effectLst/>
              </a:rPr>
              <a:t> </a:t>
            </a:r>
            <a:r>
              <a:rPr lang="en-GB" b="0" i="0" dirty="0" err="1">
                <a:effectLst/>
              </a:rPr>
              <a:t>teimlo</a:t>
            </a:r>
            <a:r>
              <a:rPr lang="en-GB" b="0" i="0" dirty="0">
                <a:effectLst/>
              </a:rPr>
              <a:t> am </a:t>
            </a:r>
            <a:r>
              <a:rPr lang="en-GB" b="0" i="0" dirty="0" err="1">
                <a:effectLst/>
              </a:rPr>
              <a:t>wahanol</a:t>
            </a:r>
            <a:r>
              <a:rPr lang="en-GB" b="0" i="0" dirty="0">
                <a:effectLst/>
              </a:rPr>
              <a:t> </a:t>
            </a:r>
            <a:r>
              <a:rPr lang="en-GB" b="0" i="0" dirty="0" err="1">
                <a:effectLst/>
              </a:rPr>
              <a:t>bethau</a:t>
            </a:r>
            <a:r>
              <a:rPr lang="en-GB" b="0" i="0" dirty="0">
                <a:effectLst/>
              </a:rPr>
              <a:t>.</a:t>
            </a:r>
          </a:p>
          <a:p>
            <a:r>
              <a:rPr lang="en-GB" b="0" i="0" dirty="0">
                <a:effectLst/>
              </a:rPr>
              <a:t>Codi </a:t>
            </a:r>
            <a:r>
              <a:rPr lang="en-GB" b="0" i="0" dirty="0" err="1">
                <a:effectLst/>
              </a:rPr>
              <a:t>llais</a:t>
            </a:r>
            <a:r>
              <a:rPr lang="en-GB" b="0" i="0" dirty="0">
                <a:effectLst/>
              </a:rPr>
              <a:t>: Mae Rocio </a:t>
            </a:r>
            <a:r>
              <a:rPr lang="en-GB" b="0" i="0" dirty="0" err="1">
                <a:effectLst/>
              </a:rPr>
              <a:t>yn</a:t>
            </a:r>
            <a:r>
              <a:rPr lang="en-GB" b="0" i="0" dirty="0">
                <a:effectLst/>
              </a:rPr>
              <a:t> </a:t>
            </a:r>
            <a:r>
              <a:rPr lang="en-GB" b="0" i="0" dirty="0" err="1">
                <a:effectLst/>
              </a:rPr>
              <a:t>codi</a:t>
            </a:r>
            <a:r>
              <a:rPr lang="en-GB" b="0" i="0" dirty="0">
                <a:effectLst/>
              </a:rPr>
              <a:t> </a:t>
            </a:r>
            <a:r>
              <a:rPr lang="en-GB" b="0" i="0" dirty="0" err="1">
                <a:effectLst/>
              </a:rPr>
              <a:t>llais</a:t>
            </a:r>
            <a:r>
              <a:rPr lang="en-GB" b="0" i="0" dirty="0">
                <a:effectLst/>
              </a:rPr>
              <a:t> am y </a:t>
            </a:r>
            <a:r>
              <a:rPr lang="en-GB" b="0" i="0" dirty="0" err="1">
                <a:effectLst/>
              </a:rPr>
              <a:t>pethau</a:t>
            </a:r>
            <a:r>
              <a:rPr lang="en-GB" b="0" i="0" dirty="0">
                <a:effectLst/>
              </a:rPr>
              <a:t> </a:t>
            </a:r>
            <a:r>
              <a:rPr lang="en-GB" b="0" i="0" dirty="0" err="1">
                <a:effectLst/>
              </a:rPr>
              <a:t>sydd</a:t>
            </a:r>
            <a:r>
              <a:rPr lang="en-GB" b="0" i="0" dirty="0">
                <a:effectLst/>
              </a:rPr>
              <a:t> </a:t>
            </a:r>
            <a:r>
              <a:rPr lang="en-GB" b="0" i="0" dirty="0" err="1">
                <a:effectLst/>
              </a:rPr>
              <a:t>eu</a:t>
            </a:r>
            <a:r>
              <a:rPr lang="en-GB" b="0" i="0" dirty="0">
                <a:effectLst/>
              </a:rPr>
              <a:t> </a:t>
            </a:r>
            <a:r>
              <a:rPr lang="en-GB" b="0" i="0" dirty="0" err="1">
                <a:effectLst/>
              </a:rPr>
              <a:t>hangen</a:t>
            </a:r>
            <a:r>
              <a:rPr lang="en-GB" b="0" i="0" dirty="0">
                <a:effectLst/>
              </a:rPr>
              <a:t> </a:t>
            </a:r>
            <a:r>
              <a:rPr lang="en-GB" b="0" i="0" dirty="0" err="1">
                <a:effectLst/>
              </a:rPr>
              <a:t>ar</a:t>
            </a:r>
            <a:r>
              <a:rPr lang="en-GB" b="0" i="0" dirty="0">
                <a:effectLst/>
              </a:rPr>
              <a:t> </a:t>
            </a:r>
            <a:r>
              <a:rPr lang="en-GB" b="0" i="0" dirty="0" err="1">
                <a:effectLst/>
              </a:rPr>
              <a:t>blant</a:t>
            </a:r>
            <a:r>
              <a:rPr lang="en-GB" b="0" i="0" dirty="0">
                <a:effectLst/>
              </a:rPr>
              <a:t>. Mae </a:t>
            </a:r>
            <a:r>
              <a:rPr lang="en-GB" b="0" i="0" dirty="0" err="1">
                <a:effectLst/>
              </a:rPr>
              <a:t>hi'n</a:t>
            </a:r>
            <a:r>
              <a:rPr lang="en-GB" b="0" i="0" dirty="0">
                <a:effectLst/>
              </a:rPr>
              <a:t> </a:t>
            </a:r>
            <a:r>
              <a:rPr lang="en-GB" b="0" i="0" dirty="0" err="1">
                <a:effectLst/>
              </a:rPr>
              <a:t>rhannu'r</a:t>
            </a:r>
            <a:r>
              <a:rPr lang="en-GB" b="0" i="0" dirty="0">
                <a:effectLst/>
              </a:rPr>
              <a:t> </a:t>
            </a:r>
            <a:r>
              <a:rPr lang="en-GB" b="0" i="0" dirty="0" err="1">
                <a:effectLst/>
              </a:rPr>
              <a:t>hyn</a:t>
            </a:r>
            <a:r>
              <a:rPr lang="en-GB" b="0" i="0" dirty="0">
                <a:effectLst/>
              </a:rPr>
              <a:t> </a:t>
            </a:r>
            <a:r>
              <a:rPr lang="en-GB" b="0" i="0" dirty="0" err="1">
                <a:effectLst/>
              </a:rPr>
              <a:t>mae</a:t>
            </a:r>
            <a:r>
              <a:rPr lang="en-GB" b="0" i="0" dirty="0">
                <a:effectLst/>
              </a:rPr>
              <a:t> </a:t>
            </a:r>
            <a:r>
              <a:rPr lang="en-GB" b="0" i="0" dirty="0" err="1">
                <a:effectLst/>
              </a:rPr>
              <a:t>hi'n</a:t>
            </a:r>
            <a:r>
              <a:rPr lang="en-GB" b="0" i="0" dirty="0">
                <a:effectLst/>
              </a:rPr>
              <a:t> </a:t>
            </a:r>
            <a:r>
              <a:rPr lang="en-GB" b="0" i="0" dirty="0" err="1">
                <a:effectLst/>
              </a:rPr>
              <a:t>ei</a:t>
            </a:r>
            <a:r>
              <a:rPr lang="en-GB" b="0" i="0" dirty="0">
                <a:effectLst/>
              </a:rPr>
              <a:t> </a:t>
            </a:r>
            <a:r>
              <a:rPr lang="en-GB" b="0" i="0" dirty="0" err="1">
                <a:effectLst/>
              </a:rPr>
              <a:t>glywed</a:t>
            </a:r>
            <a:r>
              <a:rPr lang="en-GB" b="0" i="0" dirty="0">
                <a:effectLst/>
              </a:rPr>
              <a:t> </a:t>
            </a:r>
            <a:r>
              <a:rPr lang="en-GB" b="0" i="0" dirty="0" err="1">
                <a:effectLst/>
              </a:rPr>
              <a:t>gyda</a:t>
            </a:r>
            <a:r>
              <a:rPr lang="en-GB" b="0" i="0" dirty="0">
                <a:effectLst/>
              </a:rPr>
              <a:t> </a:t>
            </a:r>
            <a:r>
              <a:rPr lang="en-GB" b="0" i="0" dirty="0" err="1">
                <a:effectLst/>
              </a:rPr>
              <a:t>phobl</a:t>
            </a:r>
            <a:r>
              <a:rPr lang="en-GB" b="0" i="0" dirty="0">
                <a:effectLst/>
              </a:rPr>
              <a:t> </a:t>
            </a:r>
            <a:r>
              <a:rPr lang="en-GB" b="0" i="0" dirty="0" err="1">
                <a:effectLst/>
              </a:rPr>
              <a:t>sy'n</a:t>
            </a:r>
            <a:r>
              <a:rPr lang="en-GB" b="0" i="0" dirty="0">
                <a:effectLst/>
              </a:rPr>
              <a:t> </a:t>
            </a:r>
            <a:r>
              <a:rPr lang="en-GB" b="0" i="0" dirty="0" err="1">
                <a:effectLst/>
              </a:rPr>
              <a:t>gwneud</a:t>
            </a:r>
            <a:r>
              <a:rPr lang="en-GB" b="0" i="0" dirty="0">
                <a:effectLst/>
              </a:rPr>
              <a:t> </a:t>
            </a:r>
            <a:r>
              <a:rPr lang="en-GB" b="0" i="0" dirty="0" err="1">
                <a:effectLst/>
              </a:rPr>
              <a:t>penderfyniadau</a:t>
            </a:r>
            <a:r>
              <a:rPr lang="en-GB" b="0" i="0" dirty="0">
                <a:effectLst/>
              </a:rPr>
              <a:t> am </a:t>
            </a:r>
            <a:r>
              <a:rPr lang="en-GB" b="0" i="0" dirty="0" err="1">
                <a:effectLst/>
              </a:rPr>
              <a:t>fywydau</a:t>
            </a:r>
            <a:r>
              <a:rPr lang="en-GB" b="0" i="0" dirty="0">
                <a:effectLst/>
              </a:rPr>
              <a:t> plant.</a:t>
            </a:r>
          </a:p>
          <a:p>
            <a:r>
              <a:rPr lang="en-GB" b="0" i="0" dirty="0" err="1">
                <a:effectLst/>
              </a:rPr>
              <a:t>Helpu</a:t>
            </a:r>
            <a:r>
              <a:rPr lang="en-GB" b="0" i="0" dirty="0">
                <a:effectLst/>
              </a:rPr>
              <a:t>: Mae </a:t>
            </a:r>
            <a:r>
              <a:rPr lang="en-GB" b="0" i="0" dirty="0" err="1">
                <a:effectLst/>
              </a:rPr>
              <a:t>gan</a:t>
            </a:r>
            <a:r>
              <a:rPr lang="en-GB" b="0" i="0" dirty="0">
                <a:effectLst/>
              </a:rPr>
              <a:t> Rocio </a:t>
            </a:r>
            <a:r>
              <a:rPr lang="en-GB" b="0" i="0" dirty="0" err="1">
                <a:effectLst/>
              </a:rPr>
              <a:t>dîm</a:t>
            </a:r>
            <a:r>
              <a:rPr lang="en-GB" b="0" i="0" dirty="0">
                <a:effectLst/>
              </a:rPr>
              <a:t> o </a:t>
            </a:r>
            <a:r>
              <a:rPr lang="en-GB" b="0" i="0" dirty="0" err="1">
                <a:effectLst/>
              </a:rPr>
              <a:t>bobl</a:t>
            </a:r>
            <a:r>
              <a:rPr lang="en-GB" b="0" i="0" dirty="0">
                <a:effectLst/>
              </a:rPr>
              <a:t> a all </a:t>
            </a:r>
            <a:r>
              <a:rPr lang="en-GB" b="0" i="0" dirty="0" err="1">
                <a:effectLst/>
              </a:rPr>
              <a:t>helpu</a:t>
            </a:r>
            <a:r>
              <a:rPr lang="en-GB" b="0" i="0" dirty="0">
                <a:effectLst/>
              </a:rPr>
              <a:t> a </a:t>
            </a:r>
            <a:r>
              <a:rPr lang="en-GB" b="0" i="0" dirty="0" err="1">
                <a:effectLst/>
              </a:rPr>
              <a:t>rhoi</a:t>
            </a:r>
            <a:r>
              <a:rPr lang="en-GB" b="0" i="0" dirty="0">
                <a:effectLst/>
              </a:rPr>
              <a:t> </a:t>
            </a:r>
            <a:r>
              <a:rPr lang="en-GB" b="0" i="0" dirty="0" err="1">
                <a:effectLst/>
              </a:rPr>
              <a:t>cyngor</a:t>
            </a:r>
            <a:r>
              <a:rPr lang="en-GB" b="0" i="0" dirty="0">
                <a:effectLst/>
              </a:rPr>
              <a:t> </a:t>
            </a:r>
            <a:r>
              <a:rPr lang="en-GB" b="0" i="0" dirty="0" err="1">
                <a:effectLst/>
              </a:rPr>
              <a:t>os</a:t>
            </a:r>
            <a:r>
              <a:rPr lang="en-GB" b="0" i="0" dirty="0">
                <a:effectLst/>
              </a:rPr>
              <a:t> </a:t>
            </a:r>
            <a:r>
              <a:rPr lang="en-GB" b="0" i="0" dirty="0" err="1">
                <a:effectLst/>
              </a:rPr>
              <a:t>yw</a:t>
            </a:r>
            <a:r>
              <a:rPr lang="en-GB" b="0" i="0" dirty="0">
                <a:effectLst/>
              </a:rPr>
              <a:t> plant </a:t>
            </a:r>
            <a:r>
              <a:rPr lang="en-GB" b="0" i="0" dirty="0" err="1">
                <a:effectLst/>
              </a:rPr>
              <a:t>neu'r</a:t>
            </a:r>
            <a:r>
              <a:rPr lang="en-GB" b="0" i="0" dirty="0">
                <a:effectLst/>
              </a:rPr>
              <a:t> </a:t>
            </a:r>
            <a:r>
              <a:rPr lang="en-GB" b="0" i="0" dirty="0" err="1">
                <a:effectLst/>
              </a:rPr>
              <a:t>oedolion</a:t>
            </a:r>
            <a:r>
              <a:rPr lang="en-GB" b="0" i="0" dirty="0">
                <a:effectLst/>
              </a:rPr>
              <a:t> </a:t>
            </a:r>
            <a:r>
              <a:rPr lang="en-GB" b="0" i="0" dirty="0" err="1">
                <a:effectLst/>
              </a:rPr>
              <a:t>sy'n</a:t>
            </a:r>
            <a:r>
              <a:rPr lang="en-GB" b="0" i="0" dirty="0">
                <a:effectLst/>
              </a:rPr>
              <a:t> </a:t>
            </a:r>
            <a:r>
              <a:rPr lang="en-GB" b="0" i="0" dirty="0" err="1">
                <a:effectLst/>
              </a:rPr>
              <a:t>gofalu</a:t>
            </a:r>
            <a:r>
              <a:rPr lang="en-GB" b="0" i="0" dirty="0">
                <a:effectLst/>
              </a:rPr>
              <a:t> </a:t>
            </a:r>
            <a:r>
              <a:rPr lang="en-GB" b="0" i="0" dirty="0" err="1">
                <a:effectLst/>
              </a:rPr>
              <a:t>amdanyn</a:t>
            </a:r>
            <a:r>
              <a:rPr lang="en-GB" b="0" i="0" dirty="0">
                <a:effectLst/>
              </a:rPr>
              <a:t> </a:t>
            </a:r>
            <a:r>
              <a:rPr lang="en-GB" b="0" i="0" dirty="0" err="1">
                <a:effectLst/>
              </a:rPr>
              <a:t>nhw'n</a:t>
            </a:r>
            <a:r>
              <a:rPr lang="en-GB" b="0" i="0" dirty="0">
                <a:effectLst/>
              </a:rPr>
              <a:t> </a:t>
            </a:r>
            <a:r>
              <a:rPr lang="en-GB" b="0" i="0" dirty="0" err="1">
                <a:effectLst/>
              </a:rPr>
              <a:t>teimlo</a:t>
            </a:r>
            <a:r>
              <a:rPr lang="en-GB" b="0" i="0" dirty="0">
                <a:effectLst/>
              </a:rPr>
              <a:t> </a:t>
            </a:r>
            <a:r>
              <a:rPr lang="en-GB" b="0" i="0" dirty="0" err="1">
                <a:effectLst/>
              </a:rPr>
              <a:t>nad</a:t>
            </a:r>
            <a:r>
              <a:rPr lang="en-GB" b="0" i="0" dirty="0">
                <a:effectLst/>
              </a:rPr>
              <a:t> </a:t>
            </a:r>
            <a:r>
              <a:rPr lang="en-GB" b="0" i="0" dirty="0" err="1">
                <a:effectLst/>
              </a:rPr>
              <a:t>ydyn</a:t>
            </a:r>
            <a:r>
              <a:rPr lang="en-GB" b="0" i="0" dirty="0">
                <a:effectLst/>
              </a:rPr>
              <a:t> </a:t>
            </a:r>
            <a:r>
              <a:rPr lang="en-GB" b="0" i="0" dirty="0" err="1">
                <a:effectLst/>
              </a:rPr>
              <a:t>nhw'n</a:t>
            </a:r>
            <a:r>
              <a:rPr lang="en-GB" b="0" i="0" dirty="0">
                <a:effectLst/>
              </a:rPr>
              <a:t> </a:t>
            </a:r>
            <a:r>
              <a:rPr lang="en-GB" b="0" i="0" dirty="0" err="1">
                <a:effectLst/>
              </a:rPr>
              <a:t>cael</a:t>
            </a:r>
            <a:r>
              <a:rPr lang="en-GB" b="0" i="0" dirty="0">
                <a:effectLst/>
              </a:rPr>
              <a:t> </a:t>
            </a:r>
            <a:r>
              <a:rPr lang="en-GB" b="0" i="0" dirty="0" err="1">
                <a:effectLst/>
              </a:rPr>
              <a:t>eu</a:t>
            </a:r>
            <a:r>
              <a:rPr lang="en-GB" b="0" i="0" dirty="0">
                <a:effectLst/>
              </a:rPr>
              <a:t> trin </a:t>
            </a:r>
            <a:r>
              <a:rPr lang="en-GB" b="0" i="0" dirty="0" err="1">
                <a:effectLst/>
              </a:rPr>
              <a:t>yn</a:t>
            </a:r>
            <a:r>
              <a:rPr lang="en-GB" b="0" i="0" dirty="0">
                <a:effectLst/>
              </a:rPr>
              <a:t> deg.</a:t>
            </a:r>
          </a:p>
          <a:p>
            <a:r>
              <a:rPr lang="en-GB" b="0" i="0" dirty="0" err="1">
                <a:effectLst/>
              </a:rPr>
              <a:t>Newid</a:t>
            </a:r>
            <a:r>
              <a:rPr lang="en-GB" b="0" i="0" dirty="0">
                <a:effectLst/>
              </a:rPr>
              <a:t>: Mae Rocio </a:t>
            </a:r>
            <a:r>
              <a:rPr lang="en-GB" b="0" i="0" dirty="0" err="1">
                <a:effectLst/>
              </a:rPr>
              <a:t>yn</a:t>
            </a:r>
            <a:r>
              <a:rPr lang="en-GB" b="0" i="0" dirty="0">
                <a:effectLst/>
              </a:rPr>
              <a:t> </a:t>
            </a:r>
            <a:r>
              <a:rPr lang="en-GB" b="0" i="0" dirty="0" err="1">
                <a:effectLst/>
              </a:rPr>
              <a:t>herio</a:t>
            </a:r>
            <a:r>
              <a:rPr lang="en-GB" b="0" i="0" dirty="0">
                <a:effectLst/>
              </a:rPr>
              <a:t> </a:t>
            </a:r>
            <a:r>
              <a:rPr lang="en-GB" b="0" i="0" dirty="0" err="1">
                <a:effectLst/>
              </a:rPr>
              <a:t>pobl</a:t>
            </a:r>
            <a:r>
              <a:rPr lang="en-GB" b="0" i="0" dirty="0">
                <a:effectLst/>
              </a:rPr>
              <a:t> </a:t>
            </a:r>
            <a:r>
              <a:rPr lang="en-GB" b="0" i="0" dirty="0" err="1">
                <a:effectLst/>
              </a:rPr>
              <a:t>sy'n</a:t>
            </a:r>
            <a:r>
              <a:rPr lang="en-GB" b="0" i="0" dirty="0">
                <a:effectLst/>
              </a:rPr>
              <a:t> </a:t>
            </a:r>
            <a:r>
              <a:rPr lang="en-GB" b="0" i="0" dirty="0" err="1">
                <a:effectLst/>
              </a:rPr>
              <a:t>gwneud</a:t>
            </a:r>
            <a:r>
              <a:rPr lang="en-GB" b="0" i="0" dirty="0">
                <a:effectLst/>
              </a:rPr>
              <a:t> </a:t>
            </a:r>
            <a:r>
              <a:rPr lang="en-GB" b="0" i="0" dirty="0" err="1">
                <a:effectLst/>
              </a:rPr>
              <a:t>penderfyniadau</a:t>
            </a:r>
            <a:r>
              <a:rPr lang="en-GB" b="0" i="0" dirty="0">
                <a:effectLst/>
              </a:rPr>
              <a:t> am </a:t>
            </a:r>
            <a:r>
              <a:rPr lang="en-GB" b="0" i="0" dirty="0" err="1">
                <a:effectLst/>
              </a:rPr>
              <a:t>fywydau</a:t>
            </a:r>
            <a:r>
              <a:rPr lang="en-GB" b="0" i="0" dirty="0">
                <a:effectLst/>
              </a:rPr>
              <a:t> plant i </a:t>
            </a:r>
            <a:r>
              <a:rPr lang="en-GB" b="0" i="0" dirty="0" err="1">
                <a:effectLst/>
              </a:rPr>
              <a:t>wneud</a:t>
            </a:r>
            <a:r>
              <a:rPr lang="en-GB" b="0" i="0" dirty="0">
                <a:effectLst/>
              </a:rPr>
              <a:t> </a:t>
            </a:r>
            <a:r>
              <a:rPr lang="en-GB" b="0" i="0" dirty="0" err="1">
                <a:effectLst/>
              </a:rPr>
              <a:t>newid</a:t>
            </a:r>
            <a:r>
              <a:rPr lang="en-GB" b="0" i="0" dirty="0">
                <a:effectLst/>
              </a:rPr>
              <a:t>.</a:t>
            </a:r>
            <a:endParaRPr lang="en-GB" dirty="0"/>
          </a:p>
        </p:txBody>
      </p:sp>
      <p:sp>
        <p:nvSpPr>
          <p:cNvPr id="4" name="Slide Number Placeholder 3"/>
          <p:cNvSpPr>
            <a:spLocks noGrp="1"/>
          </p:cNvSpPr>
          <p:nvPr>
            <p:ph type="sldNum" sz="quarter" idx="5"/>
          </p:nvPr>
        </p:nvSpPr>
        <p:spPr/>
        <p:txBody>
          <a:bodyPr/>
          <a:lstStyle/>
          <a:p>
            <a:fld id="{2A26DB79-94FF-4101-9608-9ED4967CD099}" type="slidenum">
              <a:rPr lang="en-GB" smtClean="0"/>
              <a:t>8</a:t>
            </a:fld>
            <a:endParaRPr lang="en-GB"/>
          </a:p>
        </p:txBody>
      </p:sp>
    </p:spTree>
    <p:extLst>
      <p:ext uri="{BB962C8B-B14F-4D97-AF65-F5344CB8AC3E}">
        <p14:creationId xmlns:p14="http://schemas.microsoft.com/office/powerpoint/2010/main" val="287464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pupils if they are ever worried or concerned about something they should tell someone, more ideas on next slide. </a:t>
            </a:r>
          </a:p>
          <a:p>
            <a:endParaRPr lang="en-GB" dirty="0"/>
          </a:p>
          <a:p>
            <a:r>
              <a:rPr lang="en-GB" dirty="0" err="1"/>
              <a:t>Atgoffwch</a:t>
            </a:r>
            <a:r>
              <a:rPr lang="en-GB" dirty="0"/>
              <a:t> y </a:t>
            </a:r>
            <a:r>
              <a:rPr lang="en-GB" dirty="0" err="1"/>
              <a:t>disgyblion</a:t>
            </a:r>
            <a:r>
              <a:rPr lang="en-GB" dirty="0"/>
              <a:t> </a:t>
            </a:r>
            <a:r>
              <a:rPr lang="en-GB" dirty="0" err="1"/>
              <a:t>os</a:t>
            </a:r>
            <a:r>
              <a:rPr lang="en-GB" dirty="0"/>
              <a:t> </a:t>
            </a:r>
            <a:r>
              <a:rPr lang="en-GB" dirty="0" err="1"/>
              <a:t>ydyn</a:t>
            </a:r>
            <a:r>
              <a:rPr lang="en-GB" dirty="0"/>
              <a:t> </a:t>
            </a:r>
            <a:r>
              <a:rPr lang="en-GB" dirty="0" err="1"/>
              <a:t>nhw</a:t>
            </a:r>
            <a:r>
              <a:rPr lang="en-GB" dirty="0"/>
              <a:t> </a:t>
            </a:r>
            <a:r>
              <a:rPr lang="en-GB" dirty="0" err="1"/>
              <a:t>byth</a:t>
            </a:r>
            <a:r>
              <a:rPr lang="en-GB" dirty="0"/>
              <a:t> </a:t>
            </a:r>
            <a:r>
              <a:rPr lang="en-GB" dirty="0" err="1"/>
              <a:t>yn</a:t>
            </a:r>
            <a:r>
              <a:rPr lang="en-GB" dirty="0"/>
              <a:t> </a:t>
            </a:r>
            <a:r>
              <a:rPr lang="en-GB" dirty="0" err="1"/>
              <a:t>poeni</a:t>
            </a:r>
            <a:r>
              <a:rPr lang="en-GB" dirty="0"/>
              <a:t> </a:t>
            </a:r>
            <a:r>
              <a:rPr lang="en-GB" dirty="0" err="1"/>
              <a:t>neu’n</a:t>
            </a:r>
            <a:r>
              <a:rPr lang="en-GB" dirty="0"/>
              <a:t> </a:t>
            </a:r>
            <a:r>
              <a:rPr lang="en-GB" dirty="0" err="1"/>
              <a:t>bryderus</a:t>
            </a:r>
            <a:r>
              <a:rPr lang="en-GB" dirty="0"/>
              <a:t> am </a:t>
            </a:r>
            <a:r>
              <a:rPr lang="en-GB" dirty="0" err="1"/>
              <a:t>rywbeth</a:t>
            </a:r>
            <a:r>
              <a:rPr lang="en-GB" dirty="0"/>
              <a:t> y </a:t>
            </a:r>
            <a:r>
              <a:rPr lang="en-GB" dirty="0" err="1"/>
              <a:t>dylen</a:t>
            </a:r>
            <a:r>
              <a:rPr lang="en-GB" dirty="0"/>
              <a:t> </a:t>
            </a:r>
            <a:r>
              <a:rPr lang="en-GB" dirty="0" err="1"/>
              <a:t>nhw</a:t>
            </a:r>
            <a:r>
              <a:rPr lang="en-GB" dirty="0"/>
              <a:t> </a:t>
            </a:r>
            <a:r>
              <a:rPr lang="en-GB" dirty="0" err="1"/>
              <a:t>ddweud</a:t>
            </a:r>
            <a:r>
              <a:rPr lang="en-GB" dirty="0"/>
              <a:t> </a:t>
            </a:r>
            <a:r>
              <a:rPr lang="en-GB" dirty="0" err="1"/>
              <a:t>wrth</a:t>
            </a:r>
            <a:r>
              <a:rPr lang="en-GB" dirty="0"/>
              <a:t> </a:t>
            </a:r>
            <a:r>
              <a:rPr lang="en-GB" dirty="0" err="1"/>
              <a:t>rywun</a:t>
            </a:r>
            <a:r>
              <a:rPr lang="en-GB" dirty="0"/>
              <a:t>, </a:t>
            </a:r>
            <a:r>
              <a:rPr lang="en-GB" dirty="0" err="1"/>
              <a:t>mwy</a:t>
            </a:r>
            <a:r>
              <a:rPr lang="en-GB" dirty="0"/>
              <a:t> o </a:t>
            </a:r>
            <a:r>
              <a:rPr lang="en-GB" dirty="0" err="1"/>
              <a:t>syniadau</a:t>
            </a:r>
            <a:r>
              <a:rPr lang="en-GB" dirty="0"/>
              <a:t> </a:t>
            </a:r>
            <a:r>
              <a:rPr lang="en-GB" dirty="0" err="1"/>
              <a:t>ar</a:t>
            </a:r>
            <a:r>
              <a:rPr lang="en-GB" dirty="0"/>
              <a:t> y </a:t>
            </a:r>
            <a:r>
              <a:rPr lang="en-GB" dirty="0" err="1"/>
              <a:t>sleid</a:t>
            </a:r>
            <a:r>
              <a:rPr lang="en-GB" dirty="0"/>
              <a:t> </a:t>
            </a:r>
            <a:r>
              <a:rPr lang="en-GB" dirty="0" err="1"/>
              <a:t>nesaf</a:t>
            </a:r>
            <a:r>
              <a:rPr lang="en-GB" dirty="0"/>
              <a:t>.</a:t>
            </a:r>
          </a:p>
        </p:txBody>
      </p:sp>
      <p:sp>
        <p:nvSpPr>
          <p:cNvPr id="4" name="Slide Number Placeholder 3"/>
          <p:cNvSpPr>
            <a:spLocks noGrp="1"/>
          </p:cNvSpPr>
          <p:nvPr>
            <p:ph type="sldNum" sz="quarter" idx="5"/>
          </p:nvPr>
        </p:nvSpPr>
        <p:spPr/>
        <p:txBody>
          <a:bodyPr/>
          <a:lstStyle/>
          <a:p>
            <a:fld id="{2A26DB79-94FF-4101-9608-9ED4967CD099}" type="slidenum">
              <a:rPr lang="en-GB" smtClean="0"/>
              <a:t>9</a:t>
            </a:fld>
            <a:endParaRPr lang="en-GB"/>
          </a:p>
        </p:txBody>
      </p:sp>
    </p:spTree>
    <p:extLst>
      <p:ext uri="{BB962C8B-B14F-4D97-AF65-F5344CB8AC3E}">
        <p14:creationId xmlns:p14="http://schemas.microsoft.com/office/powerpoint/2010/main" val="75319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26DB79-94FF-4101-9608-9ED4967CD099}" type="slidenum">
              <a:rPr lang="en-GB" smtClean="0"/>
              <a:t>10</a:t>
            </a:fld>
            <a:endParaRPr lang="en-GB"/>
          </a:p>
        </p:txBody>
      </p:sp>
    </p:spTree>
    <p:extLst>
      <p:ext uri="{BB962C8B-B14F-4D97-AF65-F5344CB8AC3E}">
        <p14:creationId xmlns:p14="http://schemas.microsoft.com/office/powerpoint/2010/main" val="3258919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59.svg"/><Relationship Id="rId12"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61.svg"/><Relationship Id="rId5" Type="http://schemas.openxmlformats.org/officeDocument/2006/relationships/image" Target="../media/image57.sv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sv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hyperlink" Target="https://www.complantcymru.org.uk" TargetMode="External"/><Relationship Id="rId3" Type="http://schemas.openxmlformats.org/officeDocument/2006/relationships/image" Target="../media/image1.jpeg"/><Relationship Id="rId7" Type="http://schemas.openxmlformats.org/officeDocument/2006/relationships/image" Target="../media/image64.png"/><Relationship Id="rId12" Type="http://schemas.openxmlformats.org/officeDocument/2006/relationships/image" Target="../media/image6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childcomwales.org.uk/resources/monthly-matters/" TargetMode="External"/><Relationship Id="rId11" Type="http://schemas.openxmlformats.org/officeDocument/2006/relationships/image" Target="../media/image66.svg"/><Relationship Id="rId5" Type="http://schemas.openxmlformats.org/officeDocument/2006/relationships/image" Target="../media/image63.svg"/><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49.svg"/><Relationship Id="rId14" Type="http://schemas.openxmlformats.org/officeDocument/2006/relationships/image" Target="../media/image6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png"/><Relationship Id="rId5" Type="http://schemas.openxmlformats.org/officeDocument/2006/relationships/image" Target="../media/image10.svg"/><Relationship Id="rId10" Type="http://schemas.openxmlformats.org/officeDocument/2006/relationships/image" Target="../media/image16.svg"/><Relationship Id="rId4" Type="http://schemas.openxmlformats.org/officeDocument/2006/relationships/image" Target="../media/image9.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4b4OVUbI5hk?feature=oembed" TargetMode="External"/><Relationship Id="rId5" Type="http://schemas.openxmlformats.org/officeDocument/2006/relationships/image" Target="../media/image18.jpe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CJPZ_31njq4?feature=oembed" TargetMode="External"/><Relationship Id="rId5" Type="http://schemas.openxmlformats.org/officeDocument/2006/relationships/image" Target="../media/image19.jpe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jpeg"/><Relationship Id="rId7" Type="http://schemas.openxmlformats.org/officeDocument/2006/relationships/image" Target="../media/image23.svg"/><Relationship Id="rId12"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7.png"/><Relationship Id="rId5" Type="http://schemas.openxmlformats.org/officeDocument/2006/relationships/image" Target="../media/image32.png"/><Relationship Id="rId10" Type="http://schemas.openxmlformats.org/officeDocument/2006/relationships/image" Target="../media/image36.png"/><Relationship Id="rId4" Type="http://schemas.openxmlformats.org/officeDocument/2006/relationships/image" Target="../media/image31.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svg"/><Relationship Id="rId3" Type="http://schemas.openxmlformats.org/officeDocument/2006/relationships/image" Target="../media/image1.jpeg"/><Relationship Id="rId7" Type="http://schemas.openxmlformats.org/officeDocument/2006/relationships/image" Target="../media/image40.png"/><Relationship Id="rId12" Type="http://schemas.openxmlformats.org/officeDocument/2006/relationships/image" Target="../media/image45.svg"/><Relationship Id="rId17" Type="http://schemas.openxmlformats.org/officeDocument/2006/relationships/image" Target="../media/image50.png"/><Relationship Id="rId2" Type="http://schemas.openxmlformats.org/officeDocument/2006/relationships/notesSlide" Target="../notesSlides/notesSlide7.xml"/><Relationship Id="rId16" Type="http://schemas.openxmlformats.org/officeDocument/2006/relationships/image" Target="../media/image49.svg"/><Relationship Id="rId1" Type="http://schemas.openxmlformats.org/officeDocument/2006/relationships/slideLayout" Target="../slideLayouts/slideLayout7.xml"/><Relationship Id="rId6" Type="http://schemas.openxmlformats.org/officeDocument/2006/relationships/image" Target="../media/image39.sv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14.jpeg"/><Relationship Id="rId9" Type="http://schemas.openxmlformats.org/officeDocument/2006/relationships/image" Target="../media/image42.svg"/><Relationship Id="rId14" Type="http://schemas.openxmlformats.org/officeDocument/2006/relationships/image" Target="../media/image47.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55.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txBody>
          <a:bodyPr/>
          <a:lstStyle/>
          <a:p>
            <a:endParaRPr lang="en-GB"/>
          </a:p>
        </p:txBody>
      </p:sp>
      <p:sp>
        <p:nvSpPr>
          <p:cNvPr id="3" name="Freeform 3"/>
          <p:cNvSpPr/>
          <p:nvPr/>
        </p:nvSpPr>
        <p:spPr>
          <a:xfrm rot="5989688">
            <a:off x="13935206" y="8369391"/>
            <a:ext cx="2834217" cy="2370436"/>
          </a:xfrm>
          <a:custGeom>
            <a:avLst/>
            <a:gdLst/>
            <a:ahLst/>
            <a:cxnLst/>
            <a:rect l="l" t="t" r="r" b="b"/>
            <a:pathLst>
              <a:path w="2834217" h="2370436">
                <a:moveTo>
                  <a:pt x="0" y="0"/>
                </a:moveTo>
                <a:lnTo>
                  <a:pt x="2834217" y="0"/>
                </a:lnTo>
                <a:lnTo>
                  <a:pt x="2834217" y="2370436"/>
                </a:lnTo>
                <a:lnTo>
                  <a:pt x="0" y="23704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p:cNvSpPr/>
          <p:nvPr/>
        </p:nvSpPr>
        <p:spPr>
          <a:xfrm rot="5928783">
            <a:off x="1169639" y="5388925"/>
            <a:ext cx="2066239" cy="6109845"/>
          </a:xfrm>
          <a:custGeom>
            <a:avLst/>
            <a:gdLst/>
            <a:ahLst/>
            <a:cxnLst/>
            <a:rect l="l" t="t" r="r" b="b"/>
            <a:pathLst>
              <a:path w="2066239" h="6109845">
                <a:moveTo>
                  <a:pt x="0" y="0"/>
                </a:moveTo>
                <a:lnTo>
                  <a:pt x="2066238" y="0"/>
                </a:lnTo>
                <a:lnTo>
                  <a:pt x="2066238" y="6109846"/>
                </a:lnTo>
                <a:lnTo>
                  <a:pt x="0" y="6109846"/>
                </a:lnTo>
                <a:lnTo>
                  <a:pt x="0" y="0"/>
                </a:lnTo>
                <a:close/>
              </a:path>
            </a:pathLst>
          </a:custGeom>
          <a:blipFill>
            <a:blip r:embed="rId5">
              <a:alphaModFix amt="71000"/>
              <a:extLst>
                <a:ext uri="{96DAC541-7B7A-43D3-8B79-37D633B846F1}">
                  <asvg:svgBlip xmlns:asvg="http://schemas.microsoft.com/office/drawing/2016/SVG/main" r:embed="rId6"/>
                </a:ext>
              </a:extLst>
            </a:blip>
            <a:stretch>
              <a:fillRect/>
            </a:stretch>
          </a:blipFill>
        </p:spPr>
        <p:txBody>
          <a:bodyPr/>
          <a:lstStyle/>
          <a:p>
            <a:endParaRPr lang="en-GB"/>
          </a:p>
        </p:txBody>
      </p:sp>
      <p:sp>
        <p:nvSpPr>
          <p:cNvPr id="5" name="Freeform 5"/>
          <p:cNvSpPr/>
          <p:nvPr/>
        </p:nvSpPr>
        <p:spPr>
          <a:xfrm rot="-4532608">
            <a:off x="856514" y="1000084"/>
            <a:ext cx="2542237" cy="1614321"/>
          </a:xfrm>
          <a:custGeom>
            <a:avLst/>
            <a:gdLst/>
            <a:ahLst/>
            <a:cxnLst/>
            <a:rect l="l" t="t" r="r" b="b"/>
            <a:pathLst>
              <a:path w="2542237" h="1614321">
                <a:moveTo>
                  <a:pt x="0" y="0"/>
                </a:moveTo>
                <a:lnTo>
                  <a:pt x="2542237" y="0"/>
                </a:lnTo>
                <a:lnTo>
                  <a:pt x="2542237" y="1614320"/>
                </a:lnTo>
                <a:lnTo>
                  <a:pt x="0" y="161432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6" name="Freeform 6"/>
          <p:cNvSpPr/>
          <p:nvPr/>
        </p:nvSpPr>
        <p:spPr>
          <a:xfrm>
            <a:off x="7715707" y="8306099"/>
            <a:ext cx="2856585" cy="1535298"/>
          </a:xfrm>
          <a:custGeom>
            <a:avLst/>
            <a:gdLst/>
            <a:ahLst/>
            <a:cxnLst/>
            <a:rect l="l" t="t" r="r" b="b"/>
            <a:pathLst>
              <a:path w="2856585" h="1535298">
                <a:moveTo>
                  <a:pt x="0" y="0"/>
                </a:moveTo>
                <a:lnTo>
                  <a:pt x="2856586" y="0"/>
                </a:lnTo>
                <a:lnTo>
                  <a:pt x="2856586" y="1535299"/>
                </a:lnTo>
                <a:lnTo>
                  <a:pt x="0" y="1535299"/>
                </a:lnTo>
                <a:lnTo>
                  <a:pt x="0" y="0"/>
                </a:lnTo>
                <a:close/>
              </a:path>
            </a:pathLst>
          </a:custGeom>
          <a:blipFill>
            <a:blip r:embed="rId9"/>
            <a:stretch>
              <a:fillRect/>
            </a:stretch>
          </a:blipFill>
        </p:spPr>
        <p:txBody>
          <a:bodyPr/>
          <a:lstStyle/>
          <a:p>
            <a:endParaRPr lang="en-GB"/>
          </a:p>
        </p:txBody>
      </p:sp>
      <p:sp>
        <p:nvSpPr>
          <p:cNvPr id="7" name="Freeform 7"/>
          <p:cNvSpPr/>
          <p:nvPr/>
        </p:nvSpPr>
        <p:spPr>
          <a:xfrm>
            <a:off x="14699656" y="7592444"/>
            <a:ext cx="3282459" cy="5389112"/>
          </a:xfrm>
          <a:custGeom>
            <a:avLst/>
            <a:gdLst/>
            <a:ahLst/>
            <a:cxnLst/>
            <a:rect l="l" t="t" r="r" b="b"/>
            <a:pathLst>
              <a:path w="3282459" h="5389112">
                <a:moveTo>
                  <a:pt x="0" y="0"/>
                </a:moveTo>
                <a:lnTo>
                  <a:pt x="3282459" y="0"/>
                </a:lnTo>
                <a:lnTo>
                  <a:pt x="3282459" y="5389112"/>
                </a:lnTo>
                <a:lnTo>
                  <a:pt x="0" y="5389112"/>
                </a:lnTo>
                <a:lnTo>
                  <a:pt x="0" y="0"/>
                </a:lnTo>
                <a:close/>
              </a:path>
            </a:pathLst>
          </a:custGeom>
          <a:blipFill>
            <a:blip r:embed="rId10">
              <a:alphaModFix amt="5400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8" name="Freeform 8"/>
          <p:cNvSpPr/>
          <p:nvPr/>
        </p:nvSpPr>
        <p:spPr>
          <a:xfrm rot="2494275">
            <a:off x="15585042" y="1441628"/>
            <a:ext cx="1511687" cy="3069416"/>
          </a:xfrm>
          <a:custGeom>
            <a:avLst/>
            <a:gdLst/>
            <a:ahLst/>
            <a:cxnLst/>
            <a:rect l="l" t="t" r="r" b="b"/>
            <a:pathLst>
              <a:path w="1511687" h="3069416">
                <a:moveTo>
                  <a:pt x="0" y="0"/>
                </a:moveTo>
                <a:lnTo>
                  <a:pt x="1511687" y="0"/>
                </a:lnTo>
                <a:lnTo>
                  <a:pt x="1511687" y="3069416"/>
                </a:lnTo>
                <a:lnTo>
                  <a:pt x="0" y="3069416"/>
                </a:lnTo>
                <a:lnTo>
                  <a:pt x="0" y="0"/>
                </a:lnTo>
                <a:close/>
              </a:path>
            </a:pathLst>
          </a:custGeom>
          <a:blipFill>
            <a:blip r:embed="rId12">
              <a:alphaModFix amt="55000"/>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9" name="TextBox 9"/>
          <p:cNvSpPr txBox="1"/>
          <p:nvPr/>
        </p:nvSpPr>
        <p:spPr>
          <a:xfrm>
            <a:off x="533718" y="5019675"/>
            <a:ext cx="17220564" cy="2228214"/>
          </a:xfrm>
          <a:prstGeom prst="rect">
            <a:avLst/>
          </a:prstGeom>
        </p:spPr>
        <p:txBody>
          <a:bodyPr lIns="0" tIns="0" rIns="0" bIns="0" rtlCol="0" anchor="t">
            <a:spAutoFit/>
          </a:bodyPr>
          <a:lstStyle/>
          <a:p>
            <a:pPr algn="ctr">
              <a:lnSpc>
                <a:spcPts val="8960"/>
              </a:lnSpc>
            </a:pPr>
            <a:r>
              <a:rPr lang="en-US" sz="6400" b="1" spc="403" dirty="0">
                <a:solidFill>
                  <a:srgbClr val="4EA96F"/>
                </a:solidFill>
                <a:latin typeface="Comic Sans MS" panose="030F0702030302020204" pitchFamily="66" charset="0"/>
                <a:ea typeface="VAG Rounded Next Bold"/>
                <a:cs typeface="VAG Rounded Next Bold"/>
                <a:sym typeface="VAG Rounded Next Bold"/>
              </a:rPr>
              <a:t>Children’s Rights &amp; the children’s commissioner for </a:t>
            </a:r>
            <a:r>
              <a:rPr lang="en-US" sz="6400" b="1" spc="403" dirty="0" err="1">
                <a:solidFill>
                  <a:srgbClr val="4EA96F"/>
                </a:solidFill>
                <a:latin typeface="Comic Sans MS" panose="030F0702030302020204" pitchFamily="66" charset="0"/>
                <a:ea typeface="VAG Rounded Next Bold"/>
                <a:cs typeface="VAG Rounded Next Bold"/>
                <a:sym typeface="VAG Rounded Next Bold"/>
              </a:rPr>
              <a:t>wales</a:t>
            </a:r>
            <a:r>
              <a:rPr lang="en-US" sz="6400" b="1" spc="403" dirty="0">
                <a:solidFill>
                  <a:srgbClr val="4EA96F"/>
                </a:solidFill>
                <a:latin typeface="Comic Sans MS" panose="030F0702030302020204" pitchFamily="66" charset="0"/>
                <a:ea typeface="VAG Rounded Next Bold"/>
                <a:cs typeface="VAG Rounded Next Bold"/>
                <a:sym typeface="VAG Rounded Next Bold"/>
              </a:rPr>
              <a:t> </a:t>
            </a:r>
          </a:p>
        </p:txBody>
      </p:sp>
      <p:sp>
        <p:nvSpPr>
          <p:cNvPr id="10" name="TextBox 10"/>
          <p:cNvSpPr txBox="1"/>
          <p:nvPr/>
        </p:nvSpPr>
        <p:spPr>
          <a:xfrm>
            <a:off x="1947114" y="1683419"/>
            <a:ext cx="14393771" cy="2228214"/>
          </a:xfrm>
          <a:prstGeom prst="rect">
            <a:avLst/>
          </a:prstGeom>
        </p:spPr>
        <p:txBody>
          <a:bodyPr lIns="0" tIns="0" rIns="0" bIns="0" rtlCol="0" anchor="t">
            <a:spAutoFit/>
          </a:bodyPr>
          <a:lstStyle/>
          <a:p>
            <a:pPr marL="0" lvl="0" indent="0" algn="ctr">
              <a:lnSpc>
                <a:spcPts val="8960"/>
              </a:lnSpc>
              <a:spcBef>
                <a:spcPct val="0"/>
              </a:spcBef>
            </a:pPr>
            <a:r>
              <a:rPr lang="en-US" sz="6400" b="1" u="none" strike="noStrike" spc="403" dirty="0" err="1">
                <a:solidFill>
                  <a:srgbClr val="4B4C4C"/>
                </a:solidFill>
                <a:latin typeface="Comic Sans MS" panose="030F0702030302020204" pitchFamily="66" charset="0"/>
                <a:ea typeface="VAG Rounded Next Bold"/>
                <a:cs typeface="VAG Rounded Next Bold"/>
                <a:sym typeface="VAG Rounded Next Bold"/>
              </a:rPr>
              <a:t>Hawliau</a:t>
            </a:r>
            <a:r>
              <a:rPr lang="en-US" sz="6400" b="1" u="none" strike="noStrike" spc="403" dirty="0">
                <a:solidFill>
                  <a:srgbClr val="4B4C4C"/>
                </a:solidFill>
                <a:latin typeface="Comic Sans MS" panose="030F0702030302020204" pitchFamily="66" charset="0"/>
                <a:ea typeface="VAG Rounded Next Bold"/>
                <a:cs typeface="VAG Rounded Next Bold"/>
                <a:sym typeface="VAG Rounded Next Bold"/>
              </a:rPr>
              <a:t> plant a </a:t>
            </a:r>
            <a:r>
              <a:rPr lang="en-US" sz="6400" b="1" u="none" strike="noStrike" spc="403" dirty="0" err="1">
                <a:solidFill>
                  <a:srgbClr val="4B4C4C"/>
                </a:solidFill>
                <a:latin typeface="Comic Sans MS" panose="030F0702030302020204" pitchFamily="66" charset="0"/>
                <a:ea typeface="VAG Rounded Next Bold"/>
                <a:cs typeface="VAG Rounded Next Bold"/>
                <a:sym typeface="VAG Rounded Next Bold"/>
              </a:rPr>
              <a:t>Chomisynydd</a:t>
            </a:r>
            <a:r>
              <a:rPr lang="en-US" sz="6400" b="1" u="none" strike="noStrike" spc="403" dirty="0">
                <a:solidFill>
                  <a:srgbClr val="4B4C4C"/>
                </a:solidFill>
                <a:latin typeface="Comic Sans MS" panose="030F0702030302020204" pitchFamily="66" charset="0"/>
                <a:ea typeface="VAG Rounded Next Bold"/>
                <a:cs typeface="VAG Rounded Next Bold"/>
                <a:sym typeface="VAG Rounded Next Bold"/>
              </a:rPr>
              <a:t> </a:t>
            </a:r>
          </a:p>
          <a:p>
            <a:pPr marL="0" lvl="0" indent="0" algn="ctr">
              <a:lnSpc>
                <a:spcPts val="8960"/>
              </a:lnSpc>
              <a:spcBef>
                <a:spcPct val="0"/>
              </a:spcBef>
            </a:pPr>
            <a:r>
              <a:rPr lang="en-US" sz="6400" b="1" u="none" strike="noStrike" spc="403" dirty="0">
                <a:solidFill>
                  <a:srgbClr val="4B4C4C"/>
                </a:solidFill>
                <a:latin typeface="Comic Sans MS" panose="030F0702030302020204" pitchFamily="66" charset="0"/>
                <a:ea typeface="VAG Rounded Next Bold"/>
                <a:cs typeface="VAG Rounded Next Bold"/>
                <a:sym typeface="VAG Rounded Next Bold"/>
              </a:rPr>
              <a:t>plant Cymru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2655298" y="3403777"/>
            <a:ext cx="4466540" cy="4114800"/>
          </a:xfrm>
          <a:custGeom>
            <a:avLst/>
            <a:gdLst/>
            <a:ahLst/>
            <a:cxnLst/>
            <a:rect l="l" t="t" r="r" b="b"/>
            <a:pathLst>
              <a:path w="4466540" h="4114800">
                <a:moveTo>
                  <a:pt x="0" y="0"/>
                </a:moveTo>
                <a:lnTo>
                  <a:pt x="4466540" y="0"/>
                </a:lnTo>
                <a:lnTo>
                  <a:pt x="446654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11969715" y="3781402"/>
            <a:ext cx="4530706" cy="3352723"/>
          </a:xfrm>
          <a:custGeom>
            <a:avLst/>
            <a:gdLst/>
            <a:ahLst/>
            <a:cxnLst/>
            <a:rect l="l" t="t" r="r" b="b"/>
            <a:pathLst>
              <a:path w="4530706" h="3352723">
                <a:moveTo>
                  <a:pt x="0" y="0"/>
                </a:moveTo>
                <a:lnTo>
                  <a:pt x="4530706" y="0"/>
                </a:lnTo>
                <a:lnTo>
                  <a:pt x="4530706" y="3352723"/>
                </a:lnTo>
                <a:lnTo>
                  <a:pt x="0" y="3352723"/>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GB"/>
          </a:p>
        </p:txBody>
      </p:sp>
      <p:sp>
        <p:nvSpPr>
          <p:cNvPr id="5" name="TextBox 5"/>
          <p:cNvSpPr txBox="1"/>
          <p:nvPr/>
        </p:nvSpPr>
        <p:spPr>
          <a:xfrm>
            <a:off x="1341834" y="8260476"/>
            <a:ext cx="7093468" cy="1622624"/>
          </a:xfrm>
          <a:prstGeom prst="rect">
            <a:avLst/>
          </a:prstGeom>
        </p:spPr>
        <p:txBody>
          <a:bodyPr wrap="square" lIns="0" tIns="0" rIns="0" bIns="0" rtlCol="0" anchor="t">
            <a:spAutoFit/>
          </a:bodyPr>
          <a:lstStyle/>
          <a:p>
            <a:pPr algn="ctr">
              <a:lnSpc>
                <a:spcPts val="6751"/>
              </a:lnSpc>
            </a:pPr>
            <a:r>
              <a:rPr lang="en-US" sz="3000" b="1" dirty="0">
                <a:solidFill>
                  <a:srgbClr val="4EA96F"/>
                </a:solidFill>
                <a:latin typeface="Comic Sans MS" panose="030F0702030302020204" pitchFamily="66" charset="0"/>
                <a:ea typeface="VAG Rounded Next Bold"/>
                <a:cs typeface="VAG Rounded Next Bold"/>
                <a:sym typeface="VAG Rounded Next Bold"/>
              </a:rPr>
              <a:t>Speak to an adult you trust in school.</a:t>
            </a:r>
          </a:p>
          <a:p>
            <a:pPr algn="ctr">
              <a:lnSpc>
                <a:spcPts val="6751"/>
              </a:lnSpc>
            </a:pPr>
            <a:r>
              <a:rPr lang="en-US" sz="3000" b="1" dirty="0">
                <a:solidFill>
                  <a:srgbClr val="4EA96F"/>
                </a:solidFill>
                <a:latin typeface="Comic Sans MS" panose="030F0702030302020204" pitchFamily="66" charset="0"/>
                <a:ea typeface="VAG Rounded Next Bold"/>
                <a:cs typeface="VAG Rounded Next Bold"/>
                <a:sym typeface="VAG Rounded Next Bold"/>
              </a:rPr>
              <a:t>Speak to an adult you trust at home.</a:t>
            </a:r>
          </a:p>
        </p:txBody>
      </p:sp>
      <p:sp>
        <p:nvSpPr>
          <p:cNvPr id="6" name="Freeform 6"/>
          <p:cNvSpPr/>
          <p:nvPr/>
        </p:nvSpPr>
        <p:spPr>
          <a:xfrm rot="-799692">
            <a:off x="-1224435" y="2288995"/>
            <a:ext cx="2794014" cy="8261870"/>
          </a:xfrm>
          <a:custGeom>
            <a:avLst/>
            <a:gdLst/>
            <a:ahLst/>
            <a:cxnLst/>
            <a:rect l="l" t="t" r="r" b="b"/>
            <a:pathLst>
              <a:path w="2794014" h="8261870">
                <a:moveTo>
                  <a:pt x="0" y="0"/>
                </a:moveTo>
                <a:lnTo>
                  <a:pt x="2794015" y="0"/>
                </a:lnTo>
                <a:lnTo>
                  <a:pt x="2794015" y="8261870"/>
                </a:lnTo>
                <a:lnTo>
                  <a:pt x="0" y="8261870"/>
                </a:lnTo>
                <a:lnTo>
                  <a:pt x="0" y="0"/>
                </a:lnTo>
                <a:close/>
              </a:path>
            </a:pathLst>
          </a:custGeom>
          <a:blipFill>
            <a:blip r:embed="rId8">
              <a:alphaModFix amt="71000"/>
              <a:extLst>
                <a:ext uri="{96DAC541-7B7A-43D3-8B79-37D633B846F1}">
                  <asvg:svgBlip xmlns:asvg="http://schemas.microsoft.com/office/drawing/2016/SVG/main" r:embed="rId9"/>
                </a:ext>
              </a:extLst>
            </a:blip>
            <a:stretch>
              <a:fillRect/>
            </a:stretch>
          </a:blipFill>
        </p:spPr>
        <p:txBody>
          <a:bodyPr/>
          <a:lstStyle/>
          <a:p>
            <a:endParaRPr lang="en-GB"/>
          </a:p>
        </p:txBody>
      </p:sp>
      <p:sp>
        <p:nvSpPr>
          <p:cNvPr id="7" name="TextBox 7"/>
          <p:cNvSpPr txBox="1"/>
          <p:nvPr/>
        </p:nvSpPr>
        <p:spPr>
          <a:xfrm>
            <a:off x="884698" y="720526"/>
            <a:ext cx="7850845" cy="1622624"/>
          </a:xfrm>
          <a:prstGeom prst="rect">
            <a:avLst/>
          </a:prstGeom>
        </p:spPr>
        <p:txBody>
          <a:bodyPr wrap="square" lIns="0" tIns="0" rIns="0" bIns="0" rtlCol="0" anchor="t">
            <a:spAutoFit/>
          </a:bodyPr>
          <a:lstStyle/>
          <a:p>
            <a:pPr algn="ctr">
              <a:lnSpc>
                <a:spcPts val="6750"/>
              </a:lnSpc>
            </a:pPr>
            <a:r>
              <a:rPr lang="en-US" sz="3000" b="1" dirty="0" err="1">
                <a:solidFill>
                  <a:srgbClr val="000000"/>
                </a:solidFill>
                <a:latin typeface="Comic Sans MS" panose="030F0702030302020204" pitchFamily="66" charset="0"/>
                <a:ea typeface="VAG Rounded Next Bold"/>
                <a:cs typeface="VAG Rounded Next Bold"/>
                <a:sym typeface="VAG Rounded Next Bold"/>
              </a:rPr>
              <a:t>Siaradwch</a:t>
            </a:r>
            <a:r>
              <a:rPr lang="en-US" sz="3000" b="1" dirty="0">
                <a:solidFill>
                  <a:srgbClr val="000000"/>
                </a:solidFill>
                <a:latin typeface="Comic Sans MS" panose="030F0702030302020204" pitchFamily="66" charset="0"/>
                <a:ea typeface="VAG Rounded Next Bold"/>
                <a:cs typeface="VAG Rounded Next Bold"/>
                <a:sym typeface="VAG Rounded Next Bold"/>
              </a:rPr>
              <a:t> ag </a:t>
            </a:r>
            <a:r>
              <a:rPr lang="en-US" sz="3000" b="1" dirty="0" err="1">
                <a:solidFill>
                  <a:srgbClr val="000000"/>
                </a:solidFill>
                <a:latin typeface="Comic Sans MS" panose="030F0702030302020204" pitchFamily="66" charset="0"/>
                <a:ea typeface="VAG Rounded Next Bold"/>
                <a:cs typeface="VAG Rounded Next Bold"/>
                <a:sym typeface="VAG Rounded Next Bold"/>
              </a:rPr>
              <a:t>oedolyn</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rydych</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chi'n</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ymddiried</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ynddo</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yn</a:t>
            </a:r>
            <a:r>
              <a:rPr lang="en-US" sz="3000" b="1" dirty="0">
                <a:solidFill>
                  <a:srgbClr val="000000"/>
                </a:solidFill>
                <a:latin typeface="Comic Sans MS" panose="030F0702030302020204" pitchFamily="66" charset="0"/>
                <a:ea typeface="VAG Rounded Next Bold"/>
                <a:cs typeface="VAG Rounded Next Bold"/>
                <a:sym typeface="VAG Rounded Next Bold"/>
              </a:rPr>
              <a:t> yr </a:t>
            </a:r>
            <a:r>
              <a:rPr lang="en-US" sz="3000" b="1" dirty="0" err="1">
                <a:solidFill>
                  <a:srgbClr val="000000"/>
                </a:solidFill>
                <a:latin typeface="Comic Sans MS" panose="030F0702030302020204" pitchFamily="66" charset="0"/>
                <a:ea typeface="VAG Rounded Next Bold"/>
                <a:cs typeface="VAG Rounded Next Bold"/>
                <a:sym typeface="VAG Rounded Next Bold"/>
              </a:rPr>
              <a:t>ysgol</a:t>
            </a:r>
            <a:r>
              <a:rPr lang="en-US" sz="3000" b="1" dirty="0">
                <a:solidFill>
                  <a:srgbClr val="000000"/>
                </a:solidFill>
                <a:latin typeface="Comic Sans MS" panose="030F0702030302020204" pitchFamily="66" charset="0"/>
                <a:ea typeface="VAG Rounded Next Bold"/>
                <a:cs typeface="VAG Rounded Next Bold"/>
                <a:sym typeface="VAG Rounded Next Bold"/>
              </a:rPr>
              <a:t> neu </a:t>
            </a:r>
            <a:r>
              <a:rPr lang="en-US" sz="3000" b="1" dirty="0" err="1">
                <a:solidFill>
                  <a:srgbClr val="000000"/>
                </a:solidFill>
                <a:latin typeface="Comic Sans MS" panose="030F0702030302020204" pitchFamily="66" charset="0"/>
                <a:ea typeface="VAG Rounded Next Bold"/>
                <a:cs typeface="VAG Rounded Next Bold"/>
                <a:sym typeface="VAG Rounded Next Bold"/>
              </a:rPr>
              <a:t>gartref</a:t>
            </a:r>
            <a:r>
              <a:rPr lang="en-US" sz="3000" b="1" dirty="0">
                <a:solidFill>
                  <a:srgbClr val="000000"/>
                </a:solidFill>
                <a:latin typeface="Comic Sans MS" panose="030F0702030302020204" pitchFamily="66" charset="0"/>
                <a:ea typeface="VAG Rounded Next Bold"/>
                <a:cs typeface="VAG Rounded Next Bold"/>
                <a:sym typeface="VAG Rounded Next Bold"/>
              </a:rPr>
              <a:t>.</a:t>
            </a:r>
          </a:p>
        </p:txBody>
      </p:sp>
      <p:sp>
        <p:nvSpPr>
          <p:cNvPr id="8" name="TextBox 8"/>
          <p:cNvSpPr txBox="1"/>
          <p:nvPr/>
        </p:nvSpPr>
        <p:spPr>
          <a:xfrm>
            <a:off x="9523728" y="723900"/>
            <a:ext cx="7847206" cy="1619250"/>
          </a:xfrm>
          <a:prstGeom prst="rect">
            <a:avLst/>
          </a:prstGeom>
        </p:spPr>
        <p:txBody>
          <a:bodyPr wrap="square" lIns="0" tIns="0" rIns="0" bIns="0" rtlCol="0" anchor="t">
            <a:spAutoFit/>
          </a:bodyPr>
          <a:lstStyle/>
          <a:p>
            <a:pPr algn="ctr">
              <a:lnSpc>
                <a:spcPts val="6750"/>
              </a:lnSpc>
            </a:pPr>
            <a:r>
              <a:rPr lang="en-US" sz="3000" b="1" dirty="0" err="1">
                <a:solidFill>
                  <a:srgbClr val="000000"/>
                </a:solidFill>
                <a:latin typeface="Comic Sans MS" panose="030F0702030302020204" pitchFamily="66" charset="0"/>
                <a:ea typeface="VAG Rounded Next Bold"/>
                <a:cs typeface="VAG Rounded Next Bold"/>
                <a:sym typeface="VAG Rounded Next Bold"/>
              </a:rPr>
              <a:t>Cysylltwch</a:t>
            </a:r>
            <a:r>
              <a:rPr lang="en-US" sz="3000" b="1" dirty="0">
                <a:solidFill>
                  <a:srgbClr val="000000"/>
                </a:solidFill>
                <a:latin typeface="Comic Sans MS" panose="030F0702030302020204" pitchFamily="66" charset="0"/>
                <a:ea typeface="VAG Rounded Next Bold"/>
                <a:cs typeface="VAG Rounded Next Bold"/>
                <a:sym typeface="VAG Rounded Next Bold"/>
              </a:rPr>
              <a:t> â </a:t>
            </a:r>
            <a:r>
              <a:rPr lang="en-US" sz="3000" b="1" dirty="0" err="1">
                <a:solidFill>
                  <a:srgbClr val="000000"/>
                </a:solidFill>
                <a:latin typeface="Comic Sans MS" panose="030F0702030302020204" pitchFamily="66" charset="0"/>
                <a:ea typeface="VAG Rounded Next Bold"/>
                <a:cs typeface="VAG Rounded Next Bold"/>
                <a:sym typeface="VAG Rounded Next Bold"/>
              </a:rPr>
              <a:t>gwasanaeth</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cymorth</a:t>
            </a:r>
            <a:r>
              <a:rPr lang="en-US" sz="3000" b="1" dirty="0">
                <a:solidFill>
                  <a:srgbClr val="000000"/>
                </a:solidFill>
                <a:latin typeface="Comic Sans MS" panose="030F0702030302020204" pitchFamily="66" charset="0"/>
                <a:ea typeface="VAG Rounded Next Bold"/>
                <a:cs typeface="VAG Rounded Next Bold"/>
                <a:sym typeface="VAG Rounded Next Bold"/>
              </a:rPr>
              <a:t> </a:t>
            </a:r>
            <a:r>
              <a:rPr lang="en-US" sz="3000" b="1" dirty="0" err="1">
                <a:solidFill>
                  <a:srgbClr val="000000"/>
                </a:solidFill>
                <a:latin typeface="Comic Sans MS" panose="030F0702030302020204" pitchFamily="66" charset="0"/>
                <a:ea typeface="VAG Rounded Next Bold"/>
                <a:cs typeface="VAG Rounded Next Bold"/>
                <a:sym typeface="VAG Rounded Next Bold"/>
              </a:rPr>
              <a:t>fel</a:t>
            </a:r>
            <a:r>
              <a:rPr lang="en-US" sz="3000" b="1" dirty="0">
                <a:solidFill>
                  <a:srgbClr val="000000"/>
                </a:solidFill>
                <a:latin typeface="Comic Sans MS" panose="030F0702030302020204" pitchFamily="66" charset="0"/>
                <a:ea typeface="VAG Rounded Next Bold"/>
                <a:cs typeface="VAG Rounded Next Bold"/>
                <a:sym typeface="VAG Rounded Next Bold"/>
              </a:rPr>
              <a:t> Childline neu Meic.</a:t>
            </a:r>
          </a:p>
        </p:txBody>
      </p:sp>
      <p:sp>
        <p:nvSpPr>
          <p:cNvPr id="9" name="TextBox 9"/>
          <p:cNvSpPr txBox="1"/>
          <p:nvPr/>
        </p:nvSpPr>
        <p:spPr>
          <a:xfrm>
            <a:off x="9995787" y="8296275"/>
            <a:ext cx="7847206" cy="1619250"/>
          </a:xfrm>
          <a:prstGeom prst="rect">
            <a:avLst/>
          </a:prstGeom>
        </p:spPr>
        <p:txBody>
          <a:bodyPr wrap="square" lIns="0" tIns="0" rIns="0" bIns="0" rtlCol="0" anchor="t">
            <a:spAutoFit/>
          </a:bodyPr>
          <a:lstStyle/>
          <a:p>
            <a:pPr algn="ctr">
              <a:lnSpc>
                <a:spcPts val="6750"/>
              </a:lnSpc>
            </a:pPr>
            <a:r>
              <a:rPr lang="en-US" sz="3000" b="1" dirty="0">
                <a:solidFill>
                  <a:srgbClr val="000000"/>
                </a:solidFill>
                <a:latin typeface="Comic Sans MS" panose="030F0702030302020204" pitchFamily="66" charset="0"/>
                <a:ea typeface="VAG Rounded Next Bold"/>
                <a:cs typeface="VAG Rounded Next Bold"/>
                <a:sym typeface="VAG Rounded Next Bold"/>
              </a:rPr>
              <a:t>Contact a support service like Childline or MEIC.</a:t>
            </a:r>
          </a:p>
        </p:txBody>
      </p:sp>
      <p:sp>
        <p:nvSpPr>
          <p:cNvPr id="10" name="Freeform 10"/>
          <p:cNvSpPr/>
          <p:nvPr/>
        </p:nvSpPr>
        <p:spPr>
          <a:xfrm rot="3355904">
            <a:off x="16496650" y="36788"/>
            <a:ext cx="3246054" cy="2467001"/>
          </a:xfrm>
          <a:custGeom>
            <a:avLst/>
            <a:gdLst/>
            <a:ahLst/>
            <a:cxnLst/>
            <a:rect l="l" t="t" r="r" b="b"/>
            <a:pathLst>
              <a:path w="3246054" h="2467001">
                <a:moveTo>
                  <a:pt x="0" y="0"/>
                </a:moveTo>
                <a:lnTo>
                  <a:pt x="3246054" y="0"/>
                </a:lnTo>
                <a:lnTo>
                  <a:pt x="3246054" y="2467001"/>
                </a:lnTo>
                <a:lnTo>
                  <a:pt x="0" y="2467001"/>
                </a:lnTo>
                <a:lnTo>
                  <a:pt x="0" y="0"/>
                </a:lnTo>
                <a:close/>
              </a:path>
            </a:pathLst>
          </a:custGeom>
          <a:blipFill>
            <a:blip r:embed="rId10">
              <a:alphaModFix amt="5400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1" name="Freeform 11"/>
          <p:cNvSpPr/>
          <p:nvPr/>
        </p:nvSpPr>
        <p:spPr>
          <a:xfrm>
            <a:off x="8916039" y="4495597"/>
            <a:ext cx="1790213" cy="1924333"/>
          </a:xfrm>
          <a:custGeom>
            <a:avLst/>
            <a:gdLst/>
            <a:ahLst/>
            <a:cxnLst/>
            <a:rect l="l" t="t" r="r" b="b"/>
            <a:pathLst>
              <a:path w="1790213" h="1924333">
                <a:moveTo>
                  <a:pt x="0" y="0"/>
                </a:moveTo>
                <a:lnTo>
                  <a:pt x="1790212" y="0"/>
                </a:lnTo>
                <a:lnTo>
                  <a:pt x="1790212" y="1924333"/>
                </a:lnTo>
                <a:lnTo>
                  <a:pt x="0" y="1924333"/>
                </a:lnTo>
                <a:lnTo>
                  <a:pt x="0" y="0"/>
                </a:lnTo>
                <a:close/>
              </a:path>
            </a:pathLst>
          </a:custGeom>
          <a:blipFill>
            <a:blip r:embed="rId12"/>
            <a:stretch>
              <a:fillRect r="-99999"/>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rot="2059044">
            <a:off x="7352275" y="553766"/>
            <a:ext cx="15465558" cy="11753824"/>
          </a:xfrm>
          <a:custGeom>
            <a:avLst/>
            <a:gdLst/>
            <a:ahLst/>
            <a:cxnLst/>
            <a:rect l="l" t="t" r="r" b="b"/>
            <a:pathLst>
              <a:path w="15465558" h="11753824">
                <a:moveTo>
                  <a:pt x="0" y="0"/>
                </a:moveTo>
                <a:lnTo>
                  <a:pt x="15465558" y="0"/>
                </a:lnTo>
                <a:lnTo>
                  <a:pt x="15465558" y="11753825"/>
                </a:lnTo>
                <a:lnTo>
                  <a:pt x="0" y="11753825"/>
                </a:lnTo>
                <a:lnTo>
                  <a:pt x="0" y="0"/>
                </a:lnTo>
                <a:close/>
              </a:path>
            </a:pathLst>
          </a:custGeom>
          <a:blipFill>
            <a:blip r:embed="rId4">
              <a:alphaModFix amt="28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a:hlinkClick r:id="rId6" tooltip="https://www.childcomwales.org.uk/resources/monthly-matters/"/>
          </p:cNvPr>
          <p:cNvSpPr/>
          <p:nvPr/>
        </p:nvSpPr>
        <p:spPr>
          <a:xfrm rot="-764294">
            <a:off x="9356235" y="672510"/>
            <a:ext cx="6647813" cy="4908302"/>
          </a:xfrm>
          <a:custGeom>
            <a:avLst/>
            <a:gdLst/>
            <a:ahLst/>
            <a:cxnLst/>
            <a:rect l="l" t="t" r="r" b="b"/>
            <a:pathLst>
              <a:path w="6647813" h="4908302">
                <a:moveTo>
                  <a:pt x="0" y="0"/>
                </a:moveTo>
                <a:lnTo>
                  <a:pt x="6647813" y="0"/>
                </a:lnTo>
                <a:lnTo>
                  <a:pt x="6647813" y="4908302"/>
                </a:lnTo>
                <a:lnTo>
                  <a:pt x="0" y="4908302"/>
                </a:lnTo>
                <a:lnTo>
                  <a:pt x="0" y="0"/>
                </a:lnTo>
                <a:close/>
              </a:path>
            </a:pathLst>
          </a:custGeom>
          <a:blipFill>
            <a:blip r:embed="rId7"/>
            <a:stretch>
              <a:fillRect/>
            </a:stretch>
          </a:blipFill>
        </p:spPr>
        <p:txBody>
          <a:bodyPr/>
          <a:lstStyle/>
          <a:p>
            <a:endParaRPr lang="en-GB"/>
          </a:p>
        </p:txBody>
      </p:sp>
      <p:grpSp>
        <p:nvGrpSpPr>
          <p:cNvPr id="5" name="Group 5"/>
          <p:cNvGrpSpPr/>
          <p:nvPr/>
        </p:nvGrpSpPr>
        <p:grpSpPr>
          <a:xfrm rot="-459660">
            <a:off x="521717" y="677244"/>
            <a:ext cx="2664387" cy="2664387"/>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5CDFF"/>
            </a:solidFill>
          </p:spPr>
          <p:txBody>
            <a:bodyPr/>
            <a:lstStyle/>
            <a:p>
              <a:endParaRPr lang="en-GB"/>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8" name="Freeform 8"/>
          <p:cNvSpPr/>
          <p:nvPr/>
        </p:nvSpPr>
        <p:spPr>
          <a:xfrm rot="-459660">
            <a:off x="872711" y="1206282"/>
            <a:ext cx="1979152" cy="1730859"/>
          </a:xfrm>
          <a:custGeom>
            <a:avLst/>
            <a:gdLst/>
            <a:ahLst/>
            <a:cxnLst/>
            <a:rect l="l" t="t" r="r" b="b"/>
            <a:pathLst>
              <a:path w="1979152" h="1730859">
                <a:moveTo>
                  <a:pt x="0" y="0"/>
                </a:moveTo>
                <a:lnTo>
                  <a:pt x="1979153" y="0"/>
                </a:lnTo>
                <a:lnTo>
                  <a:pt x="1979153" y="1730859"/>
                </a:lnTo>
                <a:lnTo>
                  <a:pt x="0" y="173085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9" name="Freeform 9"/>
          <p:cNvSpPr/>
          <p:nvPr/>
        </p:nvSpPr>
        <p:spPr>
          <a:xfrm rot="2700000">
            <a:off x="11438292" y="4348279"/>
            <a:ext cx="3896889" cy="7199795"/>
          </a:xfrm>
          <a:custGeom>
            <a:avLst/>
            <a:gdLst/>
            <a:ahLst/>
            <a:cxnLst/>
            <a:rect l="l" t="t" r="r" b="b"/>
            <a:pathLst>
              <a:path w="3896889" h="7199795">
                <a:moveTo>
                  <a:pt x="0" y="0"/>
                </a:moveTo>
                <a:lnTo>
                  <a:pt x="3896889" y="0"/>
                </a:lnTo>
                <a:lnTo>
                  <a:pt x="3896889" y="7199795"/>
                </a:lnTo>
                <a:lnTo>
                  <a:pt x="0" y="71997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0" name="Freeform 10"/>
          <p:cNvSpPr/>
          <p:nvPr/>
        </p:nvSpPr>
        <p:spPr>
          <a:xfrm rot="-775437">
            <a:off x="10222343" y="906667"/>
            <a:ext cx="4563394" cy="2867377"/>
          </a:xfrm>
          <a:custGeom>
            <a:avLst/>
            <a:gdLst/>
            <a:ahLst/>
            <a:cxnLst/>
            <a:rect l="l" t="t" r="r" b="b"/>
            <a:pathLst>
              <a:path w="4563394" h="2867377">
                <a:moveTo>
                  <a:pt x="0" y="0"/>
                </a:moveTo>
                <a:lnTo>
                  <a:pt x="4563393" y="0"/>
                </a:lnTo>
                <a:lnTo>
                  <a:pt x="4563393" y="2867377"/>
                </a:lnTo>
                <a:lnTo>
                  <a:pt x="0" y="2867377"/>
                </a:lnTo>
                <a:lnTo>
                  <a:pt x="0" y="0"/>
                </a:lnTo>
                <a:close/>
              </a:path>
            </a:pathLst>
          </a:custGeom>
          <a:blipFill>
            <a:blip r:embed="rId12"/>
            <a:stretch>
              <a:fillRect l="-720" r="-10984"/>
            </a:stretch>
          </a:blipFill>
        </p:spPr>
        <p:txBody>
          <a:bodyPr/>
          <a:lstStyle/>
          <a:p>
            <a:endParaRPr lang="en-GB"/>
          </a:p>
        </p:txBody>
      </p:sp>
      <p:sp>
        <p:nvSpPr>
          <p:cNvPr id="11" name="TextBox 11"/>
          <p:cNvSpPr txBox="1"/>
          <p:nvPr/>
        </p:nvSpPr>
        <p:spPr>
          <a:xfrm>
            <a:off x="3650734" y="631949"/>
            <a:ext cx="3664465" cy="1226820"/>
          </a:xfrm>
          <a:prstGeom prst="rect">
            <a:avLst/>
          </a:prstGeom>
        </p:spPr>
        <p:txBody>
          <a:bodyPr wrap="square" lIns="0" tIns="0" rIns="0" bIns="0" rtlCol="0" anchor="t">
            <a:spAutoFit/>
          </a:bodyPr>
          <a:lstStyle/>
          <a:p>
            <a:pPr>
              <a:lnSpc>
                <a:spcPts val="10080"/>
              </a:lnSpc>
            </a:pPr>
            <a:r>
              <a:rPr lang="en-US" sz="7200" b="1" spc="288" dirty="0" err="1">
                <a:solidFill>
                  <a:srgbClr val="333652"/>
                </a:solidFill>
                <a:latin typeface="Comic Sans MS" panose="030F0702030302020204" pitchFamily="66" charset="0"/>
                <a:ea typeface="VAG Rounded Next Bold"/>
                <a:cs typeface="VAG Rounded Next Bold"/>
                <a:sym typeface="VAG Rounded Next Bold"/>
              </a:rPr>
              <a:t>Helpu</a:t>
            </a:r>
            <a:endParaRPr lang="en-US" sz="7200" b="1" spc="288" dirty="0">
              <a:solidFill>
                <a:srgbClr val="333652"/>
              </a:solidFill>
              <a:latin typeface="Comic Sans MS" panose="030F0702030302020204" pitchFamily="66" charset="0"/>
              <a:ea typeface="VAG Rounded Next Bold"/>
              <a:cs typeface="VAG Rounded Next Bold"/>
              <a:sym typeface="VAG Rounded Next Bold"/>
            </a:endParaRPr>
          </a:p>
        </p:txBody>
      </p:sp>
      <p:sp>
        <p:nvSpPr>
          <p:cNvPr id="12" name="TextBox 12"/>
          <p:cNvSpPr txBox="1"/>
          <p:nvPr/>
        </p:nvSpPr>
        <p:spPr>
          <a:xfrm>
            <a:off x="356011" y="3815356"/>
            <a:ext cx="8540900" cy="2866490"/>
          </a:xfrm>
          <a:prstGeom prst="rect">
            <a:avLst/>
          </a:prstGeom>
        </p:spPr>
        <p:txBody>
          <a:bodyPr lIns="0" tIns="0" rIns="0" bIns="0" rtlCol="0" anchor="t">
            <a:spAutoFit/>
          </a:bodyPr>
          <a:lstStyle/>
          <a:p>
            <a:pPr algn="just">
              <a:lnSpc>
                <a:spcPts val="5790"/>
              </a:lnSpc>
            </a:pPr>
            <a:r>
              <a:rPr lang="en-US" sz="2400" dirty="0" err="1">
                <a:solidFill>
                  <a:srgbClr val="333652"/>
                </a:solidFill>
                <a:latin typeface="Comic Sans MS" panose="030F0702030302020204" pitchFamily="66" charset="0"/>
                <a:ea typeface="Catamaran Semi-Bold"/>
                <a:cs typeface="Catamaran Semi-Bold"/>
                <a:sym typeface="Catamaran Semi-Bold"/>
              </a:rPr>
              <a:t>Gallwch</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gysylltu</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gyda’r</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tîm</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cymorth</a:t>
            </a:r>
            <a:r>
              <a:rPr lang="en-US" sz="2400" dirty="0">
                <a:solidFill>
                  <a:srgbClr val="333652"/>
                </a:solidFill>
                <a:latin typeface="Comic Sans MS" panose="030F0702030302020204" pitchFamily="66" charset="0"/>
                <a:ea typeface="Catamaran Semi-Bold"/>
                <a:cs typeface="Catamaran Semi-Bold"/>
                <a:sym typeface="Catamaran Semi-Bold"/>
              </a:rPr>
              <a:t> a </a:t>
            </a:r>
            <a:r>
              <a:rPr lang="en-US" sz="2400" dirty="0" err="1">
                <a:solidFill>
                  <a:srgbClr val="333652"/>
                </a:solidFill>
                <a:latin typeface="Comic Sans MS" panose="030F0702030302020204" pitchFamily="66" charset="0"/>
                <a:ea typeface="Catamaran Semi-Bold"/>
                <a:cs typeface="Catamaran Semi-Bold"/>
                <a:sym typeface="Catamaran Semi-Bold"/>
              </a:rPr>
              <a:t>chyngor</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trwy</a:t>
            </a:r>
            <a:r>
              <a:rPr lang="en-US" sz="2400" dirty="0">
                <a:solidFill>
                  <a:srgbClr val="333652"/>
                </a:solidFill>
                <a:latin typeface="Comic Sans MS" panose="030F0702030302020204" pitchFamily="66" charset="0"/>
                <a:ea typeface="Catamaran Semi-Bold"/>
                <a:cs typeface="Catamaran Semi-Bold"/>
                <a:sym typeface="Catamaran Semi-Bold"/>
              </a:rPr>
              <a:t>:</a:t>
            </a:r>
          </a:p>
          <a:p>
            <a:pPr marL="647700" lvl="1" indent="-323850" algn="just">
              <a:lnSpc>
                <a:spcPts val="5790"/>
              </a:lnSpc>
              <a:buFont typeface="Arial"/>
              <a:buChar char="•"/>
            </a:pPr>
            <a:r>
              <a:rPr lang="en-US" sz="2400" u="sng" dirty="0" err="1">
                <a:solidFill>
                  <a:srgbClr val="333652"/>
                </a:solidFill>
                <a:latin typeface="Comic Sans MS" panose="030F0702030302020204" pitchFamily="66" charset="0"/>
                <a:ea typeface="Catamaran Bold"/>
                <a:cs typeface="Catamaran Bold"/>
                <a:sym typeface="Catamaran Bold"/>
              </a:rPr>
              <a:t>ffonio</a:t>
            </a:r>
            <a:r>
              <a:rPr lang="en-US" sz="2400" dirty="0">
                <a:solidFill>
                  <a:srgbClr val="333652"/>
                </a:solidFill>
                <a:latin typeface="Comic Sans MS" panose="030F0702030302020204" pitchFamily="66" charset="0"/>
                <a:ea typeface="Catamaran Semi-Bold"/>
                <a:cs typeface="Catamaran Semi-Bold"/>
                <a:sym typeface="Catamaran Semi-Bold"/>
              </a:rPr>
              <a:t>: 01792 765600</a:t>
            </a:r>
          </a:p>
          <a:p>
            <a:pPr marL="647700" lvl="1" indent="-323850" algn="just">
              <a:lnSpc>
                <a:spcPts val="5790"/>
              </a:lnSpc>
              <a:buFont typeface="Arial"/>
              <a:buChar char="•"/>
            </a:pPr>
            <a:r>
              <a:rPr lang="en-US" sz="2400" u="sng" dirty="0">
                <a:solidFill>
                  <a:srgbClr val="333652"/>
                </a:solidFill>
                <a:latin typeface="Comic Sans MS" panose="030F0702030302020204" pitchFamily="66" charset="0"/>
                <a:ea typeface="Catamaran Semi-Bold"/>
                <a:cs typeface="Catamaran Semi-Bold"/>
                <a:sym typeface="Catamaran Semi-Bold"/>
              </a:rPr>
              <a:t>e-</a:t>
            </a:r>
            <a:r>
              <a:rPr lang="en-US" sz="2400" u="sng" dirty="0" err="1">
                <a:solidFill>
                  <a:srgbClr val="333652"/>
                </a:solidFill>
                <a:latin typeface="Comic Sans MS" panose="030F0702030302020204" pitchFamily="66" charset="0"/>
                <a:ea typeface="Catamaran Semi-Bold"/>
                <a:cs typeface="Catamaran Semi-Bold"/>
                <a:sym typeface="Catamaran Semi-Bold"/>
              </a:rPr>
              <a:t>bostio</a:t>
            </a:r>
            <a:r>
              <a:rPr lang="en-US" sz="2400" dirty="0">
                <a:solidFill>
                  <a:srgbClr val="333652"/>
                </a:solidFill>
                <a:latin typeface="Comic Sans MS" panose="030F0702030302020204" pitchFamily="66" charset="0"/>
                <a:ea typeface="Catamaran Semi-Bold"/>
                <a:cs typeface="Catamaran Semi-Bold"/>
                <a:sym typeface="Catamaran Semi-Bold"/>
              </a:rPr>
              <a:t> cyngor@complantcymru.org.uk</a:t>
            </a:r>
          </a:p>
          <a:p>
            <a:pPr marL="647700" lvl="1" indent="-323850" algn="just">
              <a:lnSpc>
                <a:spcPts val="5790"/>
              </a:lnSpc>
              <a:buFont typeface="Arial"/>
              <a:buChar char="•"/>
            </a:pPr>
            <a:r>
              <a:rPr lang="en-US" sz="2400" dirty="0" err="1">
                <a:solidFill>
                  <a:srgbClr val="333652"/>
                </a:solidFill>
                <a:latin typeface="Comic Sans MS" panose="030F0702030302020204" pitchFamily="66" charset="0"/>
                <a:ea typeface="Catamaran Semi-Bold"/>
                <a:cs typeface="Catamaran Semi-Bold"/>
                <a:sym typeface="Catamaran Semi-Bold"/>
              </a:rPr>
              <a:t>danfon</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neges</a:t>
            </a:r>
            <a:r>
              <a:rPr lang="en-US" sz="2400" dirty="0">
                <a:solidFill>
                  <a:srgbClr val="333652"/>
                </a:solidFill>
                <a:latin typeface="Comic Sans MS" panose="030F0702030302020204" pitchFamily="66" charset="0"/>
                <a:ea typeface="Catamaran Semi-Bold"/>
                <a:cs typeface="Catamaran Semi-Bold"/>
                <a:sym typeface="Catamaran Semi-Bold"/>
              </a:rPr>
              <a:t> </a:t>
            </a:r>
            <a:r>
              <a:rPr lang="en-US" sz="2400" dirty="0" err="1">
                <a:solidFill>
                  <a:srgbClr val="333652"/>
                </a:solidFill>
                <a:latin typeface="Comic Sans MS" panose="030F0702030302020204" pitchFamily="66" charset="0"/>
                <a:ea typeface="Catamaran Semi-Bold"/>
                <a:cs typeface="Catamaran Semi-Bold"/>
                <a:sym typeface="Catamaran Semi-Bold"/>
              </a:rPr>
              <a:t>ar</a:t>
            </a:r>
            <a:r>
              <a:rPr lang="en-US" sz="2400" dirty="0">
                <a:solidFill>
                  <a:srgbClr val="333652"/>
                </a:solidFill>
                <a:latin typeface="Comic Sans MS" panose="030F0702030302020204" pitchFamily="66" charset="0"/>
                <a:ea typeface="Catamaran Semi-Bold"/>
                <a:cs typeface="Catamaran Semi-Bold"/>
                <a:sym typeface="Catamaran Semi-Bold"/>
              </a:rPr>
              <a:t> y </a:t>
            </a:r>
            <a:r>
              <a:rPr lang="en-US" sz="2400" u="sng" dirty="0" err="1">
                <a:solidFill>
                  <a:srgbClr val="333652"/>
                </a:solidFill>
                <a:latin typeface="Comic Sans MS" panose="030F0702030302020204" pitchFamily="66" charset="0"/>
                <a:ea typeface="Catamaran Semi-Bold"/>
                <a:cs typeface="Catamaran Semi-Bold"/>
                <a:sym typeface="Catamaran Semi-Bold"/>
              </a:rPr>
              <a:t>wefan</a:t>
            </a:r>
            <a:endParaRPr lang="en-US" sz="2400" u="sng" dirty="0">
              <a:solidFill>
                <a:srgbClr val="333652"/>
              </a:solidFill>
              <a:latin typeface="Comic Sans MS" panose="030F0702030302020204" pitchFamily="66" charset="0"/>
              <a:ea typeface="Catamaran Semi-Bold"/>
              <a:cs typeface="Catamaran Semi-Bold"/>
              <a:sym typeface="Catamaran Semi-Bold"/>
            </a:endParaRPr>
          </a:p>
        </p:txBody>
      </p:sp>
      <p:sp>
        <p:nvSpPr>
          <p:cNvPr id="13" name="TextBox 13"/>
          <p:cNvSpPr txBox="1"/>
          <p:nvPr/>
        </p:nvSpPr>
        <p:spPr>
          <a:xfrm>
            <a:off x="4924555" y="2081682"/>
            <a:ext cx="3456318" cy="1226820"/>
          </a:xfrm>
          <a:prstGeom prst="rect">
            <a:avLst/>
          </a:prstGeom>
        </p:spPr>
        <p:txBody>
          <a:bodyPr wrap="square" lIns="0" tIns="0" rIns="0" bIns="0" rtlCol="0" anchor="t">
            <a:spAutoFit/>
          </a:bodyPr>
          <a:lstStyle/>
          <a:p>
            <a:pPr>
              <a:lnSpc>
                <a:spcPts val="10080"/>
              </a:lnSpc>
            </a:pPr>
            <a:r>
              <a:rPr lang="en-US" sz="7200" b="1" spc="288" dirty="0">
                <a:solidFill>
                  <a:srgbClr val="4EA96F"/>
                </a:solidFill>
                <a:latin typeface="Comic Sans MS" panose="030F0702030302020204" pitchFamily="66" charset="0"/>
                <a:ea typeface="VAG Rounded Next Bold"/>
                <a:cs typeface="VAG Rounded Next Bold"/>
                <a:sym typeface="VAG Rounded Next Bold"/>
              </a:rPr>
              <a:t>Help</a:t>
            </a:r>
          </a:p>
        </p:txBody>
      </p:sp>
      <p:sp>
        <p:nvSpPr>
          <p:cNvPr id="14" name="TextBox 14"/>
          <p:cNvSpPr txBox="1"/>
          <p:nvPr/>
        </p:nvSpPr>
        <p:spPr>
          <a:xfrm>
            <a:off x="356011" y="6978969"/>
            <a:ext cx="8540900" cy="2879314"/>
          </a:xfrm>
          <a:prstGeom prst="rect">
            <a:avLst/>
          </a:prstGeom>
        </p:spPr>
        <p:txBody>
          <a:bodyPr lIns="0" tIns="0" rIns="0" bIns="0" rtlCol="0" anchor="t">
            <a:spAutoFit/>
          </a:bodyPr>
          <a:lstStyle/>
          <a:p>
            <a:pPr algn="just">
              <a:lnSpc>
                <a:spcPts val="5820"/>
              </a:lnSpc>
            </a:pPr>
            <a:r>
              <a:rPr lang="en-US" sz="2400">
                <a:solidFill>
                  <a:srgbClr val="4EA96F"/>
                </a:solidFill>
                <a:latin typeface="Comic Sans MS" panose="030F0702030302020204" pitchFamily="66" charset="0"/>
                <a:ea typeface="Catamaran Semi-Bold"/>
                <a:cs typeface="Catamaran Semi-Bold"/>
                <a:sym typeface="Catamaran Semi-Bold"/>
              </a:rPr>
              <a:t>You can contact the advice and assistance team by:</a:t>
            </a:r>
          </a:p>
          <a:p>
            <a:pPr marL="647700" lvl="1" indent="-323850" algn="just">
              <a:lnSpc>
                <a:spcPts val="5820"/>
              </a:lnSpc>
              <a:buFont typeface="Arial"/>
              <a:buChar char="•"/>
            </a:pPr>
            <a:r>
              <a:rPr lang="en-US" sz="2400" u="sng">
                <a:solidFill>
                  <a:srgbClr val="4EA96F"/>
                </a:solidFill>
                <a:latin typeface="Comic Sans MS" panose="030F0702030302020204" pitchFamily="66" charset="0"/>
                <a:ea typeface="Catamaran Semi-Bold"/>
                <a:cs typeface="Catamaran Semi-Bold"/>
                <a:sym typeface="Catamaran Semi-Bold"/>
              </a:rPr>
              <a:t>calling</a:t>
            </a:r>
            <a:r>
              <a:rPr lang="en-US" sz="2400">
                <a:solidFill>
                  <a:srgbClr val="4EA96F"/>
                </a:solidFill>
                <a:latin typeface="Comic Sans MS" panose="030F0702030302020204" pitchFamily="66" charset="0"/>
                <a:ea typeface="Catamaran Semi-Bold"/>
                <a:cs typeface="Catamaran Semi-Bold"/>
                <a:sym typeface="Catamaran Semi-Bold"/>
              </a:rPr>
              <a:t> 01792 765600</a:t>
            </a:r>
          </a:p>
          <a:p>
            <a:pPr marL="647700" lvl="1" indent="-323850" algn="just">
              <a:lnSpc>
                <a:spcPts val="5820"/>
              </a:lnSpc>
              <a:buFont typeface="Arial"/>
              <a:buChar char="•"/>
            </a:pPr>
            <a:r>
              <a:rPr lang="en-US" sz="2400" u="sng">
                <a:solidFill>
                  <a:srgbClr val="4EA96F"/>
                </a:solidFill>
                <a:latin typeface="Comic Sans MS" panose="030F0702030302020204" pitchFamily="66" charset="0"/>
                <a:ea typeface="Catamaran Semi-Bold"/>
                <a:cs typeface="Catamaran Semi-Bold"/>
                <a:sym typeface="Catamaran Semi-Bold"/>
              </a:rPr>
              <a:t>emailing</a:t>
            </a:r>
            <a:r>
              <a:rPr lang="en-US" sz="2400">
                <a:solidFill>
                  <a:srgbClr val="4EA96F"/>
                </a:solidFill>
                <a:latin typeface="Comic Sans MS" panose="030F0702030302020204" pitchFamily="66" charset="0"/>
                <a:ea typeface="Catamaran Semi-Bold"/>
                <a:cs typeface="Catamaran Semi-Bold"/>
                <a:sym typeface="Catamaran Semi-Bold"/>
              </a:rPr>
              <a:t> post@childcomwales.org.uk</a:t>
            </a:r>
          </a:p>
          <a:p>
            <a:pPr marL="647700" lvl="1" indent="-323850" algn="just">
              <a:lnSpc>
                <a:spcPts val="5820"/>
              </a:lnSpc>
              <a:buFont typeface="Arial"/>
              <a:buChar char="•"/>
            </a:pPr>
            <a:r>
              <a:rPr lang="en-US" sz="2400">
                <a:solidFill>
                  <a:srgbClr val="4EA96F"/>
                </a:solidFill>
                <a:latin typeface="Comic Sans MS" panose="030F0702030302020204" pitchFamily="66" charset="0"/>
                <a:ea typeface="Catamaran Semi-Bold"/>
                <a:cs typeface="Catamaran Semi-Bold"/>
                <a:sym typeface="Catamaran Semi-Bold"/>
              </a:rPr>
              <a:t>send a message via the </a:t>
            </a:r>
            <a:r>
              <a:rPr lang="en-US" sz="2400" u="sng">
                <a:solidFill>
                  <a:srgbClr val="4EA96F"/>
                </a:solidFill>
                <a:latin typeface="Comic Sans MS" panose="030F0702030302020204" pitchFamily="66" charset="0"/>
                <a:ea typeface="Catamaran Semi-Bold"/>
                <a:cs typeface="Catamaran Semi-Bold"/>
                <a:sym typeface="Catamaran Semi-Bold"/>
              </a:rPr>
              <a:t>website</a:t>
            </a:r>
          </a:p>
        </p:txBody>
      </p:sp>
      <p:sp>
        <p:nvSpPr>
          <p:cNvPr id="15" name="Freeform 15">
            <a:hlinkClick r:id="rId13" tooltip="https://www.complantcymru.org.uk"/>
          </p:cNvPr>
          <p:cNvSpPr/>
          <p:nvPr/>
        </p:nvSpPr>
        <p:spPr>
          <a:xfrm>
            <a:off x="15229902" y="8595360"/>
            <a:ext cx="2466940" cy="1325880"/>
          </a:xfrm>
          <a:custGeom>
            <a:avLst/>
            <a:gdLst/>
            <a:ahLst/>
            <a:cxnLst/>
            <a:rect l="l" t="t" r="r" b="b"/>
            <a:pathLst>
              <a:path w="2466940" h="1325880">
                <a:moveTo>
                  <a:pt x="0" y="0"/>
                </a:moveTo>
                <a:lnTo>
                  <a:pt x="2466940" y="0"/>
                </a:lnTo>
                <a:lnTo>
                  <a:pt x="2466940" y="1325880"/>
                </a:lnTo>
                <a:lnTo>
                  <a:pt x="0" y="1325880"/>
                </a:lnTo>
                <a:lnTo>
                  <a:pt x="0" y="0"/>
                </a:lnTo>
                <a:close/>
              </a:path>
            </a:pathLst>
          </a:custGeom>
          <a:blipFill>
            <a:blip r:embed="rId14"/>
            <a:stretch>
              <a:fillRect/>
            </a:stretch>
          </a:blipFill>
        </p:spPr>
        <p:txBody>
          <a:bodyPr/>
          <a:lstStyle/>
          <a:p>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rot="5812143">
            <a:off x="2809144" y="7592444"/>
            <a:ext cx="3282459" cy="5389112"/>
          </a:xfrm>
          <a:custGeom>
            <a:avLst/>
            <a:gdLst/>
            <a:ahLst/>
            <a:cxnLst/>
            <a:rect l="l" t="t" r="r" b="b"/>
            <a:pathLst>
              <a:path w="3282459" h="5389112">
                <a:moveTo>
                  <a:pt x="0" y="0"/>
                </a:moveTo>
                <a:lnTo>
                  <a:pt x="3282459" y="0"/>
                </a:lnTo>
                <a:lnTo>
                  <a:pt x="3282459" y="5389112"/>
                </a:lnTo>
                <a:lnTo>
                  <a:pt x="0" y="538911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6185572" y="1987809"/>
            <a:ext cx="5916856" cy="5916856"/>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alpha val="75686"/>
              </a:srgbClr>
            </a:solidFill>
          </p:spPr>
          <p:txBody>
            <a:bodyPr/>
            <a:lstStyle/>
            <a:p>
              <a:endParaRPr lang="en-GB"/>
            </a:p>
          </p:txBody>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7" name="Freeform 7"/>
          <p:cNvSpPr/>
          <p:nvPr/>
        </p:nvSpPr>
        <p:spPr>
          <a:xfrm rot="3822820">
            <a:off x="-1104849" y="-1176860"/>
            <a:ext cx="3282459" cy="5389112"/>
          </a:xfrm>
          <a:custGeom>
            <a:avLst/>
            <a:gdLst/>
            <a:ahLst/>
            <a:cxnLst/>
            <a:rect l="l" t="t" r="r" b="b"/>
            <a:pathLst>
              <a:path w="3282459" h="5389112">
                <a:moveTo>
                  <a:pt x="0" y="0"/>
                </a:moveTo>
                <a:lnTo>
                  <a:pt x="3282459" y="0"/>
                </a:lnTo>
                <a:lnTo>
                  <a:pt x="3282459" y="5389112"/>
                </a:lnTo>
                <a:lnTo>
                  <a:pt x="0" y="5389112"/>
                </a:lnTo>
                <a:lnTo>
                  <a:pt x="0" y="0"/>
                </a:lnTo>
                <a:close/>
              </a:path>
            </a:pathLst>
          </a:custGeom>
          <a:blipFill>
            <a:blip r:embed="rId6">
              <a:alphaModFix amt="44999"/>
            </a:blip>
            <a:stretch>
              <a:fillRect/>
            </a:stretch>
          </a:blipFill>
        </p:spPr>
        <p:txBody>
          <a:bodyPr/>
          <a:lstStyle/>
          <a:p>
            <a:endParaRPr lang="en-GB"/>
          </a:p>
        </p:txBody>
      </p:sp>
      <p:sp>
        <p:nvSpPr>
          <p:cNvPr id="8" name="Freeform 8"/>
          <p:cNvSpPr/>
          <p:nvPr/>
        </p:nvSpPr>
        <p:spPr>
          <a:xfrm>
            <a:off x="16646770" y="-1971670"/>
            <a:ext cx="3282459" cy="5389112"/>
          </a:xfrm>
          <a:custGeom>
            <a:avLst/>
            <a:gdLst/>
            <a:ahLst/>
            <a:cxnLst/>
            <a:rect l="l" t="t" r="r" b="b"/>
            <a:pathLst>
              <a:path w="3282459" h="5389112">
                <a:moveTo>
                  <a:pt x="0" y="0"/>
                </a:moveTo>
                <a:lnTo>
                  <a:pt x="3282460" y="0"/>
                </a:lnTo>
                <a:lnTo>
                  <a:pt x="3282460" y="5389112"/>
                </a:lnTo>
                <a:lnTo>
                  <a:pt x="0" y="538911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9" name="Freeform 9"/>
          <p:cNvSpPr/>
          <p:nvPr/>
        </p:nvSpPr>
        <p:spPr>
          <a:xfrm>
            <a:off x="15803839" y="7956161"/>
            <a:ext cx="1995473" cy="2144971"/>
          </a:xfrm>
          <a:custGeom>
            <a:avLst/>
            <a:gdLst/>
            <a:ahLst/>
            <a:cxnLst/>
            <a:rect l="l" t="t" r="r" b="b"/>
            <a:pathLst>
              <a:path w="1995473" h="2144971">
                <a:moveTo>
                  <a:pt x="0" y="0"/>
                </a:moveTo>
                <a:lnTo>
                  <a:pt x="1995473" y="0"/>
                </a:lnTo>
                <a:lnTo>
                  <a:pt x="1995473" y="2144972"/>
                </a:lnTo>
                <a:lnTo>
                  <a:pt x="0" y="2144972"/>
                </a:lnTo>
                <a:lnTo>
                  <a:pt x="0" y="0"/>
                </a:lnTo>
                <a:close/>
              </a:path>
            </a:pathLst>
          </a:custGeom>
          <a:blipFill>
            <a:blip r:embed="rId7"/>
            <a:stretch>
              <a:fillRect r="-99999"/>
            </a:stretch>
          </a:blipFill>
        </p:spPr>
        <p:txBody>
          <a:bodyPr/>
          <a:lstStyle/>
          <a:p>
            <a:endParaRPr lang="en-GB"/>
          </a:p>
        </p:txBody>
      </p:sp>
      <p:sp>
        <p:nvSpPr>
          <p:cNvPr id="10" name="Freeform 10"/>
          <p:cNvSpPr/>
          <p:nvPr/>
        </p:nvSpPr>
        <p:spPr>
          <a:xfrm>
            <a:off x="7321881" y="2536934"/>
            <a:ext cx="3758021" cy="4675609"/>
          </a:xfrm>
          <a:custGeom>
            <a:avLst/>
            <a:gdLst/>
            <a:ahLst/>
            <a:cxnLst/>
            <a:rect l="l" t="t" r="r" b="b"/>
            <a:pathLst>
              <a:path w="3758021" h="4675609">
                <a:moveTo>
                  <a:pt x="0" y="0"/>
                </a:moveTo>
                <a:lnTo>
                  <a:pt x="3758021" y="0"/>
                </a:lnTo>
                <a:lnTo>
                  <a:pt x="3758021" y="4675610"/>
                </a:lnTo>
                <a:lnTo>
                  <a:pt x="0" y="4675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1" name="TextBox 11"/>
          <p:cNvSpPr txBox="1"/>
          <p:nvPr/>
        </p:nvSpPr>
        <p:spPr>
          <a:xfrm>
            <a:off x="6614423" y="8587741"/>
            <a:ext cx="5059153" cy="786562"/>
          </a:xfrm>
          <a:prstGeom prst="rect">
            <a:avLst/>
          </a:prstGeom>
        </p:spPr>
        <p:txBody>
          <a:bodyPr lIns="0" tIns="0" rIns="0" bIns="0" rtlCol="0" anchor="t">
            <a:spAutoFit/>
          </a:bodyPr>
          <a:lstStyle/>
          <a:p>
            <a:pPr algn="ctr">
              <a:lnSpc>
                <a:spcPts val="6423"/>
              </a:lnSpc>
            </a:pPr>
            <a:r>
              <a:rPr lang="en-US" sz="4588" b="1">
                <a:solidFill>
                  <a:srgbClr val="4EA96F"/>
                </a:solidFill>
                <a:latin typeface="Comic Sans MS" panose="030F0702030302020204" pitchFamily="66" charset="0"/>
                <a:ea typeface="VAG Rounded Next Bold"/>
                <a:cs typeface="VAG Rounded Next Bold"/>
                <a:sym typeface="VAG Rounded Next Bold"/>
              </a:rPr>
              <a:t>Questions</a:t>
            </a:r>
          </a:p>
        </p:txBody>
      </p:sp>
      <p:sp>
        <p:nvSpPr>
          <p:cNvPr id="12" name="TextBox 12"/>
          <p:cNvSpPr txBox="1"/>
          <p:nvPr/>
        </p:nvSpPr>
        <p:spPr>
          <a:xfrm>
            <a:off x="6614423" y="627636"/>
            <a:ext cx="5059153" cy="786562"/>
          </a:xfrm>
          <a:prstGeom prst="rect">
            <a:avLst/>
          </a:prstGeom>
        </p:spPr>
        <p:txBody>
          <a:bodyPr lIns="0" tIns="0" rIns="0" bIns="0" rtlCol="0" anchor="t">
            <a:spAutoFit/>
          </a:bodyPr>
          <a:lstStyle/>
          <a:p>
            <a:pPr algn="ctr">
              <a:lnSpc>
                <a:spcPts val="6423"/>
              </a:lnSpc>
            </a:pPr>
            <a:r>
              <a:rPr lang="en-US" sz="4588" b="1" dirty="0" err="1">
                <a:solidFill>
                  <a:srgbClr val="333652"/>
                </a:solidFill>
                <a:latin typeface="Comic Sans MS" panose="030F0702030302020204" pitchFamily="66" charset="0"/>
                <a:ea typeface="VAG Rounded Next Bold"/>
                <a:cs typeface="VAG Rounded Next Bold"/>
                <a:sym typeface="VAG Rounded Next Bold"/>
              </a:rPr>
              <a:t>Cwestiynau</a:t>
            </a:r>
            <a:endParaRPr lang="en-US" sz="4588" b="1" dirty="0">
              <a:solidFill>
                <a:srgbClr val="333652"/>
              </a:solidFill>
              <a:latin typeface="Comic Sans MS" panose="030F0702030302020204" pitchFamily="66" charset="0"/>
              <a:ea typeface="VAG Rounded Next Bold"/>
              <a:cs typeface="VAG Rounded Next Bold"/>
              <a:sym typeface="VAG Rounded Next Bo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rot="5812143">
            <a:off x="5517883" y="7773024"/>
            <a:ext cx="3282459" cy="5389112"/>
          </a:xfrm>
          <a:custGeom>
            <a:avLst/>
            <a:gdLst/>
            <a:ahLst/>
            <a:cxnLst/>
            <a:rect l="l" t="t" r="r" b="b"/>
            <a:pathLst>
              <a:path w="3282459" h="5389112">
                <a:moveTo>
                  <a:pt x="0" y="0"/>
                </a:moveTo>
                <a:lnTo>
                  <a:pt x="3282459" y="0"/>
                </a:lnTo>
                <a:lnTo>
                  <a:pt x="3282459" y="5389112"/>
                </a:lnTo>
                <a:lnTo>
                  <a:pt x="0" y="538911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3822820">
            <a:off x="-1523511" y="-1139465"/>
            <a:ext cx="3282459" cy="5389112"/>
          </a:xfrm>
          <a:custGeom>
            <a:avLst/>
            <a:gdLst/>
            <a:ahLst/>
            <a:cxnLst/>
            <a:rect l="l" t="t" r="r" b="b"/>
            <a:pathLst>
              <a:path w="3282459" h="5389112">
                <a:moveTo>
                  <a:pt x="0" y="0"/>
                </a:moveTo>
                <a:lnTo>
                  <a:pt x="3282460" y="0"/>
                </a:lnTo>
                <a:lnTo>
                  <a:pt x="3282460" y="5389112"/>
                </a:lnTo>
                <a:lnTo>
                  <a:pt x="0" y="538911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6179179" y="-2294547"/>
            <a:ext cx="3282459" cy="5389112"/>
          </a:xfrm>
          <a:custGeom>
            <a:avLst/>
            <a:gdLst/>
            <a:ahLst/>
            <a:cxnLst/>
            <a:rect l="l" t="t" r="r" b="b"/>
            <a:pathLst>
              <a:path w="3282459" h="5389112">
                <a:moveTo>
                  <a:pt x="0" y="0"/>
                </a:moveTo>
                <a:lnTo>
                  <a:pt x="3282460" y="0"/>
                </a:lnTo>
                <a:lnTo>
                  <a:pt x="3282460" y="5389112"/>
                </a:lnTo>
                <a:lnTo>
                  <a:pt x="0" y="5389112"/>
                </a:lnTo>
                <a:lnTo>
                  <a:pt x="0" y="0"/>
                </a:lnTo>
                <a:close/>
              </a:path>
            </a:pathLst>
          </a:custGeom>
          <a:blipFill>
            <a:blip r:embed="rId4">
              <a:alphaModFix amt="44999"/>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Freeform 6"/>
          <p:cNvSpPr/>
          <p:nvPr/>
        </p:nvSpPr>
        <p:spPr>
          <a:xfrm>
            <a:off x="16866963" y="8682991"/>
            <a:ext cx="1402686" cy="1507773"/>
          </a:xfrm>
          <a:custGeom>
            <a:avLst/>
            <a:gdLst/>
            <a:ahLst/>
            <a:cxnLst/>
            <a:rect l="l" t="t" r="r" b="b"/>
            <a:pathLst>
              <a:path w="1402686" h="1507773">
                <a:moveTo>
                  <a:pt x="0" y="0"/>
                </a:moveTo>
                <a:lnTo>
                  <a:pt x="1402686" y="0"/>
                </a:lnTo>
                <a:lnTo>
                  <a:pt x="1402686" y="1507773"/>
                </a:lnTo>
                <a:lnTo>
                  <a:pt x="0" y="1507773"/>
                </a:lnTo>
                <a:lnTo>
                  <a:pt x="0" y="0"/>
                </a:lnTo>
                <a:close/>
              </a:path>
            </a:pathLst>
          </a:custGeom>
          <a:blipFill>
            <a:blip r:embed="rId6"/>
            <a:stretch>
              <a:fillRect r="-99999"/>
            </a:stretch>
          </a:blipFill>
        </p:spPr>
        <p:txBody>
          <a:bodyPr/>
          <a:lstStyle/>
          <a:p>
            <a:endParaRPr lang="en-GB"/>
          </a:p>
        </p:txBody>
      </p:sp>
      <p:grpSp>
        <p:nvGrpSpPr>
          <p:cNvPr id="7" name="Group 7"/>
          <p:cNvGrpSpPr/>
          <p:nvPr/>
        </p:nvGrpSpPr>
        <p:grpSpPr>
          <a:xfrm>
            <a:off x="1028700" y="3662993"/>
            <a:ext cx="4255525" cy="4255525"/>
            <a:chOff x="0" y="0"/>
            <a:chExt cx="5674033" cy="5674033"/>
          </a:xfrm>
        </p:grpSpPr>
        <p:grpSp>
          <p:nvGrpSpPr>
            <p:cNvPr id="8" name="Group 8"/>
            <p:cNvGrpSpPr/>
            <p:nvPr/>
          </p:nvGrpSpPr>
          <p:grpSpPr>
            <a:xfrm>
              <a:off x="0" y="0"/>
              <a:ext cx="5674033" cy="56740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2B3CC"/>
              </a:solidFill>
            </p:spPr>
            <p:txBody>
              <a:bodyPr/>
              <a:lstStyle/>
              <a:p>
                <a:endParaRPr lang="en-GB"/>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11" name="Freeform 11"/>
            <p:cNvSpPr/>
            <p:nvPr/>
          </p:nvSpPr>
          <p:spPr>
            <a:xfrm>
              <a:off x="685639" y="727621"/>
              <a:ext cx="4302756" cy="4122640"/>
            </a:xfrm>
            <a:custGeom>
              <a:avLst/>
              <a:gdLst/>
              <a:ahLst/>
              <a:cxnLst/>
              <a:rect l="l" t="t" r="r" b="b"/>
              <a:pathLst>
                <a:path w="4302756" h="4122640">
                  <a:moveTo>
                    <a:pt x="0" y="0"/>
                  </a:moveTo>
                  <a:lnTo>
                    <a:pt x="4302755" y="0"/>
                  </a:lnTo>
                  <a:lnTo>
                    <a:pt x="4302755" y="4122641"/>
                  </a:lnTo>
                  <a:lnTo>
                    <a:pt x="0" y="4122641"/>
                  </a:lnTo>
                  <a:lnTo>
                    <a:pt x="0" y="0"/>
                  </a:lnTo>
                  <a:close/>
                </a:path>
              </a:pathLst>
            </a:custGeom>
            <a:blipFill>
              <a:blip r:embed="rId7"/>
              <a:stretch>
                <a:fillRect/>
              </a:stretch>
            </a:blipFill>
          </p:spPr>
          <p:txBody>
            <a:bodyPr/>
            <a:lstStyle/>
            <a:p>
              <a:endParaRPr lang="en-GB"/>
            </a:p>
          </p:txBody>
        </p:sp>
      </p:grpSp>
      <p:grpSp>
        <p:nvGrpSpPr>
          <p:cNvPr id="12" name="Group 12"/>
          <p:cNvGrpSpPr/>
          <p:nvPr/>
        </p:nvGrpSpPr>
        <p:grpSpPr>
          <a:xfrm>
            <a:off x="7016238" y="3662993"/>
            <a:ext cx="4255525" cy="4255525"/>
            <a:chOff x="0" y="0"/>
            <a:chExt cx="5674033" cy="5674033"/>
          </a:xfrm>
        </p:grpSpPr>
        <p:grpSp>
          <p:nvGrpSpPr>
            <p:cNvPr id="13" name="Group 13"/>
            <p:cNvGrpSpPr/>
            <p:nvPr/>
          </p:nvGrpSpPr>
          <p:grpSpPr>
            <a:xfrm>
              <a:off x="0" y="0"/>
              <a:ext cx="5674033" cy="567403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160"/>
              </a:solidFill>
            </p:spPr>
            <p:txBody>
              <a:bodyPr/>
              <a:lstStyle/>
              <a:p>
                <a:endParaRPr lang="en-GB"/>
              </a:p>
            </p:txBody>
          </p:sp>
          <p:sp>
            <p:nvSpPr>
              <p:cNvPr id="15" name="TextBox 15"/>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grpSp>
          <p:nvGrpSpPr>
            <p:cNvPr id="16" name="Group 16"/>
            <p:cNvGrpSpPr/>
            <p:nvPr/>
          </p:nvGrpSpPr>
          <p:grpSpPr>
            <a:xfrm>
              <a:off x="526923" y="466659"/>
              <a:ext cx="4740734" cy="4740715"/>
              <a:chOff x="0" y="0"/>
              <a:chExt cx="6350000" cy="6349975"/>
            </a:xfrm>
          </p:grpSpPr>
          <p:sp>
            <p:nvSpPr>
              <p:cNvPr id="17" name="Freeform 17"/>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8"/>
                <a:stretch>
                  <a:fillRect l="-25136" r="-25136"/>
                </a:stretch>
              </a:blipFill>
            </p:spPr>
            <p:txBody>
              <a:bodyPr/>
              <a:lstStyle/>
              <a:p>
                <a:endParaRPr lang="en-GB"/>
              </a:p>
            </p:txBody>
          </p:sp>
        </p:grpSp>
      </p:grpSp>
      <p:grpSp>
        <p:nvGrpSpPr>
          <p:cNvPr id="18" name="Group 18"/>
          <p:cNvGrpSpPr/>
          <p:nvPr/>
        </p:nvGrpSpPr>
        <p:grpSpPr>
          <a:xfrm>
            <a:off x="13003775" y="3662993"/>
            <a:ext cx="4255525" cy="4255525"/>
            <a:chOff x="0" y="0"/>
            <a:chExt cx="5674033" cy="5674033"/>
          </a:xfrm>
        </p:grpSpPr>
        <p:grpSp>
          <p:nvGrpSpPr>
            <p:cNvPr id="19" name="Group 19"/>
            <p:cNvGrpSpPr/>
            <p:nvPr/>
          </p:nvGrpSpPr>
          <p:grpSpPr>
            <a:xfrm>
              <a:off x="0" y="0"/>
              <a:ext cx="5674033" cy="5674033"/>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B6CE6">
                  <a:alpha val="73725"/>
                </a:srgbClr>
              </a:solidFill>
            </p:spPr>
            <p:txBody>
              <a:bodyPr/>
              <a:lstStyle/>
              <a:p>
                <a:endParaRPr lang="en-GB"/>
              </a:p>
            </p:txBody>
          </p:sp>
          <p:sp>
            <p:nvSpPr>
              <p:cNvPr id="21" name="TextBox 21"/>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22" name="Freeform 22"/>
            <p:cNvSpPr/>
            <p:nvPr/>
          </p:nvSpPr>
          <p:spPr>
            <a:xfrm>
              <a:off x="1035119" y="491057"/>
              <a:ext cx="3603795" cy="4483727"/>
            </a:xfrm>
            <a:custGeom>
              <a:avLst/>
              <a:gdLst/>
              <a:ahLst/>
              <a:cxnLst/>
              <a:rect l="l" t="t" r="r" b="b"/>
              <a:pathLst>
                <a:path w="3603795" h="4483727">
                  <a:moveTo>
                    <a:pt x="0" y="0"/>
                  </a:moveTo>
                  <a:lnTo>
                    <a:pt x="3603795" y="0"/>
                  </a:lnTo>
                  <a:lnTo>
                    <a:pt x="3603795" y="4483727"/>
                  </a:lnTo>
                  <a:lnTo>
                    <a:pt x="0" y="448372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grpSp>
      <p:sp>
        <p:nvSpPr>
          <p:cNvPr id="23" name="TextBox 23"/>
          <p:cNvSpPr txBox="1"/>
          <p:nvPr/>
        </p:nvSpPr>
        <p:spPr>
          <a:xfrm>
            <a:off x="8354670" y="580011"/>
            <a:ext cx="7952130" cy="1241687"/>
          </a:xfrm>
          <a:prstGeom prst="rect">
            <a:avLst/>
          </a:prstGeom>
        </p:spPr>
        <p:txBody>
          <a:bodyPr wrap="square" lIns="0" tIns="0" rIns="0" bIns="0" rtlCol="0" anchor="t">
            <a:spAutoFit/>
          </a:bodyPr>
          <a:lstStyle/>
          <a:p>
            <a:pPr>
              <a:lnSpc>
                <a:spcPts val="10500"/>
              </a:lnSpc>
            </a:pPr>
            <a:r>
              <a:rPr lang="en-US" sz="7200" b="1" spc="300" dirty="0">
                <a:solidFill>
                  <a:srgbClr val="4EA96F"/>
                </a:solidFill>
                <a:latin typeface="Comic Sans MS" panose="030F0702030302020204" pitchFamily="66" charset="0"/>
                <a:ea typeface="VAG Rounded Next Bold"/>
                <a:cs typeface="VAG Rounded Next Bold"/>
                <a:sym typeface="VAG Rounded Next Bold"/>
              </a:rPr>
              <a:t>Today we will...</a:t>
            </a:r>
          </a:p>
        </p:txBody>
      </p:sp>
      <p:sp>
        <p:nvSpPr>
          <p:cNvPr id="24" name="TextBox 24"/>
          <p:cNvSpPr txBox="1"/>
          <p:nvPr/>
        </p:nvSpPr>
        <p:spPr>
          <a:xfrm>
            <a:off x="1337139" y="8329613"/>
            <a:ext cx="3638648" cy="563881"/>
          </a:xfrm>
          <a:prstGeom prst="rect">
            <a:avLst/>
          </a:prstGeom>
        </p:spPr>
        <p:txBody>
          <a:bodyPr lIns="0" tIns="0" rIns="0" bIns="0" rtlCol="0" anchor="t">
            <a:spAutoFit/>
          </a:bodyPr>
          <a:lstStyle/>
          <a:p>
            <a:pPr algn="ctr">
              <a:lnSpc>
                <a:spcPts val="4619"/>
              </a:lnSpc>
            </a:pPr>
            <a:r>
              <a:rPr lang="en-US" sz="3299" b="1" dirty="0">
                <a:solidFill>
                  <a:srgbClr val="4EA96F"/>
                </a:solidFill>
                <a:latin typeface="Comic Sans MS" panose="030F0702030302020204" pitchFamily="66" charset="0"/>
                <a:ea typeface="VAG Rounded Next Bold"/>
                <a:cs typeface="VAG Rounded Next Bold"/>
                <a:sym typeface="VAG Rounded Next Bold"/>
              </a:rPr>
              <a:t>Children’s Rights</a:t>
            </a:r>
          </a:p>
        </p:txBody>
      </p:sp>
      <p:sp>
        <p:nvSpPr>
          <p:cNvPr id="25" name="TextBox 25"/>
          <p:cNvSpPr txBox="1"/>
          <p:nvPr/>
        </p:nvSpPr>
        <p:spPr>
          <a:xfrm>
            <a:off x="3133882" y="580011"/>
            <a:ext cx="4277548" cy="1273747"/>
          </a:xfrm>
          <a:prstGeom prst="rect">
            <a:avLst/>
          </a:prstGeom>
        </p:spPr>
        <p:txBody>
          <a:bodyPr wrap="square" lIns="0" tIns="0" rIns="0" bIns="0" rtlCol="0" anchor="t">
            <a:spAutoFit/>
          </a:bodyPr>
          <a:lstStyle/>
          <a:p>
            <a:pPr>
              <a:lnSpc>
                <a:spcPts val="10500"/>
              </a:lnSpc>
            </a:pPr>
            <a:r>
              <a:rPr lang="en-US" sz="7200" b="1" spc="300" dirty="0">
                <a:solidFill>
                  <a:srgbClr val="333652"/>
                </a:solidFill>
                <a:latin typeface="Comic Sans MS" panose="030F0702030302020204" pitchFamily="66" charset="0"/>
                <a:ea typeface="VAG Rounded Next Bold"/>
                <a:cs typeface="VAG Rounded Next Bold"/>
                <a:sym typeface="VAG Rounded Next Bold"/>
              </a:rPr>
              <a:t>Heddi</a:t>
            </a:r>
            <a:r>
              <a:rPr lang="en-US" sz="7500" b="1" spc="300" dirty="0">
                <a:solidFill>
                  <a:srgbClr val="333652"/>
                </a:solidFill>
                <a:latin typeface="VAG Rounded Next Bold"/>
                <a:ea typeface="VAG Rounded Next Bold"/>
                <a:cs typeface="VAG Rounded Next Bold"/>
                <a:sym typeface="VAG Rounded Next Bold"/>
              </a:rPr>
              <a:t>...</a:t>
            </a:r>
          </a:p>
        </p:txBody>
      </p:sp>
      <p:sp>
        <p:nvSpPr>
          <p:cNvPr id="26" name="TextBox 26"/>
          <p:cNvSpPr txBox="1"/>
          <p:nvPr/>
        </p:nvSpPr>
        <p:spPr>
          <a:xfrm>
            <a:off x="1337139" y="2779287"/>
            <a:ext cx="3638648" cy="563881"/>
          </a:xfrm>
          <a:prstGeom prst="rect">
            <a:avLst/>
          </a:prstGeom>
        </p:spPr>
        <p:txBody>
          <a:bodyPr lIns="0" tIns="0" rIns="0" bIns="0" rtlCol="0" anchor="t">
            <a:spAutoFit/>
          </a:bodyPr>
          <a:lstStyle/>
          <a:p>
            <a:pPr algn="ctr">
              <a:lnSpc>
                <a:spcPts val="4619"/>
              </a:lnSpc>
            </a:pPr>
            <a:r>
              <a:rPr lang="en-US" sz="3299" b="1" dirty="0" err="1">
                <a:solidFill>
                  <a:srgbClr val="333652"/>
                </a:solidFill>
                <a:latin typeface="Comic Sans MS" panose="030F0702030302020204" pitchFamily="66" charset="0"/>
                <a:ea typeface="VAG Rounded Next Bold"/>
                <a:cs typeface="VAG Rounded Next Bold"/>
                <a:sym typeface="VAG Rounded Next Bold"/>
              </a:rPr>
              <a:t>Hawliau</a:t>
            </a:r>
            <a:r>
              <a:rPr lang="en-US" sz="3299" b="1" dirty="0">
                <a:solidFill>
                  <a:srgbClr val="333652"/>
                </a:solidFill>
                <a:latin typeface="Comic Sans MS" panose="030F0702030302020204" pitchFamily="66" charset="0"/>
                <a:ea typeface="VAG Rounded Next Bold"/>
                <a:cs typeface="VAG Rounded Next Bold"/>
                <a:sym typeface="VAG Rounded Next Bold"/>
              </a:rPr>
              <a:t> Plant</a:t>
            </a:r>
          </a:p>
        </p:txBody>
      </p:sp>
      <p:sp>
        <p:nvSpPr>
          <p:cNvPr id="27" name="TextBox 27"/>
          <p:cNvSpPr txBox="1"/>
          <p:nvPr/>
        </p:nvSpPr>
        <p:spPr>
          <a:xfrm>
            <a:off x="6825082" y="8039101"/>
            <a:ext cx="4637837" cy="1135375"/>
          </a:xfrm>
          <a:prstGeom prst="rect">
            <a:avLst/>
          </a:prstGeom>
        </p:spPr>
        <p:txBody>
          <a:bodyPr lIns="0" tIns="0" rIns="0" bIns="0" rtlCol="0" anchor="t">
            <a:spAutoFit/>
          </a:bodyPr>
          <a:lstStyle/>
          <a:p>
            <a:pPr algn="ctr">
              <a:lnSpc>
                <a:spcPts val="4619"/>
              </a:lnSpc>
            </a:pPr>
            <a:r>
              <a:rPr lang="en-US" sz="3200" b="1" dirty="0">
                <a:solidFill>
                  <a:srgbClr val="4EA96F"/>
                </a:solidFill>
                <a:latin typeface="Comic Sans MS" panose="030F0702030302020204" pitchFamily="66" charset="0"/>
                <a:ea typeface="VAG Rounded Next Bold"/>
                <a:cs typeface="VAG Rounded Next Bold"/>
                <a:sym typeface="VAG Rounded Next Bold"/>
              </a:rPr>
              <a:t>Children’s Commissioner for Wales</a:t>
            </a:r>
          </a:p>
        </p:txBody>
      </p:sp>
      <p:sp>
        <p:nvSpPr>
          <p:cNvPr id="28" name="TextBox 28"/>
          <p:cNvSpPr txBox="1"/>
          <p:nvPr/>
        </p:nvSpPr>
        <p:spPr>
          <a:xfrm>
            <a:off x="6562146" y="2794556"/>
            <a:ext cx="5254117" cy="548612"/>
          </a:xfrm>
          <a:prstGeom prst="rect">
            <a:avLst/>
          </a:prstGeom>
        </p:spPr>
        <p:txBody>
          <a:bodyPr wrap="square" lIns="0" tIns="0" rIns="0" bIns="0" rtlCol="0" anchor="t">
            <a:spAutoFit/>
          </a:bodyPr>
          <a:lstStyle/>
          <a:p>
            <a:pPr algn="ctr">
              <a:lnSpc>
                <a:spcPts val="4619"/>
              </a:lnSpc>
            </a:pPr>
            <a:r>
              <a:rPr lang="en-US" sz="3299" b="1" dirty="0" err="1">
                <a:solidFill>
                  <a:srgbClr val="333652"/>
                </a:solidFill>
                <a:latin typeface="Comic Sans MS" panose="030F0702030302020204" pitchFamily="66" charset="0"/>
                <a:ea typeface="VAG Rounded Next Bold"/>
                <a:cs typeface="VAG Rounded Next Bold"/>
                <a:sym typeface="VAG Rounded Next Bold"/>
              </a:rPr>
              <a:t>Comisiynydd</a:t>
            </a:r>
            <a:r>
              <a:rPr lang="en-US" sz="3299" b="1" dirty="0">
                <a:solidFill>
                  <a:srgbClr val="333652"/>
                </a:solidFill>
                <a:latin typeface="Comic Sans MS" panose="030F0702030302020204" pitchFamily="66" charset="0"/>
                <a:ea typeface="VAG Rounded Next Bold"/>
                <a:cs typeface="VAG Rounded Next Bold"/>
                <a:sym typeface="VAG Rounded Next Bold"/>
              </a:rPr>
              <a:t> Plant Cymru</a:t>
            </a:r>
          </a:p>
        </p:txBody>
      </p:sp>
      <p:sp>
        <p:nvSpPr>
          <p:cNvPr id="29" name="TextBox 29"/>
          <p:cNvSpPr txBox="1"/>
          <p:nvPr/>
        </p:nvSpPr>
        <p:spPr>
          <a:xfrm>
            <a:off x="13312214" y="8329613"/>
            <a:ext cx="3638648" cy="563881"/>
          </a:xfrm>
          <a:prstGeom prst="rect">
            <a:avLst/>
          </a:prstGeom>
        </p:spPr>
        <p:txBody>
          <a:bodyPr lIns="0" tIns="0" rIns="0" bIns="0" rtlCol="0" anchor="t">
            <a:spAutoFit/>
          </a:bodyPr>
          <a:lstStyle/>
          <a:p>
            <a:pPr algn="ctr">
              <a:lnSpc>
                <a:spcPts val="4619"/>
              </a:lnSpc>
            </a:pPr>
            <a:r>
              <a:rPr lang="en-US" sz="3299" b="1" dirty="0">
                <a:solidFill>
                  <a:srgbClr val="4EA96F"/>
                </a:solidFill>
                <a:latin typeface="Comic Sans MS" panose="030F0702030302020204" pitchFamily="66" charset="0"/>
                <a:ea typeface="VAG Rounded Next Bold"/>
                <a:cs typeface="VAG Rounded Next Bold"/>
                <a:sym typeface="VAG Rounded Next Bold"/>
              </a:rPr>
              <a:t>Questions</a:t>
            </a:r>
          </a:p>
        </p:txBody>
      </p:sp>
      <p:sp>
        <p:nvSpPr>
          <p:cNvPr id="30" name="TextBox 30"/>
          <p:cNvSpPr txBox="1"/>
          <p:nvPr/>
        </p:nvSpPr>
        <p:spPr>
          <a:xfrm>
            <a:off x="13312214" y="2779287"/>
            <a:ext cx="3638648" cy="563881"/>
          </a:xfrm>
          <a:prstGeom prst="rect">
            <a:avLst/>
          </a:prstGeom>
        </p:spPr>
        <p:txBody>
          <a:bodyPr lIns="0" tIns="0" rIns="0" bIns="0" rtlCol="0" anchor="t">
            <a:spAutoFit/>
          </a:bodyPr>
          <a:lstStyle/>
          <a:p>
            <a:pPr algn="ctr">
              <a:lnSpc>
                <a:spcPts val="4619"/>
              </a:lnSpc>
            </a:pPr>
            <a:r>
              <a:rPr lang="en-US" sz="3299" b="1" dirty="0" err="1">
                <a:solidFill>
                  <a:srgbClr val="333652"/>
                </a:solidFill>
                <a:latin typeface="Comic Sans MS" panose="030F0702030302020204" pitchFamily="66" charset="0"/>
                <a:ea typeface="VAG Rounded Next Bold"/>
                <a:cs typeface="VAG Rounded Next Bold"/>
                <a:sym typeface="VAG Rounded Next Bold"/>
              </a:rPr>
              <a:t>Cwestiynau</a:t>
            </a:r>
            <a:endParaRPr lang="en-US" sz="32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1" name="Freeform 31"/>
          <p:cNvSpPr/>
          <p:nvPr/>
        </p:nvSpPr>
        <p:spPr>
          <a:xfrm>
            <a:off x="117719" y="9679830"/>
            <a:ext cx="1491472" cy="476151"/>
          </a:xfrm>
          <a:custGeom>
            <a:avLst/>
            <a:gdLst/>
            <a:ahLst/>
            <a:cxnLst/>
            <a:rect l="l" t="t" r="r" b="b"/>
            <a:pathLst>
              <a:path w="1491472" h="476151">
                <a:moveTo>
                  <a:pt x="0" y="0"/>
                </a:moveTo>
                <a:lnTo>
                  <a:pt x="1491472" y="0"/>
                </a:lnTo>
                <a:lnTo>
                  <a:pt x="1491472" y="476151"/>
                </a:lnTo>
                <a:lnTo>
                  <a:pt x="0" y="476151"/>
                </a:lnTo>
                <a:lnTo>
                  <a:pt x="0" y="0"/>
                </a:lnTo>
                <a:close/>
              </a:path>
            </a:pathLst>
          </a:custGeom>
          <a:blipFill>
            <a:blip r:embed="rId11"/>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9222" b="-9222"/>
            </a:stretch>
          </a:blipFill>
        </p:spPr>
        <p:txBody>
          <a:bodyPr/>
          <a:lstStyle/>
          <a:p>
            <a:endParaRPr lang="en-GB"/>
          </a:p>
        </p:txBody>
      </p:sp>
      <p:pic>
        <p:nvPicPr>
          <p:cNvPr id="4" name="Online Media 3" title="Beth yw hawliau plant?">
            <a:hlinkClick r:id="" action="ppaction://media"/>
            <a:extLst>
              <a:ext uri="{FF2B5EF4-FFF2-40B4-BE49-F238E27FC236}">
                <a16:creationId xmlns:a16="http://schemas.microsoft.com/office/drawing/2014/main" id="{14C0624E-A58D-1C2F-62AE-C01D8D00FBDC}"/>
              </a:ext>
            </a:extLst>
          </p:cNvPr>
          <p:cNvPicPr>
            <a:picLocks noRot="1" noChangeAspect="1"/>
          </p:cNvPicPr>
          <p:nvPr>
            <a:videoFile r:link="rId1"/>
          </p:nvPr>
        </p:nvPicPr>
        <p:blipFill>
          <a:blip r:embed="rId5"/>
          <a:stretch>
            <a:fillRect/>
          </a:stretch>
        </p:blipFill>
        <p:spPr>
          <a:xfrm>
            <a:off x="381000" y="266700"/>
            <a:ext cx="17297400" cy="97658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t="-9222" b="-9222"/>
            </a:stretch>
          </a:blipFill>
        </p:spPr>
        <p:txBody>
          <a:bodyPr/>
          <a:lstStyle/>
          <a:p>
            <a:endParaRPr lang="en-GB"/>
          </a:p>
        </p:txBody>
      </p:sp>
      <p:pic>
        <p:nvPicPr>
          <p:cNvPr id="4" name="Online Media 3" title="What are children's rights?">
            <a:hlinkClick r:id="" action="ppaction://media"/>
            <a:extLst>
              <a:ext uri="{FF2B5EF4-FFF2-40B4-BE49-F238E27FC236}">
                <a16:creationId xmlns:a16="http://schemas.microsoft.com/office/drawing/2014/main" id="{E2969695-0940-0AF0-BE63-A8A435C2801C}"/>
              </a:ext>
            </a:extLst>
          </p:cNvPr>
          <p:cNvPicPr>
            <a:picLocks noRot="1" noChangeAspect="1"/>
          </p:cNvPicPr>
          <p:nvPr>
            <a:videoFile r:link="rId1"/>
          </p:nvPr>
        </p:nvPicPr>
        <p:blipFill>
          <a:blip r:embed="rId5"/>
          <a:stretch>
            <a:fillRect/>
          </a:stretch>
        </p:blipFill>
        <p:spPr>
          <a:xfrm>
            <a:off x="914400" y="497205"/>
            <a:ext cx="16459200" cy="92925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984" y="2061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dirty="0"/>
          </a:p>
        </p:txBody>
      </p:sp>
      <p:sp>
        <p:nvSpPr>
          <p:cNvPr id="3" name="Freeform 3"/>
          <p:cNvSpPr/>
          <p:nvPr/>
        </p:nvSpPr>
        <p:spPr>
          <a:xfrm rot="-2873186">
            <a:off x="14378687" y="-254609"/>
            <a:ext cx="3744403" cy="2566618"/>
          </a:xfrm>
          <a:custGeom>
            <a:avLst/>
            <a:gdLst/>
            <a:ahLst/>
            <a:cxnLst/>
            <a:rect l="l" t="t" r="r" b="b"/>
            <a:pathLst>
              <a:path w="3744403" h="2566618">
                <a:moveTo>
                  <a:pt x="0" y="0"/>
                </a:moveTo>
                <a:lnTo>
                  <a:pt x="3744403" y="0"/>
                </a:lnTo>
                <a:lnTo>
                  <a:pt x="3744403" y="2566618"/>
                </a:lnTo>
                <a:lnTo>
                  <a:pt x="0" y="2566618"/>
                </a:lnTo>
                <a:lnTo>
                  <a:pt x="0" y="0"/>
                </a:lnTo>
                <a:close/>
              </a:path>
            </a:pathLst>
          </a:custGeom>
          <a:blipFill>
            <a:blip r:embed="rId4">
              <a:alphaModFix amt="72000"/>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rot="9594399">
            <a:off x="-3078160" y="122252"/>
            <a:ext cx="6013104" cy="2270478"/>
          </a:xfrm>
          <a:custGeom>
            <a:avLst/>
            <a:gdLst/>
            <a:ahLst/>
            <a:cxnLst/>
            <a:rect l="l" t="t" r="r" b="b"/>
            <a:pathLst>
              <a:path w="6013104" h="2270478">
                <a:moveTo>
                  <a:pt x="0" y="0"/>
                </a:moveTo>
                <a:lnTo>
                  <a:pt x="6013103" y="0"/>
                </a:lnTo>
                <a:lnTo>
                  <a:pt x="6013103" y="2270478"/>
                </a:lnTo>
                <a:lnTo>
                  <a:pt x="0" y="22704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grpSp>
        <p:nvGrpSpPr>
          <p:cNvPr id="5" name="Group 5"/>
          <p:cNvGrpSpPr/>
          <p:nvPr/>
        </p:nvGrpSpPr>
        <p:grpSpPr>
          <a:xfrm>
            <a:off x="1532906" y="2938248"/>
            <a:ext cx="3776223" cy="3776223"/>
            <a:chOff x="0" y="0"/>
            <a:chExt cx="5034964" cy="5034964"/>
          </a:xfrm>
        </p:grpSpPr>
        <p:grpSp>
          <p:nvGrpSpPr>
            <p:cNvPr id="6" name="Group 6"/>
            <p:cNvGrpSpPr/>
            <p:nvPr/>
          </p:nvGrpSpPr>
          <p:grpSpPr>
            <a:xfrm>
              <a:off x="0" y="0"/>
              <a:ext cx="5034964" cy="5034964"/>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9" name="Freeform 9"/>
            <p:cNvSpPr/>
            <p:nvPr/>
          </p:nvSpPr>
          <p:spPr>
            <a:xfrm>
              <a:off x="433885" y="456327"/>
              <a:ext cx="4357845" cy="4357845"/>
            </a:xfrm>
            <a:custGeom>
              <a:avLst/>
              <a:gdLst/>
              <a:ahLst/>
              <a:cxnLst/>
              <a:rect l="l" t="t" r="r" b="b"/>
              <a:pathLst>
                <a:path w="4357845" h="4357845">
                  <a:moveTo>
                    <a:pt x="0" y="0"/>
                  </a:moveTo>
                  <a:lnTo>
                    <a:pt x="4357845" y="0"/>
                  </a:lnTo>
                  <a:lnTo>
                    <a:pt x="4357845" y="4357846"/>
                  </a:lnTo>
                  <a:lnTo>
                    <a:pt x="0" y="435784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grpSp>
      <p:grpSp>
        <p:nvGrpSpPr>
          <p:cNvPr id="10" name="Group 10"/>
          <p:cNvGrpSpPr/>
          <p:nvPr/>
        </p:nvGrpSpPr>
        <p:grpSpPr>
          <a:xfrm>
            <a:off x="7158330" y="2938248"/>
            <a:ext cx="3971339" cy="3776223"/>
            <a:chOff x="0" y="0"/>
            <a:chExt cx="5295119" cy="5034964"/>
          </a:xfrm>
        </p:grpSpPr>
        <p:grpSp>
          <p:nvGrpSpPr>
            <p:cNvPr id="11" name="Group 11"/>
            <p:cNvGrpSpPr/>
            <p:nvPr/>
          </p:nvGrpSpPr>
          <p:grpSpPr>
            <a:xfrm>
              <a:off x="0" y="0"/>
              <a:ext cx="5034964" cy="5034964"/>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13" name="TextBox 13"/>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14" name="Freeform 14"/>
            <p:cNvSpPr/>
            <p:nvPr/>
          </p:nvSpPr>
          <p:spPr>
            <a:xfrm>
              <a:off x="22351" y="571352"/>
              <a:ext cx="5272767" cy="3892261"/>
            </a:xfrm>
            <a:custGeom>
              <a:avLst/>
              <a:gdLst/>
              <a:ahLst/>
              <a:cxnLst/>
              <a:rect l="l" t="t" r="r" b="b"/>
              <a:pathLst>
                <a:path w="5272767" h="3892261">
                  <a:moveTo>
                    <a:pt x="0" y="0"/>
                  </a:moveTo>
                  <a:lnTo>
                    <a:pt x="5272768" y="0"/>
                  </a:lnTo>
                  <a:lnTo>
                    <a:pt x="5272768" y="3892261"/>
                  </a:lnTo>
                  <a:lnTo>
                    <a:pt x="0" y="389226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grpSp>
      <p:grpSp>
        <p:nvGrpSpPr>
          <p:cNvPr id="15" name="Group 15"/>
          <p:cNvGrpSpPr/>
          <p:nvPr/>
        </p:nvGrpSpPr>
        <p:grpSpPr>
          <a:xfrm>
            <a:off x="12978871" y="2938248"/>
            <a:ext cx="3776223" cy="3776223"/>
            <a:chOff x="0" y="0"/>
            <a:chExt cx="5034964" cy="5034964"/>
          </a:xfrm>
        </p:grpSpPr>
        <p:grpSp>
          <p:nvGrpSpPr>
            <p:cNvPr id="16" name="Group 16"/>
            <p:cNvGrpSpPr/>
            <p:nvPr/>
          </p:nvGrpSpPr>
          <p:grpSpPr>
            <a:xfrm>
              <a:off x="0" y="0"/>
              <a:ext cx="5034964" cy="5034964"/>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18" name="TextBox 18"/>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19" name="Freeform 19"/>
            <p:cNvSpPr/>
            <p:nvPr/>
          </p:nvSpPr>
          <p:spPr>
            <a:xfrm>
              <a:off x="440273" y="618349"/>
              <a:ext cx="4213368" cy="3670897"/>
            </a:xfrm>
            <a:custGeom>
              <a:avLst/>
              <a:gdLst/>
              <a:ahLst/>
              <a:cxnLst/>
              <a:rect l="l" t="t" r="r" b="b"/>
              <a:pathLst>
                <a:path w="4213368" h="3670897">
                  <a:moveTo>
                    <a:pt x="0" y="0"/>
                  </a:moveTo>
                  <a:lnTo>
                    <a:pt x="4213368" y="0"/>
                  </a:lnTo>
                  <a:lnTo>
                    <a:pt x="4213368" y="3670898"/>
                  </a:lnTo>
                  <a:lnTo>
                    <a:pt x="0" y="36708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grpSp>
      <p:sp>
        <p:nvSpPr>
          <p:cNvPr id="20" name="TextBox 20"/>
          <p:cNvSpPr txBox="1"/>
          <p:nvPr/>
        </p:nvSpPr>
        <p:spPr>
          <a:xfrm>
            <a:off x="2786925" y="653747"/>
            <a:ext cx="6357075" cy="1039452"/>
          </a:xfrm>
          <a:prstGeom prst="rect">
            <a:avLst/>
          </a:prstGeom>
        </p:spPr>
        <p:txBody>
          <a:bodyPr wrap="square" lIns="0" tIns="0" rIns="0" bIns="0" rtlCol="0" anchor="t">
            <a:spAutoFit/>
          </a:bodyPr>
          <a:lstStyle/>
          <a:p>
            <a:pPr marL="0" lvl="0" indent="0">
              <a:lnSpc>
                <a:spcPts val="8959"/>
              </a:lnSpc>
              <a:spcBef>
                <a:spcPct val="0"/>
              </a:spcBef>
            </a:pPr>
            <a:r>
              <a:rPr lang="en-US" sz="5400" b="1" spc="319" dirty="0" err="1">
                <a:solidFill>
                  <a:srgbClr val="333652"/>
                </a:solidFill>
                <a:latin typeface="Comic Sans MS" panose="030F0702030302020204" pitchFamily="66" charset="0"/>
                <a:ea typeface="VAG Rounded Next Bold"/>
                <a:cs typeface="VAG Rounded Next Bold"/>
                <a:sym typeface="VAG Rounded Next Bold"/>
              </a:rPr>
              <a:t>H</a:t>
            </a:r>
            <a:r>
              <a:rPr lang="en-US" sz="5400" b="1" u="none" strike="noStrike" spc="319" dirty="0" err="1">
                <a:solidFill>
                  <a:srgbClr val="333652"/>
                </a:solidFill>
                <a:latin typeface="Comic Sans MS" panose="030F0702030302020204" pitchFamily="66" charset="0"/>
                <a:ea typeface="VAG Rounded Next Bold"/>
                <a:cs typeface="VAG Rounded Next Bold"/>
                <a:sym typeface="VAG Rounded Next Bold"/>
              </a:rPr>
              <a:t>awliau</a:t>
            </a:r>
            <a:r>
              <a:rPr lang="en-US" sz="5400" b="1" u="none" strike="noStrike" spc="319" dirty="0">
                <a:solidFill>
                  <a:srgbClr val="333652"/>
                </a:solidFill>
                <a:latin typeface="Comic Sans MS" panose="030F0702030302020204" pitchFamily="66" charset="0"/>
                <a:ea typeface="VAG Rounded Next Bold"/>
                <a:cs typeface="VAG Rounded Next Bold"/>
                <a:sym typeface="VAG Rounded Next Bold"/>
              </a:rPr>
              <a:t> plant</a:t>
            </a:r>
          </a:p>
        </p:txBody>
      </p:sp>
      <p:sp>
        <p:nvSpPr>
          <p:cNvPr id="21" name="TextBox 21"/>
          <p:cNvSpPr txBox="1"/>
          <p:nvPr/>
        </p:nvSpPr>
        <p:spPr>
          <a:xfrm>
            <a:off x="9144001" y="653747"/>
            <a:ext cx="6626066" cy="1058751"/>
          </a:xfrm>
          <a:prstGeom prst="rect">
            <a:avLst/>
          </a:prstGeom>
        </p:spPr>
        <p:txBody>
          <a:bodyPr wrap="square" lIns="0" tIns="0" rIns="0" bIns="0" rtlCol="0" anchor="t">
            <a:spAutoFit/>
          </a:bodyPr>
          <a:lstStyle/>
          <a:p>
            <a:pPr marL="0" lvl="0" indent="0">
              <a:lnSpc>
                <a:spcPts val="8959"/>
              </a:lnSpc>
              <a:spcBef>
                <a:spcPct val="0"/>
              </a:spcBef>
            </a:pPr>
            <a:r>
              <a:rPr lang="en-US" sz="5400" b="1" spc="255" dirty="0">
                <a:solidFill>
                  <a:srgbClr val="4EA96F"/>
                </a:solidFill>
                <a:latin typeface="Comic Sans MS" panose="030F0702030302020204" pitchFamily="66" charset="0"/>
                <a:ea typeface="VAG Rounded Next Bold"/>
                <a:cs typeface="VAG Rounded Next Bold"/>
                <a:sym typeface="VAG Rounded Next Bold"/>
              </a:rPr>
              <a:t>C</a:t>
            </a:r>
            <a:r>
              <a:rPr lang="en-US" sz="5400" b="1" u="none" strike="noStrike" spc="255" dirty="0">
                <a:solidFill>
                  <a:srgbClr val="4EA96F"/>
                </a:solidFill>
                <a:latin typeface="Comic Sans MS" panose="030F0702030302020204" pitchFamily="66" charset="0"/>
                <a:ea typeface="VAG Rounded Next Bold"/>
                <a:cs typeface="VAG Rounded Next Bold"/>
                <a:sym typeface="VAG Rounded Next Bold"/>
              </a:rPr>
              <a:t>hildren’s rights</a:t>
            </a:r>
          </a:p>
        </p:txBody>
      </p:sp>
      <p:grpSp>
        <p:nvGrpSpPr>
          <p:cNvPr id="22" name="Group 22"/>
          <p:cNvGrpSpPr/>
          <p:nvPr/>
        </p:nvGrpSpPr>
        <p:grpSpPr>
          <a:xfrm>
            <a:off x="1532906" y="6953883"/>
            <a:ext cx="3971339" cy="2318753"/>
            <a:chOff x="0" y="-95251"/>
            <a:chExt cx="5295119" cy="3091670"/>
          </a:xfrm>
        </p:grpSpPr>
        <p:sp>
          <p:nvSpPr>
            <p:cNvPr id="23" name="TextBox 23"/>
            <p:cNvSpPr txBox="1"/>
            <p:nvPr/>
          </p:nvSpPr>
          <p:spPr>
            <a:xfrm>
              <a:off x="0" y="-95251"/>
              <a:ext cx="5295119" cy="1223499"/>
            </a:xfrm>
            <a:prstGeom prst="rect">
              <a:avLst/>
            </a:prstGeom>
          </p:spPr>
          <p:txBody>
            <a:bodyPr lIns="0" tIns="0" rIns="0" bIns="0" rtlCol="0" anchor="t">
              <a:spAutoFit/>
            </a:bodyPr>
            <a:lstStyle/>
            <a:p>
              <a:pPr algn="ctr">
                <a:lnSpc>
                  <a:spcPts val="7699"/>
                </a:lnSpc>
              </a:pPr>
              <a:r>
                <a:rPr lang="en-US" sz="5499" b="1" dirty="0">
                  <a:solidFill>
                    <a:srgbClr val="333652"/>
                  </a:solidFill>
                  <a:latin typeface="Comic Sans MS" panose="030F0702030302020204" pitchFamily="66" charset="0"/>
                  <a:ea typeface="VAG Rounded Next Bold"/>
                  <a:cs typeface="VAG Rounded Next Bold"/>
                  <a:sym typeface="VAG Rounded Next Bold"/>
                </a:rPr>
                <a:t>Hapus</a:t>
              </a:r>
            </a:p>
          </p:txBody>
        </p:sp>
        <p:sp>
          <p:nvSpPr>
            <p:cNvPr id="24" name="TextBox 24"/>
            <p:cNvSpPr txBox="1"/>
            <p:nvPr/>
          </p:nvSpPr>
          <p:spPr>
            <a:xfrm>
              <a:off x="0" y="1772920"/>
              <a:ext cx="5295119" cy="1223499"/>
            </a:xfrm>
            <a:prstGeom prst="rect">
              <a:avLst/>
            </a:prstGeom>
          </p:spPr>
          <p:txBody>
            <a:bodyPr lIns="0" tIns="0" rIns="0" bIns="0" rtlCol="0" anchor="t">
              <a:spAutoFit/>
            </a:bodyPr>
            <a:lstStyle/>
            <a:p>
              <a:pPr algn="ctr">
                <a:lnSpc>
                  <a:spcPts val="7699"/>
                </a:lnSpc>
              </a:pPr>
              <a:r>
                <a:rPr lang="en-US" sz="5499" b="1" dirty="0">
                  <a:solidFill>
                    <a:srgbClr val="4EA96F"/>
                  </a:solidFill>
                  <a:latin typeface="Comic Sans MS" panose="030F0702030302020204" pitchFamily="66" charset="0"/>
                  <a:ea typeface="VAG Rounded Next Bold"/>
                  <a:cs typeface="VAG Rounded Next Bold"/>
                  <a:sym typeface="VAG Rounded Next Bold"/>
                </a:rPr>
                <a:t>Happy</a:t>
              </a:r>
            </a:p>
          </p:txBody>
        </p:sp>
      </p:grpSp>
      <p:grpSp>
        <p:nvGrpSpPr>
          <p:cNvPr id="25" name="Group 25"/>
          <p:cNvGrpSpPr/>
          <p:nvPr/>
        </p:nvGrpSpPr>
        <p:grpSpPr>
          <a:xfrm>
            <a:off x="7208515" y="6953883"/>
            <a:ext cx="3971339" cy="2318753"/>
            <a:chOff x="0" y="-95251"/>
            <a:chExt cx="5295119" cy="3091670"/>
          </a:xfrm>
        </p:grpSpPr>
        <p:sp>
          <p:nvSpPr>
            <p:cNvPr id="26" name="TextBox 26"/>
            <p:cNvSpPr txBox="1"/>
            <p:nvPr/>
          </p:nvSpPr>
          <p:spPr>
            <a:xfrm>
              <a:off x="0" y="-95251"/>
              <a:ext cx="5295119" cy="1223499"/>
            </a:xfrm>
            <a:prstGeom prst="rect">
              <a:avLst/>
            </a:prstGeom>
          </p:spPr>
          <p:txBody>
            <a:bodyPr lIns="0" tIns="0" rIns="0" bIns="0" rtlCol="0" anchor="t">
              <a:spAutoFit/>
            </a:bodyPr>
            <a:lstStyle/>
            <a:p>
              <a:pPr algn="ctr">
                <a:lnSpc>
                  <a:spcPts val="7699"/>
                </a:lnSpc>
              </a:pPr>
              <a:r>
                <a:rPr lang="en-US" sz="5499" b="1" dirty="0" err="1">
                  <a:solidFill>
                    <a:srgbClr val="333652"/>
                  </a:solidFill>
                  <a:latin typeface="Comic Sans MS" panose="030F0702030302020204" pitchFamily="66" charset="0"/>
                  <a:ea typeface="VAG Rounded Next Bold"/>
                  <a:cs typeface="VAG Rounded Next Bold"/>
                  <a:sym typeface="VAG Rounded Next Bold"/>
                </a:rPr>
                <a:t>Iach</a:t>
              </a:r>
              <a:endParaRPr lang="en-US" sz="5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27" name="TextBox 27"/>
            <p:cNvSpPr txBox="1"/>
            <p:nvPr/>
          </p:nvSpPr>
          <p:spPr>
            <a:xfrm>
              <a:off x="0" y="1772920"/>
              <a:ext cx="5295119" cy="1223499"/>
            </a:xfrm>
            <a:prstGeom prst="rect">
              <a:avLst/>
            </a:prstGeom>
          </p:spPr>
          <p:txBody>
            <a:bodyPr lIns="0" tIns="0" rIns="0" bIns="0" rtlCol="0" anchor="t">
              <a:spAutoFit/>
            </a:bodyPr>
            <a:lstStyle/>
            <a:p>
              <a:pPr algn="ctr">
                <a:lnSpc>
                  <a:spcPts val="7699"/>
                </a:lnSpc>
              </a:pPr>
              <a:r>
                <a:rPr lang="en-US" sz="5499" b="1" dirty="0">
                  <a:solidFill>
                    <a:srgbClr val="4EA96F"/>
                  </a:solidFill>
                  <a:latin typeface="Comic Sans MS" panose="030F0702030302020204" pitchFamily="66" charset="0"/>
                  <a:ea typeface="VAG Rounded Next Bold"/>
                  <a:cs typeface="VAG Rounded Next Bold"/>
                  <a:sym typeface="VAG Rounded Next Bold"/>
                </a:rPr>
                <a:t>Healthy</a:t>
              </a:r>
            </a:p>
          </p:txBody>
        </p:sp>
      </p:grpSp>
      <p:grpSp>
        <p:nvGrpSpPr>
          <p:cNvPr id="28" name="Group 28"/>
          <p:cNvGrpSpPr/>
          <p:nvPr/>
        </p:nvGrpSpPr>
        <p:grpSpPr>
          <a:xfrm>
            <a:off x="12903419" y="6953883"/>
            <a:ext cx="3971339" cy="2318753"/>
            <a:chOff x="0" y="-95251"/>
            <a:chExt cx="5295119" cy="3091670"/>
          </a:xfrm>
        </p:grpSpPr>
        <p:sp>
          <p:nvSpPr>
            <p:cNvPr id="29" name="TextBox 29"/>
            <p:cNvSpPr txBox="1"/>
            <p:nvPr/>
          </p:nvSpPr>
          <p:spPr>
            <a:xfrm>
              <a:off x="0" y="-95251"/>
              <a:ext cx="5295119" cy="1223499"/>
            </a:xfrm>
            <a:prstGeom prst="rect">
              <a:avLst/>
            </a:prstGeom>
          </p:spPr>
          <p:txBody>
            <a:bodyPr lIns="0" tIns="0" rIns="0" bIns="0" rtlCol="0" anchor="t">
              <a:spAutoFit/>
            </a:bodyPr>
            <a:lstStyle/>
            <a:p>
              <a:pPr algn="ctr">
                <a:lnSpc>
                  <a:spcPts val="7699"/>
                </a:lnSpc>
              </a:pPr>
              <a:r>
                <a:rPr lang="en-US" sz="5499" b="1" dirty="0" err="1">
                  <a:solidFill>
                    <a:srgbClr val="333652"/>
                  </a:solidFill>
                  <a:latin typeface="Comic Sans MS" panose="030F0702030302020204" pitchFamily="66" charset="0"/>
                  <a:ea typeface="VAG Rounded Next Bold"/>
                  <a:cs typeface="VAG Rounded Next Bold"/>
                  <a:sym typeface="VAG Rounded Next Bold"/>
                </a:rPr>
                <a:t>Diogel</a:t>
              </a:r>
              <a:endParaRPr lang="en-US" sz="5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0" name="TextBox 30"/>
            <p:cNvSpPr txBox="1"/>
            <p:nvPr/>
          </p:nvSpPr>
          <p:spPr>
            <a:xfrm>
              <a:off x="0" y="1772920"/>
              <a:ext cx="5295119" cy="1223499"/>
            </a:xfrm>
            <a:prstGeom prst="rect">
              <a:avLst/>
            </a:prstGeom>
          </p:spPr>
          <p:txBody>
            <a:bodyPr lIns="0" tIns="0" rIns="0" bIns="0" rtlCol="0" anchor="t">
              <a:spAutoFit/>
            </a:bodyPr>
            <a:lstStyle/>
            <a:p>
              <a:pPr algn="ctr">
                <a:lnSpc>
                  <a:spcPts val="7699"/>
                </a:lnSpc>
              </a:pPr>
              <a:r>
                <a:rPr lang="en-US" sz="5499" b="1">
                  <a:solidFill>
                    <a:srgbClr val="4EA96F"/>
                  </a:solidFill>
                  <a:latin typeface="Comic Sans MS" panose="030F0702030302020204" pitchFamily="66" charset="0"/>
                  <a:ea typeface="VAG Rounded Next Bold"/>
                  <a:cs typeface="VAG Rounded Next Bold"/>
                  <a:sym typeface="VAG Rounded Next Bold"/>
                </a:rPr>
                <a:t>Safe</a:t>
              </a:r>
            </a:p>
          </p:txBody>
        </p:sp>
      </p:grpSp>
      <p:sp>
        <p:nvSpPr>
          <p:cNvPr id="31" name="Freeform 31"/>
          <p:cNvSpPr/>
          <p:nvPr/>
        </p:nvSpPr>
        <p:spPr>
          <a:xfrm>
            <a:off x="16755094" y="8695980"/>
            <a:ext cx="1402686" cy="1507773"/>
          </a:xfrm>
          <a:custGeom>
            <a:avLst/>
            <a:gdLst/>
            <a:ahLst/>
            <a:cxnLst/>
            <a:rect l="l" t="t" r="r" b="b"/>
            <a:pathLst>
              <a:path w="1402686" h="1507773">
                <a:moveTo>
                  <a:pt x="0" y="0"/>
                </a:moveTo>
                <a:lnTo>
                  <a:pt x="1402686" y="0"/>
                </a:lnTo>
                <a:lnTo>
                  <a:pt x="1402686" y="1507773"/>
                </a:lnTo>
                <a:lnTo>
                  <a:pt x="0" y="1507773"/>
                </a:lnTo>
                <a:lnTo>
                  <a:pt x="0" y="0"/>
                </a:lnTo>
                <a:close/>
              </a:path>
            </a:pathLst>
          </a:custGeom>
          <a:blipFill>
            <a:blip r:embed="rId14"/>
            <a:stretch>
              <a:fillRect r="-99999"/>
            </a:stretch>
          </a:blipFill>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657377" y="759459"/>
            <a:ext cx="16973246" cy="8359324"/>
          </a:xfrm>
          <a:custGeom>
            <a:avLst/>
            <a:gdLst/>
            <a:ahLst/>
            <a:cxnLst/>
            <a:rect l="l" t="t" r="r" b="b"/>
            <a:pathLst>
              <a:path w="16973246" h="8359324">
                <a:moveTo>
                  <a:pt x="0" y="0"/>
                </a:moveTo>
                <a:lnTo>
                  <a:pt x="16973246" y="0"/>
                </a:lnTo>
                <a:lnTo>
                  <a:pt x="16973246" y="8359323"/>
                </a:lnTo>
                <a:lnTo>
                  <a:pt x="0" y="8359323"/>
                </a:lnTo>
                <a:lnTo>
                  <a:pt x="0" y="0"/>
                </a:lnTo>
                <a:close/>
              </a:path>
            </a:pathLst>
          </a:custGeom>
          <a:blipFill>
            <a:blip r:embed="rId4"/>
            <a:stretch>
              <a:fillRect/>
            </a:stretch>
          </a:blipFill>
        </p:spPr>
        <p:txBody>
          <a:bodyPr/>
          <a:lstStyle/>
          <a:p>
            <a:endParaRPr lang="en-GB"/>
          </a:p>
        </p:txBody>
      </p:sp>
      <p:sp>
        <p:nvSpPr>
          <p:cNvPr id="4" name="Freeform 4"/>
          <p:cNvSpPr/>
          <p:nvPr/>
        </p:nvSpPr>
        <p:spPr>
          <a:xfrm>
            <a:off x="17062128" y="8892778"/>
            <a:ext cx="1207521" cy="1297987"/>
          </a:xfrm>
          <a:custGeom>
            <a:avLst/>
            <a:gdLst/>
            <a:ahLst/>
            <a:cxnLst/>
            <a:rect l="l" t="t" r="r" b="b"/>
            <a:pathLst>
              <a:path w="1207521" h="1297987">
                <a:moveTo>
                  <a:pt x="0" y="0"/>
                </a:moveTo>
                <a:lnTo>
                  <a:pt x="1207521" y="0"/>
                </a:lnTo>
                <a:lnTo>
                  <a:pt x="1207521" y="1297986"/>
                </a:lnTo>
                <a:lnTo>
                  <a:pt x="0" y="1297986"/>
                </a:lnTo>
                <a:lnTo>
                  <a:pt x="0" y="0"/>
                </a:lnTo>
                <a:close/>
              </a:path>
            </a:pathLst>
          </a:custGeom>
          <a:blipFill>
            <a:blip r:embed="rId5"/>
            <a:stretch>
              <a:fillRect r="-99999"/>
            </a:stretch>
          </a:blipFill>
        </p:spPr>
        <p:txBody>
          <a:bodyPr/>
          <a:lstStyle/>
          <a:p>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a:off x="9824290" y="222616"/>
            <a:ext cx="3483709" cy="5382928"/>
          </a:xfrm>
          <a:custGeom>
            <a:avLst/>
            <a:gdLst/>
            <a:ahLst/>
            <a:cxnLst/>
            <a:rect l="l" t="t" r="r" b="b"/>
            <a:pathLst>
              <a:path w="3483709" h="5382928">
                <a:moveTo>
                  <a:pt x="0" y="0"/>
                </a:moveTo>
                <a:lnTo>
                  <a:pt x="3483709" y="0"/>
                </a:lnTo>
                <a:lnTo>
                  <a:pt x="3483709" y="5382928"/>
                </a:lnTo>
                <a:lnTo>
                  <a:pt x="0" y="5382928"/>
                </a:lnTo>
                <a:lnTo>
                  <a:pt x="0" y="0"/>
                </a:lnTo>
                <a:close/>
              </a:path>
            </a:pathLst>
          </a:custGeom>
          <a:blipFill>
            <a:blip r:embed="rId4"/>
            <a:stretch>
              <a:fillRect/>
            </a:stretch>
          </a:blipFill>
        </p:spPr>
        <p:txBody>
          <a:bodyPr/>
          <a:lstStyle/>
          <a:p>
            <a:endParaRPr lang="en-GB"/>
          </a:p>
        </p:txBody>
      </p:sp>
      <p:sp>
        <p:nvSpPr>
          <p:cNvPr id="4" name="Freeform 4"/>
          <p:cNvSpPr/>
          <p:nvPr/>
        </p:nvSpPr>
        <p:spPr>
          <a:xfrm>
            <a:off x="14337369" y="609133"/>
            <a:ext cx="3486617" cy="5307342"/>
          </a:xfrm>
          <a:custGeom>
            <a:avLst/>
            <a:gdLst/>
            <a:ahLst/>
            <a:cxnLst/>
            <a:rect l="l" t="t" r="r" b="b"/>
            <a:pathLst>
              <a:path w="3486617" h="5307342">
                <a:moveTo>
                  <a:pt x="0" y="0"/>
                </a:moveTo>
                <a:lnTo>
                  <a:pt x="3486617" y="0"/>
                </a:lnTo>
                <a:lnTo>
                  <a:pt x="3486617" y="5307342"/>
                </a:lnTo>
                <a:lnTo>
                  <a:pt x="0" y="5307342"/>
                </a:lnTo>
                <a:lnTo>
                  <a:pt x="0" y="0"/>
                </a:lnTo>
                <a:close/>
              </a:path>
            </a:pathLst>
          </a:custGeom>
          <a:blipFill>
            <a:blip r:embed="rId5"/>
            <a:stretch>
              <a:fillRect l="-10482" t="-5967" r="-21662" b="-24330"/>
            </a:stretch>
          </a:blipFill>
        </p:spPr>
        <p:txBody>
          <a:bodyPr/>
          <a:lstStyle/>
          <a:p>
            <a:endParaRPr lang="en-GB"/>
          </a:p>
        </p:txBody>
      </p:sp>
      <p:sp>
        <p:nvSpPr>
          <p:cNvPr id="5" name="Freeform 5"/>
          <p:cNvSpPr/>
          <p:nvPr/>
        </p:nvSpPr>
        <p:spPr>
          <a:xfrm flipH="1">
            <a:off x="0" y="6725472"/>
            <a:ext cx="5020600" cy="3733011"/>
          </a:xfrm>
          <a:custGeom>
            <a:avLst/>
            <a:gdLst/>
            <a:ahLst/>
            <a:cxnLst/>
            <a:rect l="l" t="t" r="r" b="b"/>
            <a:pathLst>
              <a:path w="5020600" h="3733011">
                <a:moveTo>
                  <a:pt x="5020600" y="0"/>
                </a:moveTo>
                <a:lnTo>
                  <a:pt x="0" y="0"/>
                </a:lnTo>
                <a:lnTo>
                  <a:pt x="0" y="3733012"/>
                </a:lnTo>
                <a:lnTo>
                  <a:pt x="5020600" y="3733012"/>
                </a:lnTo>
                <a:lnTo>
                  <a:pt x="5020600" y="0"/>
                </a:lnTo>
                <a:close/>
              </a:path>
            </a:pathLst>
          </a:custGeom>
          <a:blipFill>
            <a:blip r:embed="rId6"/>
            <a:stretch>
              <a:fillRect/>
            </a:stretch>
          </a:blipFill>
        </p:spPr>
        <p:txBody>
          <a:bodyPr/>
          <a:lstStyle/>
          <a:p>
            <a:endParaRPr lang="en-GB"/>
          </a:p>
        </p:txBody>
      </p:sp>
      <p:sp>
        <p:nvSpPr>
          <p:cNvPr id="6" name="Freeform 6"/>
          <p:cNvSpPr/>
          <p:nvPr/>
        </p:nvSpPr>
        <p:spPr>
          <a:xfrm rot="-542602">
            <a:off x="11160469" y="6203634"/>
            <a:ext cx="4915245" cy="3460777"/>
          </a:xfrm>
          <a:custGeom>
            <a:avLst/>
            <a:gdLst/>
            <a:ahLst/>
            <a:cxnLst/>
            <a:rect l="l" t="t" r="r" b="b"/>
            <a:pathLst>
              <a:path w="4915245" h="3460777">
                <a:moveTo>
                  <a:pt x="0" y="0"/>
                </a:moveTo>
                <a:lnTo>
                  <a:pt x="4915245" y="0"/>
                </a:lnTo>
                <a:lnTo>
                  <a:pt x="4915245" y="3460777"/>
                </a:lnTo>
                <a:lnTo>
                  <a:pt x="0" y="3460777"/>
                </a:lnTo>
                <a:lnTo>
                  <a:pt x="0" y="0"/>
                </a:lnTo>
                <a:close/>
              </a:path>
            </a:pathLst>
          </a:custGeom>
          <a:blipFill>
            <a:blip r:embed="rId7"/>
            <a:stretch>
              <a:fillRect t="-3356" b="-3356"/>
            </a:stretch>
          </a:blipFill>
        </p:spPr>
        <p:txBody>
          <a:bodyPr/>
          <a:lstStyle/>
          <a:p>
            <a:endParaRPr lang="en-GB"/>
          </a:p>
        </p:txBody>
      </p:sp>
      <p:sp>
        <p:nvSpPr>
          <p:cNvPr id="7" name="Freeform 7"/>
          <p:cNvSpPr/>
          <p:nvPr/>
        </p:nvSpPr>
        <p:spPr>
          <a:xfrm>
            <a:off x="624441" y="920064"/>
            <a:ext cx="4040935" cy="4685480"/>
          </a:xfrm>
          <a:custGeom>
            <a:avLst/>
            <a:gdLst/>
            <a:ahLst/>
            <a:cxnLst/>
            <a:rect l="l" t="t" r="r" b="b"/>
            <a:pathLst>
              <a:path w="4040935" h="4685480">
                <a:moveTo>
                  <a:pt x="0" y="0"/>
                </a:moveTo>
                <a:lnTo>
                  <a:pt x="4040935" y="0"/>
                </a:lnTo>
                <a:lnTo>
                  <a:pt x="4040935" y="4685480"/>
                </a:lnTo>
                <a:lnTo>
                  <a:pt x="0" y="4685480"/>
                </a:lnTo>
                <a:lnTo>
                  <a:pt x="0" y="0"/>
                </a:lnTo>
                <a:close/>
              </a:path>
            </a:pathLst>
          </a:custGeom>
          <a:blipFill>
            <a:blip r:embed="rId8"/>
            <a:stretch>
              <a:fillRect l="-67099" r="-64801"/>
            </a:stretch>
          </a:blipFill>
        </p:spPr>
        <p:txBody>
          <a:bodyPr/>
          <a:lstStyle/>
          <a:p>
            <a:endParaRPr lang="en-GB"/>
          </a:p>
        </p:txBody>
      </p:sp>
      <p:sp>
        <p:nvSpPr>
          <p:cNvPr id="8" name="Freeform 8"/>
          <p:cNvSpPr/>
          <p:nvPr/>
        </p:nvSpPr>
        <p:spPr>
          <a:xfrm>
            <a:off x="16473911" y="8414071"/>
            <a:ext cx="1570777" cy="1688457"/>
          </a:xfrm>
          <a:custGeom>
            <a:avLst/>
            <a:gdLst/>
            <a:ahLst/>
            <a:cxnLst/>
            <a:rect l="l" t="t" r="r" b="b"/>
            <a:pathLst>
              <a:path w="1570777" h="1688457">
                <a:moveTo>
                  <a:pt x="0" y="0"/>
                </a:moveTo>
                <a:lnTo>
                  <a:pt x="1570778" y="0"/>
                </a:lnTo>
                <a:lnTo>
                  <a:pt x="1570778" y="1688458"/>
                </a:lnTo>
                <a:lnTo>
                  <a:pt x="0" y="1688458"/>
                </a:lnTo>
                <a:lnTo>
                  <a:pt x="0" y="0"/>
                </a:lnTo>
                <a:close/>
              </a:path>
            </a:pathLst>
          </a:custGeom>
          <a:blipFill>
            <a:blip r:embed="rId9"/>
            <a:stretch>
              <a:fillRect r="-99999"/>
            </a:stretch>
          </a:blipFill>
        </p:spPr>
        <p:txBody>
          <a:bodyPr/>
          <a:lstStyle/>
          <a:p>
            <a:endParaRPr lang="en-GB"/>
          </a:p>
        </p:txBody>
      </p:sp>
      <p:sp>
        <p:nvSpPr>
          <p:cNvPr id="9" name="Freeform 9"/>
          <p:cNvSpPr/>
          <p:nvPr/>
        </p:nvSpPr>
        <p:spPr>
          <a:xfrm>
            <a:off x="6035294" y="6155333"/>
            <a:ext cx="4507783" cy="3557378"/>
          </a:xfrm>
          <a:custGeom>
            <a:avLst/>
            <a:gdLst/>
            <a:ahLst/>
            <a:cxnLst/>
            <a:rect l="l" t="t" r="r" b="b"/>
            <a:pathLst>
              <a:path w="4507783" h="3557378">
                <a:moveTo>
                  <a:pt x="0" y="0"/>
                </a:moveTo>
                <a:lnTo>
                  <a:pt x="4507782" y="0"/>
                </a:lnTo>
                <a:lnTo>
                  <a:pt x="4507782" y="3557378"/>
                </a:lnTo>
                <a:lnTo>
                  <a:pt x="0" y="3557378"/>
                </a:lnTo>
                <a:lnTo>
                  <a:pt x="0" y="0"/>
                </a:lnTo>
                <a:close/>
              </a:path>
            </a:pathLst>
          </a:custGeom>
          <a:blipFill>
            <a:blip r:embed="rId10"/>
            <a:stretch>
              <a:fillRect l="-11569" r="-6879"/>
            </a:stretch>
          </a:blipFill>
        </p:spPr>
        <p:txBody>
          <a:bodyPr/>
          <a:lstStyle/>
          <a:p>
            <a:endParaRPr lang="en-GB"/>
          </a:p>
        </p:txBody>
      </p:sp>
      <p:sp>
        <p:nvSpPr>
          <p:cNvPr id="10" name="Freeform 10"/>
          <p:cNvSpPr/>
          <p:nvPr/>
        </p:nvSpPr>
        <p:spPr>
          <a:xfrm>
            <a:off x="5515569" y="1723038"/>
            <a:ext cx="4308721" cy="3420462"/>
          </a:xfrm>
          <a:custGeom>
            <a:avLst/>
            <a:gdLst/>
            <a:ahLst/>
            <a:cxnLst/>
            <a:rect l="l" t="t" r="r" b="b"/>
            <a:pathLst>
              <a:path w="4308721" h="3420462">
                <a:moveTo>
                  <a:pt x="0" y="0"/>
                </a:moveTo>
                <a:lnTo>
                  <a:pt x="4308721" y="0"/>
                </a:lnTo>
                <a:lnTo>
                  <a:pt x="4308721" y="3420462"/>
                </a:lnTo>
                <a:lnTo>
                  <a:pt x="0" y="3420462"/>
                </a:lnTo>
                <a:lnTo>
                  <a:pt x="0" y="0"/>
                </a:lnTo>
                <a:close/>
              </a:path>
            </a:pathLst>
          </a:custGeom>
          <a:blipFill>
            <a:blip r:embed="rId11"/>
            <a:stretch>
              <a:fillRect/>
            </a:stretch>
          </a:blipFill>
        </p:spPr>
        <p:txBody>
          <a:bodyPr/>
          <a:lstStyle/>
          <a:p>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grpSp>
        <p:nvGrpSpPr>
          <p:cNvPr id="3" name="Group 3"/>
          <p:cNvGrpSpPr/>
          <p:nvPr/>
        </p:nvGrpSpPr>
        <p:grpSpPr>
          <a:xfrm>
            <a:off x="552450" y="326839"/>
            <a:ext cx="4939838" cy="493983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D160"/>
            </a:solidFill>
          </p:spPr>
          <p:txBody>
            <a:bodyPr/>
            <a:lstStyle/>
            <a:p>
              <a:endParaRPr lang="en-GB"/>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grpSp>
        <p:nvGrpSpPr>
          <p:cNvPr id="6" name="Group 6"/>
          <p:cNvGrpSpPr/>
          <p:nvPr/>
        </p:nvGrpSpPr>
        <p:grpSpPr>
          <a:xfrm>
            <a:off x="1126937" y="6202207"/>
            <a:ext cx="3056093" cy="3056093"/>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grpSp>
        <p:nvGrpSpPr>
          <p:cNvPr id="9" name="Group 9"/>
          <p:cNvGrpSpPr/>
          <p:nvPr/>
        </p:nvGrpSpPr>
        <p:grpSpPr>
          <a:xfrm>
            <a:off x="968741" y="746132"/>
            <a:ext cx="4101268" cy="4101252"/>
            <a:chOff x="0" y="0"/>
            <a:chExt cx="6350000" cy="6349975"/>
          </a:xfrm>
        </p:grpSpPr>
        <p:sp>
          <p:nvSpPr>
            <p:cNvPr id="10" name="Freeform 10"/>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4"/>
              <a:stretch>
                <a:fillRect l="-25136" r="-25136"/>
              </a:stretch>
            </a:blipFill>
          </p:spPr>
          <p:txBody>
            <a:bodyPr/>
            <a:lstStyle/>
            <a:p>
              <a:endParaRPr lang="en-GB"/>
            </a:p>
          </p:txBody>
        </p:sp>
      </p:grpSp>
      <p:sp>
        <p:nvSpPr>
          <p:cNvPr id="11" name="Freeform 11"/>
          <p:cNvSpPr/>
          <p:nvPr/>
        </p:nvSpPr>
        <p:spPr>
          <a:xfrm rot="6999866" flipH="1">
            <a:off x="4733204" y="1092545"/>
            <a:ext cx="1994997" cy="2714281"/>
          </a:xfrm>
          <a:custGeom>
            <a:avLst/>
            <a:gdLst/>
            <a:ahLst/>
            <a:cxnLst/>
            <a:rect l="l" t="t" r="r" b="b"/>
            <a:pathLst>
              <a:path w="1994997" h="2714281">
                <a:moveTo>
                  <a:pt x="1994997" y="0"/>
                </a:moveTo>
                <a:lnTo>
                  <a:pt x="0" y="0"/>
                </a:lnTo>
                <a:lnTo>
                  <a:pt x="0" y="2714281"/>
                </a:lnTo>
                <a:lnTo>
                  <a:pt x="1994997" y="2714281"/>
                </a:lnTo>
                <a:lnTo>
                  <a:pt x="199499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2" name="Freeform 12"/>
          <p:cNvSpPr/>
          <p:nvPr/>
        </p:nvSpPr>
        <p:spPr>
          <a:xfrm rot="-4487281">
            <a:off x="14454327" y="308453"/>
            <a:ext cx="2907572" cy="4015219"/>
          </a:xfrm>
          <a:custGeom>
            <a:avLst/>
            <a:gdLst/>
            <a:ahLst/>
            <a:cxnLst/>
            <a:rect l="l" t="t" r="r" b="b"/>
            <a:pathLst>
              <a:path w="2907572" h="4015219">
                <a:moveTo>
                  <a:pt x="0" y="0"/>
                </a:moveTo>
                <a:lnTo>
                  <a:pt x="2907572" y="0"/>
                </a:lnTo>
                <a:lnTo>
                  <a:pt x="2907572" y="4015219"/>
                </a:lnTo>
                <a:lnTo>
                  <a:pt x="0" y="4015219"/>
                </a:lnTo>
                <a:lnTo>
                  <a:pt x="0" y="0"/>
                </a:lnTo>
                <a:close/>
              </a:path>
            </a:pathLst>
          </a:custGeom>
          <a:blipFill>
            <a:blip r:embed="rId7"/>
            <a:stretch>
              <a:fillRect/>
            </a:stretch>
          </a:blipFill>
        </p:spPr>
        <p:txBody>
          <a:bodyPr/>
          <a:lstStyle/>
          <a:p>
            <a:endParaRPr lang="en-GB"/>
          </a:p>
        </p:txBody>
      </p:sp>
      <p:sp>
        <p:nvSpPr>
          <p:cNvPr id="13" name="Freeform 13"/>
          <p:cNvSpPr/>
          <p:nvPr/>
        </p:nvSpPr>
        <p:spPr>
          <a:xfrm>
            <a:off x="-1212595" y="-1378974"/>
            <a:ext cx="3679791" cy="6041448"/>
          </a:xfrm>
          <a:custGeom>
            <a:avLst/>
            <a:gdLst/>
            <a:ahLst/>
            <a:cxnLst/>
            <a:rect l="l" t="t" r="r" b="b"/>
            <a:pathLst>
              <a:path w="3679791" h="6041448">
                <a:moveTo>
                  <a:pt x="0" y="0"/>
                </a:moveTo>
                <a:lnTo>
                  <a:pt x="3679791" y="0"/>
                </a:lnTo>
                <a:lnTo>
                  <a:pt x="3679791" y="6041449"/>
                </a:lnTo>
                <a:lnTo>
                  <a:pt x="0" y="60414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Freeform 14"/>
          <p:cNvSpPr/>
          <p:nvPr/>
        </p:nvSpPr>
        <p:spPr>
          <a:xfrm>
            <a:off x="16241681" y="326839"/>
            <a:ext cx="1682414" cy="1876393"/>
          </a:xfrm>
          <a:custGeom>
            <a:avLst/>
            <a:gdLst/>
            <a:ahLst/>
            <a:cxnLst/>
            <a:rect l="l" t="t" r="r" b="b"/>
            <a:pathLst>
              <a:path w="1682414" h="1876393">
                <a:moveTo>
                  <a:pt x="0" y="0"/>
                </a:moveTo>
                <a:lnTo>
                  <a:pt x="1682414" y="0"/>
                </a:lnTo>
                <a:lnTo>
                  <a:pt x="1682414" y="1876393"/>
                </a:lnTo>
                <a:lnTo>
                  <a:pt x="0" y="1876393"/>
                </a:lnTo>
                <a:lnTo>
                  <a:pt x="0" y="0"/>
                </a:lnTo>
                <a:close/>
              </a:path>
            </a:pathLst>
          </a:custGeom>
          <a:blipFill>
            <a:blip r:embed="rId10"/>
            <a:stretch>
              <a:fillRect r="-107513"/>
            </a:stretch>
          </a:blipFill>
        </p:spPr>
        <p:txBody>
          <a:bodyPr/>
          <a:lstStyle/>
          <a:p>
            <a:endParaRPr lang="en-GB"/>
          </a:p>
        </p:txBody>
      </p:sp>
      <p:grpSp>
        <p:nvGrpSpPr>
          <p:cNvPr id="15" name="Group 15"/>
          <p:cNvGrpSpPr/>
          <p:nvPr/>
        </p:nvGrpSpPr>
        <p:grpSpPr>
          <a:xfrm>
            <a:off x="5389638" y="6202207"/>
            <a:ext cx="3056093" cy="305609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17" name="TextBox 17"/>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grpSp>
        <p:nvGrpSpPr>
          <p:cNvPr id="18" name="Group 18"/>
          <p:cNvGrpSpPr/>
          <p:nvPr/>
        </p:nvGrpSpPr>
        <p:grpSpPr>
          <a:xfrm>
            <a:off x="9656252" y="6130135"/>
            <a:ext cx="3056093" cy="3056093"/>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20" name="TextBox 20"/>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grpSp>
        <p:nvGrpSpPr>
          <p:cNvPr id="21" name="Group 21"/>
          <p:cNvGrpSpPr/>
          <p:nvPr/>
        </p:nvGrpSpPr>
        <p:grpSpPr>
          <a:xfrm>
            <a:off x="14380067" y="6130135"/>
            <a:ext cx="3056093" cy="305609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AA2D4"/>
            </a:solidFill>
          </p:spPr>
          <p:txBody>
            <a:bodyPr/>
            <a:lstStyle/>
            <a:p>
              <a:endParaRPr lang="en-GB"/>
            </a:p>
          </p:txBody>
        </p:sp>
        <p:sp>
          <p:nvSpPr>
            <p:cNvPr id="23" name="TextBox 23"/>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24" name="Freeform 24"/>
          <p:cNvSpPr/>
          <p:nvPr/>
        </p:nvSpPr>
        <p:spPr>
          <a:xfrm>
            <a:off x="1654822" y="6639401"/>
            <a:ext cx="2099257" cy="2083513"/>
          </a:xfrm>
          <a:custGeom>
            <a:avLst/>
            <a:gdLst/>
            <a:ahLst/>
            <a:cxnLst/>
            <a:rect l="l" t="t" r="r" b="b"/>
            <a:pathLst>
              <a:path w="2099257" h="2083513">
                <a:moveTo>
                  <a:pt x="0" y="0"/>
                </a:moveTo>
                <a:lnTo>
                  <a:pt x="2099257" y="0"/>
                </a:lnTo>
                <a:lnTo>
                  <a:pt x="2099257" y="2083513"/>
                </a:lnTo>
                <a:lnTo>
                  <a:pt x="0" y="20835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25" name="Freeform 25"/>
          <p:cNvSpPr/>
          <p:nvPr/>
        </p:nvSpPr>
        <p:spPr>
          <a:xfrm>
            <a:off x="5730702" y="6838446"/>
            <a:ext cx="2377878" cy="1884468"/>
          </a:xfrm>
          <a:custGeom>
            <a:avLst/>
            <a:gdLst/>
            <a:ahLst/>
            <a:cxnLst/>
            <a:rect l="l" t="t" r="r" b="b"/>
            <a:pathLst>
              <a:path w="2377878" h="1884468">
                <a:moveTo>
                  <a:pt x="0" y="0"/>
                </a:moveTo>
                <a:lnTo>
                  <a:pt x="2377878" y="0"/>
                </a:lnTo>
                <a:lnTo>
                  <a:pt x="2377878" y="1884468"/>
                </a:lnTo>
                <a:lnTo>
                  <a:pt x="0" y="188446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26" name="Freeform 26"/>
          <p:cNvSpPr/>
          <p:nvPr/>
        </p:nvSpPr>
        <p:spPr>
          <a:xfrm>
            <a:off x="10049240" y="6737593"/>
            <a:ext cx="2270118" cy="1985321"/>
          </a:xfrm>
          <a:custGeom>
            <a:avLst/>
            <a:gdLst/>
            <a:ahLst/>
            <a:cxnLst/>
            <a:rect l="l" t="t" r="r" b="b"/>
            <a:pathLst>
              <a:path w="2270118" h="1985321">
                <a:moveTo>
                  <a:pt x="0" y="0"/>
                </a:moveTo>
                <a:lnTo>
                  <a:pt x="2270117" y="0"/>
                </a:lnTo>
                <a:lnTo>
                  <a:pt x="2270117" y="1985321"/>
                </a:lnTo>
                <a:lnTo>
                  <a:pt x="0" y="198532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7" name="Freeform 27"/>
          <p:cNvSpPr/>
          <p:nvPr/>
        </p:nvSpPr>
        <p:spPr>
          <a:xfrm>
            <a:off x="14693545" y="6463510"/>
            <a:ext cx="2389343" cy="2389343"/>
          </a:xfrm>
          <a:custGeom>
            <a:avLst/>
            <a:gdLst/>
            <a:ahLst/>
            <a:cxnLst/>
            <a:rect l="l" t="t" r="r" b="b"/>
            <a:pathLst>
              <a:path w="2389343" h="2389343">
                <a:moveTo>
                  <a:pt x="0" y="0"/>
                </a:moveTo>
                <a:lnTo>
                  <a:pt x="2389343" y="0"/>
                </a:lnTo>
                <a:lnTo>
                  <a:pt x="2389343" y="2389343"/>
                </a:lnTo>
                <a:lnTo>
                  <a:pt x="0" y="2389343"/>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9" name="TextBox 29"/>
          <p:cNvSpPr txBox="1"/>
          <p:nvPr/>
        </p:nvSpPr>
        <p:spPr>
          <a:xfrm>
            <a:off x="7887827" y="2258912"/>
            <a:ext cx="4996841" cy="537846"/>
          </a:xfrm>
          <a:prstGeom prst="rect">
            <a:avLst/>
          </a:prstGeom>
        </p:spPr>
        <p:txBody>
          <a:bodyPr lIns="0" tIns="0" rIns="0" bIns="0" rtlCol="0" anchor="t">
            <a:spAutoFit/>
          </a:bodyPr>
          <a:lstStyle/>
          <a:p>
            <a:pPr algn="ctr">
              <a:lnSpc>
                <a:spcPts val="4479"/>
              </a:lnSpc>
            </a:pPr>
            <a:r>
              <a:rPr lang="en-US" sz="3199" b="1" dirty="0" err="1">
                <a:solidFill>
                  <a:srgbClr val="333652"/>
                </a:solidFill>
                <a:latin typeface="Comic Sans MS" panose="030F0702030302020204" pitchFamily="66" charset="0"/>
                <a:ea typeface="Catamaran Bold"/>
                <a:cs typeface="Catamaran Bold"/>
                <a:sym typeface="Catamaran Bold"/>
              </a:rPr>
              <a:t>Comisiynydd</a:t>
            </a:r>
            <a:r>
              <a:rPr lang="en-US" sz="3199" b="1" dirty="0">
                <a:solidFill>
                  <a:srgbClr val="333652"/>
                </a:solidFill>
                <a:latin typeface="Comic Sans MS" panose="030F0702030302020204" pitchFamily="66" charset="0"/>
                <a:ea typeface="Catamaran Bold"/>
                <a:cs typeface="Catamaran Bold"/>
                <a:sym typeface="Catamaran Bold"/>
              </a:rPr>
              <a:t> Plant Cymru</a:t>
            </a:r>
          </a:p>
        </p:txBody>
      </p:sp>
      <p:sp>
        <p:nvSpPr>
          <p:cNvPr id="30" name="TextBox 30"/>
          <p:cNvSpPr txBox="1"/>
          <p:nvPr/>
        </p:nvSpPr>
        <p:spPr>
          <a:xfrm>
            <a:off x="7238019" y="3187283"/>
            <a:ext cx="6684424" cy="1112869"/>
          </a:xfrm>
          <a:prstGeom prst="rect">
            <a:avLst/>
          </a:prstGeom>
        </p:spPr>
        <p:txBody>
          <a:bodyPr lIns="0" tIns="0" rIns="0" bIns="0" rtlCol="0" anchor="t">
            <a:spAutoFit/>
          </a:bodyPr>
          <a:lstStyle/>
          <a:p>
            <a:pPr algn="ctr">
              <a:lnSpc>
                <a:spcPts val="4479"/>
              </a:lnSpc>
            </a:pPr>
            <a:r>
              <a:rPr lang="en-US" sz="3199" b="1">
                <a:solidFill>
                  <a:srgbClr val="4EA96F"/>
                </a:solidFill>
                <a:latin typeface="Comic Sans MS" panose="030F0702030302020204" pitchFamily="66" charset="0"/>
                <a:ea typeface="Catamaran Bold"/>
                <a:cs typeface="Catamaran Bold"/>
                <a:sym typeface="Catamaran Bold"/>
              </a:rPr>
              <a:t>Children’s Commissioner for Wales</a:t>
            </a:r>
          </a:p>
        </p:txBody>
      </p:sp>
      <p:sp>
        <p:nvSpPr>
          <p:cNvPr id="31" name="TextBox 31"/>
          <p:cNvSpPr txBox="1"/>
          <p:nvPr/>
        </p:nvSpPr>
        <p:spPr>
          <a:xfrm>
            <a:off x="627301" y="5405425"/>
            <a:ext cx="3971339" cy="596901"/>
          </a:xfrm>
          <a:prstGeom prst="rect">
            <a:avLst/>
          </a:prstGeom>
        </p:spPr>
        <p:txBody>
          <a:bodyPr lIns="0" tIns="0" rIns="0" bIns="0" rtlCol="0" anchor="t">
            <a:spAutoFit/>
          </a:bodyPr>
          <a:lstStyle/>
          <a:p>
            <a:pPr algn="ctr">
              <a:lnSpc>
                <a:spcPts val="4899"/>
              </a:lnSpc>
            </a:pPr>
            <a:r>
              <a:rPr lang="en-US" sz="3499" b="1" dirty="0" err="1">
                <a:solidFill>
                  <a:srgbClr val="333652"/>
                </a:solidFill>
                <a:latin typeface="Comic Sans MS" panose="030F0702030302020204" pitchFamily="66" charset="0"/>
                <a:ea typeface="VAG Rounded Next Bold"/>
                <a:cs typeface="VAG Rounded Next Bold"/>
                <a:sym typeface="VAG Rounded Next Bold"/>
              </a:rPr>
              <a:t>Gwrando</a:t>
            </a:r>
            <a:endParaRPr lang="en-US" sz="3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2" name="TextBox 32"/>
          <p:cNvSpPr txBox="1"/>
          <p:nvPr/>
        </p:nvSpPr>
        <p:spPr>
          <a:xfrm>
            <a:off x="669314" y="9458325"/>
            <a:ext cx="3971339" cy="606425"/>
          </a:xfrm>
          <a:prstGeom prst="rect">
            <a:avLst/>
          </a:prstGeom>
        </p:spPr>
        <p:txBody>
          <a:bodyPr lIns="0" tIns="0" rIns="0" bIns="0" rtlCol="0" anchor="t">
            <a:spAutoFit/>
          </a:bodyPr>
          <a:lstStyle/>
          <a:p>
            <a:pPr algn="ctr">
              <a:lnSpc>
                <a:spcPts val="4900"/>
              </a:lnSpc>
            </a:pPr>
            <a:r>
              <a:rPr lang="en-US" sz="3500" b="1">
                <a:solidFill>
                  <a:srgbClr val="4EA96F"/>
                </a:solidFill>
                <a:latin typeface="Comic Sans MS" panose="030F0702030302020204" pitchFamily="66" charset="0"/>
                <a:ea typeface="VAG Rounded Next Bold"/>
                <a:cs typeface="VAG Rounded Next Bold"/>
                <a:sym typeface="VAG Rounded Next Bold"/>
              </a:rPr>
              <a:t>Listen</a:t>
            </a:r>
          </a:p>
        </p:txBody>
      </p:sp>
      <p:sp>
        <p:nvSpPr>
          <p:cNvPr id="33" name="TextBox 33"/>
          <p:cNvSpPr txBox="1"/>
          <p:nvPr/>
        </p:nvSpPr>
        <p:spPr>
          <a:xfrm>
            <a:off x="4893915" y="5405425"/>
            <a:ext cx="3971339" cy="596901"/>
          </a:xfrm>
          <a:prstGeom prst="rect">
            <a:avLst/>
          </a:prstGeom>
        </p:spPr>
        <p:txBody>
          <a:bodyPr lIns="0" tIns="0" rIns="0" bIns="0" rtlCol="0" anchor="t">
            <a:spAutoFit/>
          </a:bodyPr>
          <a:lstStyle/>
          <a:p>
            <a:pPr algn="ctr">
              <a:lnSpc>
                <a:spcPts val="4899"/>
              </a:lnSpc>
            </a:pPr>
            <a:r>
              <a:rPr lang="en-US" sz="3499" b="1" dirty="0">
                <a:solidFill>
                  <a:srgbClr val="333652"/>
                </a:solidFill>
                <a:latin typeface="Comic Sans MS" panose="030F0702030302020204" pitchFamily="66" charset="0"/>
                <a:ea typeface="VAG Rounded Next Bold"/>
                <a:cs typeface="VAG Rounded Next Bold"/>
                <a:sym typeface="VAG Rounded Next Bold"/>
              </a:rPr>
              <a:t>Codi </a:t>
            </a:r>
            <a:r>
              <a:rPr lang="en-US" sz="3499" b="1" dirty="0" err="1">
                <a:solidFill>
                  <a:srgbClr val="333652"/>
                </a:solidFill>
                <a:latin typeface="Comic Sans MS" panose="030F0702030302020204" pitchFamily="66" charset="0"/>
                <a:ea typeface="VAG Rounded Next Bold"/>
                <a:cs typeface="VAG Rounded Next Bold"/>
                <a:sym typeface="VAG Rounded Next Bold"/>
              </a:rPr>
              <a:t>llais</a:t>
            </a:r>
            <a:endParaRPr lang="en-US" sz="3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4" name="TextBox 34"/>
          <p:cNvSpPr txBox="1"/>
          <p:nvPr/>
        </p:nvSpPr>
        <p:spPr>
          <a:xfrm>
            <a:off x="4932015" y="9458325"/>
            <a:ext cx="3971339" cy="606425"/>
          </a:xfrm>
          <a:prstGeom prst="rect">
            <a:avLst/>
          </a:prstGeom>
        </p:spPr>
        <p:txBody>
          <a:bodyPr lIns="0" tIns="0" rIns="0" bIns="0" rtlCol="0" anchor="t">
            <a:spAutoFit/>
          </a:bodyPr>
          <a:lstStyle/>
          <a:p>
            <a:pPr algn="ctr">
              <a:lnSpc>
                <a:spcPts val="4900"/>
              </a:lnSpc>
            </a:pPr>
            <a:r>
              <a:rPr lang="en-US" sz="3500" b="1">
                <a:solidFill>
                  <a:srgbClr val="4EA96F"/>
                </a:solidFill>
                <a:latin typeface="Comic Sans MS" panose="030F0702030302020204" pitchFamily="66" charset="0"/>
                <a:ea typeface="VAG Rounded Next Bold"/>
                <a:cs typeface="VAG Rounded Next Bold"/>
                <a:sym typeface="VAG Rounded Next Bold"/>
              </a:rPr>
              <a:t>Speak up</a:t>
            </a:r>
          </a:p>
        </p:txBody>
      </p:sp>
      <p:sp>
        <p:nvSpPr>
          <p:cNvPr id="35" name="TextBox 35"/>
          <p:cNvSpPr txBox="1"/>
          <p:nvPr/>
        </p:nvSpPr>
        <p:spPr>
          <a:xfrm>
            <a:off x="9160529" y="5405425"/>
            <a:ext cx="3971339" cy="596901"/>
          </a:xfrm>
          <a:prstGeom prst="rect">
            <a:avLst/>
          </a:prstGeom>
        </p:spPr>
        <p:txBody>
          <a:bodyPr lIns="0" tIns="0" rIns="0" bIns="0" rtlCol="0" anchor="t">
            <a:spAutoFit/>
          </a:bodyPr>
          <a:lstStyle/>
          <a:p>
            <a:pPr algn="ctr">
              <a:lnSpc>
                <a:spcPts val="4899"/>
              </a:lnSpc>
            </a:pPr>
            <a:r>
              <a:rPr lang="en-US" sz="3499" b="1" dirty="0" err="1">
                <a:solidFill>
                  <a:srgbClr val="333652"/>
                </a:solidFill>
                <a:latin typeface="Comic Sans MS" panose="030F0702030302020204" pitchFamily="66" charset="0"/>
                <a:ea typeface="VAG Rounded Next Bold"/>
                <a:cs typeface="VAG Rounded Next Bold"/>
                <a:sym typeface="VAG Rounded Next Bold"/>
              </a:rPr>
              <a:t>Helpu</a:t>
            </a:r>
            <a:endParaRPr lang="en-US" sz="3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6" name="TextBox 36"/>
          <p:cNvSpPr txBox="1"/>
          <p:nvPr/>
        </p:nvSpPr>
        <p:spPr>
          <a:xfrm>
            <a:off x="9198629" y="9386253"/>
            <a:ext cx="3971339" cy="606425"/>
          </a:xfrm>
          <a:prstGeom prst="rect">
            <a:avLst/>
          </a:prstGeom>
        </p:spPr>
        <p:txBody>
          <a:bodyPr lIns="0" tIns="0" rIns="0" bIns="0" rtlCol="0" anchor="t">
            <a:spAutoFit/>
          </a:bodyPr>
          <a:lstStyle/>
          <a:p>
            <a:pPr algn="ctr">
              <a:lnSpc>
                <a:spcPts val="4900"/>
              </a:lnSpc>
            </a:pPr>
            <a:r>
              <a:rPr lang="en-US" sz="3500" b="1">
                <a:solidFill>
                  <a:srgbClr val="4EA96F"/>
                </a:solidFill>
                <a:latin typeface="Comic Sans MS" panose="030F0702030302020204" pitchFamily="66" charset="0"/>
                <a:ea typeface="VAG Rounded Next Bold"/>
                <a:cs typeface="VAG Rounded Next Bold"/>
                <a:sym typeface="VAG Rounded Next Bold"/>
              </a:rPr>
              <a:t>Help</a:t>
            </a:r>
          </a:p>
        </p:txBody>
      </p:sp>
      <p:sp>
        <p:nvSpPr>
          <p:cNvPr id="37" name="TextBox 37"/>
          <p:cNvSpPr txBox="1"/>
          <p:nvPr/>
        </p:nvSpPr>
        <p:spPr>
          <a:xfrm>
            <a:off x="13922443" y="5405425"/>
            <a:ext cx="3971339" cy="596901"/>
          </a:xfrm>
          <a:prstGeom prst="rect">
            <a:avLst/>
          </a:prstGeom>
        </p:spPr>
        <p:txBody>
          <a:bodyPr lIns="0" tIns="0" rIns="0" bIns="0" rtlCol="0" anchor="t">
            <a:spAutoFit/>
          </a:bodyPr>
          <a:lstStyle/>
          <a:p>
            <a:pPr algn="ctr">
              <a:lnSpc>
                <a:spcPts val="4899"/>
              </a:lnSpc>
            </a:pPr>
            <a:r>
              <a:rPr lang="en-US" sz="3499" b="1" dirty="0" err="1">
                <a:solidFill>
                  <a:srgbClr val="333652"/>
                </a:solidFill>
                <a:latin typeface="Comic Sans MS" panose="030F0702030302020204" pitchFamily="66" charset="0"/>
                <a:ea typeface="VAG Rounded Next Bold"/>
                <a:cs typeface="VAG Rounded Next Bold"/>
                <a:sym typeface="VAG Rounded Next Bold"/>
              </a:rPr>
              <a:t>Newid</a:t>
            </a:r>
            <a:endParaRPr lang="en-US" sz="3499" b="1" dirty="0">
              <a:solidFill>
                <a:srgbClr val="333652"/>
              </a:solidFill>
              <a:latin typeface="Comic Sans MS" panose="030F0702030302020204" pitchFamily="66" charset="0"/>
              <a:ea typeface="VAG Rounded Next Bold"/>
              <a:cs typeface="VAG Rounded Next Bold"/>
              <a:sym typeface="VAG Rounded Next Bold"/>
            </a:endParaRPr>
          </a:p>
        </p:txBody>
      </p:sp>
      <p:sp>
        <p:nvSpPr>
          <p:cNvPr id="38" name="TextBox 38"/>
          <p:cNvSpPr txBox="1"/>
          <p:nvPr/>
        </p:nvSpPr>
        <p:spPr>
          <a:xfrm>
            <a:off x="13922443" y="9386253"/>
            <a:ext cx="3971339" cy="606425"/>
          </a:xfrm>
          <a:prstGeom prst="rect">
            <a:avLst/>
          </a:prstGeom>
        </p:spPr>
        <p:txBody>
          <a:bodyPr lIns="0" tIns="0" rIns="0" bIns="0" rtlCol="0" anchor="t">
            <a:spAutoFit/>
          </a:bodyPr>
          <a:lstStyle/>
          <a:p>
            <a:pPr algn="ctr">
              <a:lnSpc>
                <a:spcPts val="4900"/>
              </a:lnSpc>
            </a:pPr>
            <a:r>
              <a:rPr lang="en-US" sz="3500" b="1" dirty="0">
                <a:solidFill>
                  <a:srgbClr val="4EA96F"/>
                </a:solidFill>
                <a:latin typeface="Comic Sans MS" panose="030F0702030302020204" pitchFamily="66" charset="0"/>
                <a:ea typeface="VAG Rounded Next Bold"/>
                <a:cs typeface="VAG Rounded Next Bold"/>
                <a:sym typeface="VAG Rounded Next Bold"/>
              </a:rPr>
              <a:t>Change</a:t>
            </a:r>
          </a:p>
        </p:txBody>
      </p:sp>
      <p:sp>
        <p:nvSpPr>
          <p:cNvPr id="39" name="TextBox 38">
            <a:extLst>
              <a:ext uri="{FF2B5EF4-FFF2-40B4-BE49-F238E27FC236}">
                <a16:creationId xmlns:a16="http://schemas.microsoft.com/office/drawing/2014/main" id="{6054D52B-165C-FE8D-043F-EBAFC4D396ED}"/>
              </a:ext>
            </a:extLst>
          </p:cNvPr>
          <p:cNvSpPr txBox="1"/>
          <p:nvPr/>
        </p:nvSpPr>
        <p:spPr>
          <a:xfrm>
            <a:off x="5973585" y="621314"/>
            <a:ext cx="8244163" cy="1200329"/>
          </a:xfrm>
          <a:prstGeom prst="rect">
            <a:avLst/>
          </a:prstGeom>
          <a:noFill/>
        </p:spPr>
        <p:txBody>
          <a:bodyPr wrap="square" rtlCol="0">
            <a:spAutoFit/>
          </a:bodyPr>
          <a:lstStyle/>
          <a:p>
            <a:r>
              <a:rPr lang="en-GB" sz="7200" b="1" dirty="0">
                <a:solidFill>
                  <a:schemeClr val="tx1">
                    <a:lumMod val="85000"/>
                    <a:lumOff val="15000"/>
                  </a:schemeClr>
                </a:solidFill>
                <a:latin typeface="Comic Sans MS" panose="030F0702030302020204" pitchFamily="66" charset="0"/>
              </a:rPr>
              <a:t>Rocio Cifuentes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GB"/>
          </a:p>
        </p:txBody>
      </p:sp>
      <p:sp>
        <p:nvSpPr>
          <p:cNvPr id="3" name="Freeform 3"/>
          <p:cNvSpPr/>
          <p:nvPr/>
        </p:nvSpPr>
        <p:spPr>
          <a:xfrm rot="-2856103">
            <a:off x="-4203996" y="-1876423"/>
            <a:ext cx="16529804" cy="12562651"/>
          </a:xfrm>
          <a:custGeom>
            <a:avLst/>
            <a:gdLst/>
            <a:ahLst/>
            <a:cxnLst/>
            <a:rect l="l" t="t" r="r" b="b"/>
            <a:pathLst>
              <a:path w="16529804" h="12562651">
                <a:moveTo>
                  <a:pt x="0" y="0"/>
                </a:moveTo>
                <a:lnTo>
                  <a:pt x="16529804" y="0"/>
                </a:lnTo>
                <a:lnTo>
                  <a:pt x="16529804" y="12562651"/>
                </a:lnTo>
                <a:lnTo>
                  <a:pt x="0" y="12562651"/>
                </a:lnTo>
                <a:lnTo>
                  <a:pt x="0" y="0"/>
                </a:lnTo>
                <a:close/>
              </a:path>
            </a:pathLst>
          </a:custGeom>
          <a:blipFill>
            <a:blip r:embed="rId4">
              <a:alphaModFix amt="54000"/>
              <a:extLst>
                <a:ext uri="{96DAC541-7B7A-43D3-8B79-37D633B846F1}">
                  <asvg:svgBlip xmlns:asvg="http://schemas.microsoft.com/office/drawing/2016/SVG/main" r:embed="rId5"/>
                </a:ext>
              </a:extLst>
            </a:blip>
            <a:stretch>
              <a:fillRect/>
            </a:stretch>
          </a:blipFill>
        </p:spPr>
        <p:txBody>
          <a:bodyPr/>
          <a:lstStyle/>
          <a:p>
            <a:endParaRPr lang="en-GB"/>
          </a:p>
        </p:txBody>
      </p:sp>
      <p:grpSp>
        <p:nvGrpSpPr>
          <p:cNvPr id="4" name="Group 4"/>
          <p:cNvGrpSpPr/>
          <p:nvPr/>
        </p:nvGrpSpPr>
        <p:grpSpPr>
          <a:xfrm>
            <a:off x="601842" y="1539448"/>
            <a:ext cx="7208104" cy="720810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6961"/>
            </a:solidFill>
          </p:spPr>
          <p:txBody>
            <a:bodyPr/>
            <a:lstStyle/>
            <a:p>
              <a:endParaRPr lang="en-GB"/>
            </a:p>
          </p:txBody>
        </p:sp>
        <p:sp>
          <p:nvSpPr>
            <p:cNvPr id="6" name="TextBox 6"/>
            <p:cNvSpPr txBox="1"/>
            <p:nvPr/>
          </p:nvSpPr>
          <p:spPr>
            <a:xfrm>
              <a:off x="76200" y="76200"/>
              <a:ext cx="660400" cy="660400"/>
            </a:xfrm>
            <a:prstGeom prst="rect">
              <a:avLst/>
            </a:prstGeom>
          </p:spPr>
          <p:txBody>
            <a:bodyPr lIns="50800" tIns="50800" rIns="50800" bIns="50800" rtlCol="0" anchor="ctr"/>
            <a:lstStyle/>
            <a:p>
              <a:pPr algn="ctr">
                <a:lnSpc>
                  <a:spcPts val="3123"/>
                </a:lnSpc>
              </a:pPr>
              <a:endParaRPr/>
            </a:p>
          </p:txBody>
        </p:sp>
      </p:grpSp>
      <p:sp>
        <p:nvSpPr>
          <p:cNvPr id="7" name="Freeform 7"/>
          <p:cNvSpPr/>
          <p:nvPr/>
        </p:nvSpPr>
        <p:spPr>
          <a:xfrm>
            <a:off x="1618099" y="2607462"/>
            <a:ext cx="5175589" cy="5072077"/>
          </a:xfrm>
          <a:custGeom>
            <a:avLst/>
            <a:gdLst/>
            <a:ahLst/>
            <a:cxnLst/>
            <a:rect l="l" t="t" r="r" b="b"/>
            <a:pathLst>
              <a:path w="5175589" h="5072077">
                <a:moveTo>
                  <a:pt x="0" y="0"/>
                </a:moveTo>
                <a:lnTo>
                  <a:pt x="5175589" y="0"/>
                </a:lnTo>
                <a:lnTo>
                  <a:pt x="5175589" y="5072076"/>
                </a:lnTo>
                <a:lnTo>
                  <a:pt x="0" y="50720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8" name="TextBox 8"/>
          <p:cNvSpPr txBox="1"/>
          <p:nvPr/>
        </p:nvSpPr>
        <p:spPr>
          <a:xfrm>
            <a:off x="8610601" y="2120070"/>
            <a:ext cx="9137412" cy="1167435"/>
          </a:xfrm>
          <a:prstGeom prst="rect">
            <a:avLst/>
          </a:prstGeom>
        </p:spPr>
        <p:txBody>
          <a:bodyPr wrap="square" lIns="0" tIns="0" rIns="0" bIns="0" rtlCol="0" anchor="t">
            <a:spAutoFit/>
          </a:bodyPr>
          <a:lstStyle/>
          <a:p>
            <a:pPr algn="r">
              <a:lnSpc>
                <a:spcPts val="9777"/>
              </a:lnSpc>
            </a:pPr>
            <a:r>
              <a:rPr lang="en-US" sz="6600" spc="279">
                <a:solidFill>
                  <a:srgbClr val="333652"/>
                </a:solidFill>
                <a:latin typeface="Comic Sans MS" panose="030F0702030302020204" pitchFamily="66" charset="0"/>
                <a:ea typeface="VAG Rounded Next"/>
                <a:cs typeface="VAG Rounded Next"/>
                <a:sym typeface="VAG Rounded Next"/>
              </a:rPr>
              <a:t>Becso am rywbeth?</a:t>
            </a:r>
          </a:p>
        </p:txBody>
      </p:sp>
      <p:sp>
        <p:nvSpPr>
          <p:cNvPr id="9" name="TextBox 9"/>
          <p:cNvSpPr txBox="1"/>
          <p:nvPr/>
        </p:nvSpPr>
        <p:spPr>
          <a:xfrm>
            <a:off x="8705073" y="3949294"/>
            <a:ext cx="8433561" cy="1167435"/>
          </a:xfrm>
          <a:prstGeom prst="rect">
            <a:avLst/>
          </a:prstGeom>
        </p:spPr>
        <p:txBody>
          <a:bodyPr wrap="square" lIns="0" tIns="0" rIns="0" bIns="0" rtlCol="0" anchor="t">
            <a:spAutoFit/>
          </a:bodyPr>
          <a:lstStyle/>
          <a:p>
            <a:pPr algn="r">
              <a:lnSpc>
                <a:spcPts val="9777"/>
              </a:lnSpc>
            </a:pPr>
            <a:r>
              <a:rPr lang="en-US" sz="6600" spc="279" dirty="0">
                <a:solidFill>
                  <a:srgbClr val="4EA96F"/>
                </a:solidFill>
                <a:latin typeface="Comic Sans MS" panose="030F0702030302020204" pitchFamily="66" charset="0"/>
                <a:ea typeface="VAG Rounded Next"/>
                <a:cs typeface="VAG Rounded Next"/>
                <a:sym typeface="VAG Rounded Next"/>
              </a:rPr>
              <a:t>Feeling worried?</a:t>
            </a:r>
          </a:p>
        </p:txBody>
      </p:sp>
      <p:sp>
        <p:nvSpPr>
          <p:cNvPr id="10" name="Freeform 10"/>
          <p:cNvSpPr/>
          <p:nvPr/>
        </p:nvSpPr>
        <p:spPr>
          <a:xfrm>
            <a:off x="16838158" y="8747552"/>
            <a:ext cx="1207521" cy="1297987"/>
          </a:xfrm>
          <a:custGeom>
            <a:avLst/>
            <a:gdLst/>
            <a:ahLst/>
            <a:cxnLst/>
            <a:rect l="l" t="t" r="r" b="b"/>
            <a:pathLst>
              <a:path w="1207521" h="1297987">
                <a:moveTo>
                  <a:pt x="0" y="0"/>
                </a:moveTo>
                <a:lnTo>
                  <a:pt x="1207521" y="0"/>
                </a:lnTo>
                <a:lnTo>
                  <a:pt x="1207521" y="1297987"/>
                </a:lnTo>
                <a:lnTo>
                  <a:pt x="0" y="1297987"/>
                </a:lnTo>
                <a:lnTo>
                  <a:pt x="0" y="0"/>
                </a:lnTo>
                <a:close/>
              </a:path>
            </a:pathLst>
          </a:custGeom>
          <a:blipFill>
            <a:blip r:embed="rId8"/>
            <a:stretch>
              <a:fillRect r="-99999"/>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92cb3d6-694b-4915-be01-0dd97e9dbd9e">
      <Terms xmlns="http://schemas.microsoft.com/office/infopath/2007/PartnerControls"/>
    </lcf76f155ced4ddcb4097134ff3c332f>
    <TaxCatchAll xmlns="e442ecdc-24d5-4155-b3a2-f91807a0074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0E17DEE6830F4EAB69CF016E6544E2" ma:contentTypeVersion="15" ma:contentTypeDescription="Create a new document." ma:contentTypeScope="" ma:versionID="a9787227274fb1fce840ef1b3522c6a5">
  <xsd:schema xmlns:xsd="http://www.w3.org/2001/XMLSchema" xmlns:xs="http://www.w3.org/2001/XMLSchema" xmlns:p="http://schemas.microsoft.com/office/2006/metadata/properties" xmlns:ns2="a92cb3d6-694b-4915-be01-0dd97e9dbd9e" xmlns:ns3="e442ecdc-24d5-4155-b3a2-f91807a0074c" targetNamespace="http://schemas.microsoft.com/office/2006/metadata/properties" ma:root="true" ma:fieldsID="cb31f37aebdd77ba87363ab6f7fcdb1d" ns2:_="" ns3:_="">
    <xsd:import namespace="a92cb3d6-694b-4915-be01-0dd97e9dbd9e"/>
    <xsd:import namespace="e442ecdc-24d5-4155-b3a2-f91807a007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cb3d6-694b-4915-be01-0dd97e9dbd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247b5d-bd6f-45b2-9b56-34b4e46c4e0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42ecdc-24d5-4155-b3a2-f91807a007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4e686b1-d11c-44ee-a81f-3370bcbefa9e}" ma:internalName="TaxCatchAll" ma:showField="CatchAllData" ma:web="e442ecdc-24d5-4155-b3a2-f91807a007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24DF32A-470E-4BCE-A7E7-C80842ABE3A3}">
  <ds:schemaRefs>
    <ds:schemaRef ds:uri="http://schemas.microsoft.com/office/2006/metadata/properties"/>
    <ds:schemaRef ds:uri="http://schemas.microsoft.com/office/infopath/2007/PartnerControls"/>
    <ds:schemaRef ds:uri="a92cb3d6-694b-4915-be01-0dd97e9dbd9e"/>
    <ds:schemaRef ds:uri="e442ecdc-24d5-4155-b3a2-f91807a0074c"/>
  </ds:schemaRefs>
</ds:datastoreItem>
</file>

<file path=customXml/itemProps2.xml><?xml version="1.0" encoding="utf-8"?>
<ds:datastoreItem xmlns:ds="http://schemas.openxmlformats.org/officeDocument/2006/customXml" ds:itemID="{7D5FD05C-5F9F-480C-8EA4-94719F0794A7}">
  <ds:schemaRefs>
    <ds:schemaRef ds:uri="http://schemas.microsoft.com/sharepoint/v3/contenttype/forms"/>
  </ds:schemaRefs>
</ds:datastoreItem>
</file>

<file path=customXml/itemProps3.xml><?xml version="1.0" encoding="utf-8"?>
<ds:datastoreItem xmlns:ds="http://schemas.openxmlformats.org/officeDocument/2006/customXml" ds:itemID="{3729EA32-28A1-44D5-9447-F0F02C7983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cb3d6-694b-4915-be01-0dd97e9dbd9e"/>
    <ds:schemaRef ds:uri="e442ecdc-24d5-4155-b3a2-f91807a007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TotalTime>
  <Words>1624</Words>
  <Application>Microsoft Office PowerPoint</Application>
  <PresentationFormat>Custom</PresentationFormat>
  <Paragraphs>117</Paragraphs>
  <Slides>12</Slides>
  <Notes>11</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rights assembly</dc:title>
  <cp:lastModifiedBy>Sophie Williams</cp:lastModifiedBy>
  <cp:revision>2</cp:revision>
  <dcterms:created xsi:type="dcterms:W3CDTF">2006-08-16T00:00:00Z</dcterms:created>
  <dcterms:modified xsi:type="dcterms:W3CDTF">2025-09-02T12:43:43Z</dcterms:modified>
  <dc:identifier>DAGeI0Sx2Nk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0x010100B40E17DEE6830F4EAB69CF016E6544E2</vt:lpwstr>
  </property>
</Properties>
</file>