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308" r:id="rId6"/>
    <p:sldId id="317" r:id="rId7"/>
    <p:sldId id="341" r:id="rId8"/>
    <p:sldId id="330" r:id="rId9"/>
    <p:sldId id="342" r:id="rId10"/>
    <p:sldId id="343" r:id="rId11"/>
    <p:sldId id="332" r:id="rId12"/>
    <p:sldId id="345" r:id="rId13"/>
    <p:sldId id="316" r:id="rId14"/>
  </p:sldIdLst>
  <p:sldSz cx="12192000" cy="6858000"/>
  <p:notesSz cx="6858000" cy="9144000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VAG Rounded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6BCC7-7E82-87D8-60E1-A2B588E67EC9}" v="236" dt="2025-06-02T09:32:12.378"/>
    <p1510:client id="{4F3E60C3-0A2C-F6EF-E28E-3A2DAF6D598E}" v="37" dt="2025-06-02T09:34:20.214"/>
    <p1510:client id="{E520B60A-F886-9123-B681-A3216C751597}" v="328" dt="2025-06-02T09:30:35.143"/>
    <p1510:client id="{F0453B92-3E3F-5FD9-D5C1-AC1536A720B5}" v="11" dt="2025-06-02T10:12:03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sYZ_8hX-V0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gj3iz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hildcomwales.org.uk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9003-9719-15F0-141C-5CD20758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E0F01-6B03-81D0-942C-3F55AC249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74F14-037A-6F75-27B8-CC9B8274F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202E-D684-157B-DF43-610D55DDE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9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>
                <a:hlinkClick r:id="rId3"/>
              </a:rPr>
              <a:t>https://youtube.com/shorts/sYZ_8hX-V0g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8B39-7E0E-E5DB-B8B0-265733E2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21E58-9BAD-4E33-B419-AC5C42E19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8A90F-A3CC-7E96-E836-5A6FCBF8D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0E1-5EE8-A283-00C1-870D0626C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6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C5C7-7BD2-3BB2-B41D-EEC466E8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47ACF-F4D2-5DDA-DE16-0FBDAF9EB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6BB43-E7BA-E35F-F796-A0F7B880E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survey: </a:t>
            </a:r>
            <a:r>
              <a:rPr lang="en-GB" dirty="0">
                <a:hlinkClick r:id="rId3"/>
              </a:rPr>
              <a:t>https://online1.snapsurveys.com/rgj3iz</a:t>
            </a:r>
            <a:r>
              <a:rPr lang="en-GB" dirty="0"/>
              <a:t> 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0D890-48C0-9305-D88D-1C1622D26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6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  <a:p>
            <a:r>
              <a:rPr lang="en-GB">
                <a:ea typeface="Calibri"/>
                <a:cs typeface="Calibri"/>
              </a:rPr>
              <a:t>Or you can contact our Advice Team: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"/>
              <a:t>0808 801 1000</a:t>
            </a:r>
            <a:endParaRPr lang="en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advice@childcomwales.org.uk</a:t>
            </a:r>
            <a:endParaRPr lang="en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9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check-list-list-exam-test-36969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pixabay.com/pt/smartphone-telefone-celular-telefone-113267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YZ_8hX-V0g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gj3i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childcomwales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rights-respect-equality-anti-bullying-guida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June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509770" y="712462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Monday, 7</a:t>
            </a:r>
            <a:r>
              <a:rPr lang="en-US" sz="9600" b="1" baseline="30000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th</a:t>
            </a:r>
            <a:r>
              <a:rPr lang="en-US" sz="9600" b="1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 of July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72" y="660194"/>
            <a:ext cx="2098310" cy="25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699" y="970153"/>
            <a:ext cx="8122301" cy="3694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about the election that will be run in Wales next ​</a:t>
            </a:r>
            <a:br>
              <a:rPr lang="en-US" sz="3200">
                <a:latin typeface="Arial"/>
                <a:ea typeface="Trebuchet MS"/>
                <a:cs typeface="Arial"/>
                <a:sym typeface="Trebuchet MS"/>
              </a:rPr>
            </a:b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May 2026. ​</a:t>
            </a: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And 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D7CB64-F198-62FF-19CD-4F56A38B7DCA}"/>
              </a:ext>
            </a:extLst>
          </p:cNvPr>
          <p:cNvSpPr txBox="1"/>
          <p:nvPr/>
        </p:nvSpPr>
        <p:spPr>
          <a:xfrm>
            <a:off x="3047999" y="595803"/>
            <a:ext cx="8843057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Over 700 of you took part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endParaRPr lang="en-GB" sz="2400" b="0" i="0" u="none" strike="noStrike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92% of you didn’t know that Eluned Morgan is the first minister of Wales </a:t>
            </a:r>
          </a:p>
          <a:p>
            <a:pPr algn="l" rtl="0" fontAlgn="base">
              <a:lnSpc>
                <a:spcPct val="150000"/>
              </a:lnSpc>
            </a:pPr>
            <a:endParaRPr lang="en-GB" sz="2400" b="0" i="0" u="none" strike="noStrike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77% of you know that the Senedd building is in Cardiff Bay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b="0" i="0" u="none" strike="noStrike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62% of you think it’s true that you can vote online in a Senedd election</a:t>
            </a:r>
            <a:endParaRPr lang="en-GB" sz="2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 descr="A blue circle with a white cell phone on it&#10;&#10;AI-generated content may be incorrect.">
            <a:extLst>
              <a:ext uri="{FF2B5EF4-FFF2-40B4-BE49-F238E27FC236}">
                <a16:creationId xmlns:a16="http://schemas.microsoft.com/office/drawing/2014/main" id="{0C3A11C1-9D77-3DF1-3E4D-45D37C5D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7236" y="4543727"/>
            <a:ext cx="1084536" cy="1084536"/>
          </a:xfrm>
          <a:prstGeom prst="rect">
            <a:avLst/>
          </a:prstGeom>
        </p:spPr>
      </p:pic>
      <p:pic>
        <p:nvPicPr>
          <p:cNvPr id="28" name="Picture 27" descr="A paper with a pencil and check marks&#10;&#10;AI-generated content may be incorrect.">
            <a:extLst>
              <a:ext uri="{FF2B5EF4-FFF2-40B4-BE49-F238E27FC236}">
                <a16:creationId xmlns:a16="http://schemas.microsoft.com/office/drawing/2014/main" id="{2F66D62F-E2F8-DA1B-1978-BB87859E4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7237" y="591009"/>
            <a:ext cx="939110" cy="939110"/>
          </a:xfrm>
          <a:prstGeom prst="rect">
            <a:avLst/>
          </a:prstGeom>
        </p:spPr>
      </p:pic>
      <p:pic>
        <p:nvPicPr>
          <p:cNvPr id="1026" name="Picture 2" descr="Eluned Morgan - Wikipedia">
            <a:extLst>
              <a:ext uri="{FF2B5EF4-FFF2-40B4-BE49-F238E27FC236}">
                <a16:creationId xmlns:a16="http://schemas.microsoft.com/office/drawing/2014/main" id="{ADB5D379-4712-3470-B41F-61EDE0E5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6" y="1721585"/>
            <a:ext cx="939111" cy="1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ilding for Democracy: Senedd celebrates tenth anniversary with architects  Lord Richard Rogers and Ivan Harbour">
            <a:extLst>
              <a:ext uri="{FF2B5EF4-FFF2-40B4-BE49-F238E27FC236}">
                <a16:creationId xmlns:a16="http://schemas.microsoft.com/office/drawing/2014/main" id="{C953F80D-A8B7-948A-7B07-ED586E0E2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4" y="3245098"/>
            <a:ext cx="2500521" cy="10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188C-93BE-AF35-2938-F055B38C6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/>
          </p:cNvSpPr>
          <p:nvPr/>
        </p:nvSpPr>
        <p:spPr>
          <a:xfrm>
            <a:off x="4571291" y="711788"/>
            <a:ext cx="6834470" cy="49359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b="1">
                <a:latin typeface="Arial"/>
                <a:ea typeface="Trebuchet MS"/>
                <a:cs typeface="Arial"/>
                <a:sym typeface="Trebuchet MS"/>
              </a:rPr>
              <a:t>June</a:t>
            </a:r>
            <a:r>
              <a:rPr lang="en" sz="3200" b="1"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is about </a:t>
            </a:r>
            <a:br>
              <a:rPr lang="en" sz="3200">
                <a:latin typeface="Arial"/>
                <a:ea typeface="Trebuchet MS"/>
                <a:cs typeface="Arial"/>
                <a:sym typeface="Trebuchet MS"/>
              </a:rPr>
            </a:b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anti-bullying </a:t>
            </a:r>
            <a:br>
              <a:rPr lang="en-GB" sz="3200">
                <a:latin typeface="Arial"/>
                <a:ea typeface="Trebuchet MS"/>
                <a:cs typeface="Arial"/>
                <a:sym typeface="Trebuchet MS"/>
              </a:rPr>
            </a:br>
            <a:br>
              <a:rPr lang="en" sz="3200" b="1">
                <a:latin typeface="Arial"/>
                <a:ea typeface="Trebuchet MS"/>
                <a:cs typeface="Arial"/>
              </a:rPr>
            </a:br>
            <a:r>
              <a:rPr lang="en" sz="3200" i="1">
                <a:latin typeface="Arial"/>
                <a:ea typeface="Trebuchet MS"/>
                <a:cs typeface="Arial"/>
                <a:sym typeface="Trebuchet MS"/>
              </a:rPr>
              <a:t>Remember</a:t>
            </a: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: </a:t>
            </a:r>
            <a:r>
              <a:rPr lang="en" sz="3200">
                <a:latin typeface="Arial"/>
                <a:cs typeface="Arial"/>
              </a:rPr>
              <a:t>Article 19 – Right to be </a:t>
            </a:r>
            <a:r>
              <a:rPr lang="en-GB" sz="3200">
                <a:latin typeface="Arial"/>
                <a:cs typeface="Arial"/>
              </a:rPr>
              <a:t>protected from being hurt or badly </a:t>
            </a:r>
            <a:br>
              <a:rPr lang="en-GB" sz="3200">
                <a:latin typeface="Arial"/>
                <a:cs typeface="Arial"/>
              </a:rPr>
            </a:br>
            <a:r>
              <a:rPr lang="en-GB" sz="3200">
                <a:latin typeface="Arial"/>
                <a:cs typeface="Arial"/>
              </a:rPr>
              <a:t>treated</a:t>
            </a:r>
            <a:br>
              <a:rPr lang="en" sz="2800">
                <a:latin typeface="Arial"/>
                <a:cs typeface="Arial"/>
              </a:rPr>
            </a:br>
            <a:endParaRPr lang="en" sz="2800">
              <a:latin typeface="Arial"/>
              <a:cs typeface="Arial"/>
            </a:endParaRPr>
          </a:p>
        </p:txBody>
      </p:sp>
      <p:pic>
        <p:nvPicPr>
          <p:cNvPr id="18" name="Picture 17" descr="A person sitting on the ground pointing at another person&#10;&#10;AI-generated content may be incorrect.">
            <a:extLst>
              <a:ext uri="{FF2B5EF4-FFF2-40B4-BE49-F238E27FC236}">
                <a16:creationId xmlns:a16="http://schemas.microsoft.com/office/drawing/2014/main" id="{72E70C73-DAFE-E70B-69E3-A8D1B821E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4" y="1511346"/>
            <a:ext cx="3979942" cy="33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2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onthly Matter June 2025 - Antibullying">
            <a:hlinkClick r:id="" action="ppaction://media"/>
            <a:extLst>
              <a:ext uri="{FF2B5EF4-FFF2-40B4-BE49-F238E27FC236}">
                <a16:creationId xmlns:a16="http://schemas.microsoft.com/office/drawing/2014/main" id="{5A5A9B01-1D6A-2027-DBDB-A626F3D42D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220" y="0"/>
            <a:ext cx="12219475" cy="68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B4A0-69DC-3A78-6254-C8582811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014EE9-ECBD-3675-64DB-32BB2E64B5E2}"/>
              </a:ext>
            </a:extLst>
          </p:cNvPr>
          <p:cNvSpPr txBox="1"/>
          <p:nvPr/>
        </p:nvSpPr>
        <p:spPr>
          <a:xfrm>
            <a:off x="2327488" y="1165655"/>
            <a:ext cx="8027004" cy="496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An anti-bullying policy tells people how a school deals with bullying.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3783A-3802-0EE7-5061-9DE8872096DF}"/>
              </a:ext>
            </a:extLst>
          </p:cNvPr>
          <p:cNvSpPr txBox="1"/>
          <p:nvPr/>
        </p:nvSpPr>
        <p:spPr>
          <a:xfrm>
            <a:off x="452097" y="2962630"/>
            <a:ext cx="11072649" cy="26509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latin typeface="Arial"/>
                <a:cs typeface="Arial"/>
              </a:rPr>
              <a:t>Does your school have an anti-bullying policy? </a:t>
            </a:r>
            <a:endParaRPr lang="en-US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>
                <a:latin typeface="Arial"/>
                <a:cs typeface="Arial"/>
              </a:rPr>
              <a:t>Is there a version for children/ young people? </a:t>
            </a:r>
            <a:endParaRPr lang="en-GB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000">
                <a:latin typeface="Arial"/>
                <a:cs typeface="Arial"/>
              </a:rPr>
              <a:t>How would you want to learn about your school's anti-bullying policy? 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>
              <a:latin typeface="Aptos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C5F8B-2CC4-E7FA-FB73-83FCD420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5" y="629913"/>
            <a:ext cx="1513400" cy="13926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86C8A-A3EE-2383-860C-307BCE974821}"/>
              </a:ext>
            </a:extLst>
          </p:cNvPr>
          <p:cNvSpPr txBox="1"/>
          <p:nvPr/>
        </p:nvSpPr>
        <p:spPr>
          <a:xfrm>
            <a:off x="513057" y="2244099"/>
            <a:ext cx="6096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Discuss in pairs or groups:</a:t>
            </a:r>
            <a:endParaRPr lang="en" sz="2000" b="1">
              <a:latin typeface="Arial"/>
              <a:ea typeface="Trebuchet MS"/>
              <a:cs typeface="Arial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401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C1F9-5D4F-6F09-96D9-1BE60983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C0995A-650C-6267-1146-CF97ECECDCA5}"/>
              </a:ext>
            </a:extLst>
          </p:cNvPr>
          <p:cNvSpPr txBox="1">
            <a:spLocks/>
          </p:cNvSpPr>
          <p:nvPr/>
        </p:nvSpPr>
        <p:spPr>
          <a:xfrm>
            <a:off x="2012086" y="1506705"/>
            <a:ext cx="9918657" cy="10449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2120"/>
              <a:buNone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(Each young person can do this individually or a teacher can do it on behalf of the class)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383AA-4853-56DB-6A51-D6EAD8658E2F}"/>
              </a:ext>
            </a:extLst>
          </p:cNvPr>
          <p:cNvSpPr txBox="1"/>
          <p:nvPr/>
        </p:nvSpPr>
        <p:spPr>
          <a:xfrm>
            <a:off x="1942418" y="895678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Share your ideas with us by using the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 dirty="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  <a:hlinkClick r:id="rId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D6344-FEC7-0A62-D20D-6F40F8AF6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82" y="747716"/>
            <a:ext cx="1283593" cy="1726211"/>
          </a:xfrm>
          <a:prstGeom prst="rect">
            <a:avLst/>
          </a:prstGeom>
        </p:spPr>
      </p:pic>
      <p:pic>
        <p:nvPicPr>
          <p:cNvPr id="2" name="Picture 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7DEB2738-7364-6018-7425-B8BF7EB6E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653" y="2229852"/>
            <a:ext cx="3312695" cy="33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7232823" y="1935992"/>
            <a:ext cx="454073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Or you can contact our </a:t>
            </a:r>
            <a:endParaRPr lang="en" sz="2200" b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" sz="2200" b="1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 b="1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advice@childcomwales.org.uk</a:t>
            </a:r>
            <a:endParaRPr lang="en" sz="2200">
              <a:solidFill>
                <a:schemeClr val="accent1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22" y="2184350"/>
            <a:ext cx="2205702" cy="21870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422359" y="431508"/>
            <a:ext cx="11347525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BD9B5-49CB-4F54-4842-D58BB280256C}"/>
              </a:ext>
            </a:extLst>
          </p:cNvPr>
          <p:cNvSpPr txBox="1"/>
          <p:nvPr/>
        </p:nvSpPr>
        <p:spPr>
          <a:xfrm>
            <a:off x="585669" y="1933339"/>
            <a:ext cx="3923357" cy="2908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 b="1">
                <a:latin typeface="Arial"/>
                <a:ea typeface="Calibri"/>
                <a:cs typeface="Calibri"/>
              </a:rPr>
              <a:t>You could also contact &amp; speak to:</a:t>
            </a:r>
            <a:endParaRPr lang="en-US" sz="2200" b="1">
              <a:solidFill>
                <a:srgbClr val="444444"/>
              </a:solidFill>
              <a:latin typeface="Arial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Childline – 0800 1111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Meic – 080880 23456</a:t>
            </a:r>
            <a:endParaRPr lang="en-GB" sz="2200">
              <a:solidFill>
                <a:schemeClr val="accent1"/>
              </a:solidFill>
              <a:latin typeface="Arial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" sz="2200">
              <a:solidFill>
                <a:schemeClr val="accent1"/>
              </a:solidFill>
              <a:latin typeface="Arial"/>
              <a:ea typeface="Calibri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36AB-1C3F-9BA0-C175-83ABD23C8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>
                <a:latin typeface="Arial"/>
                <a:cs typeface="Arial"/>
              </a:rPr>
              <a:t>Want to know more?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2978D-3FC8-F025-8CDD-FB1EBF942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1215" y="2260674"/>
            <a:ext cx="7792295" cy="2333972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You can have a look at the Welsh Government website</a:t>
            </a:r>
            <a:endParaRPr lang="en-US">
              <a:solidFill>
                <a:schemeClr val="tx1"/>
              </a:solidFill>
              <a:latin typeface="VAG Rounded"/>
              <a:cs typeface="Arial"/>
            </a:endParaRPr>
          </a:p>
          <a:p>
            <a:endParaRPr lang="en-US">
              <a:latin typeface="VAG Rounded"/>
            </a:endParaRPr>
          </a:p>
          <a:p>
            <a:r>
              <a:rPr lang="en-US">
                <a:latin typeface="Arial"/>
                <a:cs typeface="Arial"/>
                <a:hlinkClick r:id="rId3"/>
              </a:rPr>
              <a:t>https://www.gov.wales/rights-respect-equality-anti-bullying-guidance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3" descr="welsh government logo :Bridges Self Management">
            <a:extLst>
              <a:ext uri="{FF2B5EF4-FFF2-40B4-BE49-F238E27FC236}">
                <a16:creationId xmlns:a16="http://schemas.microsoft.com/office/drawing/2014/main" id="{3E90123B-92EB-835A-7331-5BD35A04F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11" y="2345724"/>
            <a:ext cx="2176849" cy="21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Monthly Matter – June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to know more?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16</cp:revision>
  <dcterms:created xsi:type="dcterms:W3CDTF">2019-03-26T15:18:01Z</dcterms:created>
  <dcterms:modified xsi:type="dcterms:W3CDTF">2025-06-02T10:15:08Z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