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99" r:id="rId5"/>
    <p:sldId id="308" r:id="rId6"/>
    <p:sldId id="317" r:id="rId7"/>
    <p:sldId id="341" r:id="rId8"/>
    <p:sldId id="330" r:id="rId9"/>
    <p:sldId id="342" r:id="rId10"/>
    <p:sldId id="343" r:id="rId11"/>
    <p:sldId id="332" r:id="rId12"/>
    <p:sldId id="316" r:id="rId13"/>
  </p:sldIdLst>
  <p:sldSz cx="12192000" cy="6858000"/>
  <p:notesSz cx="6858000" cy="9144000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VAG Rounded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1FFAA-C91E-77F5-7A0B-C9D39EFF6626}" v="1141" dt="2025-06-30T10:00:42.567"/>
    <p1510:client id="{FD6AFE50-B0C4-08A3-C1D2-7FEEB38AFDA9}" v="42" dt="2025-06-30T10:17:14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tr6GHtMXGw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twiha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hildcomwales.org.uk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9003-9719-15F0-141C-5CD20758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E0F01-6B03-81D0-942C-3F55AC249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974F14-037A-6F75-27B8-CC9B8274F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C202E-D684-157B-DF43-610D55DDE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9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>
                <a:hlinkClick r:id="rId3"/>
              </a:rPr>
              <a:t>https://youtu.be/9tr6GHtMXGw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8B39-7E0E-E5DB-B8B0-265733E2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F21E58-9BAD-4E33-B419-AC5C42E19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8A90F-A3CC-7E96-E836-5A6FCBF8D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0E1-5EE8-A283-00C1-870D0626C3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6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C5C7-7BD2-3BB2-B41D-EEC466E89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47ACF-F4D2-5DDA-DE16-0FBDAF9EB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6BB43-E7BA-E35F-F796-A0F7B880E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 to survey: </a:t>
            </a:r>
            <a:r>
              <a:rPr lang="en-GB">
                <a:hlinkClick r:id="rId3"/>
              </a:rPr>
              <a:t>https://online1.snapsurveys.com/twihag</a:t>
            </a:r>
            <a:r>
              <a:rPr lang="en-GB"/>
              <a:t>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0D890-48C0-9305-D88D-1C1622D26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6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  <a:p>
            <a:r>
              <a:rPr lang="en-GB">
                <a:ea typeface="Calibri"/>
                <a:cs typeface="Calibri"/>
              </a:rPr>
              <a:t>Or you can contact our Advice Team: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"/>
              <a:t>0808 801 1000</a:t>
            </a:r>
            <a:endParaRPr lang="en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advice@childcomwales.org.uk</a:t>
            </a:r>
            <a:endParaRPr lang="en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9tr6GHtMXGw?feature=oembed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rgj3i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childcomwales.org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 July/August 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6955" y="1148829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we asked you about 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anti-bullying.</a:t>
            </a:r>
            <a:endParaRPr lang="en-US" sz="3200">
              <a:latin typeface="Arial"/>
              <a:ea typeface="Trebuchet MS"/>
              <a:cs typeface="Arial"/>
            </a:endParaRP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And here’s what you told us: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24" y="1245020"/>
            <a:ext cx="2679223" cy="285955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AC9DF-8CDB-A4CC-BB32-61036D43FD0C}"/>
              </a:ext>
            </a:extLst>
          </p:cNvPr>
          <p:cNvSpPr txBox="1"/>
          <p:nvPr/>
        </p:nvSpPr>
        <p:spPr>
          <a:xfrm>
            <a:off x="649766" y="649767"/>
            <a:ext cx="1089246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+mn-lt"/>
                <a:cs typeface="+mn-lt"/>
              </a:rPr>
              <a:t>⭐️ 41% said of you said your school has an anti-bullying policy for children and young people 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/>
          </a:p>
          <a:p>
            <a:r>
              <a:rPr lang="en-US" sz="3200">
                <a:ea typeface="+mn-lt"/>
                <a:cs typeface="+mn-lt"/>
              </a:rPr>
              <a:t>⭐️ Watching videos and assemblies were your preferred way to learn about your anti-bullying policy </a:t>
            </a:r>
            <a:endParaRPr lang="en-US"/>
          </a:p>
          <a:p>
            <a:pPr>
              <a:buFont typeface="Arial"/>
              <a:buChar char="•"/>
            </a:pPr>
            <a:endParaRPr lang="en-US"/>
          </a:p>
          <a:p>
            <a:r>
              <a:rPr lang="en-US" sz="3200">
                <a:ea typeface="+mn-lt"/>
                <a:cs typeface="+mn-lt"/>
              </a:rPr>
              <a:t>⭐️ 73% of you felt like you had somebody to talk to in your school about bullying </a:t>
            </a:r>
            <a:endParaRPr lang="en-US"/>
          </a:p>
          <a:p>
            <a:pPr>
              <a:buFont typeface="Arial"/>
              <a:buChar char="•"/>
            </a:pPr>
            <a:endParaRPr lang="en-US" sz="3200">
              <a:ea typeface="+mn-lt"/>
              <a:cs typeface="+mn-lt"/>
            </a:endParaRPr>
          </a:p>
          <a:p>
            <a:r>
              <a:rPr lang="en-US" sz="3200">
                <a:ea typeface="+mn-lt"/>
                <a:cs typeface="+mn-lt"/>
              </a:rPr>
              <a:t>⭐️ 32% of you had been asked what you think should be in your school's anti-bullying policy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1188C-93BE-AF35-2938-F055B38C6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16">
            <a:extLst>
              <a:ext uri="{FF2B5EF4-FFF2-40B4-BE49-F238E27FC236}">
                <a16:creationId xmlns:a16="http://schemas.microsoft.com/office/drawing/2014/main" id="{E7A10B50-35AA-2FDA-9F69-1911379CCDE6}"/>
              </a:ext>
            </a:extLst>
          </p:cNvPr>
          <p:cNvSpPr txBox="1">
            <a:spLocks/>
          </p:cNvSpPr>
          <p:nvPr/>
        </p:nvSpPr>
        <p:spPr>
          <a:xfrm>
            <a:off x="4844560" y="417498"/>
            <a:ext cx="6834470" cy="49359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200" b="1">
                <a:latin typeface="Arial"/>
                <a:ea typeface="Trebuchet MS"/>
                <a:cs typeface="Arial"/>
                <a:sym typeface="Trebuchet MS"/>
              </a:rPr>
              <a:t>July and August</a:t>
            </a:r>
            <a:r>
              <a:rPr lang="en" sz="3200" b="1"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is about 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how much time we spend on our screens or on our devices. </a:t>
            </a:r>
            <a:br>
              <a:rPr lang="en-GB" sz="3200">
                <a:latin typeface="Arial"/>
                <a:ea typeface="Trebuchet MS"/>
                <a:cs typeface="Arial"/>
                <a:sym typeface="Trebuchet MS"/>
              </a:rPr>
            </a:br>
            <a:br>
              <a:rPr lang="en" sz="3200" b="1">
                <a:latin typeface="Arial"/>
                <a:ea typeface="Trebuchet MS"/>
                <a:cs typeface="Arial"/>
              </a:rPr>
            </a:br>
            <a:r>
              <a:rPr lang="en" sz="3200" i="1">
                <a:latin typeface="Arial"/>
                <a:ea typeface="Trebuchet MS"/>
                <a:cs typeface="Arial"/>
                <a:sym typeface="Trebuchet MS"/>
              </a:rPr>
              <a:t>Remember</a:t>
            </a: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: </a:t>
            </a:r>
            <a:r>
              <a:rPr lang="en" sz="3200">
                <a:latin typeface="Arial"/>
                <a:cs typeface="Arial"/>
              </a:rPr>
              <a:t>Article 17 - </a:t>
            </a:r>
            <a:r>
              <a:rPr lang="en-GB" sz="3200">
                <a:latin typeface="Arial"/>
                <a:cs typeface="Arial"/>
              </a:rPr>
              <a:t>You have the right to get information in lots of ways, so long as it’s safe.</a:t>
            </a:r>
            <a:endParaRPr lang="en" sz="3200">
              <a:latin typeface="Arial"/>
              <a:cs typeface="Arial"/>
            </a:endParaRPr>
          </a:p>
        </p:txBody>
      </p:sp>
      <p:pic>
        <p:nvPicPr>
          <p:cNvPr id="3" name="Picture 2" descr="A person wearing headphones and holding a tablet&#10;&#10;AI-generated content may be incorrect.">
            <a:extLst>
              <a:ext uri="{FF2B5EF4-FFF2-40B4-BE49-F238E27FC236}">
                <a16:creationId xmlns:a16="http://schemas.microsoft.com/office/drawing/2014/main" id="{2BB92582-A5F0-65ED-F1E1-1DA3B1C5D1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981" t="11709" r="15470" b="16317"/>
          <a:stretch>
            <a:fillRect/>
          </a:stretch>
        </p:blipFill>
        <p:spPr>
          <a:xfrm>
            <a:off x="509963" y="951758"/>
            <a:ext cx="4229494" cy="43769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512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July&amp;August MM 2025 - ScreenTime">
            <a:hlinkClick r:id="" action="ppaction://media"/>
            <a:extLst>
              <a:ext uri="{FF2B5EF4-FFF2-40B4-BE49-F238E27FC236}">
                <a16:creationId xmlns:a16="http://schemas.microsoft.com/office/drawing/2014/main" id="{9D6440E6-5BC8-569B-F7F3-5641386090B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116" y="-686"/>
            <a:ext cx="12202683" cy="68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EB4A0-69DC-3A78-6254-C8582811A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FC5F8B-2CC4-E7FA-FB73-83FCD420B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18" y="629912"/>
            <a:ext cx="2033821" cy="18715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030954-ED00-9B27-D16C-B48574D095F1}"/>
              </a:ext>
            </a:extLst>
          </p:cNvPr>
          <p:cNvSpPr txBox="1"/>
          <p:nvPr/>
        </p:nvSpPr>
        <p:spPr>
          <a:xfrm>
            <a:off x="2495652" y="459882"/>
            <a:ext cx="9517671" cy="23435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 i="1">
                <a:latin typeface="Arial"/>
                <a:cs typeface="Arial"/>
              </a:rPr>
              <a:t>According to a BBC article, the UK Government are thinking about limiting the amount of time children and young people can spend on social media. </a:t>
            </a:r>
          </a:p>
          <a:p>
            <a:pPr fontAlgn="base">
              <a:lnSpc>
                <a:spcPct val="150000"/>
              </a:lnSpc>
            </a:pP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Some of the things they are thinking about are:  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2-hour limit on the use of individual social media apps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10pm curfew on social media apps for those under 18 years old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32A6E-C2C1-9E5F-571A-7BB6A8E192E3}"/>
              </a:ext>
            </a:extLst>
          </p:cNvPr>
          <p:cNvSpPr txBox="1"/>
          <p:nvPr/>
        </p:nvSpPr>
        <p:spPr>
          <a:xfrm>
            <a:off x="637420" y="3133283"/>
            <a:ext cx="11148154" cy="20990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000" b="1">
                <a:latin typeface="Arial"/>
                <a:ea typeface="Trebuchet MS"/>
                <a:cs typeface="Arial"/>
                <a:sym typeface="Trebuchet MS"/>
              </a:rPr>
              <a:t>Discuss in pairs or groups:</a:t>
            </a:r>
            <a:endParaRPr lang="en-US" sz="2000" b="1">
              <a:latin typeface="Arial"/>
              <a:ea typeface="Trebuchet MS"/>
              <a:cs typeface="Arial"/>
            </a:endParaRPr>
          </a:p>
          <a:p>
            <a:pPr fontAlgn="base">
              <a:lnSpc>
                <a:spcPct val="150000"/>
              </a:lnSpc>
            </a:pPr>
            <a:endParaRPr lang="en-US" sz="900" b="1">
              <a:latin typeface="Arial"/>
              <a:ea typeface="Trebuchet MS"/>
              <a:cs typeface="Arial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ea typeface="+mn-lt"/>
                <a:cs typeface="+mn-lt"/>
                <a:sym typeface="Trebuchet MS"/>
              </a:rPr>
              <a:t>Do you agree or disagree with a 10pm curfew on social media apps for under 18s?</a:t>
            </a:r>
            <a:endParaRPr lang="en-US" sz="200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>
                <a:ea typeface="+mn-lt"/>
                <a:cs typeface="+mn-lt"/>
                <a:sym typeface="Trebuchet MS"/>
              </a:rPr>
              <a:t>Do you agree or disagree with a 2-hour limit on individual social media apps?</a:t>
            </a:r>
            <a:endParaRPr lang="en-US" sz="200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/>
              <a:t>How do you feel about your own screen time?</a:t>
            </a:r>
          </a:p>
        </p:txBody>
      </p:sp>
    </p:spTree>
    <p:extLst>
      <p:ext uri="{BB962C8B-B14F-4D97-AF65-F5344CB8AC3E}">
        <p14:creationId xmlns:p14="http://schemas.microsoft.com/office/powerpoint/2010/main" val="226401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C1F9-5D4F-6F09-96D9-1BE609835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C0995A-650C-6267-1146-CF97ECECDCA5}"/>
              </a:ext>
            </a:extLst>
          </p:cNvPr>
          <p:cNvSpPr txBox="1">
            <a:spLocks/>
          </p:cNvSpPr>
          <p:nvPr/>
        </p:nvSpPr>
        <p:spPr>
          <a:xfrm>
            <a:off x="2012086" y="1506705"/>
            <a:ext cx="9918657" cy="10449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ts val="2120"/>
              <a:buNone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(Each young person can do this individually or a teacher can do it on behalf of the class)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383AA-4853-56DB-6A51-D6EAD8658E2F}"/>
              </a:ext>
            </a:extLst>
          </p:cNvPr>
          <p:cNvSpPr txBox="1"/>
          <p:nvPr/>
        </p:nvSpPr>
        <p:spPr>
          <a:xfrm>
            <a:off x="1942418" y="895678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Share your ideas with us by using the 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QR code or survey link</a:t>
            </a:r>
            <a:endParaRPr lang="en-GB" sz="2000" b="1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  <a:hlinkClick r:id="rId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D6344-FEC7-0A62-D20D-6F40F8AF6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82" y="747716"/>
            <a:ext cx="1283593" cy="1726211"/>
          </a:xfrm>
          <a:prstGeom prst="rect">
            <a:avLst/>
          </a:prstGeom>
        </p:spPr>
      </p:pic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B631AB34-D9D6-F37F-4C29-ECEDDD25C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093" y="2031999"/>
            <a:ext cx="2858978" cy="2853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E693A-D563-AEBB-273A-0C89D558E9F6}"/>
              </a:ext>
            </a:extLst>
          </p:cNvPr>
          <p:cNvSpPr txBox="1"/>
          <p:nvPr/>
        </p:nvSpPr>
        <p:spPr>
          <a:xfrm>
            <a:off x="3685953" y="4973673"/>
            <a:ext cx="52926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ea typeface="+mn-lt"/>
                <a:cs typeface="+mn-lt"/>
              </a:rPr>
              <a:t>https://online1.snapsurveys.com/twihag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8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7232823" y="1935992"/>
            <a:ext cx="454073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Or you can contact our </a:t>
            </a:r>
            <a:endParaRPr lang="en" sz="2200" b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" sz="2200" b="1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 b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 b="1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accent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advice@childcomwales.org.uk</a:t>
            </a:r>
            <a:endParaRPr lang="en" sz="2200">
              <a:solidFill>
                <a:schemeClr val="accent1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22" y="2184350"/>
            <a:ext cx="2205702" cy="21870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422359" y="431508"/>
            <a:ext cx="11347525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BD9B5-49CB-4F54-4842-D58BB280256C}"/>
              </a:ext>
            </a:extLst>
          </p:cNvPr>
          <p:cNvSpPr txBox="1"/>
          <p:nvPr/>
        </p:nvSpPr>
        <p:spPr>
          <a:xfrm>
            <a:off x="585669" y="1933339"/>
            <a:ext cx="3923357" cy="2908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 b="1">
                <a:latin typeface="Arial"/>
                <a:ea typeface="Calibri"/>
                <a:cs typeface="Calibri"/>
              </a:rPr>
              <a:t>You could also contact &amp; speak to:</a:t>
            </a:r>
            <a:endParaRPr lang="en-US" sz="2200" b="1">
              <a:solidFill>
                <a:srgbClr val="444444"/>
              </a:solidFill>
              <a:latin typeface="Arial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Childline – 0800 1111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" sz="220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Meic – 080880 23456</a:t>
            </a:r>
            <a:endParaRPr lang="en-GB" sz="2200">
              <a:solidFill>
                <a:schemeClr val="accent1"/>
              </a:solidFill>
              <a:latin typeface="Arial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" sz="2200">
              <a:solidFill>
                <a:schemeClr val="accent1"/>
              </a:solidFill>
              <a:latin typeface="Arial"/>
              <a:ea typeface="Calibri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509770" y="712462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Monday, 1</a:t>
            </a:r>
            <a:r>
              <a:rPr lang="en-US" sz="9600" b="1" baseline="30000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st</a:t>
            </a:r>
            <a:r>
              <a:rPr lang="en-US" sz="9600" b="1">
                <a:solidFill>
                  <a:schemeClr val="dk1"/>
                </a:solidFill>
                <a:latin typeface="Arial"/>
                <a:cs typeface="Arial"/>
                <a:sym typeface="Trebuchet MS"/>
              </a:rPr>
              <a:t> of September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72" y="660194"/>
            <a:ext cx="2098310" cy="25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Monthly Matter – July/August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2</cp:revision>
  <dcterms:created xsi:type="dcterms:W3CDTF">2019-03-26T15:18:01Z</dcterms:created>
  <dcterms:modified xsi:type="dcterms:W3CDTF">2025-06-30T11:13:22Z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