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258" r:id="rId6"/>
    <p:sldId id="317" r:id="rId7"/>
    <p:sldId id="344" r:id="rId8"/>
    <p:sldId id="330" r:id="rId9"/>
    <p:sldId id="262" r:id="rId10"/>
    <p:sldId id="265" r:id="rId11"/>
    <p:sldId id="345" r:id="rId12"/>
    <p:sldId id="346" r:id="rId13"/>
    <p:sldId id="263" r:id="rId14"/>
  </p:sldIdLst>
  <p:sldSz cx="12192000" cy="6858000"/>
  <p:notesSz cx="6858000" cy="9144000"/>
  <p:embeddedFontLst>
    <p:embeddedFont>
      <p:font typeface="VAG Rounde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33862-968A-46D1-31DC-CF73647C1DFF}" v="20" dt="2025-06-02T10:13:14.417"/>
    <p1510:client id="{7467F4BC-1187-D2D6-C54E-B8023B4F5E29}" v="161" dt="2025-06-02T09:39:1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3YxUmV1FB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gj3iz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3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3"/>
              </a:rPr>
              <a:t>https://youtu.be/H3YxUmV1FBM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Linc </a:t>
            </a:r>
            <a:r>
              <a:rPr lang="en-US" dirty="0" err="1">
                <a:cs typeface="Calibri"/>
              </a:rPr>
              <a:t>i'r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holiadur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hlinkClick r:id="rId3"/>
              </a:rPr>
              <a:t>https://online1.snapsurveys.com/rgj3iz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39D53A3-E03E-B5B9-A4F3-F22BD1BEA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>
            <a:extLst>
              <a:ext uri="{FF2B5EF4-FFF2-40B4-BE49-F238E27FC236}">
                <a16:creationId xmlns:a16="http://schemas.microsoft.com/office/drawing/2014/main" id="{438BF698-7F72-7CDD-B19D-454DC1777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>
            <a:extLst>
              <a:ext uri="{FF2B5EF4-FFF2-40B4-BE49-F238E27FC236}">
                <a16:creationId xmlns:a16="http://schemas.microsoft.com/office/drawing/2014/main" id="{191B0383-89A0-4EDF-F160-6DA90C6EC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4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1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smartphone-telefone-celular-telefone-1132677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pixabay.com/en/check-list-list-exam-test-3696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H3YxUmV1FBM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gj3i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yw.cymru/canllawiau-gwrthfwlio-hawliau-parch-cydraddolde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Mehefin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 2025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 7fed o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Orffennaf</a:t>
            </a:r>
            <a:endParaRPr lang="en-GB" sz="2800" b="1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389285"/>
            <a:ext cx="7579298" cy="2597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fe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ofyn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cs typeface="Arial"/>
                <a:sym typeface="Trebuchet MS"/>
              </a:rPr>
              <a:t>sut</a:t>
            </a:r>
            <a:r>
              <a:rPr lang="en-GB" sz="2800">
                <a:latin typeface="Arial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cs typeface="Arial"/>
                <a:sym typeface="Trebuchet MS"/>
              </a:rPr>
              <a:t>oeddech</a:t>
            </a:r>
            <a:r>
              <a:rPr lang="en-GB" sz="2800">
                <a:latin typeface="Arial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cs typeface="Arial"/>
                <a:sym typeface="Trebuchet MS"/>
              </a:rPr>
              <a:t>chi’n</a:t>
            </a:r>
            <a:r>
              <a:rPr lang="en-GB" sz="2800">
                <a:latin typeface="Arial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cs typeface="Arial"/>
                <a:sym typeface="Trebuchet MS"/>
              </a:rPr>
              <a:t>teimlo</a:t>
            </a:r>
            <a:r>
              <a:rPr lang="en-GB" sz="2800">
                <a:latin typeface="Arial"/>
                <a:cs typeface="Arial"/>
                <a:sym typeface="Trebuchet MS"/>
              </a:rPr>
              <a:t> am </a:t>
            </a:r>
            <a:r>
              <a:rPr lang="en-GB" sz="2800" err="1">
                <a:latin typeface="Arial"/>
                <a:cs typeface="Arial"/>
                <a:sym typeface="Trebuchet MS"/>
              </a:rPr>
              <a:t>doiledau</a:t>
            </a:r>
            <a:r>
              <a:rPr lang="en-GB" sz="2800">
                <a:latin typeface="Arial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cs typeface="Arial"/>
                <a:sym typeface="Trebuchet MS"/>
              </a:rPr>
              <a:t>ysgol</a:t>
            </a:r>
            <a:r>
              <a:rPr lang="en-GB" sz="2800">
                <a:latin typeface="Arial"/>
                <a:cs typeface="Arial"/>
                <a:sym typeface="Trebuchet MS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80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Dyma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>
                <a:latin typeface="Arial"/>
                <a:cs typeface="Arial"/>
                <a:sym typeface="Trebuchet MS"/>
              </a:rPr>
              <a:t> chi </a:t>
            </a:r>
            <a:r>
              <a:rPr lang="en-US" sz="280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: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6C8B8-5975-8026-AC9D-7EBB514ADC24}"/>
              </a:ext>
            </a:extLst>
          </p:cNvPr>
          <p:cNvSpPr txBox="1"/>
          <p:nvPr/>
        </p:nvSpPr>
        <p:spPr>
          <a:xfrm>
            <a:off x="2932333" y="688225"/>
            <a:ext cx="8714196" cy="51160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cs typeface="Arial"/>
              </a:rPr>
              <a:t> </a:t>
            </a:r>
            <a:r>
              <a:rPr lang="en-US" sz="2200" err="1">
                <a:latin typeface="Arial"/>
                <a:cs typeface="Arial"/>
              </a:rPr>
              <a:t>Cymerodd</a:t>
            </a:r>
            <a:r>
              <a:rPr lang="en-US" sz="2200">
                <a:latin typeface="Arial"/>
                <a:cs typeface="Arial"/>
              </a:rPr>
              <a:t> </a:t>
            </a:r>
            <a:r>
              <a:rPr lang="en-US" sz="2200" err="1">
                <a:latin typeface="Arial"/>
                <a:cs typeface="Arial"/>
              </a:rPr>
              <a:t>dros</a:t>
            </a:r>
            <a:r>
              <a:rPr lang="en-US" sz="2200">
                <a:latin typeface="Arial"/>
                <a:cs typeface="Arial"/>
              </a:rPr>
              <a:t> 700 </a:t>
            </a:r>
            <a:r>
              <a:rPr lang="en-US" sz="2200" err="1">
                <a:latin typeface="Arial"/>
                <a:cs typeface="Arial"/>
              </a:rPr>
              <a:t>ohonoch</a:t>
            </a:r>
            <a:r>
              <a:rPr lang="en-US" sz="2200">
                <a:latin typeface="Arial"/>
                <a:cs typeface="Arial"/>
              </a:rPr>
              <a:t> ran </a:t>
            </a:r>
            <a:endParaRPr lang="en-US" sz="2200">
              <a:latin typeface="VAG Rounded Std Light"/>
              <a:cs typeface="Arial"/>
            </a:endParaRPr>
          </a:p>
          <a:p>
            <a:pPr>
              <a:lnSpc>
                <a:spcPct val="150000"/>
              </a:lnSpc>
            </a:pPr>
            <a:endParaRPr lang="en-US" sz="2200">
              <a:latin typeface="Arial"/>
              <a:cs typeface="Arial"/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200">
                <a:latin typeface="Arial"/>
                <a:cs typeface="Arial"/>
              </a:rPr>
              <a:t> Nid oedd 92% ohonoch yn gwybod mai Eluned Morgan yw prif weinidog Cymru</a:t>
            </a:r>
            <a:endParaRPr lang="en-US" sz="2200"/>
          </a:p>
          <a:p>
            <a:pPr>
              <a:lnSpc>
                <a:spcPct val="150000"/>
              </a:lnSpc>
            </a:pPr>
            <a:endParaRPr lang="en-US" sz="2200">
              <a:latin typeface="Arial"/>
              <a:cs typeface="Arial"/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200">
                <a:latin typeface="Arial"/>
                <a:cs typeface="Arial"/>
              </a:rPr>
              <a:t> Mae 77% ohonoch yn gwybod bod adeilad y Senedd ym Mae Caerdydd</a:t>
            </a:r>
            <a:endParaRPr lang="en-US" sz="2200"/>
          </a:p>
          <a:p>
            <a:pPr>
              <a:lnSpc>
                <a:spcPct val="150000"/>
              </a:lnSpc>
            </a:pPr>
            <a:endParaRPr lang="cy-GB" sz="2200">
              <a:latin typeface="Arial"/>
              <a:cs typeface="Arial"/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200">
                <a:latin typeface="Arial"/>
                <a:cs typeface="Arial"/>
              </a:rPr>
              <a:t> Mae 62% ohonoch yn meddwl ei bod yn wir y gallwch chi bleidleisio ar-lein mewn etholiad Senedd</a:t>
            </a:r>
            <a:endParaRPr lang="en-US" sz="2200"/>
          </a:p>
        </p:txBody>
      </p:sp>
      <p:pic>
        <p:nvPicPr>
          <p:cNvPr id="7" name="Picture 6" descr="A paper with a pencil and check marks&#10;&#10;AI-generated content may be incorrect.">
            <a:extLst>
              <a:ext uri="{FF2B5EF4-FFF2-40B4-BE49-F238E27FC236}">
                <a16:creationId xmlns:a16="http://schemas.microsoft.com/office/drawing/2014/main" id="{DBE505B3-007E-CF82-D4B3-481B53D32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7237" y="591009"/>
            <a:ext cx="939110" cy="939110"/>
          </a:xfrm>
          <a:prstGeom prst="rect">
            <a:avLst/>
          </a:prstGeom>
        </p:spPr>
      </p:pic>
      <p:pic>
        <p:nvPicPr>
          <p:cNvPr id="8" name="Picture 2" descr="Eluned Morgan - Wikipedia">
            <a:extLst>
              <a:ext uri="{FF2B5EF4-FFF2-40B4-BE49-F238E27FC236}">
                <a16:creationId xmlns:a16="http://schemas.microsoft.com/office/drawing/2014/main" id="{16B62AFE-75E1-7361-B026-9AD1B84B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6" y="1721585"/>
            <a:ext cx="939111" cy="1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ilding for Democracy: Senedd celebrates tenth anniversary with architects  Lord Richard Rogers and Ivan Harbour">
            <a:extLst>
              <a:ext uri="{FF2B5EF4-FFF2-40B4-BE49-F238E27FC236}">
                <a16:creationId xmlns:a16="http://schemas.microsoft.com/office/drawing/2014/main" id="{26FEC9B4-6F79-8B96-98B2-B8053CF9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4" y="3245098"/>
            <a:ext cx="2500521" cy="10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circle with a white cell phone on it&#10;&#10;AI-generated content may be incorrect.">
            <a:extLst>
              <a:ext uri="{FF2B5EF4-FFF2-40B4-BE49-F238E27FC236}">
                <a16:creationId xmlns:a16="http://schemas.microsoft.com/office/drawing/2014/main" id="{FA0683F6-2ED2-EB04-3C03-09F36E3EE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7236" y="4543727"/>
            <a:ext cx="1084536" cy="10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the ground pointing at another person&#10;&#10;AI-generated content may be incorrect.">
            <a:extLst>
              <a:ext uri="{FF2B5EF4-FFF2-40B4-BE49-F238E27FC236}">
                <a16:creationId xmlns:a16="http://schemas.microsoft.com/office/drawing/2014/main" id="{DD85CF55-ADC9-9030-F6E8-4E8670E82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9" y="1391667"/>
            <a:ext cx="3979942" cy="3336852"/>
          </a:xfrm>
          <a:prstGeom prst="rect">
            <a:avLst/>
          </a:prstGeom>
        </p:spPr>
      </p:pic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0A73B7CD-11F9-FB56-3729-54B750FE696C}"/>
              </a:ext>
            </a:extLst>
          </p:cNvPr>
          <p:cNvSpPr txBox="1">
            <a:spLocks/>
          </p:cNvSpPr>
          <p:nvPr/>
        </p:nvSpPr>
        <p:spPr>
          <a:xfrm>
            <a:off x="4784306" y="1105595"/>
            <a:ext cx="6834470" cy="39157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Mae Mater Mis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Mehefin</a:t>
            </a:r>
            <a:r>
              <a:rPr lang="en" sz="2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sz="280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sz="280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â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gwrth-fwlio</a:t>
            </a:r>
            <a:endParaRPr lang="en" sz="2800" err="1">
              <a:latin typeface="Arial"/>
              <a:ea typeface="Trebuchet MS"/>
              <a:cs typeface="Arial"/>
              <a:sym typeface="Trebuchet MS"/>
            </a:endParaRPr>
          </a:p>
          <a:p>
            <a:pPr>
              <a:lnSpc>
                <a:spcPct val="150000"/>
              </a:lnSpc>
            </a:pPr>
            <a:br>
              <a:rPr lang="en" sz="2800" b="1">
                <a:latin typeface="Arial"/>
                <a:ea typeface="Trebuchet MS"/>
                <a:cs typeface="Arial"/>
              </a:rPr>
            </a:br>
            <a:r>
              <a:rPr lang="en" sz="2800" i="1" err="1">
                <a:latin typeface="Arial"/>
                <a:ea typeface="Trebuchet MS"/>
                <a:cs typeface="Arial"/>
                <a:sym typeface="Trebuchet MS"/>
              </a:rPr>
              <a:t>Cofiwch</a:t>
            </a: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: </a:t>
            </a:r>
            <a:r>
              <a:rPr lang="en" sz="2800" err="1">
                <a:latin typeface="Arial"/>
                <a:cs typeface="Arial"/>
              </a:rPr>
              <a:t>Erthygl</a:t>
            </a:r>
            <a:r>
              <a:rPr lang="en" sz="2800">
                <a:latin typeface="Arial"/>
                <a:cs typeface="Arial"/>
              </a:rPr>
              <a:t> 19 – </a:t>
            </a:r>
            <a:r>
              <a:rPr lang="en-GB" sz="2800">
                <a:latin typeface="Arial"/>
                <a:cs typeface="Arial"/>
              </a:rPr>
              <a:t>Yr </a:t>
            </a:r>
            <a:r>
              <a:rPr lang="en-GB" sz="2800" err="1">
                <a:latin typeface="Arial"/>
                <a:cs typeface="Arial"/>
              </a:rPr>
              <a:t>hawl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i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gael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fy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amddiffyn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rhag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niwed</a:t>
            </a:r>
            <a:r>
              <a:rPr lang="en-GB" sz="2800">
                <a:latin typeface="Arial"/>
                <a:cs typeface="Arial"/>
              </a:rPr>
              <a:t> neu </a:t>
            </a:r>
            <a:r>
              <a:rPr lang="en-GB" sz="2800" err="1">
                <a:latin typeface="Arial"/>
                <a:cs typeface="Arial"/>
              </a:rPr>
              <a:t>driniaeth</a:t>
            </a:r>
            <a:r>
              <a:rPr lang="en-GB" sz="2800">
                <a:latin typeface="Arial"/>
                <a:cs typeface="Arial"/>
              </a:rPr>
              <a:t> </a:t>
            </a:r>
            <a:r>
              <a:rPr lang="en-GB" sz="2800" err="1">
                <a:latin typeface="Arial"/>
                <a:cs typeface="Arial"/>
              </a:rPr>
              <a:t>wael</a:t>
            </a:r>
            <a:r>
              <a:rPr lang="en-GB" sz="2800">
                <a:latin typeface="Arial"/>
                <a:cs typeface="Arial"/>
              </a:rPr>
              <a:t>.</a:t>
            </a:r>
            <a:br>
              <a:rPr lang="en" sz="2800">
                <a:latin typeface="Arial"/>
                <a:cs typeface="Arial"/>
              </a:rPr>
            </a:br>
            <a:endParaRPr lang="en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71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er Mis Mehefin 2025 - Gwrth-fwlio">
            <a:hlinkClick r:id="" action="ppaction://media"/>
            <a:extLst>
              <a:ext uri="{FF2B5EF4-FFF2-40B4-BE49-F238E27FC236}">
                <a16:creationId xmlns:a16="http://schemas.microsoft.com/office/drawing/2014/main" id="{22602E81-616D-97FD-9057-55D301C841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4" y="-629"/>
            <a:ext cx="12191960" cy="68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632588" y="868202"/>
            <a:ext cx="9096620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Mae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polisi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gwrth-fwlio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dweud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wrth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bobl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sut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mae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ysgol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delio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â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i="1" err="1">
                <a:latin typeface="Arial"/>
                <a:ea typeface="Trebuchet MS"/>
                <a:cs typeface="Arial"/>
                <a:sym typeface="Trebuchet MS"/>
              </a:rPr>
              <a:t>bwlio</a:t>
            </a:r>
            <a:r>
              <a:rPr lang="en-GB" sz="2000" i="1">
                <a:latin typeface="Arial"/>
                <a:ea typeface="Trebuchet MS"/>
                <a:cs typeface="Arial"/>
                <a:sym typeface="Trebuchet MS"/>
              </a:rPr>
              <a:t>.</a:t>
            </a:r>
            <a:br>
              <a:rPr lang="en-GB" sz="2000" i="1">
                <a:latin typeface="Arial"/>
                <a:ea typeface="Trebuchet MS"/>
                <a:cs typeface="Arial"/>
                <a:sym typeface="Trebuchet MS"/>
              </a:rPr>
            </a:b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172" y="3184664"/>
            <a:ext cx="11092280" cy="227754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2000">
                <a:latin typeface="Arial"/>
                <a:cs typeface="Arial"/>
              </a:rPr>
              <a:t>Oes </a:t>
            </a:r>
            <a:r>
              <a:rPr lang="en-GB" sz="2000" err="1">
                <a:latin typeface="Arial"/>
                <a:cs typeface="Arial"/>
              </a:rPr>
              <a:t>gan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eich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ysgol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bolisi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lang="en-GB" sz="2000" err="1">
                <a:latin typeface="Arial"/>
                <a:cs typeface="Arial"/>
              </a:rPr>
              <a:t>gwrth-fwlio</a:t>
            </a:r>
            <a:r>
              <a:rPr lang="en-GB" sz="2000">
                <a:latin typeface="Arial"/>
                <a:cs typeface="Arial"/>
              </a:rPr>
              <a:t>?</a:t>
            </a:r>
            <a:endParaRPr lang="en-US" sz="2000">
              <a:latin typeface="Arial"/>
              <a:cs typeface="Arial"/>
            </a:endParaRP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GB" sz="2000">
              <a:latin typeface="Arial"/>
              <a:cs typeface="Arial"/>
            </a:endParaRP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y-GB" sz="2000">
                <a:latin typeface="Arial"/>
                <a:cs typeface="Arial"/>
              </a:rPr>
              <a:t>Oes fersiwn i blant a phobl ifanc?</a:t>
            </a: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cy-GB" sz="200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y-GB" sz="2000">
                <a:latin typeface="Arial"/>
                <a:cs typeface="Arial"/>
              </a:rPr>
              <a:t>Sut fyddech chi eisiau dysgu am bolisi gwrth-fwlio eich ysgol?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8" y="674120"/>
            <a:ext cx="1765766" cy="1543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E355B-7D3D-784C-00B2-4423512CFEC4}"/>
              </a:ext>
            </a:extLst>
          </p:cNvPr>
          <p:cNvSpPr txBox="1"/>
          <p:nvPr/>
        </p:nvSpPr>
        <p:spPr>
          <a:xfrm>
            <a:off x="513057" y="2418724"/>
            <a:ext cx="6096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000" b="1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 p</a:t>
            </a:r>
            <a:r>
              <a:rPr lang="en-GB" sz="2000" b="1" err="1">
                <a:latin typeface="Arial"/>
                <a:ea typeface="Trebuchet MS"/>
                <a:cs typeface="Arial"/>
                <a:sym typeface="Trebuchet MS"/>
              </a:rPr>
              <a:t>â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r neu </a:t>
            </a:r>
            <a:r>
              <a:rPr lang="en-US" sz="2000" b="1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 gr</a:t>
            </a:r>
            <a:r>
              <a:rPr lang="en-GB" sz="2000" b="1" err="1">
                <a:latin typeface="Arial"/>
                <a:ea typeface="Trebuchet MS"/>
                <a:cs typeface="Arial"/>
                <a:sym typeface="Trebuchet MS"/>
              </a:rPr>
              <a:t>ŵ</a:t>
            </a: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p:</a:t>
            </a:r>
            <a:endParaRPr lang="en" sz="2000" b="1">
              <a:latin typeface="Arial"/>
              <a:ea typeface="Trebuchet MS"/>
              <a:cs typeface="Arial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22813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149" y="782906"/>
            <a:ext cx="9454737" cy="45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barn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gan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cod QR yr </a:t>
            </a: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holiadur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neu’r ddolen  </a:t>
            </a:r>
            <a:r>
              <a:rPr lang="en-GB" sz="1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b="1" dirty="0">
                <a:latin typeface="Arial"/>
                <a:ea typeface="+mn-lt"/>
                <a:cs typeface="Arial"/>
                <a:sym typeface="Trebuchet MS"/>
                <a:hlinkClick r:id="rId3"/>
              </a:rPr>
              <a:t> </a:t>
            </a:r>
            <a:endParaRPr lang="en-GB" sz="1800" b="1" dirty="0">
              <a:latin typeface="Arial"/>
              <a:ea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6" y="659840"/>
            <a:ext cx="1135057" cy="1526456"/>
          </a:xfrm>
          <a:prstGeom prst="rect">
            <a:avLst/>
          </a:prstGeom>
        </p:spPr>
      </p:pic>
      <p:pic>
        <p:nvPicPr>
          <p:cNvPr id="2" name="Picture 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3AD00E6-960C-707B-23F0-C6D40AAB4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41" y="2005263"/>
            <a:ext cx="3168315" cy="3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536F4AF-833B-1B5E-08C0-36E08D164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>
            <a:extLst>
              <a:ext uri="{FF2B5EF4-FFF2-40B4-BE49-F238E27FC236}">
                <a16:creationId xmlns:a16="http://schemas.microsoft.com/office/drawing/2014/main" id="{4EC73AAD-3377-1840-99FD-C05065F4AFE1}"/>
              </a:ext>
            </a:extLst>
          </p:cNvPr>
          <p:cNvSpPr txBox="1">
            <a:spLocks/>
          </p:cNvSpPr>
          <p:nvPr/>
        </p:nvSpPr>
        <p:spPr>
          <a:xfrm>
            <a:off x="7795596" y="2307984"/>
            <a:ext cx="3928220" cy="32663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>
                <a:latin typeface="Arial"/>
                <a:cs typeface="Arial"/>
                <a:sym typeface="Trebuchet MS"/>
              </a:rPr>
              <a:t>Neu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cysylltwch</a:t>
            </a:r>
            <a:r>
              <a:rPr lang="en-GB" sz="2000" b="1">
                <a:latin typeface="Arial"/>
                <a:cs typeface="Arial"/>
                <a:sym typeface="Trebuchet MS"/>
              </a:rPr>
              <a:t>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â’n</a:t>
            </a:r>
            <a:r>
              <a:rPr lang="en-GB" sz="2000" b="1">
                <a:latin typeface="Arial"/>
                <a:cs typeface="Arial"/>
                <a:sym typeface="Trebuchet MS"/>
              </a:rPr>
              <a:t>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tîm</a:t>
            </a:r>
            <a:r>
              <a:rPr lang="en-GB" sz="2000" b="1">
                <a:latin typeface="Arial"/>
                <a:cs typeface="Arial"/>
                <a:sym typeface="Trebuchet MS"/>
              </a:rPr>
              <a:t>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Cyngor</a:t>
            </a:r>
            <a:r>
              <a:rPr lang="en-GB" sz="2000" b="1">
                <a:latin typeface="Arial"/>
                <a:cs typeface="Arial"/>
                <a:sym typeface="Trebuchet MS"/>
              </a:rPr>
              <a:t> a </a:t>
            </a:r>
            <a:r>
              <a:rPr lang="en-GB" sz="2000" b="1" err="1">
                <a:latin typeface="Arial"/>
                <a:cs typeface="Arial"/>
                <a:sym typeface="Trebuchet MS"/>
              </a:rPr>
              <a:t>chymorth</a:t>
            </a:r>
            <a:r>
              <a:rPr lang="en-GB" sz="2000" b="1">
                <a:latin typeface="Arial"/>
                <a:cs typeface="Arial"/>
                <a:sym typeface="Trebuchet MS"/>
              </a:rPr>
              <a:t>:</a:t>
            </a:r>
            <a:endParaRPr lang="en-GB" sz="2000" b="1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 sz="2000">
              <a:solidFill>
                <a:schemeClr val="accent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765E2-B94F-90B0-D4F7-1F25EDA7C1D2}"/>
              </a:ext>
            </a:extLst>
          </p:cNvPr>
          <p:cNvSpPr txBox="1"/>
          <p:nvPr/>
        </p:nvSpPr>
        <p:spPr>
          <a:xfrm>
            <a:off x="472211" y="554613"/>
            <a:ext cx="11253475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EB5623E9-EE33-CCFC-5DDF-F4299850F052}"/>
              </a:ext>
            </a:extLst>
          </p:cNvPr>
          <p:cNvSpPr txBox="1">
            <a:spLocks/>
          </p:cNvSpPr>
          <p:nvPr/>
        </p:nvSpPr>
        <p:spPr>
          <a:xfrm>
            <a:off x="650502" y="2351091"/>
            <a:ext cx="4177703" cy="15844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2"/>
                </a:solidFill>
                <a:latin typeface="VAG Rounded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Gallech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hefyd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gysylltu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a </a:t>
            </a:r>
            <a:r>
              <a:rPr lang="en-GB" sz="2000" b="1" err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siarad</a:t>
            </a:r>
            <a:r>
              <a:rPr lang="en-GB" sz="2000" b="1">
                <a:solidFill>
                  <a:schemeClr val="tx1"/>
                </a:solidFill>
                <a:latin typeface="Arial"/>
                <a:ea typeface="Calibri"/>
                <a:cs typeface="Arial"/>
                <a:sym typeface="Trebuchet MS"/>
              </a:rPr>
              <a:t> â</a:t>
            </a:r>
            <a:r>
              <a:rPr lang="en-GB" sz="20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000" b="1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  <a:sym typeface="Trebuchet MS"/>
              </a:rPr>
              <a:t>Childline – 0800 1111</a:t>
            </a:r>
            <a:endParaRPr lang="en-GB" sz="20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Arial"/>
                <a:cs typeface="Arial"/>
              </a:rPr>
              <a:t>Meic – 080800 23456</a:t>
            </a:r>
          </a:p>
        </p:txBody>
      </p:sp>
      <p:pic>
        <p:nvPicPr>
          <p:cNvPr id="13" name="Picture 12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F431E882-E327-66C9-D1D9-6219476A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246" y="2349248"/>
            <a:ext cx="2205702" cy="21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36AB-1C3F-9BA0-C175-83ABD23C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16" y="771325"/>
            <a:ext cx="10304835" cy="830997"/>
          </a:xfrm>
        </p:spPr>
        <p:txBody>
          <a:bodyPr/>
          <a:lstStyle/>
          <a:p>
            <a:r>
              <a:rPr lang="en-US" b="1" i="1" err="1">
                <a:latin typeface="Arial"/>
                <a:cs typeface="Arial"/>
              </a:rPr>
              <a:t>Eisiau</a:t>
            </a:r>
            <a:r>
              <a:rPr lang="en-US" b="1" i="1">
                <a:latin typeface="Arial"/>
                <a:cs typeface="Arial"/>
              </a:rPr>
              <a:t> </a:t>
            </a:r>
            <a:r>
              <a:rPr lang="en-US" b="1" i="1" err="1">
                <a:latin typeface="Arial"/>
                <a:cs typeface="Arial"/>
              </a:rPr>
              <a:t>gwybod</a:t>
            </a:r>
            <a:r>
              <a:rPr lang="en-US" b="1" i="1">
                <a:latin typeface="Arial"/>
                <a:cs typeface="Arial"/>
              </a:rPr>
              <a:t> </a:t>
            </a:r>
            <a:r>
              <a:rPr lang="en-US" b="1" i="1" err="1">
                <a:latin typeface="Arial"/>
                <a:cs typeface="Arial"/>
              </a:rPr>
              <a:t>mwy</a:t>
            </a:r>
            <a:r>
              <a:rPr lang="en-US" b="1" i="1">
                <a:latin typeface="Arial"/>
                <a:cs typeface="Arial"/>
              </a:rPr>
              <a:t>?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2978D-3FC8-F025-8CDD-FB1EBF942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8242" y="2343052"/>
            <a:ext cx="8111511" cy="2942087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Mae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mwy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am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hyn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ar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wefan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Llywodraeth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Cymru:</a:t>
            </a:r>
            <a:endParaRPr lang="en-US">
              <a:solidFill>
                <a:schemeClr val="tx1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Arial"/>
                <a:cs typeface="Arial"/>
                <a:hlinkClick r:id="rId3"/>
              </a:rPr>
              <a:t>https://www.llyw.cymru/canllawiau-gwrthfwlio-hawliau-parch-cydraddoldeb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>
              <a:cs typeface="Arial"/>
            </a:endParaRPr>
          </a:p>
        </p:txBody>
      </p:sp>
      <p:pic>
        <p:nvPicPr>
          <p:cNvPr id="4" name="Picture 3" descr="welsh government logo :Bridges Self Management">
            <a:extLst>
              <a:ext uri="{FF2B5EF4-FFF2-40B4-BE49-F238E27FC236}">
                <a16:creationId xmlns:a16="http://schemas.microsoft.com/office/drawing/2014/main" id="{3E90123B-92EB-835A-7331-5BD35A04F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11" y="2345724"/>
            <a:ext cx="2176849" cy="21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Mater y Mis – Mehefin 2025 </vt:lpstr>
      <vt:lpstr>PowerPoint Presentation</vt:lpstr>
      <vt:lpstr>PowerPoint Presentation</vt:lpstr>
      <vt:lpstr>PowerPoint Presentation</vt:lpstr>
      <vt:lpstr>PowerPoint Presentation</vt:lpstr>
      <vt:lpstr>Mae polisi gwrth-fwlio yn dweud wrth bobl sut mae ysgol yn delio â bwlio. </vt:lpstr>
      <vt:lpstr>PowerPoint Presentation</vt:lpstr>
      <vt:lpstr>PowerPoint Presentation</vt:lpstr>
      <vt:lpstr>Eisiau gwybod mwy?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15</cp:revision>
  <dcterms:created xsi:type="dcterms:W3CDTF">2019-03-26T15:18:01Z</dcterms:created>
  <dcterms:modified xsi:type="dcterms:W3CDTF">2025-06-02T10:15:16Z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