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99" r:id="rId5"/>
    <p:sldId id="258" r:id="rId6"/>
    <p:sldId id="317" r:id="rId7"/>
    <p:sldId id="344" r:id="rId8"/>
    <p:sldId id="330" r:id="rId9"/>
    <p:sldId id="262" r:id="rId10"/>
    <p:sldId id="265" r:id="rId11"/>
    <p:sldId id="345" r:id="rId12"/>
    <p:sldId id="263" r:id="rId13"/>
  </p:sldIdLst>
  <p:sldSz cx="12192000" cy="6858000"/>
  <p:notesSz cx="6858000" cy="9144000"/>
  <p:embeddedFontLst>
    <p:embeddedFont>
      <p:font typeface="VAG Rounded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00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D9B6D-2EB4-9A4A-4B8D-3EBE6406656B}" v="9" dt="2025-06-30T08:20:21.174"/>
    <p1510:client id="{4741D1BA-1605-3F4B-AB6A-16F538ADD388}" v="209" dt="2025-06-30T10:22:14.907"/>
    <p1510:client id="{839B5861-F75B-EB48-7B98-F1B6AC038E39}" v="22" dt="2025-06-30T11:08:05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8684-0030-43AE-8325-7AEBE11449C2}" type="datetimeFigureOut">
              <a:t>6/30/2025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D3664-EE8E-41FE-A72B-89C59E5BB8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V9ryMS0fSI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twiha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754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Linc </a:t>
            </a:r>
            <a:r>
              <a:rPr lang="en-US" err="1">
                <a:ea typeface="Calibri"/>
                <a:cs typeface="Calibri"/>
              </a:rPr>
              <a:t>i'r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fideo</a:t>
            </a:r>
            <a:r>
              <a:rPr lang="en-US">
                <a:ea typeface="Calibri"/>
                <a:cs typeface="Calibri"/>
              </a:rPr>
              <a:t>: </a:t>
            </a:r>
            <a:r>
              <a:rPr lang="en-US" dirty="0">
                <a:hlinkClick r:id="rId3"/>
              </a:rPr>
              <a:t>https://youtu.be/ZV9ryMS0fSI</a:t>
            </a:r>
            <a:r>
              <a:rPr lang="en-US" dirty="0"/>
              <a:t> 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GB"/>
              <a:t>Mae </a:t>
            </a:r>
            <a:r>
              <a:rPr lang="en-GB" err="1"/>
              <a:t>deunyddiau</a:t>
            </a:r>
            <a:r>
              <a:rPr lang="en-GB"/>
              <a:t> </a:t>
            </a:r>
            <a:r>
              <a:rPr lang="en-GB" err="1"/>
              <a:t>ategol</a:t>
            </a:r>
            <a:r>
              <a:rPr lang="en-GB"/>
              <a:t> </a:t>
            </a:r>
            <a:r>
              <a:rPr lang="en-GB" err="1"/>
              <a:t>ar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 </a:t>
            </a:r>
            <a:r>
              <a:rPr lang="en-GB" err="1"/>
              <a:t>tudalen</a:t>
            </a:r>
            <a:r>
              <a:rPr lang="en-GB"/>
              <a:t> </a:t>
            </a:r>
            <a:r>
              <a:rPr lang="en-GB" err="1"/>
              <a:t>gwe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 </a:t>
            </a:r>
            <a:r>
              <a:rPr lang="en-GB" err="1"/>
              <a:t>blant</a:t>
            </a:r>
            <a:r>
              <a:rPr lang="en-GB"/>
              <a:t> ag </a:t>
            </a:r>
            <a:r>
              <a:rPr lang="en-GB" err="1"/>
              <a:t>anghenion</a:t>
            </a:r>
            <a:r>
              <a:rPr lang="en-GB"/>
              <a:t> </a:t>
            </a:r>
            <a:r>
              <a:rPr lang="en-GB" err="1"/>
              <a:t>dysgu</a:t>
            </a:r>
            <a:r>
              <a:rPr lang="en-GB"/>
              <a:t> </a:t>
            </a:r>
            <a:r>
              <a:rPr lang="en-GB" err="1"/>
              <a:t>ychwanegol</a:t>
            </a:r>
            <a:endParaRPr lang="en-US" err="1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tabLst/>
              <a:defRPr/>
            </a:pPr>
            <a:endParaRPr lang="en-GB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/>
              </a:rPr>
              <a:t>Linc </a:t>
            </a:r>
            <a:r>
              <a:rPr lang="en-US" err="1">
                <a:cs typeface="Calibri"/>
              </a:rPr>
              <a:t>i'r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holiadur</a:t>
            </a:r>
            <a:r>
              <a:rPr lang="en-US">
                <a:cs typeface="Calibri"/>
              </a:rPr>
              <a:t>: </a:t>
            </a:r>
            <a:r>
              <a:rPr lang="en-US">
                <a:hlinkClick r:id="rId3"/>
              </a:rPr>
              <a:t>https://online1.snapsurveys.com/twihag</a:t>
            </a:r>
            <a:r>
              <a:rPr lang="en-US"/>
              <a:t> 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493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B39D53A3-E03E-B5B9-A4F3-F22BD1BEA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>
            <a:extLst>
              <a:ext uri="{FF2B5EF4-FFF2-40B4-BE49-F238E27FC236}">
                <a16:creationId xmlns:a16="http://schemas.microsoft.com/office/drawing/2014/main" id="{438BF698-7F72-7CDD-B19D-454DC17771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>
            <a:extLst>
              <a:ext uri="{FF2B5EF4-FFF2-40B4-BE49-F238E27FC236}">
                <a16:creationId xmlns:a16="http://schemas.microsoft.com/office/drawing/2014/main" id="{191B0383-89A0-4EDF-F160-6DA90C6EC5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GB"/>
              <a:t>Mae </a:t>
            </a:r>
            <a:r>
              <a:rPr lang="en-GB" err="1"/>
              <a:t>deunyddiau</a:t>
            </a:r>
            <a:r>
              <a:rPr lang="en-GB"/>
              <a:t> </a:t>
            </a:r>
            <a:r>
              <a:rPr lang="en-GB" err="1"/>
              <a:t>ategol</a:t>
            </a:r>
            <a:r>
              <a:rPr lang="en-GB"/>
              <a:t> </a:t>
            </a:r>
            <a:r>
              <a:rPr lang="en-GB" err="1"/>
              <a:t>ar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 </a:t>
            </a:r>
            <a:r>
              <a:rPr lang="en-GB" err="1"/>
              <a:t>tudalen</a:t>
            </a:r>
            <a:r>
              <a:rPr lang="en-GB"/>
              <a:t> </a:t>
            </a:r>
            <a:r>
              <a:rPr lang="en-GB" err="1"/>
              <a:t>gwe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 </a:t>
            </a:r>
            <a:r>
              <a:rPr lang="en-GB" err="1"/>
              <a:t>blant</a:t>
            </a:r>
            <a:r>
              <a:rPr lang="en-GB"/>
              <a:t> ag </a:t>
            </a:r>
            <a:r>
              <a:rPr lang="en-GB" err="1"/>
              <a:t>anghenion</a:t>
            </a:r>
            <a:r>
              <a:rPr lang="en-GB"/>
              <a:t> </a:t>
            </a:r>
            <a:r>
              <a:rPr lang="en-GB" err="1"/>
              <a:t>dysgu</a:t>
            </a:r>
            <a:r>
              <a:rPr lang="en-GB"/>
              <a:t> </a:t>
            </a:r>
            <a:r>
              <a:rPr lang="en-GB" err="1"/>
              <a:t>ychwanegol</a:t>
            </a:r>
            <a:endParaRPr lang="en-US" err="1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tabLst/>
              <a:defRPr/>
            </a:pPr>
            <a:endParaRPr lang="en-GB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749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1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ZV9ryMS0fSI?feature=oembed" TargetMode="Externa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yngor@complantcymru.org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hyperlink" Target="http://www.complantcymru.org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" sz="4000">
                <a:latin typeface="Arial"/>
                <a:ea typeface="Trebuchet MS"/>
                <a:cs typeface="Arial"/>
                <a:sym typeface="Trebuchet MS"/>
              </a:rPr>
              <a:t>Mater y Mis –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4000" err="1">
                <a:latin typeface="Arial"/>
                <a:ea typeface="Trebuchet MS"/>
                <a:cs typeface="Arial"/>
                <a:sym typeface="Trebuchet MS"/>
              </a:rPr>
              <a:t>Gorffennaf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/Awst 2025</a:t>
            </a:r>
            <a:r>
              <a:rPr lang="en" sz="3300">
                <a:latin typeface="Arial"/>
                <a:cs typeface="Arial"/>
              </a:rPr>
              <a:t> 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9753" y="1389285"/>
            <a:ext cx="7579298" cy="25978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sz="2800">
                <a:latin typeface="Arial"/>
                <a:cs typeface="Arial"/>
                <a:sym typeface="Trebuchet MS"/>
              </a:rPr>
              <a:t>Mis </a:t>
            </a:r>
            <a:r>
              <a:rPr lang="en-US" sz="2800" err="1">
                <a:latin typeface="Arial"/>
                <a:cs typeface="Arial"/>
                <a:sym typeface="Trebuchet MS"/>
              </a:rPr>
              <a:t>diwethaf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fe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wnaethom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ofyn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i</a:t>
            </a:r>
            <a:r>
              <a:rPr lang="en-GB" sz="2800">
                <a:latin typeface="Arial"/>
                <a:cs typeface="Arial"/>
                <a:sym typeface="Trebuchet MS"/>
              </a:rPr>
              <a:t> chi am </a:t>
            </a:r>
            <a:endParaRPr lang="en-US" sz="2800" err="1">
              <a:latin typeface="Arial" panose="020B0604020202020204" pitchFamily="34" charset="0"/>
              <a:cs typeface="Arial" panose="020B0604020202020204" pitchFamily="34" charset="0"/>
              <a:sym typeface="Trebuchet MS"/>
            </a:endParaRPr>
          </a:p>
          <a:p>
            <a:pPr defTabSz="914400">
              <a:lnSpc>
                <a:spcPct val="150000"/>
              </a:lnSpc>
            </a:pPr>
            <a:r>
              <a:rPr lang="en-GB" sz="2800" err="1">
                <a:latin typeface="Arial"/>
                <a:cs typeface="Arial"/>
                <a:sym typeface="Trebuchet MS"/>
              </a:rPr>
              <a:t>wrth-fwlio</a:t>
            </a:r>
            <a:endParaRPr lang="en-US" sz="280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2800">
              <a:latin typeface="Arial"/>
              <a:cs typeface="Arial"/>
              <a:sym typeface="Trebuchet MS"/>
            </a:endParaRPr>
          </a:p>
          <a:p>
            <a:pPr defTabSz="914400">
              <a:lnSpc>
                <a:spcPct val="150000"/>
              </a:lnSpc>
            </a:pPr>
            <a:r>
              <a:rPr lang="en-US" sz="2800">
                <a:latin typeface="Arial"/>
                <a:cs typeface="Arial"/>
                <a:sym typeface="Trebuchet MS"/>
              </a:rPr>
              <a:t>Dyma </a:t>
            </a:r>
            <a:r>
              <a:rPr lang="en-US" sz="2800" err="1">
                <a:latin typeface="Arial"/>
                <a:cs typeface="Arial"/>
                <a:sym typeface="Trebuchet MS"/>
              </a:rPr>
              <a:t>beth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ddywedoch</a:t>
            </a:r>
            <a:r>
              <a:rPr lang="en-US" sz="2800">
                <a:latin typeface="Arial"/>
                <a:cs typeface="Arial"/>
                <a:sym typeface="Trebuchet MS"/>
              </a:rPr>
              <a:t> chi </a:t>
            </a:r>
            <a:r>
              <a:rPr lang="en-US" sz="2800" err="1">
                <a:latin typeface="Arial"/>
                <a:cs typeface="Arial"/>
                <a:sym typeface="Trebuchet MS"/>
              </a:rPr>
              <a:t>wrthym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ni</a:t>
            </a:r>
            <a:r>
              <a:rPr lang="en-US" sz="2800">
                <a:latin typeface="Arial"/>
                <a:cs typeface="Arial"/>
                <a:sym typeface="Trebuchet MS"/>
              </a:rPr>
              <a:t>:</a:t>
            </a:r>
            <a:endParaRPr lang="en-US" sz="280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49" y="1258389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2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CEB17A-E93B-D301-36E4-CB7B4ABC4A23}"/>
              </a:ext>
            </a:extLst>
          </p:cNvPr>
          <p:cNvSpPr txBox="1"/>
          <p:nvPr/>
        </p:nvSpPr>
        <p:spPr>
          <a:xfrm>
            <a:off x="566201" y="730380"/>
            <a:ext cx="10644372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/>
                <a:cs typeface="Arial"/>
              </a:rPr>
              <a:t>⭐️ </a:t>
            </a:r>
            <a:r>
              <a:rPr lang="en-US" sz="2800" err="1">
                <a:latin typeface="Arial"/>
                <a:cs typeface="Arial"/>
              </a:rPr>
              <a:t>Dywedodd</a:t>
            </a:r>
            <a:r>
              <a:rPr lang="en-US" sz="2800">
                <a:latin typeface="Arial"/>
                <a:cs typeface="Arial"/>
              </a:rPr>
              <a:t> 41% </a:t>
            </a:r>
            <a:r>
              <a:rPr lang="en-US" sz="2800" err="1">
                <a:latin typeface="Arial"/>
                <a:cs typeface="Arial"/>
              </a:rPr>
              <a:t>ohonoch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fod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gan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eich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ysgol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bolisi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gwrth-fwlio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ar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gyfer</a:t>
            </a:r>
            <a:r>
              <a:rPr lang="en-US" sz="2800">
                <a:latin typeface="Arial"/>
                <a:cs typeface="Arial"/>
              </a:rPr>
              <a:t> plant a </a:t>
            </a:r>
            <a:r>
              <a:rPr lang="en-US" sz="2800" err="1">
                <a:latin typeface="Arial"/>
                <a:cs typeface="Arial"/>
              </a:rPr>
              <a:t>phobl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ifanc</a:t>
            </a:r>
            <a:endParaRPr lang="en-US" sz="2800" err="1"/>
          </a:p>
          <a:p>
            <a:endParaRPr lang="en-US" sz="2800">
              <a:latin typeface="Arial"/>
              <a:cs typeface="Arial"/>
            </a:endParaRPr>
          </a:p>
          <a:p>
            <a:r>
              <a:rPr lang="en-US" sz="2800">
                <a:latin typeface="Arial"/>
                <a:cs typeface="Arial"/>
              </a:rPr>
              <a:t>⭐️ </a:t>
            </a:r>
            <a:r>
              <a:rPr lang="en-US" sz="2800" err="1">
                <a:latin typeface="Arial"/>
                <a:cs typeface="Arial"/>
              </a:rPr>
              <a:t>Gwylio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fideos</a:t>
            </a:r>
            <a:r>
              <a:rPr lang="en-US" sz="2800">
                <a:latin typeface="Arial"/>
                <a:cs typeface="Arial"/>
              </a:rPr>
              <a:t>, a </a:t>
            </a:r>
            <a:r>
              <a:rPr lang="en-US" sz="2800" err="1">
                <a:latin typeface="Arial"/>
                <a:cs typeface="Arial"/>
              </a:rPr>
              <a:t>gwasanaethau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oedd</a:t>
            </a:r>
            <a:r>
              <a:rPr lang="en-US" sz="2800">
                <a:latin typeface="Arial"/>
                <a:cs typeface="Arial"/>
              </a:rPr>
              <a:t> y </a:t>
            </a:r>
            <a:r>
              <a:rPr lang="en-US" sz="2800" err="1">
                <a:latin typeface="Arial"/>
                <a:cs typeface="Arial"/>
              </a:rPr>
              <a:t>brif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ffyrdd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roeddech</a:t>
            </a:r>
            <a:r>
              <a:rPr lang="en-US" sz="2800">
                <a:latin typeface="Arial"/>
                <a:cs typeface="Arial"/>
              </a:rPr>
              <a:t> chi </a:t>
            </a:r>
            <a:r>
              <a:rPr lang="en-US" sz="2800" err="1">
                <a:latin typeface="Arial"/>
                <a:cs typeface="Arial"/>
              </a:rPr>
              <a:t>eisiau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dysgu</a:t>
            </a:r>
            <a:r>
              <a:rPr lang="en-US" sz="2800">
                <a:latin typeface="Arial"/>
                <a:cs typeface="Arial"/>
              </a:rPr>
              <a:t> am </a:t>
            </a:r>
            <a:r>
              <a:rPr lang="en-US" sz="2800" err="1">
                <a:latin typeface="Arial"/>
                <a:cs typeface="Arial"/>
              </a:rPr>
              <a:t>eich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polisi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gwrth-fwlio</a:t>
            </a:r>
            <a:endParaRPr lang="en-US" sz="2800">
              <a:latin typeface="Arial"/>
              <a:cs typeface="Arial"/>
            </a:endParaRPr>
          </a:p>
          <a:p>
            <a:endParaRPr lang="en-US" sz="2800">
              <a:latin typeface="Arial"/>
              <a:cs typeface="Arial"/>
            </a:endParaRPr>
          </a:p>
          <a:p>
            <a:r>
              <a:rPr lang="en-US" sz="2800">
                <a:latin typeface="Arial"/>
                <a:cs typeface="Arial"/>
              </a:rPr>
              <a:t>⭐️ </a:t>
            </a:r>
            <a:r>
              <a:rPr lang="en-US" sz="2800" err="1">
                <a:latin typeface="Arial"/>
                <a:cs typeface="Arial"/>
              </a:rPr>
              <a:t>Roedd</a:t>
            </a:r>
            <a:r>
              <a:rPr lang="en-US" sz="2800">
                <a:latin typeface="Arial"/>
                <a:cs typeface="Arial"/>
              </a:rPr>
              <a:t> 73% </a:t>
            </a:r>
            <a:r>
              <a:rPr lang="en-US" sz="2800" err="1">
                <a:latin typeface="Arial"/>
                <a:cs typeface="Arial"/>
              </a:rPr>
              <a:t>ohonoch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yn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teimlo</a:t>
            </a:r>
            <a:r>
              <a:rPr lang="en-US" sz="2800">
                <a:latin typeface="Arial"/>
                <a:cs typeface="Arial"/>
              </a:rPr>
              <a:t> bod </a:t>
            </a:r>
            <a:r>
              <a:rPr lang="en-US" sz="2800" err="1">
                <a:latin typeface="Arial"/>
                <a:cs typeface="Arial"/>
              </a:rPr>
              <a:t>gennych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rywun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i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siarad</a:t>
            </a:r>
            <a:r>
              <a:rPr lang="en-US" sz="2800">
                <a:latin typeface="Arial"/>
                <a:cs typeface="Arial"/>
              </a:rPr>
              <a:t> â chi </a:t>
            </a:r>
            <a:r>
              <a:rPr lang="en-US" sz="2800" err="1">
                <a:latin typeface="Arial"/>
                <a:cs typeface="Arial"/>
              </a:rPr>
              <a:t>yn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eich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ysgol</a:t>
            </a:r>
            <a:r>
              <a:rPr lang="en-US" sz="2800">
                <a:latin typeface="Arial"/>
                <a:cs typeface="Arial"/>
              </a:rPr>
              <a:t> am </a:t>
            </a:r>
            <a:r>
              <a:rPr lang="en-US" sz="2800" err="1">
                <a:latin typeface="Arial"/>
                <a:cs typeface="Arial"/>
              </a:rPr>
              <a:t>fwlio</a:t>
            </a:r>
            <a:endParaRPr lang="en-US" sz="2800">
              <a:latin typeface="Arial"/>
              <a:cs typeface="Arial"/>
            </a:endParaRPr>
          </a:p>
          <a:p>
            <a:endParaRPr lang="en-US" sz="2800">
              <a:latin typeface="Arial"/>
              <a:cs typeface="Arial"/>
            </a:endParaRPr>
          </a:p>
          <a:p>
            <a:r>
              <a:rPr lang="en-US" sz="2800">
                <a:latin typeface="Arial"/>
                <a:cs typeface="Arial"/>
              </a:rPr>
              <a:t>⭐️ </a:t>
            </a:r>
            <a:r>
              <a:rPr lang="en-US" sz="2800" err="1">
                <a:latin typeface="Arial"/>
                <a:cs typeface="Arial"/>
              </a:rPr>
              <a:t>Roedd</a:t>
            </a:r>
            <a:r>
              <a:rPr lang="en-US" sz="2800">
                <a:latin typeface="Arial"/>
                <a:cs typeface="Arial"/>
              </a:rPr>
              <a:t> 32% </a:t>
            </a:r>
            <a:r>
              <a:rPr lang="en-US" sz="2800" err="1">
                <a:latin typeface="Arial"/>
                <a:cs typeface="Arial"/>
              </a:rPr>
              <a:t>ohonoch</a:t>
            </a:r>
            <a:r>
              <a:rPr lang="en-US" sz="2800">
                <a:latin typeface="Arial"/>
                <a:cs typeface="Arial"/>
              </a:rPr>
              <a:t> chi </a:t>
            </a:r>
            <a:r>
              <a:rPr lang="en-US" sz="2800" err="1">
                <a:latin typeface="Arial"/>
                <a:cs typeface="Arial"/>
              </a:rPr>
              <a:t>wedi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rhannu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eich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syniadau</a:t>
            </a:r>
            <a:r>
              <a:rPr lang="en-US" sz="2800">
                <a:latin typeface="Arial"/>
                <a:cs typeface="Arial"/>
              </a:rPr>
              <a:t> am </a:t>
            </a:r>
            <a:r>
              <a:rPr lang="en-US" sz="2800" err="1">
                <a:latin typeface="Arial"/>
                <a:cs typeface="Arial"/>
              </a:rPr>
              <a:t>beth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ddylai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fod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ym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mholisi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gwrth-fwlio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eich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ysgol</a:t>
            </a:r>
            <a:endParaRPr lang="en-US" sz="2800">
              <a:latin typeface="Arial"/>
              <a:cs typeface="Arial"/>
            </a:endParaRPr>
          </a:p>
          <a:p>
            <a:pPr algn="l"/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3715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1;p16">
            <a:extLst>
              <a:ext uri="{FF2B5EF4-FFF2-40B4-BE49-F238E27FC236}">
                <a16:creationId xmlns:a16="http://schemas.microsoft.com/office/drawing/2014/main" id="{0A73B7CD-11F9-FB56-3729-54B750FE696C}"/>
              </a:ext>
            </a:extLst>
          </p:cNvPr>
          <p:cNvSpPr txBox="1">
            <a:spLocks/>
          </p:cNvSpPr>
          <p:nvPr/>
        </p:nvSpPr>
        <p:spPr>
          <a:xfrm>
            <a:off x="4797444" y="816561"/>
            <a:ext cx="6834470" cy="391577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AG Rounded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800" b="1">
                <a:latin typeface="Arial"/>
                <a:ea typeface="Trebuchet MS"/>
                <a:cs typeface="Arial"/>
                <a:sym typeface="Trebuchet MS"/>
              </a:rPr>
              <a:t>Mae Mater Mis </a:t>
            </a:r>
            <a:r>
              <a:rPr lang="en-GB" sz="2800" b="1" err="1">
                <a:latin typeface="Arial"/>
                <a:ea typeface="Trebuchet MS"/>
                <a:cs typeface="Arial"/>
                <a:sym typeface="Trebuchet MS"/>
              </a:rPr>
              <a:t>Gorffennaf</a:t>
            </a:r>
            <a:r>
              <a:rPr lang="en-GB" sz="2800" b="1">
                <a:latin typeface="Arial"/>
                <a:ea typeface="Trebuchet MS"/>
                <a:cs typeface="Arial"/>
                <a:sym typeface="Trebuchet MS"/>
              </a:rPr>
              <a:t> ac Awst </a:t>
            </a:r>
            <a:r>
              <a:rPr lang="en" sz="2800" err="1">
                <a:latin typeface="Arial"/>
                <a:ea typeface="Trebuchet MS"/>
                <a:cs typeface="Arial"/>
                <a:sym typeface="Trebuchet MS"/>
              </a:rPr>
              <a:t>yn</a:t>
            </a:r>
            <a:r>
              <a:rPr lang="en" sz="2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" sz="2800" err="1">
                <a:latin typeface="Arial"/>
                <a:ea typeface="Trebuchet MS"/>
                <a:cs typeface="Arial"/>
                <a:sym typeface="Trebuchet MS"/>
              </a:rPr>
              <a:t>ymwneud</a:t>
            </a:r>
            <a:r>
              <a:rPr lang="en" sz="2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>
                <a:latin typeface="Arial"/>
                <a:ea typeface="Trebuchet MS"/>
                <a:cs typeface="Arial"/>
                <a:sym typeface="Trebuchet MS"/>
              </a:rPr>
              <a:t>â faint o </a:t>
            </a:r>
            <a:r>
              <a:rPr lang="en-GB" sz="2800" err="1">
                <a:latin typeface="Arial"/>
                <a:ea typeface="Trebuchet MS"/>
                <a:cs typeface="Arial"/>
                <a:sym typeface="Trebuchet MS"/>
              </a:rPr>
              <a:t>amser</a:t>
            </a:r>
            <a:r>
              <a:rPr lang="en-GB" sz="2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latin typeface="Arial"/>
                <a:ea typeface="Trebuchet MS"/>
                <a:cs typeface="Arial"/>
                <a:sym typeface="Trebuchet MS"/>
              </a:rPr>
              <a:t>i</a:t>
            </a:r>
            <a:r>
              <a:rPr lang="en-GB" sz="2800">
                <a:latin typeface="Arial"/>
                <a:ea typeface="Trebuchet MS"/>
                <a:cs typeface="Arial"/>
                <a:sym typeface="Trebuchet MS"/>
              </a:rPr>
              <a:t> </a:t>
            </a:r>
            <a:r>
              <a:rPr lang="en-GB" sz="2800" err="1">
                <a:latin typeface="Arial"/>
                <a:ea typeface="Trebuchet MS"/>
                <a:cs typeface="Arial"/>
                <a:sym typeface="Trebuchet MS"/>
              </a:rPr>
              <a:t>ni'n</a:t>
            </a:r>
            <a:r>
              <a:rPr lang="en-GB" sz="2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latin typeface="Arial"/>
                <a:ea typeface="Trebuchet MS"/>
                <a:cs typeface="Arial"/>
                <a:sym typeface="Trebuchet MS"/>
              </a:rPr>
              <a:t>treulio</a:t>
            </a:r>
            <a:r>
              <a:rPr lang="en-GB" sz="2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latin typeface="Arial"/>
                <a:ea typeface="Trebuchet MS"/>
                <a:cs typeface="Arial"/>
                <a:sym typeface="Trebuchet MS"/>
              </a:rPr>
              <a:t>ein</a:t>
            </a:r>
            <a:r>
              <a:rPr lang="en-GB" sz="2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latin typeface="Arial"/>
                <a:ea typeface="Trebuchet MS"/>
                <a:cs typeface="Arial"/>
                <a:sym typeface="Trebuchet MS"/>
              </a:rPr>
              <a:t>sgrin</a:t>
            </a:r>
            <a:r>
              <a:rPr lang="en-GB" sz="2800">
                <a:latin typeface="Arial"/>
                <a:ea typeface="Trebuchet MS"/>
                <a:cs typeface="Arial"/>
                <a:sym typeface="Trebuchet MS"/>
              </a:rPr>
              <a:t> neu </a:t>
            </a:r>
            <a:r>
              <a:rPr lang="en-GB" sz="2800" err="1"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latin typeface="Arial"/>
                <a:ea typeface="Trebuchet MS"/>
                <a:cs typeface="Arial"/>
                <a:sym typeface="Trebuchet MS"/>
              </a:rPr>
              <a:t>ein</a:t>
            </a:r>
            <a:r>
              <a:rPr lang="en-GB" sz="2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latin typeface="Arial"/>
                <a:ea typeface="Trebuchet MS"/>
                <a:cs typeface="Arial"/>
                <a:sym typeface="Trebuchet MS"/>
              </a:rPr>
              <a:t>dyfais</a:t>
            </a:r>
            <a:r>
              <a:rPr lang="en-GB" sz="2800">
                <a:latin typeface="Arial"/>
                <a:ea typeface="Trebuchet MS"/>
                <a:cs typeface="Arial"/>
                <a:sym typeface="Trebuchet MS"/>
              </a:rPr>
              <a:t>.</a:t>
            </a:r>
            <a:endParaRPr lang="en" sz="2800" err="1">
              <a:latin typeface="Arial"/>
              <a:ea typeface="Trebuchet MS"/>
              <a:cs typeface="Arial"/>
              <a:sym typeface="Trebuchet MS"/>
            </a:endParaRPr>
          </a:p>
          <a:p>
            <a:pPr>
              <a:lnSpc>
                <a:spcPct val="150000"/>
              </a:lnSpc>
            </a:pPr>
            <a:br>
              <a:rPr lang="en" sz="2800" b="1">
                <a:latin typeface="Arial"/>
                <a:ea typeface="Trebuchet MS"/>
                <a:cs typeface="Arial"/>
              </a:rPr>
            </a:br>
            <a:r>
              <a:rPr lang="en" sz="2800" i="1" err="1">
                <a:latin typeface="Arial"/>
                <a:ea typeface="Trebuchet MS"/>
                <a:cs typeface="Arial"/>
                <a:sym typeface="Trebuchet MS"/>
              </a:rPr>
              <a:t>Cofiwch</a:t>
            </a:r>
            <a:r>
              <a:rPr lang="en" sz="2800">
                <a:latin typeface="Arial"/>
                <a:ea typeface="Trebuchet MS"/>
                <a:cs typeface="Arial"/>
                <a:sym typeface="Trebuchet MS"/>
              </a:rPr>
              <a:t>: </a:t>
            </a:r>
            <a:r>
              <a:rPr lang="en" sz="2800" err="1">
                <a:latin typeface="Arial"/>
                <a:cs typeface="Arial"/>
              </a:rPr>
              <a:t>Erthygl</a:t>
            </a:r>
            <a:r>
              <a:rPr lang="en" sz="2800">
                <a:latin typeface="Arial"/>
                <a:cs typeface="Arial"/>
              </a:rPr>
              <a:t> 17 – </a:t>
            </a:r>
            <a:r>
              <a:rPr lang="en-GB" sz="2800">
                <a:latin typeface="Arial"/>
                <a:cs typeface="Arial"/>
              </a:rPr>
              <a:t>Yr </a:t>
            </a:r>
            <a:r>
              <a:rPr lang="en-GB" sz="2800" err="1">
                <a:latin typeface="Arial"/>
                <a:cs typeface="Arial"/>
              </a:rPr>
              <a:t>hawl</a:t>
            </a:r>
            <a:r>
              <a:rPr lang="en-GB" sz="2800">
                <a:latin typeface="Arial"/>
                <a:cs typeface="Arial"/>
              </a:rPr>
              <a:t> </a:t>
            </a:r>
            <a:r>
              <a:rPr lang="en-GB" sz="2800" err="1">
                <a:latin typeface="Arial"/>
                <a:cs typeface="Arial"/>
              </a:rPr>
              <a:t>i</a:t>
            </a:r>
            <a:r>
              <a:rPr lang="en-GB" sz="2800">
                <a:latin typeface="Arial"/>
                <a:cs typeface="Arial"/>
              </a:rPr>
              <a:t> </a:t>
            </a:r>
            <a:r>
              <a:rPr lang="en-GB" sz="2800" err="1">
                <a:latin typeface="Arial"/>
                <a:cs typeface="Arial"/>
              </a:rPr>
              <a:t>dderbyn</a:t>
            </a:r>
            <a:r>
              <a:rPr lang="en-GB" sz="2800">
                <a:latin typeface="Arial"/>
                <a:cs typeface="Arial"/>
              </a:rPr>
              <a:t> </a:t>
            </a:r>
            <a:r>
              <a:rPr lang="en-GB" sz="2800" err="1">
                <a:latin typeface="Arial"/>
                <a:cs typeface="Arial"/>
              </a:rPr>
              <a:t>gwybodaeth</a:t>
            </a:r>
            <a:r>
              <a:rPr lang="en-GB" sz="2800">
                <a:latin typeface="Arial"/>
                <a:cs typeface="Arial"/>
              </a:rPr>
              <a:t> </a:t>
            </a:r>
            <a:r>
              <a:rPr lang="en-GB" sz="2800" err="1">
                <a:latin typeface="Arial"/>
                <a:cs typeface="Arial"/>
              </a:rPr>
              <a:t>mewn</a:t>
            </a:r>
            <a:r>
              <a:rPr lang="en-GB" sz="2800">
                <a:latin typeface="Arial"/>
                <a:cs typeface="Arial"/>
              </a:rPr>
              <a:t> </a:t>
            </a:r>
            <a:r>
              <a:rPr lang="en-GB" sz="2800" err="1">
                <a:latin typeface="Arial"/>
                <a:cs typeface="Arial"/>
              </a:rPr>
              <a:t>llawer</a:t>
            </a:r>
            <a:r>
              <a:rPr lang="en-GB" sz="2800">
                <a:latin typeface="Arial"/>
                <a:cs typeface="Arial"/>
              </a:rPr>
              <a:t> o </a:t>
            </a:r>
            <a:r>
              <a:rPr lang="en-GB" sz="2800" err="1">
                <a:latin typeface="Arial"/>
                <a:cs typeface="Arial"/>
              </a:rPr>
              <a:t>ffyrdd</a:t>
            </a:r>
            <a:r>
              <a:rPr lang="en-GB" sz="2800">
                <a:latin typeface="Arial"/>
                <a:cs typeface="Arial"/>
              </a:rPr>
              <a:t>, </a:t>
            </a:r>
            <a:r>
              <a:rPr lang="en-GB" sz="2800" err="1">
                <a:latin typeface="Arial"/>
                <a:cs typeface="Arial"/>
              </a:rPr>
              <a:t>tra</a:t>
            </a:r>
            <a:r>
              <a:rPr lang="en-GB" sz="2800">
                <a:latin typeface="Arial"/>
                <a:cs typeface="Arial"/>
              </a:rPr>
              <a:t> bod </a:t>
            </a:r>
            <a:r>
              <a:rPr lang="en-GB" sz="2800" err="1">
                <a:latin typeface="Arial"/>
                <a:cs typeface="Arial"/>
              </a:rPr>
              <a:t>hynny’n</a:t>
            </a:r>
            <a:r>
              <a:rPr lang="en-GB" sz="2800">
                <a:latin typeface="Arial"/>
                <a:cs typeface="Arial"/>
              </a:rPr>
              <a:t> </a:t>
            </a:r>
            <a:r>
              <a:rPr lang="en-GB" sz="2800" err="1">
                <a:latin typeface="Arial"/>
                <a:cs typeface="Arial"/>
              </a:rPr>
              <a:t>ddiogel</a:t>
            </a:r>
            <a:r>
              <a:rPr lang="en-GB" sz="2800">
                <a:latin typeface="Arial"/>
                <a:cs typeface="Arial"/>
              </a:rPr>
              <a:t>.</a:t>
            </a:r>
            <a:endParaRPr lang="en" sz="2800">
              <a:latin typeface="Arial"/>
              <a:cs typeface="Arial"/>
            </a:endParaRPr>
          </a:p>
        </p:txBody>
      </p:sp>
      <p:pic>
        <p:nvPicPr>
          <p:cNvPr id="4" name="Picture 3" descr="A person wearing headphones and holding a tablet&#10;&#10;AI-generated content may be incorrect.">
            <a:extLst>
              <a:ext uri="{FF2B5EF4-FFF2-40B4-BE49-F238E27FC236}">
                <a16:creationId xmlns:a16="http://schemas.microsoft.com/office/drawing/2014/main" id="{34010DC2-5F4C-ADEE-47F4-4E61ACC64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84" y="962353"/>
            <a:ext cx="4229100" cy="43815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5271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M Gorffennaf  ac Awst 2025 - Amser ar y sgrin">
            <a:hlinkClick r:id="" action="ppaction://media"/>
            <a:extLst>
              <a:ext uri="{FF2B5EF4-FFF2-40B4-BE49-F238E27FC236}">
                <a16:creationId xmlns:a16="http://schemas.microsoft.com/office/drawing/2014/main" id="{8DB591F4-AFC8-8CF5-21F6-D969D7A04F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115" y="-686"/>
            <a:ext cx="12202683" cy="69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 idx="4294967295"/>
          </p:nvPr>
        </p:nvSpPr>
        <p:spPr>
          <a:xfrm>
            <a:off x="2591024" y="438711"/>
            <a:ext cx="9096620" cy="8302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000" b="1" i="1">
                <a:latin typeface="Arial"/>
                <a:ea typeface="Trebuchet MS"/>
                <a:cs typeface="Arial"/>
                <a:sym typeface="Trebuchet MS"/>
              </a:rPr>
              <a:t>Yn </a:t>
            </a:r>
            <a:r>
              <a:rPr lang="en-GB" sz="2000" b="1" i="1" err="1">
                <a:latin typeface="Arial"/>
                <a:ea typeface="Trebuchet MS"/>
                <a:cs typeface="Arial"/>
                <a:sym typeface="Trebuchet MS"/>
              </a:rPr>
              <a:t>ôl</a:t>
            </a:r>
            <a:r>
              <a:rPr lang="en-GB" sz="2000" b="1" i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b="1" i="1" err="1">
                <a:latin typeface="Arial"/>
                <a:ea typeface="Trebuchet MS"/>
                <a:cs typeface="Arial"/>
                <a:sym typeface="Trebuchet MS"/>
              </a:rPr>
              <a:t>erthygl</a:t>
            </a:r>
            <a:r>
              <a:rPr lang="en-GB" sz="2000" b="1" i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b="1" i="1" err="1"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000" b="1" i="1">
                <a:latin typeface="Arial"/>
                <a:ea typeface="Trebuchet MS"/>
                <a:cs typeface="Arial"/>
                <a:sym typeface="Trebuchet MS"/>
              </a:rPr>
              <a:t> y BBC, </a:t>
            </a:r>
            <a:r>
              <a:rPr lang="en-GB" sz="2000" b="1" i="1" err="1">
                <a:latin typeface="Arial"/>
                <a:ea typeface="Trebuchet MS"/>
                <a:cs typeface="Arial"/>
                <a:sym typeface="Trebuchet MS"/>
              </a:rPr>
              <a:t>mae</a:t>
            </a:r>
            <a:r>
              <a:rPr lang="en-GB" sz="2000" b="1" i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b="1" i="1" err="1">
                <a:latin typeface="Arial"/>
                <a:ea typeface="Trebuchet MS"/>
                <a:cs typeface="Arial"/>
                <a:sym typeface="Trebuchet MS"/>
              </a:rPr>
              <a:t>Llywodraeth</a:t>
            </a:r>
            <a:r>
              <a:rPr lang="en-GB" sz="2000" b="1" i="1">
                <a:latin typeface="Arial"/>
                <a:ea typeface="Trebuchet MS"/>
                <a:cs typeface="Arial"/>
                <a:sym typeface="Trebuchet MS"/>
              </a:rPr>
              <a:t> Prydain </a:t>
            </a:r>
            <a:r>
              <a:rPr lang="en-GB" sz="2000" b="1" i="1" err="1">
                <a:latin typeface="Arial"/>
                <a:ea typeface="Trebuchet MS"/>
                <a:cs typeface="Arial"/>
                <a:sym typeface="Trebuchet MS"/>
              </a:rPr>
              <a:t>yn</a:t>
            </a:r>
            <a:r>
              <a:rPr lang="en-GB" sz="2000" b="1" i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b="1" i="1" err="1">
                <a:latin typeface="Arial"/>
                <a:ea typeface="Trebuchet MS"/>
                <a:cs typeface="Arial"/>
                <a:sym typeface="Trebuchet MS"/>
              </a:rPr>
              <a:t>ystyried</a:t>
            </a:r>
            <a:r>
              <a:rPr lang="en-GB" sz="2000" b="1" i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b="1" i="1" err="1">
                <a:latin typeface="Arial"/>
                <a:ea typeface="Trebuchet MS"/>
                <a:cs typeface="Arial"/>
                <a:sym typeface="Trebuchet MS"/>
              </a:rPr>
              <a:t>cyfyngu</a:t>
            </a:r>
            <a:r>
              <a:rPr lang="en-GB" sz="2000" b="1" i="1">
                <a:latin typeface="Arial"/>
                <a:ea typeface="Trebuchet MS"/>
                <a:cs typeface="Arial"/>
                <a:sym typeface="Trebuchet MS"/>
              </a:rPr>
              <a:t> (limit) </a:t>
            </a:r>
            <a:r>
              <a:rPr lang="en-GB" sz="2000" b="1" i="1" err="1"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000" b="1" i="1">
                <a:latin typeface="Arial"/>
                <a:ea typeface="Trebuchet MS"/>
                <a:cs typeface="Arial"/>
                <a:sym typeface="Trebuchet MS"/>
              </a:rPr>
              <a:t> faint o </a:t>
            </a:r>
            <a:r>
              <a:rPr lang="en-GB" sz="2000" b="1" i="1" err="1">
                <a:latin typeface="Arial"/>
                <a:ea typeface="Trebuchet MS"/>
                <a:cs typeface="Arial"/>
                <a:sym typeface="Trebuchet MS"/>
              </a:rPr>
              <a:t>amser</a:t>
            </a:r>
            <a:r>
              <a:rPr lang="en-GB" sz="2000" b="1" i="1">
                <a:latin typeface="Arial"/>
                <a:ea typeface="Trebuchet MS"/>
                <a:cs typeface="Arial"/>
                <a:sym typeface="Trebuchet MS"/>
              </a:rPr>
              <a:t> y gall plant a </a:t>
            </a:r>
            <a:r>
              <a:rPr lang="en-GB" sz="2000" b="1" i="1" err="1">
                <a:latin typeface="Arial"/>
                <a:ea typeface="Trebuchet MS"/>
                <a:cs typeface="Arial"/>
                <a:sym typeface="Trebuchet MS"/>
              </a:rPr>
              <a:t>phobl</a:t>
            </a:r>
            <a:r>
              <a:rPr lang="en-GB" sz="2000" b="1" i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b="1" i="1" err="1">
                <a:latin typeface="Arial"/>
                <a:ea typeface="Trebuchet MS"/>
                <a:cs typeface="Arial"/>
                <a:sym typeface="Trebuchet MS"/>
              </a:rPr>
              <a:t>ifanc</a:t>
            </a:r>
            <a:r>
              <a:rPr lang="en-GB" sz="2000" b="1" i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b="1" i="1" err="1">
                <a:latin typeface="Arial"/>
                <a:ea typeface="Trebuchet MS"/>
                <a:cs typeface="Arial"/>
                <a:sym typeface="Trebuchet MS"/>
              </a:rPr>
              <a:t>dreulio</a:t>
            </a:r>
            <a:r>
              <a:rPr lang="en-GB" sz="2000" b="1" i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b="1" i="1" err="1"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000" b="1" i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b="1" i="1" err="1">
                <a:latin typeface="Arial"/>
                <a:ea typeface="Trebuchet MS"/>
                <a:cs typeface="Arial"/>
                <a:sym typeface="Trebuchet MS"/>
              </a:rPr>
              <a:t>gyfryngau</a:t>
            </a:r>
            <a:r>
              <a:rPr lang="en-GB" sz="2000" b="1" i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b="1" i="1" err="1">
                <a:latin typeface="Arial"/>
                <a:ea typeface="Trebuchet MS"/>
                <a:cs typeface="Arial"/>
                <a:sym typeface="Trebuchet MS"/>
              </a:rPr>
              <a:t>cymdeithasol</a:t>
            </a:r>
            <a:r>
              <a:rPr lang="en-GB" sz="2000" b="1" i="1">
                <a:latin typeface="Arial"/>
                <a:ea typeface="Trebuchet MS"/>
                <a:cs typeface="Arial"/>
                <a:sym typeface="Trebuchet MS"/>
              </a:rPr>
              <a:t>.</a:t>
            </a:r>
            <a:br>
              <a:rPr lang="en-GB" sz="2000" b="1" i="1">
                <a:latin typeface="Arial"/>
                <a:ea typeface="Trebuchet MS"/>
                <a:cs typeface="Arial"/>
              </a:rPr>
            </a:br>
            <a:r>
              <a:rPr lang="en-GB" sz="2000" b="1" i="1">
                <a:latin typeface="Arial"/>
                <a:ea typeface="Trebuchet MS"/>
                <a:cs typeface="Arial"/>
              </a:rPr>
              <a:t>Dyma rai </a:t>
            </a:r>
            <a:r>
              <a:rPr lang="en-GB" sz="2000" b="1" i="1" err="1">
                <a:latin typeface="Arial"/>
                <a:ea typeface="Trebuchet MS"/>
                <a:cs typeface="Arial"/>
              </a:rPr>
              <a:t>o'r</a:t>
            </a:r>
            <a:r>
              <a:rPr lang="en-GB" sz="2000" b="1" i="1">
                <a:latin typeface="Arial"/>
                <a:ea typeface="Trebuchet MS"/>
                <a:cs typeface="Arial"/>
              </a:rPr>
              <a:t> </a:t>
            </a:r>
            <a:r>
              <a:rPr lang="en-GB" sz="2000" b="1" i="1" err="1">
                <a:latin typeface="Arial"/>
                <a:ea typeface="Trebuchet MS"/>
                <a:cs typeface="Arial"/>
              </a:rPr>
              <a:t>pethau</a:t>
            </a:r>
            <a:r>
              <a:rPr lang="en-GB" sz="2000" b="1" i="1">
                <a:latin typeface="Arial"/>
                <a:ea typeface="Trebuchet MS"/>
                <a:cs typeface="Arial"/>
              </a:rPr>
              <a:t> </a:t>
            </a:r>
            <a:r>
              <a:rPr lang="en-GB" sz="2000" b="1" i="1" err="1">
                <a:latin typeface="Arial"/>
                <a:ea typeface="Trebuchet MS"/>
                <a:cs typeface="Arial"/>
              </a:rPr>
              <a:t>maen</a:t>
            </a:r>
            <a:r>
              <a:rPr lang="en-GB" sz="2000" b="1" i="1">
                <a:latin typeface="Arial"/>
                <a:ea typeface="Trebuchet MS"/>
                <a:cs typeface="Arial"/>
              </a:rPr>
              <a:t> </a:t>
            </a:r>
            <a:r>
              <a:rPr lang="en-GB" sz="2000" b="1" i="1" err="1">
                <a:latin typeface="Arial"/>
                <a:ea typeface="Trebuchet MS"/>
                <a:cs typeface="Arial"/>
              </a:rPr>
              <a:t>nhw'n</a:t>
            </a:r>
            <a:r>
              <a:rPr lang="en-GB" sz="2000" b="1" i="1">
                <a:latin typeface="Arial"/>
                <a:ea typeface="Trebuchet MS"/>
                <a:cs typeface="Arial"/>
              </a:rPr>
              <a:t> </a:t>
            </a:r>
            <a:r>
              <a:rPr lang="en-GB" sz="2000" b="1" i="1" err="1">
                <a:latin typeface="Arial"/>
                <a:ea typeface="Trebuchet MS"/>
                <a:cs typeface="Arial"/>
              </a:rPr>
              <a:t>eu</a:t>
            </a:r>
            <a:r>
              <a:rPr lang="en-GB" sz="2000" b="1" i="1">
                <a:latin typeface="Arial"/>
                <a:ea typeface="Trebuchet MS"/>
                <a:cs typeface="Arial"/>
              </a:rPr>
              <a:t> </a:t>
            </a:r>
            <a:r>
              <a:rPr lang="en-GB" sz="2000" b="1" i="1" err="1">
                <a:latin typeface="Arial"/>
                <a:ea typeface="Trebuchet MS"/>
                <a:cs typeface="Arial"/>
              </a:rPr>
              <a:t>hystyried</a:t>
            </a:r>
            <a:r>
              <a:rPr lang="en-GB" sz="2000" b="1" i="1">
                <a:latin typeface="Arial"/>
                <a:ea typeface="Trebuchet MS"/>
                <a:cs typeface="Arial"/>
              </a:rPr>
              <a:t>:</a:t>
            </a:r>
            <a:br>
              <a:rPr lang="en-GB" sz="2000" b="1" i="1">
                <a:latin typeface="Arial"/>
                <a:ea typeface="Trebuchet MS"/>
                <a:cs typeface="Arial"/>
              </a:rPr>
            </a:br>
            <a:r>
              <a:rPr lang="en-GB" sz="2000">
                <a:latin typeface="Arial"/>
                <a:cs typeface="Arial"/>
              </a:rPr>
              <a:t>- 2 </a:t>
            </a:r>
            <a:r>
              <a:rPr lang="en-GB" sz="2000" err="1">
                <a:latin typeface="Arial"/>
                <a:cs typeface="Arial"/>
              </a:rPr>
              <a:t>awr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ar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ddefnyddio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apiau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cyfryngau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cymdeithasol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unigol</a:t>
            </a:r>
            <a:br>
              <a:rPr lang="en-GB" sz="2000" i="1">
                <a:latin typeface="Arial"/>
                <a:cs typeface="Arial"/>
              </a:rPr>
            </a:br>
            <a:r>
              <a:rPr lang="en-GB" sz="2000">
                <a:latin typeface="Arial"/>
                <a:cs typeface="Arial"/>
              </a:rPr>
              <a:t>- </a:t>
            </a:r>
            <a:r>
              <a:rPr lang="en-GB" sz="2000" err="1">
                <a:latin typeface="Arial"/>
                <a:cs typeface="Arial"/>
              </a:rPr>
              <a:t>Cyfyngiad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amser</a:t>
            </a:r>
            <a:r>
              <a:rPr lang="en-GB" sz="2000">
                <a:latin typeface="Arial"/>
                <a:cs typeface="Arial"/>
              </a:rPr>
              <a:t> tan 10yh </a:t>
            </a:r>
            <a:r>
              <a:rPr lang="en-GB" sz="2000" err="1">
                <a:latin typeface="Arial"/>
                <a:cs typeface="Arial"/>
              </a:rPr>
              <a:t>ar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apiau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i'r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rhai</a:t>
            </a:r>
            <a:r>
              <a:rPr lang="en-GB" sz="2000">
                <a:latin typeface="Arial"/>
                <a:cs typeface="Arial"/>
              </a:rPr>
              <a:t> o dan 18 </a:t>
            </a:r>
            <a:r>
              <a:rPr lang="en-GB" sz="2000" err="1">
                <a:latin typeface="Arial"/>
                <a:cs typeface="Arial"/>
              </a:rPr>
              <a:t>oed</a:t>
            </a:r>
            <a:r>
              <a:rPr lang="en-GB" sz="2000">
                <a:latin typeface="Arial"/>
                <a:cs typeface="Arial"/>
              </a:rPr>
              <a:t>.</a:t>
            </a:r>
            <a:br>
              <a:rPr lang="en-GB" sz="2000" i="1">
                <a:latin typeface="Arial"/>
                <a:cs typeface="Arial"/>
              </a:rPr>
            </a:br>
            <a:endParaRPr lang="en-GB" sz="320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94" y="743393"/>
            <a:ext cx="2236820" cy="195919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4E355B-7D3D-784C-00B2-4423512CFEC4}"/>
              </a:ext>
            </a:extLst>
          </p:cNvPr>
          <p:cNvSpPr txBox="1"/>
          <p:nvPr/>
        </p:nvSpPr>
        <p:spPr>
          <a:xfrm>
            <a:off x="456728" y="3548349"/>
            <a:ext cx="11708924" cy="19928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2000" b="1" err="1">
                <a:latin typeface="Arial"/>
                <a:ea typeface="Trebuchet MS"/>
                <a:cs typeface="Arial"/>
                <a:sym typeface="Trebuchet MS"/>
              </a:rPr>
              <a:t>Trafodwch</a:t>
            </a:r>
            <a:r>
              <a:rPr lang="en-US" sz="2000" b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2000" b="1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US" sz="2000" b="1">
                <a:latin typeface="Arial"/>
                <a:ea typeface="Trebuchet MS"/>
                <a:cs typeface="Arial"/>
                <a:sym typeface="Trebuchet MS"/>
              </a:rPr>
              <a:t> p</a:t>
            </a:r>
            <a:r>
              <a:rPr lang="en-GB" sz="2000" b="1">
                <a:latin typeface="Arial"/>
                <a:ea typeface="Trebuchet MS"/>
                <a:cs typeface="Arial"/>
                <a:sym typeface="Trebuchet MS"/>
              </a:rPr>
              <a:t>â</a:t>
            </a:r>
            <a:r>
              <a:rPr lang="en-US" sz="2000" b="1">
                <a:latin typeface="Arial"/>
                <a:ea typeface="Trebuchet MS"/>
                <a:cs typeface="Arial"/>
                <a:sym typeface="Trebuchet MS"/>
              </a:rPr>
              <a:t>r neu </a:t>
            </a:r>
            <a:r>
              <a:rPr lang="en-US" sz="2000" b="1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US" sz="2000" b="1">
                <a:latin typeface="Arial"/>
                <a:ea typeface="Trebuchet MS"/>
                <a:cs typeface="Arial"/>
                <a:sym typeface="Trebuchet MS"/>
              </a:rPr>
              <a:t> gr</a:t>
            </a:r>
            <a:r>
              <a:rPr lang="en-GB" sz="2000" b="1">
                <a:latin typeface="Arial"/>
                <a:ea typeface="Trebuchet MS"/>
                <a:cs typeface="Arial"/>
                <a:sym typeface="Trebuchet MS"/>
              </a:rPr>
              <a:t>ŵ</a:t>
            </a:r>
            <a:r>
              <a:rPr lang="en-US" sz="2000" b="1">
                <a:latin typeface="Arial"/>
                <a:ea typeface="Trebuchet MS"/>
                <a:cs typeface="Arial"/>
                <a:sym typeface="Trebuchet MS"/>
              </a:rPr>
              <a:t>p:</a:t>
            </a:r>
            <a:endParaRPr lang="en-US" sz="2000" b="1">
              <a:latin typeface="Arial"/>
              <a:ea typeface="Trebuchet MS"/>
              <a:cs typeface="Arial"/>
            </a:endParaRPr>
          </a:p>
          <a:p>
            <a:pPr>
              <a:lnSpc>
                <a:spcPct val="150000"/>
              </a:lnSpc>
            </a:pPr>
            <a:endParaRPr lang="en-US" sz="900" b="1">
              <a:latin typeface="Arial"/>
              <a:ea typeface="Trebuchet MS"/>
              <a:cs typeface="Arial"/>
            </a:endParaRPr>
          </a:p>
          <a:p>
            <a:pPr marL="457200" indent="-457200">
              <a:buAutoNum type="arabicPeriod"/>
            </a:pPr>
            <a:r>
              <a:rPr lang="en-GB" sz="2000">
                <a:ea typeface="+mn-lt"/>
                <a:cs typeface="+mn-lt"/>
              </a:rPr>
              <a:t>Ydych </a:t>
            </a:r>
            <a:r>
              <a:rPr lang="en-GB" sz="2000" err="1">
                <a:ea typeface="+mn-lt"/>
                <a:cs typeface="+mn-lt"/>
              </a:rPr>
              <a:t>chi'n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cytuno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neu'n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anghytuno</a:t>
            </a:r>
            <a:r>
              <a:rPr lang="en-GB" sz="2000">
                <a:ea typeface="+mn-lt"/>
                <a:cs typeface="+mn-lt"/>
              </a:rPr>
              <a:t> â </a:t>
            </a:r>
            <a:r>
              <a:rPr lang="en-GB" sz="2000" err="1">
                <a:ea typeface="+mn-lt"/>
                <a:cs typeface="+mn-lt"/>
              </a:rPr>
              <a:t>chyrffyw</a:t>
            </a:r>
            <a:r>
              <a:rPr lang="en-GB" sz="2000">
                <a:ea typeface="+mn-lt"/>
                <a:cs typeface="+mn-lt"/>
              </a:rPr>
              <a:t> (curfew) o 10yh </a:t>
            </a:r>
            <a:r>
              <a:rPr lang="en-GB" sz="2000" err="1">
                <a:ea typeface="+mn-lt"/>
                <a:cs typeface="+mn-lt"/>
              </a:rPr>
              <a:t>ar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apiau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cyfryngau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cymdeithasol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i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bobl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ifanc</a:t>
            </a:r>
            <a:r>
              <a:rPr lang="en-GB" sz="2000">
                <a:ea typeface="+mn-lt"/>
                <a:cs typeface="+mn-lt"/>
              </a:rPr>
              <a:t> dan 18 </a:t>
            </a:r>
            <a:r>
              <a:rPr lang="en-GB" sz="2000" err="1">
                <a:ea typeface="+mn-lt"/>
                <a:cs typeface="+mn-lt"/>
              </a:rPr>
              <a:t>oed</a:t>
            </a:r>
            <a:r>
              <a:rPr lang="en-GB" sz="2000">
                <a:ea typeface="+mn-lt"/>
                <a:cs typeface="+mn-lt"/>
              </a:rPr>
              <a:t>? </a:t>
            </a:r>
          </a:p>
          <a:p>
            <a:pPr marL="457200" indent="-457200">
              <a:buAutoNum type="arabicPeriod"/>
            </a:pPr>
            <a:r>
              <a:rPr lang="en-GB" sz="2000" dirty="0" err="1">
                <a:ea typeface="+mn-lt"/>
                <a:cs typeface="+mn-lt"/>
              </a:rPr>
              <a:t>Ydych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chi'n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cytuno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neu'n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anghytuno</a:t>
            </a:r>
            <a:r>
              <a:rPr lang="en-GB" sz="2000" dirty="0">
                <a:ea typeface="+mn-lt"/>
                <a:cs typeface="+mn-lt"/>
              </a:rPr>
              <a:t> â </a:t>
            </a:r>
            <a:r>
              <a:rPr lang="en-GB" sz="2000" dirty="0" err="1">
                <a:ea typeface="+mn-lt"/>
                <a:cs typeface="+mn-lt"/>
              </a:rPr>
              <a:t>therfyn</a:t>
            </a:r>
            <a:r>
              <a:rPr lang="en-GB" sz="2000" dirty="0">
                <a:ea typeface="+mn-lt"/>
                <a:cs typeface="+mn-lt"/>
              </a:rPr>
              <a:t> (limit) o 2 </a:t>
            </a:r>
            <a:r>
              <a:rPr lang="en-GB" sz="2000" dirty="0" err="1">
                <a:ea typeface="+mn-lt"/>
                <a:cs typeface="+mn-lt"/>
              </a:rPr>
              <a:t>awr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ar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apiau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cyfryngau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cymdeithasol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unigol</a:t>
            </a:r>
            <a:r>
              <a:rPr lang="en-GB" sz="2000" dirty="0">
                <a:ea typeface="+mn-lt"/>
                <a:cs typeface="+mn-lt"/>
              </a:rPr>
              <a:t>?</a:t>
            </a:r>
          </a:p>
          <a:p>
            <a:pPr marL="457200" indent="-457200">
              <a:buAutoNum type="arabicPeriod"/>
            </a:pPr>
            <a:r>
              <a:rPr lang="en-GB" sz="2000" dirty="0">
                <a:ea typeface="+mn-lt"/>
                <a:cs typeface="+mn-lt"/>
              </a:rPr>
              <a:t>Beth </a:t>
            </a:r>
            <a:r>
              <a:rPr lang="en-GB" sz="2000" dirty="0" err="1">
                <a:ea typeface="+mn-lt"/>
                <a:cs typeface="+mn-lt"/>
              </a:rPr>
              <a:t>yw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eich</a:t>
            </a:r>
            <a:r>
              <a:rPr lang="en-GB" sz="2000" dirty="0">
                <a:ea typeface="+mn-lt"/>
                <a:cs typeface="+mn-lt"/>
              </a:rPr>
              <a:t> barn am </a:t>
            </a:r>
            <a:r>
              <a:rPr lang="en-GB" sz="2000" dirty="0" err="1">
                <a:ea typeface="+mn-lt"/>
                <a:cs typeface="+mn-lt"/>
              </a:rPr>
              <a:t>eich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amser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sgrin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eich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hun</a:t>
            </a:r>
            <a:r>
              <a:rPr lang="en-GB" sz="2000" dirty="0">
                <a:ea typeface="+mn-lt"/>
                <a:cs typeface="+mn-lt"/>
              </a:rPr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069" y="1422813"/>
            <a:ext cx="7861862" cy="579672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  <a:buNone/>
            </a:pPr>
            <a:r>
              <a:rPr lang="en-GB" sz="1600" b="1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Gall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pob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person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ifanc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unigol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neu gall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athro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ran y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dosbarth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)</a:t>
            </a:r>
            <a:endParaRPr lang="en-US" sz="16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149" y="782906"/>
            <a:ext cx="9454737" cy="456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</a:pP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Rhannwch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eich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barn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gyda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ni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gan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ddefnyddio’r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b="1">
                <a:latin typeface="Arial"/>
                <a:ea typeface="Trebuchet MS"/>
                <a:cs typeface="Arial"/>
                <a:sym typeface="Trebuchet MS"/>
              </a:rPr>
              <a:t>cod QR yr </a:t>
            </a:r>
            <a:r>
              <a:rPr lang="en-GB" sz="1800" b="1" err="1">
                <a:latin typeface="Arial"/>
                <a:ea typeface="Trebuchet MS"/>
                <a:cs typeface="Arial"/>
                <a:sym typeface="Trebuchet MS"/>
              </a:rPr>
              <a:t>holiadur</a:t>
            </a:r>
            <a:r>
              <a:rPr lang="en-GB" sz="1800" b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b="1" err="1">
                <a:latin typeface="Arial"/>
                <a:ea typeface="Trebuchet MS"/>
                <a:cs typeface="Arial"/>
                <a:sym typeface="Trebuchet MS"/>
              </a:rPr>
              <a:t>neu'r</a:t>
            </a:r>
            <a:r>
              <a:rPr lang="en-GB" sz="1800" b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b="1" err="1">
                <a:latin typeface="Arial"/>
                <a:ea typeface="Trebuchet MS"/>
                <a:cs typeface="Arial"/>
                <a:sym typeface="Trebuchet MS"/>
              </a:rPr>
              <a:t>ddolen</a:t>
            </a:r>
            <a:endParaRPr lang="en-GB" sz="1800" b="1" err="1">
              <a:latin typeface="Arial"/>
              <a:ea typeface="+mn-lt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76" y="659840"/>
            <a:ext cx="1135057" cy="1526456"/>
          </a:xfrm>
          <a:prstGeom prst="rect">
            <a:avLst/>
          </a:prstGeom>
        </p:spPr>
      </p:pic>
      <p:pic>
        <p:nvPicPr>
          <p:cNvPr id="4" name="Picture 3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71E7A321-A6FE-D281-5431-E73D317B9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007" y="1899395"/>
            <a:ext cx="2745443" cy="2734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3CEC85-D4BC-2EF3-DB38-F510934F6BA0}"/>
              </a:ext>
            </a:extLst>
          </p:cNvPr>
          <p:cNvSpPr txBox="1"/>
          <p:nvPr/>
        </p:nvSpPr>
        <p:spPr>
          <a:xfrm>
            <a:off x="3940448" y="4631200"/>
            <a:ext cx="4310173" cy="3823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ea typeface="+mn-lt"/>
                <a:cs typeface="+mn-lt"/>
              </a:rPr>
              <a:t>https://online1.snapsurveys.com/twihag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3536F4AF-833B-1B5E-08C0-36E08D164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3">
            <a:extLst>
              <a:ext uri="{FF2B5EF4-FFF2-40B4-BE49-F238E27FC236}">
                <a16:creationId xmlns:a16="http://schemas.microsoft.com/office/drawing/2014/main" id="{4EC73AAD-3377-1840-99FD-C05065F4AFE1}"/>
              </a:ext>
            </a:extLst>
          </p:cNvPr>
          <p:cNvSpPr txBox="1">
            <a:spLocks/>
          </p:cNvSpPr>
          <p:nvPr/>
        </p:nvSpPr>
        <p:spPr>
          <a:xfrm>
            <a:off x="7795596" y="2307984"/>
            <a:ext cx="3928220" cy="32663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000" b="1">
                <a:latin typeface="Arial"/>
                <a:cs typeface="Arial"/>
                <a:sym typeface="Trebuchet MS"/>
              </a:rPr>
              <a:t>Neu gysylltwch </a:t>
            </a:r>
            <a:r>
              <a:rPr lang="en-GB" sz="2000" b="1" err="1">
                <a:latin typeface="Arial"/>
                <a:cs typeface="Arial"/>
                <a:sym typeface="Trebuchet MS"/>
              </a:rPr>
              <a:t>â’n</a:t>
            </a:r>
            <a:r>
              <a:rPr lang="en-GB" sz="2000" b="1">
                <a:latin typeface="Arial"/>
                <a:cs typeface="Arial"/>
                <a:sym typeface="Trebuchet MS"/>
              </a:rPr>
              <a:t> </a:t>
            </a:r>
            <a:r>
              <a:rPr lang="en-GB" sz="2000" b="1" err="1">
                <a:latin typeface="Arial"/>
                <a:cs typeface="Arial"/>
                <a:sym typeface="Trebuchet MS"/>
              </a:rPr>
              <a:t>tîm</a:t>
            </a:r>
            <a:r>
              <a:rPr lang="en-GB" sz="2000" b="1">
                <a:latin typeface="Arial"/>
                <a:cs typeface="Arial"/>
                <a:sym typeface="Trebuchet MS"/>
              </a:rPr>
              <a:t> </a:t>
            </a:r>
            <a:r>
              <a:rPr lang="en-GB" sz="2000" b="1" err="1">
                <a:latin typeface="Arial"/>
                <a:cs typeface="Arial"/>
                <a:sym typeface="Trebuchet MS"/>
              </a:rPr>
              <a:t>Cyngor</a:t>
            </a:r>
            <a:r>
              <a:rPr lang="en-GB" sz="2000" b="1">
                <a:latin typeface="Arial"/>
                <a:cs typeface="Arial"/>
                <a:sym typeface="Trebuchet MS"/>
              </a:rPr>
              <a:t> a </a:t>
            </a:r>
            <a:r>
              <a:rPr lang="en-GB" sz="2000" b="1" err="1">
                <a:latin typeface="Arial"/>
                <a:cs typeface="Arial"/>
                <a:sym typeface="Trebuchet MS"/>
              </a:rPr>
              <a:t>chymorth</a:t>
            </a:r>
            <a:r>
              <a:rPr lang="en-GB" sz="2000" b="1">
                <a:latin typeface="Arial"/>
                <a:cs typeface="Arial"/>
                <a:sym typeface="Trebuchet MS"/>
              </a:rPr>
              <a:t>:</a:t>
            </a:r>
            <a:endParaRPr lang="en-GB" sz="2000" b="1"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000">
                <a:solidFill>
                  <a:schemeClr val="accent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-GB" sz="2000">
              <a:solidFill>
                <a:schemeClr val="accent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000">
                <a:solidFill>
                  <a:schemeClr val="accent1"/>
                </a:solidFill>
                <a:latin typeface="Arial"/>
                <a:cs typeface="Arial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cyngor@complantcymru.org.uk</a:t>
            </a:r>
            <a:endParaRPr lang="en-US" sz="2000">
              <a:solidFill>
                <a:schemeClr val="accent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000">
                <a:solidFill>
                  <a:schemeClr val="accent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www.complantcymru.org.uk</a:t>
            </a:r>
            <a:endParaRPr lang="en" sz="2000">
              <a:solidFill>
                <a:schemeClr val="accent1"/>
              </a:solidFill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GB" sz="220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765E2-B94F-90B0-D4F7-1F25EDA7C1D2}"/>
              </a:ext>
            </a:extLst>
          </p:cNvPr>
          <p:cNvSpPr txBox="1"/>
          <p:nvPr/>
        </p:nvSpPr>
        <p:spPr>
          <a:xfrm>
            <a:off x="472211" y="554613"/>
            <a:ext cx="11253475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sz="2200" err="1">
                <a:latin typeface="Arial"/>
              </a:rPr>
              <a:t>Os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chi'n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poeni</a:t>
            </a:r>
            <a:r>
              <a:rPr lang="en-GB" sz="2200">
                <a:latin typeface="Arial"/>
              </a:rPr>
              <a:t> am </a:t>
            </a:r>
            <a:r>
              <a:rPr lang="en-GB" sz="2200" err="1">
                <a:latin typeface="Arial"/>
              </a:rPr>
              <a:t>unrhyw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beth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ar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ôl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sesiwn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heddi</a:t>
            </a:r>
            <a:r>
              <a:rPr lang="en-GB" sz="2200">
                <a:latin typeface="Arial"/>
              </a:rPr>
              <a:t>, </a:t>
            </a:r>
            <a:r>
              <a:rPr lang="en-GB" sz="2200" err="1">
                <a:latin typeface="Arial"/>
              </a:rPr>
              <a:t>dylech</a:t>
            </a:r>
            <a:r>
              <a:rPr lang="en-GB" sz="2200">
                <a:latin typeface="Arial"/>
              </a:rPr>
              <a:t> </a:t>
            </a:r>
            <a:r>
              <a:rPr lang="en-GB" sz="2200" b="1" err="1">
                <a:latin typeface="Arial"/>
              </a:rPr>
              <a:t>siarad</a:t>
            </a:r>
            <a:r>
              <a:rPr lang="en-GB" sz="2200" b="1">
                <a:latin typeface="Arial"/>
              </a:rPr>
              <a:t> ag </a:t>
            </a:r>
            <a:r>
              <a:rPr lang="en-GB" sz="2200" b="1" err="1">
                <a:latin typeface="Arial"/>
              </a:rPr>
              <a:t>oedolyn</a:t>
            </a:r>
            <a:r>
              <a:rPr lang="en-GB" sz="2200" b="1">
                <a:latin typeface="Arial"/>
              </a:rPr>
              <a:t> </a:t>
            </a:r>
            <a:r>
              <a:rPr lang="en-GB" sz="2200" err="1">
                <a:latin typeface="Arial"/>
              </a:rPr>
              <a:t>rydych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chi’n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ymddiried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ynddo</a:t>
            </a:r>
            <a:r>
              <a:rPr lang="en-GB" sz="2200" b="1">
                <a:latin typeface="Arial"/>
              </a:rPr>
              <a:t> </a:t>
            </a:r>
            <a:endParaRPr lang="en-GB"/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EB5623E9-EE33-CCFC-5DDF-F4299850F052}"/>
              </a:ext>
            </a:extLst>
          </p:cNvPr>
          <p:cNvSpPr txBox="1">
            <a:spLocks/>
          </p:cNvSpPr>
          <p:nvPr/>
        </p:nvSpPr>
        <p:spPr>
          <a:xfrm>
            <a:off x="650502" y="2351091"/>
            <a:ext cx="4177703" cy="158447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bg2"/>
                </a:solidFill>
                <a:latin typeface="VAG Rounded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000" b="1" err="1">
                <a:solidFill>
                  <a:schemeClr val="tx1"/>
                </a:solidFill>
                <a:latin typeface="Arial"/>
                <a:ea typeface="Calibri"/>
                <a:cs typeface="Arial"/>
                <a:sym typeface="Trebuchet MS"/>
              </a:rPr>
              <a:t>Gallech</a:t>
            </a:r>
            <a:r>
              <a:rPr lang="en-GB" sz="2000" b="1">
                <a:solidFill>
                  <a:schemeClr val="tx1"/>
                </a:solidFill>
                <a:latin typeface="Arial"/>
                <a:ea typeface="Calibri"/>
                <a:cs typeface="Arial"/>
                <a:sym typeface="Trebuchet MS"/>
              </a:rPr>
              <a:t> </a:t>
            </a:r>
            <a:r>
              <a:rPr lang="en-GB" sz="2000" b="1" err="1">
                <a:solidFill>
                  <a:schemeClr val="tx1"/>
                </a:solidFill>
                <a:latin typeface="Arial"/>
                <a:ea typeface="Calibri"/>
                <a:cs typeface="Arial"/>
                <a:sym typeface="Trebuchet MS"/>
              </a:rPr>
              <a:t>hefyd</a:t>
            </a:r>
            <a:r>
              <a:rPr lang="en-GB" sz="2000" b="1">
                <a:solidFill>
                  <a:schemeClr val="tx1"/>
                </a:solidFill>
                <a:latin typeface="Arial"/>
                <a:ea typeface="Calibri"/>
                <a:cs typeface="Arial"/>
                <a:sym typeface="Trebuchet MS"/>
              </a:rPr>
              <a:t> </a:t>
            </a:r>
            <a:r>
              <a:rPr lang="en-GB" sz="2000" b="1" err="1">
                <a:solidFill>
                  <a:schemeClr val="tx1"/>
                </a:solidFill>
                <a:latin typeface="Arial"/>
                <a:ea typeface="Calibri"/>
                <a:cs typeface="Arial"/>
                <a:sym typeface="Trebuchet MS"/>
              </a:rPr>
              <a:t>gysylltu</a:t>
            </a:r>
            <a:r>
              <a:rPr lang="en-GB" sz="2000" b="1">
                <a:solidFill>
                  <a:schemeClr val="tx1"/>
                </a:solidFill>
                <a:latin typeface="Arial"/>
                <a:ea typeface="Calibri"/>
                <a:cs typeface="Arial"/>
                <a:sym typeface="Trebuchet MS"/>
              </a:rPr>
              <a:t> a </a:t>
            </a:r>
            <a:r>
              <a:rPr lang="en-GB" sz="2000" b="1" err="1">
                <a:solidFill>
                  <a:schemeClr val="tx1"/>
                </a:solidFill>
                <a:latin typeface="Arial"/>
                <a:ea typeface="Calibri"/>
                <a:cs typeface="Arial"/>
                <a:sym typeface="Trebuchet MS"/>
              </a:rPr>
              <a:t>siarad</a:t>
            </a:r>
            <a:r>
              <a:rPr lang="en-GB" sz="2000" b="1">
                <a:solidFill>
                  <a:schemeClr val="tx1"/>
                </a:solidFill>
                <a:latin typeface="Arial"/>
                <a:ea typeface="Calibri"/>
                <a:cs typeface="Arial"/>
                <a:sym typeface="Trebuchet MS"/>
              </a:rPr>
              <a:t> â</a:t>
            </a:r>
            <a:r>
              <a:rPr lang="en-GB" sz="2000" b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-GB" sz="2000" b="1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000">
                <a:solidFill>
                  <a:schemeClr val="accent1"/>
                </a:solidFill>
                <a:latin typeface="Arial"/>
                <a:cs typeface="Arial"/>
                <a:sym typeface="Trebuchet MS"/>
              </a:rPr>
              <a:t>Childline – 0800 1111</a:t>
            </a:r>
            <a:endParaRPr lang="en-GB" sz="2000">
              <a:solidFill>
                <a:schemeClr val="accent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000">
                <a:solidFill>
                  <a:schemeClr val="accent1"/>
                </a:solidFill>
                <a:latin typeface="Arial"/>
                <a:cs typeface="Arial"/>
              </a:rPr>
              <a:t>Meic – 080800 23456</a:t>
            </a:r>
          </a:p>
        </p:txBody>
      </p:sp>
      <p:pic>
        <p:nvPicPr>
          <p:cNvPr id="13" name="Picture 12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F431E882-E327-66C9-D1D9-6219476A5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246" y="2349248"/>
            <a:ext cx="2205702" cy="218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87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146891" y="1216321"/>
            <a:ext cx="3769453" cy="13100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  </a:t>
            </a:r>
            <a:endParaRPr sz="48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79" y="782901"/>
            <a:ext cx="1840005" cy="2176908"/>
          </a:xfrm>
          <a:prstGeom prst="rect">
            <a:avLst/>
          </a:prstGeom>
        </p:spPr>
      </p:pic>
      <p:sp>
        <p:nvSpPr>
          <p:cNvPr id="6" name="Google Shape;105;p20"/>
          <p:cNvSpPr txBox="1">
            <a:spLocks/>
          </p:cNvSpPr>
          <p:nvPr/>
        </p:nvSpPr>
        <p:spPr>
          <a:xfrm>
            <a:off x="465370" y="3308849"/>
            <a:ext cx="11250218" cy="17750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Bydd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mater mis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nesaf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gael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ein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gwefan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80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Dydd</a:t>
            </a:r>
            <a:r>
              <a:rPr lang="en-GB" sz="28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Llun</a:t>
            </a:r>
            <a:r>
              <a:rPr lang="en-GB" sz="28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, y 1af o Fedi</a:t>
            </a:r>
            <a:endParaRPr lang="en-GB" sz="2800" b="1">
              <a:solidFill>
                <a:schemeClr val="dk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3" ma:contentTypeDescription="Create a new document." ma:contentTypeScope="" ma:versionID="cb5b3e74163a68f1ab1a330863cd8ca5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8bc8f9ba61cafd898dfa14d4fbdc3b0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e442ecdc-24d5-4155-b3a2-f91807a007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869252-D7F7-420A-B158-B9EB05A0F988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Application>Microsoft Office PowerPoint</Application>
  <PresentationFormat>Widescreen</PresentationFormat>
  <Slides>9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Mater y Mis – Gorffennaf/Awst 2025 </vt:lpstr>
      <vt:lpstr>PowerPoint Presentation</vt:lpstr>
      <vt:lpstr>PowerPoint Presentation</vt:lpstr>
      <vt:lpstr>PowerPoint Presentation</vt:lpstr>
      <vt:lpstr>PowerPoint Presentation</vt:lpstr>
      <vt:lpstr>Yn ôl erthygl ar y BBC, mae Llywodraeth Prydain yn ystyried cyfyngu (limit) ar faint o amser y gall plant a phobl ifanc dreulio ar gyfryngau cymdeithasol. Dyma rai o'r pethau maen nhw'n eu hystyried: - 2 awr ar ddefnyddio apiau cyfryngau cymdeithasol unigol - Cyfyngiad amser tan 10yh ar apiau i'r rhai o dan 18 oed. </vt:lpstr>
      <vt:lpstr>PowerPoint Presentation</vt:lpstr>
      <vt:lpstr>PowerPoint Presentation</vt:lpstr>
      <vt:lpstr>Diolch!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revision>9</cp:revision>
  <dcterms:created xsi:type="dcterms:W3CDTF">2019-03-26T15:18:01Z</dcterms:created>
  <dcterms:modified xsi:type="dcterms:W3CDTF">2025-06-30T11:14:09Z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