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</p:sldIdLst>
  <p:sldSz cx="12192000" cy="6858000"/>
  <p:notesSz cx="6858000" cy="9144000"/>
  <p:embeddedFontLst>
    <p:embeddedFont>
      <p:font typeface="VAG Rounded" pitchFamily="2" charset="77"/>
      <p:regular r:id="rId17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B00"/>
    <a:srgbClr val="0072BC"/>
    <a:srgbClr val="39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EB2EC-F096-35A3-C5F0-F64240ACDCE2}" v="286" dt="2025-04-01T08:26:08.261"/>
    <p1510:client id="{85B7B0D4-672E-57E1-D9BC-687E89FE4201}" v="2024" dt="2025-04-01T14:21:22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123F9-9565-47AE-89DC-3EEC9FA2E9C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E580C-CE04-4619-B3B4-5978DBBFC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01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hildrenscommissioner.wales/" TargetMode="External"/><Relationship Id="rId4" Type="http://schemas.openxmlformats.org/officeDocument/2006/relationships/hyperlink" Target="http://comisiynyddplant.cymru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49694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864001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999" y="1663431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503568"/>
            <a:ext cx="1133755" cy="112928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B8221A8F-4D3A-40E7-E0A4-DA5F22D6195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964" y="5622653"/>
            <a:ext cx="994038" cy="9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70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Gre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6878AB3-876C-4D0F-AE3F-3AEE9E932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768790-44B4-46D1-9166-3E5D6A5F0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D7AF87-3CE7-9E73-FB97-F40A9D2B1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45184D7-B6DC-75B4-DBCD-A1D601897E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53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- Blue">
    <p:bg>
      <p:bgPr>
        <a:solidFill>
          <a:srgbClr val="FAC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4" cy="11384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8879" y="5555347"/>
            <a:ext cx="1081123" cy="100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Re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77811"/>
            <a:ext cx="11329200" cy="4878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5999" y="4165884"/>
            <a:ext cx="2743200" cy="365125"/>
          </a:xfrm>
        </p:spPr>
        <p:txBody>
          <a:bodyPr lIns="0" tIns="0" rIns="0" bIns="0"/>
          <a:lstStyle>
            <a:lvl1pPr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</a:p>
        </p:txBody>
      </p:sp>
      <p:pic>
        <p:nvPicPr>
          <p:cNvPr id="9" name="Picture 8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358199-9C12-6265-B141-944DC5B22D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74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- Green">
    <p:bg>
      <p:bgPr>
        <a:solidFill>
          <a:srgbClr val="39B5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77811"/>
            <a:ext cx="11329200" cy="4878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8000" y="4165884"/>
            <a:ext cx="2736000" cy="365125"/>
          </a:xfrm>
        </p:spPr>
        <p:txBody>
          <a:bodyPr lIns="0" tIns="0" rIns="0" bIns="0"/>
          <a:lstStyle>
            <a:lvl1pPr algn="ctr"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E7177-9AB3-64F6-C376-9BD1D6FC47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5" name="Picture 4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240EE6F-BF4C-C25C-E449-36E1B135649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1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864001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999" y="1663431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solidFill>
                  <a:schemeClr val="bg2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122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5076000"/>
            <a:ext cx="11329200" cy="4136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28AA99-66A9-78CA-E06D-E03EE730A01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503568"/>
            <a:ext cx="1133755" cy="112928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29D90C22-DFCA-89B0-6976-B1DA9DD7DDC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964" y="5622653"/>
            <a:ext cx="994038" cy="9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2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FC0822B-6C90-472B-AB40-0806ED99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2B1172-2D36-4CE2-8E6D-A288A9F0B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7D739E-EFF1-5A7A-A658-1C43BD00CBD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14" name="Picture 13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54F5B066-85A4-290A-F6B7-6DF5E9D85E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1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D0A40B-4C9E-4E7D-924E-47CA6AD43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1222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631683-08CB-4406-8275-702BCEA097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5724000"/>
            <a:ext cx="11329200" cy="413656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3654759-EE2D-42CC-BB58-034A7D0849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51999" y="5976000"/>
            <a:ext cx="4320000" cy="464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792288" algn="l"/>
                <a:tab pos="2865438" algn="ctr"/>
                <a:tab pos="5730875" algn="r"/>
              </a:tabLst>
            </a:pP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400" b="0" i="0" u="none" strike="noStrike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complantcymru</a:t>
            </a: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400" b="0" i="0" u="none" strike="noStrike" kern="1200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comisiynyddplant.cymru</a:t>
            </a:r>
            <a:endParaRPr kumimoji="0" lang="cy-GB" altLang="en-US" sz="1400" b="0" i="0" u="none" strike="noStrike" kern="1200" cap="none" normalizeH="0" baseline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792288" algn="l"/>
                <a:tab pos="2865438" algn="ctr"/>
                <a:tab pos="5730875" algn="r"/>
              </a:tabLst>
            </a:pP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400" b="0" i="0" u="none" strike="noStrike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childcomwales</a:t>
            </a: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400" b="0" i="0" u="none" strike="noStrike" kern="1200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childrenscommissioner.wales</a:t>
            </a:r>
            <a:endParaRPr kumimoji="0" lang="en-GB" altLang="en-US" sz="1400" b="0" i="0" u="none" strike="noStrike" kern="1200" cap="none" normalizeH="0" baseline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47E2740-0F3A-49B8-92C1-43321C4DD2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00000" y="1512000"/>
            <a:ext cx="8593200" cy="4212000"/>
          </a:xfrm>
        </p:spPr>
        <p:txBody>
          <a:bodyPr lIns="0" tIns="0" rIns="0">
            <a:noAutofit/>
          </a:bodyPr>
          <a:lstStyle>
            <a:lvl1pPr>
              <a:defRPr b="1">
                <a:solidFill>
                  <a:schemeClr val="bg2"/>
                </a:solidFill>
                <a:latin typeface="VAG Rounded Std Thin" panose="020F04020202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E02D5032-7F75-405A-B222-831AB1EC6845}"/>
              </a:ext>
            </a:extLst>
          </p:cNvPr>
          <p:cNvSpPr/>
          <p:nvPr userDrawn="1"/>
        </p:nvSpPr>
        <p:spPr>
          <a:xfrm>
            <a:off x="9231086" y="5974080"/>
            <a:ext cx="1994263" cy="163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0260D4DC-8A33-4918-B54F-178C0A33992F}"/>
              </a:ext>
            </a:extLst>
          </p:cNvPr>
          <p:cNvSpPr/>
          <p:nvPr userDrawn="1"/>
        </p:nvSpPr>
        <p:spPr>
          <a:xfrm>
            <a:off x="9231086" y="6247679"/>
            <a:ext cx="2386149" cy="178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Pi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70A7857-2A17-4545-8F08-164E289C25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516818EA-85F8-44FB-8813-18A7EF375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671861-8307-27A2-00F4-B5896B9D7A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F5FACD-5321-506C-F7D3-1E48D854708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0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Purpl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ECAE7AA-4351-4C21-B3EB-5378990286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87B527-9C95-426A-A3A0-11C08ACAF5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0DF32-DB86-4561-55C7-9DB54EA9684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9D41B97-87DB-815D-6359-6E93C38B809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7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Blue">
    <p:bg>
      <p:bgPr>
        <a:solidFill>
          <a:srgbClr val="007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8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6C5B0-BCE9-4190-B09A-DBC0AA33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5FE0C-6F9B-4E90-8B7D-20A72105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D1D29-2E01-48A5-96E1-EDB95AC1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A6C1-B524-4083-8985-4658D9A351CB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CDDF-CFCD-4C49-922F-73DA90588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F52E-53C0-4F36-8CFC-2FC836391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8EB8B-7571-4EDF-8436-56B416227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VAG Rounded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510" y="694207"/>
            <a:ext cx="10304835" cy="3656386"/>
          </a:xfrm>
        </p:spPr>
        <p:txBody>
          <a:bodyPr/>
          <a:lstStyle/>
          <a:p>
            <a:br>
              <a:rPr lang="en-GB" sz="2400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89957" y="2140193"/>
            <a:ext cx="967538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Calendr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Hawliau</a:t>
            </a:r>
            <a:endParaRPr lang="en-GB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9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A1C60-22FC-EA31-7255-5322B2FDA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FD15BD-C857-1470-E8B8-EB93C557A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5679" y="1277386"/>
            <a:ext cx="2765685" cy="36029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53E0D1-6405-937A-CA0A-3375C167E4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9670" y="1279318"/>
            <a:ext cx="2690018" cy="35475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9AEA18-9AE5-2F90-CDAB-DBFB5146314D}"/>
              </a:ext>
            </a:extLst>
          </p:cNvPr>
          <p:cNvSpPr txBox="1"/>
          <p:nvPr/>
        </p:nvSpPr>
        <p:spPr>
          <a:xfrm>
            <a:off x="6568430" y="736432"/>
            <a:ext cx="5235879" cy="4474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err="1">
                <a:latin typeface="Arial"/>
                <a:cs typeface="Arial"/>
              </a:rPr>
              <a:t>Mehefin</a:t>
            </a:r>
            <a:r>
              <a:rPr lang="en-GB" sz="2000" b="1" dirty="0">
                <a:latin typeface="Arial"/>
                <a:cs typeface="Arial"/>
              </a:rPr>
              <a:t>/</a:t>
            </a:r>
            <a:r>
              <a:rPr lang="en-GB" sz="2000" b="1" dirty="0" err="1">
                <a:latin typeface="Arial"/>
                <a:cs typeface="Arial"/>
              </a:rPr>
              <a:t>Gorffennaf</a:t>
            </a:r>
            <a:r>
              <a:rPr lang="en-GB" sz="2000" b="1" dirty="0">
                <a:latin typeface="Arial"/>
                <a:cs typeface="Arial"/>
              </a:rPr>
              <a:t>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31 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400" i="1" dirty="0">
                <a:latin typeface="Arial"/>
                <a:cs typeface="Arial"/>
              </a:rPr>
              <a:t>*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Cysylltiadau â diwrnod rhyngwladol o chwarae; Mabolgampau; Wythnos Hwyl a Ffitrwydd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yw eich hoff gêm i chwarae gyda ffrindiau a pham?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Sut ydych chi'n hoffi treulio'ch amser rhydd?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yw'r peth gorau am wyliau'r haf?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249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DFD12-033F-8832-2AB5-C2B89D9DA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68BEC-6CCB-F7D4-F71C-FC48582EF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6102" y="1382291"/>
            <a:ext cx="2607640" cy="3444581"/>
          </a:xfrm>
          <a:prstGeom prst="rect">
            <a:avLst/>
          </a:prstGeom>
        </p:spPr>
      </p:pic>
      <p:pic>
        <p:nvPicPr>
          <p:cNvPr id="3" name="Picture 2" descr="A poster with a picture of clothes and a house&#10;&#10;AI-generated content may be incorrect.">
            <a:extLst>
              <a:ext uri="{FF2B5EF4-FFF2-40B4-BE49-F238E27FC236}">
                <a16:creationId xmlns:a16="http://schemas.microsoft.com/office/drawing/2014/main" id="{730C94A7-BB22-342D-BCE0-4728E05F9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50" y="1387293"/>
            <a:ext cx="2645118" cy="34506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69079B-F870-031B-C406-29D5596E4F54}"/>
              </a:ext>
            </a:extLst>
          </p:cNvPr>
          <p:cNvSpPr txBox="1"/>
          <p:nvPr/>
        </p:nvSpPr>
        <p:spPr>
          <a:xfrm>
            <a:off x="6704646" y="1072625"/>
            <a:ext cx="4877176" cy="42897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Awst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31 ac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27 </a:t>
            </a:r>
            <a:endParaRPr lang="en-GB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yw eich hoff gêm a pham?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Oes unrhyw glybiau neu weithgareddau chwarae am ddim yn eich ardal?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cy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Oes gweithgareddau Bwyd a Hwyl yn agos atoch chi?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A7FE4-32BC-27BF-1816-80C16A783123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6C9019-3BCD-72BB-AB05-5C3E79707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" r="-86" b="3827"/>
          <a:stretch/>
        </p:blipFill>
        <p:spPr>
          <a:xfrm>
            <a:off x="3405312" y="1094230"/>
            <a:ext cx="2631215" cy="37854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430DD4B-FE9E-FC20-A4B1-CC65AAD87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1" t="-789" r="760" b="4075"/>
          <a:stretch/>
        </p:blipFill>
        <p:spPr>
          <a:xfrm>
            <a:off x="504827" y="1098942"/>
            <a:ext cx="2650246" cy="37921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26F4EC-69F7-E491-E620-8FFDE701C353}"/>
              </a:ext>
            </a:extLst>
          </p:cNvPr>
          <p:cNvSpPr txBox="1"/>
          <p:nvPr/>
        </p:nvSpPr>
        <p:spPr>
          <a:xfrm>
            <a:off x="6500264" y="890765"/>
            <a:ext cx="5065048" cy="44473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Medi -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28</a:t>
            </a:r>
            <a:endParaRPr lang="en-US" sz="2000" b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Meddyliwch am un pwnc neu bwnc rydych chi'n meddwl eich bod chi'n gryf ynddo ac un yr hoffech chi wella eleni - rhannwch gyda'ch partner.</a:t>
            </a:r>
          </a:p>
          <a:p>
            <a:pPr>
              <a:lnSpc>
                <a:spcPct val="150000"/>
              </a:lnSpc>
            </a:pPr>
            <a:endParaRPr lang="en-GB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Ydy pob person ifanc yn cael mynediad at ei hawl i addysg? Os na, beth all eu hatal a phwy allai eu helpu?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73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AA059-7F4A-119E-F02A-56A674632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4FCE6D-C9F8-9B72-F01B-A97C9A170ACD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CFA16F-45D2-55FA-DDA5-220EDCC66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459" y="1048265"/>
            <a:ext cx="2793616" cy="39240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3258EC-9726-8807-16C3-7E73D0825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67" y="1048265"/>
            <a:ext cx="2783320" cy="39272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E0A126-DA02-AE17-D0BB-78C5EB47051F}"/>
              </a:ext>
            </a:extLst>
          </p:cNvPr>
          <p:cNvSpPr txBox="1"/>
          <p:nvPr/>
        </p:nvSpPr>
        <p:spPr>
          <a:xfrm>
            <a:off x="6851342" y="786241"/>
            <a:ext cx="4787021" cy="52783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Hydref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12  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i="1" dirty="0">
                <a:solidFill>
                  <a:srgbClr val="000000"/>
                </a:solidFill>
                <a:latin typeface="Arial"/>
                <a:cs typeface="Arial"/>
              </a:rPr>
              <a:t>*Linc </a:t>
            </a:r>
            <a:r>
              <a:rPr lang="en-GB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i="1" dirty="0" err="1">
                <a:solidFill>
                  <a:srgbClr val="000000"/>
                </a:solidFill>
                <a:latin typeface="Arial"/>
                <a:cs typeface="Arial"/>
              </a:rPr>
              <a:t>llais</a:t>
            </a:r>
            <a:r>
              <a:rPr lang="en-GB" i="1" dirty="0">
                <a:solidFill>
                  <a:srgbClr val="000000"/>
                </a:solidFill>
                <a:latin typeface="Arial"/>
                <a:cs typeface="Arial"/>
              </a:rPr>
              <a:t> y </a:t>
            </a:r>
            <a:r>
              <a:rPr lang="en-GB" i="1" dirty="0" err="1">
                <a:solidFill>
                  <a:srgbClr val="000000"/>
                </a:solidFill>
                <a:latin typeface="Arial"/>
                <a:cs typeface="Arial"/>
              </a:rPr>
              <a:t>disgybl</a:t>
            </a:r>
            <a:endParaRPr lang="en-GB" i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 err="1">
                <a:latin typeface="Arial"/>
                <a:cs typeface="Arial"/>
              </a:rPr>
              <a:t>Pwy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sy’n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gwrando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arnoch</a:t>
            </a:r>
            <a:r>
              <a:rPr lang="en-GB" dirty="0">
                <a:latin typeface="Arial"/>
                <a:cs typeface="Arial"/>
              </a:rPr>
              <a:t> chi </a:t>
            </a:r>
            <a:r>
              <a:rPr lang="en-GB" dirty="0" err="1">
                <a:latin typeface="Arial"/>
                <a:cs typeface="Arial"/>
              </a:rPr>
              <a:t>yn</a:t>
            </a:r>
            <a:r>
              <a:rPr lang="en-GB" dirty="0">
                <a:latin typeface="Arial"/>
                <a:cs typeface="Arial"/>
              </a:rPr>
              <a:t> yr </a:t>
            </a:r>
            <a:r>
              <a:rPr lang="en-GB" dirty="0" err="1">
                <a:latin typeface="Arial"/>
                <a:cs typeface="Arial"/>
              </a:rPr>
              <a:t>ysgol</a:t>
            </a:r>
            <a:r>
              <a:rPr lang="en-GB" dirty="0">
                <a:latin typeface="Arial"/>
                <a:cs typeface="Arial"/>
              </a:rPr>
              <a:t>?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Oes gan eich ysgol gyngor ysgol neu grŵp llais y disgybl? Sut mae nhw'n gwrando arnoch chi?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 algn="l">
              <a:buNone/>
            </a:pPr>
            <a:r>
              <a:rPr lang="cy-GB" dirty="0">
                <a:solidFill>
                  <a:srgbClr val="1F1F1F"/>
                </a:solidFill>
                <a:latin typeface="Arial" panose="020B0604020202020204" pitchFamily="34" charset="0"/>
              </a:rPr>
              <a:t>Ga</a:t>
            </a:r>
            <a:r>
              <a:rPr lang="cy-GB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llwch chi feddwl am ffyrdd eraill y mae eich ysgol, cyngor lleol neu'r rhai sy'n gwneud penderfyniadau yn eich ardal yn gwrando ar blant a phobl ifanc?</a:t>
            </a:r>
          </a:p>
          <a:p>
            <a:pPr algn="l">
              <a:spcBef>
                <a:spcPts val="1200"/>
              </a:spcBef>
            </a:pPr>
            <a:br>
              <a:rPr lang="cy-GB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</a:br>
            <a:endParaRPr lang="cy-GB" b="0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3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ED5A2-E118-30D0-331E-A355CCE23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33AF49-DB87-00EC-CF86-198CC3E2A518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3AE30A-026B-EF09-5F27-2606953E9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699" y="1388076"/>
            <a:ext cx="2392023" cy="34536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3269E-D13B-DF03-53CD-C8167097B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128" y="1388076"/>
            <a:ext cx="2371429" cy="34536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9B640E-9312-618A-CDB9-81DB2520F8AE}"/>
              </a:ext>
            </a:extLst>
          </p:cNvPr>
          <p:cNvSpPr txBox="1"/>
          <p:nvPr/>
        </p:nvSpPr>
        <p:spPr>
          <a:xfrm>
            <a:off x="5749248" y="459589"/>
            <a:ext cx="6150053" cy="5401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err="1">
                <a:latin typeface="Arial"/>
                <a:cs typeface="Arial"/>
              </a:rPr>
              <a:t>Tachwedd</a:t>
            </a:r>
            <a:r>
              <a:rPr lang="en-GB" sz="2000" b="1" dirty="0">
                <a:latin typeface="Arial"/>
                <a:cs typeface="Arial"/>
              </a:rPr>
              <a:t>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19 </a:t>
            </a:r>
            <a:endParaRPr lang="en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i="1" dirty="0">
                <a:latin typeface="Arial"/>
                <a:cs typeface="Arial"/>
              </a:rPr>
              <a:t>*Linc </a:t>
            </a:r>
            <a:r>
              <a:rPr lang="cy-GB" sz="1600" i="1" dirty="0">
                <a:latin typeface="Arial" panose="020B0604020202020204" pitchFamily="34" charset="0"/>
                <a:cs typeface="Arial" panose="020B0604020202020204" pitchFamily="34" charset="0"/>
              </a:rPr>
              <a:t>i wythnos gwrth-fwlio</a:t>
            </a:r>
            <a:endParaRPr lang="en-GB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sz="1600" dirty="0">
                <a:latin typeface="Arial" panose="020B0604020202020204" pitchFamily="34" charset="0"/>
                <a:cs typeface="Arial" panose="020B0604020202020204" pitchFamily="34" charset="0"/>
              </a:rPr>
              <a:t>Pa oedolion sy'n eich cadw'n ddiogel mewn gwahanol sefyllfaoedd? Meddyliwch am ddiogelwch yn eich cartref, yn yr ysgol ac yn eich cymuned.</a:t>
            </a:r>
          </a:p>
          <a:p>
            <a:pPr>
              <a:lnSpc>
                <a:spcPct val="150000"/>
              </a:lnSpc>
            </a:pPr>
            <a:endParaRPr lang="en-GB" sz="12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sz="1600" dirty="0">
                <a:latin typeface="Arial" panose="020B0604020202020204" pitchFamily="34" charset="0"/>
                <a:cs typeface="Arial" panose="020B0604020202020204" pitchFamily="34" charset="0"/>
              </a:rPr>
              <a:t>Oes gan eich ysgol/grŵp reolau neu bolisïau ynglŷn â’ch cadw’n ddiogel? Beth mae nhw'n ei gynnwys?</a:t>
            </a:r>
          </a:p>
          <a:p>
            <a:pPr>
              <a:lnSpc>
                <a:spcPct val="150000"/>
              </a:lnSpc>
            </a:pPr>
            <a:endParaRPr lang="en-GB" sz="12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sz="1600" dirty="0">
                <a:latin typeface="Arial" panose="020B0604020202020204" pitchFamily="34" charset="0"/>
                <a:cs typeface="Arial" panose="020B0604020202020204" pitchFamily="34" charset="0"/>
              </a:rPr>
              <a:t>Os ydych chi'n meddwl nad yw rhywun yn ddiogel neu'n cael ei gadw'n ddiogel beth allech chi wneud?</a:t>
            </a:r>
          </a:p>
          <a:p>
            <a:pPr>
              <a:lnSpc>
                <a:spcPct val="150000"/>
              </a:lnSpc>
            </a:pPr>
            <a:endParaRPr lang="en-GB" sz="12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sz="1600" dirty="0">
                <a:latin typeface="Arial" panose="020B0604020202020204" pitchFamily="34" charset="0"/>
                <a:cs typeface="Arial" panose="020B0604020202020204" pitchFamily="34" charset="0"/>
              </a:rPr>
              <a:t>Beth ddylech chi wneud os byddech yn teimlo'n anniogel neu'n anhapus?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5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ABABA-D0AF-AE7C-BBCE-7B2E14807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48EE9F-096A-681C-36E1-02A919415D59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C4E21D-E149-6906-33C5-3655C29C0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67" y="1505603"/>
            <a:ext cx="2628861" cy="34039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4E1304-E2CC-FBFF-3768-DC69918B7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0047" y="1502904"/>
            <a:ext cx="2628861" cy="34093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E5D851-5B07-02C2-27A6-049073475ABB}"/>
              </a:ext>
            </a:extLst>
          </p:cNvPr>
          <p:cNvSpPr txBox="1"/>
          <p:nvPr/>
        </p:nvSpPr>
        <p:spPr>
          <a:xfrm>
            <a:off x="6548501" y="815344"/>
            <a:ext cx="5195266" cy="45447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 err="1">
                <a:latin typeface="Arial"/>
                <a:cs typeface="Arial"/>
              </a:rPr>
              <a:t>Rhagfyr</a:t>
            </a:r>
            <a:r>
              <a:rPr lang="en-GB" sz="2000" b="1" dirty="0">
                <a:latin typeface="Arial"/>
                <a:cs typeface="Arial"/>
              </a:rPr>
              <a:t>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14</a:t>
            </a:r>
            <a:r>
              <a:rPr lang="en-GB" sz="2000" dirty="0">
                <a:latin typeface="Arial"/>
                <a:cs typeface="Arial"/>
              </a:rPr>
              <a:t> 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2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Ym mis Rhagfyr mae llawer o bobl yn dathlu'r Nadolig.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Pa grefydd sy'n dathlu'r Nadolig?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mae crefyddau eraill yn ei ddathlu?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Pa symbolau y gallwch chi eu hadnabod neu ddysgu amdanyn nhw o'r cerdyn symbolau?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5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3EB1C-1BAE-7777-19F0-F0B7CE85D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C07ED1-AC22-07C4-37C9-47E1C3F367C8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056428-D3F7-664C-04DB-1DA09C092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159" y="1375329"/>
            <a:ext cx="2855401" cy="3571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3234F1-A4E3-1205-17F2-9FD779F1A5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337" y="1379336"/>
            <a:ext cx="2822144" cy="36976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99608B-71F5-F710-815C-B6E7BB32DF15}"/>
              </a:ext>
            </a:extLst>
          </p:cNvPr>
          <p:cNvSpPr txBox="1"/>
          <p:nvPr/>
        </p:nvSpPr>
        <p:spPr>
          <a:xfrm>
            <a:off x="7007301" y="998764"/>
            <a:ext cx="4692415" cy="43754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 err="1">
                <a:latin typeface="Arial"/>
                <a:cs typeface="Arial"/>
              </a:rPr>
              <a:t>Ionawr</a:t>
            </a:r>
            <a:r>
              <a:rPr lang="en-GB" sz="2000" b="1" dirty="0">
                <a:latin typeface="Arial"/>
                <a:cs typeface="Arial"/>
              </a:rPr>
              <a:t>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29 </a:t>
            </a:r>
            <a:endParaRPr lang="en-US" sz="2000" b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2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Meddyliwch am un peth rydych chi'n dda am ei wneud? Gall hyn fod yn bethau yn yr ysgol neu y tu allan i'r ysgol – gall fod yn waith celf, chwaraeon, drama, coginio, cerddoriaeth neu hyd yn oed bod yn ffrind.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Oes unrhyw beth yr hoffech ei ddysgu eleni? Ble allech chi wneud hyn?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8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40A78-9ADF-31AB-A7E2-5C538AA96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1020B3-9816-D449-0087-E91272520D03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6C2FED-089B-CDE2-53E5-6BA6D7E86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918" y="1241464"/>
            <a:ext cx="2868856" cy="37468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5C8321-12B4-9A75-421E-3ABFA30E4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0115" y="1245471"/>
            <a:ext cx="2858454" cy="38726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F07C6C-FAA3-A91F-5F81-ECF348F053C8}"/>
              </a:ext>
            </a:extLst>
          </p:cNvPr>
          <p:cNvSpPr txBox="1"/>
          <p:nvPr/>
        </p:nvSpPr>
        <p:spPr>
          <a:xfrm>
            <a:off x="7113993" y="780305"/>
            <a:ext cx="4602384" cy="46524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 err="1">
                <a:latin typeface="Arial"/>
                <a:cs typeface="Arial"/>
              </a:rPr>
              <a:t>Chwefror</a:t>
            </a:r>
            <a:r>
              <a:rPr lang="en-GB" sz="2000" b="1" dirty="0">
                <a:latin typeface="Arial"/>
                <a:cs typeface="Arial"/>
              </a:rPr>
              <a:t>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15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sy'n gwneud ffrind da? Fe allech chi dynnu llun o'ch ffrind neu ysgrifennu rhestr o'r hyn sy'n gwneud ffrind da.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Ydych chi’n gallu meddwl am y fath o glybiau/grwpiau sydd o fewn eich ysgol/cymuned? Oes unrhyw beth ar goll? Pwy sy’n gallu helpu gyda hyn?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66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D510-E1BF-D422-FD2C-0A90CB7BE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8CE78A-783B-49EE-7BD8-6E2CA2F6A269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C33E14-524D-5C9F-5FB0-600ECFA0C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945" y="1277386"/>
            <a:ext cx="2765883" cy="3520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11A6B1-B317-E103-D57F-0575C9A18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" t="-197" r="2622" b="-1529"/>
          <a:stretch/>
        </p:blipFill>
        <p:spPr>
          <a:xfrm>
            <a:off x="3634264" y="1292610"/>
            <a:ext cx="2672931" cy="3524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E338E0-F88C-4F62-3FB5-379B6ABC2A77}"/>
              </a:ext>
            </a:extLst>
          </p:cNvPr>
          <p:cNvSpPr txBox="1"/>
          <p:nvPr/>
        </p:nvSpPr>
        <p:spPr>
          <a:xfrm>
            <a:off x="6696386" y="862221"/>
            <a:ext cx="5012132" cy="43857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Mawrth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7</a:t>
            </a: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 err="1">
                <a:latin typeface="Arial"/>
                <a:cs typeface="Arial"/>
              </a:rPr>
              <a:t>Mae’n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Ddydd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Gwyl</a:t>
            </a:r>
            <a:r>
              <a:rPr lang="en-GB" dirty="0">
                <a:latin typeface="Arial"/>
                <a:cs typeface="Arial"/>
              </a:rPr>
              <a:t> Dewi </a:t>
            </a:r>
            <a:r>
              <a:rPr lang="en-GB" dirty="0" err="1">
                <a:latin typeface="Arial"/>
                <a:cs typeface="Arial"/>
              </a:rPr>
              <a:t>yng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Nghymru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ar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Fawrth</a:t>
            </a:r>
            <a:r>
              <a:rPr lang="en-GB" dirty="0">
                <a:latin typeface="Arial"/>
                <a:cs typeface="Arial"/>
              </a:rPr>
              <a:t> y 1af – </a:t>
            </a:r>
            <a:r>
              <a:rPr lang="en-GB" dirty="0" err="1">
                <a:latin typeface="Arial"/>
                <a:cs typeface="Arial"/>
              </a:rPr>
              <a:t>dyma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gyfle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gwych</a:t>
            </a:r>
            <a:r>
              <a:rPr lang="en-GB" dirty="0">
                <a:latin typeface="Arial"/>
                <a:cs typeface="Arial"/>
              </a:rPr>
              <a:t> I </a:t>
            </a:r>
            <a:r>
              <a:rPr lang="en-GB" dirty="0" err="1">
                <a:latin typeface="Arial"/>
                <a:cs typeface="Arial"/>
              </a:rPr>
              <a:t>ddathlu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ein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cenedligrwydd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Sut mae pobl traddodiadol yn dathlu Dydd Gŵyl Dewi?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Beth ydych chi'n ei fwynhau wrth fyw yng Nghymru?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87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1965D-18A6-5287-E202-539C93585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357F53-B819-390E-2C47-6105DC223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458" y="1304125"/>
            <a:ext cx="2611424" cy="32919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14A07D-7AA1-4890-386C-8815BFA84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7" r="1707" b="2932"/>
          <a:stretch/>
        </p:blipFill>
        <p:spPr>
          <a:xfrm>
            <a:off x="3196209" y="1303056"/>
            <a:ext cx="2591996" cy="32827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FFED32-EB3A-357A-4444-6DE5747C8293}"/>
              </a:ext>
            </a:extLst>
          </p:cNvPr>
          <p:cNvSpPr txBox="1"/>
          <p:nvPr/>
        </p:nvSpPr>
        <p:spPr>
          <a:xfrm>
            <a:off x="6096000" y="586122"/>
            <a:ext cx="5665475" cy="54732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Ebrill a Mai – </a:t>
            </a:r>
            <a:r>
              <a:rPr lang="en-GB" sz="2000" b="1" dirty="0" err="1">
                <a:latin typeface="Arial"/>
                <a:cs typeface="Arial"/>
              </a:rPr>
              <a:t>Erthygl</a:t>
            </a:r>
            <a:r>
              <a:rPr lang="en-GB" sz="2000" b="1" dirty="0">
                <a:latin typeface="Arial"/>
                <a:cs typeface="Arial"/>
              </a:rPr>
              <a:t> 24 </a:t>
            </a:r>
            <a:endParaRPr lang="en-US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400" i="1" dirty="0">
                <a:latin typeface="Arial"/>
                <a:cs typeface="Arial"/>
              </a:rPr>
              <a:t>*Lincs </a:t>
            </a:r>
            <a:r>
              <a:rPr lang="en-GB" sz="1400" i="1" dirty="0" err="1">
                <a:latin typeface="Arial"/>
                <a:cs typeface="Arial"/>
              </a:rPr>
              <a:t>i</a:t>
            </a:r>
            <a:r>
              <a:rPr lang="en-GB" sz="1400" i="1" dirty="0">
                <a:latin typeface="Arial"/>
                <a:cs typeface="Arial"/>
              </a:rPr>
              <a:t> </a:t>
            </a:r>
            <a:r>
              <a:rPr lang="cy-GB" sz="1400" i="1" dirty="0">
                <a:latin typeface="Arial" panose="020B0604020202020204" pitchFamily="34" charset="0"/>
                <a:cs typeface="Arial" panose="020B0604020202020204" pitchFamily="34" charset="0"/>
              </a:rPr>
              <a:t>Ddiwrnod Iechyd y Byd ac wythnos ymwybyddiaeth Iechyd Meddwl</a:t>
            </a:r>
            <a:endParaRPr lang="en-US" sz="1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800" i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Ydych chi’n gallu meddwl am yr holl wahanol ffyrdd y gall plant a phobl ifanc fod yn iach a gofalu am eu lles?</a:t>
            </a:r>
          </a:p>
          <a:p>
            <a:pPr>
              <a:lnSpc>
                <a:spcPct val="150000"/>
              </a:lnSpc>
            </a:pPr>
            <a:endParaRPr lang="en-US" sz="8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Ydych chi’n gallu meddwl am 3 pheth newydd yr hoffech chi geisio neud i gadw eich corff a’ch meddwl yn iach.</a:t>
            </a:r>
          </a:p>
          <a:p>
            <a:pPr>
              <a:lnSpc>
                <a:spcPct val="150000"/>
              </a:lnSpc>
            </a:pPr>
            <a:endParaRPr lang="en-US" sz="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Ble gallwch chi fynd i gael cymorth ar gyfer eich llesiant?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2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omm">
      <a:dk1>
        <a:sysClr val="windowText" lastClr="000000"/>
      </a:dk1>
      <a:lt1>
        <a:sysClr val="window" lastClr="FFFFFF"/>
      </a:lt1>
      <a:dk2>
        <a:srgbClr val="414042"/>
      </a:dk2>
      <a:lt2>
        <a:srgbClr val="ED1556"/>
      </a:lt2>
      <a:accent1>
        <a:srgbClr val="0072BC"/>
      </a:accent1>
      <a:accent2>
        <a:srgbClr val="FDB913"/>
      </a:accent2>
      <a:accent3>
        <a:srgbClr val="27AAE1"/>
      </a:accent3>
      <a:accent4>
        <a:srgbClr val="EE3D96"/>
      </a:accent4>
      <a:accent5>
        <a:srgbClr val="A978B4"/>
      </a:accent5>
      <a:accent6>
        <a:srgbClr val="B3D235"/>
      </a:accent6>
      <a:hlink>
        <a:srgbClr val="0563C1"/>
      </a:hlink>
      <a:folHlink>
        <a:srgbClr val="954F72"/>
      </a:folHlink>
    </a:clrScheme>
    <a:fontScheme name="CCom">
      <a:majorFont>
        <a:latin typeface="VAG Rounded"/>
        <a:ea typeface=""/>
        <a:cs typeface=""/>
      </a:majorFont>
      <a:minorFont>
        <a:latin typeface="VAG Rounded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2018.potx" id="{B0D8CF57-D8FC-43EB-9088-CCE5842F2899}" vid="{29BCE122-BF80-41C0-B566-8E18204F27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0E17DEE6830F4EAB69CF016E6544E2" ma:contentTypeVersion="33" ma:contentTypeDescription="Create a new document." ma:contentTypeScope="" ma:versionID="cb5b3e74163a68f1ab1a330863cd8ca5">
  <xsd:schema xmlns:xsd="http://www.w3.org/2001/XMLSchema" xmlns:xs="http://www.w3.org/2001/XMLSchema" xmlns:p="http://schemas.microsoft.com/office/2006/metadata/properties" xmlns:ns2="a92cb3d6-694b-4915-be01-0dd97e9dbd9e" xmlns:ns3="e442ecdc-24d5-4155-b3a2-f91807a0074c" targetNamespace="http://schemas.microsoft.com/office/2006/metadata/properties" ma:root="true" ma:fieldsID="8bc8f9ba61cafd898dfa14d4fbdc3b0e" ns2:_="" ns3:_="">
    <xsd:import namespace="a92cb3d6-694b-4915-be01-0dd97e9dbd9e"/>
    <xsd:import namespace="e442ecdc-24d5-4155-b3a2-f91807a0074c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cb3d6-694b-4915-be01-0dd97e9dbd9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3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2b247b5d-bd6f-45b2-9b56-34b4e46c4e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2ecdc-24d5-4155-b3a2-f91807a0074c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c0abd31a-2c24-4d75-ba30-559d6c5947ed}" ma:internalName="TaxCatchAll" ma:showField="CatchAllData" ma:web="e442ecdc-24d5-4155-b3a2-f91807a007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42ecdc-24d5-4155-b3a2-f91807a0074c" xsi:nil="true"/>
    <Math_Settings xmlns="a92cb3d6-694b-4915-be01-0dd97e9dbd9e" xsi:nil="true"/>
    <Has_Leaders_Only_SectionGroup xmlns="a92cb3d6-694b-4915-be01-0dd97e9dbd9e" xsi:nil="true"/>
    <Owner xmlns="a92cb3d6-694b-4915-be01-0dd97e9dbd9e">
      <UserInfo>
        <DisplayName/>
        <AccountId xsi:nil="true"/>
        <AccountType/>
      </UserInfo>
    </Owner>
    <Distribution_Groups xmlns="a92cb3d6-694b-4915-be01-0dd97e9dbd9e" xsi:nil="true"/>
    <AppVersion xmlns="a92cb3d6-694b-4915-be01-0dd97e9dbd9e" xsi:nil="true"/>
    <IsNotebookLocked xmlns="a92cb3d6-694b-4915-be01-0dd97e9dbd9e" xsi:nil="true"/>
    <Is_Collaboration_Space_Locked xmlns="a92cb3d6-694b-4915-be01-0dd97e9dbd9e" xsi:nil="true"/>
    <Teams_Channel_Section_Location xmlns="a92cb3d6-694b-4915-be01-0dd97e9dbd9e" xsi:nil="true"/>
    <Templates xmlns="a92cb3d6-694b-4915-be01-0dd97e9dbd9e" xsi:nil="true"/>
    <NotebookType xmlns="a92cb3d6-694b-4915-be01-0dd97e9dbd9e" xsi:nil="true"/>
    <lcf76f155ced4ddcb4097134ff3c332f xmlns="a92cb3d6-694b-4915-be01-0dd97e9dbd9e">
      <Terms xmlns="http://schemas.microsoft.com/office/infopath/2007/PartnerControls"/>
    </lcf76f155ced4ddcb4097134ff3c332f>
    <LMS_Mappings xmlns="a92cb3d6-694b-4915-be01-0dd97e9dbd9e" xsi:nil="true"/>
    <Invited_Leaders xmlns="a92cb3d6-694b-4915-be01-0dd97e9dbd9e" xsi:nil="true"/>
    <Self_Registration_Enabled xmlns="a92cb3d6-694b-4915-be01-0dd97e9dbd9e" xsi:nil="true"/>
    <FolderType xmlns="a92cb3d6-694b-4915-be01-0dd97e9dbd9e" xsi:nil="true"/>
    <Leaders xmlns="a92cb3d6-694b-4915-be01-0dd97e9dbd9e">
      <UserInfo>
        <DisplayName/>
        <AccountId xsi:nil="true"/>
        <AccountType/>
      </UserInfo>
    </Leaders>
    <TeamsChannelId xmlns="a92cb3d6-694b-4915-be01-0dd97e9dbd9e" xsi:nil="true"/>
    <DefaultSectionNames xmlns="a92cb3d6-694b-4915-be01-0dd97e9dbd9e" xsi:nil="true"/>
    <CultureName xmlns="a92cb3d6-694b-4915-be01-0dd97e9dbd9e" xsi:nil="true"/>
    <Invited_Members xmlns="a92cb3d6-694b-4915-be01-0dd97e9dbd9e" xsi:nil="true"/>
    <Members xmlns="a92cb3d6-694b-4915-be01-0dd97e9dbd9e">
      <UserInfo>
        <DisplayName/>
        <AccountId xsi:nil="true"/>
        <AccountType/>
      </UserInfo>
    </Members>
    <Member_Groups xmlns="a92cb3d6-694b-4915-be01-0dd97e9dbd9e">
      <UserInfo>
        <DisplayName/>
        <AccountId xsi:nil="true"/>
        <AccountType/>
      </UserInfo>
    </Member_Groups>
  </documentManagement>
</p:properties>
</file>

<file path=customXml/itemProps1.xml><?xml version="1.0" encoding="utf-8"?>
<ds:datastoreItem xmlns:ds="http://schemas.openxmlformats.org/officeDocument/2006/customXml" ds:itemID="{F21D8E49-D70F-4562-A934-85F7BFD90E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0EEB41-60AF-4C6A-869B-93B40577048C}">
  <ds:schemaRefs>
    <ds:schemaRef ds:uri="a92cb3d6-694b-4915-be01-0dd97e9dbd9e"/>
    <ds:schemaRef ds:uri="e442ecdc-24d5-4155-b3a2-f91807a0074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26CCF13-9911-4B37-9CBD-CA61567403E0}">
  <ds:schemaRefs>
    <ds:schemaRef ds:uri="a92cb3d6-694b-4915-be01-0dd97e9dbd9e"/>
    <ds:schemaRef ds:uri="e442ecdc-24d5-4155-b3a2-f91807a0074c"/>
    <ds:schemaRef ds:uri="f4edaaa3-7766-4c66-951e-371f72d6779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cc2018</Template>
  <TotalTime>0</TotalTime>
  <Words>587</Words>
  <Application>Microsoft Macintosh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VAG Rounded Std Light</vt:lpstr>
      <vt:lpstr>VAG Rounded</vt:lpstr>
      <vt:lpstr>Calibri</vt:lpstr>
      <vt:lpstr>VAG Rounded Std Thin</vt:lpstr>
      <vt:lpstr>Office Theme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Rhiannon Llewelyn</cp:lastModifiedBy>
  <cp:revision>237</cp:revision>
  <dcterms:created xsi:type="dcterms:W3CDTF">2019-03-26T15:18:01Z</dcterms:created>
  <dcterms:modified xsi:type="dcterms:W3CDTF">2025-04-02T13:18:01Z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0x010100B40E17DEE6830F4EAB69CF016E6544E2</vt:lpwstr>
  </property>
  <property fmtid="{D5CDD505-2E9C-101B-9397-08002B2CF9AE}" pid="3" name="MediaServiceImageTags">
    <vt:lpwstr/>
  </property>
</Properties>
</file>