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99" r:id="rId5"/>
    <p:sldId id="258" r:id="rId6"/>
    <p:sldId id="317" r:id="rId7"/>
    <p:sldId id="260" r:id="rId8"/>
    <p:sldId id="330" r:id="rId9"/>
    <p:sldId id="344" r:id="rId10"/>
    <p:sldId id="346" r:id="rId11"/>
    <p:sldId id="262" r:id="rId12"/>
    <p:sldId id="347" r:id="rId13"/>
    <p:sldId id="341" r:id="rId14"/>
    <p:sldId id="263" r:id="rId15"/>
  </p:sldIdLst>
  <p:sldSz cx="12192000" cy="6858000"/>
  <p:notesSz cx="6858000" cy="9144000"/>
  <p:embeddedFontLst>
    <p:embeddedFont>
      <p:font typeface="VAG Rounded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284A6-4BE4-6A3B-8EA0-672E8E5A9884}" v="10" dt="2025-05-06T09:09:04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yx8fo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complantcymru.org.uk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err="1"/>
              <a:t>Gallech</a:t>
            </a:r>
            <a:r>
              <a:rPr lang="en"/>
              <a:t> </a:t>
            </a:r>
            <a:r>
              <a:rPr lang="en" err="1"/>
              <a:t>hefyd</a:t>
            </a:r>
            <a:r>
              <a:rPr lang="en"/>
              <a:t> </a:t>
            </a:r>
            <a:r>
              <a:rPr lang="en" err="1"/>
              <a:t>gysylltu</a:t>
            </a:r>
            <a:r>
              <a:rPr lang="en"/>
              <a:t> a </a:t>
            </a:r>
            <a:r>
              <a:rPr lang="en" err="1"/>
              <a:t>siarad</a:t>
            </a:r>
            <a:r>
              <a:rPr lang="en"/>
              <a:t> â:</a:t>
            </a:r>
            <a:endParaRPr lang="en-US"/>
          </a:p>
          <a:p>
            <a:pPr>
              <a:lnSpc>
                <a:spcPct val="150000"/>
              </a:lnSpc>
            </a:pPr>
            <a:endParaRPr lang="en"/>
          </a:p>
          <a:p>
            <a:pPr>
              <a:lnSpc>
                <a:spcPct val="150000"/>
              </a:lnSpc>
            </a:pPr>
            <a:r>
              <a:rPr lang="en"/>
              <a:t>Childline – 0800 1111</a:t>
            </a:r>
          </a:p>
          <a:p>
            <a:pPr>
              <a:lnSpc>
                <a:spcPct val="150000"/>
              </a:lnSpc>
            </a:pPr>
            <a:r>
              <a:rPr lang="en"/>
              <a:t>Meic – 080880 23456</a:t>
            </a:r>
            <a:endParaRPr lang="en-GB"/>
          </a:p>
          <a:p>
            <a:endParaRPr lang="en-GB"/>
          </a:p>
          <a:p>
            <a:pPr>
              <a:lnSpc>
                <a:spcPct val="150000"/>
              </a:lnSpc>
            </a:pPr>
            <a:endParaRPr lang="en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Linc </a:t>
            </a:r>
            <a:r>
              <a:rPr lang="en-US" err="1">
                <a:ea typeface="Calibri"/>
                <a:cs typeface="Calibri"/>
              </a:rPr>
              <a:t>i'r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fideo</a:t>
            </a:r>
            <a:r>
              <a:rPr lang="en-US">
                <a:ea typeface="Calibri"/>
                <a:cs typeface="Calibri"/>
              </a:rPr>
              <a:t>: https://</a:t>
            </a:r>
            <a:r>
              <a:rPr lang="en-US" err="1">
                <a:ea typeface="Calibri"/>
                <a:cs typeface="Calibri"/>
              </a:rPr>
              <a:t>youtu.be</a:t>
            </a:r>
            <a:r>
              <a:rPr lang="en-US">
                <a:ea typeface="Calibri"/>
                <a:cs typeface="Calibri"/>
              </a:rPr>
              <a:t>/_bmLihtK_3c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Linc </a:t>
            </a:r>
            <a:r>
              <a:rPr lang="en-US" err="1">
                <a:ea typeface="Calibri"/>
                <a:cs typeface="Calibri"/>
              </a:rPr>
              <a:t>i'r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holidaur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>
                <a:hlinkClick r:id="rId3"/>
              </a:rPr>
              <a:t>https://online1.snapsurveys.com/yx8fof</a:t>
            </a:r>
            <a:endParaRPr lang="en-US"/>
          </a:p>
          <a:p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87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Linc </a:t>
            </a:r>
            <a:r>
              <a:rPr lang="en-US" err="1"/>
              <a:t>i’r</a:t>
            </a:r>
            <a:r>
              <a:rPr lang="en-US"/>
              <a:t> </a:t>
            </a:r>
            <a:r>
              <a:rPr lang="en-US" err="1"/>
              <a:t>fideo</a:t>
            </a:r>
            <a:r>
              <a:rPr lang="en-US"/>
              <a:t>: https://youtu.be/KVaFFwhfH-A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2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59CB9-75AB-292B-B92C-5C1429C5D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E5341-BB20-9897-D4A9-E71383CB7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13252F-2B97-D797-C159-D8960851C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Cyfeiriad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ebost</a:t>
            </a:r>
            <a:r>
              <a:rPr lang="en-US"/>
              <a:t>: </a:t>
            </a:r>
            <a:r>
              <a:rPr lang="en-US">
                <a:hlinkClick r:id="rId3"/>
              </a:rPr>
              <a:t>post@complantcymru.org.uk</a:t>
            </a:r>
            <a:r>
              <a:rPr lang="en-US"/>
              <a:t> 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C8B3C-FD84-01DA-F71C-10B16873E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8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yngor@complantcymru.org.u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hyperlink" Target="http://www.complantcymru.org.u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_bmLihtK_3c?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yx8fo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KVaFFwhfH-A?feature=oembed" TargetMode="Externa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complantcymru.org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 Mai 2025</a:t>
            </a:r>
            <a:r>
              <a:rPr lang="en" sz="3300">
                <a:latin typeface="Arial"/>
                <a:cs typeface="Arial"/>
              </a:rPr>
              <a:t> 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318000"/>
            <a:ext cx="7014564" cy="29893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Gallech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hefyd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gysylltu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â’n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tîm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Cyngor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a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chymorth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cyngor@complantcymru.org.uk</a:t>
            </a:r>
            <a:endParaRPr lang="en-US" sz="2200">
              <a:solidFill>
                <a:schemeClr val="tx1"/>
              </a:solidFill>
              <a:latin typeface="Arial"/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www.complantcymru.org.uk</a:t>
            </a:r>
            <a:endParaRPr lang="en">
              <a:solidFill>
                <a:schemeClr val="tx1"/>
              </a:solidFill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97" y="2479056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740499" y="787609"/>
            <a:ext cx="10714214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sz="2200" err="1">
                <a:latin typeface="Arial"/>
              </a:rPr>
              <a:t>Os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chi'n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poeni</a:t>
            </a:r>
            <a:r>
              <a:rPr lang="en-GB" sz="2200">
                <a:latin typeface="Arial"/>
              </a:rPr>
              <a:t> am </a:t>
            </a:r>
            <a:r>
              <a:rPr lang="en-GB" sz="2200" err="1">
                <a:latin typeface="Arial"/>
              </a:rPr>
              <a:t>unrhyw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beth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ar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ôl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sesiwn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heddi</a:t>
            </a:r>
            <a:r>
              <a:rPr lang="en-GB" sz="2200">
                <a:latin typeface="Arial"/>
              </a:rPr>
              <a:t>, </a:t>
            </a:r>
            <a:r>
              <a:rPr lang="en-GB" sz="2200" err="1">
                <a:latin typeface="Arial"/>
              </a:rPr>
              <a:t>dylech</a:t>
            </a:r>
            <a:r>
              <a:rPr lang="en-GB" sz="2200">
                <a:latin typeface="Arial"/>
              </a:rPr>
              <a:t> </a:t>
            </a:r>
            <a:r>
              <a:rPr lang="en-GB" sz="2200" b="1" err="1">
                <a:latin typeface="Arial"/>
              </a:rPr>
              <a:t>siarad</a:t>
            </a:r>
            <a:r>
              <a:rPr lang="en-GB" sz="2200" b="1">
                <a:latin typeface="Arial"/>
              </a:rPr>
              <a:t> ag </a:t>
            </a:r>
            <a:r>
              <a:rPr lang="en-GB" sz="2200" b="1" err="1">
                <a:latin typeface="Arial"/>
              </a:rPr>
              <a:t>oedolyn</a:t>
            </a:r>
            <a:r>
              <a:rPr lang="en-GB" sz="2200" b="1">
                <a:latin typeface="Arial"/>
              </a:rPr>
              <a:t> </a:t>
            </a:r>
            <a:r>
              <a:rPr lang="en-GB" sz="2200" err="1">
                <a:latin typeface="Arial"/>
              </a:rPr>
              <a:t>rydych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chi’n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ymddiried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ynddo</a:t>
            </a:r>
            <a:r>
              <a:rPr lang="en-GB" sz="2200" b="1">
                <a:latin typeface="Arial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6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46891" y="121632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79" y="782901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65370" y="330884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mater mis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80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Dydd</a:t>
            </a:r>
            <a:r>
              <a:rPr lang="en-GB" sz="28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8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2 </a:t>
            </a:r>
            <a:r>
              <a:rPr lang="en-GB" sz="280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Mehefin</a:t>
            </a:r>
            <a:endParaRPr lang="en-GB" sz="2800" b="1">
              <a:solidFill>
                <a:schemeClr val="dk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753" y="1389285"/>
            <a:ext cx="7579298" cy="2597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sz="2800">
                <a:latin typeface="Arial"/>
                <a:cs typeface="Arial"/>
                <a:sym typeface="Trebuchet MS"/>
              </a:rPr>
              <a:t>Mis </a:t>
            </a:r>
            <a:r>
              <a:rPr lang="en-US" sz="2800" err="1">
                <a:latin typeface="Arial"/>
                <a:cs typeface="Arial"/>
                <a:sym typeface="Trebuchet MS"/>
              </a:rPr>
              <a:t>diwethaf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fe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wnaethom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ni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ofyn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GB" sz="28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sut</a:t>
            </a:r>
            <a:r>
              <a:rPr lang="en-GB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oeddech</a:t>
            </a:r>
            <a:r>
              <a:rPr lang="en-GB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chi’n</a:t>
            </a:r>
            <a:r>
              <a:rPr lang="en-GB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gofalu</a:t>
            </a:r>
            <a:r>
              <a:rPr lang="en-GB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am </a:t>
            </a:r>
            <a:r>
              <a:rPr lang="en-GB" sz="28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eich</a:t>
            </a:r>
            <a:r>
              <a:rPr lang="en-GB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dannedd</a:t>
            </a:r>
            <a:r>
              <a:rPr lang="en-GB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GB" sz="2800" b="0" i="0" u="none" strike="noStrike">
                <a:effectLst/>
                <a:latin typeface="Arial" panose="020B0604020202020204" pitchFamily="34" charset="0"/>
              </a:rPr>
              <a:t>​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2800">
              <a:latin typeface="Arial"/>
              <a:cs typeface="Arial"/>
              <a:sym typeface="Trebuchet MS"/>
            </a:endParaRPr>
          </a:p>
          <a:p>
            <a:pPr defTabSz="914400">
              <a:lnSpc>
                <a:spcPct val="150000"/>
              </a:lnSpc>
            </a:pPr>
            <a:r>
              <a:rPr lang="en-US" sz="2800">
                <a:latin typeface="Arial"/>
                <a:cs typeface="Arial"/>
                <a:sym typeface="Trebuchet MS"/>
              </a:rPr>
              <a:t>Dyma </a:t>
            </a:r>
            <a:r>
              <a:rPr lang="en-US" sz="2800" err="1">
                <a:latin typeface="Arial"/>
                <a:cs typeface="Arial"/>
                <a:sym typeface="Trebuchet MS"/>
              </a:rPr>
              <a:t>beth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ddywedoch</a:t>
            </a:r>
            <a:r>
              <a:rPr lang="en-US" sz="2800">
                <a:latin typeface="Arial"/>
                <a:cs typeface="Arial"/>
                <a:sym typeface="Trebuchet MS"/>
              </a:rPr>
              <a:t> chi </a:t>
            </a:r>
            <a:r>
              <a:rPr lang="en-US" sz="2800" err="1">
                <a:latin typeface="Arial"/>
                <a:cs typeface="Arial"/>
                <a:sym typeface="Trebuchet MS"/>
              </a:rPr>
              <a:t>wrthym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ni</a:t>
            </a:r>
            <a:r>
              <a:rPr lang="en-US" sz="2800">
                <a:latin typeface="Arial"/>
                <a:cs typeface="Arial"/>
                <a:sym typeface="Trebuchet MS"/>
              </a:rPr>
              <a:t>:</a:t>
            </a:r>
            <a:endParaRPr lang="en-US" sz="280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49" y="1258389"/>
            <a:ext cx="2679223" cy="285955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E604DD-03B8-D574-E43C-AC73C0F86CD5}"/>
              </a:ext>
            </a:extLst>
          </p:cNvPr>
          <p:cNvSpPr txBox="1"/>
          <p:nvPr/>
        </p:nvSpPr>
        <p:spPr>
          <a:xfrm>
            <a:off x="2196218" y="663053"/>
            <a:ext cx="9531458" cy="529375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Dros 700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ohonoch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chi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wedi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cymryd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rhan</a:t>
            </a:r>
            <a:endParaRPr lang="en-US" err="1"/>
          </a:p>
          <a:p>
            <a:endParaRPr lang="en-GB" sz="3200">
              <a:solidFill>
                <a:srgbClr val="21212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66%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ohonoch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chi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wedi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bod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i'r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deintydd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ers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dechrau'r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flwyddyn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ysgol</a:t>
            </a:r>
            <a:endParaRPr lang="en-GB" sz="3200">
              <a:solidFill>
                <a:srgbClr val="212121"/>
              </a:solidFill>
              <a:latin typeface="Arial"/>
              <a:cs typeface="Arial"/>
            </a:endParaRPr>
          </a:p>
          <a:p>
            <a:endParaRPr lang="en-GB" sz="3200">
              <a:solidFill>
                <a:srgbClr val="21212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83%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ohonoch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chi'n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brwsio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eich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dannedd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o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leiaf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dwywaith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yr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wythnos</a:t>
            </a:r>
            <a:endParaRPr lang="en-GB" sz="3200">
              <a:solidFill>
                <a:srgbClr val="212121"/>
              </a:solidFill>
              <a:latin typeface="Arial"/>
              <a:cs typeface="Arial"/>
            </a:endParaRPr>
          </a:p>
          <a:p>
            <a:endParaRPr lang="en-GB" sz="3200">
              <a:solidFill>
                <a:srgbClr val="21212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49%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ohonoch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chi'n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golchi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eich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past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dannedd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allan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ar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ôl</a:t>
            </a: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212121"/>
                </a:solidFill>
                <a:latin typeface="Arial"/>
                <a:cs typeface="Arial"/>
              </a:rPr>
              <a:t>brwsio</a:t>
            </a:r>
            <a:endParaRPr lang="en-GB" sz="3200" err="1">
              <a:latin typeface="Arial"/>
              <a:cs typeface="Arial"/>
            </a:endParaRPr>
          </a:p>
          <a:p>
            <a:pPr algn="l"/>
            <a:endParaRPr lang="en-GB"/>
          </a:p>
        </p:txBody>
      </p:sp>
      <p:pic>
        <p:nvPicPr>
          <p:cNvPr id="3" name="Picture 2" descr="A cartoon of a child writing on a book&#10;&#10;AI-generated content may be incorrect.">
            <a:extLst>
              <a:ext uri="{FF2B5EF4-FFF2-40B4-BE49-F238E27FC236}">
                <a16:creationId xmlns:a16="http://schemas.microsoft.com/office/drawing/2014/main" id="{89007094-2C04-CF72-2EE8-E89A8555E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07" y="568274"/>
            <a:ext cx="1085850" cy="1247775"/>
          </a:xfrm>
          <a:prstGeom prst="rect">
            <a:avLst/>
          </a:prstGeom>
        </p:spPr>
      </p:pic>
      <p:pic>
        <p:nvPicPr>
          <p:cNvPr id="4" name="Picture 3" descr="Free vector graphic: Dentist, Teeth, Tooth, Happy - Free Image on ...">
            <a:extLst>
              <a:ext uri="{FF2B5EF4-FFF2-40B4-BE49-F238E27FC236}">
                <a16:creationId xmlns:a16="http://schemas.microsoft.com/office/drawing/2014/main" id="{D3540C3E-1DE8-2F46-5B5B-9C902A724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32" y="2074914"/>
            <a:ext cx="990600" cy="1085850"/>
          </a:xfrm>
          <a:prstGeom prst="rect">
            <a:avLst/>
          </a:prstGeom>
        </p:spPr>
      </p:pic>
      <p:pic>
        <p:nvPicPr>
          <p:cNvPr id="5" name="Picture 4" descr="칫솔 칫 솔 치약 · Pixabay의 무료 벡터 그래픽">
            <a:extLst>
              <a:ext uri="{FF2B5EF4-FFF2-40B4-BE49-F238E27FC236}">
                <a16:creationId xmlns:a16="http://schemas.microsoft.com/office/drawing/2014/main" id="{5D481735-D911-0AFB-E775-40D32ECF7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57" y="3545605"/>
            <a:ext cx="1352550" cy="676275"/>
          </a:xfrm>
          <a:prstGeom prst="rect">
            <a:avLst/>
          </a:prstGeom>
        </p:spPr>
      </p:pic>
      <p:pic>
        <p:nvPicPr>
          <p:cNvPr id="6" name="Picture 5" descr="Free vector graphic: Toothbrush, Toothpaste, Hygiene - Free Image on ...">
            <a:extLst>
              <a:ext uri="{FF2B5EF4-FFF2-40B4-BE49-F238E27FC236}">
                <a16:creationId xmlns:a16="http://schemas.microsoft.com/office/drawing/2014/main" id="{148FB688-C6DA-7DC0-F83C-655B76D0D2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45" y="4227871"/>
            <a:ext cx="1476375" cy="1524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911196" y="823658"/>
            <a:ext cx="7818349" cy="38590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GB" sz="2800">
                <a:latin typeface="Arial"/>
                <a:cs typeface="Arial"/>
              </a:rPr>
              <a:t>Mae </a:t>
            </a:r>
            <a:r>
              <a:rPr lang="en-GB" sz="2800" b="1">
                <a:latin typeface="Arial"/>
                <a:cs typeface="Arial"/>
              </a:rPr>
              <a:t>Mater Mis Mai </a:t>
            </a:r>
            <a:r>
              <a:rPr lang="en-GB" sz="2800" err="1">
                <a:latin typeface="Arial"/>
                <a:cs typeface="Arial"/>
              </a:rPr>
              <a:t>yn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 err="1">
                <a:latin typeface="Arial"/>
                <a:cs typeface="Arial"/>
              </a:rPr>
              <a:t>ymwneud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>
                <a:solidFill>
                  <a:srgbClr val="1F1F1F"/>
                </a:solidFill>
                <a:latin typeface="Arial"/>
                <a:cs typeface="Arial"/>
              </a:rPr>
              <a:t>â </a:t>
            </a:r>
            <a:r>
              <a:rPr lang="en-GB" sz="2800" b="0" i="0" u="none" strike="noStrike" err="1">
                <a:solidFill>
                  <a:srgbClr val="1F1F1F"/>
                </a:solidFill>
                <a:effectLst/>
                <a:latin typeface="Arial"/>
                <a:cs typeface="Arial"/>
              </a:rPr>
              <a:t>etholiad</a:t>
            </a:r>
            <a:r>
              <a:rPr lang="en-GB" sz="2800" b="0" i="0" u="none" strike="noStrike">
                <a:solidFill>
                  <a:srgbClr val="1F1F1F"/>
                </a:solidFill>
                <a:effectLst/>
                <a:latin typeface="Arial"/>
                <a:cs typeface="Arial"/>
              </a:rPr>
              <a:t> </a:t>
            </a:r>
            <a:r>
              <a:rPr lang="en-GB" sz="2800" b="0" i="0" u="none" strike="noStrike" err="1">
                <a:solidFill>
                  <a:srgbClr val="1F1F1F"/>
                </a:solidFill>
                <a:effectLst/>
                <a:latin typeface="Arial"/>
                <a:cs typeface="Arial"/>
              </a:rPr>
              <a:t>fydd</a:t>
            </a:r>
            <a:r>
              <a:rPr lang="en-GB" sz="2800" b="0" i="0" u="none" strike="noStrike">
                <a:solidFill>
                  <a:srgbClr val="1F1F1F"/>
                </a:solidFill>
                <a:effectLst/>
                <a:latin typeface="Arial"/>
                <a:cs typeface="Arial"/>
              </a:rPr>
              <a:t> </a:t>
            </a:r>
            <a:r>
              <a:rPr lang="en-GB" sz="2800" b="0" i="0" u="none" strike="noStrike" err="1">
                <a:solidFill>
                  <a:srgbClr val="1F1F1F"/>
                </a:solidFill>
                <a:effectLst/>
                <a:latin typeface="Arial"/>
                <a:cs typeface="Arial"/>
              </a:rPr>
              <a:t>yn</a:t>
            </a:r>
            <a:r>
              <a:rPr lang="en-GB" sz="2800" b="0" i="0" u="none" strike="noStrike">
                <a:solidFill>
                  <a:srgbClr val="1F1F1F"/>
                </a:solidFill>
                <a:effectLst/>
                <a:latin typeface="Arial"/>
                <a:cs typeface="Arial"/>
              </a:rPr>
              <a:t> </a:t>
            </a:r>
            <a:r>
              <a:rPr lang="en-GB" sz="2800" b="0" i="0" u="none" strike="noStrike" err="1">
                <a:solidFill>
                  <a:srgbClr val="1F1F1F"/>
                </a:solidFill>
                <a:effectLst/>
                <a:latin typeface="Arial"/>
                <a:cs typeface="Arial"/>
              </a:rPr>
              <a:t>cael</a:t>
            </a:r>
            <a:r>
              <a:rPr lang="en-GB" sz="2800" b="0" i="0" u="none" strike="noStrike">
                <a:solidFill>
                  <a:srgbClr val="1F1F1F"/>
                </a:solidFill>
                <a:effectLst/>
                <a:latin typeface="Arial"/>
                <a:cs typeface="Arial"/>
              </a:rPr>
              <a:t> </a:t>
            </a:r>
            <a:r>
              <a:rPr lang="en-GB" sz="2800" b="0" i="0" u="none" strike="noStrike" err="1">
                <a:solidFill>
                  <a:srgbClr val="1F1F1F"/>
                </a:solidFill>
                <a:effectLst/>
                <a:latin typeface="Arial"/>
                <a:cs typeface="Arial"/>
              </a:rPr>
              <a:t>ei</a:t>
            </a:r>
            <a:r>
              <a:rPr lang="en-GB" sz="2800" b="0" i="0" u="none" strike="noStrike">
                <a:solidFill>
                  <a:srgbClr val="1F1F1F"/>
                </a:solidFill>
                <a:effectLst/>
                <a:latin typeface="Arial"/>
                <a:cs typeface="Arial"/>
              </a:rPr>
              <a:t> </a:t>
            </a:r>
            <a:r>
              <a:rPr lang="en-GB" sz="2800" b="0" i="0" u="none" strike="noStrike" err="1">
                <a:solidFill>
                  <a:srgbClr val="1F1F1F"/>
                </a:solidFill>
                <a:effectLst/>
                <a:latin typeface="Arial"/>
                <a:cs typeface="Arial"/>
              </a:rPr>
              <a:t>redeg</a:t>
            </a:r>
            <a:r>
              <a:rPr lang="en-GB" sz="2800" b="0" i="0" u="none" strike="noStrike">
                <a:solidFill>
                  <a:srgbClr val="1F1F1F"/>
                </a:solidFill>
                <a:effectLst/>
                <a:latin typeface="Arial"/>
                <a:cs typeface="Arial"/>
              </a:rPr>
              <a:t> </a:t>
            </a:r>
            <a:r>
              <a:rPr lang="en-GB" sz="2800" b="0" i="0" u="none" strike="noStrike" err="1">
                <a:solidFill>
                  <a:srgbClr val="1F1F1F"/>
                </a:solidFill>
                <a:effectLst/>
                <a:latin typeface="Arial"/>
                <a:cs typeface="Arial"/>
              </a:rPr>
              <a:t>yma</a:t>
            </a:r>
            <a:r>
              <a:rPr lang="en-GB" sz="2800" b="0" i="0" u="none" strike="noStrike">
                <a:solidFill>
                  <a:srgbClr val="1F1F1F"/>
                </a:solidFill>
                <a:effectLst/>
                <a:latin typeface="Arial"/>
                <a:cs typeface="Arial"/>
              </a:rPr>
              <a:t> </a:t>
            </a:r>
            <a:r>
              <a:rPr lang="en-GB" sz="2800" b="0" i="0" u="none" strike="noStrike" err="1">
                <a:solidFill>
                  <a:srgbClr val="1F1F1F"/>
                </a:solidFill>
                <a:effectLst/>
                <a:latin typeface="Arial"/>
                <a:cs typeface="Arial"/>
              </a:rPr>
              <a:t>yn</a:t>
            </a:r>
            <a:r>
              <a:rPr lang="en-GB" sz="2800" b="0" i="0" u="none" strike="noStrike">
                <a:solidFill>
                  <a:srgbClr val="1F1F1F"/>
                </a:solidFill>
                <a:effectLst/>
                <a:latin typeface="Arial"/>
                <a:cs typeface="Arial"/>
              </a:rPr>
              <a:t> </a:t>
            </a:r>
            <a:r>
              <a:rPr lang="en-GB" sz="2800" b="0" i="0" u="none" strike="noStrike" err="1">
                <a:solidFill>
                  <a:srgbClr val="1F1F1F"/>
                </a:solidFill>
                <a:effectLst/>
                <a:latin typeface="Arial"/>
                <a:cs typeface="Arial"/>
              </a:rPr>
              <a:t>Nghymru</a:t>
            </a:r>
            <a:r>
              <a:rPr lang="en-GB" sz="2800" b="0" i="0" u="none" strike="noStrike">
                <a:solidFill>
                  <a:srgbClr val="1F1F1F"/>
                </a:solidFill>
                <a:effectLst/>
                <a:latin typeface="Arial"/>
                <a:cs typeface="Arial"/>
              </a:rPr>
              <a:t>, </a:t>
            </a:r>
            <a:br>
              <a:rPr lang="en-GB" sz="2800" b="0" i="0" u="none" strike="noStrike">
                <a:effectLst/>
                <a:latin typeface="Arial" panose="020B0604020202020204" pitchFamily="34" charset="0"/>
              </a:rPr>
            </a:br>
            <a:r>
              <a:rPr lang="en-GB" sz="2800" b="0" i="0" u="none" strike="noStrike">
                <a:solidFill>
                  <a:srgbClr val="1F1F1F"/>
                </a:solidFill>
                <a:effectLst/>
                <a:latin typeface="Arial"/>
                <a:cs typeface="Arial"/>
              </a:rPr>
              <a:t>mis Mai </a:t>
            </a:r>
            <a:r>
              <a:rPr lang="en-GB" sz="2800" b="0" i="0" u="none" strike="noStrike" err="1">
                <a:solidFill>
                  <a:srgbClr val="1F1F1F"/>
                </a:solidFill>
                <a:effectLst/>
                <a:latin typeface="Arial"/>
                <a:cs typeface="Arial"/>
              </a:rPr>
              <a:t>flwyddyn</a:t>
            </a:r>
            <a:r>
              <a:rPr lang="en-GB" sz="2800" b="0" i="0" u="none" strike="noStrike">
                <a:solidFill>
                  <a:srgbClr val="1F1F1F"/>
                </a:solidFill>
                <a:effectLst/>
                <a:latin typeface="Arial"/>
                <a:cs typeface="Arial"/>
              </a:rPr>
              <a:t> </a:t>
            </a:r>
            <a:r>
              <a:rPr lang="en-GB" sz="2800" b="0" i="0" u="none" strike="noStrike" err="1">
                <a:solidFill>
                  <a:srgbClr val="1F1F1F"/>
                </a:solidFill>
                <a:effectLst/>
                <a:latin typeface="Arial"/>
                <a:cs typeface="Arial"/>
              </a:rPr>
              <a:t>nesaf</a:t>
            </a:r>
            <a:r>
              <a:rPr lang="en-GB" sz="2800" b="0" i="0" u="none" strike="noStrike">
                <a:solidFill>
                  <a:srgbClr val="1F1F1F"/>
                </a:solidFill>
                <a:effectLst/>
                <a:latin typeface="Arial"/>
                <a:cs typeface="Arial"/>
              </a:rPr>
              <a:t>.</a:t>
            </a:r>
            <a:r>
              <a:rPr lang="en-GB" sz="2800" b="0" i="0" u="none" strike="noStrike">
                <a:effectLst/>
                <a:latin typeface="Arial"/>
                <a:cs typeface="Arial"/>
              </a:rPr>
              <a:t>​</a:t>
            </a:r>
            <a:br>
              <a:rPr lang="en-GB" sz="1800" b="0" i="0" u="none" strike="noStrike">
                <a:effectLst/>
                <a:latin typeface="Arial" panose="020B0604020202020204" pitchFamily="34" charset="0"/>
              </a:rPr>
            </a:br>
            <a:br>
              <a:rPr lang="en-GB" sz="2800">
                <a:latin typeface="Arial"/>
                <a:cs typeface="Arial"/>
              </a:rPr>
            </a:br>
            <a:r>
              <a:rPr lang="en-GB" sz="2800" err="1">
                <a:latin typeface="Arial"/>
                <a:cs typeface="Arial"/>
              </a:rPr>
              <a:t>Cofiwch</a:t>
            </a:r>
            <a:r>
              <a:rPr lang="en-GB" sz="2800">
                <a:latin typeface="Arial"/>
                <a:cs typeface="Arial"/>
              </a:rPr>
              <a:t>: </a:t>
            </a:r>
            <a:r>
              <a:rPr lang="en-GB" sz="2800" err="1">
                <a:latin typeface="Arial"/>
                <a:cs typeface="Arial"/>
              </a:rPr>
              <a:t>Erthygl</a:t>
            </a:r>
            <a:r>
              <a:rPr lang="en-GB" sz="2800">
                <a:latin typeface="Arial"/>
                <a:cs typeface="Arial"/>
              </a:rPr>
              <a:t> 13 – yr </a:t>
            </a:r>
            <a:r>
              <a:rPr lang="en-GB" sz="2800" err="1">
                <a:latin typeface="Arial"/>
                <a:cs typeface="Arial"/>
              </a:rPr>
              <a:t>hawl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 err="1">
                <a:latin typeface="Arial"/>
                <a:cs typeface="Arial"/>
              </a:rPr>
              <a:t>i</a:t>
            </a:r>
            <a:r>
              <a:rPr lang="en-GB" sz="2800">
                <a:latin typeface="Arial"/>
                <a:cs typeface="Arial"/>
              </a:rPr>
              <a:t> </a:t>
            </a:r>
            <a:r>
              <a:rPr lang="en-GB" sz="2800" err="1">
                <a:latin typeface="Arial"/>
                <a:cs typeface="Arial"/>
              </a:rPr>
              <a:t>gael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 err="1">
                <a:latin typeface="Arial"/>
                <a:cs typeface="Arial"/>
              </a:rPr>
              <a:t>gwybodaeth</a:t>
            </a:r>
            <a:r>
              <a:rPr lang="en-GB" sz="2800">
                <a:latin typeface="Arial"/>
                <a:cs typeface="Arial"/>
              </a:rPr>
              <a:t> a </a:t>
            </a:r>
            <a:r>
              <a:rPr lang="en-GB" sz="2800" err="1">
                <a:latin typeface="Arial"/>
                <a:cs typeface="Arial"/>
              </a:rPr>
              <a:t>rhannu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 err="1">
                <a:latin typeface="Arial"/>
                <a:cs typeface="Arial"/>
              </a:rPr>
              <a:t>fy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 err="1">
                <a:latin typeface="Arial"/>
                <a:cs typeface="Arial"/>
              </a:rPr>
              <a:t>marn</a:t>
            </a:r>
            <a:br>
              <a:rPr lang="en-GB" sz="2800">
                <a:latin typeface="Arial"/>
                <a:cs typeface="Arial"/>
              </a:rPr>
            </a:br>
            <a:br>
              <a:rPr lang="en-GB" sz="3200">
                <a:latin typeface="Arial"/>
                <a:cs typeface="Arial"/>
              </a:rPr>
            </a:br>
            <a:endParaRPr lang="en-US" sz="3200"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6326D5-80A7-ED59-FB58-B210C99F6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9" y="1026892"/>
            <a:ext cx="3083472" cy="345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85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MM - Mai 2025: Etholiad Cymru, Mai 2026 - Uwchradd fideo 1">
            <a:hlinkClick r:id="" action="ppaction://media"/>
            <a:extLst>
              <a:ext uri="{FF2B5EF4-FFF2-40B4-BE49-F238E27FC236}">
                <a16:creationId xmlns:a16="http://schemas.microsoft.com/office/drawing/2014/main" id="{725500AD-97AF-293F-7B00-66B0960187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D81D29C4-C2C2-46D3-3AFD-977DA427B58B}"/>
              </a:ext>
            </a:extLst>
          </p:cNvPr>
          <p:cNvSpPr txBox="1"/>
          <p:nvPr/>
        </p:nvSpPr>
        <p:spPr>
          <a:xfrm>
            <a:off x="1067870" y="720671"/>
            <a:ext cx="1006098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bg2"/>
                </a:solidFill>
                <a:latin typeface="Arial"/>
                <a:cs typeface="Arial"/>
              </a:rPr>
              <a:t>I </a:t>
            </a:r>
            <a:r>
              <a:rPr lang="en-US" sz="3200" err="1">
                <a:solidFill>
                  <a:schemeClr val="bg2"/>
                </a:solidFill>
                <a:latin typeface="Arial"/>
                <a:cs typeface="Arial"/>
              </a:rPr>
              <a:t>gymryd</a:t>
            </a:r>
            <a:r>
              <a:rPr lang="en-US" sz="32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3200" err="1">
                <a:solidFill>
                  <a:schemeClr val="bg2"/>
                </a:solidFill>
                <a:latin typeface="Arial"/>
                <a:cs typeface="Arial"/>
              </a:rPr>
              <a:t>rhan</a:t>
            </a:r>
            <a:r>
              <a:rPr lang="en-US" sz="32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3200" err="1">
                <a:solidFill>
                  <a:schemeClr val="bg2"/>
                </a:solidFill>
                <a:latin typeface="Arial"/>
                <a:cs typeface="Arial"/>
              </a:rPr>
              <a:t>yn</a:t>
            </a:r>
            <a:r>
              <a:rPr lang="en-US" sz="3200">
                <a:solidFill>
                  <a:schemeClr val="bg2"/>
                </a:solidFill>
                <a:latin typeface="Arial"/>
                <a:cs typeface="Arial"/>
              </a:rPr>
              <a:t> yr </a:t>
            </a:r>
            <a:r>
              <a:rPr lang="en-US" sz="3200" err="1">
                <a:solidFill>
                  <a:schemeClr val="bg2"/>
                </a:solidFill>
                <a:latin typeface="Arial"/>
                <a:cs typeface="Arial"/>
              </a:rPr>
              <a:t>holiadur</a:t>
            </a:r>
            <a:r>
              <a:rPr lang="en-US" sz="3200">
                <a:solidFill>
                  <a:schemeClr val="bg2"/>
                </a:solidFill>
                <a:latin typeface="Arial"/>
                <a:cs typeface="Arial"/>
              </a:rPr>
              <a:t>, </a:t>
            </a:r>
            <a:r>
              <a:rPr lang="en-US" sz="3200" err="1">
                <a:solidFill>
                  <a:schemeClr val="bg2"/>
                </a:solidFill>
                <a:latin typeface="Arial"/>
                <a:cs typeface="Arial"/>
              </a:rPr>
              <a:t>cliciwch</a:t>
            </a:r>
            <a:r>
              <a:rPr lang="en-US" sz="32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3200" err="1">
                <a:solidFill>
                  <a:schemeClr val="bg2"/>
                </a:solidFill>
                <a:latin typeface="Arial"/>
                <a:cs typeface="Arial"/>
              </a:rPr>
              <a:t>ar</a:t>
            </a:r>
            <a:r>
              <a:rPr lang="en-US" sz="3200">
                <a:solidFill>
                  <a:schemeClr val="bg2"/>
                </a:solidFill>
                <a:latin typeface="Arial"/>
                <a:cs typeface="Arial"/>
              </a:rPr>
              <a:t> y </a:t>
            </a:r>
            <a:r>
              <a:rPr lang="en-US" sz="3200" err="1">
                <a:solidFill>
                  <a:schemeClr val="bg2"/>
                </a:solidFill>
                <a:latin typeface="Arial"/>
                <a:cs typeface="Arial"/>
              </a:rPr>
              <a:t>linc</a:t>
            </a:r>
            <a:r>
              <a:rPr lang="en-US" sz="32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3200" err="1">
                <a:solidFill>
                  <a:schemeClr val="bg2"/>
                </a:solidFill>
                <a:latin typeface="Arial"/>
                <a:cs typeface="Arial"/>
              </a:rPr>
              <a:t>isod</a:t>
            </a:r>
            <a:r>
              <a:rPr lang="en-US" sz="3200">
                <a:solidFill>
                  <a:schemeClr val="bg2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DF5F25C-4328-F827-D913-3BEBFE9C6CB9}"/>
              </a:ext>
            </a:extLst>
          </p:cNvPr>
          <p:cNvSpPr txBox="1"/>
          <p:nvPr/>
        </p:nvSpPr>
        <p:spPr>
          <a:xfrm>
            <a:off x="3342468" y="5176434"/>
            <a:ext cx="5507064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latin typeface="Arial"/>
                <a:cs typeface="Arial"/>
                <a:hlinkClick r:id="rId3" tooltip="https://online1.snapsurveys.com/yx8fof"/>
              </a:rPr>
              <a:t>https://online1.snapsurveys.com/yx8fof</a:t>
            </a:r>
            <a:endParaRPr lang="en-US" sz="2400">
              <a:latin typeface="Arial"/>
              <a:cs typeface="Arial"/>
            </a:endParaRPr>
          </a:p>
        </p:txBody>
      </p:sp>
      <p:pic>
        <p:nvPicPr>
          <p:cNvPr id="5" name="Picture 4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39BE49B8-BFAA-49F6-1C67-6EAD06481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474" y="1443789"/>
            <a:ext cx="3676316" cy="360947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6695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descr="MM - Mai 2025: Etholiad Cymru, Mai 2026 - Uwchradd fideo 2">
            <a:hlinkClick r:id="" action="ppaction://media"/>
            <a:extLst>
              <a:ext uri="{FF2B5EF4-FFF2-40B4-BE49-F238E27FC236}">
                <a16:creationId xmlns:a16="http://schemas.microsoft.com/office/drawing/2014/main" id="{C553026B-7735-29B5-93B0-D672CE55FA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3308" y="838133"/>
            <a:ext cx="10319031" cy="5825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E163E5-F1D2-44C8-A2EA-F55D49258DC7}"/>
              </a:ext>
            </a:extLst>
          </p:cNvPr>
          <p:cNvSpPr txBox="1"/>
          <p:nvPr/>
        </p:nvSpPr>
        <p:spPr>
          <a:xfrm>
            <a:off x="3541986" y="266322"/>
            <a:ext cx="5108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Dyma </a:t>
            </a:r>
            <a:r>
              <a:rPr lang="en-US" sz="24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atebion</a:t>
            </a:r>
            <a:r>
              <a:rPr lang="en-US"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yr </a:t>
            </a:r>
            <a:r>
              <a:rPr lang="en-US" sz="24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holiadur</a:t>
            </a:r>
            <a:r>
              <a:rPr lang="en-US"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046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 idx="4294967295"/>
          </p:nvPr>
        </p:nvSpPr>
        <p:spPr>
          <a:xfrm>
            <a:off x="2590883" y="883243"/>
            <a:ext cx="6557962" cy="8302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Trafodwch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pâr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 neu </a:t>
            </a: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grŵp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GB" sz="320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860" y="2032612"/>
            <a:ext cx="11092280" cy="370768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 fontAlgn="base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ydych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chi’n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gwybod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barod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wleidyddiaeth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a’r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etholiad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defTabSz="914400" fontAlgn="base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Ydych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erioed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gweld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neu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glywed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gwybodaeth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bleidiau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gwleidyddol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beth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oeddech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chi'n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feddwl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ohoni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defTabSz="914400" fontAlgn="base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ydych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chi'n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gwybod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am y Senedd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a'r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bobl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sy'n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gyfrifol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Gymru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nawr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  </a:t>
            </a:r>
            <a:endParaRPr lang="en-GB" b="0" i="0" u="none" strike="noStrike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688"/>
              </a:lnSpc>
              <a:spcAft>
                <a:spcPts val="800"/>
              </a:spcAft>
            </a:pPr>
            <a:r>
              <a:rPr lang="en-GB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en-GB" sz="2800" b="0" i="0" u="none" strike="noStrike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7" y="674121"/>
            <a:ext cx="1554052" cy="135849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58D63-9D7D-3A3E-E809-FF217B720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1E98E0-10A9-605B-7DC5-BFBD3AE4911B}"/>
              </a:ext>
            </a:extLst>
          </p:cNvPr>
          <p:cNvSpPr txBox="1"/>
          <p:nvPr/>
        </p:nvSpPr>
        <p:spPr>
          <a:xfrm>
            <a:off x="634146" y="1211478"/>
            <a:ext cx="1092473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Yn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ystod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y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cyfnod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i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' r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etholiad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y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flwyddyn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nesaf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,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cysylltwch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â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ni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os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hoffech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gael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adnoddau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i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helpu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eich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grŵp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i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ddysgu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mwy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am y Senedd ac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etholiadau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yng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Nghymru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.</a:t>
            </a:r>
            <a:endParaRPr lang="en-US"/>
          </a:p>
          <a:p>
            <a:pPr algn="ctr"/>
            <a:endParaRPr lang="en-US" sz="4000">
              <a:solidFill>
                <a:srgbClr val="ED1556"/>
              </a:solidFill>
              <a:latin typeface="Arial"/>
              <a:cs typeface="Arial"/>
            </a:endParaRPr>
          </a:p>
          <a:p>
            <a:pPr algn="ctr"/>
            <a:r>
              <a:rPr lang="en-US" sz="4000" err="1">
                <a:solidFill>
                  <a:srgbClr val="ED1556"/>
                </a:solidFill>
                <a:latin typeface="Arial"/>
                <a:cs typeface="Arial"/>
              </a:rPr>
              <a:t>Ebost</a:t>
            </a:r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>
                <a:solidFill>
                  <a:srgbClr val="0072BC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post@complantcymru.org.uk</a:t>
            </a:r>
            <a:endParaRPr lang="en-US" sz="4000">
              <a:solidFill>
                <a:srgbClr val="0072B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56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869252-D7F7-420A-B158-B9EB05A0F988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Mater y Mis – Mai 2025 </vt:lpstr>
      <vt:lpstr>PowerPoint Presentation</vt:lpstr>
      <vt:lpstr>PowerPoint Presentation</vt:lpstr>
      <vt:lpstr>Mae Mater Mis Mai yn ymwneud â etholiad fydd yn cael ei redeg yma yn Nghymru,  mis Mai flwyddyn nesaf.​  Cofiwch: Erthygl 13 – yr hawl i gael gwybodaeth a rhannu fy marn  </vt:lpstr>
      <vt:lpstr>PowerPoint Presentation</vt:lpstr>
      <vt:lpstr>PowerPoint Presentation</vt:lpstr>
      <vt:lpstr>PowerPoint Presentation</vt:lpstr>
      <vt:lpstr>Trafodwch fel pâr neu fel grŵp:</vt:lpstr>
      <vt:lpstr>PowerPoint Presentation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2</cp:revision>
  <dcterms:created xsi:type="dcterms:W3CDTF">2019-03-26T15:18:01Z</dcterms:created>
  <dcterms:modified xsi:type="dcterms:W3CDTF">2025-05-06T09:23:59Z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