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299" r:id="rId5"/>
    <p:sldId id="308" r:id="rId6"/>
    <p:sldId id="317" r:id="rId7"/>
    <p:sldId id="311" r:id="rId8"/>
    <p:sldId id="330" r:id="rId9"/>
    <p:sldId id="336" r:id="rId10"/>
    <p:sldId id="338" r:id="rId11"/>
    <p:sldId id="313" r:id="rId12"/>
    <p:sldId id="341" r:id="rId13"/>
    <p:sldId id="332" r:id="rId14"/>
    <p:sldId id="316" r:id="rId15"/>
  </p:sldIdLst>
  <p:sldSz cx="12192000" cy="6858000"/>
  <p:notesSz cx="6858000" cy="9144000"/>
  <p:embeddedFontLs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VAG Rounded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93887E-F4F0-AFBD-B1B1-A0FBC878D17B}" name="Sophie Williams" initials="SW" userId="S::sophie.williams@childcomwales.org.uk::b2a9301d-445a-4704-aa05-7d1118b38518" providerId="AD"/>
  <p188:author id="{6148A984-46D0-4E5C-D08D-B5BEB8949ACB}" name="Lewis Lloyd" initials="LL" userId="S::lewis.lloyd@childcomwales.org.uk::a01ddc0c-8664-42ee-8d40-a195a30962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0072BC"/>
    <a:srgbClr val="FF0066"/>
    <a:srgbClr val="FACB00"/>
    <a:srgbClr val="EF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6DC13B-96FA-56C4-5D4A-63C80E00E00C}" v="2" dt="2025-05-06T08:58:40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90DC-5F0B-432A-8346-8C0EF42319E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0118-D5D1-429E-8EE6-BA4B1E3E5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yx8fo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ost@childcomwales.org.uk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You could also contact &amp; speak to</a:t>
            </a:r>
            <a:r>
              <a:rPr lang="en">
                <a:latin typeface="VAGRounded Lt"/>
                <a:sym typeface="Trebuchet MS"/>
              </a:rPr>
              <a:t>:</a:t>
            </a:r>
            <a:endParaRPr lang="en" sz="1200">
              <a:solidFill>
                <a:schemeClr val="tx1"/>
              </a:solidFill>
              <a:latin typeface="VAGRounded Lt"/>
              <a:sym typeface="Trebuchet MS"/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5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6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Link to the video: https://</a:t>
            </a:r>
            <a:r>
              <a:rPr lang="en-US" err="1">
                <a:ea typeface="Calibri"/>
                <a:cs typeface="Calibri"/>
              </a:rPr>
              <a:t>youtu.be</a:t>
            </a:r>
            <a:r>
              <a:rPr lang="en-US">
                <a:ea typeface="Calibri"/>
                <a:cs typeface="Calibri"/>
              </a:rPr>
              <a:t>/fVsDs5BAoJU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Link to survey: </a:t>
            </a:r>
            <a:r>
              <a:rPr lang="en-US">
                <a:hlinkClick r:id="rId3"/>
              </a:rPr>
              <a:t>https://online1.snapsurveys.com/yx8fof</a:t>
            </a:r>
          </a:p>
          <a:p>
            <a:r>
              <a:rPr lang="en-US"/>
              <a:t>There are supporting materials on our web page for children with additional learning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709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Link to video: https://youtu.be/kk56oLQgei0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320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/>
              <a:t>There are supporting materials on our web page for children with additional learning needs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76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59CB9-75AB-292B-B92C-5C1429C5D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AE5341-BB20-9897-D4A9-E71383CB7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13252F-2B97-D797-C159-D8960851C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Email</a:t>
            </a:r>
            <a:r>
              <a:rPr lang="en-US" dirty="0"/>
              <a:t> address: </a:t>
            </a:r>
            <a:r>
              <a:rPr lang="en-US" dirty="0">
                <a:hlinkClick r:id="rId3"/>
              </a:rPr>
              <a:t>post@childcomwales.org.uk</a:t>
            </a:r>
            <a:r>
              <a:rPr lang="en-US" dirty="0"/>
              <a:t> 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C8B3C-FD84-01DA-F71C-10B16873E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8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68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dvice@childcomwales.org.u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hyperlink" Target="http://www.childcomwales.org.u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fVsDs5BAoJU?feature=oembed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yx8fo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kk56oLQgei0?feature=oembed" TargetMode="Externa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ost@childcomwales.org.uk&#8203;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Monthly Matter – May 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2025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913490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251740"/>
            <a:ext cx="5258651" cy="235327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You could also contact our </a:t>
            </a:r>
            <a:r>
              <a:rPr lang="en" sz="2200" u="sng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Advice team</a:t>
            </a: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/>
              </a:rPr>
              <a:t>advice@childcomwales.org.uk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  <a:hlinkClick r:id="rId3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06" y="2335491"/>
            <a:ext cx="2205702" cy="218701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895108" y="798653"/>
            <a:ext cx="10150997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>
                <a:latin typeface="Arial"/>
              </a:rPr>
              <a:t>If you are worried about anything after today's session you should speak to a </a:t>
            </a:r>
            <a:r>
              <a:rPr lang="en-GB" sz="2200" b="1">
                <a:latin typeface="Arial"/>
              </a:rPr>
              <a:t>trusted adult.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1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440102" y="953934"/>
            <a:ext cx="3775164" cy="27165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</a:t>
            </a:r>
            <a:b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Thanks! </a:t>
            </a:r>
            <a:endParaRPr sz="480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461466" y="3659271"/>
            <a:ext cx="11266714" cy="11196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Our next Monthly Matter will be available on our website on </a:t>
            </a:r>
            <a:endParaRPr lang="en-US">
              <a:solidFill>
                <a:schemeClr val="dk1"/>
              </a:solidFill>
              <a:sym typeface="Trebuchet MS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 b="1">
                <a:solidFill>
                  <a:schemeClr val="dk1"/>
                </a:solidFill>
                <a:latin typeface="Arial"/>
                <a:cs typeface="Arial"/>
                <a:sym typeface="Trebuchet MS"/>
              </a:rPr>
              <a:t>Monday 2nd June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301" y="953934"/>
            <a:ext cx="1840005" cy="21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086" y="1293865"/>
            <a:ext cx="8122301" cy="29557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Last month, we asked you how you looked after your teeth.</a:t>
            </a:r>
          </a:p>
          <a:p>
            <a:pPr>
              <a:lnSpc>
                <a:spcPct val="150000"/>
              </a:lnSpc>
            </a:pPr>
            <a:endParaRPr lang="en-US" sz="32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And here’s what you told us:</a:t>
            </a:r>
            <a:endParaRPr lang="en-GB" sz="320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3" y="1387581"/>
            <a:ext cx="2679223" cy="285955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606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64E604DD-03B8-D574-E43C-AC73C0F86CD5}"/>
              </a:ext>
            </a:extLst>
          </p:cNvPr>
          <p:cNvSpPr txBox="1"/>
          <p:nvPr/>
        </p:nvSpPr>
        <p:spPr>
          <a:xfrm>
            <a:off x="2208508" y="749085"/>
            <a:ext cx="9531458" cy="480131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Over 700 of you took part</a:t>
            </a:r>
          </a:p>
          <a:p>
            <a:endParaRPr lang="en-GB" sz="3200">
              <a:solidFill>
                <a:srgbClr val="21212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66% of you have been to the dentist since the start of the school year</a:t>
            </a:r>
          </a:p>
          <a:p>
            <a:endParaRPr lang="en-GB" sz="3200">
              <a:solidFill>
                <a:srgbClr val="21212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83% of you brush your teeth at least twice a week</a:t>
            </a:r>
          </a:p>
          <a:p>
            <a:endParaRPr lang="en-GB" sz="3200">
              <a:solidFill>
                <a:srgbClr val="21212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3200">
                <a:solidFill>
                  <a:srgbClr val="212121"/>
                </a:solidFill>
                <a:latin typeface="Arial"/>
                <a:cs typeface="Arial"/>
              </a:rPr>
              <a:t>49% of you wash the tooth paste out after brushing</a:t>
            </a:r>
            <a:endParaRPr lang="en-GB" sz="3200" err="1">
              <a:latin typeface="Arial"/>
              <a:cs typeface="Arial"/>
            </a:endParaRPr>
          </a:p>
          <a:p>
            <a:pPr algn="l"/>
            <a:endParaRPr lang="en-GB"/>
          </a:p>
        </p:txBody>
      </p:sp>
      <p:pic>
        <p:nvPicPr>
          <p:cNvPr id="4" name="Picture 3" descr="A cartoon of a child writing on a book&#10;&#10;AI-generated content may be incorrect.">
            <a:extLst>
              <a:ext uri="{FF2B5EF4-FFF2-40B4-BE49-F238E27FC236}">
                <a16:creationId xmlns:a16="http://schemas.microsoft.com/office/drawing/2014/main" id="{281A99CB-BFFF-1C08-99A7-C4919004A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49" y="484239"/>
            <a:ext cx="1085850" cy="1219200"/>
          </a:xfrm>
          <a:prstGeom prst="rect">
            <a:avLst/>
          </a:prstGeom>
        </p:spPr>
      </p:pic>
      <p:pic>
        <p:nvPicPr>
          <p:cNvPr id="5" name="Picture 4" descr="Free vector graphic: Dentist, Teeth, Tooth, Happy - Free Image on ...">
            <a:extLst>
              <a:ext uri="{FF2B5EF4-FFF2-40B4-BE49-F238E27FC236}">
                <a16:creationId xmlns:a16="http://schemas.microsoft.com/office/drawing/2014/main" id="{7999B7E3-26EE-BD97-1A97-5D1E4FCBC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09" y="1927430"/>
            <a:ext cx="971550" cy="1085850"/>
          </a:xfrm>
          <a:prstGeom prst="rect">
            <a:avLst/>
          </a:prstGeom>
        </p:spPr>
      </p:pic>
      <p:pic>
        <p:nvPicPr>
          <p:cNvPr id="6" name="Picture 5" descr="칫솔 칫 솔 치약 · Pixabay의 무료 벡터 그래픽">
            <a:extLst>
              <a:ext uri="{FF2B5EF4-FFF2-40B4-BE49-F238E27FC236}">
                <a16:creationId xmlns:a16="http://schemas.microsoft.com/office/drawing/2014/main" id="{8DB97CE5-C273-6360-DF01-58CC0DBA1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37" y="3427464"/>
            <a:ext cx="1362075" cy="666750"/>
          </a:xfrm>
          <a:prstGeom prst="rect">
            <a:avLst/>
          </a:prstGeom>
        </p:spPr>
      </p:pic>
      <p:pic>
        <p:nvPicPr>
          <p:cNvPr id="7" name="Picture 6" descr="Free vector graphic: Toothbrush, Toothpaste, Hygiene - Free Image on ...">
            <a:extLst>
              <a:ext uri="{FF2B5EF4-FFF2-40B4-BE49-F238E27FC236}">
                <a16:creationId xmlns:a16="http://schemas.microsoft.com/office/drawing/2014/main" id="{67B28C70-2958-206E-3B7C-ED691B200A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607" y="4244924"/>
            <a:ext cx="1466850" cy="151447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4078014" y="704874"/>
            <a:ext cx="8040414" cy="272412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b="1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May</a:t>
            </a:r>
            <a:r>
              <a:rPr lang="en" sz="3200" b="1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’s Monthly Matter 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is about the election that will be run in Wales next </a:t>
            </a:r>
            <a:r>
              <a:rPr lang="en-GB" sz="3200" b="0" i="0" u="none" strike="noStrike">
                <a:effectLst/>
                <a:latin typeface="Arial"/>
                <a:cs typeface="Arial"/>
              </a:rPr>
              <a:t>​</a:t>
            </a:r>
            <a:br>
              <a:rPr lang="en-GB" sz="3200" b="0" i="0" u="none" strike="noStrike">
                <a:effectLst/>
                <a:latin typeface="Arial" panose="020B0604020202020204" pitchFamily="34" charset="0"/>
              </a:rPr>
            </a:b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May 2026. </a:t>
            </a:r>
            <a:r>
              <a:rPr lang="en-GB" sz="3200" b="0" i="0" u="none" strike="noStrike">
                <a:effectLst/>
                <a:latin typeface="Arial"/>
                <a:cs typeface="Arial"/>
              </a:rPr>
              <a:t>​</a:t>
            </a:r>
            <a:br>
              <a:rPr lang="en-GB" sz="1800">
                <a:latin typeface="Arial" panose="020B0604020202020204" pitchFamily="34" charset="0"/>
              </a:rPr>
            </a:br>
            <a:br>
              <a:rPr lang="en-GB" sz="1800">
                <a:latin typeface="Arial" panose="020B0604020202020204" pitchFamily="34" charset="0"/>
              </a:rPr>
            </a:br>
            <a:r>
              <a:rPr lang="en" sz="3200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Remember: </a:t>
            </a:r>
            <a:r>
              <a:rPr lang="en" sz="3200">
                <a:solidFill>
                  <a:schemeClr val="tx1"/>
                </a:solidFill>
                <a:latin typeface="Arial"/>
                <a:cs typeface="Arial"/>
              </a:rPr>
              <a:t>Article 13 – Right to get information and share my views</a:t>
            </a:r>
            <a:endParaRPr lang="en-GB" sz="3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54B54D-471E-C0F3-F56F-B691C4AA0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30" y="1124606"/>
            <a:ext cx="2905173" cy="32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14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MM - May 2025: Wales Election, May 2026 - Secondary School video 1">
            <a:hlinkClick r:id="" action="ppaction://media"/>
            <a:extLst>
              <a:ext uri="{FF2B5EF4-FFF2-40B4-BE49-F238E27FC236}">
                <a16:creationId xmlns:a16="http://schemas.microsoft.com/office/drawing/2014/main" id="{BBE2BCAE-7B25-DDE5-C196-091B40C81A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30478"/>
            <a:ext cx="12192000" cy="68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A36B93C-A694-B017-56E3-8DD160B0E609}"/>
              </a:ext>
            </a:extLst>
          </p:cNvPr>
          <p:cNvSpPr txBox="1"/>
          <p:nvPr/>
        </p:nvSpPr>
        <p:spPr>
          <a:xfrm>
            <a:off x="867696" y="757672"/>
            <a:ext cx="1044655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bg2"/>
                </a:solidFill>
                <a:latin typeface="Arial"/>
                <a:cs typeface="Arial"/>
              </a:rPr>
              <a:t>To take part in the survey, please click on the link below: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DF5F25C-4328-F827-D913-3BEBFE9C6CB9}"/>
              </a:ext>
            </a:extLst>
          </p:cNvPr>
          <p:cNvSpPr txBox="1"/>
          <p:nvPr/>
        </p:nvSpPr>
        <p:spPr>
          <a:xfrm>
            <a:off x="3342468" y="5176434"/>
            <a:ext cx="5507064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>
                <a:latin typeface="Arial"/>
                <a:cs typeface="Arial"/>
                <a:hlinkClick r:id="rId3" tooltip="https://online1.snapsurveys.com/yx8fof"/>
              </a:rPr>
              <a:t>https://online1.snapsurveys.com/yx8fof</a:t>
            </a:r>
            <a:endParaRPr lang="en-US" sz="2400">
              <a:latin typeface="Arial"/>
              <a:cs typeface="Arial"/>
            </a:endParaRPr>
          </a:p>
        </p:txBody>
      </p:sp>
      <p:pic>
        <p:nvPicPr>
          <p:cNvPr id="3" name="Picture 2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F6DC240C-2BAA-DD82-71A9-87E960D70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152" y="1485254"/>
            <a:ext cx="3551695" cy="355169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798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3" descr="MM - May 2025: Wales Election - May 2026 - Secondary video 2">
            <a:hlinkClick r:id="" action="ppaction://media"/>
            <a:extLst>
              <a:ext uri="{FF2B5EF4-FFF2-40B4-BE49-F238E27FC236}">
                <a16:creationId xmlns:a16="http://schemas.microsoft.com/office/drawing/2014/main" id="{FBA2FE87-C898-C8B7-3D5F-DAA3BCBC6D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4600" y="692368"/>
            <a:ext cx="10762800" cy="6066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A68492-84C5-6809-8BA1-051DB17F5CD7}"/>
              </a:ext>
            </a:extLst>
          </p:cNvPr>
          <p:cNvSpPr txBox="1"/>
          <p:nvPr/>
        </p:nvSpPr>
        <p:spPr>
          <a:xfrm>
            <a:off x="3244490" y="119443"/>
            <a:ext cx="62583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i="0" u="none" strike="noStrike">
                <a:solidFill>
                  <a:srgbClr val="ED1556"/>
                </a:solidFill>
                <a:effectLst/>
                <a:latin typeface="Arial"/>
                <a:cs typeface="Arial"/>
              </a:rPr>
              <a:t>Here are the answers from the survey:</a:t>
            </a:r>
            <a:r>
              <a:rPr lang="en-GB" sz="2400" b="0" i="0" u="none" strike="noStrike">
                <a:effectLst/>
                <a:latin typeface="Arial"/>
                <a:cs typeface="Arial"/>
              </a:rPr>
              <a:t>​</a:t>
            </a:r>
            <a:endParaRPr lang="en-US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13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465" y="893810"/>
            <a:ext cx="6369868" cy="73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3200">
                <a:latin typeface="Arial"/>
                <a:ea typeface="Trebuchet MS"/>
                <a:cs typeface="Arial"/>
                <a:sym typeface="Trebuchet MS"/>
              </a:rPr>
              <a:t>Discuss in pairs or as a group:</a:t>
            </a:r>
            <a:endParaRPr lang="en-GB" sz="320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9154" y="2135977"/>
            <a:ext cx="10632345" cy="38018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What do you already know about politics and the election?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Have you ever seen or heard information from political parties and what did you think of it?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What do you know about the Senedd and the people who are in charge of Wales now?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n-US" sz="9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66" y="629913"/>
            <a:ext cx="1513400" cy="139265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2630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58D63-9D7D-3A3E-E809-FF217B720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1E98E0-10A9-605B-7DC5-BFBD3AE4911B}"/>
              </a:ext>
            </a:extLst>
          </p:cNvPr>
          <p:cNvSpPr txBox="1"/>
          <p:nvPr/>
        </p:nvSpPr>
        <p:spPr>
          <a:xfrm>
            <a:off x="749165" y="1254610"/>
            <a:ext cx="10680317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ED1556"/>
                </a:solidFill>
                <a:latin typeface="Arial"/>
                <a:cs typeface="Arial"/>
              </a:rPr>
              <a:t>In the run up to next year's election, please get in touch with us if you'd like resources to help your group learn more about the Senedd and elections in Wales.</a:t>
            </a:r>
            <a:endParaRPr lang="en-US" sz="4000"/>
          </a:p>
          <a:p>
            <a:pPr algn="ctr"/>
            <a:endParaRPr lang="en-US" sz="4000" dirty="0">
              <a:solidFill>
                <a:srgbClr val="ED1556"/>
              </a:solidFill>
              <a:latin typeface="Arial"/>
              <a:cs typeface="Arial"/>
            </a:endParaRPr>
          </a:p>
          <a:p>
            <a:pPr algn="ctr"/>
            <a:r>
              <a:rPr lang="en-US" sz="4000">
                <a:solidFill>
                  <a:srgbClr val="ED1556"/>
                </a:solidFill>
                <a:latin typeface="Arial"/>
                <a:cs typeface="Arial"/>
              </a:rPr>
              <a:t>Email </a:t>
            </a:r>
            <a:r>
              <a:rPr lang="en-US" sz="4000" dirty="0">
                <a:solidFill>
                  <a:srgbClr val="ED1556"/>
                </a:solidFill>
                <a:latin typeface="Arial"/>
                <a:cs typeface="Arial"/>
                <a:hlinkClick r:id="rId3"/>
              </a:rPr>
              <a:t>post@childcomwales.org.uk</a:t>
            </a:r>
          </a:p>
        </p:txBody>
      </p:sp>
    </p:spTree>
    <p:extLst>
      <p:ext uri="{BB962C8B-B14F-4D97-AF65-F5344CB8AC3E}">
        <p14:creationId xmlns:p14="http://schemas.microsoft.com/office/powerpoint/2010/main" val="517156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3" ma:contentTypeDescription="Create a new document." ma:contentTypeScope="" ma:versionID="cb5b3e74163a68f1ab1a330863cd8ca5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bc8f9ba61cafd898dfa14d4fbdc3b0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97DADB-92D7-45B0-8AF2-1EEFE48AAA19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e442ecdc-24d5-4155-b3a2-f91807a007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Application>Microsoft Office PowerPoint</Application>
  <PresentationFormat>Widescreen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Monthly Matter – May 2025</vt:lpstr>
      <vt:lpstr>PowerPoint Presentation</vt:lpstr>
      <vt:lpstr>PowerPoint Presentation</vt:lpstr>
      <vt:lpstr>May’s Monthly Matter is about the election that will be run in Wales next ​ May 2026. ​  Remember: Article 13 – Right to get information and share my views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Diolch! 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revision>10</cp:revision>
  <dcterms:created xsi:type="dcterms:W3CDTF">2019-03-26T15:18:01Z</dcterms:created>
  <dcterms:modified xsi:type="dcterms:W3CDTF">2025-05-06T09:23:46Z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