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99" r:id="rId5"/>
    <p:sldId id="258" r:id="rId6"/>
    <p:sldId id="317" r:id="rId7"/>
    <p:sldId id="260" r:id="rId8"/>
    <p:sldId id="330" r:id="rId9"/>
    <p:sldId id="262" r:id="rId10"/>
    <p:sldId id="336" r:id="rId11"/>
    <p:sldId id="337" r:id="rId12"/>
    <p:sldId id="338" r:id="rId13"/>
    <p:sldId id="340" r:id="rId14"/>
    <p:sldId id="345" r:id="rId15"/>
    <p:sldId id="346" r:id="rId16"/>
    <p:sldId id="341" r:id="rId17"/>
    <p:sldId id="263" r:id="rId18"/>
  </p:sldIdLst>
  <p:sldSz cx="12192000" cy="6858000"/>
  <p:notesSz cx="6858000" cy="9144000"/>
  <p:embeddedFontLst>
    <p:embeddedFont>
      <p:font typeface="VAG Rounded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ACB00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BC517-BB58-6D5B-4069-78041DBE7F05}" v="11" dt="2025-05-16T11:24:41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yx8fo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yx8fof%E2%80%8B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Q9rVJGZtO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omplantcymru.org.u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err="1"/>
              <a:t>Gallech</a:t>
            </a:r>
            <a:r>
              <a:rPr lang="en"/>
              <a:t> </a:t>
            </a:r>
            <a:r>
              <a:rPr lang="en" err="1"/>
              <a:t>hefyd</a:t>
            </a:r>
            <a:r>
              <a:rPr lang="en"/>
              <a:t> </a:t>
            </a:r>
            <a:r>
              <a:rPr lang="en" err="1"/>
              <a:t>gysylltu</a:t>
            </a:r>
            <a:r>
              <a:rPr lang="en"/>
              <a:t> a </a:t>
            </a:r>
            <a:r>
              <a:rPr lang="en" err="1"/>
              <a:t>siarad</a:t>
            </a:r>
            <a:r>
              <a:rPr lang="en"/>
              <a:t> â:</a:t>
            </a:r>
            <a:endParaRPr lang="en-US"/>
          </a:p>
          <a:p>
            <a:pPr>
              <a:lnSpc>
                <a:spcPct val="150000"/>
              </a:lnSpc>
            </a:pPr>
            <a:endParaRPr lang="en" dirty="0"/>
          </a:p>
          <a:p>
            <a:pPr>
              <a:lnSpc>
                <a:spcPct val="150000"/>
              </a:lnSpc>
            </a:pPr>
            <a:r>
              <a:rPr lang="en"/>
              <a:t>Childline – 0800 1111</a:t>
            </a:r>
            <a:endParaRPr lang="en" dirty="0"/>
          </a:p>
          <a:p>
            <a:pPr>
              <a:lnSpc>
                <a:spcPct val="150000"/>
              </a:lnSpc>
            </a:pPr>
            <a:r>
              <a:rPr lang="en"/>
              <a:t>Meic – 080880 23456</a:t>
            </a:r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</a:pPr>
            <a:endParaRPr lang="en" sz="1200" dirty="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fideo:https</a:t>
            </a:r>
            <a:r>
              <a:rPr lang="en-US" dirty="0">
                <a:ea typeface="Calibri"/>
                <a:cs typeface="Calibri"/>
              </a:rPr>
              <a:t>://</a:t>
            </a:r>
            <a:r>
              <a:rPr lang="en-US" dirty="0" err="1">
                <a:ea typeface="Calibri"/>
                <a:cs typeface="Calibri"/>
              </a:rPr>
              <a:t>youtu.be</a:t>
            </a:r>
            <a:r>
              <a:rPr lang="en-US" dirty="0">
                <a:ea typeface="Calibri"/>
                <a:cs typeface="Calibri"/>
              </a:rPr>
              <a:t>/oTMAXd4kNnk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 dirty="0">
                <a:ea typeface="Calibri"/>
                <a:cs typeface="Calibri"/>
              </a:rPr>
              <a:t>Linc </a:t>
            </a:r>
            <a:r>
              <a:rPr lang="en-GB" dirty="0" err="1">
                <a:ea typeface="Calibri"/>
                <a:cs typeface="Calibri"/>
              </a:rPr>
              <a:t>i'r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cwis</a:t>
            </a:r>
            <a:r>
              <a:rPr lang="en-GB" dirty="0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https://online1.snapsurveys.com/yx8fof</a:t>
            </a:r>
            <a:endParaRPr lang="en-GB"/>
          </a:p>
          <a:p>
            <a:pPr>
              <a:defRPr/>
            </a:pPr>
            <a:r>
              <a:rPr lang="en-GB" dirty="0">
                <a:ea typeface="Calibri"/>
                <a:cs typeface="Calibri"/>
              </a:rPr>
              <a:t>Mae </a:t>
            </a:r>
            <a:r>
              <a:rPr lang="en-GB" dirty="0" err="1">
                <a:ea typeface="Calibri"/>
                <a:cs typeface="Calibri"/>
              </a:rPr>
              <a:t>deunyddiau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ategol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ar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ein</a:t>
            </a:r>
            <a:r>
              <a:rPr lang="en-GB" dirty="0">
                <a:ea typeface="Calibri"/>
                <a:cs typeface="Calibri"/>
              </a:rPr>
              <a:t> </a:t>
            </a:r>
            <a:r>
              <a:rPr lang="en-GB" dirty="0" err="1">
                <a:ea typeface="Calibri"/>
                <a:cs typeface="Calibri"/>
              </a:rPr>
              <a:t>tudalen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gwe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i</a:t>
            </a:r>
            <a:r>
              <a:rPr lang="en-GB" dirty="0">
                <a:ea typeface="Calibri"/>
                <a:cs typeface="Calibri"/>
              </a:rPr>
              <a:t> </a:t>
            </a:r>
            <a:r>
              <a:rPr lang="en-GB" dirty="0" err="1">
                <a:ea typeface="Calibri"/>
                <a:cs typeface="Calibri"/>
              </a:rPr>
              <a:t>blant</a:t>
            </a:r>
            <a:r>
              <a:rPr lang="en-GB" dirty="0">
                <a:ea typeface="Calibri"/>
                <a:cs typeface="Calibri"/>
              </a:rPr>
              <a:t> ag </a:t>
            </a:r>
            <a:r>
              <a:rPr lang="en-GB" dirty="0" err="1">
                <a:ea typeface="Calibri"/>
                <a:cs typeface="Calibri"/>
              </a:rPr>
              <a:t>anghenion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dysgu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ychwanegol</a:t>
            </a:r>
            <a:endParaRPr lang="en-US" dirty="0"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holiadur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https://online1.snapsurveys.com/yx8fof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7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Linc </a:t>
            </a:r>
            <a:r>
              <a:rPr lang="en-US" err="1"/>
              <a:t>i’r</a:t>
            </a:r>
            <a:r>
              <a:rPr lang="en-US"/>
              <a:t> </a:t>
            </a:r>
            <a:r>
              <a:rPr lang="en-US" err="1"/>
              <a:t>fideo</a:t>
            </a:r>
            <a:r>
              <a:rPr lang="en-US"/>
              <a:t>: </a:t>
            </a:r>
            <a:r>
              <a:rPr lang="en-US" dirty="0">
                <a:hlinkClick r:id="rId3"/>
              </a:rPr>
              <a:t>https://youtu.be/RQ9rVJGZtOE</a:t>
            </a:r>
            <a:r>
              <a:rPr lang="en-US" dirty="0"/>
              <a:t>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3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59CB9-75AB-292B-B92C-5C1429C5D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E5341-BB20-9897-D4A9-E71383CB7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3252F-2B97-D797-C159-D8960851C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Cyfeiriad</a:t>
            </a:r>
            <a:r>
              <a:rPr lang="en-US" dirty="0"/>
              <a:t> </a:t>
            </a:r>
            <a:r>
              <a:rPr lang="en-US" dirty="0" err="1"/>
              <a:t>ebost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post@complantcymru.org.uk</a:t>
            </a:r>
            <a:r>
              <a:rPr lang="en-US" dirty="0"/>
              <a:t>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C8B3C-FD84-01DA-F71C-10B16873E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8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yx8fo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RQ9rVJGZtOE?feature=oembed" TargetMode="Externa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omplantcymru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hyperlink" Target="http://www.complantcymru.org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oTMAXd4kNnk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nline1.snapsurveys.com/yx8fo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Mai 2025</a:t>
            </a:r>
            <a:r>
              <a:rPr lang="en" sz="3300" dirty="0">
                <a:latin typeface="Arial"/>
                <a:cs typeface="Arial"/>
              </a:rPr>
              <a:t>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8A3AE-EFC3-09DC-DA35-C0FE8AED1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113DA3-3B16-EFE4-9A25-19F59235401D}"/>
              </a:ext>
            </a:extLst>
          </p:cNvPr>
          <p:cNvSpPr txBox="1"/>
          <p:nvPr/>
        </p:nvSpPr>
        <p:spPr>
          <a:xfrm>
            <a:off x="518901" y="847817"/>
            <a:ext cx="1115287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Athrawon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/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arweinwyr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,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os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gwnaethoch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chi'r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cwis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/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holiadur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fel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grŵp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,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gadewch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i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 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ni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wybod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sut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hwyl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cafodd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eich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grŵp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gan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 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glicio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ar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y 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  <a:hlinkClick r:id="rId3"/>
              </a:rPr>
              <a:t>linc holiadur yma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neu'r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côd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QR</a:t>
            </a:r>
          </a:p>
        </p:txBody>
      </p:sp>
      <p:pic>
        <p:nvPicPr>
          <p:cNvPr id="2" name="Picture 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CB015950-EF06-34BD-78EC-15ED45B14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5" y="3808653"/>
            <a:ext cx="1847850" cy="18573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839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FC1F43-D036-C849-EAD0-960F247D8A1B}"/>
              </a:ext>
            </a:extLst>
          </p:cNvPr>
          <p:cNvSpPr txBox="1"/>
          <p:nvPr/>
        </p:nvSpPr>
        <p:spPr>
          <a:xfrm>
            <a:off x="3784220" y="193121"/>
            <a:ext cx="46235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Dyma </a:t>
            </a:r>
            <a:r>
              <a:rPr lang="en-US" sz="2400" b="1" dirty="0" err="1">
                <a:solidFill>
                  <a:schemeClr val="bg2"/>
                </a:solidFill>
                <a:latin typeface="Arial"/>
                <a:cs typeface="Arial"/>
              </a:rPr>
              <a:t>atebion</a:t>
            </a:r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 y </a:t>
            </a:r>
            <a:r>
              <a:rPr lang="en-US" sz="2400" b="1" dirty="0" err="1">
                <a:solidFill>
                  <a:schemeClr val="bg2"/>
                </a:solidFill>
                <a:latin typeface="Arial"/>
                <a:cs typeface="Arial"/>
              </a:rPr>
              <a:t>cwis</a:t>
            </a:r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/</a:t>
            </a:r>
            <a:r>
              <a:rPr lang="en-US" sz="2400" b="1" dirty="0" err="1">
                <a:solidFill>
                  <a:schemeClr val="bg2"/>
                </a:solidFill>
                <a:latin typeface="Arial"/>
                <a:cs typeface="Arial"/>
              </a:rPr>
              <a:t>holiadur</a:t>
            </a:r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2" name="Online Media 1" title="MM Mai 2025 - Etholiadau Mai 2026 - Cynradd Fideo 2 (fideo diweddaraf)">
            <a:hlinkClick r:id="" action="ppaction://media"/>
            <a:extLst>
              <a:ext uri="{FF2B5EF4-FFF2-40B4-BE49-F238E27FC236}">
                <a16:creationId xmlns:a16="http://schemas.microsoft.com/office/drawing/2014/main" id="{A8F41A7F-CFFF-D5BF-FD4D-85C7D0F6E6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9351" y="788387"/>
            <a:ext cx="9904701" cy="5666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863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58D63-9D7D-3A3E-E809-FF217B720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1E98E0-10A9-605B-7DC5-BFBD3AE4911B}"/>
              </a:ext>
            </a:extLst>
          </p:cNvPr>
          <p:cNvSpPr txBox="1"/>
          <p:nvPr/>
        </p:nvSpPr>
        <p:spPr>
          <a:xfrm>
            <a:off x="749165" y="1254610"/>
            <a:ext cx="1068031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Yn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ystod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y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cyfnod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i'r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etholiad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y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flwyddyn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nesaf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cysylltwch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â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ni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os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hoffech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gael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adnoddau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i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helpu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eich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grŵp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i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ddysgu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mwy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am y Senedd ac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etholiadau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yng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Nghymru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.</a:t>
            </a:r>
            <a:endParaRPr lang="en-US" dirty="0"/>
          </a:p>
          <a:p>
            <a:pPr algn="ctr"/>
            <a:endParaRPr lang="en-US" sz="4000" dirty="0">
              <a:solidFill>
                <a:srgbClr val="ED1556"/>
              </a:solidFill>
              <a:latin typeface="Arial"/>
              <a:cs typeface="Arial"/>
            </a:endParaRPr>
          </a:p>
          <a:p>
            <a:pPr algn="ctr"/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Ebost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0072BC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post@complantcymru.org.uk</a:t>
            </a:r>
            <a:endParaRPr lang="en-US" sz="4000">
              <a:solidFill>
                <a:srgbClr val="0072B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5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2il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Mehefin</a:t>
            </a:r>
            <a:endParaRPr lang="en-GB" sz="2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1389285"/>
            <a:ext cx="7579298" cy="2597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Mis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fe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wnaethom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ofyn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sut</a:t>
            </a:r>
            <a:r>
              <a:rPr lang="en-GB" sz="2800" dirty="0">
                <a:latin typeface="Arial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oeddech</a:t>
            </a:r>
            <a:r>
              <a:rPr lang="en-GB" sz="2800" dirty="0">
                <a:latin typeface="Arial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chi’n</a:t>
            </a:r>
            <a:r>
              <a:rPr lang="en-GB" sz="2800" dirty="0">
                <a:latin typeface="Arial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gofalu</a:t>
            </a:r>
            <a:r>
              <a:rPr lang="en-GB" sz="2800" dirty="0">
                <a:latin typeface="Arial"/>
                <a:cs typeface="Arial"/>
                <a:sym typeface="Trebuchet MS"/>
              </a:rPr>
              <a:t> am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eich</a:t>
            </a:r>
            <a:r>
              <a:rPr lang="en-GB" sz="2800" dirty="0">
                <a:latin typeface="Arial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dannedd</a:t>
            </a:r>
            <a:r>
              <a:rPr lang="en-GB" sz="2800" dirty="0">
                <a:latin typeface="Arial"/>
                <a:cs typeface="Arial"/>
                <a:sym typeface="Trebuchet MS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2800" dirty="0">
              <a:latin typeface="Arial"/>
              <a:cs typeface="Arial"/>
              <a:sym typeface="Trebuchet MS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Dyma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beth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ddywedoch</a:t>
            </a:r>
            <a:r>
              <a:rPr lang="en-US" sz="2800" dirty="0">
                <a:latin typeface="Arial"/>
                <a:cs typeface="Arial"/>
                <a:sym typeface="Trebuchet MS"/>
              </a:rPr>
              <a:t> chi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wrthym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E604DD-03B8-D574-E43C-AC73C0F86CD5}"/>
              </a:ext>
            </a:extLst>
          </p:cNvPr>
          <p:cNvSpPr txBox="1"/>
          <p:nvPr/>
        </p:nvSpPr>
        <p:spPr>
          <a:xfrm>
            <a:off x="2196218" y="663053"/>
            <a:ext cx="9531458" cy="52937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Dros 700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chi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wedi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cymryd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rhan</a:t>
            </a:r>
            <a:endParaRPr lang="en-US" dirty="0" err="1"/>
          </a:p>
          <a:p>
            <a:endParaRPr lang="en-GB" sz="3200" dirty="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66%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chi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wedi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bod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i'r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deintydd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ers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dechrau'r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flwyddyn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ysgol</a:t>
            </a:r>
            <a:endParaRPr lang="en-GB" sz="3200" dirty="0">
              <a:solidFill>
                <a:srgbClr val="212121"/>
              </a:solidFill>
              <a:latin typeface="Arial"/>
              <a:cs typeface="Arial"/>
            </a:endParaRPr>
          </a:p>
          <a:p>
            <a:endParaRPr lang="en-GB" sz="3200" dirty="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83%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chi'n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brwsio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eich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dannedd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o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leiaf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dwywaith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yr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wythnos</a:t>
            </a:r>
            <a:endParaRPr lang="en-GB" sz="3200" dirty="0">
              <a:solidFill>
                <a:srgbClr val="212121"/>
              </a:solidFill>
              <a:latin typeface="Arial"/>
              <a:cs typeface="Arial"/>
            </a:endParaRPr>
          </a:p>
          <a:p>
            <a:endParaRPr lang="en-GB" sz="3200" dirty="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49%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chi'n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golchi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eich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past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dannedd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allan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ar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ôl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brwsio</a:t>
            </a:r>
            <a:endParaRPr lang="en-GB" sz="3200" dirty="0" err="1">
              <a:latin typeface="Arial"/>
              <a:cs typeface="Arial"/>
            </a:endParaRPr>
          </a:p>
          <a:p>
            <a:pPr algn="l"/>
            <a:endParaRPr lang="en-GB" dirty="0"/>
          </a:p>
        </p:txBody>
      </p:sp>
      <p:pic>
        <p:nvPicPr>
          <p:cNvPr id="3" name="Picture 2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24697D93-83DD-EAE7-CD42-F1B3796C4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59" y="564496"/>
            <a:ext cx="1085850" cy="1238250"/>
          </a:xfrm>
          <a:prstGeom prst="rect">
            <a:avLst/>
          </a:prstGeom>
        </p:spPr>
      </p:pic>
      <p:pic>
        <p:nvPicPr>
          <p:cNvPr id="4" name="Picture 3" descr="Free vector graphic: Dentist, Teeth, Tooth, Happy - Free Image on ...">
            <a:extLst>
              <a:ext uri="{FF2B5EF4-FFF2-40B4-BE49-F238E27FC236}">
                <a16:creationId xmlns:a16="http://schemas.microsoft.com/office/drawing/2014/main" id="{A6C3DC26-7160-D138-AF31-40E0FD2AD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84" y="2090954"/>
            <a:ext cx="990600" cy="1085850"/>
          </a:xfrm>
          <a:prstGeom prst="rect">
            <a:avLst/>
          </a:prstGeom>
        </p:spPr>
      </p:pic>
      <p:pic>
        <p:nvPicPr>
          <p:cNvPr id="5" name="Picture 4" descr="칫솔 칫 솔 치약 · Pixabay의 무료 벡터 그래픽">
            <a:extLst>
              <a:ext uri="{FF2B5EF4-FFF2-40B4-BE49-F238E27FC236}">
                <a16:creationId xmlns:a16="http://schemas.microsoft.com/office/drawing/2014/main" id="{D298E20C-C144-2248-5ACA-4366BD2A7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09" y="3427464"/>
            <a:ext cx="1352550" cy="666750"/>
          </a:xfrm>
          <a:prstGeom prst="rect">
            <a:avLst/>
          </a:prstGeom>
        </p:spPr>
      </p:pic>
      <p:pic>
        <p:nvPicPr>
          <p:cNvPr id="6" name="Picture 5" descr="Free vector graphic: Toothbrush, Toothpaste, Hygiene - Free Image on ...">
            <a:extLst>
              <a:ext uri="{FF2B5EF4-FFF2-40B4-BE49-F238E27FC236}">
                <a16:creationId xmlns:a16="http://schemas.microsoft.com/office/drawing/2014/main" id="{B5FB56A7-C4D6-0785-55C6-39A49A520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45" y="4243286"/>
            <a:ext cx="1476375" cy="1524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911196" y="815954"/>
            <a:ext cx="7888088" cy="3859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GB" sz="2800" dirty="0">
                <a:latin typeface="Arial"/>
                <a:cs typeface="Arial"/>
              </a:rPr>
              <a:t>Mae </a:t>
            </a:r>
            <a:r>
              <a:rPr lang="en-GB" sz="2800" b="1" dirty="0">
                <a:latin typeface="Arial"/>
                <a:cs typeface="Arial"/>
              </a:rPr>
              <a:t>Mater Mis Mai </a:t>
            </a:r>
            <a:r>
              <a:rPr lang="en-GB" sz="2800" dirty="0" err="1">
                <a:latin typeface="Arial"/>
                <a:cs typeface="Arial"/>
              </a:rPr>
              <a:t>yn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ymwneud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â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etholiad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fydd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yn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cael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ei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redeg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yma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yn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Nghymru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, mis Mai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flwyddyn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nesaf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.</a:t>
            </a:r>
            <a:b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</a:br>
            <a:br>
              <a:rPr lang="en-GB" sz="2800" dirty="0">
                <a:latin typeface="Arial"/>
                <a:cs typeface="Arial"/>
              </a:rPr>
            </a:br>
            <a:r>
              <a:rPr lang="en-GB" sz="2800" dirty="0" err="1">
                <a:latin typeface="Arial"/>
                <a:cs typeface="Arial"/>
              </a:rPr>
              <a:t>Cofiwch</a:t>
            </a:r>
            <a:r>
              <a:rPr lang="en-GB" sz="2800" dirty="0">
                <a:latin typeface="Arial"/>
                <a:cs typeface="Arial"/>
              </a:rPr>
              <a:t>: </a:t>
            </a:r>
            <a:r>
              <a:rPr lang="en-GB" sz="2800" dirty="0" err="1">
                <a:latin typeface="Arial"/>
                <a:cs typeface="Arial"/>
              </a:rPr>
              <a:t>Erthygl</a:t>
            </a:r>
            <a:r>
              <a:rPr lang="en-GB" sz="2800" dirty="0">
                <a:latin typeface="Arial"/>
                <a:cs typeface="Arial"/>
              </a:rPr>
              <a:t> 13 – yr </a:t>
            </a:r>
            <a:r>
              <a:rPr lang="en-GB" sz="2800" dirty="0" err="1">
                <a:latin typeface="Arial"/>
                <a:cs typeface="Arial"/>
              </a:rPr>
              <a:t>hawl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i</a:t>
            </a:r>
            <a:r>
              <a:rPr lang="en-GB" sz="2800" dirty="0">
                <a:latin typeface="Arial"/>
                <a:cs typeface="Arial"/>
              </a:rPr>
              <a:t> </a:t>
            </a:r>
            <a:r>
              <a:rPr lang="en-GB" sz="2800" dirty="0" err="1">
                <a:latin typeface="Arial"/>
                <a:cs typeface="Arial"/>
              </a:rPr>
              <a:t>gael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gwybodaeth</a:t>
            </a:r>
            <a:r>
              <a:rPr lang="en-GB" sz="2800" dirty="0">
                <a:latin typeface="Arial"/>
                <a:cs typeface="Arial"/>
              </a:rPr>
              <a:t> a </a:t>
            </a:r>
            <a:r>
              <a:rPr lang="en-GB" sz="2800" dirty="0" err="1">
                <a:latin typeface="Arial"/>
                <a:cs typeface="Arial"/>
              </a:rPr>
              <a:t>rhannu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fy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marn</a:t>
            </a:r>
            <a:br>
              <a:rPr lang="en-GB" sz="2800" dirty="0">
                <a:latin typeface="Arial"/>
                <a:cs typeface="Arial"/>
              </a:rPr>
            </a:br>
            <a:br>
              <a:rPr lang="en-GB" sz="3200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FDAAA2-02E2-33B5-A64A-44457284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6" y="1145626"/>
            <a:ext cx="2857632" cy="31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MM - Mai 2025: Etholiadau Cymru, Mai 2026 - Cynradd fideo 1">
            <a:hlinkClick r:id="" action="ppaction://media"/>
            <a:extLst>
              <a:ext uri="{FF2B5EF4-FFF2-40B4-BE49-F238E27FC236}">
                <a16:creationId xmlns:a16="http://schemas.microsoft.com/office/drawing/2014/main" id="{03744F86-8B36-2AD1-392A-BD79A83C4C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1D29C4-C2C2-46D3-3AFD-977DA427B58B}"/>
              </a:ext>
            </a:extLst>
          </p:cNvPr>
          <p:cNvSpPr txBox="1"/>
          <p:nvPr/>
        </p:nvSpPr>
        <p:spPr>
          <a:xfrm>
            <a:off x="1067870" y="634407"/>
            <a:ext cx="1006098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Byddai'n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well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gennym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i'r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plant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i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 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gymryd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rhan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yn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y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cwis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yn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unigol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drwy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ddilyn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y cod QR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neu'r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linc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isod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2" name="Picture 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208511AF-775F-13AE-CF59-030B7F91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98" y="1621816"/>
            <a:ext cx="3629187" cy="36291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8DF5F25C-4328-F827-D913-3BEBFE9C6CB9}"/>
              </a:ext>
            </a:extLst>
          </p:cNvPr>
          <p:cNvSpPr txBox="1"/>
          <p:nvPr/>
        </p:nvSpPr>
        <p:spPr>
          <a:xfrm>
            <a:off x="3354960" y="5238893"/>
            <a:ext cx="5507064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rial"/>
                <a:cs typeface="Arial"/>
                <a:hlinkClick r:id="rId4" tooltip="https://online1.snapsurveys.com/yx8fof"/>
              </a:rPr>
              <a:t>https://online1.snapsurveys.com/yx8fof</a:t>
            </a:r>
            <a:endParaRPr lang="en-US"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DDE17-3149-F254-9DE7-8E6DE97D3F28}"/>
              </a:ext>
            </a:extLst>
          </p:cNvPr>
          <p:cNvSpPr txBox="1"/>
          <p:nvPr/>
        </p:nvSpPr>
        <p:spPr>
          <a:xfrm>
            <a:off x="914400" y="632400"/>
            <a:ext cx="9727200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rgbClr val="ED1556"/>
                </a:solidFill>
                <a:latin typeface="Arial"/>
              </a:rPr>
              <a:t>Ond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os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byddai'n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well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gennych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i'w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 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wneud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fel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gr</a:t>
            </a:r>
            <a:r>
              <a:rPr lang="en-US" sz="2400" dirty="0" err="1">
                <a:solidFill>
                  <a:schemeClr val="bg2"/>
                </a:solidFill>
                <a:latin typeface="Arial"/>
                <a:cs typeface="Arial"/>
              </a:rPr>
              <a:t>ŵ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p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dyma'r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cwestiynau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:</a:t>
            </a:r>
            <a:endParaRPr lang="en-US" sz="2400" dirty="0">
              <a:solidFill>
                <a:srgbClr val="ED1556"/>
              </a:solidFill>
              <a:latin typeface="Arial"/>
              <a:cs typeface="Arial"/>
            </a:endParaRPr>
          </a:p>
          <a:p>
            <a:pPr algn="ctr"/>
            <a:endParaRPr lang="en-US" sz="2400">
              <a:solidFill>
                <a:srgbClr val="ED1556"/>
              </a:solidFill>
              <a:latin typeface="Arial"/>
              <a:cs typeface="Arial"/>
            </a:endParaRPr>
          </a:p>
          <a:p>
            <a:pPr marL="457200" indent="-457200" algn="ctr">
              <a:buAutoNum type="arabicPeriod"/>
            </a:pP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Ydych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chi'n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gallu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enwi'r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adeilad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hwn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? A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ble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mae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e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yng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Nghymru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?</a:t>
            </a: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</p:txBody>
      </p:sp>
      <p:pic>
        <p:nvPicPr>
          <p:cNvPr id="4" name="Picture 3" descr="A building with a large roof&#10;&#10;AI-generated content may be incorrect.">
            <a:extLst>
              <a:ext uri="{FF2B5EF4-FFF2-40B4-BE49-F238E27FC236}">
                <a16:creationId xmlns:a16="http://schemas.microsoft.com/office/drawing/2014/main" id="{06165B99-E1DE-C2C9-1DF3-E98AED500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00" y="2249261"/>
            <a:ext cx="7782000" cy="33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5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511D9-2EEE-3124-A993-4AB3ADC68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7A0593-275A-C300-1EC2-476C123C14EC}"/>
              </a:ext>
            </a:extLst>
          </p:cNvPr>
          <p:cNvSpPr txBox="1"/>
          <p:nvPr/>
        </p:nvSpPr>
        <p:spPr>
          <a:xfrm>
            <a:off x="928779" y="1710702"/>
            <a:ext cx="4886783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2.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Pwy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yw'r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person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yma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?</a:t>
            </a:r>
            <a:endParaRPr lang="en-US" dirty="0">
              <a:solidFill>
                <a:srgbClr val="000000"/>
              </a:solidFill>
              <a:latin typeface="VAG Rounded Std Light"/>
              <a:cs typeface="Arial"/>
            </a:endParaRPr>
          </a:p>
          <a:p>
            <a:endParaRPr lang="en-US"/>
          </a:p>
          <a:p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Ydych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chi'n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gwybod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beth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yw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ei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henw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hi? </a:t>
            </a:r>
            <a:endParaRPr lang="en-US" dirty="0">
              <a:solidFill>
                <a:srgbClr val="000000"/>
              </a:solidFill>
              <a:latin typeface="VAG Rounded Std Light"/>
              <a:cs typeface="Arial"/>
            </a:endParaRPr>
          </a:p>
          <a:p>
            <a:endParaRPr lang="en-US" sz="3200" dirty="0">
              <a:solidFill>
                <a:srgbClr val="ED1556"/>
              </a:solidFill>
              <a:latin typeface="Arial"/>
              <a:cs typeface="Arial"/>
            </a:endParaRPr>
          </a:p>
          <a:p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Beth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mae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hi'n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gwneud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?</a:t>
            </a:r>
            <a:endParaRPr lang="en-US"/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</p:txBody>
      </p:sp>
      <p:pic>
        <p:nvPicPr>
          <p:cNvPr id="2" name="Picture 1" descr="A person in a suit&#10;&#10;AI-generated content may be incorrect.">
            <a:extLst>
              <a:ext uri="{FF2B5EF4-FFF2-40B4-BE49-F238E27FC236}">
                <a16:creationId xmlns:a16="http://schemas.microsoft.com/office/drawing/2014/main" id="{C14BD818-6342-42D6-3B3D-7CB8EAA7F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922" y="637917"/>
            <a:ext cx="3818258" cy="5017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06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8D0BD-091B-27DC-BDCF-9E2941411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35850-5F92-C9D9-7FCE-964050A9E40D}"/>
              </a:ext>
            </a:extLst>
          </p:cNvPr>
          <p:cNvSpPr txBox="1"/>
          <p:nvPr/>
        </p:nvSpPr>
        <p:spPr>
          <a:xfrm>
            <a:off x="1105380" y="1596162"/>
            <a:ext cx="483119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3.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Pwy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yw'r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person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yma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? </a:t>
            </a:r>
            <a:endParaRPr lang="en-US" dirty="0"/>
          </a:p>
          <a:p>
            <a:endParaRPr lang="en-US" sz="3200" dirty="0">
              <a:solidFill>
                <a:srgbClr val="ED1556"/>
              </a:solidFill>
              <a:latin typeface="Arial"/>
              <a:cs typeface="Arial"/>
            </a:endParaRPr>
          </a:p>
          <a:p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Ydych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chi'n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gwybod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ei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enw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ef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? </a:t>
            </a:r>
            <a:endParaRPr lang="en-US" dirty="0">
              <a:solidFill>
                <a:srgbClr val="000000"/>
              </a:solidFill>
              <a:latin typeface="VAG Rounded Std Light"/>
              <a:cs typeface="Arial"/>
            </a:endParaRPr>
          </a:p>
          <a:p>
            <a:endParaRPr lang="en-US" sz="3200" dirty="0">
              <a:solidFill>
                <a:srgbClr val="ED1556"/>
              </a:solidFill>
              <a:latin typeface="Arial"/>
              <a:cs typeface="Arial"/>
            </a:endParaRPr>
          </a:p>
          <a:p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Beth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mae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e'n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gwneud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?</a:t>
            </a:r>
            <a:endParaRPr lang="en-US"/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</p:txBody>
      </p:sp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1490299-BA4A-B770-4700-6421B35C6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750" y="635528"/>
            <a:ext cx="3600152" cy="5005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956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69252-D7F7-420A-B158-B9EB05A0F988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0</TotalTime>
  <Words>224</Words>
  <Application>Microsoft Office PowerPoint</Application>
  <PresentationFormat>Widescreen</PresentationFormat>
  <Paragraphs>30</Paragraphs>
  <Slides>14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Mater y Mis – Mai 2025 </vt:lpstr>
      <vt:lpstr>PowerPoint Presentation</vt:lpstr>
      <vt:lpstr>PowerPoint Presentation</vt:lpstr>
      <vt:lpstr>Mae Mater Mis Mai yn ymwneud â etholiad fydd yn cael ei redeg yma yn Nghymru, mis Mai flwyddyn nesaf.  Cofiwch: Erthygl 13 – yr hawl i gael gwybodaeth a rhannu fy marn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Rhiannon Llewelyn</cp:lastModifiedBy>
  <cp:revision>216</cp:revision>
  <dcterms:created xsi:type="dcterms:W3CDTF">2019-03-26T15:18:01Z</dcterms:created>
  <dcterms:modified xsi:type="dcterms:W3CDTF">2025-05-16T11:28:53Z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