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71" r:id="rId4"/>
    <p:sldMasterId id="2147483672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2.xml"/><Relationship Id="rId19" Type="http://schemas.openxmlformats.org/officeDocument/2006/relationships/slide" Target="slides/slide13.xml"/><Relationship Id="rId6" Type="http://schemas.openxmlformats.org/officeDocument/2006/relationships/notesMaster" Target="notesMasters/notesMaster1.xml"/><Relationship Id="rId18" Type="http://schemas.openxmlformats.org/officeDocument/2006/relationships/slide" Target="slides/slide12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www.youtube.com/watch?v=KIlWUJ0y3x4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34683938846_2_9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3" name="Google Shape;143;g34683938846_2_9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g34683938846_2_9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34683938846_2_14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6" name="Google Shape;206;g34683938846_2_14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g34683938846_2_15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12" name="Google Shape;212;g34683938846_2_15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You could also contact &amp; speak to</a:t>
            </a:r>
            <a:r>
              <a:rPr lang="en">
                <a:latin typeface="Arial"/>
                <a:ea typeface="Arial"/>
                <a:cs typeface="Arial"/>
                <a:sym typeface="Arial"/>
              </a:rPr>
              <a:t>:</a:t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Childline – 0800 1111</a:t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Meic – 080880 23456</a:t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3" name="Google Shape;213;g34683938846_2_15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34749d9786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0" name="Google Shape;220;g34749d9786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g34683938846_2_15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26" name="Google Shape;226;g34683938846_2_1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34683938846_2_9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0" name="Google Shape;150;g34683938846_2_9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34683938846_2_10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6" name="Google Shape;156;g34683938846_2_10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g34683938846_2_10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34683938846_2_1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g34683938846_2_11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34683938846_2_11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2" name="Google Shape;172;g34683938846_2_1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34683938846_2_12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8" name="Google Shape;178;g34683938846_2_12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Link to the video: https://youtu.be/gN8mdqtzcaQ</a:t>
            </a:r>
            <a:endParaRPr/>
          </a:p>
        </p:txBody>
      </p:sp>
      <p:sp>
        <p:nvSpPr>
          <p:cNvPr id="179" name="Google Shape;179;g34683938846_2_12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34683938846_2_12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4" name="Google Shape;184;g34683938846_2_1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There are supporting materials on our web page for children with additional learning needs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34683938846_2_13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1" name="Google Shape;191;g34683938846_2_13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Survey link -</a:t>
            </a:r>
            <a:r>
              <a:rPr b="1" lang="en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44546A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 </a:t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34683938846_2_14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9" name="Google Shape;199;g34683938846_2_14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Link to video: </a:t>
            </a:r>
            <a:r>
              <a:rPr lang="en" u="sng">
                <a:solidFill>
                  <a:schemeClr val="hlink"/>
                </a:solidFill>
                <a:hlinkClick r:id="rId2"/>
              </a:rPr>
              <a:t>https://www.youtube.com/watch?v=KIlWUJ0y3x4</a:t>
            </a:r>
            <a:r>
              <a:rPr lang="en"/>
              <a:t> </a:t>
            </a:r>
            <a:endParaRPr/>
          </a:p>
        </p:txBody>
      </p:sp>
      <p:sp>
        <p:nvSpPr>
          <p:cNvPr id="200" name="Google Shape;200;g34683938846_2_140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hyperlink" Target="http://comisiynyddplant.cymru/" TargetMode="External"/><Relationship Id="rId5" Type="http://schemas.openxmlformats.org/officeDocument/2006/relationships/hyperlink" Target="http://childrenscommissioner.wales/" TargetMode="Externa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7.png"/><Relationship Id="rId3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8.png"/><Relationship Id="rId3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8.png"/><Relationship Id="rId3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1.png"/><Relationship Id="rId3" Type="http://schemas.openxmlformats.org/officeDocument/2006/relationships/image" Target="../media/image14.png"/><Relationship Id="rId4" Type="http://schemas.openxmlformats.org/officeDocument/2006/relationships/image" Target="../media/image10.png"/><Relationship Id="rId5" Type="http://schemas.openxmlformats.org/officeDocument/2006/relationships/image" Target="../media/image9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1.png"/><Relationship Id="rId3" Type="http://schemas.openxmlformats.org/officeDocument/2006/relationships/image" Target="../media/image14.png"/><Relationship Id="rId4" Type="http://schemas.openxmlformats.org/officeDocument/2006/relationships/image" Target="../media/image10.png"/><Relationship Id="rId5" Type="http://schemas.openxmlformats.org/officeDocument/2006/relationships/image" Target="../media/image9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1.png"/><Relationship Id="rId3" Type="http://schemas.openxmlformats.org/officeDocument/2006/relationships/image" Target="../media/image14.png"/><Relationship Id="rId4" Type="http://schemas.openxmlformats.org/officeDocument/2006/relationships/image" Target="../media/image10.png"/><Relationship Id="rId5" Type="http://schemas.openxmlformats.org/officeDocument/2006/relationships/image" Target="../media/image9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1.png"/><Relationship Id="rId3" Type="http://schemas.openxmlformats.org/officeDocument/2006/relationships/image" Target="../media/image14.png"/><Relationship Id="rId4" Type="http://schemas.openxmlformats.org/officeDocument/2006/relationships/image" Target="../media/image10.png"/><Relationship Id="rId5" Type="http://schemas.openxmlformats.org/officeDocument/2006/relationships/image" Target="../media/image9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1.png"/><Relationship Id="rId3" Type="http://schemas.openxmlformats.org/officeDocument/2006/relationships/image" Target="../media/image14.png"/><Relationship Id="rId4" Type="http://schemas.openxmlformats.org/officeDocument/2006/relationships/image" Target="../media/image10.png"/><Relationship Id="rId5" Type="http://schemas.openxmlformats.org/officeDocument/2006/relationships/image" Target="../media/image9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1.png"/><Relationship Id="rId3" Type="http://schemas.openxmlformats.org/officeDocument/2006/relationships/image" Target="../media/image14.png"/><Relationship Id="rId4" Type="http://schemas.openxmlformats.org/officeDocument/2006/relationships/image" Target="../media/image13.png"/><Relationship Id="rId5" Type="http://schemas.openxmlformats.org/officeDocument/2006/relationships/image" Target="../media/image12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">
  <p:cSld name="Content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Google Shape;57;p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23999" y="324001"/>
            <a:ext cx="8496900" cy="916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4000" y="4293000"/>
            <a:ext cx="8496900" cy="310242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4"/>
          <p:cNvSpPr/>
          <p:nvPr/>
        </p:nvSpPr>
        <p:spPr>
          <a:xfrm>
            <a:off x="5588999" y="4482000"/>
            <a:ext cx="3240000" cy="348557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00"/>
              <a:buFont typeface="Arial"/>
              <a:buNone/>
            </a:pPr>
            <a:r>
              <a:rPr b="0" i="0" lang="en" sz="11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@complantcymru	comisiynyddplant.cymru</a:t>
            </a:r>
            <a:endParaRPr b="0" i="0" sz="11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100"/>
              <a:buFont typeface="Arial"/>
              <a:buNone/>
            </a:pPr>
            <a:r>
              <a:rPr b="0" i="0" lang="en" sz="11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@childcomwales	childrenscommissioner.wales</a:t>
            </a:r>
            <a:endParaRPr b="0" i="0" sz="11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60;p14"/>
          <p:cNvSpPr txBox="1"/>
          <p:nvPr>
            <p:ph idx="1" type="body"/>
          </p:nvPr>
        </p:nvSpPr>
        <p:spPr>
          <a:xfrm>
            <a:off x="1350000" y="1134000"/>
            <a:ext cx="6444900" cy="3159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0" spcFirstLastPara="1" rIns="0" wrap="square" tIns="0">
            <a:noAutofit/>
          </a:bodyPr>
          <a:lstStyle>
            <a:lvl1pPr indent="-36195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2"/>
              </a:buClr>
              <a:buSzPts val="2100"/>
              <a:buChar char="•"/>
              <a:defRPr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800"/>
              <a:buChar char="•"/>
              <a:defRPr>
                <a:solidFill>
                  <a:schemeClr val="lt2"/>
                </a:solidFill>
              </a:defRPr>
            </a:lvl2pPr>
            <a:lvl3pPr indent="-32385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500"/>
              <a:buChar char="•"/>
              <a:defRPr>
                <a:solidFill>
                  <a:schemeClr val="lt2"/>
                </a:solidFill>
              </a:defRPr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400"/>
              <a:buChar char="•"/>
              <a:defRPr>
                <a:solidFill>
                  <a:schemeClr val="lt2"/>
                </a:solidFill>
              </a:defRPr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400"/>
              <a:buChar char="•"/>
              <a:defRPr>
                <a:solidFill>
                  <a:schemeClr val="lt2"/>
                </a:solidFill>
              </a:defRPr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61" name="Google Shape;61;p14">
            <a:hlinkClick r:id="rId4"/>
          </p:cNvPr>
          <p:cNvSpPr/>
          <p:nvPr/>
        </p:nvSpPr>
        <p:spPr>
          <a:xfrm>
            <a:off x="6923315" y="4480560"/>
            <a:ext cx="1495697" cy="122682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62;p14">
            <a:hlinkClick r:id="rId5"/>
          </p:cNvPr>
          <p:cNvSpPr/>
          <p:nvPr/>
        </p:nvSpPr>
        <p:spPr>
          <a:xfrm>
            <a:off x="6923314" y="4685759"/>
            <a:ext cx="1789612" cy="13374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tro Slide - Full colour" type="title">
  <p:cSld name="TITLE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>
            <p:ph type="ctrTitle"/>
          </p:nvPr>
        </p:nvSpPr>
        <p:spPr>
          <a:xfrm>
            <a:off x="702000" y="648001"/>
            <a:ext cx="7728626" cy="62324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500"/>
              <a:buFont typeface="Arial"/>
              <a:buNone/>
              <a:defRPr sz="4500">
                <a:solidFill>
                  <a:schemeClr val="lt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5" name="Google Shape;65;p15"/>
          <p:cNvSpPr txBox="1"/>
          <p:nvPr>
            <p:ph idx="1" type="subTitle"/>
          </p:nvPr>
        </p:nvSpPr>
        <p:spPr>
          <a:xfrm>
            <a:off x="701999" y="1247573"/>
            <a:ext cx="7728626" cy="31162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2"/>
              </a:buClr>
              <a:buSzPts val="2300"/>
              <a:buNone/>
              <a:defRPr sz="23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pic>
        <p:nvPicPr>
          <p:cNvPr id="66" name="Google Shape;66;p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23999" y="324001"/>
            <a:ext cx="8496900" cy="91665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4000" y="3807000"/>
            <a:ext cx="8496900" cy="310242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23998" y="4127676"/>
            <a:ext cx="850316" cy="84696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black background with red text&#10;&#10;Description automatically generated with medium confidence" id="69" name="Google Shape;69;p1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8074473" y="4216990"/>
            <a:ext cx="745529" cy="69238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9pPr>
          </a:lstStyle>
          <a:p/>
        </p:txBody>
      </p:sp>
      <p:sp>
        <p:nvSpPr>
          <p:cNvPr id="72" name="Google Shape;72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1pPr>
            <a:lvl2pPr indent="-298450" lvl="1" marL="9144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○"/>
              <a:defRPr/>
            </a:lvl2pPr>
            <a:lvl3pPr indent="-298450" lvl="2" marL="1371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■"/>
              <a:defRPr/>
            </a:lvl3pPr>
            <a:lvl4pPr indent="-298450" lvl="3" marL="18288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  <a:defRPr/>
            </a:lvl4pPr>
            <a:lvl5pPr indent="-298450" lvl="4" marL="22860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○"/>
              <a:defRPr/>
            </a:lvl5pPr>
            <a:lvl6pPr indent="-298450" lvl="5" marL="2743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■"/>
              <a:defRPr/>
            </a:lvl6pPr>
            <a:lvl7pPr indent="-298450" lvl="6" marL="32004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  <a:defRPr/>
            </a:lvl7pPr>
            <a:lvl8pPr indent="-298450" lvl="7" marL="3657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○"/>
              <a:defRPr/>
            </a:lvl8pPr>
            <a:lvl9pPr indent="-298450" lvl="8" marL="41148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■"/>
              <a:defRPr/>
            </a:lvl9pPr>
          </a:lstStyle>
          <a:p/>
        </p:txBody>
      </p:sp>
      <p:sp>
        <p:nvSpPr>
          <p:cNvPr id="73" name="Google Shape;73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rm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Arial"/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Arial"/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Arial"/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Arial"/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Arial"/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Arial"/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Arial"/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Arial"/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Arial"/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- Full colour">
  <p:cSld name="Title Slide - Full colour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" name="Google Shape;75;p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23999" y="324001"/>
            <a:ext cx="8496900" cy="3727064"/>
          </a:xfrm>
          <a:prstGeom prst="rect">
            <a:avLst/>
          </a:prstGeom>
          <a:noFill/>
          <a:ln>
            <a:noFill/>
          </a:ln>
        </p:spPr>
      </p:pic>
      <p:sp>
        <p:nvSpPr>
          <p:cNvPr id="76" name="Google Shape;76;p17"/>
          <p:cNvSpPr txBox="1"/>
          <p:nvPr>
            <p:ph type="ctrTitle"/>
          </p:nvPr>
        </p:nvSpPr>
        <p:spPr>
          <a:xfrm>
            <a:off x="702000" y="648001"/>
            <a:ext cx="7728626" cy="62324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7" name="Google Shape;77;p17"/>
          <p:cNvSpPr txBox="1"/>
          <p:nvPr>
            <p:ph idx="1" type="subTitle"/>
          </p:nvPr>
        </p:nvSpPr>
        <p:spPr>
          <a:xfrm>
            <a:off x="701999" y="1247573"/>
            <a:ext cx="7728626" cy="31162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sz="2300"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pic>
        <p:nvPicPr>
          <p:cNvPr id="78" name="Google Shape;78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3998" y="4127676"/>
            <a:ext cx="850316" cy="84696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black background with red text&#10;&#10;Description automatically generated with medium confidence" id="79" name="Google Shape;79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074473" y="4216990"/>
            <a:ext cx="745529" cy="69238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- Red">
  <p:cSld name="Title Slide - Red">
    <p:bg>
      <p:bgPr>
        <a:solidFill>
          <a:schemeClr val="lt2"/>
        </a:solidFill>
      </p:bgPr>
    </p:bg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Google Shape;81;p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23999" y="358358"/>
            <a:ext cx="8496900" cy="3658631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Google Shape;82;p18"/>
          <p:cNvSpPr txBox="1"/>
          <p:nvPr>
            <p:ph type="ctrTitle"/>
          </p:nvPr>
        </p:nvSpPr>
        <p:spPr>
          <a:xfrm>
            <a:off x="702000" y="1161000"/>
            <a:ext cx="7728626" cy="62324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500"/>
              <a:buFont typeface="Arial"/>
              <a:buNone/>
              <a:defRPr sz="45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3" name="Google Shape;83;p18"/>
          <p:cNvSpPr txBox="1"/>
          <p:nvPr>
            <p:ph idx="1" type="subTitle"/>
          </p:nvPr>
        </p:nvSpPr>
        <p:spPr>
          <a:xfrm>
            <a:off x="707686" y="1760572"/>
            <a:ext cx="7728626" cy="31162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300"/>
              <a:buNone/>
              <a:defRPr sz="23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pic>
        <p:nvPicPr>
          <p:cNvPr id="84" name="Google Shape;84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3998" y="4120765"/>
            <a:ext cx="850316" cy="853874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8"/>
          <p:cNvSpPr txBox="1"/>
          <p:nvPr>
            <p:ph idx="10" type="dt"/>
          </p:nvPr>
        </p:nvSpPr>
        <p:spPr>
          <a:xfrm>
            <a:off x="701999" y="312441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7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pic>
        <p:nvPicPr>
          <p:cNvPr descr="A black and white sign with white text&#10;&#10;Description automatically generated with low confidence" id="86" name="Google Shape;86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009159" y="4166510"/>
            <a:ext cx="810842" cy="753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Slide - Green">
  <p:cSld name="1_Title Slide - Green">
    <p:bg>
      <p:bgPr>
        <a:solidFill>
          <a:srgbClr val="39B54A"/>
        </a:solid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23999" y="358358"/>
            <a:ext cx="8496900" cy="3658631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9"/>
          <p:cNvSpPr txBox="1"/>
          <p:nvPr>
            <p:ph type="ctrTitle"/>
          </p:nvPr>
        </p:nvSpPr>
        <p:spPr>
          <a:xfrm>
            <a:off x="702000" y="1161000"/>
            <a:ext cx="7728626" cy="62324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500"/>
              <a:buFont typeface="Arial"/>
              <a:buNone/>
              <a:defRPr sz="45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0" name="Google Shape;90;p19"/>
          <p:cNvSpPr txBox="1"/>
          <p:nvPr>
            <p:ph idx="1" type="subTitle"/>
          </p:nvPr>
        </p:nvSpPr>
        <p:spPr>
          <a:xfrm>
            <a:off x="707686" y="1760572"/>
            <a:ext cx="7728626" cy="31162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300"/>
              <a:buNone/>
              <a:defRPr sz="23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91" name="Google Shape;91;p19"/>
          <p:cNvSpPr txBox="1"/>
          <p:nvPr>
            <p:ph idx="10" type="dt"/>
          </p:nvPr>
        </p:nvSpPr>
        <p:spPr>
          <a:xfrm>
            <a:off x="3546000" y="3124413"/>
            <a:ext cx="20520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 sz="17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pic>
        <p:nvPicPr>
          <p:cNvPr id="92" name="Google Shape;92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3998" y="4120765"/>
            <a:ext cx="850316" cy="8538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black and white sign with white text&#10;&#10;Description automatically generated with low confidence" id="93" name="Google Shape;93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009159" y="4166510"/>
            <a:ext cx="810842" cy="753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tro Slide - Blue">
  <p:cSld name="Intro Slide - Blue">
    <p:bg>
      <p:bgPr>
        <a:solidFill>
          <a:schemeClr val="accent3"/>
        </a:solidFill>
      </p:bgPr>
    </p:bg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Google Shape;95;p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23999" y="324002"/>
            <a:ext cx="8496900" cy="91662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4002" y="3807000"/>
            <a:ext cx="8496900" cy="310242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20"/>
          <p:cNvSpPr txBox="1"/>
          <p:nvPr>
            <p:ph type="ctrTitle"/>
          </p:nvPr>
        </p:nvSpPr>
        <p:spPr>
          <a:xfrm>
            <a:off x="702000" y="1161000"/>
            <a:ext cx="7728626" cy="62324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500"/>
              <a:buFont typeface="Arial"/>
              <a:buNone/>
              <a:defRPr sz="45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8" name="Google Shape;98;p20"/>
          <p:cNvSpPr txBox="1"/>
          <p:nvPr>
            <p:ph idx="1" type="subTitle"/>
          </p:nvPr>
        </p:nvSpPr>
        <p:spPr>
          <a:xfrm>
            <a:off x="707686" y="1760572"/>
            <a:ext cx="7728626" cy="31162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300"/>
              <a:buNone/>
              <a:defRPr sz="23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pic>
        <p:nvPicPr>
          <p:cNvPr id="99" name="Google Shape;99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23998" y="4120765"/>
            <a:ext cx="850316" cy="8538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black and white sign with white text&#10;&#10;Description automatically generated with low confidence" id="100" name="Google Shape;100;p2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8009159" y="4166510"/>
            <a:ext cx="810842" cy="753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 Slide - Pink">
  <p:cSld name="Quote Slide - Pink">
    <p:bg>
      <p:bgPr>
        <a:solidFill>
          <a:schemeClr val="accent4"/>
        </a:solidFill>
      </p:bgPr>
    </p:bg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Google Shape;102;p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23999" y="324002"/>
            <a:ext cx="8496900" cy="916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4002" y="3807000"/>
            <a:ext cx="8496900" cy="31024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4" name="Google Shape;104;p21"/>
          <p:cNvCxnSpPr/>
          <p:nvPr/>
        </p:nvCxnSpPr>
        <p:spPr>
          <a:xfrm>
            <a:off x="1349550" y="2945700"/>
            <a:ext cx="1890000" cy="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05" name="Google Shape;105;p21"/>
          <p:cNvSpPr txBox="1"/>
          <p:nvPr>
            <p:ph idx="1" type="body"/>
          </p:nvPr>
        </p:nvSpPr>
        <p:spPr>
          <a:xfrm>
            <a:off x="1350000" y="1133999"/>
            <a:ext cx="6444900" cy="180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14300" lIns="0" spcFirstLastPara="1" rIns="0" wrap="square" tIns="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500"/>
              <a:buNone/>
              <a:defRPr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06" name="Google Shape;106;p21"/>
          <p:cNvSpPr txBox="1"/>
          <p:nvPr>
            <p:ph idx="2" type="body"/>
          </p:nvPr>
        </p:nvSpPr>
        <p:spPr>
          <a:xfrm>
            <a:off x="1350000" y="2945700"/>
            <a:ext cx="6444900" cy="864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3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b="1"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500"/>
              <a:buNone/>
              <a:defRPr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pic>
        <p:nvPicPr>
          <p:cNvPr id="107" name="Google Shape;107;p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23998" y="4120765"/>
            <a:ext cx="850316" cy="8538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black and white sign with white text&#10;&#10;Description automatically generated with low confidence" id="108" name="Google Shape;108;p2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8009159" y="4166510"/>
            <a:ext cx="810842" cy="753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 Slide - Purple">
  <p:cSld name="Quote Slide - Purple">
    <p:bg>
      <p:bgPr>
        <a:solidFill>
          <a:schemeClr val="accent5"/>
        </a:solidFill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23999" y="324002"/>
            <a:ext cx="8496900" cy="916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4002" y="3807000"/>
            <a:ext cx="8496900" cy="31024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2" name="Google Shape;112;p22"/>
          <p:cNvCxnSpPr/>
          <p:nvPr/>
        </p:nvCxnSpPr>
        <p:spPr>
          <a:xfrm>
            <a:off x="1349550" y="2945700"/>
            <a:ext cx="1890000" cy="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13" name="Google Shape;113;p22"/>
          <p:cNvSpPr txBox="1"/>
          <p:nvPr>
            <p:ph idx="1" type="body"/>
          </p:nvPr>
        </p:nvSpPr>
        <p:spPr>
          <a:xfrm>
            <a:off x="1350000" y="1133999"/>
            <a:ext cx="6444900" cy="180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14300" lIns="0" spcFirstLastPara="1" rIns="0" wrap="square" tIns="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500"/>
              <a:buNone/>
              <a:defRPr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14" name="Google Shape;114;p22"/>
          <p:cNvSpPr txBox="1"/>
          <p:nvPr>
            <p:ph idx="2" type="body"/>
          </p:nvPr>
        </p:nvSpPr>
        <p:spPr>
          <a:xfrm>
            <a:off x="1350000" y="2945700"/>
            <a:ext cx="6444900" cy="864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3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b="1"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500"/>
              <a:buNone/>
              <a:defRPr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pic>
        <p:nvPicPr>
          <p:cNvPr id="115" name="Google Shape;115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23998" y="4120765"/>
            <a:ext cx="850316" cy="8538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black and white sign with white text&#10;&#10;Description automatically generated with low confidence" id="116" name="Google Shape;116;p2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8009159" y="4166510"/>
            <a:ext cx="810842" cy="753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 Slide - Blue">
  <p:cSld name="Quote Slide - Blue">
    <p:bg>
      <p:bgPr>
        <a:solidFill>
          <a:srgbClr val="0072BC"/>
        </a:solidFill>
      </p:bgPr>
    </p:bg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Google Shape;118;p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23999" y="324002"/>
            <a:ext cx="8496900" cy="916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Google Shape;119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4002" y="3807000"/>
            <a:ext cx="8496900" cy="31024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20" name="Google Shape;120;p23"/>
          <p:cNvCxnSpPr/>
          <p:nvPr/>
        </p:nvCxnSpPr>
        <p:spPr>
          <a:xfrm>
            <a:off x="1349550" y="2945700"/>
            <a:ext cx="1890000" cy="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21" name="Google Shape;121;p23"/>
          <p:cNvSpPr txBox="1"/>
          <p:nvPr>
            <p:ph idx="1" type="body"/>
          </p:nvPr>
        </p:nvSpPr>
        <p:spPr>
          <a:xfrm>
            <a:off x="1350000" y="1133999"/>
            <a:ext cx="6444900" cy="180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14300" lIns="0" spcFirstLastPara="1" rIns="0" wrap="square" tIns="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500"/>
              <a:buNone/>
              <a:defRPr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22" name="Google Shape;122;p23"/>
          <p:cNvSpPr txBox="1"/>
          <p:nvPr>
            <p:ph idx="2" type="body"/>
          </p:nvPr>
        </p:nvSpPr>
        <p:spPr>
          <a:xfrm>
            <a:off x="1350000" y="2945700"/>
            <a:ext cx="6444900" cy="864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3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b="1"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500"/>
              <a:buNone/>
              <a:defRPr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pic>
        <p:nvPicPr>
          <p:cNvPr id="123" name="Google Shape;123;p2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23998" y="4120765"/>
            <a:ext cx="850316" cy="8538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black and white sign with white text&#10;&#10;Description automatically generated with low confidence" id="124" name="Google Shape;124;p2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8009159" y="4166510"/>
            <a:ext cx="810842" cy="753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 Slide - Green">
  <p:cSld name="Quote Slide - Green">
    <p:bg>
      <p:bgPr>
        <a:solidFill>
          <a:schemeClr val="accent6"/>
        </a:solidFill>
      </p:bgPr>
    </p:bg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" name="Google Shape;126;p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23999" y="324002"/>
            <a:ext cx="8496900" cy="916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4002" y="3807000"/>
            <a:ext cx="8496900" cy="31024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28" name="Google Shape;128;p24"/>
          <p:cNvCxnSpPr/>
          <p:nvPr/>
        </p:nvCxnSpPr>
        <p:spPr>
          <a:xfrm>
            <a:off x="1349550" y="2945700"/>
            <a:ext cx="1890000" cy="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29" name="Google Shape;129;p24"/>
          <p:cNvSpPr txBox="1"/>
          <p:nvPr>
            <p:ph idx="1" type="body"/>
          </p:nvPr>
        </p:nvSpPr>
        <p:spPr>
          <a:xfrm>
            <a:off x="1350000" y="1133999"/>
            <a:ext cx="6444900" cy="180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14300" lIns="0" spcFirstLastPara="1" rIns="0" wrap="square" tIns="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500"/>
              <a:buNone/>
              <a:defRPr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30" name="Google Shape;130;p24"/>
          <p:cNvSpPr txBox="1"/>
          <p:nvPr>
            <p:ph idx="2" type="body"/>
          </p:nvPr>
        </p:nvSpPr>
        <p:spPr>
          <a:xfrm>
            <a:off x="1350000" y="2945700"/>
            <a:ext cx="6444900" cy="864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3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b="1"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500"/>
              <a:buNone/>
              <a:defRPr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pic>
        <p:nvPicPr>
          <p:cNvPr id="131" name="Google Shape;131;p2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23998" y="4120765"/>
            <a:ext cx="850316" cy="8538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black and white sign with white text&#10;&#10;Description automatically generated with low confidence" id="132" name="Google Shape;132;p2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8009159" y="4166510"/>
            <a:ext cx="810842" cy="753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Quote Slide - Blue">
  <p:cSld name="1_Quote Slide - Blue">
    <p:bg>
      <p:bgPr>
        <a:solidFill>
          <a:srgbClr val="FACB00"/>
        </a:solidFill>
      </p:bgPr>
    </p:bg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Google Shape;134;p2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23999" y="324002"/>
            <a:ext cx="8496900" cy="916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Google Shape;135;p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4002" y="3807000"/>
            <a:ext cx="8496900" cy="31024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6" name="Google Shape;136;p25"/>
          <p:cNvCxnSpPr/>
          <p:nvPr/>
        </p:nvCxnSpPr>
        <p:spPr>
          <a:xfrm>
            <a:off x="1349550" y="2945700"/>
            <a:ext cx="1890000" cy="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37" name="Google Shape;137;p25"/>
          <p:cNvSpPr txBox="1"/>
          <p:nvPr>
            <p:ph idx="1" type="body"/>
          </p:nvPr>
        </p:nvSpPr>
        <p:spPr>
          <a:xfrm>
            <a:off x="1350000" y="1133999"/>
            <a:ext cx="6444900" cy="180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14300" lIns="0" spcFirstLastPara="1" rIns="0" wrap="square" tIns="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500"/>
              <a:buNone/>
              <a:defRPr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38" name="Google Shape;138;p25"/>
          <p:cNvSpPr txBox="1"/>
          <p:nvPr>
            <p:ph idx="2" type="body"/>
          </p:nvPr>
        </p:nvSpPr>
        <p:spPr>
          <a:xfrm>
            <a:off x="1350000" y="2945700"/>
            <a:ext cx="6444900" cy="864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3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500"/>
              <a:buNone/>
              <a:defRPr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pic>
        <p:nvPicPr>
          <p:cNvPr id="139" name="Google Shape;139;p2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23998" y="4120765"/>
            <a:ext cx="850315" cy="8538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0" name="Google Shape;140;p2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8009159" y="4166510"/>
            <a:ext cx="810842" cy="7531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4" name="Google Shape;54;p13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5" name="Google Shape;55;p13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9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0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1.xml"/><Relationship Id="rId3" Type="http://schemas.openxmlformats.org/officeDocument/2006/relationships/hyperlink" Target="mailto:advice@childcomwales.org.uk" TargetMode="External"/><Relationship Id="rId4" Type="http://schemas.openxmlformats.org/officeDocument/2006/relationships/hyperlink" Target="mailto:advice@childcomwales.org.uk" TargetMode="External"/><Relationship Id="rId5" Type="http://schemas.openxmlformats.org/officeDocument/2006/relationships/hyperlink" Target="http://www.childcomwales.org.uk" TargetMode="External"/><Relationship Id="rId6" Type="http://schemas.openxmlformats.org/officeDocument/2006/relationships/image" Target="../media/image22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s://phw.nhs.wales/services-and-teams/designed-to-smile/information-for-parents-and-carers/" TargetMode="External"/><Relationship Id="rId4" Type="http://schemas.openxmlformats.org/officeDocument/2006/relationships/hyperlink" Target="https://phw.nhs.wales/services-and-teams/designed-to-smile/information-for-professionals/schools-and-nurseries/" TargetMode="External"/><Relationship Id="rId5" Type="http://schemas.openxmlformats.org/officeDocument/2006/relationships/hyperlink" Target="https://hwb.gov.wales/repository/resource/485c2f3e-df42-4f40-ab99-982c84bba024/overview" TargetMode="External"/><Relationship Id="rId6" Type="http://schemas.openxmlformats.org/officeDocument/2006/relationships/hyperlink" Target="https://hwb.gov.wales/repository/resource/d514efb4-6db6-4586-9bbd-22d1dba16238/overview" TargetMode="Externa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8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6.png"/><Relationship Id="rId4" Type="http://schemas.openxmlformats.org/officeDocument/2006/relationships/image" Target="../media/image17.jpg"/><Relationship Id="rId5" Type="http://schemas.openxmlformats.org/officeDocument/2006/relationships/image" Target="../media/image18.png"/><Relationship Id="rId6" Type="http://schemas.openxmlformats.org/officeDocument/2006/relationships/image" Target="../media/image29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5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1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6.xml"/><Relationship Id="rId3" Type="http://schemas.openxmlformats.org/officeDocument/2006/relationships/hyperlink" Target="http://www.youtube.com/watch?v=gN8mdqtzcaQ" TargetMode="External"/><Relationship Id="rId4" Type="http://schemas.openxmlformats.org/officeDocument/2006/relationships/image" Target="../media/image27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6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online1.snapsurveys.com/kt8spl" TargetMode="External"/><Relationship Id="rId4" Type="http://schemas.openxmlformats.org/officeDocument/2006/relationships/hyperlink" Target="https://online1.snapsurveys.com/kt8spl" TargetMode="External"/><Relationship Id="rId5" Type="http://schemas.openxmlformats.org/officeDocument/2006/relationships/image" Target="../media/image23.png"/><Relationship Id="rId6" Type="http://schemas.openxmlformats.org/officeDocument/2006/relationships/image" Target="../media/image24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Relationship Id="rId3" Type="http://schemas.openxmlformats.org/officeDocument/2006/relationships/hyperlink" Target="http://www.youtube.com/watch?v=KIlWUJ0y3x4" TargetMode="External"/><Relationship Id="rId4" Type="http://schemas.openxmlformats.org/officeDocument/2006/relationships/image" Target="../media/image30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6"/>
          <p:cNvSpPr txBox="1"/>
          <p:nvPr>
            <p:ph idx="4294967295" type="ctrTitle"/>
          </p:nvPr>
        </p:nvSpPr>
        <p:spPr>
          <a:xfrm>
            <a:off x="1549190" y="585547"/>
            <a:ext cx="5695950" cy="628345"/>
          </a:xfrm>
          <a:prstGeom prst="rect">
            <a:avLst/>
          </a:prstGeom>
          <a:noFill/>
          <a:ln>
            <a:noFill/>
          </a:ln>
        </p:spPr>
        <p:txBody>
          <a:bodyPr anchorCtr="0" anchor="b" bIns="68575" lIns="68575" spcFirstLastPara="1" rIns="68575" wrap="square" tIns="68575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b="0" i="0" lang="en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Monthly Matter – April 2025</a:t>
            </a:r>
            <a:endParaRPr b="0" i="0" sz="25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7" name="Google Shape;147;p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01606" y="1435118"/>
            <a:ext cx="4991118" cy="287486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35"/>
          <p:cNvSpPr txBox="1"/>
          <p:nvPr>
            <p:ph idx="1" type="body"/>
          </p:nvPr>
        </p:nvSpPr>
        <p:spPr>
          <a:xfrm>
            <a:off x="2289529" y="1280213"/>
            <a:ext cx="6444900" cy="2116399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0" spcFirstLastPara="1" rIns="0" wrap="square" tIns="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And a couple more!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2"/>
              </a:buClr>
              <a:buSzPts val="2400"/>
              <a:buNone/>
            </a:pPr>
            <a:r>
              <a:t/>
            </a:r>
            <a:endParaRPr b="0"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77800" lvl="0" marL="1778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-"/>
            </a:pPr>
            <a:r>
              <a:rPr b="0" lang="en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Brush your teeth twice a day – one of these should be just before you go to bed</a:t>
            </a:r>
            <a:endParaRPr/>
          </a:p>
          <a:p>
            <a:pPr indent="-177800" lvl="0" marL="1778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-"/>
            </a:pPr>
            <a:r>
              <a:rPr b="0" lang="en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Brush for two minutes</a:t>
            </a:r>
            <a:endParaRPr/>
          </a:p>
          <a:p>
            <a:pPr indent="-25400" lvl="0" marL="1778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Calibri"/>
              <a:buNone/>
            </a:pPr>
            <a:r>
              <a:t/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5400" lvl="0" marL="1778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Calibri"/>
              <a:buNone/>
            </a:pPr>
            <a:r>
              <a:t/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figure 2 Royalty Free Vector Image" id="209" name="Google Shape;209;p35"/>
          <p:cNvPicPr preferRelativeResize="0"/>
          <p:nvPr/>
        </p:nvPicPr>
        <p:blipFill rotWithShape="1">
          <a:blip r:embed="rId3">
            <a:alphaModFix/>
          </a:blip>
          <a:srcRect b="6522" l="0" r="-612" t="0"/>
          <a:stretch/>
        </p:blipFill>
        <p:spPr>
          <a:xfrm>
            <a:off x="425942" y="1451726"/>
            <a:ext cx="1358452" cy="17763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36"/>
          <p:cNvSpPr txBox="1"/>
          <p:nvPr>
            <p:ph idx="1" type="subTitle"/>
          </p:nvPr>
        </p:nvSpPr>
        <p:spPr>
          <a:xfrm>
            <a:off x="2772136" y="1688805"/>
            <a:ext cx="3943988" cy="17649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</a:pPr>
            <a:r>
              <a:rPr lang="en" sz="1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You could also contact our </a:t>
            </a:r>
            <a:r>
              <a:rPr lang="en" sz="17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Advice team</a:t>
            </a:r>
            <a:r>
              <a:rPr lang="en" sz="1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sz="17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60350" lvl="0" marL="254000" rtl="0" algn="l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</a:pPr>
            <a:r>
              <a:rPr lang="en" sz="1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0808 801 1000</a:t>
            </a:r>
            <a:endParaRPr sz="17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60350" lvl="0" marL="254000" rtl="0" algn="l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</a:pPr>
            <a:r>
              <a:rPr lang="en" sz="17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advice@childcomwales.org.uk</a:t>
            </a:r>
            <a:endParaRPr sz="1700" u="sng">
              <a:solidFill>
                <a:schemeClr val="hlink"/>
              </a:solidFill>
              <a:latin typeface="Arial"/>
              <a:ea typeface="Arial"/>
              <a:cs typeface="Arial"/>
              <a:sym typeface="Arial"/>
              <a:hlinkClick r:id="rId4"/>
            </a:endParaRPr>
          </a:p>
          <a:p>
            <a:pPr indent="-260350" lvl="0" marL="254000" rtl="0" algn="l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</a:pPr>
            <a:r>
              <a:rPr lang="en" sz="17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www.childcomwales.org.uk</a:t>
            </a:r>
            <a:endParaRPr sz="17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A green line drawing of a hand pointing at a phone and a telephone&#10;&#10;AI-generated content may be incorrect." id="216" name="Google Shape;216;p36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673955" y="1751618"/>
            <a:ext cx="1654277" cy="1640260"/>
          </a:xfrm>
          <a:prstGeom prst="rect">
            <a:avLst/>
          </a:prstGeom>
          <a:noFill/>
          <a:ln>
            <a:noFill/>
          </a:ln>
        </p:spPr>
      </p:pic>
      <p:sp>
        <p:nvSpPr>
          <p:cNvPr id="217" name="Google Shape;217;p36"/>
          <p:cNvSpPr txBox="1"/>
          <p:nvPr/>
        </p:nvSpPr>
        <p:spPr>
          <a:xfrm>
            <a:off x="671331" y="598990"/>
            <a:ext cx="7613248" cy="790024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If you are worried about anything after today's session you should speak to a </a:t>
            </a:r>
            <a:r>
              <a:rPr b="1" lang="en" sz="1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trusted adult. 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37"/>
          <p:cNvSpPr txBox="1"/>
          <p:nvPr>
            <p:ph type="ctrTitle"/>
          </p:nvPr>
        </p:nvSpPr>
        <p:spPr>
          <a:xfrm>
            <a:off x="702000" y="648001"/>
            <a:ext cx="7728600" cy="623400"/>
          </a:xfrm>
          <a:prstGeom prst="rect">
            <a:avLst/>
          </a:prstGeom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Useful links</a:t>
            </a:r>
            <a:endParaRPr/>
          </a:p>
        </p:txBody>
      </p:sp>
      <p:sp>
        <p:nvSpPr>
          <p:cNvPr id="223" name="Google Shape;223;p37"/>
          <p:cNvSpPr txBox="1"/>
          <p:nvPr>
            <p:ph idx="1" type="subTitle"/>
          </p:nvPr>
        </p:nvSpPr>
        <p:spPr>
          <a:xfrm>
            <a:off x="701999" y="1633348"/>
            <a:ext cx="7728600" cy="1582200"/>
          </a:xfrm>
          <a:prstGeom prst="rect">
            <a:avLst/>
          </a:prstGeom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Information for parents and carers</a:t>
            </a:r>
            <a:endParaRPr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4"/>
              </a:rPr>
              <a:t>Information for schools and nurseries</a:t>
            </a:r>
            <a:endParaRPr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5"/>
              </a:rPr>
              <a:t>Foundation phase resources</a:t>
            </a:r>
            <a:endParaRPr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6"/>
              </a:rPr>
              <a:t>KS2 resources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38"/>
          <p:cNvSpPr txBox="1"/>
          <p:nvPr>
            <p:ph type="ctrTitle"/>
          </p:nvPr>
        </p:nvSpPr>
        <p:spPr>
          <a:xfrm>
            <a:off x="4080077" y="715451"/>
            <a:ext cx="2831373" cy="203740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Diolch!</a:t>
            </a:r>
            <a:br>
              <a:rPr lang="en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Thanks! </a:t>
            </a:r>
            <a:endParaRPr sz="3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" name="Google Shape;229;p38"/>
          <p:cNvSpPr txBox="1"/>
          <p:nvPr>
            <p:ph idx="1" type="subTitle"/>
          </p:nvPr>
        </p:nvSpPr>
        <p:spPr>
          <a:xfrm>
            <a:off x="346100" y="2744453"/>
            <a:ext cx="8450036" cy="8397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25000" lnSpcReduction="20000"/>
          </a:bodyPr>
          <a:lstStyle/>
          <a:p>
            <a:pPr indent="0" lvl="0" marL="0" rtl="0" algn="ctr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" sz="7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Our next Monthly Matter will be available on our website on </a:t>
            </a:r>
            <a:endParaRPr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b="1" lang="en" sz="7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Tuesday 6 May</a:t>
            </a:r>
            <a:endParaRPr/>
          </a:p>
        </p:txBody>
      </p:sp>
      <p:pic>
        <p:nvPicPr>
          <p:cNvPr id="230" name="Google Shape;230;p3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351476" y="715451"/>
            <a:ext cx="1380004" cy="163268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7"/>
          <p:cNvSpPr txBox="1"/>
          <p:nvPr/>
        </p:nvSpPr>
        <p:spPr>
          <a:xfrm>
            <a:off x="2841815" y="970399"/>
            <a:ext cx="6091726" cy="221681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Last month, we asked you how you felt about school toilets.</a:t>
            </a:r>
            <a:endParaRPr sz="1100"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And here’s what you told us: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3" name="Google Shape;153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63860" y="1040686"/>
            <a:ext cx="2009417" cy="214466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8"/>
          <p:cNvSpPr txBox="1"/>
          <p:nvPr/>
        </p:nvSpPr>
        <p:spPr>
          <a:xfrm>
            <a:off x="1548848" y="482758"/>
            <a:ext cx="7099379" cy="3624069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-209550" lvl="0" marL="215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alibri"/>
              <a:buChar char="-"/>
            </a:pPr>
            <a:r>
              <a:rPr b="0" i="0" lang="en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56% of you were not happy with your school toilets</a:t>
            </a:r>
            <a:endParaRPr sz="11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09550" lvl="0" marL="215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alibri"/>
              <a:buChar char="-"/>
            </a:pPr>
            <a:r>
              <a:rPr lang="en" sz="2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62% of you can go to the toilet in lesson time</a:t>
            </a:r>
            <a:endParaRPr sz="11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09550" lvl="0" marL="215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alibri"/>
              <a:buChar char="-"/>
            </a:pPr>
            <a:r>
              <a:rPr lang="en" sz="2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When it comes to toilet paper, 21% of you said toilet paper was either not available or hardly ever available </a:t>
            </a:r>
            <a:endParaRPr sz="11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09550" lvl="0" marL="215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alibri"/>
              <a:buChar char="-"/>
            </a:pPr>
            <a:r>
              <a:rPr lang="en" sz="2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57% of you thought the toilets were clean or not too bad</a:t>
            </a:r>
            <a:endParaRPr sz="1100"/>
          </a:p>
        </p:txBody>
      </p:sp>
      <p:pic>
        <p:nvPicPr>
          <p:cNvPr descr="Smile Vector Art, Icons, and Graphics ..." id="160" name="Google Shape;160;p2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54675" y="484274"/>
            <a:ext cx="737669" cy="77908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Poster Toilet bowl cartoon drawing ..." id="161" name="Google Shape;161;p2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54676" y="1362230"/>
            <a:ext cx="737671" cy="77908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artoon Vector Illustration of Toilet ..." id="162" name="Google Shape;162;p2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52916" y="2395745"/>
            <a:ext cx="824017" cy="65018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artoon Hand Making Positive Thumbs Up ..." id="163" name="Google Shape;163;p28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554675" y="3300362"/>
            <a:ext cx="745953" cy="7956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9"/>
          <p:cNvSpPr txBox="1"/>
          <p:nvPr>
            <p:ph idx="1" type="body"/>
          </p:nvPr>
        </p:nvSpPr>
        <p:spPr>
          <a:xfrm>
            <a:off x="3582162" y="1167031"/>
            <a:ext cx="5252205" cy="1750957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0" spcFirstLastPara="1" rIns="0" wrap="square" tIns="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rPr b="0" lang="en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It's clear that school toilets are a problem for some children and young people across Wales.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2"/>
              </a:buClr>
              <a:buSzPts val="2100"/>
              <a:buNone/>
            </a:pPr>
            <a:r>
              <a:t/>
            </a:r>
            <a:endParaRPr b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rPr b="0" lang="en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We'll be sharing your responses with the Welsh Government, local councils, and other people who could help change things.</a:t>
            </a:r>
            <a:endParaRPr/>
          </a:p>
        </p:txBody>
      </p:sp>
      <p:pic>
        <p:nvPicPr>
          <p:cNvPr descr="What is data sharing? Everything you ..." id="169" name="Google Shape;169;p2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2480" y="1539069"/>
            <a:ext cx="3075953" cy="16045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0"/>
          <p:cNvSpPr txBox="1"/>
          <p:nvPr>
            <p:ph type="ctrTitle"/>
          </p:nvPr>
        </p:nvSpPr>
        <p:spPr>
          <a:xfrm>
            <a:off x="2790497" y="637880"/>
            <a:ext cx="6030311" cy="204309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1" lang="en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April’s Monthly Matter </a:t>
            </a:r>
            <a:r>
              <a:rPr lang="en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is about World Health Day and we'd like to know more about how you look after your teeth.</a:t>
            </a:r>
            <a:br>
              <a:rPr lang="en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br>
              <a:rPr b="1" lang="en" sz="2400">
                <a:latin typeface="Arial"/>
                <a:ea typeface="Arial"/>
                <a:cs typeface="Arial"/>
                <a:sym typeface="Arial"/>
              </a:rPr>
            </a:br>
            <a:r>
              <a:rPr lang="en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Remember: Article 24 – Right to be healthy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A cartoon tooth holding a toothbrush&#10;&#10;AI-generated content may be incorrect." id="175" name="Google Shape;175;p30"/>
          <p:cNvPicPr preferRelativeResize="0"/>
          <p:nvPr/>
        </p:nvPicPr>
        <p:blipFill rotWithShape="1">
          <a:blip r:embed="rId3">
            <a:alphaModFix/>
          </a:blip>
          <a:srcRect b="10870" l="13836" r="10127" t="9686"/>
          <a:stretch/>
        </p:blipFill>
        <p:spPr>
          <a:xfrm>
            <a:off x="283996" y="861883"/>
            <a:ext cx="2506501" cy="261883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1" name="Google Shape;181;p31" title="April MM 2025 - Introduction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152400"/>
            <a:ext cx="8719350" cy="4904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32"/>
          <p:cNvSpPr txBox="1"/>
          <p:nvPr/>
        </p:nvSpPr>
        <p:spPr>
          <a:xfrm>
            <a:off x="1695349" y="670358"/>
            <a:ext cx="4777401" cy="554815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Discuss in pairs or as a group: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32"/>
          <p:cNvSpPr txBox="1"/>
          <p:nvPr/>
        </p:nvSpPr>
        <p:spPr>
          <a:xfrm>
            <a:off x="487318" y="1591200"/>
            <a:ext cx="7974259" cy="2805191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-215900" lvl="0" marL="21590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en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Since the start of the school year, have you seen a dentist?</a:t>
            </a:r>
            <a:endParaRPr b="0" i="0"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15900" lvl="0" marL="2159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en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What foods and drinks should we be more careful with when it comes to teeth?</a:t>
            </a:r>
            <a:endParaRPr b="0" i="0"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15900" lvl="0" marL="2159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en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When should you brush? How long for? How often? Do you rinse after you brush or not?</a:t>
            </a:r>
            <a:endParaRPr sz="1100"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01600" lvl="0" marL="2159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88" name="Google Shape;188;p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88299" y="472435"/>
            <a:ext cx="1135050" cy="10444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33"/>
          <p:cNvSpPr txBox="1"/>
          <p:nvPr>
            <p:ph idx="1" type="subTitle"/>
          </p:nvPr>
        </p:nvSpPr>
        <p:spPr>
          <a:xfrm>
            <a:off x="1693703" y="1086068"/>
            <a:ext cx="7555376" cy="31162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en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(Each young person can do this individually or a teacher can do it on behalf of the class)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33"/>
          <p:cNvSpPr txBox="1"/>
          <p:nvPr/>
        </p:nvSpPr>
        <p:spPr>
          <a:xfrm>
            <a:off x="1588625" y="541192"/>
            <a:ext cx="6913736" cy="373757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Share your ideas with us by using the </a:t>
            </a:r>
            <a:r>
              <a:rPr b="1" lang="en" sz="15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QR code or </a:t>
            </a:r>
            <a:r>
              <a:rPr b="1" lang="en" sz="15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survey link</a:t>
            </a:r>
            <a:endParaRPr b="1" sz="1500" u="sng">
              <a:solidFill>
                <a:schemeClr val="hlink"/>
              </a:solidFill>
              <a:latin typeface="Arial"/>
              <a:ea typeface="Arial"/>
              <a:cs typeface="Arial"/>
              <a:sym typeface="Arial"/>
              <a:hlinkClick r:id="rId4"/>
            </a:endParaRPr>
          </a:p>
        </p:txBody>
      </p:sp>
      <p:pic>
        <p:nvPicPr>
          <p:cNvPr id="195" name="Google Shape;195;p3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94563" y="540599"/>
            <a:ext cx="1051398" cy="141394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qr code with a white background&#10;&#10;AI-generated content may be incorrect." id="196" name="Google Shape;196;p33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3580280" y="1428750"/>
            <a:ext cx="2286000" cy="2286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34"/>
          <p:cNvSpPr txBox="1"/>
          <p:nvPr/>
        </p:nvSpPr>
        <p:spPr>
          <a:xfrm>
            <a:off x="1353553" y="421105"/>
            <a:ext cx="6396789" cy="346249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Top Tips – How you can look after your teeth</a:t>
            </a:r>
            <a:endParaRPr sz="1100"/>
          </a:p>
        </p:txBody>
      </p:sp>
      <p:pic>
        <p:nvPicPr>
          <p:cNvPr id="203" name="Google Shape;203;p34" title="April MM 2025 - Top Tips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56800" y="800225"/>
            <a:ext cx="7574500" cy="4260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CComm">
      <a:dk1>
        <a:srgbClr val="000000"/>
      </a:dk1>
      <a:lt1>
        <a:srgbClr val="FFFFFF"/>
      </a:lt1>
      <a:dk2>
        <a:srgbClr val="414042"/>
      </a:dk2>
      <a:lt2>
        <a:srgbClr val="ED1556"/>
      </a:lt2>
      <a:accent1>
        <a:srgbClr val="0072BC"/>
      </a:accent1>
      <a:accent2>
        <a:srgbClr val="FDB913"/>
      </a:accent2>
      <a:accent3>
        <a:srgbClr val="27AAE1"/>
      </a:accent3>
      <a:accent4>
        <a:srgbClr val="EE3D96"/>
      </a:accent4>
      <a:accent5>
        <a:srgbClr val="A978B4"/>
      </a:accent5>
      <a:accent6>
        <a:srgbClr val="B3D235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