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258" r:id="rId6"/>
    <p:sldId id="317" r:id="rId7"/>
    <p:sldId id="260" r:id="rId8"/>
    <p:sldId id="330" r:id="rId9"/>
    <p:sldId id="262" r:id="rId10"/>
    <p:sldId id="265" r:id="rId11"/>
    <p:sldId id="341" r:id="rId12"/>
    <p:sldId id="263" r:id="rId13"/>
  </p:sldIdLst>
  <p:sldSz cx="12192000" cy="6858000"/>
  <p:notesSz cx="6858000" cy="9144000"/>
  <p:embeddedFontLst>
    <p:embeddedFont>
      <p:font typeface="VAG Rounde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D6292-F6B0-1B49-F810-53BCB86DB6D8}" v="57" dt="2025-03-03T14:29:14.308"/>
    <p1510:client id="{42512819-4C67-5DC7-32C4-5D450E605B2D}" v="395" dt="2025-03-03T14:16:29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tDKAZjo9W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noclo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3"/>
              </a:rPr>
              <a:t>https://youtu.be/QtDKAZjo9WU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Linc </a:t>
            </a:r>
            <a:r>
              <a:rPr lang="en-US" err="1">
                <a:cs typeface="Calibri"/>
              </a:rPr>
              <a:t>i'r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holiadur</a:t>
            </a:r>
            <a:r>
              <a:rPr lang="en-US">
                <a:cs typeface="Calibri"/>
              </a:rPr>
              <a:t>: </a:t>
            </a:r>
            <a:r>
              <a:rPr lang="en-GB">
                <a:hlinkClick r:id="rId3"/>
              </a:rPr>
              <a:t>https://online1.snapsurveys.com/noclov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tDKAZjo9WU?feature=oembed" TargetMode="Externa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nocl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Mawrth 2025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066119"/>
            <a:ext cx="7579298" cy="3244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fe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ofyn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os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cy-GB" sz="2800">
                <a:latin typeface="Arial" panose="020B0604020202020204" pitchFamily="34" charset="0"/>
                <a:cs typeface="Arial" panose="020B0604020202020204" pitchFamily="34" charset="0"/>
              </a:rPr>
              <a:t>oeddech chi'n gwybod beth oedd yn wir a beth oedd yn ffug ar-lein.​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80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 err="1">
                <a:latin typeface="Arial"/>
                <a:cs typeface="Arial"/>
                <a:sym typeface="Trebuchet MS"/>
              </a:rPr>
              <a:t>Dyma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>
                <a:latin typeface="Arial"/>
                <a:cs typeface="Arial"/>
                <a:sym typeface="Trebuchet MS"/>
              </a:rPr>
              <a:t> chi </a:t>
            </a:r>
            <a:r>
              <a:rPr lang="en-US" sz="280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: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B6329-81BA-A466-ABE5-C9DD443775BD}"/>
              </a:ext>
            </a:extLst>
          </p:cNvPr>
          <p:cNvSpPr txBox="1"/>
          <p:nvPr/>
        </p:nvSpPr>
        <p:spPr>
          <a:xfrm>
            <a:off x="1442458" y="622541"/>
            <a:ext cx="10285211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600">
                <a:latin typeface="Arial"/>
                <a:ea typeface="+mn-lt"/>
                <a:cs typeface="+mn-lt"/>
              </a:rPr>
              <a:t>13% - y </a:t>
            </a:r>
            <a:r>
              <a:rPr lang="en-GB" sz="2600" err="1">
                <a:latin typeface="Arial"/>
                <a:ea typeface="+mn-lt"/>
                <a:cs typeface="+mn-lt"/>
              </a:rPr>
              <a:t>nifer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ohonoch</a:t>
            </a:r>
            <a:r>
              <a:rPr lang="en-GB" sz="2600">
                <a:latin typeface="Arial"/>
                <a:ea typeface="+mn-lt"/>
                <a:cs typeface="+mn-lt"/>
              </a:rPr>
              <a:t> a </a:t>
            </a:r>
            <a:r>
              <a:rPr lang="en-GB" sz="2600" err="1">
                <a:latin typeface="Arial"/>
                <a:ea typeface="+mn-lt"/>
                <a:cs typeface="+mn-lt"/>
              </a:rPr>
              <a:t>ddywedodd</a:t>
            </a:r>
            <a:r>
              <a:rPr lang="en-GB" sz="2600">
                <a:latin typeface="Arial"/>
                <a:ea typeface="+mn-lt"/>
                <a:cs typeface="+mn-lt"/>
              </a:rPr>
              <a:t> y </a:t>
            </a:r>
            <a:r>
              <a:rPr lang="en-GB" sz="2600" err="1">
                <a:latin typeface="Arial"/>
                <a:ea typeface="+mn-lt"/>
                <a:cs typeface="+mn-lt"/>
              </a:rPr>
              <a:t>byddech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riportio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rhywbeth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ar-lein</a:t>
            </a:r>
            <a:r>
              <a:rPr lang="en-GB" sz="2600">
                <a:latin typeface="Arial"/>
                <a:ea typeface="+mn-lt"/>
                <a:cs typeface="+mn-lt"/>
              </a:rPr>
              <a:t> a </a:t>
            </a:r>
            <a:r>
              <a:rPr lang="en-GB" sz="2600" err="1">
                <a:latin typeface="Arial"/>
                <a:ea typeface="+mn-lt"/>
                <a:cs typeface="+mn-lt"/>
              </a:rPr>
              <a:t>oedd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ymddangos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ffug</a:t>
            </a:r>
            <a:endParaRPr lang="en-GB" sz="2600">
              <a:latin typeface="Arial"/>
              <a:cs typeface="Arial"/>
            </a:endParaRPr>
          </a:p>
          <a:p>
            <a:endParaRPr lang="en-GB" sz="20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600" err="1">
                <a:latin typeface="Arial"/>
                <a:ea typeface="+mn-lt"/>
                <a:cs typeface="+mn-lt"/>
              </a:rPr>
              <a:t>Dywedodd</a:t>
            </a:r>
            <a:r>
              <a:rPr lang="en-GB" sz="2600">
                <a:latin typeface="Arial"/>
                <a:ea typeface="+mn-lt"/>
                <a:cs typeface="+mn-lt"/>
              </a:rPr>
              <a:t> 74% </a:t>
            </a:r>
            <a:r>
              <a:rPr lang="en-GB" sz="2600" err="1">
                <a:latin typeface="Arial"/>
                <a:ea typeface="+mn-lt"/>
                <a:cs typeface="+mn-lt"/>
              </a:rPr>
              <a:t>ohonoch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ei</a:t>
            </a:r>
            <a:r>
              <a:rPr lang="en-GB" sz="2600">
                <a:latin typeface="Arial"/>
                <a:ea typeface="+mn-lt"/>
                <a:cs typeface="+mn-lt"/>
              </a:rPr>
              <a:t> bod </a:t>
            </a:r>
            <a:r>
              <a:rPr lang="en-GB" sz="2600" err="1">
                <a:latin typeface="Arial"/>
                <a:ea typeface="+mn-lt"/>
                <a:cs typeface="+mn-lt"/>
              </a:rPr>
              <a:t>yn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hawdd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credu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rhywbeth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ffug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ar-lein</a:t>
            </a:r>
            <a:endParaRPr lang="en-GB" sz="2600">
              <a:latin typeface="Arial"/>
              <a:cs typeface="Arial"/>
            </a:endParaRPr>
          </a:p>
          <a:p>
            <a:endParaRPr lang="en-GB" sz="20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600" err="1">
                <a:latin typeface="Arial"/>
                <a:ea typeface="+mn-lt"/>
                <a:cs typeface="+mn-lt"/>
              </a:rPr>
              <a:t>Dywedodd</a:t>
            </a:r>
            <a:r>
              <a:rPr lang="en-GB" sz="2600">
                <a:latin typeface="Arial"/>
                <a:ea typeface="+mn-lt"/>
                <a:cs typeface="+mn-lt"/>
              </a:rPr>
              <a:t> 72% </a:t>
            </a:r>
            <a:r>
              <a:rPr lang="en-GB" sz="2600" err="1">
                <a:latin typeface="Arial"/>
                <a:ea typeface="+mn-lt"/>
                <a:cs typeface="+mn-lt"/>
              </a:rPr>
              <a:t>ohonoch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eich</a:t>
            </a:r>
            <a:r>
              <a:rPr lang="en-GB" sz="2600">
                <a:latin typeface="Arial"/>
                <a:ea typeface="+mn-lt"/>
                <a:cs typeface="+mn-lt"/>
              </a:rPr>
              <a:t> bod </a:t>
            </a:r>
            <a:r>
              <a:rPr lang="en-GB" sz="2600" err="1">
                <a:latin typeface="Arial"/>
                <a:ea typeface="+mn-lt"/>
                <a:cs typeface="+mn-lt"/>
              </a:rPr>
              <a:t>yn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fwy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tebygol</a:t>
            </a:r>
            <a:r>
              <a:rPr lang="en-GB" sz="2600">
                <a:latin typeface="Arial"/>
                <a:ea typeface="+mn-lt"/>
                <a:cs typeface="+mn-lt"/>
              </a:rPr>
              <a:t> o </a:t>
            </a:r>
            <a:r>
              <a:rPr lang="en-GB" sz="2600" err="1">
                <a:latin typeface="Arial"/>
                <a:ea typeface="+mn-lt"/>
                <a:cs typeface="+mn-lt"/>
              </a:rPr>
              <a:t>gredu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pethau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sy'n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dod</a:t>
            </a:r>
            <a:r>
              <a:rPr lang="en-GB" sz="2600">
                <a:latin typeface="Arial"/>
                <a:ea typeface="+mn-lt"/>
                <a:cs typeface="+mn-lt"/>
              </a:rPr>
              <a:t> o </a:t>
            </a:r>
            <a:r>
              <a:rPr lang="en-GB" sz="2600" err="1">
                <a:latin typeface="Arial"/>
                <a:ea typeface="+mn-lt"/>
                <a:cs typeface="+mn-lt"/>
              </a:rPr>
              <a:t>blatfformau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rydych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ch'n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ymddiried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ynddyn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nhw</a:t>
            </a:r>
            <a:endParaRPr lang="en-GB" sz="2600">
              <a:latin typeface="Arial"/>
              <a:cs typeface="Arial"/>
            </a:endParaRPr>
          </a:p>
          <a:p>
            <a:endParaRPr lang="en-GB" sz="20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600" err="1">
                <a:latin typeface="Arial"/>
                <a:ea typeface="+mn-lt"/>
                <a:cs typeface="+mn-lt"/>
              </a:rPr>
              <a:t>Dywedodd</a:t>
            </a:r>
            <a:r>
              <a:rPr lang="en-GB" sz="2600">
                <a:latin typeface="Arial"/>
                <a:ea typeface="+mn-lt"/>
                <a:cs typeface="+mn-lt"/>
              </a:rPr>
              <a:t> 61% </a:t>
            </a:r>
            <a:r>
              <a:rPr lang="en-GB" sz="2600" err="1">
                <a:latin typeface="Arial"/>
                <a:ea typeface="+mn-lt"/>
                <a:cs typeface="+mn-lt"/>
              </a:rPr>
              <a:t>ohonoch</a:t>
            </a:r>
            <a:r>
              <a:rPr lang="en-GB" sz="2600">
                <a:latin typeface="Arial"/>
                <a:ea typeface="+mn-lt"/>
                <a:cs typeface="+mn-lt"/>
              </a:rPr>
              <a:t> y </a:t>
            </a:r>
            <a:r>
              <a:rPr lang="en-GB" sz="2600" err="1">
                <a:latin typeface="Arial"/>
                <a:ea typeface="+mn-lt"/>
                <a:cs typeface="+mn-lt"/>
              </a:rPr>
              <a:t>gallai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cwmnïau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cyfryngau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cymdeithasol</a:t>
            </a:r>
            <a:r>
              <a:rPr lang="en-GB" sz="2600">
                <a:latin typeface="Arial"/>
                <a:ea typeface="+mn-lt"/>
                <a:cs typeface="+mn-lt"/>
              </a:rPr>
              <a:t> neu </a:t>
            </a:r>
            <a:r>
              <a:rPr lang="en-GB" sz="2600" err="1">
                <a:latin typeface="Arial"/>
                <a:ea typeface="+mn-lt"/>
                <a:cs typeface="+mn-lt"/>
              </a:rPr>
              <a:t>wefannau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ychwanegu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rhybuddion</a:t>
            </a:r>
            <a:r>
              <a:rPr lang="en-GB" sz="2600">
                <a:latin typeface="Arial"/>
                <a:ea typeface="+mn-lt"/>
                <a:cs typeface="+mn-lt"/>
              </a:rPr>
              <a:t> neu </a:t>
            </a:r>
            <a:r>
              <a:rPr lang="en-GB" sz="2600" err="1">
                <a:latin typeface="Arial"/>
                <a:ea typeface="+mn-lt"/>
                <a:cs typeface="+mn-lt"/>
              </a:rPr>
              <a:t>labeli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gwirio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ffeithiau</a:t>
            </a:r>
            <a:r>
              <a:rPr lang="en-GB" sz="2600">
                <a:latin typeface="Arial"/>
                <a:ea typeface="+mn-lt"/>
                <a:cs typeface="+mn-lt"/>
              </a:rPr>
              <a:t> at </a:t>
            </a:r>
            <a:r>
              <a:rPr lang="en-GB" sz="2600" err="1">
                <a:latin typeface="Arial"/>
                <a:ea typeface="+mn-lt"/>
                <a:cs typeface="+mn-lt"/>
              </a:rPr>
              <a:t>bostiadau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i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helpu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i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atal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gwybodaeth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ffug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rhag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cael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ei</a:t>
            </a:r>
            <a:r>
              <a:rPr lang="en-GB" sz="2600">
                <a:latin typeface="Arial"/>
                <a:ea typeface="+mn-lt"/>
                <a:cs typeface="+mn-lt"/>
              </a:rPr>
              <a:t> </a:t>
            </a:r>
            <a:r>
              <a:rPr lang="en-GB" sz="2600" err="1">
                <a:latin typeface="Arial"/>
                <a:ea typeface="+mn-lt"/>
                <a:cs typeface="+mn-lt"/>
              </a:rPr>
              <a:t>rhannu</a:t>
            </a:r>
            <a:endParaRPr lang="en-GB" sz="2600" err="1">
              <a:latin typeface="Arial"/>
            </a:endParaRPr>
          </a:p>
        </p:txBody>
      </p:sp>
      <p:pic>
        <p:nvPicPr>
          <p:cNvPr id="3" name="Graphic 5" descr="Customer review with solid fill">
            <a:extLst>
              <a:ext uri="{FF2B5EF4-FFF2-40B4-BE49-F238E27FC236}">
                <a16:creationId xmlns:a16="http://schemas.microsoft.com/office/drawing/2014/main" id="{22448214-492D-6175-960F-825DF75B4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614" y="620795"/>
            <a:ext cx="914400" cy="914400"/>
          </a:xfrm>
          <a:prstGeom prst="rect">
            <a:avLst/>
          </a:prstGeom>
        </p:spPr>
      </p:pic>
      <p:pic>
        <p:nvPicPr>
          <p:cNvPr id="4" name="Graphic 4" descr="Checkbox Ticked with solid fill">
            <a:extLst>
              <a:ext uri="{FF2B5EF4-FFF2-40B4-BE49-F238E27FC236}">
                <a16:creationId xmlns:a16="http://schemas.microsoft.com/office/drawing/2014/main" id="{AC610331-C8FD-BC74-3CDE-B867B62B5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996" y="1609316"/>
            <a:ext cx="914400" cy="914400"/>
          </a:xfrm>
          <a:prstGeom prst="rect">
            <a:avLst/>
          </a:prstGeom>
        </p:spPr>
      </p:pic>
      <p:pic>
        <p:nvPicPr>
          <p:cNvPr id="5" name="Graphic 3" descr="Online Network with solid fill">
            <a:extLst>
              <a:ext uri="{FF2B5EF4-FFF2-40B4-BE49-F238E27FC236}">
                <a16:creationId xmlns:a16="http://schemas.microsoft.com/office/drawing/2014/main" id="{4C34AC61-1434-99C9-FD49-A141926193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996" y="2801283"/>
            <a:ext cx="914400" cy="914400"/>
          </a:xfrm>
          <a:prstGeom prst="rect">
            <a:avLst/>
          </a:prstGeom>
        </p:spPr>
      </p:pic>
      <p:pic>
        <p:nvPicPr>
          <p:cNvPr id="6" name="Graphic 2" descr="Warning outline">
            <a:extLst>
              <a:ext uri="{FF2B5EF4-FFF2-40B4-BE49-F238E27FC236}">
                <a16:creationId xmlns:a16="http://schemas.microsoft.com/office/drawing/2014/main" id="{65440B93-480A-C801-2605-28E4C789B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424" y="4107691"/>
            <a:ext cx="805543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957071" y="602768"/>
            <a:ext cx="7509641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 sz="2500">
                <a:latin typeface="Arial"/>
                <a:cs typeface="Arial"/>
              </a:rPr>
              <a:t>Mae </a:t>
            </a:r>
            <a:r>
              <a:rPr lang="en-GB" sz="2500" b="1">
                <a:latin typeface="Arial"/>
                <a:cs typeface="Arial"/>
              </a:rPr>
              <a:t>Mater Mis Mawrth </a:t>
            </a:r>
            <a:r>
              <a:rPr lang="en-GB" sz="2500" err="1">
                <a:latin typeface="Arial"/>
                <a:cs typeface="Arial"/>
              </a:rPr>
              <a:t>yn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ymwneud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>
                <a:solidFill>
                  <a:srgbClr val="1F1F1F"/>
                </a:solidFill>
                <a:latin typeface="Arial"/>
                <a:cs typeface="Arial"/>
              </a:rPr>
              <a:t>â </a:t>
            </a:r>
            <a:r>
              <a:rPr lang="en-GB" sz="2500" err="1">
                <a:solidFill>
                  <a:srgbClr val="1F1F1F"/>
                </a:solidFill>
                <a:latin typeface="Arial"/>
                <a:cs typeface="Arial"/>
              </a:rPr>
              <a:t>thoiledau</a:t>
            </a:r>
            <a:r>
              <a:rPr lang="en-GB" sz="250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500" err="1">
                <a:solidFill>
                  <a:srgbClr val="1F1F1F"/>
                </a:solidFill>
                <a:latin typeface="Arial"/>
                <a:cs typeface="Arial"/>
              </a:rPr>
              <a:t>ysgol</a:t>
            </a:r>
            <a:r>
              <a:rPr lang="en-GB" sz="2500">
                <a:solidFill>
                  <a:srgbClr val="1F1F1F"/>
                </a:solidFill>
                <a:latin typeface="Arial"/>
                <a:cs typeface="Arial"/>
              </a:rPr>
              <a:t>.​</a:t>
            </a:r>
            <a:br>
              <a:rPr lang="en-US" sz="2500">
                <a:latin typeface="Arial"/>
              </a:rPr>
            </a:br>
            <a:r>
              <a:rPr lang="en-GB" sz="2500" err="1">
                <a:latin typeface="Arial"/>
                <a:cs typeface="Arial"/>
              </a:rPr>
              <a:t>Rydym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yn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aml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yn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clywed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pryderon</a:t>
            </a:r>
            <a:r>
              <a:rPr lang="en-GB" sz="2500">
                <a:latin typeface="Arial"/>
                <a:cs typeface="Arial"/>
              </a:rPr>
              <a:t> plant a </a:t>
            </a:r>
            <a:r>
              <a:rPr lang="en-GB" sz="2500" err="1">
                <a:latin typeface="Arial"/>
                <a:cs typeface="Arial"/>
              </a:rPr>
              <a:t>phobl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ifanc</a:t>
            </a:r>
            <a:r>
              <a:rPr lang="en-GB" sz="2500">
                <a:latin typeface="Arial"/>
                <a:cs typeface="Arial"/>
              </a:rPr>
              <a:t> am </a:t>
            </a:r>
            <a:r>
              <a:rPr lang="en-GB" sz="2500" err="1">
                <a:latin typeface="Arial"/>
                <a:cs typeface="Arial"/>
              </a:rPr>
              <a:t>doiledau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ysgol</a:t>
            </a:r>
            <a:r>
              <a:rPr lang="en-GB" sz="2500">
                <a:latin typeface="Arial"/>
                <a:cs typeface="Arial"/>
              </a:rPr>
              <a:t>.</a:t>
            </a:r>
            <a:br>
              <a:rPr lang="en-GB" sz="2500">
                <a:latin typeface="Arial"/>
                <a:cs typeface="Arial"/>
              </a:rPr>
            </a:br>
            <a:br>
              <a:rPr lang="en-GB" sz="2500">
                <a:latin typeface="Arial"/>
                <a:cs typeface="Arial"/>
              </a:rPr>
            </a:br>
            <a:r>
              <a:rPr lang="en-GB" sz="2500">
                <a:latin typeface="Arial"/>
                <a:cs typeface="Arial"/>
              </a:rPr>
              <a:t>Cofiwch: Erthygl 19 – yr </a:t>
            </a:r>
            <a:r>
              <a:rPr lang="en-GB" sz="2500" err="1">
                <a:latin typeface="Arial"/>
                <a:cs typeface="Arial"/>
              </a:rPr>
              <a:t>hawl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i</a:t>
            </a:r>
            <a:r>
              <a:rPr lang="en-GB" sz="2500">
                <a:latin typeface="Arial"/>
                <a:cs typeface="Arial"/>
              </a:rPr>
              <a:t> </a:t>
            </a:r>
            <a:r>
              <a:rPr lang="en-GB" sz="2500" err="1">
                <a:latin typeface="Arial"/>
                <a:cs typeface="Arial"/>
              </a:rPr>
              <a:t>fod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yn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ddiogel</a:t>
            </a:r>
            <a:br>
              <a:rPr lang="en-GB" sz="2500">
                <a:latin typeface="Arial"/>
                <a:cs typeface="Arial"/>
              </a:rPr>
            </a:br>
            <a:r>
              <a:rPr lang="en-GB" sz="2500">
                <a:latin typeface="Arial"/>
                <a:cs typeface="Arial"/>
              </a:rPr>
              <a:t>       </a:t>
            </a:r>
            <a:r>
              <a:rPr lang="en-GB" sz="2500" err="1">
                <a:latin typeface="Arial"/>
                <a:cs typeface="Arial"/>
              </a:rPr>
              <a:t>Erthygl</a:t>
            </a:r>
            <a:r>
              <a:rPr lang="en-GB" sz="2500">
                <a:latin typeface="Arial"/>
                <a:cs typeface="Arial"/>
              </a:rPr>
              <a:t> 24 – yr </a:t>
            </a:r>
            <a:r>
              <a:rPr lang="en-GB" sz="2500" err="1">
                <a:latin typeface="Arial"/>
                <a:cs typeface="Arial"/>
              </a:rPr>
              <a:t>hawl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i</a:t>
            </a:r>
            <a:r>
              <a:rPr lang="en-GB" sz="2500">
                <a:latin typeface="Arial"/>
                <a:cs typeface="Arial"/>
              </a:rPr>
              <a:t> </a:t>
            </a:r>
            <a:r>
              <a:rPr lang="en-GB" sz="2500" err="1">
                <a:latin typeface="Arial"/>
                <a:cs typeface="Arial"/>
              </a:rPr>
              <a:t>fod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yn</a:t>
            </a:r>
            <a:r>
              <a:rPr lang="en-GB" sz="2500">
                <a:latin typeface="Arial"/>
                <a:cs typeface="Arial"/>
              </a:rPr>
              <a:t> </a:t>
            </a:r>
            <a:r>
              <a:rPr lang="en-GB" sz="2500" err="1">
                <a:latin typeface="Arial"/>
                <a:cs typeface="Arial"/>
              </a:rPr>
              <a:t>iach</a:t>
            </a:r>
            <a:br>
              <a:rPr lang="en-GB" sz="2800">
                <a:latin typeface="Arial"/>
                <a:cs typeface="Arial"/>
              </a:rPr>
            </a:br>
            <a:br>
              <a:rPr lang="en-GB" sz="2800">
                <a:latin typeface="Arial"/>
                <a:cs typeface="Arial"/>
              </a:rPr>
            </a:br>
            <a:endParaRPr lang="en-US" sz="2800">
              <a:latin typeface="Arial"/>
              <a:cs typeface="Arial"/>
            </a:endParaRPr>
          </a:p>
        </p:txBody>
      </p:sp>
      <p:pic>
        <p:nvPicPr>
          <p:cNvPr id="1026" name="Picture 2" descr="A white toilet with a black background&#10;&#10;AI-generated content may be incorrect.">
            <a:extLst>
              <a:ext uri="{FF2B5EF4-FFF2-40B4-BE49-F238E27FC236}">
                <a16:creationId xmlns:a16="http://schemas.microsoft.com/office/drawing/2014/main" id="{FDD6AC93-4ABE-ACBD-0496-CDFC9E11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3" y="1334814"/>
            <a:ext cx="3125831" cy="312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M - Mawrth 2025: Toiledau Ysgol">
            <a:hlinkClick r:id="" action="ppaction://media"/>
            <a:extLst>
              <a:ext uri="{FF2B5EF4-FFF2-40B4-BE49-F238E27FC236}">
                <a16:creationId xmlns:a16="http://schemas.microsoft.com/office/drawing/2014/main" id="{17C770E6-96C6-59CB-B6C7-5BEE869903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" y="2154"/>
            <a:ext cx="1220813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55" y="2330786"/>
            <a:ext cx="11092280" cy="28825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800">
                <a:latin typeface="Arial"/>
                <a:cs typeface="Arial"/>
              </a:rPr>
              <a:t>Beth yw’r rheolau yn eich ysgol?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800">
                <a:latin typeface="Arial"/>
                <a:cs typeface="Arial"/>
              </a:rPr>
              <a:t>Sut ydych chi’n teimlo pan chi'n defnyddio’r toiledau yn eich ysgol?</a:t>
            </a:r>
          </a:p>
          <a:p>
            <a:pPr marL="285750" indent="-285750" defTabSz="9144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2800">
                <a:solidFill>
                  <a:srgbClr val="1F1F1F"/>
                </a:solidFill>
                <a:latin typeface="Arial"/>
                <a:cs typeface="Arial"/>
              </a:rPr>
              <a:t>Sut byddech chi’n disgrifio toiledau eich ysgol?</a:t>
            </a:r>
            <a:endParaRPr lang="cy-GB" sz="28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79491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94" y="833286"/>
            <a:ext cx="9454737" cy="45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barn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gan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cod QR yr </a:t>
            </a: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holiadur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  <a:hlinkClick r:id="rId3"/>
              </a:rPr>
              <a:t>neu’r ddolen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+mn-lt"/>
                <a:cs typeface="Arial"/>
                <a:sym typeface="Trebuchet MS"/>
              </a:rPr>
              <a:t> </a:t>
            </a:r>
            <a:endParaRPr lang="en-GB" sz="1800" b="1">
              <a:latin typeface="Arial"/>
              <a:ea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1" y="666138"/>
            <a:ext cx="1135057" cy="1526456"/>
          </a:xfrm>
          <a:prstGeom prst="rect">
            <a:avLst/>
          </a:prstGeom>
        </p:spPr>
      </p:pic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6AA1953-E803-EE70-105D-05E8AD0C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744" y="1879465"/>
            <a:ext cx="2809256" cy="2833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3BC5B-C8E0-7993-452F-4A87F9DAE0EE}"/>
              </a:ext>
            </a:extLst>
          </p:cNvPr>
          <p:cNvSpPr txBox="1"/>
          <p:nvPr/>
        </p:nvSpPr>
        <p:spPr>
          <a:xfrm>
            <a:off x="3709239" y="4710544"/>
            <a:ext cx="47735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latin typeface="Arial"/>
                <a:ea typeface="Calibri"/>
                <a:cs typeface="Calibri"/>
                <a:hlinkClick r:id="rId3"/>
              </a:rPr>
              <a:t>https://online1.snapsurveys.com/noclov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Mawrth y 31ain</a:t>
            </a:r>
            <a:endParaRPr lang="en-GB" sz="2800" b="1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 y Mis – Mawrth 2025 </vt:lpstr>
      <vt:lpstr>PowerPoint Presentation</vt:lpstr>
      <vt:lpstr>PowerPoint Presentation</vt:lpstr>
      <vt:lpstr>Mae Mater Mis Mawrth yn ymwneud â thoiledau ysgol.​ Rydym yn aml yn clywed pryderon plant a phobl ifanc am doiledau ysgol.  Cofiwch: Erthygl 19 – yr hawl i fod yn ddiogel        Erthygl 24 – yr hawl i fod yn iach  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4</cp:revision>
  <dcterms:created xsi:type="dcterms:W3CDTF">2019-03-26T15:18:01Z</dcterms:created>
  <dcterms:modified xsi:type="dcterms:W3CDTF">2025-03-03T14:35:53Z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