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331" r:id="rId5"/>
    <p:sldId id="299" r:id="rId6"/>
    <p:sldId id="258" r:id="rId7"/>
    <p:sldId id="337" r:id="rId8"/>
    <p:sldId id="260" r:id="rId9"/>
    <p:sldId id="330" r:id="rId10"/>
    <p:sldId id="262" r:id="rId11"/>
    <p:sldId id="265" r:id="rId12"/>
    <p:sldId id="332" r:id="rId13"/>
    <p:sldId id="263" r:id="rId14"/>
  </p:sldIdLst>
  <p:sldSz cx="12192000" cy="6858000"/>
  <p:notesSz cx="6858000" cy="9144000"/>
  <p:embeddedFontLst>
    <p:embeddedFont>
      <p:font typeface="VAG Rounded" charset="0"/>
      <p:regular r:id="rId16"/>
      <p:bold r:id="rId17"/>
    </p:embeddedFont>
    <p:embeddedFont>
      <p:font typeface="VAGRounded Lt" panose="020B0604020202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18F65-0C95-2567-F4D3-387DB9329029}" v="5" dt="2025-01-06T13:30:09.197"/>
    <p1510:client id="{F38180A0-1EA4-4263-9CD4-DF28F647A4DF}" v="4" dt="2025-01-06T13:43:14.750"/>
    <p1510:client id="{FB8DF130-2293-E710-2B76-2E6C2F2F5CEE}" v="89" dt="2025-01-06T10:39:28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TYPkLcDgcA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kmz0y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0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Linc </a:t>
            </a:r>
            <a:r>
              <a:rPr lang="en-US" err="1">
                <a:ea typeface="Calibri"/>
                <a:cs typeface="Calibri"/>
              </a:rPr>
              <a:t>I'r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fideo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 dirty="0">
                <a:hlinkClick r:id="rId3"/>
              </a:rPr>
              <a:t>https://youtube.com/shorts/TYPkLcDgcAk</a:t>
            </a:r>
            <a:r>
              <a:rPr lang="en-US" dirty="0"/>
              <a:t>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Linc </a:t>
            </a:r>
            <a:r>
              <a:rPr lang="en-US" dirty="0" err="1">
                <a:cs typeface="Calibri"/>
              </a:rPr>
              <a:t>i'r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holiadur</a:t>
            </a:r>
            <a:r>
              <a:rPr lang="en-US" dirty="0">
                <a:cs typeface="Calibri"/>
              </a:rPr>
              <a:t>: </a:t>
            </a:r>
            <a:r>
              <a:rPr lang="en-GB" dirty="0">
                <a:solidFill>
                  <a:schemeClr val="dk2"/>
                </a:solidFill>
                <a:hlinkClick r:id="rId3"/>
              </a:rPr>
              <a:t>https://online1.snapsurveys.com/kmz0y2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493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 panose="00000400000000000000" pitchFamily="2" charset="0"/>
                <a:sym typeface="Trebuchet MS"/>
              </a:rPr>
              <a:t>You could also contact &amp; speak to –</a:t>
            </a: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 panose="00000400000000000000" pitchFamily="2" charset="0"/>
                <a:sym typeface="Trebuchet MS"/>
              </a:rPr>
              <a:t>Childline – 0800 1111</a:t>
            </a: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 panose="00000400000000000000" pitchFamily="2" charset="0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 panose="00000400000000000000" pitchFamily="2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en/megaphone-loudhailer-speaker-sound-308846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rawpixel.com/image/479456/free-illustration-image-adult-aid-assistance" TargetMode="External"/><Relationship Id="rId9" Type="http://schemas.openxmlformats.org/officeDocument/2006/relationships/hyperlink" Target="https://svgsilh.com/image/2277019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TYPkLcDgcAk?feature=oembed" TargetMode="Externa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nline1.snapsurveys.com/kmz0y2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83C9FB-456F-1D70-368D-46E45E79D6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277" y="775349"/>
            <a:ext cx="10957531" cy="4494741"/>
          </a:xfrm>
        </p:spPr>
        <p:txBody>
          <a:bodyPr vert="horz" lIns="0" tIns="0" rIns="0" bIns="45720" rtlCol="0" anchor="t"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Nodiadau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hwylusydd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Mis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yma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rydym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yn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sôn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am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Erthygl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27 "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Dylai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llywodraethau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sicrhau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bod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gan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deuluoedd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fynediad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at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dai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da".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Rydym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yn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gwybod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bod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hwn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yn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bwnc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sensitif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ac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efallai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y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bydd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hi’n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anodd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i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rhai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plant a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phobl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ifanc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siarad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am. 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Chi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sy'n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adnabod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eich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plant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a'ch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pobl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ifanc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orau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, felly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dewiswch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ffordd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rydych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chi'n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meddwl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fydd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yn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gweithio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orau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i'ch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grŵp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Gallai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hyn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olygu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gadael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rhai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cwestiynau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allan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o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drafodaethau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grŵp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neu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ofyn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i'ch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grŵp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lenwi’r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aholiadur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yn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annibynnol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gadael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y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trafodaeth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grŵp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Atgoffwch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plant a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phobl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ifanc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o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bwy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y gallant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fynd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i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gael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cymorth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dangos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ein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sleid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Cymorth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Chyngor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ar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ddiwedd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y </a:t>
            </a:r>
            <a:r>
              <a:rPr lang="en-US" sz="1800" b="0" dirty="0" err="1">
                <a:solidFill>
                  <a:schemeClr val="tx1"/>
                </a:solidFill>
                <a:latin typeface="Arial"/>
                <a:cs typeface="Arial"/>
              </a:rPr>
              <a:t>sesiwn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GB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748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 dirty="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y Mis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endParaRPr lang="en-GB" sz="2800" dirty="0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Ddydd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Chwefror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y 3ydd</a:t>
            </a:r>
            <a:endParaRPr lang="en" sz="2800" b="1" dirty="0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spcBef>
                <a:spcPts val="1600"/>
              </a:spcBef>
              <a:spcAft>
                <a:spcPts val="1600"/>
              </a:spcAft>
            </a:pPr>
            <a:endParaRPr lang="en-GB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 dirty="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4000" dirty="0" err="1">
                <a:latin typeface="Arial"/>
                <a:ea typeface="Trebuchet MS"/>
                <a:cs typeface="Arial"/>
                <a:sym typeface="Trebuchet MS"/>
              </a:rPr>
              <a:t>Ionawr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 2025</a:t>
            </a:r>
            <a:r>
              <a:rPr lang="en" sz="3300" dirty="0">
                <a:latin typeface="Arial"/>
                <a:cs typeface="Arial"/>
              </a:rPr>
              <a:t> 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753" y="1520117"/>
            <a:ext cx="7579298" cy="2597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 dirty="0">
                <a:latin typeface="Arial"/>
                <a:cs typeface="Arial"/>
                <a:sym typeface="Trebuchet MS"/>
              </a:rPr>
              <a:t>Mis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diwethaf</a:t>
            </a:r>
            <a:r>
              <a:rPr lang="en-US" sz="2800" dirty="0">
                <a:latin typeface="Arial"/>
                <a:cs typeface="Arial"/>
                <a:sym typeface="Trebuchet MS"/>
              </a:rPr>
              <a:t>,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fe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wnaethom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ofyn</a:t>
            </a:r>
            <a:r>
              <a:rPr lang="en-US" sz="2800" dirty="0">
                <a:latin typeface="Arial"/>
                <a:cs typeface="Arial"/>
                <a:sym typeface="Trebuchet MS"/>
              </a:rPr>
              <a:t> i chi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sut</a:t>
            </a:r>
            <a:r>
              <a:rPr lang="en-US" sz="2800" dirty="0">
                <a:latin typeface="Arial"/>
                <a:cs typeface="Arial"/>
                <a:sym typeface="Trebuchet MS"/>
              </a:rPr>
              <a:t> yr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hoffech</a:t>
            </a:r>
            <a:r>
              <a:rPr lang="en-US" sz="2800" dirty="0">
                <a:latin typeface="Arial"/>
                <a:cs typeface="Arial"/>
                <a:sym typeface="Trebuchet MS"/>
              </a:rPr>
              <a:t> chi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ddysgu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mwy</a:t>
            </a:r>
            <a:r>
              <a:rPr lang="en-US" sz="2800" dirty="0">
                <a:latin typeface="Arial"/>
                <a:cs typeface="Arial"/>
                <a:sym typeface="Trebuchet MS"/>
              </a:rPr>
              <a:t> am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eich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hawliau</a:t>
            </a:r>
            <a:r>
              <a:rPr lang="en-US" sz="2800" dirty="0">
                <a:latin typeface="Arial"/>
                <a:cs typeface="Arial"/>
                <a:sym typeface="Trebuchet MS"/>
              </a:rPr>
              <a:t>. </a:t>
            </a:r>
            <a:endParaRPr lang="en-US" sz="2800" dirty="0">
              <a:latin typeface="Arial"/>
              <a:cs typeface="Arial"/>
            </a:endParaRPr>
          </a:p>
          <a:p>
            <a:pPr defTabSz="914400">
              <a:lnSpc>
                <a:spcPct val="150000"/>
              </a:lnSpc>
            </a:pPr>
            <a:endParaRPr lang="en-US" sz="2800" dirty="0">
              <a:latin typeface="Arial"/>
              <a:cs typeface="Arial"/>
              <a:sym typeface="Trebuchet MS"/>
            </a:endParaRPr>
          </a:p>
          <a:p>
            <a:pPr defTabSz="914400">
              <a:lnSpc>
                <a:spcPct val="150000"/>
              </a:lnSpc>
            </a:pPr>
            <a:r>
              <a:rPr lang="en-US" sz="2800" dirty="0" err="1">
                <a:latin typeface="Arial"/>
                <a:cs typeface="Arial"/>
                <a:sym typeface="Trebuchet MS"/>
              </a:rPr>
              <a:t>Dyma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beth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ddywedoch</a:t>
            </a:r>
            <a:r>
              <a:rPr lang="en-US" sz="2800" dirty="0">
                <a:latin typeface="Arial"/>
                <a:cs typeface="Arial"/>
                <a:sym typeface="Trebuchet MS"/>
              </a:rPr>
              <a:t> chi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wrthym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ni</a:t>
            </a:r>
            <a:r>
              <a:rPr lang="en-US" sz="2800" dirty="0">
                <a:latin typeface="Arial"/>
                <a:cs typeface="Arial"/>
                <a:sym typeface="Trebuchet MS"/>
              </a:rPr>
              <a:t>: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49" y="1258389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2099388" y="1852423"/>
            <a:ext cx="10092612" cy="35843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Iechyd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pwnc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fwyaf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ddiddordeb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</a:t>
            </a:r>
          </a:p>
          <a:p>
            <a:pPr>
              <a:lnSpc>
                <a:spcPct val="150000"/>
              </a:lnSpc>
            </a:pPr>
            <a:endParaRPr lang="en-GB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Dilynwyd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200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hyn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200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yn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200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agos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200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gan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200" b="1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ddiogelwch</a:t>
            </a:r>
            <a:r>
              <a:rPr lang="en-GB" sz="2200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, </a:t>
            </a:r>
            <a:r>
              <a:rPr lang="en-GB" sz="2200" b="1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cael</a:t>
            </a:r>
            <a:r>
              <a:rPr lang="en-GB" sz="2200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200" b="1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eich</a:t>
            </a:r>
            <a:r>
              <a:rPr lang="en-GB" sz="2200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200" b="1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llais</a:t>
            </a:r>
            <a:r>
              <a:rPr lang="en-GB" sz="2200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200" b="1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wedi</a:t>
            </a:r>
            <a:r>
              <a:rPr lang="en-GB" sz="2200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200" b="1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clywed</a:t>
            </a:r>
            <a:r>
              <a:rPr lang="en-GB" sz="2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ac</a:t>
            </a:r>
            <a:r>
              <a:rPr lang="en-GB" sz="2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Arial"/>
                <a:cs typeface="Arial"/>
              </a:rPr>
              <a:t>addysg</a:t>
            </a:r>
            <a:endParaRPr lang="en-GB" sz="2200" b="1" i="0" u="none" strike="noStrike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n-GB" sz="22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Roedd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2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rhan</a:t>
            </a:r>
            <a:r>
              <a:rPr lang="en-GB" sz="2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fwyaf</a:t>
            </a:r>
            <a:r>
              <a:rPr lang="en-GB" sz="2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ohonoch</a:t>
            </a:r>
            <a:r>
              <a:rPr lang="en-GB" sz="2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eisiau</a:t>
            </a:r>
            <a:r>
              <a:rPr lang="en-GB" sz="2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2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mwy</a:t>
            </a:r>
            <a:r>
              <a:rPr lang="en-GB" sz="2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GB" sz="22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2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hawliau</a:t>
            </a:r>
            <a:r>
              <a:rPr lang="en-GB" sz="2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wrth</a:t>
            </a:r>
            <a:r>
              <a:rPr lang="en-GB" sz="2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wylio</a:t>
            </a:r>
            <a:r>
              <a:rPr lang="en-GB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fideos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821" y="740315"/>
            <a:ext cx="1156635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mis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Rhagfyr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wnaethoch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drafod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Diwrnod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Hawliau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Dynol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dweud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wrthym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yr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hoffech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ddysgu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mwy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hawliau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plant a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bynciau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sydd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ddiddordeb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chi.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oup of people holding medical items&#10;&#10;Description automatically generated">
            <a:extLst>
              <a:ext uri="{FF2B5EF4-FFF2-40B4-BE49-F238E27FC236}">
                <a16:creationId xmlns:a16="http://schemas.microsoft.com/office/drawing/2014/main" id="{4B20B6CC-F3F0-EAE8-851C-DF5AAD68F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6671" y="1859246"/>
            <a:ext cx="1065879" cy="853137"/>
          </a:xfrm>
          <a:prstGeom prst="rect">
            <a:avLst/>
          </a:prstGeom>
        </p:spPr>
      </p:pic>
      <p:pic>
        <p:nvPicPr>
          <p:cNvPr id="6" name="Picture 5" descr="A white megaphone with a blue dot&#10;&#10;Description automatically generated">
            <a:extLst>
              <a:ext uri="{FF2B5EF4-FFF2-40B4-BE49-F238E27FC236}">
                <a16:creationId xmlns:a16="http://schemas.microsoft.com/office/drawing/2014/main" id="{00D314B2-E5E1-66E1-BD0E-CD617B746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5384" y="3000318"/>
            <a:ext cx="1065879" cy="93589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E25DECF-089C-F719-B8DE-4E1BBCA182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55384" y="4617262"/>
            <a:ext cx="1268454" cy="81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423682" y="994939"/>
            <a:ext cx="8295218" cy="38590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GB" sz="2500" dirty="0">
                <a:latin typeface="Arial"/>
                <a:cs typeface="Arial"/>
              </a:rPr>
              <a:t>Mae </a:t>
            </a:r>
            <a:r>
              <a:rPr lang="en-GB" sz="2500" b="1" dirty="0">
                <a:latin typeface="Arial"/>
                <a:cs typeface="Arial"/>
              </a:rPr>
              <a:t>Mater Mis </a:t>
            </a:r>
            <a:r>
              <a:rPr lang="en-GB" sz="2500" b="1" dirty="0" err="1">
                <a:latin typeface="Arial"/>
                <a:cs typeface="Arial"/>
              </a:rPr>
              <a:t>Ionawr</a:t>
            </a:r>
            <a:r>
              <a:rPr lang="en-GB" sz="2500" b="1" dirty="0">
                <a:latin typeface="Arial"/>
                <a:cs typeface="Arial"/>
              </a:rPr>
              <a:t> </a:t>
            </a:r>
            <a:r>
              <a:rPr lang="en-GB" sz="2500" dirty="0" err="1">
                <a:latin typeface="Arial"/>
                <a:cs typeface="Arial"/>
              </a:rPr>
              <a:t>yn</a:t>
            </a:r>
            <a:r>
              <a:rPr lang="en-GB" sz="2500" dirty="0">
                <a:latin typeface="Arial"/>
                <a:cs typeface="Arial"/>
              </a:rPr>
              <a:t> </a:t>
            </a:r>
            <a:r>
              <a:rPr lang="en-GB" sz="2500" dirty="0" err="1">
                <a:latin typeface="Arial"/>
                <a:cs typeface="Arial"/>
              </a:rPr>
              <a:t>ymwneud</a:t>
            </a:r>
            <a:r>
              <a:rPr lang="en-GB" sz="2500" dirty="0">
                <a:latin typeface="Arial"/>
                <a:cs typeface="Arial"/>
              </a:rPr>
              <a:t> â </a:t>
            </a:r>
            <a:r>
              <a:rPr lang="en-GB" sz="2500" dirty="0" err="1">
                <a:latin typeface="Arial"/>
                <a:cs typeface="Arial"/>
              </a:rPr>
              <a:t>chartrefi</a:t>
            </a:r>
            <a:r>
              <a:rPr lang="en-GB" sz="2500" dirty="0">
                <a:latin typeface="Arial"/>
                <a:cs typeface="Arial"/>
              </a:rPr>
              <a:t> plant a </a:t>
            </a:r>
            <a:r>
              <a:rPr lang="en-GB" sz="2500" dirty="0" err="1">
                <a:latin typeface="Arial"/>
                <a:cs typeface="Arial"/>
              </a:rPr>
              <a:t>phobl</a:t>
            </a:r>
            <a:r>
              <a:rPr lang="en-GB" sz="2500" dirty="0">
                <a:latin typeface="Arial"/>
                <a:cs typeface="Arial"/>
              </a:rPr>
              <a:t> </a:t>
            </a:r>
            <a:r>
              <a:rPr lang="en-GB" sz="2500" dirty="0" err="1">
                <a:latin typeface="Arial"/>
                <a:cs typeface="Arial"/>
              </a:rPr>
              <a:t>ifanc</a:t>
            </a:r>
            <a:r>
              <a:rPr lang="en-GB" sz="2500" dirty="0">
                <a:latin typeface="Arial"/>
                <a:cs typeface="Arial"/>
              </a:rPr>
              <a:t>.  </a:t>
            </a:r>
            <a:br>
              <a:rPr lang="en-GB" sz="2500" dirty="0">
                <a:latin typeface="Arial"/>
                <a:cs typeface="Arial"/>
              </a:rPr>
            </a:br>
            <a:br>
              <a:rPr lang="en-GB" sz="2500" dirty="0">
                <a:latin typeface="Arial"/>
                <a:cs typeface="Arial"/>
              </a:rPr>
            </a:br>
            <a:r>
              <a:rPr lang="en-GB" sz="2500" dirty="0" err="1">
                <a:latin typeface="Arial"/>
                <a:cs typeface="Arial"/>
              </a:rPr>
              <a:t>Cofiwch</a:t>
            </a:r>
            <a:r>
              <a:rPr lang="en-GB" sz="2500" dirty="0">
                <a:latin typeface="Arial"/>
                <a:cs typeface="Arial"/>
              </a:rPr>
              <a:t>: Mae </a:t>
            </a:r>
            <a:r>
              <a:rPr lang="en-GB" sz="2500" dirty="0" err="1">
                <a:latin typeface="Arial"/>
                <a:cs typeface="Arial"/>
              </a:rPr>
              <a:t>Erthygl</a:t>
            </a:r>
            <a:r>
              <a:rPr lang="en-GB" sz="2500" dirty="0">
                <a:latin typeface="Arial"/>
                <a:cs typeface="Arial"/>
              </a:rPr>
              <a:t> 27 </a:t>
            </a:r>
            <a:r>
              <a:rPr lang="en-GB" sz="2500" dirty="0" err="1">
                <a:latin typeface="Arial"/>
                <a:cs typeface="Arial"/>
              </a:rPr>
              <a:t>yn</a:t>
            </a:r>
            <a:r>
              <a:rPr lang="en-GB" sz="2500" dirty="0">
                <a:latin typeface="Arial"/>
                <a:cs typeface="Arial"/>
              </a:rPr>
              <a:t> </a:t>
            </a:r>
            <a:r>
              <a:rPr lang="en-GB" sz="2500" dirty="0" err="1">
                <a:latin typeface="Arial"/>
                <a:cs typeface="Arial"/>
              </a:rPr>
              <a:t>dweud</a:t>
            </a:r>
            <a:r>
              <a:rPr lang="en-GB" sz="2500" dirty="0">
                <a:latin typeface="Arial"/>
                <a:cs typeface="Arial"/>
              </a:rPr>
              <a:t> </a:t>
            </a:r>
            <a:r>
              <a:rPr lang="en-GB" sz="2500" dirty="0" err="1">
                <a:latin typeface="Arial"/>
                <a:cs typeface="Arial"/>
              </a:rPr>
              <a:t>dylsai’r</a:t>
            </a:r>
            <a:r>
              <a:rPr lang="en-GB" sz="2500" dirty="0">
                <a:latin typeface="Arial"/>
                <a:cs typeface="Arial"/>
              </a:rPr>
              <a:t> </a:t>
            </a:r>
            <a:r>
              <a:rPr lang="en-GB" sz="2500" dirty="0" err="1">
                <a:latin typeface="Arial"/>
                <a:cs typeface="Arial"/>
              </a:rPr>
              <a:t>Llywodraeth</a:t>
            </a:r>
            <a:r>
              <a:rPr lang="en-GB" sz="2500" dirty="0">
                <a:latin typeface="Arial"/>
                <a:cs typeface="Arial"/>
              </a:rPr>
              <a:t> </a:t>
            </a:r>
            <a:r>
              <a:rPr lang="en-GB" sz="2500" dirty="0" err="1">
                <a:latin typeface="Arial"/>
                <a:cs typeface="Arial"/>
              </a:rPr>
              <a:t>sicrhau</a:t>
            </a:r>
            <a:r>
              <a:rPr lang="en-GB" sz="2500" dirty="0">
                <a:latin typeface="Arial"/>
                <a:cs typeface="Arial"/>
              </a:rPr>
              <a:t> bod </a:t>
            </a:r>
            <a:r>
              <a:rPr lang="en-GB" sz="2500" dirty="0" err="1">
                <a:latin typeface="Arial"/>
                <a:cs typeface="Arial"/>
              </a:rPr>
              <a:t>teuluoedd</a:t>
            </a:r>
            <a:r>
              <a:rPr lang="en-GB" sz="2500" dirty="0">
                <a:latin typeface="Arial"/>
                <a:cs typeface="Arial"/>
              </a:rPr>
              <a:t> </a:t>
            </a:r>
            <a:r>
              <a:rPr lang="en-GB" sz="2500" dirty="0" err="1">
                <a:latin typeface="Arial"/>
                <a:cs typeface="Arial"/>
              </a:rPr>
              <a:t>yn</a:t>
            </a:r>
            <a:r>
              <a:rPr lang="en-GB" sz="2500" dirty="0">
                <a:latin typeface="Arial"/>
                <a:cs typeface="Arial"/>
              </a:rPr>
              <a:t> </a:t>
            </a:r>
            <a:r>
              <a:rPr lang="en-GB" sz="2500" dirty="0" err="1">
                <a:latin typeface="Arial"/>
                <a:cs typeface="Arial"/>
              </a:rPr>
              <a:t>cael</a:t>
            </a:r>
            <a:r>
              <a:rPr lang="en-GB" sz="2500" dirty="0">
                <a:latin typeface="Arial"/>
                <a:cs typeface="Arial"/>
              </a:rPr>
              <a:t> </a:t>
            </a:r>
            <a:r>
              <a:rPr lang="en-GB" sz="2500" dirty="0" err="1">
                <a:latin typeface="Arial"/>
                <a:cs typeface="Arial"/>
              </a:rPr>
              <a:t>mynediad</a:t>
            </a:r>
            <a:r>
              <a:rPr lang="en-GB" sz="2500" dirty="0">
                <a:latin typeface="Arial"/>
                <a:cs typeface="Arial"/>
              </a:rPr>
              <a:t> </a:t>
            </a:r>
            <a:r>
              <a:rPr lang="en-GB" sz="2500" dirty="0" err="1">
                <a:latin typeface="Arial"/>
                <a:cs typeface="Arial"/>
              </a:rPr>
              <a:t>i</a:t>
            </a:r>
            <a:r>
              <a:rPr lang="en-GB" sz="2500" dirty="0">
                <a:latin typeface="Arial"/>
                <a:cs typeface="Arial"/>
              </a:rPr>
              <a:t> </a:t>
            </a:r>
            <a:r>
              <a:rPr lang="en-GB" sz="2500" dirty="0" err="1">
                <a:latin typeface="Arial"/>
                <a:cs typeface="Arial"/>
              </a:rPr>
              <a:t>gartrefi</a:t>
            </a:r>
            <a:r>
              <a:rPr lang="en-GB" sz="2500" dirty="0">
                <a:latin typeface="Arial"/>
                <a:cs typeface="Arial"/>
              </a:rPr>
              <a:t> da.</a:t>
            </a:r>
            <a:endParaRPr lang="en-US" sz="25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DE46-2170-FE3A-081E-1BDCAFA35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22" y="1283354"/>
            <a:ext cx="2307812" cy="25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M - Ionawr 2025 - Cartref">
            <a:hlinkClick r:id="" action="ppaction://media"/>
            <a:extLst>
              <a:ext uri="{FF2B5EF4-FFF2-40B4-BE49-F238E27FC236}">
                <a16:creationId xmlns:a16="http://schemas.microsoft.com/office/drawing/2014/main" id="{CC4A37E7-CC1F-CD22-7E60-6AA92EEED6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1" y="1292"/>
            <a:ext cx="12184008" cy="689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 idx="4294967295"/>
          </p:nvPr>
        </p:nvSpPr>
        <p:spPr>
          <a:xfrm>
            <a:off x="2546709" y="1059939"/>
            <a:ext cx="6557962" cy="8302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200" dirty="0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GB" sz="32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200" dirty="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2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200" dirty="0" err="1">
                <a:latin typeface="Arial"/>
                <a:ea typeface="Trebuchet MS"/>
                <a:cs typeface="Arial"/>
                <a:sym typeface="Trebuchet MS"/>
              </a:rPr>
              <a:t>pâr</a:t>
            </a:r>
            <a:r>
              <a:rPr lang="en-GB" sz="3200" dirty="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3200" dirty="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2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200" dirty="0" err="1">
                <a:latin typeface="Arial"/>
                <a:ea typeface="Trebuchet MS"/>
                <a:cs typeface="Arial"/>
                <a:sym typeface="Trebuchet MS"/>
              </a:rPr>
              <a:t>grŵp</a:t>
            </a:r>
            <a:r>
              <a:rPr lang="en-GB" sz="3200" dirty="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GB" sz="32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655" y="2330786"/>
            <a:ext cx="11092280" cy="279493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 fontAlgn="base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Pa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fath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 o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gartref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ydych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chi'n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byw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ynddo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? </a:t>
            </a:r>
          </a:p>
          <a:p>
            <a:pPr marL="285750" indent="-285750" defTabSz="914400" fontAlgn="base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Beth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ydych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chi'n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hoffi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 am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eich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cartref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beth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fyddech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chi'n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newid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?  </a:t>
            </a:r>
          </a:p>
          <a:p>
            <a:pPr marL="285750" indent="-285750" defTabSz="914400" fontAlgn="base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Beth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sy'n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gwneud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700" dirty="0" err="1">
                <a:solidFill>
                  <a:srgbClr val="000000"/>
                </a:solidFill>
                <a:latin typeface="Arial"/>
                <a:cs typeface="Arial"/>
              </a:rPr>
              <a:t>cartref</a:t>
            </a:r>
            <a:r>
              <a:rPr lang="en-GB" sz="2700" dirty="0">
                <a:solidFill>
                  <a:srgbClr val="000000"/>
                </a:solidFill>
                <a:latin typeface="Arial"/>
                <a:cs typeface="Arial"/>
              </a:rPr>
              <a:t> da?</a:t>
            </a:r>
            <a:endParaRPr lang="en-US" sz="2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65" y="618904"/>
            <a:ext cx="1973703" cy="17118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069" y="1479491"/>
            <a:ext cx="7861862" cy="57967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1600" b="1" i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Gall </a:t>
            </a:r>
            <a:r>
              <a:rPr lang="en-GB" sz="1600" i="1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600" i="1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neu gall </a:t>
            </a:r>
            <a:r>
              <a:rPr lang="en-GB" sz="1600" i="1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athro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600" i="1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dosbarth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7794" y="833286"/>
            <a:ext cx="9454737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Rhannwch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eich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barn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gyda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ni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gan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ddefnyddio’r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cod QR yr </a:t>
            </a:r>
            <a:r>
              <a:rPr lang="en-GB" sz="1800" b="1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holiadur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neu’r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ddolen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11" y="666138"/>
            <a:ext cx="1135057" cy="1526456"/>
          </a:xfrm>
          <a:prstGeom prst="rect">
            <a:avLst/>
          </a:prstGeom>
        </p:spPr>
      </p:pic>
      <p:pic>
        <p:nvPicPr>
          <p:cNvPr id="2" name="Picture 1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CFE48E47-6520-AF7D-15FF-1D0622AFE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16" y="1889470"/>
            <a:ext cx="2909368" cy="2909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3B146E-7A9F-A403-8A8B-0C13E7C61E6C}"/>
              </a:ext>
            </a:extLst>
          </p:cNvPr>
          <p:cNvSpPr txBox="1"/>
          <p:nvPr/>
        </p:nvSpPr>
        <p:spPr>
          <a:xfrm>
            <a:off x="2471530" y="4759961"/>
            <a:ext cx="724893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dirty="0">
                <a:solidFill>
                  <a:schemeClr val="dk2"/>
                </a:solidFill>
                <a:hlinkClick r:id="rId5"/>
              </a:rPr>
              <a:t>https://online1.snapsurveys.com/kmz0y2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3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590309" y="669867"/>
            <a:ext cx="9145815" cy="426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Os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ydych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chi'n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poeni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ar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ôl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sesiwn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heddiw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Dylech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siarad</a:t>
            </a:r>
            <a:r>
              <a:rPr lang="en-GB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ag </a:t>
            </a:r>
            <a:r>
              <a:rPr lang="en-GB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oedolyn</a:t>
            </a:r>
            <a:r>
              <a:rPr lang="en-GB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rydych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chi’n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ymddiried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ynddo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</a:p>
          <a:p>
            <a:pPr>
              <a:lnSpc>
                <a:spcPct val="150000"/>
              </a:lnSpc>
            </a:pP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Gallech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hefyd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gysylltu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â’n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tîm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Cyngor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a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chymorth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0808 801 1000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cyngor@complantcymru.org.uk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www.complantcymru.org.uk</a:t>
            </a:r>
            <a:endParaRPr lang="e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1771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869252-D7F7-420A-B158-B9EB05A0F988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e442ecdc-24d5-4155-b3a2-f91807a0074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59</TotalTime>
  <Words>451</Words>
  <Application>Microsoft Office PowerPoint</Application>
  <PresentationFormat>Widescreen</PresentationFormat>
  <Paragraphs>45</Paragraphs>
  <Slides>10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Mater y Mis – Ionawr 2025 </vt:lpstr>
      <vt:lpstr>PowerPoint Presentation</vt:lpstr>
      <vt:lpstr>PowerPoint Presentation</vt:lpstr>
      <vt:lpstr>Mae Mater Mis Ionawr yn ymwneud â chartrefi plant a phobl ifanc.    Cofiwch: Mae Erthygl 27 yn dweud dylsai’r Llywodraeth sicrhau bod teuluoedd yn cael mynediad i gartrefi da.</vt:lpstr>
      <vt:lpstr>PowerPoint Presentation</vt:lpstr>
      <vt:lpstr>Trafodwch fel pâr neu fel grŵp:</vt:lpstr>
      <vt:lpstr>PowerPoint Presentation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Sophie Williams</cp:lastModifiedBy>
  <cp:revision>55</cp:revision>
  <dcterms:created xsi:type="dcterms:W3CDTF">2019-03-26T15:18:01Z</dcterms:created>
  <dcterms:modified xsi:type="dcterms:W3CDTF">2025-01-06T14:24:37Z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