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0"/>
  </p:notesMasterIdLst>
  <p:sldIdLst>
    <p:sldId id="299" r:id="rId5"/>
    <p:sldId id="258" r:id="rId6"/>
    <p:sldId id="309" r:id="rId7"/>
    <p:sldId id="260" r:id="rId8"/>
    <p:sldId id="330" r:id="rId9"/>
    <p:sldId id="329" r:id="rId10"/>
    <p:sldId id="336" r:id="rId11"/>
    <p:sldId id="311" r:id="rId12"/>
    <p:sldId id="312" r:id="rId13"/>
    <p:sldId id="314" r:id="rId14"/>
    <p:sldId id="315" r:id="rId15"/>
    <p:sldId id="317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8" r:id="rId25"/>
    <p:sldId id="262" r:id="rId26"/>
    <p:sldId id="327" r:id="rId27"/>
    <p:sldId id="265" r:id="rId28"/>
    <p:sldId id="263" r:id="rId29"/>
  </p:sldIdLst>
  <p:sldSz cx="12192000" cy="6858000"/>
  <p:notesSz cx="6858000" cy="9144000"/>
  <p:embeddedFontLst>
    <p:embeddedFont>
      <p:font typeface="VAG Rounded" charset="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A1C75-89A8-9A67-D29A-D60116610C71}" v="318" dt="2024-12-02T12:15:45.670"/>
    <p1510:client id="{71EA23C2-9244-B716-AB56-6D933A827AA6}" v="4" dt="2024-12-02T09:31:03.973"/>
    <p1510:client id="{E38610E4-50D0-8DDB-9F5F-5C7C9DB110C8}" v="132" dt="2024-12-02T10:33:14.509"/>
    <p1510:client id="{FBC08592-C7F9-FB4D-AB08-9EE29436DE8C}" v="270" dt="2024-12-02T10:44:28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complantcymru.org.uk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p5es7e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weithreduarhinsawdd.llyw.cymru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izeofwales.org.uk/cy/adnoddau-addysg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-c1XZDZdC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sCXHEwTVSU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59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37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78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87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67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94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92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3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43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0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04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45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GB"/>
              <a:t>Mae </a:t>
            </a:r>
            <a:r>
              <a:rPr lang="en-GB" err="1"/>
              <a:t>deunyddiau</a:t>
            </a:r>
            <a:r>
              <a:rPr lang="en-GB"/>
              <a:t> </a:t>
            </a:r>
            <a:r>
              <a:rPr lang="en-GB" err="1"/>
              <a:t>ategol</a:t>
            </a:r>
            <a:r>
              <a:rPr lang="en-GB"/>
              <a:t> </a:t>
            </a:r>
            <a:r>
              <a:rPr lang="en-GB" err="1"/>
              <a:t>ar</a:t>
            </a:r>
            <a:r>
              <a:rPr lang="en-GB"/>
              <a:t> </a:t>
            </a:r>
            <a:r>
              <a:rPr lang="en-GB" err="1"/>
              <a:t>ein</a:t>
            </a:r>
            <a:r>
              <a:rPr lang="en-GB"/>
              <a:t> </a:t>
            </a:r>
            <a:r>
              <a:rPr lang="en-GB" err="1"/>
              <a:t>tudalen</a:t>
            </a:r>
            <a:r>
              <a:rPr lang="en-GB"/>
              <a:t> </a:t>
            </a:r>
            <a:r>
              <a:rPr lang="en-GB" err="1"/>
              <a:t>gwe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 </a:t>
            </a:r>
            <a:r>
              <a:rPr lang="en-GB" err="1"/>
              <a:t>blant</a:t>
            </a:r>
            <a:r>
              <a:rPr lang="en-GB"/>
              <a:t> ag </a:t>
            </a:r>
            <a:r>
              <a:rPr lang="en-GB" err="1"/>
              <a:t>anghenion</a:t>
            </a:r>
            <a:r>
              <a:rPr lang="en-GB"/>
              <a:t> </a:t>
            </a:r>
            <a:r>
              <a:rPr lang="en-GB" err="1"/>
              <a:t>dysgu</a:t>
            </a:r>
            <a:r>
              <a:rPr lang="en-GB"/>
              <a:t> </a:t>
            </a:r>
            <a:r>
              <a:rPr lang="en-GB" err="1"/>
              <a:t>ychwanegol</a:t>
            </a:r>
            <a:endParaRPr lang="en-US" err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tabLst/>
              <a:defRPr/>
            </a:pPr>
            <a:endParaRPr lang="en-GB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Email address: </a:t>
            </a:r>
            <a:r>
              <a:rPr lang="en-US">
                <a:hlinkClick r:id="rId3"/>
              </a:rPr>
              <a:t>post@complantcymru.org.uk</a:t>
            </a:r>
            <a:r>
              <a:rPr lang="en-US"/>
              <a:t>   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349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Linc </a:t>
            </a:r>
            <a:r>
              <a:rPr lang="en-US" dirty="0" err="1">
                <a:cs typeface="Calibri"/>
              </a:rPr>
              <a:t>i'r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holiadur</a:t>
            </a:r>
            <a:r>
              <a:rPr lang="en-US" dirty="0">
                <a:cs typeface="Calibri"/>
              </a:rPr>
              <a:t>: </a:t>
            </a:r>
            <a:r>
              <a:rPr lang="en-GB" dirty="0">
                <a:hlinkClick r:id="rId3"/>
              </a:rPr>
              <a:t>https://online1.snapsurveys.com/p5es7e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493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ea typeface="Calibri"/>
                <a:cs typeface="Calibri"/>
              </a:rPr>
              <a:t>Linc 1af - </a:t>
            </a:r>
            <a:r>
              <a:rPr lang="en-US">
                <a:hlinkClick r:id="rId3"/>
              </a:rPr>
              <a:t>https://www.gweithreduarhinsawdd.llyw.cymru/</a:t>
            </a:r>
          </a:p>
          <a:p>
            <a:r>
              <a:rPr lang="en-US">
                <a:ea typeface="Calibri"/>
                <a:cs typeface="Calibri"/>
              </a:rPr>
              <a:t>2il </a:t>
            </a:r>
            <a:r>
              <a:rPr lang="en-US" err="1">
                <a:ea typeface="Calibri"/>
                <a:cs typeface="Calibri"/>
              </a:rPr>
              <a:t>linc</a:t>
            </a:r>
            <a:r>
              <a:rPr lang="en-US">
                <a:ea typeface="Calibri"/>
                <a:cs typeface="Calibri"/>
              </a:rPr>
              <a:t> - </a:t>
            </a:r>
            <a:r>
              <a:rPr lang="en-US">
                <a:hlinkClick r:id="rId4"/>
              </a:rPr>
              <a:t>https://sizeofwales.org.uk/cy/adnoddau-addysg/</a:t>
            </a:r>
          </a:p>
        </p:txBody>
      </p:sp>
    </p:spTree>
    <p:extLst>
      <p:ext uri="{BB962C8B-B14F-4D97-AF65-F5344CB8AC3E}">
        <p14:creationId xmlns:p14="http://schemas.microsoft.com/office/powerpoint/2010/main" val="13604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Linc </a:t>
            </a:r>
            <a:r>
              <a:rPr lang="en-US" dirty="0" err="1">
                <a:ea typeface="Calibri"/>
                <a:cs typeface="Calibri"/>
              </a:rPr>
              <a:t>I'r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fideo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en-US" dirty="0">
                <a:hlinkClick r:id="rId3"/>
              </a:rPr>
              <a:t>https://youtu.be/B-c1XZDZdCA</a:t>
            </a:r>
            <a:r>
              <a:rPr lang="en-US" dirty="0"/>
              <a:t>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Linc </a:t>
            </a:r>
            <a:r>
              <a:rPr lang="en-US" err="1">
                <a:ea typeface="Calibri"/>
                <a:cs typeface="Calibri"/>
              </a:rPr>
              <a:t>I'r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fideo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 dirty="0">
                <a:hlinkClick r:id="rId3"/>
              </a:rPr>
              <a:t>https://youtu.be/wsCXHEwTVSU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94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32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39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8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post@complantcymru.org.uk?subject=Cysylltwch%20gydag%20adnoddau%20a%20gweithgaredda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hyperlink" Target="https://online1.snapsurveys.com/p5es7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weithreduarhinsawdd.llyw.cymru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sizeofwales.org.uk/cy/adnoddau-addys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B-c1XZDZdCA?feature=oembed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wsCXHEwTVSU?feature=oembed" TargetMode="Externa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4000" err="1">
                <a:latin typeface="Arial"/>
                <a:ea typeface="Trebuchet MS"/>
                <a:cs typeface="Arial"/>
                <a:sym typeface="Trebuchet MS"/>
              </a:rPr>
              <a:t>Rhagfyr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 2024</a:t>
            </a:r>
            <a:r>
              <a:rPr lang="en" sz="3300">
                <a:latin typeface="Arial"/>
                <a:cs typeface="Arial"/>
              </a:rPr>
              <a:t> 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187A31-2990-2382-6EC2-0085B5AC7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green circle with a hand giving a thumbs up&#10;&#10;Description automatically generated">
            <a:extLst>
              <a:ext uri="{FF2B5EF4-FFF2-40B4-BE49-F238E27FC236}">
                <a16:creationId xmlns:a16="http://schemas.microsoft.com/office/drawing/2014/main" id="{58A8A819-8CF8-F543-8519-E14670126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8" y="793502"/>
            <a:ext cx="2138855" cy="213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B93436-6AC9-AA04-9692-6A66D4C10A08}"/>
              </a:ext>
            </a:extLst>
          </p:cNvPr>
          <p:cNvSpPr txBox="1"/>
          <p:nvPr/>
        </p:nvSpPr>
        <p:spPr>
          <a:xfrm>
            <a:off x="2446855" y="1208333"/>
            <a:ext cx="7304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6000" b="1" i="0" u="none" strike="noStrike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Cywir</a:t>
            </a:r>
            <a:r>
              <a:rPr lang="en-GB" sz="6000" b="1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neu </a:t>
            </a:r>
            <a:r>
              <a:rPr lang="en-GB" sz="6000" b="1" i="0" u="none" strike="noStrike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Anghywir</a:t>
            </a:r>
            <a:endParaRPr lang="en-US" sz="6000" b="1">
              <a:latin typeface="Aptos" panose="020B0004020202020204" pitchFamily="34" charset="0"/>
            </a:endParaRPr>
          </a:p>
        </p:txBody>
      </p:sp>
      <p:pic>
        <p:nvPicPr>
          <p:cNvPr id="2052" name="Picture 4" descr="A thumb down symbol on a pink circle&#10;&#10;Description automatically generated">
            <a:extLst>
              <a:ext uri="{FF2B5EF4-FFF2-40B4-BE49-F238E27FC236}">
                <a16:creationId xmlns:a16="http://schemas.microsoft.com/office/drawing/2014/main" id="{4DDC2F2A-1E08-9E77-85E4-93B4D5A95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04" y="793502"/>
            <a:ext cx="2264978" cy="22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2FA06-F875-CFD7-2072-5EE89556B547}"/>
              </a:ext>
            </a:extLst>
          </p:cNvPr>
          <p:cNvSpPr txBox="1"/>
          <p:nvPr/>
        </p:nvSpPr>
        <p:spPr>
          <a:xfrm>
            <a:off x="2207172" y="3055599"/>
            <a:ext cx="7777655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200" err="1">
                <a:solidFill>
                  <a:srgbClr val="000000"/>
                </a:solidFill>
                <a:latin typeface="Arial"/>
                <a:cs typeface="Arial"/>
              </a:rPr>
              <a:t>Creuwyd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000000"/>
                </a:solidFill>
                <a:latin typeface="Arial"/>
                <a:cs typeface="Arial"/>
              </a:rPr>
              <a:t>Confensiwn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y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Cenhedloedd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Unedig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ar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Hawliau'r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Plentyn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(CCUHP)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yn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2020</a:t>
            </a:r>
            <a:endParaRPr lang="en-US"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7861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1D367F-A185-A1BD-5DB3-FFE2A93ED19E}"/>
              </a:ext>
            </a:extLst>
          </p:cNvPr>
          <p:cNvSpPr txBox="1"/>
          <p:nvPr/>
        </p:nvSpPr>
        <p:spPr>
          <a:xfrm>
            <a:off x="3048000" y="1367249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800" b="1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ANGHYWIR</a:t>
            </a:r>
            <a:endParaRPr lang="en-US"/>
          </a:p>
        </p:txBody>
      </p:sp>
      <p:pic>
        <p:nvPicPr>
          <p:cNvPr id="5122" name="Picture 2" descr="A yellow emoji with a fist and eyes&#10;&#10;Description automatically generated">
            <a:extLst>
              <a:ext uri="{FF2B5EF4-FFF2-40B4-BE49-F238E27FC236}">
                <a16:creationId xmlns:a16="http://schemas.microsoft.com/office/drawing/2014/main" id="{B326DC67-F0CC-3D7D-A089-53DB32D2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32" y="1571297"/>
            <a:ext cx="1843875" cy="18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 vector graphic: Cross, Error, Wrong, Crossed - Free Image on ...">
            <a:extLst>
              <a:ext uri="{FF2B5EF4-FFF2-40B4-BE49-F238E27FC236}">
                <a16:creationId xmlns:a16="http://schemas.microsoft.com/office/drawing/2014/main" id="{0DE08BD2-F39F-ACD3-9AD4-F97B635F9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193" y="1710213"/>
            <a:ext cx="1566041" cy="15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D8EF9B-6DB7-A44C-425C-D8453FD2ACF8}"/>
              </a:ext>
            </a:extLst>
          </p:cNvPr>
          <p:cNvSpPr txBox="1"/>
          <p:nvPr/>
        </p:nvSpPr>
        <p:spPr>
          <a:xfrm>
            <a:off x="3048000" y="327625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Cytunwyd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arno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yn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1989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97747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5C9DF-7BF1-934E-F54F-FBF908092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green circle with a hand giving a thumbs up&#10;&#10;Description automatically generated">
            <a:extLst>
              <a:ext uri="{FF2B5EF4-FFF2-40B4-BE49-F238E27FC236}">
                <a16:creationId xmlns:a16="http://schemas.microsoft.com/office/drawing/2014/main" id="{66EAEA24-BBCA-9555-923D-1812D86D6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8" y="793502"/>
            <a:ext cx="2138855" cy="213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D8DC61-31E4-8078-09D5-F0A502191C52}"/>
              </a:ext>
            </a:extLst>
          </p:cNvPr>
          <p:cNvSpPr txBox="1"/>
          <p:nvPr/>
        </p:nvSpPr>
        <p:spPr>
          <a:xfrm>
            <a:off x="2380594" y="1418159"/>
            <a:ext cx="7304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6000" b="1" i="0" u="none" strike="noStrike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Cywir</a:t>
            </a:r>
            <a:r>
              <a:rPr lang="en-GB" sz="6000" b="1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neu </a:t>
            </a:r>
            <a:r>
              <a:rPr lang="en-GB" sz="6000" b="1" i="0" u="none" strike="noStrike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Anghywir</a:t>
            </a:r>
            <a:endParaRPr lang="en-US" sz="6000" b="1">
              <a:latin typeface="Aptos" panose="020B0004020202020204" pitchFamily="34" charset="0"/>
            </a:endParaRPr>
          </a:p>
        </p:txBody>
      </p:sp>
      <p:pic>
        <p:nvPicPr>
          <p:cNvPr id="2052" name="Picture 4" descr="A thumb down symbol on a pink circle&#10;&#10;Description automatically generated">
            <a:extLst>
              <a:ext uri="{FF2B5EF4-FFF2-40B4-BE49-F238E27FC236}">
                <a16:creationId xmlns:a16="http://schemas.microsoft.com/office/drawing/2014/main" id="{1245BC40-5499-6801-C481-05C325C31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04" y="793502"/>
            <a:ext cx="2264978" cy="22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FE644B-7F48-22B9-3B4D-9E387FD08CAE}"/>
              </a:ext>
            </a:extLst>
          </p:cNvPr>
          <p:cNvSpPr txBox="1"/>
          <p:nvPr/>
        </p:nvSpPr>
        <p:spPr>
          <a:xfrm>
            <a:off x="1018438" y="3632702"/>
            <a:ext cx="1001156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Rocio Cifuentes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yw</a:t>
            </a:r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Comisiynydd</a:t>
            </a:r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Plant Cymru</a:t>
            </a:r>
            <a:endParaRPr lang="en-US"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8389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788A9-1802-1131-A3A7-997E6E48D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umbs Up Smiley Face Emoji - Free vector graphic on Pixabay">
            <a:extLst>
              <a:ext uri="{FF2B5EF4-FFF2-40B4-BE49-F238E27FC236}">
                <a16:creationId xmlns:a16="http://schemas.microsoft.com/office/drawing/2014/main" id="{D6D68349-096C-55BD-35EF-650AF5C58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18" y="1828800"/>
            <a:ext cx="240012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51B4847-E902-6AE8-5520-1BDF8BCF1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071" y="1376855"/>
            <a:ext cx="2014577" cy="230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E8B563-B75F-95D2-75E8-B153696218A0}"/>
              </a:ext>
            </a:extLst>
          </p:cNvPr>
          <p:cNvSpPr txBox="1"/>
          <p:nvPr/>
        </p:nvSpPr>
        <p:spPr>
          <a:xfrm>
            <a:off x="3048000" y="2058650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800" b="1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CYWIR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27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60EFF-6877-C2C9-F4C6-95199543F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green circle with a hand giving a thumbs up&#10;&#10;Description automatically generated">
            <a:extLst>
              <a:ext uri="{FF2B5EF4-FFF2-40B4-BE49-F238E27FC236}">
                <a16:creationId xmlns:a16="http://schemas.microsoft.com/office/drawing/2014/main" id="{32EE98A8-8E38-653D-D651-D4F10EE0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8" y="793502"/>
            <a:ext cx="2138855" cy="213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A31829-723F-DCE9-6C5E-28354F006F18}"/>
              </a:ext>
            </a:extLst>
          </p:cNvPr>
          <p:cNvSpPr txBox="1"/>
          <p:nvPr/>
        </p:nvSpPr>
        <p:spPr>
          <a:xfrm>
            <a:off x="2380594" y="1418159"/>
            <a:ext cx="7304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6000" b="1" i="0" u="none" strike="noStrike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Cywir</a:t>
            </a:r>
            <a:r>
              <a:rPr lang="en-GB" sz="6000" b="1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neu </a:t>
            </a:r>
            <a:r>
              <a:rPr lang="en-GB" sz="6000" b="1" i="0" u="none" strike="noStrike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Anghywir</a:t>
            </a:r>
            <a:endParaRPr lang="en-US" sz="6000" b="1">
              <a:latin typeface="Aptos" panose="020B0004020202020204" pitchFamily="34" charset="0"/>
            </a:endParaRPr>
          </a:p>
        </p:txBody>
      </p:sp>
      <p:pic>
        <p:nvPicPr>
          <p:cNvPr id="2052" name="Picture 4" descr="A thumb down symbol on a pink circle&#10;&#10;Description automatically generated">
            <a:extLst>
              <a:ext uri="{FF2B5EF4-FFF2-40B4-BE49-F238E27FC236}">
                <a16:creationId xmlns:a16="http://schemas.microsoft.com/office/drawing/2014/main" id="{566999F1-E50F-5C4C-DD7A-00D71586E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04" y="793502"/>
            <a:ext cx="2264978" cy="22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B6CAC7-DEAB-5AE1-C610-A352AA86AD81}"/>
              </a:ext>
            </a:extLst>
          </p:cNvPr>
          <p:cNvSpPr txBox="1"/>
          <p:nvPr/>
        </p:nvSpPr>
        <p:spPr>
          <a:xfrm>
            <a:off x="1802524" y="3113658"/>
            <a:ext cx="8586952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Mae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gan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bob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plentyn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a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pherson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ifanc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hawliau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o'r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adeg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y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maent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yn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cael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eu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geni</a:t>
            </a:r>
            <a:endParaRPr lang="en-US"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2173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B5C56-1A7D-90BB-5B12-931B1F3BC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umbs Up Smiley Face Emoji - Free vector graphic on Pixabay">
            <a:extLst>
              <a:ext uri="{FF2B5EF4-FFF2-40B4-BE49-F238E27FC236}">
                <a16:creationId xmlns:a16="http://schemas.microsoft.com/office/drawing/2014/main" id="{6253CA67-5FA4-4C49-B2FB-31499B5C1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78" y="1141287"/>
            <a:ext cx="240012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6CE1449-2D3A-EA2E-A5FC-423568FB2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439" y="829061"/>
            <a:ext cx="2014577" cy="230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33D704-0890-172B-19F7-7D71AFE7CDE4}"/>
              </a:ext>
            </a:extLst>
          </p:cNvPr>
          <p:cNvSpPr txBox="1"/>
          <p:nvPr/>
        </p:nvSpPr>
        <p:spPr>
          <a:xfrm>
            <a:off x="3065056" y="1376855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800" b="1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CYWIR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E2857C-DB19-0D6B-41C2-71E47C3F6748}"/>
              </a:ext>
            </a:extLst>
          </p:cNvPr>
          <p:cNvSpPr txBox="1"/>
          <p:nvPr/>
        </p:nvSpPr>
        <p:spPr>
          <a:xfrm>
            <a:off x="1364360" y="3788381"/>
            <a:ext cx="949739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Mae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gan</a:t>
            </a:r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bob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plentyn</a:t>
            </a:r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0-18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oed</a:t>
            </a:r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yr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hawliau</a:t>
            </a:r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hyn</a:t>
            </a:r>
            <a:endParaRPr lang="en-US"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8801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A47BB-282B-6EA5-4401-07B200FD3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green circle with a hand giving a thumbs up&#10;&#10;Description automatically generated">
            <a:extLst>
              <a:ext uri="{FF2B5EF4-FFF2-40B4-BE49-F238E27FC236}">
                <a16:creationId xmlns:a16="http://schemas.microsoft.com/office/drawing/2014/main" id="{3AC37D5A-7A43-9F81-8FC2-DC3295AED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8" y="802167"/>
            <a:ext cx="2138855" cy="213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0E5A05-CC86-0F78-DD65-959D82933F36}"/>
              </a:ext>
            </a:extLst>
          </p:cNvPr>
          <p:cNvSpPr txBox="1"/>
          <p:nvPr/>
        </p:nvSpPr>
        <p:spPr>
          <a:xfrm>
            <a:off x="2380594" y="1739242"/>
            <a:ext cx="7304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6000" b="1" i="0" u="none" strike="noStrike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Cywir</a:t>
            </a:r>
            <a:r>
              <a:rPr lang="en-GB" sz="6000" b="1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neu </a:t>
            </a:r>
            <a:r>
              <a:rPr lang="en-GB" sz="6000" b="1" i="0" u="none" strike="noStrike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Anghywir</a:t>
            </a:r>
            <a:endParaRPr lang="en-US" sz="6000" b="1">
              <a:latin typeface="Aptos" panose="020B0004020202020204" pitchFamily="34" charset="0"/>
            </a:endParaRPr>
          </a:p>
        </p:txBody>
      </p:sp>
      <p:pic>
        <p:nvPicPr>
          <p:cNvPr id="2052" name="Picture 4" descr="A thumb down symbol on a pink circle&#10;&#10;Description automatically generated">
            <a:extLst>
              <a:ext uri="{FF2B5EF4-FFF2-40B4-BE49-F238E27FC236}">
                <a16:creationId xmlns:a16="http://schemas.microsoft.com/office/drawing/2014/main" id="{D308C92D-F102-AF94-67D9-793D37DA1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04" y="805366"/>
            <a:ext cx="2264978" cy="22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E0351-C4BC-844C-74D8-F29F55D8A6FC}"/>
              </a:ext>
            </a:extLst>
          </p:cNvPr>
          <p:cNvSpPr txBox="1"/>
          <p:nvPr/>
        </p:nvSpPr>
        <p:spPr>
          <a:xfrm>
            <a:off x="1739463" y="3605912"/>
            <a:ext cx="858695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Mae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gan</a:t>
            </a:r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blant</a:t>
            </a:r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a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phobl</a:t>
            </a:r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ifanc</a:t>
            </a:r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15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hawl</a:t>
            </a:r>
            <a:endParaRPr lang="en-US"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764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E8E4E-FD1C-6B97-976B-6831DF87D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730594-DEFB-59ED-E9A9-625C36C62611}"/>
              </a:ext>
            </a:extLst>
          </p:cNvPr>
          <p:cNvSpPr txBox="1"/>
          <p:nvPr/>
        </p:nvSpPr>
        <p:spPr>
          <a:xfrm>
            <a:off x="3048000" y="1367249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800" b="1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ANGHYWIR</a:t>
            </a:r>
            <a:endParaRPr lang="en-US"/>
          </a:p>
        </p:txBody>
      </p:sp>
      <p:pic>
        <p:nvPicPr>
          <p:cNvPr id="5122" name="Picture 2" descr="A yellow emoji with a fist and eyes&#10;&#10;Description automatically generated">
            <a:extLst>
              <a:ext uri="{FF2B5EF4-FFF2-40B4-BE49-F238E27FC236}">
                <a16:creationId xmlns:a16="http://schemas.microsoft.com/office/drawing/2014/main" id="{433FB8B6-DE21-9967-5411-DAAC7C57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7" y="1173732"/>
            <a:ext cx="1843875" cy="18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 vector graphic: Cross, Error, Wrong, Crossed - Free Image on ...">
            <a:extLst>
              <a:ext uri="{FF2B5EF4-FFF2-40B4-BE49-F238E27FC236}">
                <a16:creationId xmlns:a16="http://schemas.microsoft.com/office/drawing/2014/main" id="{DBE6F540-6E14-8120-1D23-556F1E72C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367" y="1367865"/>
            <a:ext cx="1566041" cy="15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8DE3A8-9217-F91B-E370-47E195E22519}"/>
              </a:ext>
            </a:extLst>
          </p:cNvPr>
          <p:cNvSpPr txBox="1"/>
          <p:nvPr/>
        </p:nvSpPr>
        <p:spPr>
          <a:xfrm>
            <a:off x="2517914" y="3618602"/>
            <a:ext cx="715617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Mae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gennych</a:t>
            </a:r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chi 42 o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hawliau</a:t>
            </a:r>
            <a:endParaRPr lang="en-US"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4941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01B97-5F10-A801-E2F3-FCFCEEF12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green circle with a hand giving a thumbs up&#10;&#10;Description automatically generated">
            <a:extLst>
              <a:ext uri="{FF2B5EF4-FFF2-40B4-BE49-F238E27FC236}">
                <a16:creationId xmlns:a16="http://schemas.microsoft.com/office/drawing/2014/main" id="{563EEA15-E310-FE43-394D-54531E00F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8" y="669645"/>
            <a:ext cx="2138855" cy="213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DB3F9A-8A02-0BE1-5ECE-DFEC1339FC5C}"/>
              </a:ext>
            </a:extLst>
          </p:cNvPr>
          <p:cNvSpPr txBox="1"/>
          <p:nvPr/>
        </p:nvSpPr>
        <p:spPr>
          <a:xfrm>
            <a:off x="2380594" y="1297503"/>
            <a:ext cx="730469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5400" b="1" i="0" u="none" strike="noStrike">
                <a:solidFill>
                  <a:srgbClr val="000000"/>
                </a:solidFill>
                <a:effectLst/>
                <a:latin typeface="Aptos"/>
              </a:rPr>
              <a:t> </a:t>
            </a:r>
            <a:r>
              <a:rPr lang="en-GB" sz="5400" b="1" i="0" u="none" strike="noStrike" err="1">
                <a:solidFill>
                  <a:srgbClr val="000000"/>
                </a:solidFill>
                <a:effectLst/>
                <a:latin typeface="Aptos"/>
              </a:rPr>
              <a:t>Cywir</a:t>
            </a:r>
            <a:r>
              <a:rPr lang="en-GB" sz="5400" b="1" i="0" u="none" strike="noStrike">
                <a:solidFill>
                  <a:srgbClr val="000000"/>
                </a:solidFill>
                <a:effectLst/>
                <a:latin typeface="Aptos"/>
              </a:rPr>
              <a:t> neu </a:t>
            </a:r>
            <a:r>
              <a:rPr lang="en-GB" sz="5400" b="1" i="0" u="none" strike="noStrike" err="1">
                <a:solidFill>
                  <a:srgbClr val="000000"/>
                </a:solidFill>
                <a:effectLst/>
                <a:latin typeface="Aptos"/>
              </a:rPr>
              <a:t>Anghywir</a:t>
            </a:r>
            <a:endParaRPr lang="en-US" sz="5400" b="1">
              <a:latin typeface="Aptos"/>
            </a:endParaRPr>
          </a:p>
        </p:txBody>
      </p:sp>
      <p:pic>
        <p:nvPicPr>
          <p:cNvPr id="2052" name="Picture 4" descr="A thumb down symbol on a pink circle&#10;&#10;Description automatically generated">
            <a:extLst>
              <a:ext uri="{FF2B5EF4-FFF2-40B4-BE49-F238E27FC236}">
                <a16:creationId xmlns:a16="http://schemas.microsoft.com/office/drawing/2014/main" id="{E6A6515F-1887-E6E8-5CCC-D31EDC4E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817" y="672844"/>
            <a:ext cx="2264978" cy="22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F0432F-97D1-F23A-FA2B-0F1590E6E825}"/>
              </a:ext>
            </a:extLst>
          </p:cNvPr>
          <p:cNvSpPr txBox="1"/>
          <p:nvPr/>
        </p:nvSpPr>
        <p:spPr>
          <a:xfrm>
            <a:off x="1805724" y="3429217"/>
            <a:ext cx="858695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Cyfrifoldeb</a:t>
            </a:r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y plant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yw</a:t>
            </a:r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hi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i</a:t>
            </a:r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gael</a:t>
            </a:r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eu</a:t>
            </a:r>
            <a:r>
              <a:rPr lang="en-GB" sz="3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6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hawliau</a:t>
            </a:r>
            <a:endParaRPr lang="en-US"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967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1C02E-9A30-DA07-CFF1-86875646E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07FA21-A01A-ED7E-7FEF-1FE445C7E8B4}"/>
              </a:ext>
            </a:extLst>
          </p:cNvPr>
          <p:cNvSpPr txBox="1"/>
          <p:nvPr/>
        </p:nvSpPr>
        <p:spPr>
          <a:xfrm>
            <a:off x="3048000" y="1367249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800" b="1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ANGHYWIR</a:t>
            </a:r>
            <a:endParaRPr lang="en-US"/>
          </a:p>
        </p:txBody>
      </p:sp>
      <p:pic>
        <p:nvPicPr>
          <p:cNvPr id="5122" name="Picture 2" descr="A yellow emoji with a fist and eyes&#10;&#10;Description automatically generated">
            <a:extLst>
              <a:ext uri="{FF2B5EF4-FFF2-40B4-BE49-F238E27FC236}">
                <a16:creationId xmlns:a16="http://schemas.microsoft.com/office/drawing/2014/main" id="{2708FBE7-4470-2339-EE00-DBBB720CF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36" y="974949"/>
            <a:ext cx="1843875" cy="18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 vector graphic: Cross, Error, Wrong, Crossed - Free Image on ...">
            <a:extLst>
              <a:ext uri="{FF2B5EF4-FFF2-40B4-BE49-F238E27FC236}">
                <a16:creationId xmlns:a16="http://schemas.microsoft.com/office/drawing/2014/main" id="{E64A97F3-7932-A109-2C0E-E2745F4FA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845" y="1113865"/>
            <a:ext cx="1566041" cy="15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CCB4DE-C58A-6538-D34A-CFA172E5BF8D}"/>
              </a:ext>
            </a:extLst>
          </p:cNvPr>
          <p:cNvSpPr txBox="1"/>
          <p:nvPr/>
        </p:nvSpPr>
        <p:spPr>
          <a:xfrm>
            <a:off x="1501457" y="3430863"/>
            <a:ext cx="9184440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Cyfrifoldeb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r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oedolion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yw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hi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i</a:t>
            </a:r>
            <a:r>
              <a:rPr lang="en-GB" sz="32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gefnogi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plant ac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i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wneud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siwr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eu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bod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nhw’n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err="1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ael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eu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hawliau</a:t>
            </a:r>
            <a:endParaRPr lang="en-US"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85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753" y="992722"/>
            <a:ext cx="7478656" cy="36944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Mis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diwethaf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,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fe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wnaethom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ni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ofyn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i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chi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eich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barn am yr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amgylchedd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32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>
              <a:lnSpc>
                <a:spcPct val="150000"/>
              </a:lnSpc>
            </a:pPr>
            <a:endParaRPr lang="en-US" sz="32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Dyma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beth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ddywedoch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chi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wrthym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US" sz="3200" err="1">
                <a:latin typeface="Arial"/>
                <a:ea typeface="Trebuchet MS"/>
                <a:cs typeface="Arial"/>
                <a:sym typeface="Trebuchet MS"/>
              </a:rPr>
              <a:t>ni</a:t>
            </a: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US" sz="3200">
              <a:latin typeface="Arial"/>
              <a:ea typeface="Trebuchet MS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49" y="1258389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8CEC1F-7934-E731-6965-87B36176B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78"/>
            <a:ext cx="12229170" cy="68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42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538A87-2C07-33F7-9011-400DF033F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" y="-1053"/>
            <a:ext cx="12216113" cy="689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5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ctrTitle"/>
          </p:nvPr>
        </p:nvSpPr>
        <p:spPr>
          <a:xfrm>
            <a:off x="3052914" y="1177920"/>
            <a:ext cx="6558164" cy="8309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Trafodwch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pâr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 neu </a:t>
            </a: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fel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3200" err="1">
                <a:latin typeface="Arial"/>
                <a:ea typeface="Trebuchet MS"/>
                <a:cs typeface="Arial"/>
                <a:sym typeface="Trebuchet MS"/>
              </a:rPr>
              <a:t>grŵp</a:t>
            </a:r>
            <a:r>
              <a:rPr lang="en-GB" sz="3200">
                <a:latin typeface="Arial"/>
                <a:ea typeface="Trebuchet MS"/>
                <a:cs typeface="Arial"/>
                <a:sym typeface="Trebuchet MS"/>
              </a:rPr>
              <a:t>:</a:t>
            </a:r>
            <a:endParaRPr lang="en-GB" sz="32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7125" y="2730607"/>
            <a:ext cx="11042410" cy="932371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>
                <a:solidFill>
                  <a:srgbClr val="000000"/>
                </a:solidFill>
                <a:latin typeface="Arial"/>
                <a:cs typeface="Arial"/>
              </a:rPr>
              <a:t>Sut </a:t>
            </a:r>
            <a:r>
              <a:rPr lang="en-GB" sz="4000" err="1">
                <a:solidFill>
                  <a:srgbClr val="000000"/>
                </a:solidFill>
                <a:latin typeface="Arial"/>
                <a:cs typeface="Arial"/>
              </a:rPr>
              <a:t>hoffech</a:t>
            </a:r>
            <a:r>
              <a:rPr lang="en-GB" sz="4000">
                <a:solidFill>
                  <a:srgbClr val="000000"/>
                </a:solidFill>
                <a:latin typeface="Arial"/>
                <a:cs typeface="Arial"/>
              </a:rPr>
              <a:t> chi </a:t>
            </a:r>
            <a:r>
              <a:rPr lang="en-GB" sz="4000" err="1">
                <a:solidFill>
                  <a:srgbClr val="000000"/>
                </a:solidFill>
                <a:latin typeface="Arial"/>
                <a:cs typeface="Arial"/>
              </a:rPr>
              <a:t>ddysgu</a:t>
            </a:r>
            <a:r>
              <a:rPr lang="en-GB" sz="4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4000" err="1">
                <a:solidFill>
                  <a:srgbClr val="000000"/>
                </a:solidFill>
                <a:latin typeface="Arial"/>
                <a:cs typeface="Arial"/>
              </a:rPr>
              <a:t>mwy</a:t>
            </a:r>
            <a:r>
              <a:rPr lang="en-GB" sz="4000">
                <a:solidFill>
                  <a:srgbClr val="000000"/>
                </a:solidFill>
                <a:latin typeface="Arial"/>
                <a:cs typeface="Arial"/>
              </a:rPr>
              <a:t> am </a:t>
            </a:r>
            <a:r>
              <a:rPr lang="en-GB" sz="4000" err="1">
                <a:solidFill>
                  <a:srgbClr val="000000"/>
                </a:solidFill>
                <a:latin typeface="Arial"/>
                <a:cs typeface="Arial"/>
              </a:rPr>
              <a:t>eich</a:t>
            </a:r>
            <a:r>
              <a:rPr lang="en-GB" sz="4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4000" err="1">
                <a:solidFill>
                  <a:srgbClr val="000000"/>
                </a:solidFill>
                <a:latin typeface="Arial"/>
                <a:cs typeface="Arial"/>
              </a:rPr>
              <a:t>hawliau</a:t>
            </a:r>
            <a:r>
              <a:rPr lang="en-GB" sz="400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sz="400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16" y="731767"/>
            <a:ext cx="1973703" cy="17118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6EB9F5-2399-1A94-588F-9D522DEE9BFD}"/>
              </a:ext>
            </a:extLst>
          </p:cNvPr>
          <p:cNvSpPr txBox="1"/>
          <p:nvPr/>
        </p:nvSpPr>
        <p:spPr>
          <a:xfrm>
            <a:off x="3272602" y="970446"/>
            <a:ext cx="8281846" cy="38904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err="1">
                <a:latin typeface="Arial"/>
                <a:cs typeface="Arial"/>
              </a:rPr>
              <a:t>Athrawon</a:t>
            </a:r>
            <a:r>
              <a:rPr lang="en-US" sz="2800">
                <a:latin typeface="Arial"/>
                <a:cs typeface="Arial"/>
              </a:rPr>
              <a:t> – </a:t>
            </a:r>
            <a:r>
              <a:rPr lang="en-US" sz="2800" err="1">
                <a:latin typeface="Arial"/>
                <a:cs typeface="Arial"/>
              </a:rPr>
              <a:t>os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rydych</a:t>
            </a:r>
            <a:r>
              <a:rPr lang="en-US" sz="2800">
                <a:latin typeface="Arial"/>
                <a:cs typeface="Arial"/>
              </a:rPr>
              <a:t> chi </a:t>
            </a:r>
            <a:r>
              <a:rPr lang="en-US" sz="2800" err="1">
                <a:latin typeface="Arial"/>
                <a:cs typeface="Arial"/>
              </a:rPr>
              <a:t>eisiau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i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ni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gysylltu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gyda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chi’n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uniongyrchol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gydag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adnoddau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hawliau</a:t>
            </a:r>
            <a:r>
              <a:rPr lang="en-US" sz="2800">
                <a:latin typeface="Arial"/>
                <a:cs typeface="Arial"/>
              </a:rPr>
              <a:t> a </a:t>
            </a:r>
            <a:r>
              <a:rPr lang="en-US" sz="2800" err="1">
                <a:latin typeface="Arial"/>
                <a:cs typeface="Arial"/>
              </a:rPr>
              <a:t>syniadau</a:t>
            </a:r>
            <a:r>
              <a:rPr lang="en-US" sz="2800">
                <a:latin typeface="Arial"/>
                <a:cs typeface="Arial"/>
              </a:rPr>
              <a:t> am </a:t>
            </a:r>
            <a:r>
              <a:rPr lang="en-US" sz="2800" err="1">
                <a:latin typeface="Arial"/>
                <a:cs typeface="Arial"/>
              </a:rPr>
              <a:t>weithgareddau</a:t>
            </a:r>
            <a:r>
              <a:rPr lang="en-US" sz="2800">
                <a:latin typeface="Arial"/>
                <a:cs typeface="Arial"/>
              </a:rPr>
              <a:t>, </a:t>
            </a:r>
            <a:r>
              <a:rPr lang="en-US" sz="2800" err="1">
                <a:latin typeface="Arial"/>
                <a:cs typeface="Arial"/>
              </a:rPr>
              <a:t>rhowch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eich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enw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>
                <a:solidFill>
                  <a:srgbClr val="0563C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 yr ebost gwag yma</a:t>
            </a:r>
            <a:r>
              <a:rPr lang="en-US" sz="280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800">
                <a:latin typeface="Arial"/>
                <a:cs typeface="Arial"/>
              </a:rPr>
              <a:t>ac </a:t>
            </a:r>
            <a:r>
              <a:rPr lang="en-US" sz="2800" err="1">
                <a:latin typeface="Arial"/>
                <a:cs typeface="Arial"/>
              </a:rPr>
              <a:t>anfonwch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nôl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aton</a:t>
            </a:r>
            <a:r>
              <a:rPr lang="en-US" sz="280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ni</a:t>
            </a:r>
            <a:r>
              <a:rPr lang="en-US" sz="2800">
                <a:latin typeface="Arial"/>
                <a:cs typeface="Arial"/>
              </a:rPr>
              <a:t>. </a:t>
            </a:r>
            <a:endParaRPr lang="en-US" sz="2800"/>
          </a:p>
          <a:p>
            <a:pPr>
              <a:lnSpc>
                <a:spcPct val="150000"/>
              </a:lnSpc>
            </a:pPr>
            <a:endParaRPr lang="en-US" sz="280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800" err="1">
                <a:latin typeface="Arial"/>
                <a:cs typeface="Arial"/>
              </a:rPr>
              <a:t>Diolch</a:t>
            </a:r>
            <a:r>
              <a:rPr lang="en-US" sz="2800">
                <a:latin typeface="Arial"/>
                <a:cs typeface="Arial"/>
              </a:rPr>
              <a:t>! </a:t>
            </a:r>
          </a:p>
        </p:txBody>
      </p:sp>
      <p:pic>
        <p:nvPicPr>
          <p:cNvPr id="14338" name="Picture 2" descr="Letters Email Newsletter · Free vector graphic on Pixabay">
            <a:extLst>
              <a:ext uri="{FF2B5EF4-FFF2-40B4-BE49-F238E27FC236}">
                <a16:creationId xmlns:a16="http://schemas.microsoft.com/office/drawing/2014/main" id="{CFD65693-54C7-AFC1-7883-0E5E842B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16" y="1755227"/>
            <a:ext cx="2012731" cy="201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5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6370" y="1766042"/>
            <a:ext cx="9236872" cy="57967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  <a:buNone/>
            </a:pPr>
            <a:r>
              <a:rPr lang="en-GB" sz="1867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Gall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pob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person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ifanc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hyn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unigol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neu gall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athro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wneud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ar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ran y </a:t>
            </a:r>
            <a:r>
              <a:rPr lang="en-GB" sz="1867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dosbarth</a:t>
            </a:r>
            <a:r>
              <a:rPr lang="en-GB" sz="1867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)</a:t>
            </a:r>
            <a:endParaRPr lang="en-US" sz="1867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5659" y="666138"/>
            <a:ext cx="9236872" cy="104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2120"/>
              <a:buNone/>
            </a:pPr>
            <a:r>
              <a:rPr lang="en-GB" sz="2133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Rhannwch</a:t>
            </a:r>
            <a:r>
              <a:rPr lang="en-GB" sz="2133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eich</a:t>
            </a:r>
            <a:r>
              <a:rPr lang="en-GB" sz="2133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syniadau</a:t>
            </a:r>
            <a:r>
              <a:rPr lang="en-GB" sz="2133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gyda</a:t>
            </a:r>
            <a:r>
              <a:rPr lang="en-GB" sz="2133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ni</a:t>
            </a:r>
            <a:r>
              <a:rPr lang="en-GB" sz="2133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wrth</a:t>
            </a:r>
            <a:r>
              <a:rPr lang="en-GB" sz="2133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ddefnyddio</a:t>
            </a:r>
            <a:r>
              <a:rPr lang="en-GB" sz="2133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cod QR yr </a:t>
            </a:r>
            <a:r>
              <a:rPr lang="en-GB" sz="2133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holiadur</a:t>
            </a:r>
            <a:r>
              <a:rPr lang="en-GB" sz="2133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neu’r</a:t>
            </a:r>
            <a:r>
              <a:rPr lang="en-GB" sz="2133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133" b="1" err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ddolen</a:t>
            </a:r>
            <a:r>
              <a:rPr lang="en-GB" sz="2133" b="1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63" y="666138"/>
            <a:ext cx="1318121" cy="177264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B638A254-911E-3200-5C43-67D075D274BA}"/>
              </a:ext>
            </a:extLst>
          </p:cNvPr>
          <p:cNvSpPr txBox="1"/>
          <p:nvPr/>
        </p:nvSpPr>
        <p:spPr>
          <a:xfrm>
            <a:off x="2468260" y="5805493"/>
            <a:ext cx="7248939" cy="379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50">
                <a:ea typeface="+mn-lt"/>
                <a:cs typeface="+mn-lt"/>
                <a:hlinkClick r:id="rId4"/>
              </a:rPr>
              <a:t>https://online1.snapsurveys.com/p5es7e</a:t>
            </a:r>
            <a:endParaRPr lang="en-US"/>
          </a:p>
        </p:txBody>
      </p:sp>
      <p:pic>
        <p:nvPicPr>
          <p:cNvPr id="4" name="Picture 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CCDFEF2A-B646-B080-912A-368D1AA14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509" y="2448841"/>
            <a:ext cx="2509982" cy="250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8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60384" y="130070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</a:t>
            </a: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517" y="867283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y Mis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yn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y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flwyddyn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newydd</a:t>
            </a:r>
            <a:r>
              <a:rPr lang="en-GB" sz="28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: </a:t>
            </a:r>
            <a:endParaRPr lang="en-GB" sz="2800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GB" sz="28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Dydd</a:t>
            </a:r>
            <a:r>
              <a:rPr lang="en-GB" sz="28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8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y 6ed o </a:t>
            </a:r>
            <a:r>
              <a:rPr lang="en-GB" sz="2800" b="1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Ionawr</a:t>
            </a:r>
            <a:endParaRPr lang="en" sz="2800" b="1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spcBef>
                <a:spcPts val="1600"/>
              </a:spcBef>
              <a:spcAft>
                <a:spcPts val="1600"/>
              </a:spcAft>
            </a:pPr>
            <a:endParaRPr lang="en-GB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3201" y="-430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BE3D7-6D85-564E-8D13-B5E7EBFFCEB6}"/>
              </a:ext>
            </a:extLst>
          </p:cNvPr>
          <p:cNvSpPr txBox="1"/>
          <p:nvPr/>
        </p:nvSpPr>
        <p:spPr>
          <a:xfrm>
            <a:off x="806604" y="541220"/>
            <a:ext cx="1057944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2400" b="1" err="1">
                <a:latin typeface="Arial"/>
                <a:cs typeface="Arial"/>
              </a:rPr>
              <a:t>Mis</a:t>
            </a:r>
            <a:r>
              <a:rPr lang="de-DE" sz="2400" b="1">
                <a:latin typeface="Arial"/>
                <a:cs typeface="Arial"/>
              </a:rPr>
              <a:t> </a:t>
            </a:r>
            <a:r>
              <a:rPr lang="de-DE" sz="2400" b="1" err="1">
                <a:latin typeface="Arial"/>
                <a:cs typeface="Arial"/>
              </a:rPr>
              <a:t>Tachwedd</a:t>
            </a:r>
            <a:r>
              <a:rPr lang="de-DE" sz="2400" b="1">
                <a:latin typeface="Arial"/>
                <a:cs typeface="Arial"/>
              </a:rPr>
              <a:t>, </a:t>
            </a:r>
            <a:r>
              <a:rPr lang="de-DE" sz="2400" b="1" err="1">
                <a:latin typeface="Arial"/>
                <a:cs typeface="Arial"/>
              </a:rPr>
              <a:t>fe</a:t>
            </a:r>
            <a:r>
              <a:rPr lang="de-DE" sz="2400" b="1">
                <a:latin typeface="Arial"/>
                <a:cs typeface="Arial"/>
              </a:rPr>
              <a:t> </a:t>
            </a:r>
            <a:r>
              <a:rPr lang="de-DE" sz="2400" b="1" err="1">
                <a:latin typeface="Arial"/>
                <a:cs typeface="Arial"/>
              </a:rPr>
              <a:t>wnaeth</a:t>
            </a:r>
            <a:r>
              <a:rPr lang="de-DE" sz="2400" b="1">
                <a:latin typeface="Arial"/>
                <a:cs typeface="Arial"/>
              </a:rPr>
              <a:t> </a:t>
            </a:r>
            <a:r>
              <a:rPr lang="de-DE" sz="2400" b="1" err="1">
                <a:latin typeface="Arial"/>
                <a:cs typeface="Arial"/>
              </a:rPr>
              <a:t>bron</a:t>
            </a:r>
            <a:r>
              <a:rPr lang="de-DE" sz="2400" b="1">
                <a:latin typeface="Arial"/>
                <a:cs typeface="Arial"/>
              </a:rPr>
              <a:t> 1000 </a:t>
            </a:r>
            <a:r>
              <a:rPr lang="de-DE" sz="2400" b="1" err="1">
                <a:latin typeface="Arial"/>
                <a:cs typeface="Arial"/>
              </a:rPr>
              <a:t>ohonoch</a:t>
            </a:r>
            <a:r>
              <a:rPr lang="de-DE" sz="2400" b="1">
                <a:latin typeface="Arial"/>
                <a:cs typeface="Arial"/>
              </a:rPr>
              <a:t> </a:t>
            </a:r>
            <a:r>
              <a:rPr lang="de-DE" sz="2400" b="1" err="1">
                <a:latin typeface="Arial"/>
                <a:cs typeface="Arial"/>
              </a:rPr>
              <a:t>rannu</a:t>
            </a:r>
            <a:r>
              <a:rPr lang="de-DE" sz="2400" b="1">
                <a:latin typeface="Arial"/>
                <a:cs typeface="Arial"/>
              </a:rPr>
              <a:t> </a:t>
            </a:r>
            <a:r>
              <a:rPr lang="de-DE" sz="2400" b="1" err="1">
                <a:latin typeface="Arial"/>
                <a:cs typeface="Arial"/>
              </a:rPr>
              <a:t>beth</a:t>
            </a:r>
            <a:r>
              <a:rPr lang="de-DE" sz="2400" b="1">
                <a:latin typeface="Arial"/>
                <a:cs typeface="Arial"/>
              </a:rPr>
              <a:t> i </a:t>
            </a:r>
            <a:r>
              <a:rPr lang="de-DE" sz="2400" b="1" err="1">
                <a:latin typeface="Arial"/>
                <a:cs typeface="Arial"/>
              </a:rPr>
              <a:t>chi'n</a:t>
            </a:r>
            <a:r>
              <a:rPr lang="de-DE" sz="2400" b="1">
                <a:latin typeface="Arial"/>
                <a:cs typeface="Arial"/>
              </a:rPr>
              <a:t> </a:t>
            </a:r>
            <a:r>
              <a:rPr lang="de-DE" sz="2400" b="1" err="1">
                <a:latin typeface="Arial"/>
                <a:cs typeface="Arial"/>
              </a:rPr>
              <a:t>gwneud</a:t>
            </a:r>
            <a:r>
              <a:rPr lang="de-DE" sz="2400" b="1">
                <a:latin typeface="Arial"/>
                <a:cs typeface="Arial"/>
              </a:rPr>
              <a:t> i </a:t>
            </a:r>
            <a:r>
              <a:rPr lang="de-DE" sz="2400" b="1" err="1">
                <a:latin typeface="Arial"/>
                <a:cs typeface="Arial"/>
              </a:rPr>
              <a:t>helpu'r</a:t>
            </a:r>
            <a:r>
              <a:rPr lang="de-DE" sz="2400" b="1">
                <a:latin typeface="Arial"/>
                <a:cs typeface="Arial"/>
              </a:rPr>
              <a:t> </a:t>
            </a:r>
            <a:r>
              <a:rPr lang="de-DE" sz="2400" b="1" err="1">
                <a:latin typeface="Arial"/>
                <a:cs typeface="Arial"/>
              </a:rPr>
              <a:t>amgylchedd</a:t>
            </a:r>
            <a:r>
              <a:rPr lang="de-DE" sz="2400" b="1">
                <a:latin typeface="Arial"/>
                <a:cs typeface="Arial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32590D-5A3D-08F7-A3A4-827855A6C1F4}"/>
              </a:ext>
            </a:extLst>
          </p:cNvPr>
          <p:cNvSpPr txBox="1"/>
          <p:nvPr/>
        </p:nvSpPr>
        <p:spPr>
          <a:xfrm>
            <a:off x="583545" y="5246130"/>
            <a:ext cx="109996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err="1">
                <a:latin typeface="Arial"/>
                <a:ea typeface="+mn-lt"/>
                <a:cs typeface="+mn-lt"/>
              </a:rPr>
              <a:t>Athrawon</a:t>
            </a:r>
            <a:r>
              <a:rPr lang="en-GB" sz="2000">
                <a:latin typeface="Arial"/>
                <a:ea typeface="+mn-lt"/>
                <a:cs typeface="+mn-lt"/>
              </a:rPr>
              <a:t>, </a:t>
            </a:r>
            <a:r>
              <a:rPr lang="en-GB" sz="2000" err="1">
                <a:latin typeface="Arial"/>
                <a:ea typeface="+mn-lt"/>
                <a:cs typeface="+mn-lt"/>
              </a:rPr>
              <a:t>mae</a:t>
            </a:r>
            <a:r>
              <a:rPr lang="en-GB" sz="2000"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latin typeface="Arial"/>
                <a:ea typeface="+mn-lt"/>
                <a:cs typeface="+mn-lt"/>
              </a:rPr>
              <a:t>rhagor</a:t>
            </a:r>
            <a:r>
              <a:rPr lang="en-GB" sz="2000">
                <a:latin typeface="Arial"/>
                <a:ea typeface="+mn-lt"/>
                <a:cs typeface="+mn-lt"/>
              </a:rPr>
              <a:t> o </a:t>
            </a:r>
            <a:r>
              <a:rPr lang="en-GB" sz="2000" err="1">
                <a:latin typeface="Arial"/>
                <a:ea typeface="+mn-lt"/>
                <a:cs typeface="+mn-lt"/>
              </a:rPr>
              <a:t>adnoddau</a:t>
            </a:r>
            <a:r>
              <a:rPr lang="en-GB" sz="2000"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latin typeface="Arial"/>
                <a:ea typeface="+mn-lt"/>
                <a:cs typeface="+mn-lt"/>
              </a:rPr>
              <a:t>addysgol</a:t>
            </a:r>
            <a:r>
              <a:rPr lang="en-GB" sz="2000">
                <a:latin typeface="Arial"/>
                <a:ea typeface="+mn-lt"/>
                <a:cs typeface="+mn-lt"/>
              </a:rPr>
              <a:t> am </a:t>
            </a:r>
            <a:r>
              <a:rPr lang="en-GB" sz="2000" err="1">
                <a:latin typeface="Arial"/>
                <a:ea typeface="+mn-lt"/>
                <a:cs typeface="+mn-lt"/>
              </a:rPr>
              <a:t>ddim</a:t>
            </a:r>
            <a:r>
              <a:rPr lang="en-GB" sz="2000">
                <a:latin typeface="Arial"/>
                <a:ea typeface="+mn-lt"/>
                <a:cs typeface="+mn-lt"/>
              </a:rPr>
              <a:t> </a:t>
            </a:r>
            <a:r>
              <a:rPr lang="en-GB" sz="2000" err="1">
                <a:latin typeface="Arial"/>
                <a:ea typeface="+mn-lt"/>
                <a:cs typeface="+mn-lt"/>
              </a:rPr>
              <a:t>ar</a:t>
            </a:r>
            <a:r>
              <a:rPr lang="en-GB" sz="2000">
                <a:latin typeface="Arial"/>
                <a:ea typeface="+mn-lt"/>
                <a:cs typeface="+mn-lt"/>
              </a:rPr>
              <a:t> y </a:t>
            </a:r>
            <a:r>
              <a:rPr lang="en-GB" sz="2000">
                <a:latin typeface="Arial"/>
                <a:ea typeface="+mn-lt"/>
                <a:cs typeface="+mn-lt"/>
                <a:hlinkClick r:id="rId3"/>
              </a:rPr>
              <a:t>linc yma</a:t>
            </a:r>
            <a:r>
              <a:rPr lang="en-GB" sz="2000">
                <a:latin typeface="Arial"/>
                <a:ea typeface="+mn-lt"/>
                <a:cs typeface="+mn-lt"/>
              </a:rPr>
              <a:t> ac </a:t>
            </a:r>
            <a:r>
              <a:rPr lang="en-GB" sz="2000" err="1">
                <a:latin typeface="Arial"/>
                <a:ea typeface="+mn-lt"/>
                <a:cs typeface="+mn-lt"/>
              </a:rPr>
              <a:t>ar</a:t>
            </a:r>
            <a:r>
              <a:rPr lang="en-GB" sz="2000">
                <a:latin typeface="Arial"/>
                <a:ea typeface="+mn-lt"/>
                <a:cs typeface="+mn-lt"/>
              </a:rPr>
              <a:t> y </a:t>
            </a:r>
            <a:r>
              <a:rPr lang="en-GB" sz="2000">
                <a:latin typeface="Arial"/>
                <a:ea typeface="+mn-lt"/>
                <a:cs typeface="+mn-lt"/>
                <a:hlinkClick r:id="rId4"/>
              </a:rPr>
              <a:t>linc yma</a:t>
            </a:r>
            <a:r>
              <a:rPr lang="en-US" sz="2000">
                <a:latin typeface="Arial"/>
                <a:ea typeface="+mn-lt"/>
                <a:cs typeface="Arial"/>
              </a:rPr>
              <a:t> </a:t>
            </a:r>
            <a:r>
              <a:rPr lang="en-US" sz="2000" err="1">
                <a:latin typeface="Arial"/>
                <a:ea typeface="+mn-lt"/>
                <a:cs typeface="Arial"/>
              </a:rPr>
              <a:t>i'ch</a:t>
            </a:r>
            <a:r>
              <a:rPr lang="en-US" sz="2000">
                <a:latin typeface="Arial"/>
                <a:ea typeface="+mn-lt"/>
                <a:cs typeface="Arial"/>
              </a:rPr>
              <a:t> </a:t>
            </a:r>
            <a:r>
              <a:rPr lang="en-US" sz="2000" err="1">
                <a:latin typeface="Arial"/>
                <a:ea typeface="+mn-lt"/>
                <a:cs typeface="Arial"/>
              </a:rPr>
              <a:t>helpu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F53375-E2C4-71B9-1E93-EBEE9A36AF2D}"/>
              </a:ext>
            </a:extLst>
          </p:cNvPr>
          <p:cNvSpPr txBox="1"/>
          <p:nvPr/>
        </p:nvSpPr>
        <p:spPr>
          <a:xfrm>
            <a:off x="1253905" y="1715083"/>
            <a:ext cx="10332839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>
              <a:lnSpc>
                <a:spcPct val="150000"/>
              </a:lnSpc>
              <a:buFont typeface="Arial"/>
              <a:buChar char="•"/>
            </a:pPr>
            <a:r>
              <a:rPr lang="en-GB">
                <a:latin typeface="Arial"/>
                <a:ea typeface="+mn-lt"/>
                <a:cs typeface="+mn-lt"/>
              </a:rPr>
              <a:t> Adre, </a:t>
            </a:r>
            <a:r>
              <a:rPr lang="en-GB" err="1">
                <a:latin typeface="Arial"/>
                <a:ea typeface="+mn-lt"/>
                <a:cs typeface="+mn-lt"/>
              </a:rPr>
              <a:t>mae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llawer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ohonoch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yn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ailddefnyddio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bagiau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siopa</a:t>
            </a:r>
            <a:r>
              <a:rPr lang="en-GB">
                <a:latin typeface="Arial"/>
                <a:ea typeface="+mn-lt"/>
                <a:cs typeface="+mn-lt"/>
              </a:rPr>
              <a:t>, </a:t>
            </a:r>
            <a:r>
              <a:rPr lang="en-GB" err="1">
                <a:latin typeface="Arial"/>
                <a:ea typeface="+mn-lt"/>
                <a:cs typeface="+mn-lt"/>
              </a:rPr>
              <a:t>yn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diffodd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goleuadau</a:t>
            </a:r>
            <a:r>
              <a:rPr lang="en-GB">
                <a:latin typeface="Arial"/>
                <a:ea typeface="+mn-lt"/>
                <a:cs typeface="+mn-lt"/>
              </a:rPr>
              <a:t>, ac </a:t>
            </a:r>
            <a:r>
              <a:rPr lang="en-GB" err="1">
                <a:latin typeface="Arial"/>
                <a:ea typeface="+mn-lt"/>
                <a:cs typeface="+mn-lt"/>
              </a:rPr>
              <a:t>yn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defnyddio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biniau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gwastraff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bwyd</a:t>
            </a:r>
            <a:endParaRPr lang="en-US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n-GB">
              <a:latin typeface="Arial"/>
              <a:ea typeface="+mn-lt"/>
              <a:cs typeface="+mn-lt"/>
            </a:endParaRPr>
          </a:p>
          <a:p>
            <a:pPr marL="342900">
              <a:lnSpc>
                <a:spcPct val="150000"/>
              </a:lnSpc>
              <a:buFont typeface="Arial"/>
              <a:buChar char="•"/>
            </a:pP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Roedd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llawer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ohonoch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eisiau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mwy</a:t>
            </a:r>
            <a:r>
              <a:rPr lang="en-GB">
                <a:latin typeface="Arial"/>
                <a:ea typeface="+mn-lt"/>
                <a:cs typeface="+mn-lt"/>
              </a:rPr>
              <a:t> o </a:t>
            </a:r>
            <a:r>
              <a:rPr lang="en-GB" err="1">
                <a:latin typeface="Arial"/>
                <a:ea typeface="+mn-lt"/>
                <a:cs typeface="+mn-lt"/>
              </a:rPr>
              <a:t>gyfleoedd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i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gasglu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sbwriel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yn</a:t>
            </a:r>
            <a:r>
              <a:rPr lang="en-GB">
                <a:latin typeface="Arial"/>
                <a:ea typeface="+mn-lt"/>
                <a:cs typeface="+mn-lt"/>
              </a:rPr>
              <a:t> yr </a:t>
            </a:r>
            <a:r>
              <a:rPr lang="en-GB" err="1">
                <a:latin typeface="Arial"/>
                <a:ea typeface="+mn-lt"/>
                <a:cs typeface="+mn-lt"/>
              </a:rPr>
              <a:t>ysgol</a:t>
            </a:r>
            <a:r>
              <a:rPr lang="en-GB">
                <a:latin typeface="Arial"/>
                <a:ea typeface="+mn-lt"/>
                <a:cs typeface="+mn-lt"/>
              </a:rPr>
              <a:t> neu </a:t>
            </a:r>
            <a:r>
              <a:rPr lang="en-GB" err="1">
                <a:latin typeface="Arial"/>
                <a:ea typeface="+mn-lt"/>
                <a:cs typeface="+mn-lt"/>
              </a:rPr>
              <a:t>eich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grŵp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cymunedol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endParaRPr lang="en-US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n-GB">
              <a:latin typeface="Arial"/>
              <a:ea typeface="+mn-lt"/>
              <a:cs typeface="+mn-lt"/>
            </a:endParaRPr>
          </a:p>
          <a:p>
            <a:pPr marL="342900">
              <a:lnSpc>
                <a:spcPct val="150000"/>
              </a:lnSpc>
              <a:buFont typeface="Arial"/>
              <a:buChar char="•"/>
            </a:pPr>
            <a:r>
              <a:rPr lang="en-GB">
                <a:latin typeface="Arial"/>
                <a:ea typeface="+mn-lt"/>
                <a:cs typeface="+mn-lt"/>
              </a:rPr>
              <a:t> Dim </a:t>
            </a:r>
            <a:r>
              <a:rPr lang="en-GB" err="1">
                <a:latin typeface="Arial"/>
                <a:ea typeface="+mn-lt"/>
                <a:cs typeface="+mn-lt"/>
              </a:rPr>
              <a:t>ond</a:t>
            </a:r>
            <a:r>
              <a:rPr lang="en-GB">
                <a:latin typeface="Arial"/>
                <a:ea typeface="+mn-lt"/>
                <a:cs typeface="+mn-lt"/>
              </a:rPr>
              <a:t> 20% </a:t>
            </a:r>
            <a:r>
              <a:rPr lang="en-GB" err="1">
                <a:latin typeface="Arial"/>
                <a:ea typeface="+mn-lt"/>
                <a:cs typeface="+mn-lt"/>
              </a:rPr>
              <a:t>ohonoch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oedd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yn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gwybod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beth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mae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Llywodraeth</a:t>
            </a:r>
            <a:r>
              <a:rPr lang="en-GB">
                <a:latin typeface="Arial"/>
                <a:ea typeface="+mn-lt"/>
                <a:cs typeface="+mn-lt"/>
              </a:rPr>
              <a:t> Cymru </a:t>
            </a:r>
            <a:r>
              <a:rPr lang="en-GB" err="1">
                <a:latin typeface="Arial"/>
                <a:ea typeface="+mn-lt"/>
                <a:cs typeface="+mn-lt"/>
              </a:rPr>
              <a:t>yn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ei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wneud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i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helpu’r</a:t>
            </a:r>
            <a:r>
              <a:rPr lang="en-GB">
                <a:latin typeface="Arial"/>
                <a:ea typeface="+mn-lt"/>
                <a:cs typeface="+mn-lt"/>
              </a:rPr>
              <a:t> </a:t>
            </a:r>
            <a:r>
              <a:rPr lang="en-GB" err="1">
                <a:latin typeface="Arial"/>
                <a:ea typeface="+mn-lt"/>
                <a:cs typeface="+mn-lt"/>
              </a:rPr>
              <a:t>amgylchedd</a:t>
            </a:r>
            <a:endParaRPr lang="en-US">
              <a:latin typeface="Arial"/>
              <a:cs typeface="Arial"/>
            </a:endParaRPr>
          </a:p>
          <a:p>
            <a:pPr algn="l"/>
            <a:endParaRPr lang="en-US"/>
          </a:p>
        </p:txBody>
      </p:sp>
      <p:pic>
        <p:nvPicPr>
          <p:cNvPr id="8" name="Picture 7" descr="Recycle Bin Green · Free vector graphic on Pixabay">
            <a:extLst>
              <a:ext uri="{FF2B5EF4-FFF2-40B4-BE49-F238E27FC236}">
                <a16:creationId xmlns:a16="http://schemas.microsoft.com/office/drawing/2014/main" id="{C8C89BB5-6C19-671C-0FD0-C1EB4DC4C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84" y="1701040"/>
            <a:ext cx="504825" cy="828675"/>
          </a:xfrm>
          <a:prstGeom prst="rect">
            <a:avLst/>
          </a:prstGeom>
        </p:spPr>
      </p:pic>
      <p:pic>
        <p:nvPicPr>
          <p:cNvPr id="10" name="Picture 9" descr="Free vector graphic: Man, Throwing, Trash, Rubbish - Free Image on ...">
            <a:extLst>
              <a:ext uri="{FF2B5EF4-FFF2-40B4-BE49-F238E27FC236}">
                <a16:creationId xmlns:a16="http://schemas.microsoft.com/office/drawing/2014/main" id="{309AA1B3-AE44-29B5-408B-78A0E5662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533" y="2838856"/>
            <a:ext cx="600075" cy="771525"/>
          </a:xfrm>
          <a:prstGeom prst="rect">
            <a:avLst/>
          </a:prstGeom>
        </p:spPr>
      </p:pic>
      <p:pic>
        <p:nvPicPr>
          <p:cNvPr id="11" name="Picture 10" descr="Clipart - Ecology">
            <a:extLst>
              <a:ext uri="{FF2B5EF4-FFF2-40B4-BE49-F238E27FC236}">
                <a16:creationId xmlns:a16="http://schemas.microsoft.com/office/drawing/2014/main" id="{B9A93DD0-140B-3EBB-BA9D-D6677FB3BA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775" y="40116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3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3728482" y="1010981"/>
            <a:ext cx="8295218" cy="385908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8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Mae Mater mis </a:t>
            </a:r>
            <a:r>
              <a:rPr lang="en-GB" sz="2800" b="1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Tachwedd</a:t>
            </a:r>
            <a:r>
              <a:rPr lang="en-GB" sz="28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800" b="1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yn</a:t>
            </a:r>
            <a:r>
              <a:rPr lang="en-GB" sz="28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800" b="1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ymwneud</a:t>
            </a:r>
            <a:r>
              <a:rPr lang="en-GB" sz="2800" b="1">
                <a:solidFill>
                  <a:srgbClr val="000000"/>
                </a:solidFill>
                <a:latin typeface="Arial"/>
                <a:cs typeface="Arial"/>
              </a:rPr>
              <a:t> â</a:t>
            </a:r>
            <a:r>
              <a:rPr lang="en-GB" sz="28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800" b="1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Diwrnod</a:t>
            </a:r>
            <a:r>
              <a:rPr lang="en-GB" sz="28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800" b="1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Hawliau</a:t>
            </a:r>
            <a:r>
              <a:rPr lang="en-GB" sz="280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GB" sz="2800" b="1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Dynol</a:t>
            </a:r>
            <a:br>
              <a:rPr lang="en-GB" sz="2800" b="1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u="none" strike="noStrike" err="1">
                <a:solidFill>
                  <a:srgbClr val="000000"/>
                </a:solidFill>
                <a:effectLst/>
                <a:latin typeface="Arial"/>
                <a:cs typeface="Arial"/>
              </a:rPr>
              <a:t>Erthygl</a:t>
            </a:r>
            <a:r>
              <a:rPr lang="en-US" sz="28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 42 – 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Dylai </a:t>
            </a:r>
            <a:r>
              <a:rPr lang="en-US" sz="2800" err="1">
                <a:solidFill>
                  <a:srgbClr val="000000"/>
                </a:solidFill>
                <a:latin typeface="Arial"/>
                <a:cs typeface="Arial"/>
              </a:rPr>
              <a:t>pawb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Arial"/>
                <a:cs typeface="Arial"/>
              </a:rPr>
              <a:t>wybod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 am </a:t>
            </a:r>
            <a:r>
              <a:rPr lang="en-US" sz="2800" err="1">
                <a:solidFill>
                  <a:srgbClr val="000000"/>
                </a:solidFill>
                <a:latin typeface="Arial"/>
                <a:cs typeface="Arial"/>
              </a:rPr>
              <a:t>hawliau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 plant</a:t>
            </a:r>
            <a:endParaRPr lang="en-US" sz="2800">
              <a:latin typeface="Arial"/>
              <a:cs typeface="Arial"/>
            </a:endParaRPr>
          </a:p>
        </p:txBody>
      </p:sp>
      <p:pic>
        <p:nvPicPr>
          <p:cNvPr id="1026" name="Picture 2" descr="A group of people with a thought bubble&#10;&#10;Description automatically generated">
            <a:extLst>
              <a:ext uri="{FF2B5EF4-FFF2-40B4-BE49-F238E27FC236}">
                <a16:creationId xmlns:a16="http://schemas.microsoft.com/office/drawing/2014/main" id="{5AA64149-2361-13EE-EACA-2E36ABA3D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9" y="1556572"/>
            <a:ext cx="3124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85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1" title="MM Rhagfyr 2024 - Hawliau Plant">
            <a:hlinkClick r:id="" action="ppaction://media"/>
            <a:extLst>
              <a:ext uri="{FF2B5EF4-FFF2-40B4-BE49-F238E27FC236}">
                <a16:creationId xmlns:a16="http://schemas.microsoft.com/office/drawing/2014/main" id="{55F89A86-C577-DAAA-DDBB-889B8E8FCC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94363" y="876505"/>
            <a:ext cx="10225128" cy="5766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DE40C-8A9F-3E03-A996-01C1E1E9480C}"/>
              </a:ext>
            </a:extLst>
          </p:cNvPr>
          <p:cNvSpPr txBox="1"/>
          <p:nvPr/>
        </p:nvSpPr>
        <p:spPr>
          <a:xfrm>
            <a:off x="189809" y="206453"/>
            <a:ext cx="962890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3200">
                <a:latin typeface="Arial"/>
                <a:cs typeface="Arial"/>
              </a:rPr>
              <a:t>🎥 Mater mis </a:t>
            </a:r>
            <a:r>
              <a:rPr lang="en" sz="3200" err="1">
                <a:latin typeface="Arial"/>
                <a:cs typeface="Arial"/>
              </a:rPr>
              <a:t>Rhagfyr</a:t>
            </a:r>
            <a:r>
              <a:rPr lang="en" sz="3200">
                <a:latin typeface="Arial"/>
                <a:cs typeface="Arial"/>
              </a:rPr>
              <a:t>: </a:t>
            </a:r>
            <a:r>
              <a:rPr lang="en" sz="3200" err="1">
                <a:latin typeface="Arial"/>
                <a:cs typeface="Arial"/>
              </a:rPr>
              <a:t>Diwrnod</a:t>
            </a:r>
            <a:r>
              <a:rPr lang="en" sz="3200">
                <a:latin typeface="Arial"/>
                <a:cs typeface="Arial"/>
              </a:rPr>
              <a:t> </a:t>
            </a:r>
            <a:r>
              <a:rPr lang="en" sz="3200" err="1">
                <a:latin typeface="Arial"/>
                <a:cs typeface="Arial"/>
              </a:rPr>
              <a:t>Hawliau</a:t>
            </a:r>
            <a:r>
              <a:rPr lang="en" sz="3200">
                <a:latin typeface="Arial"/>
                <a:cs typeface="Arial"/>
              </a:rPr>
              <a:t> </a:t>
            </a:r>
            <a:r>
              <a:rPr lang="en" sz="3200" err="1">
                <a:latin typeface="Arial"/>
                <a:cs typeface="Arial"/>
              </a:rPr>
              <a:t>Dynol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1" title="Beth yw hawliau plant? Pam ydyn nhw'n bwysig?">
            <a:hlinkClick r:id="" action="ppaction://media"/>
            <a:extLst>
              <a:ext uri="{FF2B5EF4-FFF2-40B4-BE49-F238E27FC236}">
                <a16:creationId xmlns:a16="http://schemas.microsoft.com/office/drawing/2014/main" id="{643F4E72-78C9-61CD-2FE0-45B03B55F7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72898" y="719715"/>
            <a:ext cx="10080615" cy="57102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473749-0E70-92D3-AC91-5059902D31EE}"/>
              </a:ext>
            </a:extLst>
          </p:cNvPr>
          <p:cNvSpPr txBox="1"/>
          <p:nvPr/>
        </p:nvSpPr>
        <p:spPr>
          <a:xfrm>
            <a:off x="975590" y="115453"/>
            <a:ext cx="372918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Calibri"/>
                <a:ea typeface="Calibri"/>
                <a:cs typeface="Calibri"/>
              </a:rPr>
              <a:t>📹 Fideo CCUHP</a:t>
            </a:r>
          </a:p>
        </p:txBody>
      </p:sp>
    </p:spTree>
    <p:extLst>
      <p:ext uri="{BB962C8B-B14F-4D97-AF65-F5344CB8AC3E}">
        <p14:creationId xmlns:p14="http://schemas.microsoft.com/office/powerpoint/2010/main" val="3021705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A53CC-0F1E-77E8-853B-5A5D4A55A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474" y="2193865"/>
            <a:ext cx="10304835" cy="83099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ptos"/>
                <a:cs typeface="Arial"/>
              </a:rPr>
              <a:t>Barod am </a:t>
            </a:r>
            <a:r>
              <a:rPr lang="en-US" b="1" err="1">
                <a:solidFill>
                  <a:schemeClr val="tx1"/>
                </a:solidFill>
                <a:latin typeface="Aptos"/>
                <a:cs typeface="Arial"/>
              </a:rPr>
              <a:t>cwis</a:t>
            </a:r>
            <a:r>
              <a:rPr lang="en-US" b="1" dirty="0">
                <a:solidFill>
                  <a:schemeClr val="tx1"/>
                </a:solidFill>
                <a:latin typeface="Aptos"/>
                <a:cs typeface="Arial"/>
              </a:rPr>
              <a:t>...?</a:t>
            </a:r>
          </a:p>
        </p:txBody>
      </p:sp>
    </p:spTree>
    <p:extLst>
      <p:ext uri="{BB962C8B-B14F-4D97-AF65-F5344CB8AC3E}">
        <p14:creationId xmlns:p14="http://schemas.microsoft.com/office/powerpoint/2010/main" val="153459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green circle with a hand giving a thumbs up&#10;&#10;Description automatically generated">
            <a:extLst>
              <a:ext uri="{FF2B5EF4-FFF2-40B4-BE49-F238E27FC236}">
                <a16:creationId xmlns:a16="http://schemas.microsoft.com/office/drawing/2014/main" id="{F517D332-1BA6-7405-1F0E-2FF48C50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8" y="793502"/>
            <a:ext cx="2138855" cy="213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BADB8E-3E65-4ABE-FD92-9EE3C0C57729}"/>
              </a:ext>
            </a:extLst>
          </p:cNvPr>
          <p:cNvSpPr txBox="1"/>
          <p:nvPr/>
        </p:nvSpPr>
        <p:spPr>
          <a:xfrm>
            <a:off x="2380594" y="1418159"/>
            <a:ext cx="7304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n-GB" sz="6000" b="1" i="0" u="none" strike="noStrike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Cywir</a:t>
            </a:r>
            <a:r>
              <a:rPr lang="en-GB" sz="6000" b="1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neu </a:t>
            </a:r>
            <a:r>
              <a:rPr lang="en-GB" sz="6000" b="1" i="0" u="none" strike="noStrike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Anghywir</a:t>
            </a:r>
            <a:endParaRPr lang="en-US" sz="6000" b="1">
              <a:latin typeface="Aptos" panose="020B0004020202020204" pitchFamily="34" charset="0"/>
            </a:endParaRPr>
          </a:p>
        </p:txBody>
      </p:sp>
      <p:pic>
        <p:nvPicPr>
          <p:cNvPr id="2052" name="Picture 4" descr="A thumb down symbol on a pink circle&#10;&#10;Description automatically generated">
            <a:extLst>
              <a:ext uri="{FF2B5EF4-FFF2-40B4-BE49-F238E27FC236}">
                <a16:creationId xmlns:a16="http://schemas.microsoft.com/office/drawing/2014/main" id="{F8F53E44-EC4B-AF0D-F7E9-E42FB5507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904" y="793502"/>
            <a:ext cx="2264978" cy="22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701EC3-E97C-B835-3FED-76FB18B261DB}"/>
              </a:ext>
            </a:extLst>
          </p:cNvPr>
          <p:cNvSpPr txBox="1"/>
          <p:nvPr/>
        </p:nvSpPr>
        <p:spPr>
          <a:xfrm>
            <a:off x="2207172" y="3144528"/>
            <a:ext cx="77776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angen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hawliau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arnoch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dyfu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fyny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hapus,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iach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ddiogel</a:t>
            </a:r>
            <a:r>
              <a:rPr lang="en-GB" sz="32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0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umbs Up Smiley Face Emoji - Free vector graphic on Pixabay">
            <a:extLst>
              <a:ext uri="{FF2B5EF4-FFF2-40B4-BE49-F238E27FC236}">
                <a16:creationId xmlns:a16="http://schemas.microsoft.com/office/drawing/2014/main" id="{E814C6DE-4352-66F7-40B3-74C6DD3A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18" y="1828800"/>
            <a:ext cx="240012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71DBBE9-C3DE-2DBF-5B3A-0FE0BAF8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071" y="1376855"/>
            <a:ext cx="2014577" cy="230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284AD9-639B-1A3C-2DEE-F0C8D0EEA84B}"/>
              </a:ext>
            </a:extLst>
          </p:cNvPr>
          <p:cNvSpPr txBox="1"/>
          <p:nvPr/>
        </p:nvSpPr>
        <p:spPr>
          <a:xfrm>
            <a:off x="3048000" y="2058650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800" b="1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CYWIR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68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869252-D7F7-420A-B158-B9EB05A0F988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25</Slides>
  <Notes>25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Mater y Mis – Rhagfyr 2024 </vt:lpstr>
      <vt:lpstr>PowerPoint Presentation</vt:lpstr>
      <vt:lpstr>PowerPoint Presentation</vt:lpstr>
      <vt:lpstr>Mae Mater mis Tachwedd yn ymwneud â Diwrnod Hawliau Dynol  Erthygl 42 – Dylai pawb wybod am hawliau plant</vt:lpstr>
      <vt:lpstr>PowerPoint Presentation</vt:lpstr>
      <vt:lpstr>PowerPoint Presentation</vt:lpstr>
      <vt:lpstr>Barod am cwis...?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Trafodwch fel pâr neu fel grŵp:</vt:lpstr>
      <vt:lpstr>PowerPoint Presentation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14</cp:revision>
  <dcterms:created xsi:type="dcterms:W3CDTF">2019-03-26T15:18:01Z</dcterms:created>
  <dcterms:modified xsi:type="dcterms:W3CDTF">2024-12-02T12:23:54Z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MediaServiceImageTags">
    <vt:lpwstr/>
  </property>
</Properties>
</file>