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39_66E55484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0"/>
  </p:notesMasterIdLst>
  <p:sldIdLst>
    <p:sldId id="299" r:id="rId5"/>
    <p:sldId id="308" r:id="rId6"/>
    <p:sldId id="309" r:id="rId7"/>
    <p:sldId id="311" r:id="rId8"/>
    <p:sldId id="325" r:id="rId9"/>
    <p:sldId id="334" r:id="rId10"/>
    <p:sldId id="336" r:id="rId11"/>
    <p:sldId id="317" r:id="rId12"/>
    <p:sldId id="326" r:id="rId13"/>
    <p:sldId id="319" r:id="rId14"/>
    <p:sldId id="329" r:id="rId15"/>
    <p:sldId id="321" r:id="rId16"/>
    <p:sldId id="330" r:id="rId17"/>
    <p:sldId id="322" r:id="rId18"/>
    <p:sldId id="331" r:id="rId19"/>
    <p:sldId id="320" r:id="rId20"/>
    <p:sldId id="332" r:id="rId21"/>
    <p:sldId id="323" r:id="rId22"/>
    <p:sldId id="333" r:id="rId23"/>
    <p:sldId id="327" r:id="rId24"/>
    <p:sldId id="335" r:id="rId25"/>
    <p:sldId id="313" r:id="rId26"/>
    <p:sldId id="328" r:id="rId27"/>
    <p:sldId id="314" r:id="rId28"/>
    <p:sldId id="316" r:id="rId29"/>
  </p:sldIdLst>
  <p:sldSz cx="12192000" cy="6858000"/>
  <p:notesSz cx="6858000" cy="9144000"/>
  <p:embeddedFontLs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VAG Rounded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0105C2-AEEF-CE94-98E6-E4E2C8CA69A9}" name="Kath OKane" initials="KO" userId="S::kath.okane@childcomwales.org.uk::322fc2b1-458b-406d-99c7-17164917c1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F3F54-BFE6-D510-A1B8-81ED8991DCBA}" v="158" dt="2024-12-02T10:31:09.627"/>
    <p1510:client id="{62E5CD83-0B9D-2605-A1C8-FB9D56CEC336}" v="42" dt="2024-12-02T10:30:24.572"/>
    <p1510:client id="{BDDA9B0E-B4BE-A1EC-F7D3-AB9E42ED3D5D}" v="76" dt="2024-12-02T11:23:53.417"/>
    <p1510:client id="{E9BC989E-97B9-1B8D-CA86-ACE6D846F438}" v="136" dt="2024-12-02T10:29:5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viewProps" Target="viewProps.xml"/></Relationships>
</file>

<file path=ppt/comments/modernComment_139_66E554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2EE4F3-454E-42F2-952F-CCEBAF6054E1}" authorId="{280105C2-AEEF-CE94-98E6-E4E2C8CA69A9}" created="2024-11-26T14:20:45.034">
    <pc:sldMkLst xmlns:pc="http://schemas.microsoft.com/office/powerpoint/2013/main/command">
      <pc:docMk/>
      <pc:sldMk cId="1726305412" sldId="313"/>
    </pc:sldMkLst>
    <p188:txBody>
      <a:bodyPr/>
      <a:lstStyle/>
      <a:p>
        <a:r>
          <a:rPr lang="en-US"/>
          <a:t>Lewis to add word cloud ideas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action.gov.wal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zeofwales.org.uk/education-resources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L26tiK3A3o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Mt0VXG3Cr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hildcomwales.org.uk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p5es7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ea typeface="Calibri"/>
                <a:cs typeface="Calibri"/>
              </a:rPr>
              <a:t>1st link - </a:t>
            </a:r>
            <a:r>
              <a:rPr lang="en-US">
                <a:hlinkClick r:id="rId3"/>
              </a:rPr>
              <a:t>https://www.climateaction.gov.wales/</a:t>
            </a:r>
          </a:p>
          <a:p>
            <a:r>
              <a:rPr lang="en-US">
                <a:ea typeface="Calibri"/>
                <a:cs typeface="Calibri"/>
              </a:rPr>
              <a:t>2nd link - </a:t>
            </a:r>
            <a:r>
              <a:rPr lang="en-US">
                <a:hlinkClick r:id="rId4"/>
              </a:rPr>
              <a:t>https://sizeofwales.org.uk/education-resources/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video: </a:t>
            </a:r>
            <a:r>
              <a:rPr lang="en-US">
                <a:hlinkClick r:id="rId3"/>
              </a:rPr>
              <a:t>https://youtube.com/shorts/L26tiK3A3oI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4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video: </a:t>
            </a:r>
            <a:r>
              <a:rPr lang="en-US">
                <a:hlinkClick r:id="rId3"/>
              </a:rPr>
              <a:t>https://youtu.be/pMt0VXG3Crk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0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Email address: </a:t>
            </a:r>
            <a:r>
              <a:rPr lang="en-US">
                <a:hlinkClick r:id="rId3"/>
              </a:rPr>
              <a:t>post@childcomwales.org.uk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8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Survey link - </a:t>
            </a:r>
            <a:r>
              <a:rPr lang="en-GB" dirty="0">
                <a:solidFill>
                  <a:schemeClr val="dk2"/>
                </a:solidFill>
                <a:hlinkClick r:id="rId3"/>
              </a:rPr>
              <a:t>https://online1.snapsurveys.com/p5es7e</a:t>
            </a:r>
            <a:endParaRPr lang="en-GB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umb_up_icon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ommons.wikimedia.org/wiki/file:thumb_down_icon.svg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SMirC-thumbsdown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umb_up_icon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ommons.wikimedia.org/wiki/file:thumb_down_icon.svg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png/27880-green-tick-clipa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umb_down_icon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.wikipedia.org/wiki/file:thumb_up_icon.svg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png/27880-green-tick-clipa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umb_up_icon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ommons.wikimedia.org/wiki/file:thumb_down_icon.svg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rC-thumbsdown.sv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umb_down_icon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.wikipedia.org/wiki/file:thumb_up_icon.svg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rC-thumbsdown.sv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9_66E5548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hildcomwales.org.uk?subject=Please%20get%20in%20touch%20with%20resources%20and%20ide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p5es7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action.gov.wales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izeofwales.org.uk/education-resour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26tiK3A3oI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pMt0VXG3Crk?feature=oembed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umb_up_icon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ommons.wikimedia.org/wiki/file:thumb_down_icon.svg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7880-green-tick-clipar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December 2024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ACC63A-4D55-C63A-8CA4-873AFF2E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739" y="1966839"/>
            <a:ext cx="7646807" cy="3808735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endParaRPr lang="en-US" sz="32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  <a:latin typeface="Arial"/>
                <a:ea typeface="+mj-ea"/>
                <a:cs typeface="Arial"/>
              </a:rPr>
              <a:t>The United Nations Convention on the Rights of the Child (UNCRC) was created 2020</a:t>
            </a:r>
          </a:p>
          <a:p>
            <a:pPr algn="ctr">
              <a:spcBef>
                <a:spcPct val="0"/>
              </a:spcBef>
            </a:pPr>
            <a:endParaRPr lang="en-US" sz="6000">
              <a:ea typeface="+mj-ea"/>
            </a:endParaRPr>
          </a:p>
          <a:p>
            <a:pPr algn="ctr"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215F1C-BFBC-1ADF-EA75-8B0201186C28}"/>
              </a:ext>
            </a:extLst>
          </p:cNvPr>
          <p:cNvSpPr txBox="1">
            <a:spLocks/>
          </p:cNvSpPr>
          <p:nvPr/>
        </p:nvSpPr>
        <p:spPr>
          <a:xfrm>
            <a:off x="1402396" y="1297552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VAG Rounded"/>
              </a:rPr>
              <a:t>         </a:t>
            </a:r>
            <a:r>
              <a:rPr lang="en-US" b="1">
                <a:solidFill>
                  <a:schemeClr val="tx1"/>
                </a:solidFill>
                <a:latin typeface="Aptos"/>
              </a:rPr>
              <a:t>TRUE or FALSE</a:t>
            </a:r>
          </a:p>
        </p:txBody>
      </p:sp>
      <p:pic>
        <p:nvPicPr>
          <p:cNvPr id="11" name="Picture 10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EDE2E560-61F4-437B-AB2B-3F51DA22B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589" y="723900"/>
            <a:ext cx="2480442" cy="2480442"/>
          </a:xfrm>
          <a:prstGeom prst="rect">
            <a:avLst/>
          </a:prstGeom>
        </p:spPr>
      </p:pic>
      <p:pic>
        <p:nvPicPr>
          <p:cNvPr id="15" name="Picture 1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6658268C-2F06-5273-F69D-F45989071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97865" y="723899"/>
            <a:ext cx="2513287" cy="24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C282B3-367F-3444-621D-0A994033D74F}"/>
              </a:ext>
            </a:extLst>
          </p:cNvPr>
          <p:cNvSpPr txBox="1"/>
          <p:nvPr/>
        </p:nvSpPr>
        <p:spPr>
          <a:xfrm>
            <a:off x="435756" y="1559905"/>
            <a:ext cx="8964459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rgbClr val="ED1556"/>
                </a:solidFill>
                <a:latin typeface="VAG Rounded"/>
                <a:cs typeface="Arial"/>
              </a:rPr>
              <a:t>        </a:t>
            </a:r>
            <a:r>
              <a:rPr lang="en-US" sz="8800" b="1">
                <a:latin typeface="Aptos"/>
                <a:cs typeface="Arial"/>
              </a:rPr>
              <a:t>FALSE</a:t>
            </a:r>
            <a:r>
              <a:rPr lang="en-US" sz="6000">
                <a:solidFill>
                  <a:srgbClr val="ED1556"/>
                </a:solidFill>
                <a:latin typeface="VAG Rounded"/>
                <a:cs typeface="Arial"/>
              </a:rPr>
              <a:t> </a:t>
            </a:r>
            <a:endParaRPr lang="en-US"/>
          </a:p>
          <a:p>
            <a:pPr algn="ctr"/>
            <a:r>
              <a:rPr lang="en-US" sz="2900">
                <a:latin typeface="Arial"/>
                <a:ea typeface="+mj-ea"/>
                <a:cs typeface="Arial"/>
              </a:rPr>
              <a:t>            </a:t>
            </a:r>
            <a:endParaRPr lang="en-US" sz="6000">
              <a:solidFill>
                <a:srgbClr val="ED1556"/>
              </a:solidFill>
              <a:latin typeface="VAG Rounded"/>
              <a:ea typeface="+mj-ea"/>
              <a:cs typeface="Arial"/>
            </a:endParaRPr>
          </a:p>
          <a:p>
            <a:pPr algn="ctr"/>
            <a:r>
              <a:rPr lang="en-US" sz="2900">
                <a:latin typeface="Arial"/>
                <a:ea typeface="+mj-ea"/>
                <a:cs typeface="Arial"/>
              </a:rPr>
              <a:t>                    </a:t>
            </a:r>
            <a:r>
              <a:rPr lang="en-US" sz="3200">
                <a:latin typeface="Arial"/>
                <a:ea typeface="+mj-ea"/>
                <a:cs typeface="Arial"/>
              </a:rPr>
              <a:t>It was agreed in 1989</a:t>
            </a:r>
            <a:endParaRPr lang="en-US" sz="3200">
              <a:solidFill>
                <a:srgbClr val="ED1556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Picture 1" descr="Free vector graphic: Cross, Error, Wrong, Crossed - Free Image on ...">
            <a:extLst>
              <a:ext uri="{FF2B5EF4-FFF2-40B4-BE49-F238E27FC236}">
                <a16:creationId xmlns:a16="http://schemas.microsoft.com/office/drawing/2014/main" id="{26CF74A2-B4FA-2C23-4B39-1F505D3B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715" y="1717784"/>
            <a:ext cx="1714500" cy="1714500"/>
          </a:xfrm>
          <a:prstGeom prst="rect">
            <a:avLst/>
          </a:prstGeom>
        </p:spPr>
      </p:pic>
      <p:pic>
        <p:nvPicPr>
          <p:cNvPr id="3" name="Picture 2" descr="A yellow emoji with a fist and eyes&#10;&#10;Description automatically generated">
            <a:extLst>
              <a:ext uri="{FF2B5EF4-FFF2-40B4-BE49-F238E27FC236}">
                <a16:creationId xmlns:a16="http://schemas.microsoft.com/office/drawing/2014/main" id="{487B5448-B2D2-0C38-A0E6-C6C36BA31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01969" y="1453055"/>
            <a:ext cx="2243959" cy="22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ACC63A-4D55-C63A-8CA4-873AFF2E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6784" y="2507846"/>
            <a:ext cx="7787737" cy="2354491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endParaRPr lang="en-US" sz="32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1"/>
                </a:solidFill>
                <a:latin typeface="Arial"/>
                <a:ea typeface="+mj-ea"/>
                <a:cs typeface="Arial"/>
              </a:rPr>
              <a:t>Rocio Cifuentes is the Children's Commissioner for Wales </a:t>
            </a: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8D702-2B2F-5DDB-E036-B1AFDEA54B30}"/>
              </a:ext>
            </a:extLst>
          </p:cNvPr>
          <p:cNvSpPr txBox="1">
            <a:spLocks/>
          </p:cNvSpPr>
          <p:nvPr/>
        </p:nvSpPr>
        <p:spPr>
          <a:xfrm>
            <a:off x="1402396" y="1573449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VAG Rounded"/>
              </a:rPr>
              <a:t>         </a:t>
            </a:r>
            <a:r>
              <a:rPr lang="en-US" b="1">
                <a:solidFill>
                  <a:schemeClr val="tx1"/>
                </a:solidFill>
                <a:latin typeface="Aptos"/>
              </a:rPr>
              <a:t>TRUE or FALSE</a:t>
            </a:r>
          </a:p>
        </p:txBody>
      </p:sp>
      <p:pic>
        <p:nvPicPr>
          <p:cNvPr id="15" name="Picture 14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C90FC325-C3C5-3BA4-6A6F-000DCD6A9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589" y="723900"/>
            <a:ext cx="2480442" cy="2480442"/>
          </a:xfrm>
          <a:prstGeom prst="rect">
            <a:avLst/>
          </a:prstGeom>
        </p:spPr>
      </p:pic>
      <p:pic>
        <p:nvPicPr>
          <p:cNvPr id="17" name="Picture 16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F634CFAE-EB1D-0DFB-E493-770DB667C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97865" y="723899"/>
            <a:ext cx="2513287" cy="24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F88EE-32C8-5E01-D8D1-37C9666ACB01}"/>
              </a:ext>
            </a:extLst>
          </p:cNvPr>
          <p:cNvSpPr txBox="1"/>
          <p:nvPr/>
        </p:nvSpPr>
        <p:spPr>
          <a:xfrm>
            <a:off x="4622061" y="2112935"/>
            <a:ext cx="3426371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800" b="1">
                <a:latin typeface="Aptos"/>
                <a:cs typeface="Arial"/>
              </a:rPr>
              <a:t>TRUE</a:t>
            </a:r>
            <a:endParaRPr lang="en-US" sz="8800">
              <a:latin typeface="Aptos"/>
            </a:endParaRPr>
          </a:p>
        </p:txBody>
      </p:sp>
      <p:pic>
        <p:nvPicPr>
          <p:cNvPr id="6" name="Picture 5" descr="Thumbs Up Smiley Face Emoji - Free vector graphic on Pixabay">
            <a:extLst>
              <a:ext uri="{FF2B5EF4-FFF2-40B4-BE49-F238E27FC236}">
                <a16:creationId xmlns:a16="http://schemas.microsoft.com/office/drawing/2014/main" id="{C23CB886-E6FF-D942-7386-7C7026CC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48" y="1937681"/>
            <a:ext cx="2600325" cy="1800225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C98E9389-866E-CA86-A5A5-FB385C9B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56697" y="1479330"/>
            <a:ext cx="2378951" cy="27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ACC63A-4D55-C63A-8CA4-873AFF2E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545" y="2419625"/>
            <a:ext cx="9178236" cy="2714589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1"/>
                </a:solidFill>
                <a:latin typeface="Arial"/>
                <a:ea typeface="+mj-ea"/>
                <a:cs typeface="Arial"/>
              </a:rPr>
              <a:t>All Children and young people have rights from when they are born</a:t>
            </a:r>
            <a:endParaRPr lang="en-US" sz="4000">
              <a:solidFill>
                <a:schemeClr val="tx1"/>
              </a:solidFill>
              <a:ea typeface="+mj-ea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CF036B-0F50-24C4-6384-C7B20691081C}"/>
              </a:ext>
            </a:extLst>
          </p:cNvPr>
          <p:cNvSpPr txBox="1">
            <a:spLocks/>
          </p:cNvSpPr>
          <p:nvPr/>
        </p:nvSpPr>
        <p:spPr>
          <a:xfrm>
            <a:off x="1376120" y="1586586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VAG Rounded"/>
              </a:rPr>
              <a:t>         </a:t>
            </a:r>
            <a:r>
              <a:rPr lang="en-US" b="1">
                <a:solidFill>
                  <a:schemeClr val="tx1"/>
                </a:solidFill>
                <a:latin typeface="Aptos"/>
              </a:rPr>
              <a:t>TRUE or FALSE</a:t>
            </a:r>
          </a:p>
        </p:txBody>
      </p:sp>
      <p:pic>
        <p:nvPicPr>
          <p:cNvPr id="11" name="Picture 10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64A8459C-CFB5-31D8-0C6E-9512275D1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7865" y="723899"/>
            <a:ext cx="2513287" cy="2493581"/>
          </a:xfrm>
          <a:prstGeom prst="rect">
            <a:avLst/>
          </a:prstGeom>
        </p:spPr>
      </p:pic>
      <p:pic>
        <p:nvPicPr>
          <p:cNvPr id="13" name="Picture 1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154D8418-A9CA-F37F-B5B9-9A0B30F16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8589" y="723900"/>
            <a:ext cx="2480442" cy="24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900C5-E08E-1BA6-8CAB-A783F9967639}"/>
              </a:ext>
            </a:extLst>
          </p:cNvPr>
          <p:cNvSpPr txBox="1"/>
          <p:nvPr/>
        </p:nvSpPr>
        <p:spPr>
          <a:xfrm>
            <a:off x="2167184" y="930879"/>
            <a:ext cx="786483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latin typeface="Aptos"/>
                <a:cs typeface="Segoe UI"/>
              </a:rPr>
              <a:t>​</a:t>
            </a:r>
            <a:r>
              <a:rPr lang="en-US" sz="8800" b="1">
                <a:latin typeface="Aptos"/>
                <a:cs typeface="Segoe UI"/>
              </a:rPr>
              <a:t>TRUE</a:t>
            </a:r>
          </a:p>
          <a:p>
            <a:pPr algn="ctr"/>
            <a:endParaRPr lang="en-US" sz="8800" b="1">
              <a:latin typeface="Aptos"/>
              <a:cs typeface="Segoe UI"/>
            </a:endParaRPr>
          </a:p>
          <a:p>
            <a:pPr algn="ctr"/>
            <a:endParaRPr lang="en-US" sz="1400" b="1">
              <a:latin typeface="Aptos"/>
              <a:cs typeface="Segoe UI"/>
            </a:endParaRPr>
          </a:p>
          <a:p>
            <a:pPr algn="ctr"/>
            <a:r>
              <a:rPr lang="en-US" sz="3200">
                <a:latin typeface="Arial"/>
                <a:cs typeface="Segoe UI"/>
              </a:rPr>
              <a:t>All children aged 0-18 have these rights</a:t>
            </a:r>
          </a:p>
          <a:p>
            <a:pPr algn="ctr"/>
            <a:endParaRPr lang="en-US" sz="2900">
              <a:latin typeface="Arial"/>
              <a:cs typeface="Arial"/>
            </a:endParaRPr>
          </a:p>
          <a:p>
            <a:pPr algn="ctr"/>
            <a:endParaRPr lang="en-US" sz="2900">
              <a:latin typeface="Arial"/>
              <a:cs typeface="Segoe UI"/>
            </a:endParaRPr>
          </a:p>
        </p:txBody>
      </p:sp>
      <p:pic>
        <p:nvPicPr>
          <p:cNvPr id="3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BEC9698F-E5F6-9824-EC03-F3C128EB6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79" y="1333336"/>
            <a:ext cx="2600325" cy="1800225"/>
          </a:xfrm>
          <a:prstGeom prst="rect">
            <a:avLst/>
          </a:prstGeom>
        </p:spPr>
      </p:pic>
      <p:pic>
        <p:nvPicPr>
          <p:cNvPr id="6" name="Picture 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EB2EBB6D-3949-4A93-FAE2-E70D4D5D9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6904" y="710761"/>
            <a:ext cx="2378951" cy="27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ACC63A-4D55-C63A-8CA4-873AFF2E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203" y="2260357"/>
            <a:ext cx="6781807" cy="3545586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1"/>
                </a:solidFill>
                <a:latin typeface="Arial"/>
                <a:ea typeface="+mj-ea"/>
                <a:cs typeface="Arial"/>
              </a:rPr>
              <a:t>Children and Young People have 15 rights</a:t>
            </a:r>
          </a:p>
          <a:p>
            <a:pPr>
              <a:spcBef>
                <a:spcPct val="0"/>
              </a:spcBef>
            </a:pPr>
            <a:endParaRPr lang="en-US" sz="6000">
              <a:ea typeface="+mj-ea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876E24-49D3-6A08-DF82-5C0303501282}"/>
              </a:ext>
            </a:extLst>
          </p:cNvPr>
          <p:cNvSpPr txBox="1">
            <a:spLocks/>
          </p:cNvSpPr>
          <p:nvPr/>
        </p:nvSpPr>
        <p:spPr>
          <a:xfrm>
            <a:off x="1399555" y="1423073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VAG Rounded"/>
              </a:rPr>
              <a:t>         </a:t>
            </a:r>
            <a:r>
              <a:rPr lang="en-US" b="1">
                <a:solidFill>
                  <a:schemeClr val="tx1"/>
                </a:solidFill>
                <a:latin typeface="Aptos"/>
              </a:rPr>
              <a:t>TRUE or FALSE</a:t>
            </a:r>
          </a:p>
        </p:txBody>
      </p:sp>
      <p:pic>
        <p:nvPicPr>
          <p:cNvPr id="11" name="Picture 10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08D68674-BD86-8FDD-2D9F-3ACA86F69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589" y="723900"/>
            <a:ext cx="2480442" cy="2480442"/>
          </a:xfrm>
          <a:prstGeom prst="rect">
            <a:avLst/>
          </a:prstGeom>
        </p:spPr>
      </p:pic>
      <p:pic>
        <p:nvPicPr>
          <p:cNvPr id="15" name="Picture 1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9CD2FC07-2661-8A21-129E-4EB55B24F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97865" y="723899"/>
            <a:ext cx="2513287" cy="24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1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88085-6052-60C0-3D6B-F0DA9837AFDC}"/>
              </a:ext>
            </a:extLst>
          </p:cNvPr>
          <p:cNvSpPr txBox="1"/>
          <p:nvPr/>
        </p:nvSpPr>
        <p:spPr>
          <a:xfrm>
            <a:off x="3754352" y="1583715"/>
            <a:ext cx="4687613" cy="2785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>
                <a:latin typeface="Aptos"/>
                <a:cs typeface="Segoe UI"/>
              </a:rPr>
              <a:t>FALSE</a:t>
            </a:r>
            <a:r>
              <a:rPr lang="en-US" sz="6000">
                <a:solidFill>
                  <a:srgbClr val="ED1556"/>
                </a:solidFill>
                <a:latin typeface="VAG Rounded"/>
                <a:cs typeface="Segoe UI"/>
              </a:rPr>
              <a:t> </a:t>
            </a:r>
            <a:endParaRPr lang="en-US"/>
          </a:p>
          <a:p>
            <a:pPr algn="ctr"/>
            <a:endParaRPr lang="en-US">
              <a:solidFill>
                <a:srgbClr val="ED1556"/>
              </a:solidFill>
              <a:latin typeface="VAG Rounded"/>
              <a:cs typeface="Segoe UI"/>
            </a:endParaRPr>
          </a:p>
          <a:p>
            <a:pPr algn="ctr"/>
            <a:r>
              <a:rPr lang="en-US" sz="4000">
                <a:latin typeface="Arial"/>
                <a:cs typeface="Segoe UI"/>
              </a:rPr>
              <a:t>You have 42 rights​</a:t>
            </a:r>
            <a:endParaRPr lang="en-US" sz="3200">
              <a:latin typeface="Arial"/>
              <a:cs typeface="Arial"/>
            </a:endParaRPr>
          </a:p>
          <a:p>
            <a:endParaRPr lang="en-US" sz="2900">
              <a:latin typeface="Arial"/>
              <a:cs typeface="Segoe UI"/>
            </a:endParaRPr>
          </a:p>
        </p:txBody>
      </p:sp>
      <p:pic>
        <p:nvPicPr>
          <p:cNvPr id="3" name="Picture 2" descr="A yellow emoji with a fist and eyes&#10;&#10;Description automatically generated">
            <a:extLst>
              <a:ext uri="{FF2B5EF4-FFF2-40B4-BE49-F238E27FC236}">
                <a16:creationId xmlns:a16="http://schemas.microsoft.com/office/drawing/2014/main" id="{36725E3A-4618-2502-B7D0-D0CEB3BE9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1969" y="1453055"/>
            <a:ext cx="2243959" cy="2243959"/>
          </a:xfrm>
          <a:prstGeom prst="rect">
            <a:avLst/>
          </a:prstGeom>
        </p:spPr>
      </p:pic>
      <p:pic>
        <p:nvPicPr>
          <p:cNvPr id="6" name="Picture 5" descr="Free vector graphic: Cross, Error, Wrong, Crossed - Free Image on ...">
            <a:extLst>
              <a:ext uri="{FF2B5EF4-FFF2-40B4-BE49-F238E27FC236}">
                <a16:creationId xmlns:a16="http://schemas.microsoft.com/office/drawing/2014/main" id="{5561AF43-E53C-A4C7-7EF8-AF534D038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715" y="171778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3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ACC63A-4D55-C63A-8CA4-873AFF2E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94" y="2380617"/>
            <a:ext cx="9240124" cy="2091342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endParaRPr lang="en-US" sz="32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  <a:latin typeface="Arial"/>
                <a:ea typeface="+mj-ea"/>
                <a:cs typeface="Arial"/>
              </a:rPr>
              <a:t>It is children's responsibility to get their rights</a:t>
            </a:r>
          </a:p>
          <a:p>
            <a:pPr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D223A-A2D8-2822-7970-C34FC344F659}"/>
              </a:ext>
            </a:extLst>
          </p:cNvPr>
          <p:cNvSpPr txBox="1"/>
          <p:nvPr/>
        </p:nvSpPr>
        <p:spPr>
          <a:xfrm>
            <a:off x="6865558" y="2526569"/>
            <a:ext cx="4561112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>
                <a:latin typeface="Arial"/>
                <a:ea typeface="+mj-ea"/>
                <a:cs typeface="Arial"/>
              </a:rPr>
              <a:t> </a:t>
            </a:r>
            <a:endParaRPr lang="en-US">
              <a:ea typeface="+mj-e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277F09-A238-B4CF-3F2F-948B53DD4671}"/>
              </a:ext>
            </a:extLst>
          </p:cNvPr>
          <p:cNvSpPr txBox="1">
            <a:spLocks/>
          </p:cNvSpPr>
          <p:nvPr/>
        </p:nvSpPr>
        <p:spPr>
          <a:xfrm>
            <a:off x="1474654" y="1967586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VAG Rounded"/>
              </a:rPr>
              <a:t>         </a:t>
            </a:r>
            <a:r>
              <a:rPr lang="en-US" b="1">
                <a:solidFill>
                  <a:schemeClr val="tx1"/>
                </a:solidFill>
                <a:latin typeface="Aptos"/>
              </a:rPr>
              <a:t>TRUE or FALSE</a:t>
            </a:r>
          </a:p>
        </p:txBody>
      </p:sp>
      <p:pic>
        <p:nvPicPr>
          <p:cNvPr id="12" name="Picture 11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19117223-1088-D6BE-9E6D-3F33BE6A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7865" y="723899"/>
            <a:ext cx="2513287" cy="2493581"/>
          </a:xfrm>
          <a:prstGeom prst="rect">
            <a:avLst/>
          </a:prstGeom>
        </p:spPr>
      </p:pic>
      <p:pic>
        <p:nvPicPr>
          <p:cNvPr id="14" name="Picture 13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7258275B-EA16-23E7-88A7-AD7D69CE9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8589" y="723900"/>
            <a:ext cx="2480442" cy="24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F9D06C-6E87-8BE6-8E8F-A04C250890B5}"/>
              </a:ext>
            </a:extLst>
          </p:cNvPr>
          <p:cNvSpPr txBox="1"/>
          <p:nvPr/>
        </p:nvSpPr>
        <p:spPr>
          <a:xfrm>
            <a:off x="1293653" y="1003870"/>
            <a:ext cx="10031199" cy="4262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>
                <a:latin typeface="Aptos"/>
                <a:cs typeface="Segoe UI"/>
              </a:rPr>
              <a:t>FALSE</a:t>
            </a:r>
            <a:r>
              <a:rPr lang="en-US" sz="6000">
                <a:solidFill>
                  <a:srgbClr val="ED1556"/>
                </a:solidFill>
                <a:latin typeface="VAG Rounded"/>
                <a:cs typeface="Segoe UI"/>
              </a:rPr>
              <a:t> </a:t>
            </a:r>
            <a:endParaRPr lang="en-US"/>
          </a:p>
          <a:p>
            <a:pPr algn="ctr"/>
            <a:endParaRPr lang="en-US" sz="6000">
              <a:solidFill>
                <a:srgbClr val="ED1556"/>
              </a:solidFill>
              <a:latin typeface="VAG Rounded"/>
              <a:cs typeface="Segoe UI"/>
            </a:endParaRPr>
          </a:p>
          <a:p>
            <a:pPr algn="ctr"/>
            <a:endParaRPr lang="en-US" sz="1400">
              <a:solidFill>
                <a:srgbClr val="ED1556"/>
              </a:solidFill>
              <a:latin typeface="VAG Rounded"/>
              <a:cs typeface="Segoe UI"/>
            </a:endParaRPr>
          </a:p>
          <a:p>
            <a:pPr algn="ctr"/>
            <a:r>
              <a:rPr lang="en-US" sz="4000">
                <a:latin typeface="Arial"/>
                <a:cs typeface="Segoe UI"/>
              </a:rPr>
              <a:t>It is adults responsibility to support children to get their rights</a:t>
            </a:r>
          </a:p>
          <a:p>
            <a:endParaRPr lang="en-US" sz="2900">
              <a:latin typeface="Arial"/>
              <a:cs typeface="Segoe UI"/>
            </a:endParaRPr>
          </a:p>
        </p:txBody>
      </p:sp>
      <p:pic>
        <p:nvPicPr>
          <p:cNvPr id="9" name="Picture 8" descr="A yellow emoji with a fist and eyes&#10;&#10;Description automatically generated">
            <a:extLst>
              <a:ext uri="{FF2B5EF4-FFF2-40B4-BE49-F238E27FC236}">
                <a16:creationId xmlns:a16="http://schemas.microsoft.com/office/drawing/2014/main" id="{4A667373-028F-2237-7591-FABC23243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086" y="747157"/>
            <a:ext cx="2243959" cy="2243959"/>
          </a:xfrm>
          <a:prstGeom prst="rect">
            <a:avLst/>
          </a:prstGeom>
        </p:spPr>
      </p:pic>
      <p:pic>
        <p:nvPicPr>
          <p:cNvPr id="11" name="Picture 10" descr="Free vector graphic: Cross, Error, Wrong, Crossed - Free Image on ...">
            <a:extLst>
              <a:ext uri="{FF2B5EF4-FFF2-40B4-BE49-F238E27FC236}">
                <a16:creationId xmlns:a16="http://schemas.microsoft.com/office/drawing/2014/main" id="{C44687F9-CF01-B09E-AF34-A7DBCFE5D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105" y="100762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about the Environment.</a:t>
            </a:r>
            <a:br>
              <a:rPr lang="en-US" sz="3200" b="1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50362-6CA4-5D08-2786-0CEFD6533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2989"/>
            <a:ext cx="12185801" cy="68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7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55454-0E27-2FCC-5340-ADA95C7B0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" y="-2308"/>
            <a:ext cx="12201645" cy="68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8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686" y="936612"/>
            <a:ext cx="9819438" cy="7514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Discuss in pairs or as a group: </a:t>
            </a:r>
            <a:endParaRPr lang="en-US" sz="3200"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5" y="623345"/>
            <a:ext cx="1940671" cy="168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B67841-59EB-39B6-CF0B-95623D899A8F}"/>
              </a:ext>
            </a:extLst>
          </p:cNvPr>
          <p:cNvSpPr txBox="1"/>
          <p:nvPr/>
        </p:nvSpPr>
        <p:spPr>
          <a:xfrm>
            <a:off x="710762" y="2825969"/>
            <a:ext cx="1077047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latin typeface="Arial"/>
                <a:cs typeface="Segoe UI"/>
              </a:rPr>
              <a:t>How would you like to learn more about your rights?​</a:t>
            </a:r>
          </a:p>
          <a:p>
            <a:endParaRPr lang="en-US" sz="2800">
              <a:latin typeface="Aria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800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C792E-12C1-F690-596C-7E74E6AE1F0B}"/>
              </a:ext>
            </a:extLst>
          </p:cNvPr>
          <p:cNvSpPr txBox="1"/>
          <p:nvPr/>
        </p:nvSpPr>
        <p:spPr>
          <a:xfrm>
            <a:off x="3045522" y="1323279"/>
            <a:ext cx="8634761" cy="3254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Arial"/>
                <a:cs typeface="Arial"/>
              </a:rPr>
              <a:t>Teachers</a:t>
            </a:r>
            <a:r>
              <a:rPr lang="en-US" sz="2800">
                <a:latin typeface="Arial"/>
                <a:cs typeface="Arial"/>
              </a:rPr>
              <a:t> – if you want us to get in touch with you directly with rights resources and ideas, add your name to </a:t>
            </a:r>
            <a:r>
              <a:rPr lang="en-US" sz="2800">
                <a:solidFill>
                  <a:srgbClr val="0070C0"/>
                </a:solidFill>
                <a:latin typeface="Arial"/>
                <a:cs typeface="Arial"/>
                <a:hlinkClick r:id="rId3"/>
              </a:rPr>
              <a:t>this blank email and press send.</a:t>
            </a:r>
            <a:r>
              <a:rPr lang="en-US" sz="2800">
                <a:solidFill>
                  <a:srgbClr val="0070C0"/>
                </a:solidFill>
                <a:latin typeface="Arial"/>
                <a:cs typeface="Arial"/>
              </a:rPr>
              <a:t> </a:t>
            </a:r>
            <a:endParaRPr lang="en-US" sz="2800"/>
          </a:p>
          <a:p>
            <a:pPr>
              <a:lnSpc>
                <a:spcPct val="150000"/>
              </a:lnSpc>
            </a:pPr>
            <a:endParaRPr lang="en-US" sz="280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err="1">
                <a:latin typeface="Arial"/>
                <a:cs typeface="Arial"/>
              </a:rPr>
              <a:t>Diolch</a:t>
            </a:r>
            <a:r>
              <a:rPr lang="en-US" sz="2800">
                <a:latin typeface="Arial"/>
                <a:cs typeface="Arial"/>
              </a:rPr>
              <a:t>!</a:t>
            </a:r>
            <a:endParaRPr lang="en-US" sz="2800"/>
          </a:p>
        </p:txBody>
      </p:sp>
      <p:pic>
        <p:nvPicPr>
          <p:cNvPr id="8" name="Picture 7" descr="Letters Email Newsletter · Free vector graphic on Pixabay">
            <a:extLst>
              <a:ext uri="{FF2B5EF4-FFF2-40B4-BE49-F238E27FC236}">
                <a16:creationId xmlns:a16="http://schemas.microsoft.com/office/drawing/2014/main" id="{FCC9AC12-08DE-7190-8A5A-698B087E0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4" y="1710012"/>
            <a:ext cx="2052445" cy="20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3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48090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263336" y="5772414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50">
                <a:ea typeface="+mn-lt"/>
                <a:cs typeface="+mn-lt"/>
                <a:hlinkClick r:id="rId3"/>
              </a:rPr>
              <a:t>https://online1.snapsurveys.com/p5es7e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8166" y="721590"/>
            <a:ext cx="9218315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Share your ideas with us by using the </a:t>
            </a:r>
            <a:r>
              <a:rPr lang="en-GB" sz="20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QR code or survey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657B244-B3B1-A66A-6BDC-24296C11A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58" y="1979622"/>
            <a:ext cx="2900363" cy="28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in the New Year: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January 6th</a:t>
            </a:r>
            <a:endParaRPr lang="en-US" b="1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561637" y="1938148"/>
            <a:ext cx="10166443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At home, lots of you are re-using shopping bags, turning off lights, and using food waste bins</a:t>
            </a:r>
            <a:endParaRPr lang="en-US" sz="2000"/>
          </a:p>
          <a:p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Lots of you wanted more opportunities for litter picking at school or your community group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Only 20% of you knew what the Welsh Government are doing to help the environment </a:t>
            </a:r>
          </a:p>
          <a:p>
            <a:endParaRPr lang="en-GB" sz="2000">
              <a:latin typeface="Arial"/>
              <a:cs typeface="Arial"/>
            </a:endParaRPr>
          </a:p>
          <a:p>
            <a:r>
              <a:rPr lang="en-GB" sz="2000">
                <a:latin typeface="Arial"/>
                <a:cs typeface="Arial"/>
              </a:rPr>
              <a:t>Teachers, there are free educational resources on the environment from </a:t>
            </a:r>
            <a:r>
              <a:rPr lang="en-GB" sz="2000">
                <a:latin typeface="Arial"/>
                <a:cs typeface="Arial"/>
                <a:hlinkClick r:id="rId3"/>
              </a:rPr>
              <a:t>the Welsh Government</a:t>
            </a:r>
            <a:r>
              <a:rPr lang="en-GB" sz="2000">
                <a:latin typeface="Arial"/>
                <a:cs typeface="Arial"/>
              </a:rPr>
              <a:t> and from </a:t>
            </a:r>
            <a:r>
              <a:rPr lang="en-GB" sz="2000">
                <a:latin typeface="Arial"/>
                <a:cs typeface="Arial"/>
                <a:hlinkClick r:id="rId4"/>
              </a:rPr>
              <a:t>Size of Wales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sz="2000">
              <a:solidFill>
                <a:srgbClr val="000000"/>
              </a:solidFill>
              <a:latin typeface="Arial"/>
              <a:ea typeface="Calibri Light"/>
              <a:cs typeface="Arial"/>
            </a:endParaRPr>
          </a:p>
          <a:p>
            <a:endParaRPr lang="en-GB" sz="2000">
              <a:latin typeface="VAGRounded L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838" y="713025"/>
            <a:ext cx="119246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latin typeface="Arial"/>
                <a:cs typeface="Arial"/>
              </a:rPr>
              <a:t>In November almost 1000 of you told us what you were doing to help the environment </a:t>
            </a:r>
          </a:p>
        </p:txBody>
      </p:sp>
      <p:pic>
        <p:nvPicPr>
          <p:cNvPr id="7" name="Picture 6" descr="Recycle Bin Green · Free vector graphic on Pixabay">
            <a:extLst>
              <a:ext uri="{FF2B5EF4-FFF2-40B4-BE49-F238E27FC236}">
                <a16:creationId xmlns:a16="http://schemas.microsoft.com/office/drawing/2014/main" id="{7C4F31D8-6641-F78C-7852-569F54A98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56" y="1943028"/>
            <a:ext cx="507059" cy="822435"/>
          </a:xfrm>
          <a:prstGeom prst="rect">
            <a:avLst/>
          </a:prstGeom>
        </p:spPr>
      </p:pic>
      <p:pic>
        <p:nvPicPr>
          <p:cNvPr id="8" name="Picture 7" descr="Free vector graphic: Man, Throwing, Trash, Rubbish - Free Image on ...">
            <a:extLst>
              <a:ext uri="{FF2B5EF4-FFF2-40B4-BE49-F238E27FC236}">
                <a16:creationId xmlns:a16="http://schemas.microsoft.com/office/drawing/2014/main" id="{00169E0B-1B70-5D1C-7802-699CE259C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68" y="2988808"/>
            <a:ext cx="594525" cy="764628"/>
          </a:xfrm>
          <a:prstGeom prst="rect">
            <a:avLst/>
          </a:prstGeom>
        </p:spPr>
      </p:pic>
      <p:pic>
        <p:nvPicPr>
          <p:cNvPr id="14" name="Picture 13" descr="Clipart - Ecology">
            <a:extLst>
              <a:ext uri="{FF2B5EF4-FFF2-40B4-BE49-F238E27FC236}">
                <a16:creationId xmlns:a16="http://schemas.microsoft.com/office/drawing/2014/main" id="{90C2088F-600F-07D5-385F-F833D0CEF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296" y="4067741"/>
            <a:ext cx="908524" cy="9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750448" y="1204412"/>
            <a:ext cx="7965200" cy="4449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3200" b="1" u="sng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December's Monthly Matter is about</a:t>
            </a:r>
            <a:br>
              <a:rPr lang="en" sz="3200">
                <a:latin typeface="Arial"/>
                <a:ea typeface="Trebuchet MS"/>
                <a:cs typeface="Arial"/>
              </a:rPr>
            </a:br>
            <a:br>
              <a:rPr lang="en" sz="3200">
                <a:latin typeface="Arial"/>
                <a:cs typeface="Arial"/>
              </a:rPr>
            </a:br>
            <a:r>
              <a:rPr lang="en" sz="3200" b="1">
                <a:solidFill>
                  <a:schemeClr val="tx1"/>
                </a:solidFill>
                <a:latin typeface="Arial"/>
                <a:cs typeface="Arial"/>
              </a:rPr>
              <a:t>Human Rights Day</a:t>
            </a:r>
            <a:br>
              <a:rPr lang="en" sz="3200">
                <a:latin typeface="Arial"/>
                <a:cs typeface="Arial"/>
              </a:rPr>
            </a:br>
            <a:br>
              <a:rPr lang="en" sz="3200" b="1">
                <a:latin typeface="Arial"/>
                <a:cs typeface="Arial"/>
              </a:rPr>
            </a:br>
            <a:br>
              <a:rPr lang="en" sz="3200" b="1">
                <a:latin typeface="Arial"/>
                <a:cs typeface="Arial"/>
                <a:sym typeface="Trebuchet MS"/>
              </a:rPr>
            </a:br>
            <a:r>
              <a:rPr lang="en-US" sz="3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Article 42 – everyone should know about children's rights.</a:t>
            </a:r>
            <a:br>
              <a:rPr lang="en-US" sz="3200">
                <a:latin typeface="Arial"/>
                <a:cs typeface="Arial"/>
              </a:rPr>
            </a:br>
            <a:br>
              <a:rPr lang="en-US" sz="3200">
                <a:latin typeface="Arial"/>
                <a:cs typeface="Arial"/>
              </a:rPr>
            </a:br>
            <a:endParaRPr lang="en-US" sz="3200">
              <a:solidFill>
                <a:schemeClr val="tx1"/>
              </a:solidFill>
              <a:latin typeface="Arial"/>
              <a:cs typeface="Arial"/>
            </a:endParaRPr>
          </a:p>
          <a:p>
            <a:endParaRPr lang="en" sz="3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3200" b="1">
              <a:latin typeface="Arial"/>
              <a:cs typeface="Arial"/>
            </a:endParaRPr>
          </a:p>
        </p:txBody>
      </p:sp>
      <p:pic>
        <p:nvPicPr>
          <p:cNvPr id="4" name="Picture 3" descr="A group of people with a thought bubble&#10;&#10;Description automatically generated">
            <a:extLst>
              <a:ext uri="{FF2B5EF4-FFF2-40B4-BE49-F238E27FC236}">
                <a16:creationId xmlns:a16="http://schemas.microsoft.com/office/drawing/2014/main" id="{9CC67603-8E86-5E10-49F1-9B17070E1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5" y="1714281"/>
            <a:ext cx="2834584" cy="20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F3718F-55D6-A7E2-92AB-3E9A2469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F399B-6C91-9B6E-070F-7C50C6959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spAutoFit/>
          </a:bodyPr>
          <a:lstStyle/>
          <a:p>
            <a:endParaRPr lang="en-US">
              <a:latin typeface="VAG Rounded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" name="Online Media 1" title="MM December 2024 - Children's Rights">
            <a:hlinkClick r:id="" action="ppaction://media"/>
            <a:extLst>
              <a:ext uri="{FF2B5EF4-FFF2-40B4-BE49-F238E27FC236}">
                <a16:creationId xmlns:a16="http://schemas.microsoft.com/office/drawing/2014/main" id="{1B1163BC-FD55-DD6B-27AD-CD8699B00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818" y="-4753"/>
            <a:ext cx="12190893" cy="68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C9A397-A9AE-4E2E-F298-8D7C4ACFD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🎥 </a:t>
            </a:r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UNCRC Video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Online Media 5" title="What is the UNCRC and why does it matter?">
            <a:hlinkClick r:id="" action="ppaction://media"/>
            <a:extLst>
              <a:ext uri="{FF2B5EF4-FFF2-40B4-BE49-F238E27FC236}">
                <a16:creationId xmlns:a16="http://schemas.microsoft.com/office/drawing/2014/main" id="{66F70541-F448-F801-E9C9-7C3A364722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4080" y="332342"/>
            <a:ext cx="10995725" cy="6193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10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53CC-0F1E-77E8-853B-5A5D4A55A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474" y="2121314"/>
            <a:ext cx="10304835" cy="8309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"/>
              </a:rPr>
              <a:t>Time for a quiz...</a:t>
            </a:r>
          </a:p>
        </p:txBody>
      </p:sp>
    </p:spTree>
    <p:extLst>
      <p:ext uri="{BB962C8B-B14F-4D97-AF65-F5344CB8AC3E}">
        <p14:creationId xmlns:p14="http://schemas.microsoft.com/office/powerpoint/2010/main" val="153459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196B-B7B0-3405-A0AA-C482E8F14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173" y="966796"/>
            <a:ext cx="10304835" cy="747897"/>
          </a:xfrm>
        </p:spPr>
        <p:txBody>
          <a:bodyPr/>
          <a:lstStyle/>
          <a:p>
            <a:r>
              <a:rPr lang="en-US" sz="5400">
                <a:latin typeface="VAG Rounded"/>
              </a:rPr>
              <a:t>         </a:t>
            </a:r>
            <a:r>
              <a:rPr lang="en-US" sz="5400" b="1">
                <a:solidFill>
                  <a:schemeClr val="tx1"/>
                </a:solidFill>
                <a:latin typeface="Aptos"/>
              </a:rPr>
              <a:t>TRUE or FALSE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CC63A-4D55-C63A-8CA4-873AFF2E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423" y="2379754"/>
            <a:ext cx="8890978" cy="2506840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endParaRPr lang="en-US" sz="36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endParaRPr lang="en-US" sz="360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1"/>
                </a:solidFill>
                <a:latin typeface="Arial"/>
                <a:ea typeface="+mj-ea"/>
                <a:cs typeface="Arial"/>
              </a:rPr>
              <a:t>Rights are what you need to grow up happy, healthy and safe.</a:t>
            </a:r>
            <a:endParaRPr lang="en-US" sz="4000">
              <a:solidFill>
                <a:schemeClr val="tx1"/>
              </a:solidFill>
              <a:ea typeface="+mj-ea"/>
            </a:endParaRPr>
          </a:p>
          <a:p>
            <a:pPr algn="ctr">
              <a:spcBef>
                <a:spcPct val="0"/>
              </a:spcBef>
            </a:pPr>
            <a:endParaRPr 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Picture 9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3ED21DD0-9605-FE7A-E071-FC381ABC6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589" y="476765"/>
            <a:ext cx="2480442" cy="2480442"/>
          </a:xfrm>
          <a:prstGeom prst="rect">
            <a:avLst/>
          </a:prstGeom>
        </p:spPr>
      </p:pic>
      <p:pic>
        <p:nvPicPr>
          <p:cNvPr id="13" name="Picture 12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E3FAF631-0D65-468A-809E-A80567743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77270" y="476764"/>
            <a:ext cx="2513287" cy="24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D223A-A2D8-2822-7970-C34FC344F659}"/>
              </a:ext>
            </a:extLst>
          </p:cNvPr>
          <p:cNvSpPr txBox="1"/>
          <p:nvPr/>
        </p:nvSpPr>
        <p:spPr>
          <a:xfrm>
            <a:off x="4687750" y="2112935"/>
            <a:ext cx="3426371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800" b="1">
                <a:latin typeface="Aptos"/>
                <a:cs typeface="Arial"/>
              </a:rPr>
              <a:t>TRUE</a:t>
            </a:r>
            <a:endParaRPr lang="en-US" sz="8800">
              <a:latin typeface="Apto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1C34E-8CAF-3929-0CDA-DB776690A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1801" y="1479330"/>
            <a:ext cx="2378951" cy="2716925"/>
          </a:xfrm>
          <a:prstGeom prst="rect">
            <a:avLst/>
          </a:prstGeom>
        </p:spPr>
      </p:pic>
      <p:pic>
        <p:nvPicPr>
          <p:cNvPr id="7" name="Picture 6" descr="Thumbs Up Smiley Face Emoji - Free vector graphic on Pixabay">
            <a:extLst>
              <a:ext uri="{FF2B5EF4-FFF2-40B4-BE49-F238E27FC236}">
                <a16:creationId xmlns:a16="http://schemas.microsoft.com/office/drawing/2014/main" id="{3D986BF3-CE53-C305-C9D8-CE5E0B54A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48" y="1937681"/>
            <a:ext cx="26003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2de8a4f0-9b21-4ea8-9e43-a93d43247bc4"/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25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Monthly Matter – December 2024 </vt:lpstr>
      <vt:lpstr>PowerPoint Presentation</vt:lpstr>
      <vt:lpstr>PowerPoint Presentation</vt:lpstr>
      <vt:lpstr>December's Monthly Matter is about  Human Rights Day   Article 42 – everyone should know about children's rights.    </vt:lpstr>
      <vt:lpstr> </vt:lpstr>
      <vt:lpstr>PowerPoint Presentation</vt:lpstr>
      <vt:lpstr>Time for a quiz...</vt:lpstr>
      <vt:lpstr>         TRUE or FALSE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9</cp:revision>
  <dcterms:created xsi:type="dcterms:W3CDTF">2019-03-26T15:18:01Z</dcterms:created>
  <dcterms:modified xsi:type="dcterms:W3CDTF">2024-12-02T12:23:45Z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