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99" r:id="rId5"/>
    <p:sldId id="258" r:id="rId6"/>
    <p:sldId id="309" r:id="rId7"/>
    <p:sldId id="260" r:id="rId8"/>
    <p:sldId id="261" r:id="rId9"/>
    <p:sldId id="262" r:id="rId10"/>
    <p:sldId id="265" r:id="rId11"/>
    <p:sldId id="263" r:id="rId12"/>
  </p:sldIdLst>
  <p:sldSz cx="12192000" cy="6858000"/>
  <p:notesSz cx="6858000" cy="9144000"/>
  <p:embeddedFontLst>
    <p:embeddedFont>
      <p:font typeface="VAG Rounded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E70FE0-AD1E-E286-DA88-B7432FD5F984}" v="184" dt="2024-11-08T11:12:31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mMFYGNrZn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hv7xg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/>
              <a:t>Linc </a:t>
            </a:r>
            <a:r>
              <a:rPr lang="en" err="1"/>
              <a:t>i'r</a:t>
            </a:r>
            <a:r>
              <a:rPr lang="en"/>
              <a:t> </a:t>
            </a:r>
            <a:r>
              <a:rPr lang="en" err="1"/>
              <a:t>fideo</a:t>
            </a:r>
            <a:r>
              <a:rPr lang="en"/>
              <a:t> –  </a:t>
            </a:r>
            <a:r>
              <a:rPr lang="en">
                <a:hlinkClick r:id="rId3"/>
              </a:rPr>
              <a:t>https://youtu.be/UmMFYGNrZnA</a:t>
            </a: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aseline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Linc </a:t>
            </a:r>
            <a:r>
              <a:rPr lang="en-US" err="1">
                <a:cs typeface="Calibri"/>
              </a:rPr>
              <a:t>i'r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holiadur</a:t>
            </a:r>
            <a:r>
              <a:rPr lang="en-US">
                <a:cs typeface="Calibri"/>
              </a:rPr>
              <a:t>: </a:t>
            </a:r>
            <a:r>
              <a:rPr lang="en-US">
                <a:hlinkClick r:id="rId3"/>
              </a:rPr>
              <a:t>https://online1.snapsurveys.com/hv7xgu</a:t>
            </a:r>
            <a:r>
              <a:rPr lang="en-US"/>
              <a:t> </a:t>
            </a:r>
            <a:endParaRPr lang="en-GB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mMFYGNrZnA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hyperlink" Target="https://online1.snapsurveys.com/hv7xg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err="1">
                <a:latin typeface="Arial"/>
                <a:ea typeface="Trebuchet MS"/>
                <a:cs typeface="Arial"/>
                <a:sym typeface="Trebuchet MS"/>
              </a:rPr>
              <a:t>Tachwedd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 2024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992722"/>
            <a:ext cx="7478656" cy="3694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Mis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diwethaf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fe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wnaethom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ofyn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i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chi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barn am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ddefnydd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o </a:t>
            </a:r>
            <a:r>
              <a:rPr lang="en-US" sz="3200" i="1">
                <a:latin typeface="Arial"/>
                <a:ea typeface="Trebuchet MS"/>
                <a:cs typeface="Arial"/>
                <a:sym typeface="Trebuchet MS"/>
              </a:rPr>
              <a:t>smartphones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mewn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ysgolion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.</a:t>
            </a:r>
            <a:endParaRPr lang="en-US" sz="3200" i="1">
              <a:latin typeface="Arial"/>
              <a:ea typeface="Trebuchet MS"/>
              <a:cs typeface="Arial"/>
            </a:endParaRPr>
          </a:p>
          <a:p>
            <a:pPr>
              <a:lnSpc>
                <a:spcPct val="150000"/>
              </a:lnSpc>
            </a:pP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Dyma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beth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ddywedoch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chi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wrthym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US" sz="3200">
              <a:latin typeface="Arial"/>
              <a:ea typeface="Trebuchet MS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551340" y="1474769"/>
            <a:ext cx="9944113" cy="3334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GB" err="1">
                <a:latin typeface="Arial"/>
                <a:ea typeface="+mn-lt"/>
                <a:cs typeface="+mn-lt"/>
              </a:rPr>
              <a:t>Dywedodd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rhai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disgyblion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ysgol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gynradd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roedden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nhw'n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mynd</a:t>
            </a:r>
            <a:r>
              <a:rPr lang="en-GB">
                <a:latin typeface="Arial"/>
                <a:ea typeface="+mn-lt"/>
                <a:cs typeface="+mn-lt"/>
              </a:rPr>
              <a:t> a </a:t>
            </a:r>
            <a:r>
              <a:rPr lang="en-GB" err="1">
                <a:latin typeface="Arial"/>
                <a:ea typeface="+mn-lt"/>
                <a:cs typeface="+mn-lt"/>
              </a:rPr>
              <a:t>ffon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i'r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ysgol</a:t>
            </a:r>
            <a:r>
              <a:rPr lang="en-GB">
                <a:latin typeface="Arial"/>
                <a:ea typeface="+mn-lt"/>
                <a:cs typeface="+mn-lt"/>
              </a:rPr>
              <a:t> er </a:t>
            </a:r>
            <a:r>
              <a:rPr lang="en-GB" err="1">
                <a:latin typeface="Arial"/>
                <a:ea typeface="+mn-lt"/>
                <a:cs typeface="+mn-lt"/>
              </a:rPr>
              <a:t>mwyn</a:t>
            </a:r>
            <a:r>
              <a:rPr lang="en-GB">
                <a:latin typeface="Arial"/>
                <a:ea typeface="+mn-lt"/>
                <a:cs typeface="+mn-lt"/>
              </a:rPr>
              <a:t> </a:t>
            </a:r>
            <a:r>
              <a:rPr lang="en-GB" err="1">
                <a:latin typeface="Arial"/>
                <a:ea typeface="+mn-lt"/>
                <a:cs typeface="+mn-lt"/>
              </a:rPr>
              <a:t>danfon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negeseuon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deulu</a:t>
            </a:r>
            <a:r>
              <a:rPr lang="en-GB">
                <a:latin typeface="Arial"/>
                <a:ea typeface="+mn-lt"/>
                <a:cs typeface="+mn-lt"/>
              </a:rPr>
              <a:t> ac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helpu</a:t>
            </a:r>
            <a:r>
              <a:rPr lang="en-GB">
                <a:latin typeface="Arial"/>
                <a:ea typeface="+mn-lt"/>
                <a:cs typeface="+mn-lt"/>
              </a:rPr>
              <a:t> chi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deimlo'n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ddiogel</a:t>
            </a:r>
            <a:endParaRPr lang="en-US">
              <a:latin typeface="Arial"/>
              <a:ea typeface="+mn-lt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GB" err="1">
                <a:latin typeface="Arial"/>
                <a:ea typeface="+mn-lt"/>
                <a:cs typeface="+mn-lt"/>
              </a:rPr>
              <a:t>Dywedodd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disgyblion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uwchradd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roedden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nhw'n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defnyddio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eu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ffôn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 </a:t>
            </a:r>
            <a:r>
              <a:rPr lang="en-GB" err="1">
                <a:latin typeface="Arial"/>
                <a:ea typeface="+mn-lt"/>
                <a:cs typeface="+mn-lt"/>
              </a:rPr>
              <a:t>ddanfon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negeseuon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deulu</a:t>
            </a:r>
            <a:r>
              <a:rPr lang="en-GB">
                <a:latin typeface="Arial"/>
                <a:ea typeface="+mn-lt"/>
                <a:cs typeface="+mn-lt"/>
              </a:rPr>
              <a:t> a </a:t>
            </a:r>
            <a:r>
              <a:rPr lang="en-GB" err="1">
                <a:latin typeface="Arial"/>
                <a:ea typeface="+mn-lt"/>
                <a:cs typeface="+mn-lt"/>
              </a:rPr>
              <a:t>ffrindiau</a:t>
            </a:r>
            <a:r>
              <a:rPr lang="en-GB">
                <a:latin typeface="Arial"/>
                <a:ea typeface="+mn-lt"/>
                <a:cs typeface="+mn-lt"/>
              </a:rPr>
              <a:t>, ac </a:t>
            </a:r>
            <a:r>
              <a:rPr lang="en-GB" err="1">
                <a:latin typeface="Arial"/>
                <a:ea typeface="+mn-lt"/>
                <a:cs typeface="+mn-lt"/>
              </a:rPr>
              <a:t>ar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gyfer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gwaith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ysgol</a:t>
            </a:r>
            <a:r>
              <a:rPr lang="en-GB">
                <a:latin typeface="Arial"/>
                <a:ea typeface="+mn-lt"/>
                <a:cs typeface="+mn-lt"/>
              </a:rPr>
              <a:t>/</a:t>
            </a:r>
            <a:r>
              <a:rPr lang="en-GB" err="1">
                <a:latin typeface="Arial"/>
                <a:ea typeface="+mn-lt"/>
                <a:cs typeface="+mn-lt"/>
              </a:rPr>
              <a:t>dysgu</a:t>
            </a:r>
            <a:endParaRPr lang="en-GB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GB">
                <a:latin typeface="Arial"/>
                <a:ea typeface="+mn-lt"/>
                <a:cs typeface="+mn-lt"/>
              </a:rPr>
              <a:t>Mae 91% </a:t>
            </a:r>
            <a:r>
              <a:rPr lang="en-GB" err="1">
                <a:latin typeface="Arial"/>
                <a:ea typeface="+mn-lt"/>
                <a:cs typeface="+mn-lt"/>
              </a:rPr>
              <a:t>ohonoch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ddim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cael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defnyddio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ffon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symudol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yn</a:t>
            </a:r>
            <a:r>
              <a:rPr lang="en-GB">
                <a:latin typeface="Arial"/>
                <a:ea typeface="+mn-lt"/>
                <a:cs typeface="+mn-lt"/>
              </a:rPr>
              <a:t> y </a:t>
            </a:r>
            <a:r>
              <a:rPr lang="en-GB" err="1">
                <a:latin typeface="Arial"/>
                <a:ea typeface="+mn-lt"/>
                <a:cs typeface="+mn-lt"/>
              </a:rPr>
              <a:t>dosbarth</a:t>
            </a:r>
            <a:endParaRPr lang="en-GB"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spcBef>
                <a:spcPts val="400"/>
              </a:spcBef>
              <a:spcAft>
                <a:spcPts val="600"/>
              </a:spcAft>
              <a:buFont typeface="Arial"/>
              <a:buChar char="•"/>
            </a:pPr>
            <a:r>
              <a:rPr lang="en-GB" err="1">
                <a:latin typeface="Arial"/>
                <a:ea typeface="+mn-lt"/>
                <a:cs typeface="+mn-lt"/>
              </a:rPr>
              <a:t>Dywedodd</a:t>
            </a:r>
            <a:r>
              <a:rPr lang="en-GB">
                <a:latin typeface="Arial"/>
                <a:ea typeface="+mn-lt"/>
                <a:cs typeface="+mn-lt"/>
              </a:rPr>
              <a:t> 51% </a:t>
            </a:r>
            <a:r>
              <a:rPr lang="en-GB" err="1">
                <a:latin typeface="Arial"/>
                <a:ea typeface="+mn-lt"/>
                <a:cs typeface="+mn-lt"/>
              </a:rPr>
              <a:t>ohonoch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nad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oeddech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eisiau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mwy</a:t>
            </a:r>
            <a:r>
              <a:rPr lang="en-GB">
                <a:latin typeface="Arial"/>
                <a:ea typeface="+mn-lt"/>
                <a:cs typeface="+mn-lt"/>
              </a:rPr>
              <a:t> o </a:t>
            </a:r>
            <a:r>
              <a:rPr lang="en-GB" err="1">
                <a:latin typeface="Arial"/>
                <a:ea typeface="+mn-lt"/>
                <a:cs typeface="+mn-lt"/>
              </a:rPr>
              <a:t>reolau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ar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ddefnyddio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ffôn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mewn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ysgolion</a:t>
            </a:r>
            <a:endParaRPr lang="en-GB" err="1">
              <a:latin typeface="Arial"/>
              <a:cs typeface="Arial"/>
            </a:endParaRPr>
          </a:p>
        </p:txBody>
      </p:sp>
      <p:pic>
        <p:nvPicPr>
          <p:cNvPr id="3" name="Picture 2" descr="Speech Bubble | Free Stock Photo | Illustration of a cartoon speech ...">
            <a:extLst>
              <a:ext uri="{FF2B5EF4-FFF2-40B4-BE49-F238E27FC236}">
                <a16:creationId xmlns:a16="http://schemas.microsoft.com/office/drawing/2014/main" id="{E020B0FD-050C-7999-AD56-76B936370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73" y="1402182"/>
            <a:ext cx="733425" cy="771525"/>
          </a:xfrm>
          <a:prstGeom prst="rect">
            <a:avLst/>
          </a:prstGeom>
        </p:spPr>
      </p:pic>
      <p:pic>
        <p:nvPicPr>
          <p:cNvPr id="5" name="Picture 4" descr="Book Books Library · Free vector graphic on Pixabay">
            <a:extLst>
              <a:ext uri="{FF2B5EF4-FFF2-40B4-BE49-F238E27FC236}">
                <a16:creationId xmlns:a16="http://schemas.microsoft.com/office/drawing/2014/main" id="{0358F329-C99A-62EF-DF42-290CD0E9F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73" y="2361124"/>
            <a:ext cx="733425" cy="781050"/>
          </a:xfrm>
          <a:prstGeom prst="rect">
            <a:avLst/>
          </a:prstGeom>
        </p:spPr>
      </p:pic>
      <p:pic>
        <p:nvPicPr>
          <p:cNvPr id="7" name="Picture 6" descr="A phone with a red circle around it&#10;&#10;Description automatically generated">
            <a:extLst>
              <a:ext uri="{FF2B5EF4-FFF2-40B4-BE49-F238E27FC236}">
                <a16:creationId xmlns:a16="http://schemas.microsoft.com/office/drawing/2014/main" id="{4692D0A8-03D0-DFB2-CA9F-31015B733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32" y="3399789"/>
            <a:ext cx="723900" cy="781050"/>
          </a:xfrm>
          <a:prstGeom prst="rect">
            <a:avLst/>
          </a:prstGeom>
        </p:spPr>
      </p:pic>
      <p:pic>
        <p:nvPicPr>
          <p:cNvPr id="8" name="Picture 7" descr="A cell phone with icons on the screen&#10;&#10;Description automatically generated">
            <a:extLst>
              <a:ext uri="{FF2B5EF4-FFF2-40B4-BE49-F238E27FC236}">
                <a16:creationId xmlns:a16="http://schemas.microsoft.com/office/drawing/2014/main" id="{2A34BB25-1B85-2170-E158-55EFA0990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04" y="4334427"/>
            <a:ext cx="631225" cy="602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FBE3D7-6D85-564E-8D13-B5E7EBFFCEB6}"/>
              </a:ext>
            </a:extLst>
          </p:cNvPr>
          <p:cNvSpPr txBox="1"/>
          <p:nvPr/>
        </p:nvSpPr>
        <p:spPr>
          <a:xfrm>
            <a:off x="811427" y="656967"/>
            <a:ext cx="105794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400" b="1" err="1">
                <a:latin typeface="Arial"/>
                <a:cs typeface="Arial"/>
              </a:rPr>
              <a:t>Cymerodd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dros</a:t>
            </a:r>
            <a:r>
              <a:rPr lang="de-DE" sz="2400" b="1">
                <a:latin typeface="Arial"/>
                <a:cs typeface="Arial"/>
              </a:rPr>
              <a:t> 3000 </a:t>
            </a:r>
            <a:r>
              <a:rPr lang="de-DE" sz="2400" b="1" err="1">
                <a:latin typeface="Arial"/>
                <a:cs typeface="Arial"/>
              </a:rPr>
              <a:t>ohonoch</a:t>
            </a:r>
            <a:r>
              <a:rPr lang="de-DE" sz="2400" b="1">
                <a:latin typeface="Arial"/>
                <a:cs typeface="Arial"/>
              </a:rPr>
              <a:t> ran </a:t>
            </a:r>
            <a:r>
              <a:rPr lang="de-DE" sz="2400" b="1" err="1">
                <a:latin typeface="Arial"/>
                <a:cs typeface="Arial"/>
              </a:rPr>
              <a:t>yn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holiadur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mis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Hydref</a:t>
            </a:r>
            <a:r>
              <a:rPr lang="de-DE" sz="2400" b="1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5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854607" y="916388"/>
            <a:ext cx="7347867" cy="3859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Mae mater mis </a:t>
            </a:r>
            <a:r>
              <a:rPr lang="en" dirty="0" err="1">
                <a:latin typeface="Arial"/>
                <a:ea typeface="Trebuchet MS"/>
                <a:cs typeface="Arial"/>
                <a:sym typeface="Trebuchet MS"/>
              </a:rPr>
              <a:t>Tachwedd</a:t>
            </a: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 </a:t>
            </a:r>
            <a:r>
              <a:rPr lang="en" dirty="0" err="1"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" dirty="0" err="1">
                <a:latin typeface="Arial"/>
                <a:ea typeface="Trebuchet MS"/>
                <a:cs typeface="Arial"/>
                <a:sym typeface="Trebuchet MS"/>
              </a:rPr>
              <a:t>ymwneud</a:t>
            </a: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" dirty="0" err="1">
                <a:latin typeface="Arial"/>
                <a:ea typeface="Trebuchet MS"/>
                <a:cs typeface="Arial"/>
                <a:sym typeface="Trebuchet MS"/>
              </a:rPr>
              <a:t>a'r</a:t>
            </a: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" dirty="0" err="1">
                <a:latin typeface="Arial"/>
                <a:ea typeface="Trebuchet MS"/>
                <a:cs typeface="Arial"/>
                <a:sym typeface="Trebuchet MS"/>
              </a:rPr>
              <a:t>amgylchedd</a:t>
            </a:r>
            <a:r>
              <a:rPr lang="en" dirty="0">
                <a:latin typeface="Arial"/>
                <a:ea typeface="Trebuchet MS"/>
                <a:cs typeface="Arial"/>
                <a:sym typeface="Trebuchet MS"/>
              </a:rPr>
              <a:t>.</a:t>
            </a:r>
            <a:br>
              <a:rPr lang="en" dirty="0">
                <a:latin typeface="Arial"/>
                <a:ea typeface="Trebuchet MS"/>
                <a:cs typeface="Arial"/>
              </a:rPr>
            </a:br>
            <a:br>
              <a:rPr lang="en" dirty="0">
                <a:latin typeface="Arial"/>
                <a:ea typeface="Trebuchet MS"/>
                <a:cs typeface="Arial"/>
              </a:rPr>
            </a:br>
            <a:r>
              <a:rPr lang="en" dirty="0" err="1">
                <a:latin typeface="Arial"/>
                <a:ea typeface="Trebuchet MS"/>
                <a:cs typeface="Arial"/>
              </a:rPr>
              <a:t>Cofiwch</a:t>
            </a:r>
            <a:r>
              <a:rPr lang="en" dirty="0">
                <a:latin typeface="Arial"/>
                <a:ea typeface="Trebuchet MS"/>
                <a:cs typeface="Arial"/>
              </a:rPr>
              <a:t> – Mae </a:t>
            </a:r>
            <a:r>
              <a:rPr lang="en" dirty="0" err="1">
                <a:latin typeface="Arial"/>
                <a:ea typeface="Trebuchet MS"/>
                <a:cs typeface="Arial"/>
              </a:rPr>
              <a:t>Erthygl</a:t>
            </a:r>
            <a:r>
              <a:rPr lang="en" dirty="0">
                <a:latin typeface="Arial"/>
                <a:ea typeface="Trebuchet MS"/>
                <a:cs typeface="Arial"/>
              </a:rPr>
              <a:t> 24 </a:t>
            </a:r>
            <a:r>
              <a:rPr lang="en" dirty="0" err="1">
                <a:latin typeface="Arial"/>
                <a:ea typeface="Trebuchet MS"/>
                <a:cs typeface="Arial"/>
              </a:rPr>
              <a:t>yn</a:t>
            </a:r>
            <a:r>
              <a:rPr lang="en" dirty="0">
                <a:latin typeface="Arial"/>
                <a:ea typeface="Trebuchet MS"/>
                <a:cs typeface="Arial"/>
              </a:rPr>
              <a:t> son </a:t>
            </a:r>
            <a:r>
              <a:rPr lang="en" dirty="0" err="1">
                <a:latin typeface="Arial"/>
                <a:ea typeface="Trebuchet MS"/>
                <a:cs typeface="Arial"/>
              </a:rPr>
              <a:t>dylai</a:t>
            </a:r>
            <a:r>
              <a:rPr lang="en" dirty="0">
                <a:latin typeface="Arial"/>
                <a:ea typeface="Trebuchet MS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llywodraethau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sicrhau</a:t>
            </a:r>
            <a:r>
              <a:rPr lang="en" dirty="0">
                <a:latin typeface="Arial"/>
                <a:cs typeface="Arial"/>
              </a:rPr>
              <a:t> bod plant </a:t>
            </a:r>
            <a:r>
              <a:rPr lang="en" dirty="0" err="1">
                <a:latin typeface="Arial"/>
                <a:cs typeface="Arial"/>
              </a:rPr>
              <a:t>yn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cael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amgylchedd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glân</a:t>
            </a:r>
            <a:r>
              <a:rPr lang="en" dirty="0">
                <a:latin typeface="Arial"/>
                <a:cs typeface="Arial"/>
              </a:rPr>
              <a:t>, er </a:t>
            </a:r>
            <a:r>
              <a:rPr lang="en" dirty="0" err="1">
                <a:latin typeface="Arial"/>
                <a:cs typeface="Arial"/>
              </a:rPr>
              <a:t>mwyn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iddyn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nhw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fedru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cadw’n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 err="1">
                <a:latin typeface="Arial"/>
                <a:cs typeface="Arial"/>
              </a:rPr>
              <a:t>iach</a:t>
            </a:r>
            <a:r>
              <a:rPr lang="en" dirty="0">
                <a:latin typeface="Arial"/>
                <a:cs typeface="Arial"/>
              </a:rPr>
              <a:t>. </a:t>
            </a:r>
          </a:p>
        </p:txBody>
      </p:sp>
      <p:pic>
        <p:nvPicPr>
          <p:cNvPr id="2" name="Picture 1" descr="A cartoon of a planet earth&#10;&#10;Description automatically generated">
            <a:extLst>
              <a:ext uri="{FF2B5EF4-FFF2-40B4-BE49-F238E27FC236}">
                <a16:creationId xmlns:a16="http://schemas.microsoft.com/office/drawing/2014/main" id="{7CADCF8D-006A-DF40-8F2B-5EF601C5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4" y="1441917"/>
            <a:ext cx="2250701" cy="222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 idx="4294967295"/>
          </p:nvPr>
        </p:nvSpPr>
        <p:spPr>
          <a:xfrm>
            <a:off x="1202034" y="671197"/>
            <a:ext cx="9787933" cy="72601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ts val="990"/>
            </a:pP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🎥 Mater mis </a:t>
            </a:r>
            <a:r>
              <a:rPr lang="en" sz="3200" dirty="0" err="1">
                <a:latin typeface="Arial"/>
                <a:ea typeface="Trebuchet MS"/>
                <a:cs typeface="Arial"/>
                <a:sym typeface="Trebuchet MS"/>
              </a:rPr>
              <a:t>Tachwedd</a:t>
            </a: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: Yr </a:t>
            </a:r>
            <a:r>
              <a:rPr lang="en" sz="3200" dirty="0" err="1">
                <a:latin typeface="Arial"/>
                <a:ea typeface="Trebuchet MS"/>
                <a:cs typeface="Arial"/>
                <a:sym typeface="Trebuchet MS"/>
              </a:rPr>
              <a:t>Amgylchedd</a:t>
            </a:r>
            <a:endParaRPr lang="en" sz="3200" dirty="0" err="1">
              <a:latin typeface="Arial"/>
              <a:ea typeface="Trebuchet MS"/>
              <a:cs typeface="Arial"/>
            </a:endParaRPr>
          </a:p>
        </p:txBody>
      </p:sp>
      <p:pic>
        <p:nvPicPr>
          <p:cNvPr id="2" name="Online Media 1" descr="Mater y Mis: Tachwedd 2024 - Newid Hinsawdd">
            <a:hlinkClick r:id="" action="ppaction://media"/>
            <a:extLst>
              <a:ext uri="{FF2B5EF4-FFF2-40B4-BE49-F238E27FC236}">
                <a16:creationId xmlns:a16="http://schemas.microsoft.com/office/drawing/2014/main" id="{7517F667-7918-4649-C987-FE078E5DF13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48290" y="1375599"/>
            <a:ext cx="7268675" cy="41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2379262" y="868703"/>
            <a:ext cx="6558164" cy="8309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" sz="2800">
                <a:latin typeface="Arial"/>
                <a:ea typeface="Trebuchet MS"/>
                <a:cs typeface="Arial"/>
                <a:sym typeface="Trebuchet MS"/>
              </a:rPr>
              <a:t>1)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28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28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898" y="1933965"/>
            <a:ext cx="10589628" cy="298998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365" indent="-380365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Beth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ydych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chi'n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gwneud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yn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barod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yn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eich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cartref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gyda'ch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teulu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/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gofalwyr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?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  <a:endParaRPr lang="en-US" sz="2000">
              <a:latin typeface="Arial"/>
              <a:cs typeface="Arial"/>
            </a:endParaRPr>
          </a:p>
          <a:p>
            <a:pPr marL="380365" indent="-38036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Beth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mae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hysgol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grwp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cymunedol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ei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wneud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barod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380365" indent="-38036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Oes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unrhyw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beth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arall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hoffech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ei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wneud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?</a:t>
            </a:r>
            <a:endParaRPr lang="en-GB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80365" indent="-38036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Ydych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b="0" i="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chi'n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gwybod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beth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mae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cyngor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lleol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neu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Lywodraeth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Cymru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ei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/>
                <a:cs typeface="Arial"/>
              </a:rPr>
              <a:t>wneud</a:t>
            </a:r>
            <a:r>
              <a:rPr lang="en-GB" sz="200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 marL="380365" indent="-38036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ea typeface="+mn-lt"/>
                <a:cs typeface="+mn-lt"/>
              </a:rPr>
              <a:t>Oes </a:t>
            </a:r>
            <a:r>
              <a:rPr lang="en-GB" sz="2000" err="1">
                <a:latin typeface="Arial"/>
                <a:ea typeface="+mn-lt"/>
                <a:cs typeface="+mn-lt"/>
              </a:rPr>
              <a:t>gan</a:t>
            </a:r>
            <a:r>
              <a:rPr lang="en-GB" sz="2000" dirty="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oedolion</a:t>
            </a:r>
            <a:r>
              <a:rPr lang="en-GB" sz="2000" dirty="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sy'n</a:t>
            </a:r>
            <a:r>
              <a:rPr lang="en-GB" sz="2000" dirty="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eich</a:t>
            </a:r>
            <a:r>
              <a:rPr lang="en-GB" sz="2000" dirty="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cefnogi</a:t>
            </a:r>
            <a:r>
              <a:rPr lang="en-GB" sz="2000" dirty="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ddigon</a:t>
            </a:r>
            <a:r>
              <a:rPr lang="en-GB" sz="2000" dirty="0">
                <a:latin typeface="Arial"/>
                <a:ea typeface="+mn-lt"/>
                <a:cs typeface="+mn-lt"/>
              </a:rPr>
              <a:t> o </a:t>
            </a:r>
            <a:r>
              <a:rPr lang="en-GB" sz="2000" err="1">
                <a:latin typeface="Arial"/>
                <a:ea typeface="+mn-lt"/>
                <a:cs typeface="+mn-lt"/>
              </a:rPr>
              <a:t>wybodaeth</a:t>
            </a:r>
            <a:r>
              <a:rPr lang="en-GB" sz="2000" dirty="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i</a:t>
            </a:r>
            <a:r>
              <a:rPr lang="en-GB" sz="2000" dirty="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gefnogi'r</a:t>
            </a:r>
            <a:r>
              <a:rPr lang="en-GB" sz="2000" dirty="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drafodaeth</a:t>
            </a:r>
            <a:r>
              <a:rPr lang="en-GB" sz="2000" dirty="0">
                <a:latin typeface="Arial"/>
                <a:ea typeface="+mn-lt"/>
                <a:cs typeface="+mn-lt"/>
              </a:rPr>
              <a:t> hon?</a:t>
            </a:r>
            <a:endParaRPr lang="en-GB" sz="2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16" y="731767"/>
            <a:ext cx="1266921" cy="11044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370" y="1766042"/>
            <a:ext cx="9236872" cy="5796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867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867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659" y="666138"/>
            <a:ext cx="9236872" cy="104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2)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Rhannwch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eich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syniadau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gyda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ni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wrth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ddefnyddio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cod QR yr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holiadur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neu’r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ddolen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3" y="666138"/>
            <a:ext cx="1318121" cy="177264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2468260" y="4778450"/>
            <a:ext cx="7248939" cy="379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50">
                <a:ea typeface="+mn-lt"/>
                <a:cs typeface="+mn-lt"/>
                <a:hlinkClick r:id="rId4"/>
              </a:rPr>
              <a:t>https://online1.snapsurveys.com/hv7xgu</a:t>
            </a:r>
            <a:r>
              <a:rPr lang="en-GB" sz="1850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38F4A058-6B12-A3F3-1CD9-82F24AA39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216" y="2346960"/>
            <a:ext cx="2401824" cy="24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60384" y="130070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17" y="867283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774587" y="3430327"/>
            <a:ext cx="10642827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Bydd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Mater y Mis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nesaf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gael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ein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gwefan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667" err="1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2667">
                <a:solidFill>
                  <a:schemeClr val="dk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65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65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65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65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yr 2il o </a:t>
            </a:r>
            <a:r>
              <a:rPr lang="en-GB" sz="265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Ragfyr</a:t>
            </a:r>
            <a:r>
              <a:rPr lang="en-GB" sz="265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.</a:t>
            </a:r>
            <a:endParaRPr lang="en" sz="2650" b="1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endParaRPr lang="en-GB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29" ma:contentTypeDescription="Create a new document." ma:contentTypeScope="" ma:versionID="19e92a5b8f3d86cad65a1f99535a0320">
  <xsd:schema xmlns:xsd="http://www.w3.org/2001/XMLSchema" xmlns:xs="http://www.w3.org/2001/XMLSchema" xmlns:p="http://schemas.microsoft.com/office/2006/metadata/properties" xmlns:ns2="a92cb3d6-694b-4915-be01-0dd97e9dbd9e" targetNamespace="http://schemas.microsoft.com/office/2006/metadata/properties" ma:root="true" ma:fieldsID="7bd562388f5e4253136a80e461a71137" ns2:_="">
    <xsd:import namespace="a92cb3d6-694b-4915-be01-0dd97e9dbd9e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ABEE18-E646-40BD-8DF3-775BABDE12CC}">
  <ds:schemaRefs>
    <ds:schemaRef ds:uri="a92cb3d6-694b-4915-be01-0dd97e9dbd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0</TotalTime>
  <Words>306</Words>
  <Application>Microsoft Office PowerPoint</Application>
  <PresentationFormat>Widescreen</PresentationFormat>
  <Paragraphs>28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Mater y Mis – Tachwedd 2024 </vt:lpstr>
      <vt:lpstr>PowerPoint Presentation</vt:lpstr>
      <vt:lpstr>PowerPoint Presentation</vt:lpstr>
      <vt:lpstr>Mae mater mis Tachwedd yn ymwneud a'r amgylchedd.  Cofiwch – Mae Erthygl 24 yn son dylai llywodraethau sicrhau bod plant yn cael amgylchedd glân, er mwyn iddyn nhw fedru cadw’n iach. </vt:lpstr>
      <vt:lpstr>🎥 Mater mis Tachwedd: Yr Amgylchedd</vt:lpstr>
      <vt:lpstr>1) Trafodwch fel pâr neu fel grŵp: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Lewis Lloyd</cp:lastModifiedBy>
  <cp:revision>52</cp:revision>
  <dcterms:created xsi:type="dcterms:W3CDTF">2019-03-26T15:18:01Z</dcterms:created>
  <dcterms:modified xsi:type="dcterms:W3CDTF">2024-11-08T11:15:24Z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