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2" r:id="rId10"/>
    <p:sldId id="265" r:id="rId11"/>
    <p:sldId id="264" r:id="rId12"/>
    <p:sldId id="263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75A9CE-0AD9-AB79-3744-47829F8B5374}" v="10" dt="2024-10-03T14:52:47.899"/>
    <p1510:client id="{DF5234BE-85CE-DB07-7F5C-10DD203CAB15}" v="203" dt="2024-10-04T14:19:06.1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98"/>
    <p:restoredTop sz="83605"/>
  </p:normalViewPr>
  <p:slideViewPr>
    <p:cSldViewPr snapToGrid="0">
      <p:cViewPr>
        <p:scale>
          <a:sx n="90" d="100"/>
          <a:sy n="90" d="100"/>
        </p:scale>
        <p:origin x="792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9JdC8dFr3Mo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b4244a9906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b4244a9906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b13afc0335_0_4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b13afc0335_0_4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b13afc0335_0_5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b13afc0335_0_5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b13afc0335_0_4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b13afc0335_0_4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/>
              <a:t>Linc i'r</a:t>
            </a:r>
            <a:r>
              <a:rPr lang="en" dirty="0"/>
              <a:t> </a:t>
            </a:r>
            <a:r>
              <a:rPr lang="en" dirty="0" err="1"/>
              <a:t>fideo</a:t>
            </a:r>
            <a:r>
              <a:rPr lang="en" dirty="0"/>
              <a:t> –  </a:t>
            </a:r>
            <a:r>
              <a:rPr lang="en" dirty="0">
                <a:hlinkClick r:id="rId3"/>
              </a:rPr>
              <a:t>https://youtu.be/9JdC8dFr3Mo</a:t>
            </a:r>
            <a:endParaRPr lang="en-GB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baseline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baseline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b13afc0335_0_4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b13afc0335_0_4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GB" dirty="0"/>
              <a:t>There are supporting materials on the web page for children with additional learning needs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4939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b13afc0335_0_4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b13afc0335_0_4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09140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b13afc0335_0_5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b13afc0335_0_5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5" Type="http://schemas.openxmlformats.org/officeDocument/2006/relationships/hyperlink" Target="http://childrenscommissioner.wales/" TargetMode="External"/><Relationship Id="rId4" Type="http://schemas.openxmlformats.org/officeDocument/2006/relationships/hyperlink" Target="http://comisiynyddplant.cymru/" TargetMode="Externa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Full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A3550E-254A-4239-99B2-82AF8A1815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24001"/>
            <a:ext cx="8496900" cy="372706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9D7F50E-B990-456C-BBA9-0BF5EC722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2001" y="648001"/>
            <a:ext cx="7728626" cy="623248"/>
          </a:xfrm>
        </p:spPr>
        <p:txBody>
          <a:bodyPr lIns="0" tIns="0" rIns="0" bIns="0" anchor="t" anchorCtr="0">
            <a:spAutoFit/>
          </a:bodyPr>
          <a:lstStyle>
            <a:lvl1pPr algn="l">
              <a:defRPr sz="45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C83950-050A-41C1-BFDC-773E9002A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2000" y="1247573"/>
            <a:ext cx="7728626" cy="311624"/>
          </a:xfrm>
        </p:spPr>
        <p:txBody>
          <a:bodyPr lIns="0" tIns="0" rIns="0" bIns="0">
            <a:spAutoFit/>
          </a:bodyPr>
          <a:lstStyle>
            <a:lvl1pPr marL="0" indent="0" algn="l">
              <a:buNone/>
              <a:defRPr sz="2250">
                <a:latin typeface="VAG Rounded" pitchFamily="50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3D187C6-C031-4ECC-B48D-F07C053680A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999" y="4127676"/>
            <a:ext cx="850316" cy="846962"/>
          </a:xfrm>
          <a:prstGeom prst="rect">
            <a:avLst/>
          </a:prstGeom>
        </p:spPr>
      </p:pic>
      <p:pic>
        <p:nvPicPr>
          <p:cNvPr id="6" name="Picture 5" descr="A black background with red text&#10;&#10;Description automatically generated with medium confidence">
            <a:extLst>
              <a:ext uri="{FF2B5EF4-FFF2-40B4-BE49-F238E27FC236}">
                <a16:creationId xmlns:a16="http://schemas.microsoft.com/office/drawing/2014/main" id="{B8221A8F-4D3A-40E7-E0A4-DA5F22D6195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4473" y="4216990"/>
            <a:ext cx="745529" cy="692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72312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Slide - Gree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24002"/>
            <a:ext cx="8496900" cy="9166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2" y="3807000"/>
            <a:ext cx="8496900" cy="310242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D1A5DA7-AA85-49F2-BAAD-A171521305D3}"/>
              </a:ext>
            </a:extLst>
          </p:cNvPr>
          <p:cNvCxnSpPr/>
          <p:nvPr/>
        </p:nvCxnSpPr>
        <p:spPr>
          <a:xfrm>
            <a:off x="1349550" y="2945700"/>
            <a:ext cx="189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D6878AB3-876C-4D0F-AE3F-3AEE9E932C2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50000" y="1133999"/>
            <a:ext cx="6444900" cy="1809000"/>
          </a:xfrm>
        </p:spPr>
        <p:txBody>
          <a:bodyPr lIns="0" tIns="0" rIns="0" bIns="152400">
            <a:noAutofit/>
          </a:bodyPr>
          <a:lstStyle>
            <a:lvl1pPr marL="0" indent="0">
              <a:spcBef>
                <a:spcPts val="0"/>
              </a:spcBef>
              <a:spcAft>
                <a:spcPts val="900"/>
              </a:spcAft>
              <a:buNone/>
              <a:defRPr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>
                <a:solidFill>
                  <a:schemeClr val="bg1"/>
                </a:solidFill>
              </a:defRPr>
            </a:lvl3pPr>
            <a:lvl4pPr marL="1028700" indent="0">
              <a:buNone/>
              <a:defRPr>
                <a:solidFill>
                  <a:schemeClr val="bg1"/>
                </a:solidFill>
              </a:defRPr>
            </a:lvl4pPr>
            <a:lvl5pPr marL="13716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0768790-44B4-46D1-9166-3E5D6A5F0D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50000" y="2945700"/>
            <a:ext cx="6444900" cy="864000"/>
          </a:xfrm>
        </p:spPr>
        <p:txBody>
          <a:bodyPr lIns="0" tIns="152400" rIns="0" bIns="0">
            <a:noAutofit/>
          </a:bodyPr>
          <a:lstStyle>
            <a:lvl1pPr marL="0" indent="0">
              <a:spcBef>
                <a:spcPts val="900"/>
              </a:spcBef>
              <a:spcAft>
                <a:spcPts val="0"/>
              </a:spcAft>
              <a:buNone/>
              <a:defRPr sz="1350"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>
                <a:solidFill>
                  <a:schemeClr val="bg1"/>
                </a:solidFill>
              </a:defRPr>
            </a:lvl3pPr>
            <a:lvl4pPr marL="1028700" indent="0">
              <a:buNone/>
              <a:defRPr>
                <a:solidFill>
                  <a:schemeClr val="bg1"/>
                </a:solidFill>
              </a:defRPr>
            </a:lvl4pPr>
            <a:lvl5pPr marL="13716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CD7AF87-3CE7-9E73-FB97-F40A9D2B123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999" y="4120765"/>
            <a:ext cx="850316" cy="853874"/>
          </a:xfrm>
          <a:prstGeom prst="rect">
            <a:avLst/>
          </a:prstGeom>
        </p:spPr>
      </p:pic>
      <p:pic>
        <p:nvPicPr>
          <p:cNvPr id="3" name="Picture 2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445184D7-B6DC-75B4-DBCD-A1D601897E00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160" y="4166511"/>
            <a:ext cx="810842" cy="7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65742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Quote Slide - Blue">
    <p:bg>
      <p:bgPr>
        <a:solidFill>
          <a:srgbClr val="FACB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24002"/>
            <a:ext cx="8496900" cy="9166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2" y="3807000"/>
            <a:ext cx="8496900" cy="310242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D1A5DA7-AA85-49F2-BAAD-A171521305D3}"/>
              </a:ext>
            </a:extLst>
          </p:cNvPr>
          <p:cNvCxnSpPr/>
          <p:nvPr/>
        </p:nvCxnSpPr>
        <p:spPr>
          <a:xfrm>
            <a:off x="1349550" y="2945700"/>
            <a:ext cx="189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5DD9D79-DCC4-4119-A5A5-C31167AB46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50000" y="1133999"/>
            <a:ext cx="6444900" cy="1809000"/>
          </a:xfrm>
        </p:spPr>
        <p:txBody>
          <a:bodyPr lIns="0" tIns="0" rIns="0" bIns="152400">
            <a:noAutofit/>
          </a:bodyPr>
          <a:lstStyle>
            <a:lvl1pPr marL="0" indent="0">
              <a:spcBef>
                <a:spcPts val="0"/>
              </a:spcBef>
              <a:spcAft>
                <a:spcPts val="900"/>
              </a:spcAft>
              <a:buNone/>
              <a:defRPr b="1">
                <a:solidFill>
                  <a:schemeClr val="tx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>
                <a:solidFill>
                  <a:schemeClr val="bg1"/>
                </a:solidFill>
              </a:defRPr>
            </a:lvl3pPr>
            <a:lvl4pPr marL="1028700" indent="0">
              <a:buNone/>
              <a:defRPr>
                <a:solidFill>
                  <a:schemeClr val="bg1"/>
                </a:solidFill>
              </a:defRPr>
            </a:lvl4pPr>
            <a:lvl5pPr marL="13716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00A31E7-103F-41CA-A05A-3385EB97E5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50000" y="2945700"/>
            <a:ext cx="6444900" cy="864000"/>
          </a:xfrm>
        </p:spPr>
        <p:txBody>
          <a:bodyPr lIns="0" tIns="152400" rIns="0" bIns="0">
            <a:noAutofit/>
          </a:bodyPr>
          <a:lstStyle>
            <a:lvl1pPr marL="0" indent="0">
              <a:spcBef>
                <a:spcPts val="900"/>
              </a:spcBef>
              <a:spcAft>
                <a:spcPts val="0"/>
              </a:spcAft>
              <a:buNone/>
              <a:defRPr sz="1350" b="1">
                <a:solidFill>
                  <a:schemeClr val="tx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>
                <a:solidFill>
                  <a:schemeClr val="bg1"/>
                </a:solidFill>
              </a:defRPr>
            </a:lvl3pPr>
            <a:lvl4pPr marL="1028700" indent="0">
              <a:buNone/>
              <a:defRPr>
                <a:solidFill>
                  <a:schemeClr val="bg1"/>
                </a:solidFill>
              </a:defRPr>
            </a:lvl4pPr>
            <a:lvl5pPr marL="13716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1CB53C1-E319-48BB-3A25-F8AE2BDAAB0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998" y="4120765"/>
            <a:ext cx="850316" cy="85387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1CECFB0-C293-5EBA-BB22-1B969325EEA4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09160" y="4166510"/>
            <a:ext cx="810842" cy="753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60723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943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Re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A3550E-254A-4239-99B2-82AF8A1815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58359"/>
            <a:ext cx="8496900" cy="36586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9D7F50E-B990-456C-BBA9-0BF5EC722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2001" y="1161000"/>
            <a:ext cx="7728626" cy="623248"/>
          </a:xfrm>
        </p:spPr>
        <p:txBody>
          <a:bodyPr lIns="0" tIns="0" rIns="0" bIns="0" anchor="t" anchorCtr="0">
            <a:spAutoFit/>
          </a:bodyPr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C83950-050A-41C1-BFDC-773E9002A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7687" y="1760572"/>
            <a:ext cx="7728626" cy="311624"/>
          </a:xfrm>
        </p:spPr>
        <p:txBody>
          <a:bodyPr lIns="0" tIns="0" rIns="0" bIns="0">
            <a:spAutoFit/>
          </a:bodyPr>
          <a:lstStyle>
            <a:lvl1pPr marL="0" indent="0" algn="l">
              <a:buNone/>
              <a:defRPr sz="2250">
                <a:solidFill>
                  <a:schemeClr val="bg1"/>
                </a:solidFill>
                <a:latin typeface="VAG Rounded" pitchFamily="50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3D187C6-C031-4ECC-B48D-F07C053680A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999" y="4120765"/>
            <a:ext cx="850316" cy="853874"/>
          </a:xfrm>
          <a:prstGeom prst="rect">
            <a:avLst/>
          </a:prstGeom>
        </p:spPr>
      </p:pic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3D46338-8DD9-4E5C-84DF-668003A699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999" y="3124413"/>
            <a:ext cx="2057400" cy="273844"/>
          </a:xfrm>
        </p:spPr>
        <p:txBody>
          <a:bodyPr lIns="0" tIns="0" rIns="0" bIns="0"/>
          <a:lstStyle>
            <a:lvl1pPr>
              <a:defRPr sz="165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dirty="0"/>
              <a:t>7-Oct-18</a:t>
            </a:r>
          </a:p>
        </p:txBody>
      </p:sp>
      <p:pic>
        <p:nvPicPr>
          <p:cNvPr id="9" name="Picture 8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69358199-9C12-6265-B141-944DC5B22DE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160" y="4166511"/>
            <a:ext cx="810842" cy="7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0806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 - Green">
    <p:bg>
      <p:bgPr>
        <a:solidFill>
          <a:srgbClr val="39B5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A3550E-254A-4239-99B2-82AF8A1815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58359"/>
            <a:ext cx="8496900" cy="36586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9D7F50E-B990-456C-BBA9-0BF5EC722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2001" y="1161000"/>
            <a:ext cx="7728626" cy="623248"/>
          </a:xfrm>
        </p:spPr>
        <p:txBody>
          <a:bodyPr lIns="0" tIns="0" rIns="0" bIns="0" anchor="t" anchorCtr="0">
            <a:spAutoFit/>
          </a:bodyPr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C83950-050A-41C1-BFDC-773E9002A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7687" y="1760572"/>
            <a:ext cx="7728626" cy="311624"/>
          </a:xfrm>
        </p:spPr>
        <p:txBody>
          <a:bodyPr lIns="0" tIns="0" rIns="0" bIns="0">
            <a:spAutoFit/>
          </a:bodyPr>
          <a:lstStyle>
            <a:lvl1pPr marL="0" indent="0" algn="ctr">
              <a:buNone/>
              <a:defRPr sz="2250">
                <a:solidFill>
                  <a:schemeClr val="bg1"/>
                </a:solidFill>
                <a:latin typeface="VAG Rounded" pitchFamily="50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3D46338-8DD9-4E5C-84DF-668003A699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546000" y="3124413"/>
            <a:ext cx="2052000" cy="273844"/>
          </a:xfrm>
        </p:spPr>
        <p:txBody>
          <a:bodyPr lIns="0" tIns="0" rIns="0" bIns="0"/>
          <a:lstStyle>
            <a:lvl1pPr algn="ctr">
              <a:defRPr sz="165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/>
              <a:t>7-Oct-18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BE7177-9AB3-64F6-C376-9BD1D6FC47E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999" y="4120765"/>
            <a:ext cx="850316" cy="853874"/>
          </a:xfrm>
          <a:prstGeom prst="rect">
            <a:avLst/>
          </a:prstGeom>
        </p:spPr>
      </p:pic>
      <p:pic>
        <p:nvPicPr>
          <p:cNvPr id="5" name="Picture 4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F240EE6F-BF4C-C25C-E449-36E1B135649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160" y="4166511"/>
            <a:ext cx="810842" cy="7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83248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Intro Slide - Full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7F50E-B990-456C-BBA9-0BF5EC722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2001" y="648001"/>
            <a:ext cx="7728626" cy="623248"/>
          </a:xfrm>
        </p:spPr>
        <p:txBody>
          <a:bodyPr lIns="0" tIns="0" rIns="0" bIns="0" anchor="t" anchorCtr="0">
            <a:spAutoFit/>
          </a:bodyPr>
          <a:lstStyle>
            <a:lvl1pPr algn="l">
              <a:defRPr sz="45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C83950-050A-41C1-BFDC-773E9002A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2000" y="1247573"/>
            <a:ext cx="7728626" cy="311624"/>
          </a:xfrm>
        </p:spPr>
        <p:txBody>
          <a:bodyPr lIns="0" tIns="0" rIns="0" bIns="0">
            <a:spAutoFit/>
          </a:bodyPr>
          <a:lstStyle>
            <a:lvl1pPr marL="0" indent="0" algn="l">
              <a:buNone/>
              <a:defRPr sz="2250">
                <a:solidFill>
                  <a:schemeClr val="bg2"/>
                </a:solidFill>
                <a:latin typeface="VAG Rounded" pitchFamily="50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24001"/>
            <a:ext cx="8496900" cy="916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3807000"/>
            <a:ext cx="8496900" cy="31024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B28AA99-66A9-78CA-E06D-E03EE730A01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999" y="4127676"/>
            <a:ext cx="850316" cy="846962"/>
          </a:xfrm>
          <a:prstGeom prst="rect">
            <a:avLst/>
          </a:prstGeom>
        </p:spPr>
      </p:pic>
      <p:pic>
        <p:nvPicPr>
          <p:cNvPr id="6" name="Picture 5" descr="A black background with red text&#10;&#10;Description automatically generated with medium confidence">
            <a:extLst>
              <a:ext uri="{FF2B5EF4-FFF2-40B4-BE49-F238E27FC236}">
                <a16:creationId xmlns:a16="http://schemas.microsoft.com/office/drawing/2014/main" id="{29D90C22-DFCA-89B0-6976-B1DA9DD7DDC0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4473" y="4216990"/>
            <a:ext cx="745529" cy="692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10532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ro Slide -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24002"/>
            <a:ext cx="8496900" cy="9166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2" y="3807000"/>
            <a:ext cx="8496900" cy="310242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FC0822B-6C90-472B-AB40-0806ED99FF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2001" y="1161000"/>
            <a:ext cx="7728626" cy="623248"/>
          </a:xfrm>
        </p:spPr>
        <p:txBody>
          <a:bodyPr lIns="0" tIns="0" rIns="0" bIns="0" anchor="t" anchorCtr="0">
            <a:spAutoFit/>
          </a:bodyPr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52B1172-2D36-4CE2-8E6D-A288A9F0BF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7687" y="1760572"/>
            <a:ext cx="7728626" cy="311624"/>
          </a:xfrm>
        </p:spPr>
        <p:txBody>
          <a:bodyPr lIns="0" tIns="0" rIns="0" bIns="0">
            <a:spAutoFit/>
          </a:bodyPr>
          <a:lstStyle>
            <a:lvl1pPr marL="0" indent="0" algn="ctr">
              <a:buNone/>
              <a:defRPr sz="2250">
                <a:solidFill>
                  <a:schemeClr val="bg1"/>
                </a:solidFill>
                <a:latin typeface="VAG Rounded" pitchFamily="50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17D739E-EFF1-5A7A-A658-1C43BD00CBD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999" y="4120765"/>
            <a:ext cx="850316" cy="853874"/>
          </a:xfrm>
          <a:prstGeom prst="rect">
            <a:avLst/>
          </a:prstGeom>
        </p:spPr>
      </p:pic>
      <p:pic>
        <p:nvPicPr>
          <p:cNvPr id="14" name="Picture 13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54F5B066-85A4-290A-F6B7-6DF5E9D85EA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160" y="4166511"/>
            <a:ext cx="810842" cy="7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14112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0D0A40B-4C9E-4E7D-924E-47CA6AD43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24001"/>
            <a:ext cx="8496900" cy="916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5631683-08CB-4406-8275-702BCEA097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4293000"/>
            <a:ext cx="8496900" cy="310242"/>
          </a:xfrm>
          <a:prstGeom prst="rect">
            <a:avLst/>
          </a:prstGeom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A3654759-EE2D-42CC-BB58-034A7D084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999" y="4478795"/>
            <a:ext cx="3240000" cy="354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Tx/>
              <a:buSzTx/>
              <a:buFontTx/>
              <a:buNone/>
              <a:tabLst>
                <a:tab pos="1344216" algn="l"/>
                <a:tab pos="2149079" algn="ctr"/>
                <a:tab pos="4298156" algn="r"/>
              </a:tabLst>
            </a:pPr>
            <a:r>
              <a:rPr kumimoji="0" lang="cy-GB" altLang="en-US" sz="105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@</a:t>
            </a:r>
            <a:r>
              <a:rPr kumimoji="0" lang="cy-GB" altLang="en-US" sz="1050" b="0" i="0" u="none" strike="noStrike" cap="none" normalizeH="0" baseline="0" dirty="0" err="1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complantcymru</a:t>
            </a:r>
            <a:r>
              <a:rPr kumimoji="0" lang="cy-GB" altLang="en-US" sz="105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cy-GB" altLang="en-US" sz="1050" b="0" i="0" u="none" strike="noStrike" kern="1200" cap="none" normalizeH="0" baseline="0" dirty="0" err="1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ea typeface="+mn-ea"/>
                <a:cs typeface="Times New Roman" panose="02020603050405020304" pitchFamily="18" charset="0"/>
              </a:rPr>
              <a:t>comisiynyddplant.cymru</a:t>
            </a:r>
            <a:endParaRPr kumimoji="0" lang="cy-GB" altLang="en-US" sz="1050" b="0" i="0" u="none" strike="noStrike" kern="1200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VAG Rounded" pitchFamily="50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6858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Tx/>
              <a:buSzTx/>
              <a:buFontTx/>
              <a:buNone/>
              <a:tabLst>
                <a:tab pos="1344216" algn="l"/>
                <a:tab pos="2149079" algn="ctr"/>
                <a:tab pos="4298156" algn="r"/>
              </a:tabLst>
            </a:pPr>
            <a:r>
              <a:rPr kumimoji="0" lang="cy-GB" altLang="en-US" sz="105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cs typeface="Times New Roman" panose="02020603050405020304" pitchFamily="18" charset="0"/>
              </a:rPr>
              <a:t>@</a:t>
            </a:r>
            <a:r>
              <a:rPr kumimoji="0" lang="cy-GB" altLang="en-US" sz="1050" b="0" i="0" u="none" strike="noStrike" cap="none" normalizeH="0" baseline="0" dirty="0" err="1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cs typeface="Times New Roman" panose="02020603050405020304" pitchFamily="18" charset="0"/>
              </a:rPr>
              <a:t>childcomwales</a:t>
            </a:r>
            <a:r>
              <a:rPr kumimoji="0" lang="cy-GB" altLang="en-US" sz="105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cs typeface="Times New Roman" panose="02020603050405020304" pitchFamily="18" charset="0"/>
              </a:rPr>
              <a:t>	</a:t>
            </a:r>
            <a:r>
              <a:rPr kumimoji="0" lang="cy-GB" altLang="en-US" sz="1050" b="0" i="0" u="none" strike="noStrike" kern="1200" cap="none" normalizeH="0" baseline="0" dirty="0" err="1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ea typeface="+mn-ea"/>
                <a:cs typeface="Times New Roman" panose="02020603050405020304" pitchFamily="18" charset="0"/>
              </a:rPr>
              <a:t>childrenscommissioner.wales</a:t>
            </a:r>
            <a:endParaRPr kumimoji="0" lang="en-GB" altLang="en-US" sz="1050" b="0" i="0" u="none" strike="noStrike" kern="1200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VAG Rounded" pitchFamily="50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47E2740-0F3A-49B8-92C1-43321C4DD2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50000" y="1134000"/>
            <a:ext cx="6444900" cy="3159000"/>
          </a:xfrm>
        </p:spPr>
        <p:txBody>
          <a:bodyPr lIns="0" tIns="0" rIns="0">
            <a:noAutofit/>
          </a:bodyPr>
          <a:lstStyle>
            <a:lvl1pPr>
              <a:defRPr b="1">
                <a:solidFill>
                  <a:schemeClr val="bg2"/>
                </a:solidFill>
                <a:latin typeface="VAG Rounded Std Thin" panose="020F0402020204020204" pitchFamily="34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Rectangle 11">
            <a:hlinkClick r:id="rId4"/>
            <a:extLst>
              <a:ext uri="{FF2B5EF4-FFF2-40B4-BE49-F238E27FC236}">
                <a16:creationId xmlns:a16="http://schemas.microsoft.com/office/drawing/2014/main" id="{E02D5032-7F75-405A-B222-831AB1EC6845}"/>
              </a:ext>
            </a:extLst>
          </p:cNvPr>
          <p:cNvSpPr/>
          <p:nvPr/>
        </p:nvSpPr>
        <p:spPr>
          <a:xfrm>
            <a:off x="6923315" y="4480560"/>
            <a:ext cx="1495697" cy="1226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/>
          </a:p>
        </p:txBody>
      </p:sp>
      <p:sp>
        <p:nvSpPr>
          <p:cNvPr id="13" name="Rectangle 12">
            <a:hlinkClick r:id="rId5"/>
            <a:extLst>
              <a:ext uri="{FF2B5EF4-FFF2-40B4-BE49-F238E27FC236}">
                <a16:creationId xmlns:a16="http://schemas.microsoft.com/office/drawing/2014/main" id="{0260D4DC-8A33-4918-B54F-178C0A33992F}"/>
              </a:ext>
            </a:extLst>
          </p:cNvPr>
          <p:cNvSpPr/>
          <p:nvPr/>
        </p:nvSpPr>
        <p:spPr>
          <a:xfrm>
            <a:off x="6923315" y="4685759"/>
            <a:ext cx="1789612" cy="1337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/>
          </a:p>
        </p:txBody>
      </p:sp>
    </p:spTree>
    <p:extLst>
      <p:ext uri="{BB962C8B-B14F-4D97-AF65-F5344CB8AC3E}">
        <p14:creationId xmlns:p14="http://schemas.microsoft.com/office/powerpoint/2010/main" val="158824304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Slide - Pink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24002"/>
            <a:ext cx="8496900" cy="9166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2" y="3807000"/>
            <a:ext cx="8496900" cy="310242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D1A5DA7-AA85-49F2-BAAD-A171521305D3}"/>
              </a:ext>
            </a:extLst>
          </p:cNvPr>
          <p:cNvCxnSpPr/>
          <p:nvPr/>
        </p:nvCxnSpPr>
        <p:spPr>
          <a:xfrm>
            <a:off x="1349550" y="2945700"/>
            <a:ext cx="189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670A7857-2A17-4545-8F08-164E289C251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50000" y="1133999"/>
            <a:ext cx="6444900" cy="1809000"/>
          </a:xfrm>
        </p:spPr>
        <p:txBody>
          <a:bodyPr lIns="0" tIns="0" rIns="0" bIns="152400">
            <a:noAutofit/>
          </a:bodyPr>
          <a:lstStyle>
            <a:lvl1pPr marL="0" indent="0">
              <a:spcBef>
                <a:spcPts val="0"/>
              </a:spcBef>
              <a:spcAft>
                <a:spcPts val="900"/>
              </a:spcAft>
              <a:buNone/>
              <a:defRPr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>
                <a:solidFill>
                  <a:schemeClr val="bg1"/>
                </a:solidFill>
              </a:defRPr>
            </a:lvl3pPr>
            <a:lvl4pPr marL="1028700" indent="0">
              <a:buNone/>
              <a:defRPr>
                <a:solidFill>
                  <a:schemeClr val="bg1"/>
                </a:solidFill>
              </a:defRPr>
            </a:lvl4pPr>
            <a:lvl5pPr marL="13716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10">
            <a:extLst>
              <a:ext uri="{FF2B5EF4-FFF2-40B4-BE49-F238E27FC236}">
                <a16:creationId xmlns:a16="http://schemas.microsoft.com/office/drawing/2014/main" id="{516818EA-85F8-44FB-8813-18A7EF3757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50000" y="2945700"/>
            <a:ext cx="6444900" cy="864000"/>
          </a:xfrm>
        </p:spPr>
        <p:txBody>
          <a:bodyPr lIns="0" tIns="152400" rIns="0" bIns="0">
            <a:noAutofit/>
          </a:bodyPr>
          <a:lstStyle>
            <a:lvl1pPr marL="0" indent="0">
              <a:spcBef>
                <a:spcPts val="900"/>
              </a:spcBef>
              <a:spcAft>
                <a:spcPts val="0"/>
              </a:spcAft>
              <a:buNone/>
              <a:defRPr sz="1350"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>
                <a:solidFill>
                  <a:schemeClr val="bg1"/>
                </a:solidFill>
              </a:defRPr>
            </a:lvl3pPr>
            <a:lvl4pPr marL="1028700" indent="0">
              <a:buNone/>
              <a:defRPr>
                <a:solidFill>
                  <a:schemeClr val="bg1"/>
                </a:solidFill>
              </a:defRPr>
            </a:lvl4pPr>
            <a:lvl5pPr marL="13716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1671861-8307-27A2-00F4-B5896B9D7AC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999" y="4120765"/>
            <a:ext cx="850316" cy="853874"/>
          </a:xfrm>
          <a:prstGeom prst="rect">
            <a:avLst/>
          </a:prstGeom>
        </p:spPr>
      </p:pic>
      <p:pic>
        <p:nvPicPr>
          <p:cNvPr id="3" name="Picture 2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69F5FACD-5321-506C-F7D3-1E48D8547088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160" y="4166511"/>
            <a:ext cx="810842" cy="7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92115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Slide - Purpl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24002"/>
            <a:ext cx="8496900" cy="9166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2" y="3807000"/>
            <a:ext cx="8496900" cy="310242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D1A5DA7-AA85-49F2-BAAD-A171521305D3}"/>
              </a:ext>
            </a:extLst>
          </p:cNvPr>
          <p:cNvCxnSpPr/>
          <p:nvPr/>
        </p:nvCxnSpPr>
        <p:spPr>
          <a:xfrm>
            <a:off x="1349550" y="2945700"/>
            <a:ext cx="189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7ECAE7AA-4351-4C21-B3EB-5378990286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50000" y="1133999"/>
            <a:ext cx="6444900" cy="1809000"/>
          </a:xfrm>
        </p:spPr>
        <p:txBody>
          <a:bodyPr lIns="0" tIns="0" rIns="0" bIns="152400">
            <a:noAutofit/>
          </a:bodyPr>
          <a:lstStyle>
            <a:lvl1pPr marL="0" indent="0">
              <a:spcBef>
                <a:spcPts val="0"/>
              </a:spcBef>
              <a:spcAft>
                <a:spcPts val="900"/>
              </a:spcAft>
              <a:buNone/>
              <a:defRPr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>
                <a:solidFill>
                  <a:schemeClr val="bg1"/>
                </a:solidFill>
              </a:defRPr>
            </a:lvl3pPr>
            <a:lvl4pPr marL="1028700" indent="0">
              <a:buNone/>
              <a:defRPr>
                <a:solidFill>
                  <a:schemeClr val="bg1"/>
                </a:solidFill>
              </a:defRPr>
            </a:lvl4pPr>
            <a:lvl5pPr marL="13716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C87B527-9C95-426A-A3A0-11C08ACAF5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50000" y="2945700"/>
            <a:ext cx="6444900" cy="864000"/>
          </a:xfrm>
        </p:spPr>
        <p:txBody>
          <a:bodyPr lIns="0" tIns="152400" rIns="0" bIns="0">
            <a:noAutofit/>
          </a:bodyPr>
          <a:lstStyle>
            <a:lvl1pPr marL="0" indent="0">
              <a:spcBef>
                <a:spcPts val="900"/>
              </a:spcBef>
              <a:spcAft>
                <a:spcPts val="0"/>
              </a:spcAft>
              <a:buNone/>
              <a:defRPr sz="1350"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>
                <a:solidFill>
                  <a:schemeClr val="bg1"/>
                </a:solidFill>
              </a:defRPr>
            </a:lvl3pPr>
            <a:lvl4pPr marL="1028700" indent="0">
              <a:buNone/>
              <a:defRPr>
                <a:solidFill>
                  <a:schemeClr val="bg1"/>
                </a:solidFill>
              </a:defRPr>
            </a:lvl4pPr>
            <a:lvl5pPr marL="13716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D0DF32-DB86-4561-55C7-9DB54EA9684C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999" y="4120765"/>
            <a:ext cx="850316" cy="853874"/>
          </a:xfrm>
          <a:prstGeom prst="rect">
            <a:avLst/>
          </a:prstGeom>
        </p:spPr>
      </p:pic>
      <p:pic>
        <p:nvPicPr>
          <p:cNvPr id="3" name="Picture 2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49D41B97-87DB-815D-6359-6E93C38B809A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160" y="4166511"/>
            <a:ext cx="810842" cy="7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6076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Slide - Blue">
    <p:bg>
      <p:bgPr>
        <a:solidFill>
          <a:srgbClr val="0072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24002"/>
            <a:ext cx="8496900" cy="9166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2" y="3807000"/>
            <a:ext cx="8496900" cy="310242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D1A5DA7-AA85-49F2-BAAD-A171521305D3}"/>
              </a:ext>
            </a:extLst>
          </p:cNvPr>
          <p:cNvCxnSpPr/>
          <p:nvPr/>
        </p:nvCxnSpPr>
        <p:spPr>
          <a:xfrm>
            <a:off x="1349550" y="2945700"/>
            <a:ext cx="189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5DD9D79-DCC4-4119-A5A5-C31167AB46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50000" y="1133999"/>
            <a:ext cx="6444900" cy="1809000"/>
          </a:xfrm>
        </p:spPr>
        <p:txBody>
          <a:bodyPr lIns="0" tIns="0" rIns="0" bIns="152400">
            <a:noAutofit/>
          </a:bodyPr>
          <a:lstStyle>
            <a:lvl1pPr marL="0" indent="0">
              <a:spcBef>
                <a:spcPts val="0"/>
              </a:spcBef>
              <a:spcAft>
                <a:spcPts val="900"/>
              </a:spcAft>
              <a:buNone/>
              <a:defRPr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>
                <a:solidFill>
                  <a:schemeClr val="bg1"/>
                </a:solidFill>
              </a:defRPr>
            </a:lvl3pPr>
            <a:lvl4pPr marL="1028700" indent="0">
              <a:buNone/>
              <a:defRPr>
                <a:solidFill>
                  <a:schemeClr val="bg1"/>
                </a:solidFill>
              </a:defRPr>
            </a:lvl4pPr>
            <a:lvl5pPr marL="13716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00A31E7-103F-41CA-A05A-3385EB97E5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50000" y="2945700"/>
            <a:ext cx="6444900" cy="864000"/>
          </a:xfrm>
        </p:spPr>
        <p:txBody>
          <a:bodyPr lIns="0" tIns="152400" rIns="0" bIns="0">
            <a:noAutofit/>
          </a:bodyPr>
          <a:lstStyle>
            <a:lvl1pPr marL="0" indent="0">
              <a:spcBef>
                <a:spcPts val="900"/>
              </a:spcBef>
              <a:spcAft>
                <a:spcPts val="0"/>
              </a:spcAft>
              <a:buNone/>
              <a:defRPr sz="1350"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>
                <a:solidFill>
                  <a:schemeClr val="bg1"/>
                </a:solidFill>
              </a:defRPr>
            </a:lvl3pPr>
            <a:lvl4pPr marL="1028700" indent="0">
              <a:buNone/>
              <a:defRPr>
                <a:solidFill>
                  <a:schemeClr val="bg1"/>
                </a:solidFill>
              </a:defRPr>
            </a:lvl4pPr>
            <a:lvl5pPr marL="13716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1CB53C1-E319-48BB-3A25-F8AE2BDAAB0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999" y="4120765"/>
            <a:ext cx="850316" cy="853874"/>
          </a:xfrm>
          <a:prstGeom prst="rect">
            <a:avLst/>
          </a:prstGeom>
        </p:spPr>
      </p:pic>
      <p:pic>
        <p:nvPicPr>
          <p:cNvPr id="3" name="Picture 2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61CECFB0-C293-5EBA-BB22-1B969325EEA4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160" y="4166511"/>
            <a:ext cx="810842" cy="7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80436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36C5B0-BCE9-4190-B09A-DBC0AA33D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5FE0C-6F9B-4E90-8B7D-20A721057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D1D29-2E01-48A5-96E1-EDB95AC10C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AA6C1-B524-4083-8985-4658D9A351CB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DCDDF-CFCD-4C49-922F-73DA90588F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BF52E-53C0-4F36-8CFC-2FC836391F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25262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VAG Rounded" pitchFamily="50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9JdC8dFr3Mo?feature=oembed" TargetMode="External"/><Relationship Id="rId4" Type="http://schemas.openxmlformats.org/officeDocument/2006/relationships/image" Target="../media/image2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1.snapsurveys.com/a3314c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774856" y="947956"/>
            <a:ext cx="7594287" cy="225296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Mater y mis </a:t>
            </a:r>
            <a:br>
              <a:rPr lang="en" sz="40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</a:br>
            <a:br>
              <a:rPr lang="en" sz="40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</a:br>
            <a:r>
              <a:rPr lang="en-GB" sz="40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Hydref 2024</a:t>
            </a:r>
            <a:endParaRPr sz="4000" dirty="0"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 dirty="0"/>
              <a:t> </a:t>
            </a:r>
            <a:endParaRPr sz="33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94815" y="744541"/>
            <a:ext cx="5608992" cy="2795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Mis </a:t>
            </a:r>
            <a:r>
              <a:rPr lang="en-US" sz="2400" dirty="0" err="1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diwethaf</a:t>
            </a:r>
            <a:r>
              <a:rPr lang="en-US" sz="24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, </a:t>
            </a:r>
            <a:r>
              <a:rPr lang="en-US" sz="2400" dirty="0" err="1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fe</a:t>
            </a:r>
            <a:r>
              <a:rPr lang="en-US" sz="24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wnaethom</a:t>
            </a:r>
            <a:r>
              <a:rPr lang="en-US" sz="24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ni</a:t>
            </a:r>
            <a:r>
              <a:rPr lang="en-US" sz="24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ofyn</a:t>
            </a:r>
            <a:r>
              <a:rPr lang="en-US" sz="24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i chi </a:t>
            </a:r>
            <a:r>
              <a:rPr lang="en-US" sz="2400" dirty="0" err="1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eich</a:t>
            </a:r>
            <a:r>
              <a:rPr lang="en-US" sz="24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barn am </a:t>
            </a:r>
            <a:r>
              <a:rPr lang="en-US" sz="2400" dirty="0" err="1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sut</a:t>
            </a:r>
            <a:r>
              <a:rPr lang="en-US" sz="24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mae</a:t>
            </a:r>
            <a:r>
              <a:rPr lang="en-US" sz="24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siopau</a:t>
            </a:r>
            <a:r>
              <a:rPr lang="en-US" sz="24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yn</a:t>
            </a:r>
            <a:r>
              <a:rPr lang="en-US" sz="24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gwerthu</a:t>
            </a:r>
            <a:r>
              <a:rPr lang="en-US" sz="24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rhai</a:t>
            </a:r>
            <a:r>
              <a:rPr lang="en-US" sz="24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bwydydd</a:t>
            </a:r>
            <a:r>
              <a:rPr lang="en-US" sz="24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a </a:t>
            </a:r>
            <a:r>
              <a:rPr lang="en-US" sz="2400" dirty="0" err="1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diodydd</a:t>
            </a:r>
            <a:r>
              <a:rPr lang="en-US" sz="24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egni</a:t>
            </a:r>
            <a:r>
              <a:rPr lang="en-US" sz="24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  <a:p>
            <a:pPr>
              <a:lnSpc>
                <a:spcPct val="150000"/>
              </a:lnSpc>
            </a:pPr>
            <a:r>
              <a:rPr lang="en-US" sz="2400" dirty="0" err="1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Dyma</a:t>
            </a:r>
            <a:r>
              <a:rPr lang="en-US" sz="24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beth</a:t>
            </a:r>
            <a:r>
              <a:rPr lang="en-US" sz="24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ddywedoch</a:t>
            </a:r>
            <a:r>
              <a:rPr lang="en-US" sz="24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chi </a:t>
            </a:r>
            <a:r>
              <a:rPr lang="en-US" sz="2400" dirty="0" err="1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wrthym</a:t>
            </a:r>
            <a:r>
              <a:rPr lang="en-US" sz="24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US" sz="2400" dirty="0" err="1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ni</a:t>
            </a:r>
            <a:r>
              <a:rPr lang="en-US" sz="24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711" y="943792"/>
            <a:ext cx="2009417" cy="214466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61;p14">
            <a:extLst>
              <a:ext uri="{FF2B5EF4-FFF2-40B4-BE49-F238E27FC236}">
                <a16:creationId xmlns:a16="http://schemas.microsoft.com/office/drawing/2014/main" id="{56F5BD77-4640-1CAB-ECEB-4EACD757A6E6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40599" y="132635"/>
            <a:ext cx="1710267" cy="9736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C82B4C-6E7D-3349-9162-5FC9D4118612}"/>
              </a:ext>
            </a:extLst>
          </p:cNvPr>
          <p:cNvSpPr txBox="1"/>
          <p:nvPr/>
        </p:nvSpPr>
        <p:spPr>
          <a:xfrm>
            <a:off x="226449" y="247337"/>
            <a:ext cx="6970218" cy="4648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800" err="1">
                <a:latin typeface="VAGRounded Lt"/>
              </a:rPr>
              <a:t>Ym</a:t>
            </a:r>
            <a:r>
              <a:rPr lang="en-GB" sz="1800" dirty="0">
                <a:latin typeface="VAGRounded Lt"/>
              </a:rPr>
              <a:t> mis </a:t>
            </a:r>
            <a:r>
              <a:rPr lang="en-GB" dirty="0">
                <a:latin typeface="VAGRounded Lt"/>
              </a:rPr>
              <a:t>Medi</a:t>
            </a:r>
            <a:r>
              <a:rPr lang="en-GB" sz="1800" dirty="0">
                <a:latin typeface="VAGRounded Lt"/>
              </a:rPr>
              <a:t>, </a:t>
            </a:r>
            <a:r>
              <a:rPr lang="en-GB" sz="1800" err="1">
                <a:latin typeface="VAGRounded Lt"/>
              </a:rPr>
              <a:t>llenwodd</a:t>
            </a:r>
            <a:r>
              <a:rPr lang="en-GB" sz="1800" dirty="0">
                <a:latin typeface="VAGRounded Lt"/>
              </a:rPr>
              <a:t> </a:t>
            </a:r>
            <a:r>
              <a:rPr lang="en-GB" u="sng" dirty="0">
                <a:latin typeface="VAGRounded Lt"/>
              </a:rPr>
              <a:t>1800</a:t>
            </a:r>
            <a:r>
              <a:rPr lang="en-GB" dirty="0">
                <a:latin typeface="VAGRounded Lt"/>
              </a:rPr>
              <a:t> </a:t>
            </a:r>
            <a:r>
              <a:rPr lang="en-GB" err="1">
                <a:latin typeface="VAGRounded Lt"/>
              </a:rPr>
              <a:t>ohonoch</a:t>
            </a:r>
            <a:r>
              <a:rPr lang="en-GB" sz="1800" dirty="0">
                <a:latin typeface="VAGRounded Lt"/>
              </a:rPr>
              <a:t> </a:t>
            </a:r>
            <a:r>
              <a:rPr lang="en-GB" sz="1800" err="1">
                <a:latin typeface="VAGRounded Lt"/>
              </a:rPr>
              <a:t>ein</a:t>
            </a:r>
            <a:r>
              <a:rPr lang="en-GB" sz="1800" dirty="0">
                <a:latin typeface="VAGRounded Lt"/>
              </a:rPr>
              <a:t> </a:t>
            </a:r>
            <a:r>
              <a:rPr lang="en-GB" sz="1800" err="1">
                <a:latin typeface="VAGRounded Lt"/>
              </a:rPr>
              <a:t>holiadur</a:t>
            </a:r>
            <a:r>
              <a:rPr lang="en-GB" sz="1800" dirty="0">
                <a:latin typeface="VAGRounded Lt"/>
              </a:rPr>
              <a:t>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3A9D400-392A-62D0-F5E9-11149C3CE7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020" y="1129419"/>
            <a:ext cx="812389" cy="8679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2B4AEAD-5DC4-3C65-FAE7-8587F0CD4C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9879" y="4099415"/>
            <a:ext cx="796748" cy="79674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2723E86-D450-4011-CF45-DC5A56683F5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020" y="3216642"/>
            <a:ext cx="716080" cy="75321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A5F7F1C-F6E1-5C46-BA81-6DF5100D50C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6020" y="2201849"/>
            <a:ext cx="796748" cy="82513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DF3EADD-2C79-E969-E699-BA38053CFF0F}"/>
              </a:ext>
            </a:extLst>
          </p:cNvPr>
          <p:cNvSpPr txBox="1"/>
          <p:nvPr/>
        </p:nvSpPr>
        <p:spPr>
          <a:xfrm>
            <a:off x="1932897" y="1353631"/>
            <a:ext cx="6853536" cy="32840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Roedd</a:t>
            </a:r>
            <a:r>
              <a:rPr lang="en-GB" sz="1400" dirty="0">
                <a:latin typeface="Arial"/>
                <a:ea typeface="+mn-lt"/>
                <a:cs typeface="+mn-lt"/>
              </a:rPr>
              <a:t> 31% </a:t>
            </a:r>
            <a:r>
              <a:rPr lang="en-GB" sz="1400" dirty="0" err="1">
                <a:latin typeface="Arial"/>
                <a:ea typeface="+mn-lt"/>
                <a:cs typeface="+mn-lt"/>
              </a:rPr>
              <a:t>ohonoch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yn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meddwl</a:t>
            </a:r>
            <a:r>
              <a:rPr lang="en-GB" sz="1400" dirty="0">
                <a:latin typeface="Arial"/>
                <a:ea typeface="+mn-lt"/>
                <a:cs typeface="+mn-lt"/>
              </a:rPr>
              <a:t> bod </a:t>
            </a:r>
            <a:r>
              <a:rPr lang="en-GB" sz="1400" dirty="0" err="1">
                <a:latin typeface="Arial"/>
                <a:ea typeface="+mn-lt"/>
                <a:cs typeface="+mn-lt"/>
              </a:rPr>
              <a:t>lle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mae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bwyd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llawn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siwgr</a:t>
            </a:r>
            <a:r>
              <a:rPr lang="en-GB" sz="1400" dirty="0">
                <a:latin typeface="Arial"/>
                <a:ea typeface="+mn-lt"/>
                <a:cs typeface="+mn-lt"/>
              </a:rPr>
              <a:t>, </a:t>
            </a:r>
            <a:r>
              <a:rPr lang="en-GB" sz="1400" dirty="0" err="1">
                <a:latin typeface="Arial"/>
                <a:ea typeface="+mn-lt"/>
                <a:cs typeface="+mn-lt"/>
              </a:rPr>
              <a:t>hallt</a:t>
            </a:r>
            <a:r>
              <a:rPr lang="en-GB" sz="1400" dirty="0">
                <a:latin typeface="Arial"/>
                <a:ea typeface="+mn-lt"/>
                <a:cs typeface="+mn-lt"/>
              </a:rPr>
              <a:t> neu </a:t>
            </a:r>
            <a:r>
              <a:rPr lang="en-GB" sz="1400" dirty="0" err="1">
                <a:latin typeface="Arial"/>
                <a:ea typeface="+mn-lt"/>
                <a:cs typeface="+mn-lt"/>
              </a:rPr>
              <a:t>fraster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yn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cael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ei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arddangos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yn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gwneud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gwahaniaeth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i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ba</a:t>
            </a:r>
            <a:r>
              <a:rPr lang="en-GB" sz="1400" dirty="0">
                <a:latin typeface="Arial"/>
                <a:ea typeface="+mn-lt"/>
                <a:cs typeface="+mn-lt"/>
              </a:rPr>
              <a:t> un a </a:t>
            </a:r>
            <a:r>
              <a:rPr lang="en-GB" sz="1400" dirty="0" err="1">
                <a:latin typeface="Arial"/>
                <a:ea typeface="+mn-lt"/>
                <a:cs typeface="+mn-lt"/>
              </a:rPr>
              <a:t>ydych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yn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eu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prynu</a:t>
            </a:r>
            <a:r>
              <a:rPr lang="en-GB" sz="1400" dirty="0">
                <a:latin typeface="Arial"/>
                <a:ea typeface="+mn-lt"/>
                <a:cs typeface="+mn-lt"/>
              </a:rPr>
              <a:t> ai </a:t>
            </a:r>
            <a:r>
              <a:rPr lang="en-GB" sz="1400" dirty="0" err="1">
                <a:latin typeface="Arial"/>
                <a:ea typeface="+mn-lt"/>
                <a:cs typeface="+mn-lt"/>
              </a:rPr>
              <a:t>peidio</a:t>
            </a:r>
            <a:endParaRPr lang="en-GB" sz="1400" dirty="0">
              <a:latin typeface="Arial"/>
              <a:ea typeface="+mn-lt"/>
              <a:cs typeface="+mn-lt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1400" dirty="0">
              <a:highlight>
                <a:srgbClr val="FFFF00"/>
              </a:highlight>
              <a:latin typeface="Arial"/>
              <a:ea typeface="+mn-lt"/>
              <a:cs typeface="+mn-lt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latin typeface="Arial"/>
                <a:ea typeface="+mn-lt"/>
                <a:cs typeface="+mn-lt"/>
              </a:rPr>
              <a:t>Dywedodd</a:t>
            </a:r>
            <a:r>
              <a:rPr lang="en-GB" sz="1400" dirty="0">
                <a:latin typeface="Arial"/>
                <a:ea typeface="+mn-lt"/>
                <a:cs typeface="+mn-lt"/>
              </a:rPr>
              <a:t> 38% </a:t>
            </a:r>
            <a:r>
              <a:rPr lang="en-GB" sz="1400" dirty="0" err="1">
                <a:latin typeface="Arial"/>
                <a:ea typeface="+mn-lt"/>
                <a:cs typeface="+mn-lt"/>
              </a:rPr>
              <a:t>ohonoch</a:t>
            </a:r>
            <a:r>
              <a:rPr lang="en-GB" sz="1400" dirty="0">
                <a:latin typeface="Arial"/>
                <a:ea typeface="+mn-lt"/>
                <a:cs typeface="+mn-lt"/>
              </a:rPr>
              <a:t> bod </a:t>
            </a:r>
            <a:r>
              <a:rPr lang="en-GB" sz="1400" dirty="0" err="1">
                <a:latin typeface="Arial"/>
                <a:ea typeface="+mn-lt"/>
                <a:cs typeface="+mn-lt"/>
              </a:rPr>
              <a:t>bargeinion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fel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prynu</a:t>
            </a:r>
            <a:r>
              <a:rPr lang="en-GB" sz="1400" dirty="0">
                <a:latin typeface="Arial"/>
                <a:ea typeface="+mn-lt"/>
                <a:cs typeface="+mn-lt"/>
              </a:rPr>
              <a:t> un </a:t>
            </a:r>
            <a:r>
              <a:rPr lang="en-GB" sz="1400" dirty="0" err="1">
                <a:latin typeface="Arial"/>
                <a:ea typeface="+mn-lt"/>
                <a:cs typeface="+mn-lt"/>
              </a:rPr>
              <a:t>yn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cael</a:t>
            </a:r>
            <a:r>
              <a:rPr lang="en-GB" sz="1400" dirty="0">
                <a:latin typeface="Arial"/>
                <a:ea typeface="+mn-lt"/>
                <a:cs typeface="+mn-lt"/>
              </a:rPr>
              <a:t> un am </a:t>
            </a:r>
            <a:r>
              <a:rPr lang="en-GB" sz="1400" dirty="0" err="1">
                <a:latin typeface="Arial"/>
                <a:ea typeface="+mn-lt"/>
                <a:cs typeface="+mn-lt"/>
              </a:rPr>
              <a:t>ddim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yn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gwneud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i</a:t>
            </a:r>
            <a:r>
              <a:rPr lang="en-GB" sz="1400" dirty="0">
                <a:latin typeface="Arial"/>
                <a:ea typeface="+mn-lt"/>
                <a:cs typeface="+mn-lt"/>
              </a:rPr>
              <a:t> chi </a:t>
            </a:r>
            <a:r>
              <a:rPr lang="en-GB" sz="1400" dirty="0" err="1">
                <a:latin typeface="Arial"/>
                <a:ea typeface="+mn-lt"/>
                <a:cs typeface="+mn-lt"/>
              </a:rPr>
              <a:t>fod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eisiau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prynu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bwydydd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fel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losin</a:t>
            </a:r>
            <a:r>
              <a:rPr lang="en-GB" sz="1400" dirty="0">
                <a:latin typeface="Arial"/>
                <a:ea typeface="+mn-lt"/>
                <a:cs typeface="+mn-lt"/>
              </a:rPr>
              <a:t>, </a:t>
            </a:r>
            <a:r>
              <a:rPr lang="en-GB" sz="1400" dirty="0" err="1">
                <a:latin typeface="Arial"/>
                <a:ea typeface="+mn-lt"/>
                <a:cs typeface="+mn-lt"/>
              </a:rPr>
              <a:t>siocledi</a:t>
            </a:r>
            <a:r>
              <a:rPr lang="en-GB" sz="1400" dirty="0">
                <a:latin typeface="Arial"/>
                <a:ea typeface="+mn-lt"/>
                <a:cs typeface="+mn-lt"/>
              </a:rPr>
              <a:t> a </a:t>
            </a:r>
            <a:r>
              <a:rPr lang="en-GB" sz="1400" dirty="0" err="1">
                <a:latin typeface="Arial"/>
                <a:ea typeface="+mn-lt"/>
                <a:cs typeface="+mn-lt"/>
              </a:rPr>
              <a:t>chreision</a:t>
            </a:r>
            <a:endParaRPr lang="en-GB" sz="1400" dirty="0">
              <a:latin typeface="Arial"/>
              <a:ea typeface="+mn-lt"/>
              <a:cs typeface="+mn-lt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1400" dirty="0">
              <a:highlight>
                <a:srgbClr val="FFFF00"/>
              </a:highlight>
              <a:latin typeface="Arial"/>
              <a:ea typeface="+mn-lt"/>
              <a:cs typeface="+mn-lt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err="1">
                <a:latin typeface="Arial"/>
                <a:ea typeface="+mn-lt"/>
                <a:cs typeface="+mn-lt"/>
              </a:rPr>
              <a:t>Roedd</a:t>
            </a:r>
            <a:r>
              <a:rPr lang="en-GB" sz="1400" dirty="0">
                <a:latin typeface="Arial"/>
                <a:ea typeface="+mn-lt"/>
                <a:cs typeface="+mn-lt"/>
              </a:rPr>
              <a:t> 43% </a:t>
            </a:r>
            <a:r>
              <a:rPr lang="en-GB" sz="1400" err="1">
                <a:latin typeface="Arial"/>
                <a:ea typeface="+mn-lt"/>
                <a:cs typeface="+mn-lt"/>
              </a:rPr>
              <a:t>ohonoch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err="1">
                <a:latin typeface="Arial"/>
                <a:ea typeface="+mn-lt"/>
                <a:cs typeface="+mn-lt"/>
              </a:rPr>
              <a:t>yn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err="1">
                <a:latin typeface="Arial"/>
                <a:ea typeface="+mn-lt"/>
                <a:cs typeface="+mn-lt"/>
              </a:rPr>
              <a:t>meddwl</a:t>
            </a:r>
            <a:r>
              <a:rPr lang="en-GB" sz="1400" dirty="0">
                <a:latin typeface="Arial"/>
                <a:ea typeface="+mn-lt"/>
                <a:cs typeface="+mn-lt"/>
              </a:rPr>
              <a:t> bod </a:t>
            </a:r>
            <a:r>
              <a:rPr lang="en-GB" sz="1400" err="1">
                <a:latin typeface="Arial"/>
                <a:ea typeface="+mn-lt"/>
                <a:cs typeface="+mn-lt"/>
              </a:rPr>
              <a:t>atal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err="1">
                <a:latin typeface="Arial"/>
                <a:ea typeface="+mn-lt"/>
                <a:cs typeface="+mn-lt"/>
              </a:rPr>
              <a:t>bwytai</a:t>
            </a:r>
            <a:r>
              <a:rPr lang="en-GB" sz="1400" dirty="0">
                <a:latin typeface="Arial"/>
                <a:ea typeface="+mn-lt"/>
                <a:cs typeface="+mn-lt"/>
              </a:rPr>
              <a:t> a </a:t>
            </a:r>
            <a:r>
              <a:rPr lang="en-GB" sz="1400" err="1">
                <a:latin typeface="Arial"/>
                <a:ea typeface="+mn-lt"/>
                <a:cs typeface="+mn-lt"/>
              </a:rPr>
              <a:t>chaffis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err="1">
                <a:latin typeface="Arial"/>
                <a:ea typeface="+mn-lt"/>
                <a:cs typeface="+mn-lt"/>
              </a:rPr>
              <a:t>rhag</a:t>
            </a:r>
            <a:r>
              <a:rPr lang="en-GB" sz="1400" dirty="0">
                <a:latin typeface="Arial"/>
                <a:ea typeface="+mn-lt"/>
                <a:cs typeface="+mn-lt"/>
              </a:rPr>
              <a:t> ail-</a:t>
            </a:r>
            <a:r>
              <a:rPr lang="en-GB" sz="1400" err="1">
                <a:latin typeface="Arial"/>
                <a:ea typeface="+mn-lt"/>
                <a:cs typeface="+mn-lt"/>
              </a:rPr>
              <a:t>lenwi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err="1">
                <a:latin typeface="Arial"/>
                <a:ea typeface="+mn-lt"/>
                <a:cs typeface="+mn-lt"/>
              </a:rPr>
              <a:t>diodydd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err="1">
                <a:latin typeface="Arial"/>
                <a:ea typeface="+mn-lt"/>
                <a:cs typeface="+mn-lt"/>
              </a:rPr>
              <a:t>pefriog</a:t>
            </a:r>
            <a:r>
              <a:rPr lang="en-GB" sz="1400" dirty="0">
                <a:latin typeface="Arial"/>
                <a:ea typeface="+mn-lt"/>
                <a:cs typeface="+mn-lt"/>
              </a:rPr>
              <a:t> am </a:t>
            </a:r>
            <a:r>
              <a:rPr lang="en-GB" sz="1400" err="1">
                <a:latin typeface="Arial"/>
                <a:ea typeface="+mn-lt"/>
                <a:cs typeface="+mn-lt"/>
              </a:rPr>
              <a:t>ddim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err="1">
                <a:latin typeface="Arial"/>
                <a:ea typeface="+mn-lt"/>
                <a:cs typeface="+mn-lt"/>
              </a:rPr>
              <a:t>yn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err="1">
                <a:latin typeface="Arial"/>
                <a:ea typeface="+mn-lt"/>
                <a:cs typeface="+mn-lt"/>
              </a:rPr>
              <a:t>syniad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err="1">
                <a:latin typeface="Arial"/>
                <a:ea typeface="+mn-lt"/>
                <a:cs typeface="+mn-lt"/>
              </a:rPr>
              <a:t>drwg</a:t>
            </a:r>
            <a:endParaRPr lang="en-GB" sz="1400">
              <a:latin typeface="Arial"/>
              <a:ea typeface="+mn-lt"/>
              <a:cs typeface="+mn-lt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1400" dirty="0">
              <a:highlight>
                <a:srgbClr val="FFFF00"/>
              </a:highlight>
              <a:latin typeface="Arial"/>
              <a:ea typeface="+mn-lt"/>
              <a:cs typeface="+mn-lt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Roedd</a:t>
            </a:r>
            <a:r>
              <a:rPr lang="en-GB" sz="1400" dirty="0">
                <a:latin typeface="Arial"/>
                <a:ea typeface="+mn-lt"/>
                <a:cs typeface="+mn-lt"/>
              </a:rPr>
              <a:t> 62% </a:t>
            </a:r>
            <a:r>
              <a:rPr lang="en-GB" sz="1400" dirty="0" err="1">
                <a:latin typeface="Arial"/>
                <a:ea typeface="+mn-lt"/>
                <a:cs typeface="+mn-lt"/>
              </a:rPr>
              <a:t>ohonoch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yn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meddwl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na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ddylid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gwerthu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diodydd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egni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i</a:t>
            </a:r>
            <a:r>
              <a:rPr lang="en-GB" sz="1400" dirty="0">
                <a:latin typeface="Arial"/>
                <a:ea typeface="+mn-lt"/>
                <a:cs typeface="+mn-lt"/>
              </a:rPr>
              <a:t> </a:t>
            </a:r>
            <a:r>
              <a:rPr lang="en-GB" sz="1400" dirty="0" err="1">
                <a:latin typeface="Arial"/>
                <a:ea typeface="+mn-lt"/>
                <a:cs typeface="+mn-lt"/>
              </a:rPr>
              <a:t>blant</a:t>
            </a:r>
            <a:r>
              <a:rPr lang="en-GB" sz="1400" dirty="0">
                <a:latin typeface="Arial"/>
                <a:ea typeface="+mn-lt"/>
                <a:cs typeface="+mn-lt"/>
              </a:rPr>
              <a:t> dan 16 </a:t>
            </a:r>
            <a:r>
              <a:rPr lang="en-GB" sz="1400" dirty="0" err="1">
                <a:latin typeface="Arial"/>
                <a:ea typeface="+mn-lt"/>
                <a:cs typeface="+mn-lt"/>
              </a:rPr>
              <a:t>oed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ctrTitle"/>
          </p:nvPr>
        </p:nvSpPr>
        <p:spPr>
          <a:xfrm>
            <a:off x="651746" y="1074622"/>
            <a:ext cx="3715537" cy="20370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Mae mater mis Hydref yn ymwneud a’r defnydd o </a:t>
            </a:r>
            <a:r>
              <a:rPr lang="en" sz="2400" u="sng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ffonau clyfar yn yr ysgol </a:t>
            </a:r>
            <a:endParaRPr sz="2400" u="sng" dirty="0"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CB769E-8755-8188-5063-CB7C8A611F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1069" y="1177920"/>
            <a:ext cx="2236835" cy="183047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>
            <a:spLocks noGrp="1"/>
          </p:cNvSpPr>
          <p:nvPr>
            <p:ph type="title" idx="4294967295"/>
          </p:nvPr>
        </p:nvSpPr>
        <p:spPr>
          <a:xfrm>
            <a:off x="901525" y="503397"/>
            <a:ext cx="7340950" cy="5445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🎥 Mater mis Hydref: Ffonau clyfar yn yr ysgol</a:t>
            </a:r>
            <a:endParaRPr sz="2400" b="1" dirty="0"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</p:txBody>
      </p:sp>
      <p:pic>
        <p:nvPicPr>
          <p:cNvPr id="2" name="Online Media 1" title="Mater y Mis - Hydref (Fersiwn Cymraeg)">
            <a:hlinkClick r:id="" action="ppaction://media"/>
            <a:extLst>
              <a:ext uri="{FF2B5EF4-FFF2-40B4-BE49-F238E27FC236}">
                <a16:creationId xmlns:a16="http://schemas.microsoft.com/office/drawing/2014/main" id="{E535B923-D8C2-FDB2-5E51-5C2F70846A7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715541" y="1046586"/>
            <a:ext cx="5704190" cy="322483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>
            <a:spLocks noGrp="1"/>
          </p:cNvSpPr>
          <p:nvPr>
            <p:ph type="ctrTitle"/>
          </p:nvPr>
        </p:nvSpPr>
        <p:spPr>
          <a:xfrm>
            <a:off x="1962563" y="631265"/>
            <a:ext cx="4918623" cy="62324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en" sz="2400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1) </a:t>
            </a:r>
            <a:r>
              <a:rPr lang="en-GB" sz="2400" dirty="0" err="1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Trafodwch</a:t>
            </a:r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fel</a:t>
            </a:r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pâr</a:t>
            </a:r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neu </a:t>
            </a:r>
            <a:r>
              <a:rPr lang="en-GB" sz="2400" dirty="0" err="1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fel</a:t>
            </a:r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grŵp</a:t>
            </a:r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:</a:t>
            </a:r>
            <a:endParaRPr lang="en-GB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2024" y="1617266"/>
            <a:ext cx="8139952" cy="212705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5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Oes </a:t>
            </a:r>
            <a:r>
              <a:rPr lang="en-GB" sz="1500" b="0" i="0" err="1">
                <a:solidFill>
                  <a:srgbClr val="000000"/>
                </a:solidFill>
                <a:effectLst/>
                <a:latin typeface="Arial"/>
                <a:cs typeface="Arial"/>
              </a:rPr>
              <a:t>gennych</a:t>
            </a:r>
            <a:r>
              <a:rPr lang="en-GB" sz="15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 chi </a:t>
            </a:r>
            <a:r>
              <a:rPr lang="en-GB" sz="1500" b="0" i="0" err="1">
                <a:solidFill>
                  <a:srgbClr val="000000"/>
                </a:solidFill>
                <a:effectLst/>
                <a:latin typeface="Arial"/>
                <a:cs typeface="Arial"/>
              </a:rPr>
              <a:t>ffôn</a:t>
            </a:r>
            <a:r>
              <a:rPr lang="en-GB" sz="15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en-GB" sz="1500" b="0" i="0" err="1">
                <a:solidFill>
                  <a:srgbClr val="000000"/>
                </a:solidFill>
                <a:effectLst/>
                <a:latin typeface="Arial"/>
                <a:cs typeface="Arial"/>
              </a:rPr>
              <a:t>clyfar</a:t>
            </a:r>
            <a:r>
              <a:rPr lang="en-GB" sz="1500" dirty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en-GB" sz="1500" i="1" dirty="0">
                <a:solidFill>
                  <a:srgbClr val="000000"/>
                </a:solidFill>
                <a:latin typeface="Arial"/>
                <a:cs typeface="Arial"/>
              </a:rPr>
              <a:t>smartphone</a:t>
            </a:r>
            <a:r>
              <a:rPr lang="en-GB" sz="1500" dirty="0">
                <a:solidFill>
                  <a:srgbClr val="000000"/>
                </a:solidFill>
                <a:latin typeface="Arial"/>
                <a:cs typeface="Arial"/>
              </a:rPr>
              <a:t>)?</a:t>
            </a:r>
            <a:r>
              <a:rPr lang="en-GB" sz="15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 </a:t>
            </a:r>
          </a:p>
          <a:p>
            <a:pPr marL="285750" indent="-285750"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15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Ydych</a:t>
            </a:r>
            <a:r>
              <a:rPr lang="en-GB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chi'n</a:t>
            </a:r>
            <a:r>
              <a:rPr lang="en-GB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mynd</a:t>
            </a:r>
            <a:r>
              <a:rPr lang="en-GB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ag </a:t>
            </a:r>
            <a:r>
              <a:rPr lang="en-GB" sz="1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ef</a:t>
            </a:r>
            <a:r>
              <a:rPr lang="en-GB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i'r</a:t>
            </a:r>
            <a:r>
              <a:rPr lang="en-GB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ysgol</a:t>
            </a:r>
            <a:r>
              <a:rPr lang="en-GB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  </a:t>
            </a:r>
          </a:p>
          <a:p>
            <a:pPr marL="285750" indent="-285750" algn="l" rtl="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15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500" b="0" i="0" err="1">
                <a:solidFill>
                  <a:srgbClr val="000000"/>
                </a:solidFill>
                <a:effectLst/>
                <a:latin typeface="Arial"/>
                <a:cs typeface="Arial"/>
              </a:rPr>
              <a:t>Ydych</a:t>
            </a:r>
            <a:r>
              <a:rPr lang="en-GB" sz="15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en-GB" sz="1500" b="0" i="0" err="1">
                <a:solidFill>
                  <a:srgbClr val="000000"/>
                </a:solidFill>
                <a:effectLst/>
                <a:latin typeface="Arial"/>
                <a:cs typeface="Arial"/>
              </a:rPr>
              <a:t>chi'n</a:t>
            </a:r>
            <a:r>
              <a:rPr lang="en-GB" sz="15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en-GB" sz="1500" b="0" i="0" err="1">
                <a:solidFill>
                  <a:srgbClr val="000000"/>
                </a:solidFill>
                <a:effectLst/>
                <a:latin typeface="Arial"/>
                <a:cs typeface="Arial"/>
              </a:rPr>
              <a:t>meddwl</a:t>
            </a:r>
            <a:r>
              <a:rPr lang="en-GB" sz="15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en-GB" sz="1500" b="0" i="0" err="1">
                <a:solidFill>
                  <a:srgbClr val="000000"/>
                </a:solidFill>
                <a:effectLst/>
                <a:latin typeface="Arial"/>
                <a:cs typeface="Arial"/>
              </a:rPr>
              <a:t>dylai</a:t>
            </a:r>
            <a:r>
              <a:rPr lang="en-GB" sz="15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en-GB" sz="1500" b="0" i="0" err="1">
                <a:solidFill>
                  <a:srgbClr val="000000"/>
                </a:solidFill>
                <a:effectLst/>
                <a:latin typeface="Arial"/>
                <a:cs typeface="Arial"/>
              </a:rPr>
              <a:t>ysgolion</a:t>
            </a:r>
            <a:r>
              <a:rPr lang="en-GB" sz="15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en-GB" sz="1500" b="0" i="0" err="1">
                <a:solidFill>
                  <a:srgbClr val="000000"/>
                </a:solidFill>
                <a:effectLst/>
                <a:latin typeface="Arial"/>
                <a:cs typeface="Arial"/>
              </a:rPr>
              <a:t>cael</a:t>
            </a:r>
            <a:r>
              <a:rPr lang="en-GB" sz="15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en-GB" sz="1500" b="0" i="0" err="1">
                <a:solidFill>
                  <a:srgbClr val="000000"/>
                </a:solidFill>
                <a:effectLst/>
                <a:latin typeface="Arial"/>
                <a:cs typeface="Arial"/>
              </a:rPr>
              <a:t>mwy</a:t>
            </a:r>
            <a:r>
              <a:rPr lang="en-GB" sz="15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 o </a:t>
            </a:r>
            <a:r>
              <a:rPr lang="en-GB" sz="1500" b="0" i="0" err="1">
                <a:solidFill>
                  <a:srgbClr val="000000"/>
                </a:solidFill>
                <a:effectLst/>
                <a:latin typeface="Arial"/>
                <a:cs typeface="Arial"/>
              </a:rPr>
              <a:t>reolau</a:t>
            </a:r>
            <a:r>
              <a:rPr lang="en-GB" sz="15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 am </a:t>
            </a:r>
            <a:r>
              <a:rPr lang="en-GB" sz="1500" b="0" i="0" err="1">
                <a:solidFill>
                  <a:srgbClr val="000000"/>
                </a:solidFill>
                <a:effectLst/>
                <a:latin typeface="Arial"/>
                <a:cs typeface="Arial"/>
              </a:rPr>
              <a:t>ddefnyddio</a:t>
            </a:r>
            <a:r>
              <a:rPr lang="en-GB" sz="15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en-GB" sz="1500" b="0" i="0" err="1">
                <a:solidFill>
                  <a:srgbClr val="000000"/>
                </a:solidFill>
                <a:effectLst/>
                <a:latin typeface="Arial"/>
                <a:cs typeface="Arial"/>
              </a:rPr>
              <a:t>ffonau</a:t>
            </a:r>
            <a:r>
              <a:rPr lang="en-GB" sz="15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en-GB" sz="1500" b="0" i="0" err="1">
                <a:solidFill>
                  <a:srgbClr val="000000"/>
                </a:solidFill>
                <a:effectLst/>
                <a:latin typeface="Arial"/>
                <a:cs typeface="Arial"/>
              </a:rPr>
              <a:t>clyfar</a:t>
            </a:r>
            <a:r>
              <a:rPr lang="en-GB" sz="1500" dirty="0">
                <a:solidFill>
                  <a:srgbClr val="000000"/>
                </a:solidFill>
                <a:latin typeface="Arial"/>
                <a:cs typeface="Arial"/>
              </a:rPr>
              <a:t> (</a:t>
            </a:r>
            <a:r>
              <a:rPr lang="en-GB" sz="1500" i="1" dirty="0">
                <a:solidFill>
                  <a:srgbClr val="000000"/>
                </a:solidFill>
                <a:latin typeface="Arial"/>
                <a:cs typeface="Arial"/>
              </a:rPr>
              <a:t>smartphones</a:t>
            </a:r>
            <a:r>
              <a:rPr lang="en-GB" sz="1500" dirty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n-GB" sz="1500" b="0" i="0" err="1">
                <a:solidFill>
                  <a:srgbClr val="000000"/>
                </a:solidFill>
                <a:effectLst/>
                <a:latin typeface="Arial"/>
                <a:cs typeface="Arial"/>
              </a:rPr>
              <a:t>yn</a:t>
            </a:r>
            <a:r>
              <a:rPr lang="en-GB" sz="15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en-GB" sz="1500" b="0" i="0" err="1">
                <a:solidFill>
                  <a:srgbClr val="000000"/>
                </a:solidFill>
                <a:effectLst/>
                <a:latin typeface="Arial"/>
                <a:cs typeface="Arial"/>
              </a:rPr>
              <a:t>yr</a:t>
            </a:r>
            <a:r>
              <a:rPr lang="en-GB" sz="15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en-GB" sz="1500" b="0" i="0" err="1">
                <a:solidFill>
                  <a:srgbClr val="000000"/>
                </a:solidFill>
                <a:effectLst/>
                <a:latin typeface="Arial"/>
                <a:cs typeface="Arial"/>
              </a:rPr>
              <a:t>ysgol</a:t>
            </a:r>
            <a:r>
              <a:rPr lang="en-GB" sz="15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934" y="555349"/>
            <a:ext cx="1042866" cy="95965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530B0-495E-8BF7-CF40-8A803710BD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0953" y="1555749"/>
            <a:ext cx="6927654" cy="43475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SzPts val="2120"/>
              <a:buNone/>
            </a:pPr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(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Gall </a:t>
            </a:r>
            <a:r>
              <a:rPr lang="en-GB" sz="1400" dirty="0" err="1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pob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person </a:t>
            </a:r>
            <a:r>
              <a:rPr lang="en-GB" sz="1400" dirty="0" err="1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ifanc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wneud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hyn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yn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unigol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neu gall </a:t>
            </a:r>
            <a:r>
              <a:rPr lang="en-GB" sz="1400" dirty="0" err="1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athro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ei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wneud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ar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ran y </a:t>
            </a:r>
            <a:r>
              <a:rPr lang="en-GB" sz="1400" dirty="0" err="1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dosbarth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)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38A254-911E-3200-5C43-67D075D274BA}"/>
              </a:ext>
            </a:extLst>
          </p:cNvPr>
          <p:cNvSpPr txBox="1"/>
          <p:nvPr/>
        </p:nvSpPr>
        <p:spPr>
          <a:xfrm>
            <a:off x="1783452" y="4328486"/>
            <a:ext cx="5436704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400" dirty="0">
                <a:ea typeface="+mn-lt"/>
                <a:cs typeface="+mn-lt"/>
                <a:hlinkClick r:id="rId3"/>
              </a:rPr>
              <a:t>https://online1.snapsurveys.com/a3314c</a:t>
            </a:r>
            <a:br>
              <a:rPr lang="en-GB" sz="1400" dirty="0">
                <a:ea typeface="+mn-lt"/>
                <a:cs typeface="+mn-lt"/>
              </a:rPr>
            </a:b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70519" y="661019"/>
            <a:ext cx="6927654" cy="78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SzPts val="2120"/>
              <a:buNone/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2)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Rhannwch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eich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syniadau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gyda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ni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GB" sz="1600" b="1" dirty="0" err="1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wrth</a:t>
            </a:r>
            <a:r>
              <a:rPr lang="en-GB" sz="1600" b="1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GB" sz="1600" b="1" dirty="0" err="1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ddefnyddio</a:t>
            </a:r>
            <a:r>
              <a:rPr lang="en-GB" sz="1600" b="1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cod QR yr </a:t>
            </a:r>
            <a:r>
              <a:rPr lang="en-GB" sz="1600" b="1" dirty="0" err="1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holiadur</a:t>
            </a:r>
            <a:r>
              <a:rPr lang="en-GB" sz="1600" b="1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GB" sz="1600" b="1" dirty="0" err="1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neu’r</a:t>
            </a:r>
            <a:r>
              <a:rPr lang="en-GB" sz="1600" b="1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GB" sz="1600" b="1" dirty="0" err="1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ddolen</a:t>
            </a:r>
            <a:r>
              <a:rPr lang="en-GB" sz="1600" b="1" dirty="0">
                <a:solidFill>
                  <a:schemeClr val="tx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746" y="661019"/>
            <a:ext cx="988591" cy="1329484"/>
          </a:xfrm>
          <a:prstGeom prst="rect">
            <a:avLst/>
          </a:prstGeom>
        </p:spPr>
      </p:pic>
      <p:pic>
        <p:nvPicPr>
          <p:cNvPr id="2" name="Picture 1" descr="A qr code with a white background&#10;&#10;Description automatically generated">
            <a:extLst>
              <a:ext uri="{FF2B5EF4-FFF2-40B4-BE49-F238E27FC236}">
                <a16:creationId xmlns:a16="http://schemas.microsoft.com/office/drawing/2014/main" id="{4E454895-DFCC-19C4-9DB2-F63AA6264D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2502" y="1891862"/>
            <a:ext cx="1954924" cy="1954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638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646961A-0F8D-C8D8-A785-833109CEEB7D}"/>
              </a:ext>
            </a:extLst>
          </p:cNvPr>
          <p:cNvSpPr txBox="1"/>
          <p:nvPr/>
        </p:nvSpPr>
        <p:spPr>
          <a:xfrm>
            <a:off x="2682737" y="1614305"/>
            <a:ext cx="6053998" cy="13051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Arial"/>
                <a:cs typeface="Arial"/>
              </a:rPr>
              <a:t>Gall </a:t>
            </a:r>
            <a:r>
              <a:rPr lang="en-US" sz="2800" dirty="0" err="1">
                <a:latin typeface="Arial"/>
                <a:cs typeface="Arial"/>
              </a:rPr>
              <a:t>athrawon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hefyd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rhannu</a:t>
            </a:r>
            <a:r>
              <a:rPr lang="en-US" sz="2800" dirty="0">
                <a:latin typeface="Arial"/>
                <a:cs typeface="Arial"/>
              </a:rPr>
              <a:t> barn </a:t>
            </a:r>
            <a:r>
              <a:rPr lang="en-US" sz="2800" dirty="0" err="1">
                <a:latin typeface="Arial"/>
                <a:cs typeface="Arial"/>
              </a:rPr>
              <a:t>personol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trwy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yr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holiadur</a:t>
            </a:r>
            <a:r>
              <a:rPr lang="en-US" sz="2800" dirty="0">
                <a:latin typeface="Arial"/>
                <a:cs typeface="Arial"/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734" y="1150619"/>
            <a:ext cx="2050269" cy="1769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67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>
            <a:spLocks noGrp="1"/>
          </p:cNvSpPr>
          <p:nvPr>
            <p:ph type="ctrTitle"/>
          </p:nvPr>
        </p:nvSpPr>
        <p:spPr>
          <a:xfrm>
            <a:off x="1976922" y="919928"/>
            <a:ext cx="2827090" cy="9825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Diolch!  </a:t>
            </a:r>
            <a:endParaRPr sz="3600" dirty="0"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976" y="594864"/>
            <a:ext cx="1380004" cy="1632681"/>
          </a:xfrm>
          <a:prstGeom prst="rect">
            <a:avLst/>
          </a:prstGeom>
        </p:spPr>
      </p:pic>
      <p:sp>
        <p:nvSpPr>
          <p:cNvPr id="6" name="Google Shape;105;p20"/>
          <p:cNvSpPr txBox="1">
            <a:spLocks/>
          </p:cNvSpPr>
          <p:nvPr/>
        </p:nvSpPr>
        <p:spPr>
          <a:xfrm>
            <a:off x="580940" y="2315470"/>
            <a:ext cx="7982120" cy="133127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250" kern="1200">
                <a:solidFill>
                  <a:schemeClr val="bg2"/>
                </a:solidFill>
                <a:latin typeface="VAG Rounded" pitchFamily="50" charset="0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50000"/>
              </a:lnSpc>
              <a:buNone/>
            </a:pPr>
            <a:r>
              <a:rPr lang="en-GB" sz="2000" dirty="0" err="1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Bydd</a:t>
            </a:r>
            <a:r>
              <a:rPr lang="en-GB" sz="2000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Mater y Mis </a:t>
            </a:r>
            <a:r>
              <a:rPr lang="en-GB" sz="2000" dirty="0" err="1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nesaf</a:t>
            </a:r>
            <a:r>
              <a:rPr lang="en-GB" sz="2000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GB" sz="2000" dirty="0" err="1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ar</a:t>
            </a:r>
            <a:r>
              <a:rPr lang="en-GB" sz="2000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GB" sz="2000" dirty="0" err="1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gael</a:t>
            </a:r>
            <a:r>
              <a:rPr lang="en-GB" sz="2000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GB" sz="2000" dirty="0" err="1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ar</a:t>
            </a:r>
            <a:r>
              <a:rPr lang="en-GB" sz="2000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GB" sz="2000" dirty="0" err="1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ein</a:t>
            </a:r>
            <a:r>
              <a:rPr lang="en-GB" sz="2000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GB" sz="2000" dirty="0" err="1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gwefan</a:t>
            </a:r>
            <a:r>
              <a:rPr lang="en-GB" sz="2000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GB" sz="2000" dirty="0" err="1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ar</a:t>
            </a:r>
            <a:r>
              <a:rPr lang="en-GB" sz="2000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en-GB" sz="2000" u="sng" dirty="0" err="1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Ddydd</a:t>
            </a:r>
            <a:r>
              <a:rPr lang="en-GB" sz="2000" u="sng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</a:t>
            </a:r>
            <a:r>
              <a:rPr lang="en-GB" sz="2000" u="sng" dirty="0" err="1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Llun</a:t>
            </a:r>
            <a:r>
              <a:rPr lang="en-GB" sz="2000" u="sng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, </a:t>
            </a:r>
            <a:r>
              <a:rPr lang="en-GB" sz="2000" u="sng" dirty="0" err="1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Tachwedd</a:t>
            </a:r>
            <a:r>
              <a:rPr lang="en-GB" sz="2000" u="sng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y 4ydd.</a:t>
            </a:r>
            <a:endParaRPr lang="en" sz="2000" u="sng" dirty="0">
              <a:solidFill>
                <a:schemeClr val="dk1"/>
              </a:solidFill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GB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CFW powerpoint Theme1">
  <a:themeElements>
    <a:clrScheme name="CComm">
      <a:dk1>
        <a:sysClr val="windowText" lastClr="000000"/>
      </a:dk1>
      <a:lt1>
        <a:sysClr val="window" lastClr="FFFFFF"/>
      </a:lt1>
      <a:dk2>
        <a:srgbClr val="414042"/>
      </a:dk2>
      <a:lt2>
        <a:srgbClr val="ED1556"/>
      </a:lt2>
      <a:accent1>
        <a:srgbClr val="0072BC"/>
      </a:accent1>
      <a:accent2>
        <a:srgbClr val="FDB913"/>
      </a:accent2>
      <a:accent3>
        <a:srgbClr val="27AAE1"/>
      </a:accent3>
      <a:accent4>
        <a:srgbClr val="EE3D96"/>
      </a:accent4>
      <a:accent5>
        <a:srgbClr val="A978B4"/>
      </a:accent5>
      <a:accent6>
        <a:srgbClr val="B3D235"/>
      </a:accent6>
      <a:hlink>
        <a:srgbClr val="0563C1"/>
      </a:hlink>
      <a:folHlink>
        <a:srgbClr val="954F72"/>
      </a:folHlink>
    </a:clrScheme>
    <a:fontScheme name="CCom">
      <a:majorFont>
        <a:latin typeface="VAG Rounded"/>
        <a:ea typeface=""/>
        <a:cs typeface=""/>
      </a:majorFont>
      <a:minorFont>
        <a:latin typeface="VAG Rounded St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CFW powerpoint Theme1" id="{831CD84B-491B-4162-85AB-8C2EAA65001B}" vid="{A06790EC-AE59-40CB-847F-D2738D8EC991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628BDDCD899543B5BD17CBA8018D12" ma:contentTypeVersion="8" ma:contentTypeDescription="Create a new document." ma:contentTypeScope="" ma:versionID="710acb1f7924f3d4f1150332029a2671">
  <xsd:schema xmlns:xsd="http://www.w3.org/2001/XMLSchema" xmlns:xs="http://www.w3.org/2001/XMLSchema" xmlns:p="http://schemas.microsoft.com/office/2006/metadata/properties" xmlns:ns2="2de8a4f0-9b21-4ea8-9e43-a93d43247bc4" targetNamespace="http://schemas.microsoft.com/office/2006/metadata/properties" ma:root="true" ma:fieldsID="0c5777cd81478fa906ccd310d3b3d11e" ns2:_="">
    <xsd:import namespace="2de8a4f0-9b21-4ea8-9e43-a93d43247b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e8a4f0-9b21-4ea8-9e43-a93d43247b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7349C8-AF99-409F-A1B1-8E73166C09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e8a4f0-9b21-4ea8-9e43-a93d43247b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66B4CA2-A3E6-41CB-9A54-9B181FA42493}">
  <ds:schemaRefs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2de8a4f0-9b21-4ea8-9e43-a93d43247bc4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7F1EA73-FF8A-459A-8B40-656E031A1D7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CCFW powerpoint Theme1</Template>
  <TotalTime>783</TotalTime>
  <Words>325</Words>
  <Application>Microsoft Office PowerPoint</Application>
  <PresentationFormat>On-screen Show (16:9)</PresentationFormat>
  <Paragraphs>33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CCFW powerpoint Theme1</vt:lpstr>
      <vt:lpstr>Mater y mis   Hydref 2024  </vt:lpstr>
      <vt:lpstr>PowerPoint Presentation</vt:lpstr>
      <vt:lpstr>PowerPoint Presentation</vt:lpstr>
      <vt:lpstr>Mae mater mis Hydref yn ymwneud a’r defnydd o ffonau clyfar yn yr ysgol </vt:lpstr>
      <vt:lpstr>🎥 Mater mis Hydref: Ffonau clyfar yn yr ysgol</vt:lpstr>
      <vt:lpstr>1) Trafodwch fel pâr neu fel grŵp:</vt:lpstr>
      <vt:lpstr>PowerPoint Presentation</vt:lpstr>
      <vt:lpstr>PowerPoint Presentation</vt:lpstr>
      <vt:lpstr>Diolch!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Monthly Matters - February 2024</dc:title>
  <dc:creator>Sophie</dc:creator>
  <cp:lastModifiedBy>Sophie Williams</cp:lastModifiedBy>
  <cp:revision>75</cp:revision>
  <cp:lastPrinted>2024-03-01T11:11:59Z</cp:lastPrinted>
  <dcterms:modified xsi:type="dcterms:W3CDTF">2024-10-04T14:20:24Z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0x0101002B628BDDCD899543B5BD17CBA8018D12</vt:lpwstr>
  </property>
</Properties>
</file>