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embeddedFontLst>
    <p:embeddedFont>
      <p:font typeface="VAG Rounded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00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D7582-1DD5-B6BE-1743-244FB4CAC3E2}" v="9" dt="2024-09-03T15:34:09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hiannon Llewelyn" userId="S::rhiannon.llewelyn@childcomwales.org.uk::46c67b8b-09de-45f8-a87d-f04795dd1920" providerId="AD" clId="Web-{24AD7582-1DD5-B6BE-1743-244FB4CAC3E2}"/>
    <pc:docChg chg="modSld">
      <pc:chgData name="Rhiannon Llewelyn" userId="S::rhiannon.llewelyn@childcomwales.org.uk::46c67b8b-09de-45f8-a87d-f04795dd1920" providerId="AD" clId="Web-{24AD7582-1DD5-B6BE-1743-244FB4CAC3E2}" dt="2024-09-03T15:34:09.581" v="8" actId="1076"/>
      <pc:docMkLst>
        <pc:docMk/>
      </pc:docMkLst>
      <pc:sldChg chg="addSp delSp modSp">
        <pc:chgData name="Rhiannon Llewelyn" userId="S::rhiannon.llewelyn@childcomwales.org.uk::46c67b8b-09de-45f8-a87d-f04795dd1920" providerId="AD" clId="Web-{24AD7582-1DD5-B6BE-1743-244FB4CAC3E2}" dt="2024-09-03T15:34:09.581" v="8" actId="1076"/>
        <pc:sldMkLst>
          <pc:docMk/>
          <pc:sldMk cId="1101653512" sldId="265"/>
        </pc:sldMkLst>
        <pc:spChg chg="mod">
          <ac:chgData name="Rhiannon Llewelyn" userId="S::rhiannon.llewelyn@childcomwales.org.uk::46c67b8b-09de-45f8-a87d-f04795dd1920" providerId="AD" clId="Web-{24AD7582-1DD5-B6BE-1743-244FB4CAC3E2}" dt="2024-09-03T15:34:06.362" v="7" actId="1076"/>
          <ac:spMkLst>
            <pc:docMk/>
            <pc:sldMk cId="1101653512" sldId="265"/>
            <ac:spMk id="6" creationId="{A147C552-6B9D-402E-2C99-418C49D024E1}"/>
          </ac:spMkLst>
        </pc:spChg>
        <pc:picChg chg="add mod">
          <ac:chgData name="Rhiannon Llewelyn" userId="S::rhiannon.llewelyn@childcomwales.org.uk::46c67b8b-09de-45f8-a87d-f04795dd1920" providerId="AD" clId="Web-{24AD7582-1DD5-B6BE-1743-244FB4CAC3E2}" dt="2024-09-03T15:34:09.581" v="8" actId="1076"/>
          <ac:picMkLst>
            <pc:docMk/>
            <pc:sldMk cId="1101653512" sldId="265"/>
            <ac:picMk id="2" creationId="{A9AEAD2F-CBA7-885A-1B9E-B3F3B0A0D14C}"/>
          </ac:picMkLst>
        </pc:picChg>
        <pc:picChg chg="del">
          <ac:chgData name="Rhiannon Llewelyn" userId="S::rhiannon.llewelyn@childcomwales.org.uk::46c67b8b-09de-45f8-a87d-f04795dd1920" providerId="AD" clId="Web-{24AD7582-1DD5-B6BE-1743-244FB4CAC3E2}" dt="2024-09-03T15:33:16.548" v="0"/>
          <ac:picMkLst>
            <pc:docMk/>
            <pc:sldMk cId="1101653512" sldId="265"/>
            <ac:picMk id="7172" creationId="{4665B57B-4E47-FA40-9714-1E0E42AC92B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062B9-78BD-4366-9AF4-586D793BE145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12535-DBC4-439E-BB96-52679E8F5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16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29heGvvVF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HEz9I6EBJk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2o1z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2535-DBC4-439E-BB96-52679E8F57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427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2535-DBC4-439E-BB96-52679E8F576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10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2535-DBC4-439E-BB96-52679E8F576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65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2535-DBC4-439E-BB96-52679E8F576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51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2535-DBC4-439E-BB96-52679E8F57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978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2535-DBC4-439E-BB96-52679E8F576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885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Linc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i’r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fideo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– </a:t>
            </a:r>
            <a:r>
              <a:rPr lang="en-US" b="0" i="0" u="sng" strike="noStrike" dirty="0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3"/>
              </a:rPr>
              <a:t>https://youtu.be/B29heGvvVF8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2535-DBC4-439E-BB96-52679E8F576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046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Nodyn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athrawon</a:t>
            </a:r>
            <a:r>
              <a:rPr lang="en-US" b="1" dirty="0"/>
              <a:t>: </a:t>
            </a:r>
            <a:r>
              <a:rPr lang="en-US" b="0" dirty="0"/>
              <a:t>Mae </a:t>
            </a:r>
            <a:r>
              <a:rPr lang="en-US" b="0" dirty="0" err="1"/>
              <a:t>Llywodraeth</a:t>
            </a:r>
            <a:r>
              <a:rPr lang="en-US" b="0" dirty="0"/>
              <a:t> Cymru </a:t>
            </a:r>
            <a:r>
              <a:rPr lang="en-US" b="0" dirty="0" err="1"/>
              <a:t>eisiau</a:t>
            </a:r>
            <a:r>
              <a:rPr lang="en-US" b="0" dirty="0"/>
              <a:t> </a:t>
            </a:r>
            <a:r>
              <a:rPr lang="en-US" b="0" dirty="0" err="1"/>
              <a:t>stopio</a:t>
            </a:r>
            <a:r>
              <a:rPr lang="en-US" b="0" dirty="0"/>
              <a:t> </a:t>
            </a:r>
            <a:r>
              <a:rPr lang="en-US" b="0" dirty="0" err="1"/>
              <a:t>siopiau</a:t>
            </a:r>
            <a:r>
              <a:rPr lang="en-US" b="0" dirty="0"/>
              <a:t> </a:t>
            </a:r>
            <a:r>
              <a:rPr lang="en-US" b="0" dirty="0" err="1"/>
              <a:t>rhag</a:t>
            </a:r>
            <a:r>
              <a:rPr lang="en-US" b="0" dirty="0"/>
              <a:t> </a:t>
            </a:r>
            <a:r>
              <a:rPr lang="en-US" b="0" dirty="0" err="1"/>
              <a:t>rhoi</a:t>
            </a:r>
            <a:r>
              <a:rPr lang="en-US" b="0" dirty="0"/>
              <a:t> </a:t>
            </a:r>
            <a:r>
              <a:rPr lang="en-US" b="0" dirty="0" err="1"/>
              <a:t>bwydydd</a:t>
            </a:r>
            <a:r>
              <a:rPr lang="en-US" b="0" dirty="0"/>
              <a:t> </a:t>
            </a:r>
            <a:r>
              <a:rPr lang="en-US" b="0" dirty="0" err="1"/>
              <a:t>fel</a:t>
            </a:r>
            <a:r>
              <a:rPr lang="en-US" b="0" dirty="0"/>
              <a:t> </a:t>
            </a:r>
            <a:r>
              <a:rPr lang="en-US" b="0" dirty="0" err="1"/>
              <a:t>losin</a:t>
            </a:r>
            <a:r>
              <a:rPr lang="en-US" b="0" dirty="0"/>
              <a:t>, </a:t>
            </a:r>
            <a:r>
              <a:rPr lang="en-US" b="0" dirty="0" err="1"/>
              <a:t>siocledi</a:t>
            </a:r>
            <a:r>
              <a:rPr lang="en-US" b="0" dirty="0"/>
              <a:t>, a </a:t>
            </a:r>
            <a:r>
              <a:rPr lang="en-US" b="0" dirty="0" err="1"/>
              <a:t>chreision</a:t>
            </a:r>
            <a:r>
              <a:rPr lang="en-US" b="0" dirty="0"/>
              <a:t> </a:t>
            </a:r>
            <a:r>
              <a:rPr lang="en-US" b="0" dirty="0" err="1"/>
              <a:t>mewn</a:t>
            </a:r>
            <a:r>
              <a:rPr lang="en-US" b="0" dirty="0"/>
              <a:t> </a:t>
            </a:r>
            <a:r>
              <a:rPr lang="en-US" b="0" dirty="0" err="1"/>
              <a:t>lleoedd</a:t>
            </a:r>
            <a:r>
              <a:rPr lang="en-US" b="0" dirty="0"/>
              <a:t> </a:t>
            </a:r>
            <a:r>
              <a:rPr lang="en-US" b="0" dirty="0" err="1"/>
              <a:t>lle</a:t>
            </a:r>
            <a:r>
              <a:rPr lang="en-US" b="0" dirty="0"/>
              <a:t> </a:t>
            </a:r>
            <a:r>
              <a:rPr lang="en-US" b="0" dirty="0" err="1"/>
              <a:t>bydd</a:t>
            </a:r>
            <a:r>
              <a:rPr lang="en-US" b="0" dirty="0"/>
              <a:t> lot o </a:t>
            </a:r>
            <a:r>
              <a:rPr lang="en-US" b="0" dirty="0" err="1"/>
              <a:t>bobl</a:t>
            </a:r>
            <a:r>
              <a:rPr lang="en-US" b="0" dirty="0"/>
              <a:t> </a:t>
            </a:r>
            <a:r>
              <a:rPr lang="en-US" b="0" dirty="0" err="1"/>
              <a:t>yn</a:t>
            </a:r>
            <a:r>
              <a:rPr lang="en-US" b="0" dirty="0"/>
              <a:t> </a:t>
            </a:r>
            <a:r>
              <a:rPr lang="en-US" b="0" dirty="0" err="1"/>
              <a:t>eu</a:t>
            </a:r>
            <a:r>
              <a:rPr lang="en-US" b="0" dirty="0"/>
              <a:t> </a:t>
            </a:r>
            <a:r>
              <a:rPr lang="en-US" b="0" dirty="0" err="1"/>
              <a:t>gweld</a:t>
            </a:r>
            <a:r>
              <a:rPr lang="en-US" b="0" dirty="0"/>
              <a:t>, </a:t>
            </a:r>
            <a:r>
              <a:rPr lang="en-US" b="0" dirty="0" err="1"/>
              <a:t>fel</a:t>
            </a:r>
            <a:r>
              <a:rPr lang="en-US" b="0" dirty="0"/>
              <a:t> ger </a:t>
            </a:r>
            <a:r>
              <a:rPr lang="en-US" b="0" dirty="0" err="1"/>
              <a:t>drws</a:t>
            </a:r>
            <a:r>
              <a:rPr lang="en-US" b="0" dirty="0"/>
              <a:t> </a:t>
            </a:r>
            <a:r>
              <a:rPr lang="en-US" b="0" dirty="0" err="1"/>
              <a:t>ffrynt</a:t>
            </a:r>
            <a:r>
              <a:rPr lang="en-US" b="0" dirty="0"/>
              <a:t> y </a:t>
            </a:r>
            <a:r>
              <a:rPr lang="en-US" b="0" dirty="0" err="1"/>
              <a:t>siop</a:t>
            </a:r>
            <a:r>
              <a:rPr lang="en-US" b="0" dirty="0"/>
              <a:t> neu ger y </a:t>
            </a:r>
            <a:r>
              <a:rPr lang="en-US" b="0" dirty="0" err="1"/>
              <a:t>til</a:t>
            </a:r>
            <a:r>
              <a:rPr lang="en-US" b="0" dirty="0"/>
              <a:t>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2535-DBC4-439E-BB96-52679E8F576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654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Linc </a:t>
            </a:r>
            <a:r>
              <a:rPr lang="en-US" dirty="0" err="1"/>
              <a:t>I’r</a:t>
            </a:r>
            <a:r>
              <a:rPr lang="en-US" dirty="0"/>
              <a:t> </a:t>
            </a:r>
            <a:r>
              <a:rPr lang="en-US" dirty="0" err="1"/>
              <a:t>fideo</a:t>
            </a:r>
            <a:r>
              <a:rPr lang="en-US" dirty="0"/>
              <a:t>: </a:t>
            </a:r>
            <a:r>
              <a:rPr lang="en-GB" dirty="0" err="1">
                <a:hlinkClick r:id="rId3"/>
              </a:rPr>
              <a:t>Cynnig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i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ddod</a:t>
            </a:r>
            <a:r>
              <a:rPr lang="en-GB" dirty="0">
                <a:hlinkClick r:id="rId3"/>
              </a:rPr>
              <a:t> â </a:t>
            </a:r>
            <a:r>
              <a:rPr lang="en-GB" dirty="0" err="1">
                <a:hlinkClick r:id="rId3"/>
              </a:rPr>
              <a:t>gwerthiant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diodydd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egni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i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blant</a:t>
            </a:r>
            <a:r>
              <a:rPr lang="en-GB" dirty="0">
                <a:hlinkClick r:id="rId3"/>
              </a:rPr>
              <a:t> o dan 16 </a:t>
            </a:r>
            <a:r>
              <a:rPr lang="en-GB" dirty="0" err="1">
                <a:hlinkClick r:id="rId3"/>
              </a:rPr>
              <a:t>oed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i</a:t>
            </a:r>
            <a:r>
              <a:rPr lang="en-GB" dirty="0">
                <a:hlinkClick r:id="rId3"/>
              </a:rPr>
              <a:t> ben - YouTube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2535-DBC4-439E-BB96-52679E8F576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227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2535-DBC4-439E-BB96-52679E8F576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157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Linc </a:t>
            </a:r>
            <a:r>
              <a:rPr lang="en-US" dirty="0" err="1"/>
              <a:t>i’r</a:t>
            </a:r>
            <a:r>
              <a:rPr lang="en-US" dirty="0"/>
              <a:t> </a:t>
            </a:r>
            <a:r>
              <a:rPr lang="en-US" dirty="0" err="1"/>
              <a:t>holiadur</a:t>
            </a:r>
            <a:r>
              <a:rPr lang="en-US" dirty="0"/>
              <a:t>: </a:t>
            </a:r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3"/>
              </a:rPr>
              <a:t>https://online1.snapsurveys.com/2o1zl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12535-DBC4-439E-BB96-52679E8F576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42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29heGvvVF8?feature=oembed" TargetMode="Externa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4HEz9I6EBJk?feature=oembed" TargetMode="Externa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hyperlink" Target="https://online1.snapsurveys.com/2o1z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3">
            <a:extLst>
              <a:ext uri="{FF2B5EF4-FFF2-40B4-BE49-F238E27FC236}">
                <a16:creationId xmlns:a16="http://schemas.microsoft.com/office/drawing/2014/main" id="{1718C213-8B0A-0DF5-E942-A10F53E911E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80901" y="1063881"/>
            <a:ext cx="523019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1" tIns="91421" rIns="91421" bIns="91421" numCol="1" anchor="b" anchorCtr="0" compatLnSpc="1">
            <a:prstTxWarp prst="textNoShape">
              <a:avLst/>
            </a:prstTxWarp>
          </a:bodyPr>
          <a:lstStyle>
            <a:lvl1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kern="1200">
                <a:solidFill>
                  <a:srgbClr val="000000"/>
                </a:solidFill>
                <a:latin typeface="Aptos Display"/>
              </a:defRPr>
            </a:lvl1pPr>
            <a:lvl2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2pPr>
            <a:lvl3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3pPr>
            <a:lvl4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4pPr>
            <a:lvl5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5pPr>
            <a:lvl6pPr marL="4572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6pPr>
            <a:lvl7pPr marL="9144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7pPr>
            <a:lvl8pPr marL="13716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8pPr>
            <a:lvl9pPr marL="18288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9pPr>
          </a:lstStyle>
          <a:p>
            <a:pPr eaLnBrk="1"/>
            <a:r>
              <a:rPr lang="es-E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Mater y Mis – </a:t>
            </a:r>
            <a:r>
              <a:rPr lang="es-E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Medi</a:t>
            </a:r>
            <a:r>
              <a:rPr lang="es-E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  <a:br>
              <a:rPr lang="es-E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n-US" sz="3000" dirty="0">
                <a:latin typeface="Aptos Display" panose="020B0004020202020204" pitchFamily="34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8BE967-4076-CB7C-5A2C-0E3A360FF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947556"/>
            <a:ext cx="615315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84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9CEA28A-D921-C9DA-510C-7A136D58F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0" y="1872583"/>
            <a:ext cx="22574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E0A3B558-9716-1937-A5A9-124B24ADD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8442" y="1872583"/>
            <a:ext cx="83058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ddiwedd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yr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holiadur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opsiwn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ddweud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wrthym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yw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barn am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Fater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Mis a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gallwn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wella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9372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B37A604-E6B4-FE2E-73F4-3A96958AB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110662"/>
            <a:ext cx="1809288" cy="213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04;p20">
            <a:extLst>
              <a:ext uri="{FF2B5EF4-FFF2-40B4-BE49-F238E27FC236}">
                <a16:creationId xmlns:a16="http://schemas.microsoft.com/office/drawing/2014/main" id="{8B7BAE70-3F1F-3B90-FA24-3E761D0C9E7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208461" y="1765173"/>
            <a:ext cx="3775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8" tIns="121898" rIns="121898" bIns="121898" numCol="1" anchor="t" anchorCtr="1" compatLnSpc="1">
            <a:prstTxWarp prst="textNoShape">
              <a:avLst/>
            </a:prstTxWarp>
          </a:bodyPr>
          <a:lstStyle>
            <a:lvl1pPr algn="ctr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6000" kern="1200">
                <a:solidFill>
                  <a:srgbClr val="000000"/>
                </a:solidFill>
                <a:latin typeface="Aptos Display"/>
              </a:defRPr>
            </a:lvl1pPr>
            <a:lvl2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2pPr>
            <a:lvl3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3pPr>
            <a:lvl4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4pPr>
            <a:lvl5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5pPr>
            <a:lvl6pPr marL="4572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6pPr>
            <a:lvl7pPr marL="9144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7pPr>
            <a:lvl8pPr marL="13716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8pPr>
            <a:lvl9pPr marL="18288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9pPr>
          </a:lstStyle>
          <a:p>
            <a:pPr eaLnBrk="1"/>
            <a:r>
              <a:rPr alt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Diolch</a:t>
            </a:r>
            <a:r>
              <a:rPr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4" name="Google Shape;105;p20">
            <a:extLst>
              <a:ext uri="{FF2B5EF4-FFF2-40B4-BE49-F238E27FC236}">
                <a16:creationId xmlns:a16="http://schemas.microsoft.com/office/drawing/2014/main" id="{00926E9D-DCFF-E3A2-D84E-84FCDE3EB0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943767" y="3608055"/>
            <a:ext cx="10304462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8" tIns="121898" rIns="121898" bIns="121898" numCol="1" anchor="t" anchorCtr="1" compatLnSpc="1">
            <a:prstTxWarp prst="textNoShape">
              <a:avLst/>
            </a:prstTxWarp>
          </a:bodyPr>
          <a:lstStyle>
            <a:lvl1pPr marL="0" indent="0" algn="ctr" rtl="0" eaLnBrk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en-US" sz="2400" kern="1200">
                <a:solidFill>
                  <a:srgbClr val="000000"/>
                </a:solidFill>
                <a:latin typeface="Aptos"/>
              </a:defRPr>
            </a:lvl1pPr>
            <a:lvl2pPr marL="685800" lvl="1" indent="-228600" algn="l" rtl="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sz="2400" kern="1200">
                <a:solidFill>
                  <a:srgbClr val="000000"/>
                </a:solidFill>
                <a:latin typeface="Aptos"/>
              </a:defRPr>
            </a:lvl2pPr>
            <a:lvl3pPr marL="1143000" lvl="2" indent="-228600" algn="l" rtl="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sz="2000" kern="1200">
                <a:solidFill>
                  <a:srgbClr val="000000"/>
                </a:solidFill>
                <a:latin typeface="Aptos"/>
              </a:defRPr>
            </a:lvl3pPr>
            <a:lvl4pPr marL="1600200" lvl="3" indent="-228600" algn="l" rtl="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kern="1200">
                <a:solidFill>
                  <a:srgbClr val="000000"/>
                </a:solidFill>
                <a:latin typeface="Aptos"/>
              </a:defRPr>
            </a:lvl4pPr>
            <a:lvl5pPr marL="2057400" lvl="4" indent="-228600" algn="l" rtl="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kern="1200">
                <a:solidFill>
                  <a:srgbClr val="000000"/>
                </a:solidFill>
                <a:latin typeface="Apto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130000"/>
              </a:lnSpc>
            </a:pPr>
            <a:r>
              <a:rPr lang="en-GB" altLang="en-US" sz="2800" dirty="0" err="1">
                <a:latin typeface="Arial"/>
                <a:cs typeface="Arial"/>
              </a:rPr>
              <a:t>Bydd</a:t>
            </a:r>
            <a:r>
              <a:rPr lang="en-GB" altLang="en-US" sz="2800" dirty="0">
                <a:latin typeface="Arial"/>
                <a:cs typeface="Arial"/>
              </a:rPr>
              <a:t> Mater y Mis </a:t>
            </a:r>
            <a:r>
              <a:rPr lang="en-GB" altLang="en-US" sz="2800" dirty="0" err="1">
                <a:latin typeface="Arial"/>
                <a:cs typeface="Arial"/>
              </a:rPr>
              <a:t>nesaf</a:t>
            </a:r>
            <a:r>
              <a:rPr lang="en-GB" altLang="en-US" sz="2800" dirty="0">
                <a:latin typeface="Arial"/>
                <a:cs typeface="Arial"/>
              </a:rPr>
              <a:t> </a:t>
            </a:r>
            <a:r>
              <a:rPr lang="en-GB" altLang="en-US" sz="2800" dirty="0" err="1">
                <a:latin typeface="Arial"/>
                <a:cs typeface="Arial"/>
              </a:rPr>
              <a:t>ar</a:t>
            </a:r>
            <a:r>
              <a:rPr lang="en-GB" altLang="en-US" sz="2800" dirty="0">
                <a:latin typeface="Arial"/>
                <a:cs typeface="Arial"/>
              </a:rPr>
              <a:t> </a:t>
            </a:r>
            <a:r>
              <a:rPr lang="en-GB" altLang="en-US" sz="2800" dirty="0" err="1">
                <a:latin typeface="Arial"/>
                <a:cs typeface="Arial"/>
              </a:rPr>
              <a:t>gael</a:t>
            </a:r>
            <a:r>
              <a:rPr lang="en-GB" altLang="en-US" sz="2800" dirty="0">
                <a:latin typeface="Arial"/>
                <a:cs typeface="Arial"/>
              </a:rPr>
              <a:t> </a:t>
            </a:r>
            <a:r>
              <a:rPr lang="en-GB" altLang="en-US" sz="2800" dirty="0" err="1">
                <a:latin typeface="Arial"/>
                <a:cs typeface="Arial"/>
              </a:rPr>
              <a:t>ar</a:t>
            </a:r>
            <a:r>
              <a:rPr lang="en-GB" altLang="en-US" sz="2800" dirty="0">
                <a:latin typeface="Arial"/>
                <a:cs typeface="Arial"/>
              </a:rPr>
              <a:t> </a:t>
            </a:r>
            <a:r>
              <a:rPr lang="en-GB" altLang="en-US" sz="2800" dirty="0" err="1">
                <a:latin typeface="Arial"/>
                <a:cs typeface="Arial"/>
              </a:rPr>
              <a:t>ein</a:t>
            </a:r>
            <a:r>
              <a:rPr lang="en-GB" altLang="en-US" sz="2800" dirty="0">
                <a:latin typeface="Arial"/>
                <a:cs typeface="Arial"/>
              </a:rPr>
              <a:t> </a:t>
            </a:r>
            <a:r>
              <a:rPr lang="en-GB" altLang="en-US" sz="2800" dirty="0" err="1">
                <a:latin typeface="Arial"/>
                <a:cs typeface="Arial"/>
              </a:rPr>
              <a:t>gwefan</a:t>
            </a:r>
            <a:r>
              <a:rPr lang="en-GB" altLang="en-US" sz="2800" dirty="0">
                <a:latin typeface="Arial"/>
                <a:cs typeface="Arial"/>
              </a:rPr>
              <a:t> </a:t>
            </a:r>
            <a:r>
              <a:rPr lang="en-GB" altLang="en-US" sz="2800" dirty="0" err="1">
                <a:latin typeface="Arial"/>
                <a:cs typeface="Arial"/>
              </a:rPr>
              <a:t>ar</a:t>
            </a:r>
            <a:r>
              <a:rPr lang="en-GB" altLang="en-US" sz="2800" dirty="0">
                <a:latin typeface="Arial"/>
                <a:cs typeface="Arial"/>
              </a:rPr>
              <a:t> </a:t>
            </a:r>
            <a:r>
              <a:rPr lang="en-GB" altLang="en-US" sz="2800" dirty="0" err="1">
                <a:latin typeface="Arial"/>
                <a:cs typeface="Arial"/>
              </a:rPr>
              <a:t>Ddydd</a:t>
            </a:r>
            <a:r>
              <a:rPr lang="en-GB" altLang="en-US" sz="2800" dirty="0">
                <a:latin typeface="Arial"/>
                <a:cs typeface="Arial"/>
              </a:rPr>
              <a:t> </a:t>
            </a:r>
            <a:r>
              <a:rPr lang="en-GB" altLang="en-US" sz="2800" dirty="0" err="1">
                <a:latin typeface="Arial"/>
                <a:cs typeface="Arial"/>
              </a:rPr>
              <a:t>Llun</a:t>
            </a:r>
            <a:r>
              <a:rPr lang="en-GB" altLang="en-US" sz="2800" dirty="0">
                <a:latin typeface="Arial"/>
                <a:cs typeface="Arial"/>
              </a:rPr>
              <a:t>, </a:t>
            </a:r>
          </a:p>
          <a:p>
            <a:pPr eaLnBrk="1">
              <a:lnSpc>
                <a:spcPct val="130000"/>
              </a:lnSpc>
            </a:pPr>
            <a:r>
              <a:rPr lang="en-GB" altLang="en-US" sz="2800" dirty="0">
                <a:latin typeface="Arial"/>
                <a:cs typeface="Arial"/>
              </a:rPr>
              <a:t>y 7fed o Hydref.</a:t>
            </a:r>
          </a:p>
          <a:p>
            <a:pPr eaLnBrk="1">
              <a:lnSpc>
                <a:spcPct val="70000"/>
              </a:lnSpc>
              <a:spcBef>
                <a:spcPts val="1600"/>
              </a:spcBef>
              <a:spcAft>
                <a:spcPts val="1600"/>
              </a:spcAft>
            </a:pPr>
            <a:endParaRPr lang="en-GB" altLang="en-US" sz="6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4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02E0674-D503-9181-BC70-EB9FE47D2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181" y="1247498"/>
            <a:ext cx="8121650" cy="369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200" dirty="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Ym</a:t>
            </a:r>
            <a:r>
              <a:rPr lang="en-US" altLang="en-US" sz="3200" dirty="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 mis </a:t>
            </a:r>
            <a:r>
              <a:rPr lang="en-US" altLang="en-US" sz="3200" dirty="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Gorffennaf</a:t>
            </a:r>
            <a:r>
              <a:rPr lang="en-US" altLang="en-US" sz="3200" dirty="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/</a:t>
            </a:r>
            <a:r>
              <a:rPr lang="en-US" altLang="en-US" sz="3200" dirty="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Awst</a:t>
            </a:r>
            <a:r>
              <a:rPr lang="en-US" altLang="en-US" sz="3200" dirty="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, </a:t>
            </a:r>
            <a:r>
              <a:rPr lang="en-US" altLang="en-US" sz="3200" dirty="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fe</a:t>
            </a:r>
            <a:r>
              <a:rPr lang="en-US" altLang="en-US" sz="3200" dirty="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wnaethom</a:t>
            </a:r>
            <a:r>
              <a:rPr lang="en-US" altLang="en-US" sz="3200" dirty="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ni</a:t>
            </a:r>
            <a:r>
              <a:rPr lang="en-US" altLang="en-US" sz="3200" dirty="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ofyn</a:t>
            </a:r>
            <a:r>
              <a:rPr lang="en-US" altLang="en-US" sz="3200" dirty="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i</a:t>
            </a:r>
            <a:r>
              <a:rPr lang="en-US" altLang="en-US" sz="3200" dirty="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 chi </a:t>
            </a:r>
            <a:r>
              <a:rPr lang="en-US" altLang="en-US" sz="3200" dirty="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beth</a:t>
            </a:r>
            <a:r>
              <a:rPr lang="en-US" altLang="en-US" sz="3200" dirty="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byddwch</a:t>
            </a:r>
            <a:r>
              <a:rPr lang="en-US" altLang="en-US" sz="3200" dirty="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yn</a:t>
            </a:r>
            <a:r>
              <a:rPr lang="en-US" altLang="en-US" sz="3200" dirty="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gwneud</a:t>
            </a:r>
            <a:r>
              <a:rPr lang="en-US" altLang="en-US" sz="3200" dirty="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dros</a:t>
            </a:r>
            <a:r>
              <a:rPr lang="en-US" altLang="en-US" sz="3200" dirty="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 y </a:t>
            </a:r>
            <a:r>
              <a:rPr lang="en-US" altLang="en-US" sz="3200" dirty="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gwyliau</a:t>
            </a:r>
            <a:r>
              <a:rPr lang="en-US" altLang="en-US" sz="3200" dirty="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haf</a:t>
            </a:r>
            <a:r>
              <a:rPr lang="en-US" altLang="en-US" sz="3200" dirty="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Dyma</a:t>
            </a:r>
            <a:r>
              <a:rPr lang="en-US" altLang="en-US" sz="3200" dirty="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beth</a:t>
            </a:r>
            <a:r>
              <a:rPr lang="en-US" altLang="en-US" sz="3200" dirty="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ddywedoch</a:t>
            </a:r>
            <a:r>
              <a:rPr lang="en-US" altLang="en-US" sz="3200" dirty="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 chi </a:t>
            </a:r>
            <a:r>
              <a:rPr lang="en-US" altLang="en-US" sz="3200" dirty="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wrthym</a:t>
            </a:r>
            <a:r>
              <a:rPr lang="en-US" altLang="en-US" sz="3200" dirty="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ni</a:t>
            </a:r>
            <a:r>
              <a:rPr lang="en-US" altLang="en-US" sz="3200" dirty="0">
                <a:solidFill>
                  <a:srgbClr val="000000"/>
                </a:solidFill>
                <a:latin typeface="Arial"/>
                <a:ea typeface="Trebuchet MS" panose="020B0603020202020204" pitchFamily="34" charset="0"/>
                <a:cs typeface="Arial"/>
              </a:rPr>
              <a:t>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635668-0BB3-B77E-A3C7-F9F7197BE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1" y="1489011"/>
            <a:ext cx="29718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64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2772203D-C8E6-920E-C40C-A65017899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47" y="418796"/>
            <a:ext cx="11187906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1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de-DE" altLang="en-US" sz="2400" b="1" dirty="0">
                <a:solidFill>
                  <a:srgbClr val="000000"/>
                </a:solidFill>
                <a:latin typeface="Arial"/>
                <a:cs typeface="Arial"/>
              </a:rPr>
              <a:t>Cymerodd dros 1200 ohonoch ran yn ein holiadur </a:t>
            </a:r>
            <a:endParaRPr lang="en-GB" alt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3588DA0D-6144-1DA5-EEBF-5EB3A7BA33DC}"/>
              </a:ext>
            </a:extLst>
          </p:cNvPr>
          <p:cNvSpPr txBox="1"/>
          <p:nvPr/>
        </p:nvSpPr>
        <p:spPr>
          <a:xfrm>
            <a:off x="1874966" y="1287409"/>
            <a:ext cx="9720262" cy="4862870"/>
          </a:xfrm>
          <a:prstGeom prst="rect">
            <a:avLst/>
          </a:prstGeom>
          <a:noFill/>
          <a:ln cap="flat">
            <a:noFill/>
          </a:ln>
        </p:spPr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9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Roeddech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chi'n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hoffi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treulio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amser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gydag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eich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teulu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, bod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tu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allan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gyda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ffrindiau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nofio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a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gwneud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chwaraeon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endParaRPr lang="en-US" sz="2400" dirty="0">
              <a:latin typeface="Aptos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Dyma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rhai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o’r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pethau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oedd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yn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eich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stopio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rhag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gwneud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y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pethau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roeddech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chi'n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eu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mwynhau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- y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tywydd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pethau’n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ddrud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, a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ddim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yn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cael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caniatâd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gan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rieni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endParaRPr lang="en-GB" sz="2400" dirty="0">
              <a:latin typeface="Aptos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 err="1">
                <a:latin typeface="Aptos"/>
                <a:cs typeface="Arial"/>
              </a:rPr>
              <a:t>Roedd</a:t>
            </a:r>
            <a:r>
              <a:rPr lang="en-GB" sz="2400" dirty="0">
                <a:latin typeface="Aptos"/>
                <a:cs typeface="Arial"/>
              </a:rPr>
              <a:t> 63% </a:t>
            </a:r>
            <a:r>
              <a:rPr lang="en-GB" sz="2400" dirty="0" err="1">
                <a:latin typeface="Aptos"/>
                <a:cs typeface="Arial"/>
              </a:rPr>
              <a:t>ohonoch</a:t>
            </a:r>
            <a:r>
              <a:rPr lang="en-GB" sz="2400" dirty="0">
                <a:latin typeface="Aptos"/>
                <a:cs typeface="Arial"/>
              </a:rPr>
              <a:t> </a:t>
            </a:r>
            <a:r>
              <a:rPr lang="en-GB" sz="2400" dirty="0" err="1">
                <a:latin typeface="Aptos"/>
                <a:cs typeface="Arial"/>
              </a:rPr>
              <a:t>yn</a:t>
            </a:r>
            <a:r>
              <a:rPr lang="en-GB" sz="2400" dirty="0">
                <a:latin typeface="Aptos"/>
                <a:cs typeface="Arial"/>
              </a:rPr>
              <a:t> </a:t>
            </a:r>
            <a:r>
              <a:rPr lang="en-GB" sz="2400" dirty="0" err="1">
                <a:latin typeface="Aptos"/>
                <a:cs typeface="Arial"/>
              </a:rPr>
              <a:t>meddwl</a:t>
            </a:r>
            <a:r>
              <a:rPr lang="en-GB" sz="2400" dirty="0">
                <a:latin typeface="Aptos"/>
                <a:cs typeface="Arial"/>
              </a:rPr>
              <a:t> bod </a:t>
            </a:r>
            <a:r>
              <a:rPr lang="en-GB" sz="2400" dirty="0" err="1">
                <a:latin typeface="Aptos"/>
                <a:cs typeface="Arial"/>
              </a:rPr>
              <a:t>digon</a:t>
            </a:r>
            <a:r>
              <a:rPr lang="en-GB" sz="2400" dirty="0">
                <a:latin typeface="Aptos"/>
                <a:cs typeface="Arial"/>
              </a:rPr>
              <a:t> </a:t>
            </a:r>
            <a:r>
              <a:rPr lang="en-GB" sz="2400" dirty="0" err="1">
                <a:latin typeface="Aptos"/>
                <a:cs typeface="Arial"/>
              </a:rPr>
              <a:t>i'w</a:t>
            </a:r>
            <a:r>
              <a:rPr lang="en-GB" sz="2400" dirty="0">
                <a:latin typeface="Aptos"/>
                <a:cs typeface="Arial"/>
              </a:rPr>
              <a:t> </a:t>
            </a:r>
            <a:r>
              <a:rPr lang="en-GB" sz="2400" dirty="0" err="1">
                <a:latin typeface="Aptos"/>
                <a:cs typeface="Arial"/>
              </a:rPr>
              <a:t>wneud</a:t>
            </a:r>
            <a:r>
              <a:rPr lang="en-GB" sz="2400" dirty="0">
                <a:latin typeface="Aptos"/>
                <a:cs typeface="Arial"/>
              </a:rPr>
              <a:t> </a:t>
            </a:r>
            <a:r>
              <a:rPr lang="en-GB" sz="2400" dirty="0" err="1">
                <a:latin typeface="Aptos"/>
                <a:cs typeface="Arial"/>
              </a:rPr>
              <a:t>yn</a:t>
            </a:r>
            <a:r>
              <a:rPr lang="en-GB" sz="2400" dirty="0">
                <a:latin typeface="Aptos"/>
                <a:cs typeface="Arial"/>
              </a:rPr>
              <a:t> </a:t>
            </a:r>
            <a:r>
              <a:rPr lang="en-GB" sz="2400" dirty="0" err="1">
                <a:latin typeface="Aptos"/>
                <a:cs typeface="Arial"/>
              </a:rPr>
              <a:t>eich</a:t>
            </a:r>
            <a:r>
              <a:rPr lang="en-GB" sz="2400" dirty="0">
                <a:latin typeface="Aptos"/>
                <a:cs typeface="Arial"/>
              </a:rPr>
              <a:t> </a:t>
            </a:r>
            <a:r>
              <a:rPr lang="en-GB" sz="2400" dirty="0" err="1">
                <a:latin typeface="Aptos"/>
                <a:cs typeface="Arial"/>
              </a:rPr>
              <a:t>ardal</a:t>
            </a:r>
            <a:r>
              <a:rPr lang="en-GB" sz="2400" dirty="0">
                <a:latin typeface="Aptos"/>
                <a:cs typeface="Arial"/>
              </a:rPr>
              <a:t> </a:t>
            </a:r>
            <a:r>
              <a:rPr lang="en-GB" sz="2400" dirty="0" err="1">
                <a:latin typeface="Aptos"/>
                <a:cs typeface="Arial"/>
              </a:rPr>
              <a:t>leol</a:t>
            </a:r>
            <a:r>
              <a:rPr lang="en-GB" sz="2400" dirty="0">
                <a:latin typeface="Aptos"/>
                <a:cs typeface="Arial"/>
              </a:rPr>
              <a:t> </a:t>
            </a:r>
            <a:endParaRPr lang="en-GB" sz="2400" dirty="0">
              <a:latin typeface="Aptos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dirty="0">
              <a:solidFill>
                <a:srgbClr val="000000"/>
              </a:solidFill>
              <a:latin typeface="Aptos"/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Roeddech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chi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eisiau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mwy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o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ardaloedd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i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chwarae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mwy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o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gyfleusterau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chwaraeon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, a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phyllau</a:t>
            </a:r>
            <a:r>
              <a:rPr lang="en-GB" sz="24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ptos"/>
                <a:cs typeface="Arial"/>
              </a:rPr>
              <a:t>nofio</a:t>
            </a:r>
            <a:r>
              <a:rPr lang="en-GB" sz="2000" dirty="0">
                <a:solidFill>
                  <a:srgbClr val="000000"/>
                </a:solidFill>
                <a:latin typeface="Aptos"/>
                <a:cs typeface="Arial"/>
              </a:rPr>
              <a:t> </a:t>
            </a:r>
            <a:endParaRPr lang="en-GB" dirty="0">
              <a:latin typeface="Apto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2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3074" name="Picture 2" descr="Soleil Heureux Or · Images vectorielles gratuites sur Pixabay">
            <a:extLst>
              <a:ext uri="{FF2B5EF4-FFF2-40B4-BE49-F238E27FC236}">
                <a16:creationId xmlns:a16="http://schemas.microsoft.com/office/drawing/2014/main" id="{C88A4481-976D-8CC1-F9A8-C5D088844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52" y="1287409"/>
            <a:ext cx="979637" cy="83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 sun and clouds with rain and rain drops&#10;&#10;Description automatically generated">
            <a:extLst>
              <a:ext uri="{FF2B5EF4-FFF2-40B4-BE49-F238E27FC236}">
                <a16:creationId xmlns:a16="http://schemas.microsoft.com/office/drawing/2014/main" id="{46F63C3A-33E8-0C55-C678-3EB5100F0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51" y="2343010"/>
            <a:ext cx="1186235" cy="108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artoon of a person playing on a slide&#10;&#10;Description automatically generated">
            <a:extLst>
              <a:ext uri="{FF2B5EF4-FFF2-40B4-BE49-F238E27FC236}">
                <a16:creationId xmlns:a16="http://schemas.microsoft.com/office/drawing/2014/main" id="{7763D684-EF96-66DF-A6E0-557FA3C26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96" y="3650867"/>
            <a:ext cx="918548" cy="89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 close-up of a person swimming&#10;&#10;Description automatically generated">
            <a:extLst>
              <a:ext uri="{FF2B5EF4-FFF2-40B4-BE49-F238E27FC236}">
                <a16:creationId xmlns:a16="http://schemas.microsoft.com/office/drawing/2014/main" id="{6AF9FE3A-E1DB-D790-B8F3-68F7E32BE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63" y="4763656"/>
            <a:ext cx="890922" cy="89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0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bag with a purple can and candy&#10;&#10;Description automatically generated">
            <a:extLst>
              <a:ext uri="{FF2B5EF4-FFF2-40B4-BE49-F238E27FC236}">
                <a16:creationId xmlns:a16="http://schemas.microsoft.com/office/drawing/2014/main" id="{1710F552-2CAC-19F1-7615-FD5C85C5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28" y="792884"/>
            <a:ext cx="2905125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71;p16">
            <a:extLst>
              <a:ext uri="{FF2B5EF4-FFF2-40B4-BE49-F238E27FC236}">
                <a16:creationId xmlns:a16="http://schemas.microsoft.com/office/drawing/2014/main" id="{6C22C3C9-E734-22BC-FA54-992CEBED7E3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94279" y="1209675"/>
            <a:ext cx="7966075" cy="360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8" tIns="121898" rIns="121898" bIns="121898" numCol="1" anchor="t" anchorCtr="1" compatLnSpc="1">
            <a:prstTxWarp prst="textNoShape">
              <a:avLst/>
            </a:prstTxWarp>
          </a:bodyPr>
          <a:lstStyle>
            <a:lvl1pPr algn="ctr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6000" kern="1200">
                <a:solidFill>
                  <a:srgbClr val="000000"/>
                </a:solidFill>
                <a:latin typeface="Aptos Display"/>
              </a:defRPr>
            </a:lvl1pPr>
            <a:lvl2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2pPr>
            <a:lvl3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3pPr>
            <a:lvl4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4pPr>
            <a:lvl5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5pPr>
            <a:lvl6pPr marL="4572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6pPr>
            <a:lvl7pPr marL="9144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7pPr>
            <a:lvl8pPr marL="13716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8pPr>
            <a:lvl9pPr marL="18288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9pPr>
          </a:lstStyle>
          <a:p>
            <a:pPr algn="l" eaLnBrk="1">
              <a:lnSpc>
                <a:spcPct val="150000"/>
              </a:lnSpc>
            </a:pPr>
            <a:r>
              <a:rPr lang="en-GB" altLang="en-US" sz="2900" dirty="0">
                <a:latin typeface="Arial"/>
                <a:cs typeface="Arial"/>
              </a:rPr>
              <a:t>Mae Mater Mis Medi am </a:t>
            </a:r>
            <a:r>
              <a:rPr lang="en-GB" altLang="en-US" sz="2900" dirty="0" err="1">
                <a:latin typeface="Arial"/>
                <a:cs typeface="Arial"/>
              </a:rPr>
              <a:t>sut</a:t>
            </a:r>
            <a:r>
              <a:rPr lang="en-GB" altLang="en-US" sz="2900" dirty="0">
                <a:latin typeface="Arial"/>
                <a:cs typeface="Arial"/>
              </a:rPr>
              <a:t> </a:t>
            </a:r>
            <a:r>
              <a:rPr lang="en-GB" altLang="en-US" sz="2900" dirty="0" err="1">
                <a:latin typeface="Arial"/>
                <a:cs typeface="Arial"/>
              </a:rPr>
              <a:t>mae</a:t>
            </a:r>
            <a:r>
              <a:rPr lang="en-GB" altLang="en-US" sz="2900" dirty="0">
                <a:latin typeface="Arial"/>
                <a:cs typeface="Arial"/>
              </a:rPr>
              <a:t> </a:t>
            </a:r>
            <a:r>
              <a:rPr lang="en-GB" altLang="en-US" sz="2900" dirty="0" err="1">
                <a:latin typeface="Arial"/>
                <a:cs typeface="Arial"/>
              </a:rPr>
              <a:t>siopau'n</a:t>
            </a:r>
            <a:r>
              <a:rPr lang="en-GB" altLang="en-US" sz="2900" dirty="0">
                <a:latin typeface="Arial"/>
                <a:cs typeface="Arial"/>
              </a:rPr>
              <a:t> </a:t>
            </a:r>
            <a:r>
              <a:rPr lang="en-GB" altLang="en-US" sz="2900" dirty="0" err="1">
                <a:latin typeface="Arial"/>
                <a:cs typeface="Arial"/>
              </a:rPr>
              <a:t>gwerthu</a:t>
            </a:r>
            <a:r>
              <a:rPr lang="en-GB" altLang="en-US" sz="2900" dirty="0">
                <a:latin typeface="Arial"/>
                <a:cs typeface="Arial"/>
              </a:rPr>
              <a:t> </a:t>
            </a:r>
            <a:r>
              <a:rPr lang="en-GB" altLang="en-US" sz="2900" dirty="0" err="1">
                <a:latin typeface="Arial"/>
                <a:cs typeface="Arial"/>
              </a:rPr>
              <a:t>rhai</a:t>
            </a:r>
            <a:r>
              <a:rPr lang="en-GB" altLang="en-US" sz="2900" dirty="0">
                <a:latin typeface="Arial"/>
                <a:cs typeface="Arial"/>
              </a:rPr>
              <a:t> </a:t>
            </a:r>
            <a:r>
              <a:rPr lang="en-GB" altLang="en-US" sz="2900" dirty="0" err="1">
                <a:latin typeface="Arial"/>
                <a:cs typeface="Arial"/>
              </a:rPr>
              <a:t>bwydydd</a:t>
            </a:r>
            <a:r>
              <a:rPr lang="en-GB" altLang="en-US" sz="2900" dirty="0">
                <a:latin typeface="Arial"/>
                <a:cs typeface="Arial"/>
              </a:rPr>
              <a:t> a </a:t>
            </a:r>
            <a:r>
              <a:rPr lang="en-GB" altLang="en-US" sz="2900" dirty="0" err="1">
                <a:latin typeface="Arial"/>
                <a:cs typeface="Arial"/>
              </a:rPr>
              <a:t>diodydd</a:t>
            </a:r>
            <a:r>
              <a:rPr lang="en-GB" altLang="en-US" sz="2900" dirty="0">
                <a:latin typeface="Arial"/>
                <a:cs typeface="Arial"/>
              </a:rPr>
              <a:t> </a:t>
            </a:r>
            <a:r>
              <a:rPr lang="en-GB" altLang="en-US" sz="2900" dirty="0" err="1">
                <a:latin typeface="Arial"/>
                <a:cs typeface="Arial"/>
              </a:rPr>
              <a:t>egni</a:t>
            </a:r>
            <a:r>
              <a:rPr lang="en-GB" altLang="en-US" sz="2900" dirty="0">
                <a:latin typeface="Arial"/>
                <a:cs typeface="Arial"/>
              </a:rPr>
              <a:t>.</a:t>
            </a:r>
            <a:br>
              <a:rPr lang="en-GB" altLang="en-US" sz="2900" dirty="0">
                <a:latin typeface="Arial"/>
                <a:cs typeface="Arial"/>
              </a:rPr>
            </a:br>
            <a:br>
              <a:rPr lang="en-GB" altLang="en-US" sz="2900" dirty="0">
                <a:latin typeface="Arial"/>
                <a:cs typeface="Arial"/>
              </a:rPr>
            </a:br>
            <a:r>
              <a:rPr lang="en-GB" altLang="en-US" sz="2900" dirty="0" err="1">
                <a:latin typeface="Arial"/>
                <a:cs typeface="Arial"/>
              </a:rPr>
              <a:t>Cofiwch</a:t>
            </a:r>
            <a:r>
              <a:rPr lang="en-GB" altLang="en-US" sz="2900" dirty="0">
                <a:latin typeface="Arial"/>
                <a:cs typeface="Arial"/>
              </a:rPr>
              <a:t> - Mae </a:t>
            </a:r>
            <a:r>
              <a:rPr lang="en-GB" altLang="en-US" sz="2900" dirty="0" err="1">
                <a:latin typeface="Arial"/>
                <a:cs typeface="Arial"/>
              </a:rPr>
              <a:t>gennych</a:t>
            </a:r>
            <a:r>
              <a:rPr lang="en-GB" altLang="en-US" sz="2900" dirty="0">
                <a:latin typeface="Arial"/>
                <a:cs typeface="Arial"/>
              </a:rPr>
              <a:t> chi </a:t>
            </a:r>
            <a:r>
              <a:rPr lang="en-GB" altLang="en-US" sz="2900" dirty="0" err="1">
                <a:latin typeface="Arial"/>
                <a:cs typeface="Arial"/>
              </a:rPr>
              <a:t>i</a:t>
            </a:r>
            <a:r>
              <a:rPr lang="en-GB" altLang="en-US" sz="2900" dirty="0">
                <a:latin typeface="Arial"/>
                <a:cs typeface="Arial"/>
              </a:rPr>
              <a:t> </a:t>
            </a:r>
            <a:r>
              <a:rPr lang="en-GB" altLang="en-US" sz="2900" dirty="0" err="1">
                <a:latin typeface="Arial"/>
                <a:cs typeface="Arial"/>
              </a:rPr>
              <a:t>gyd</a:t>
            </a:r>
            <a:r>
              <a:rPr lang="en-GB" altLang="en-US" sz="2900" dirty="0">
                <a:latin typeface="Arial"/>
                <a:cs typeface="Arial"/>
              </a:rPr>
              <a:t> yr </a:t>
            </a:r>
            <a:r>
              <a:rPr lang="en-GB" altLang="en-US" sz="2900" dirty="0" err="1">
                <a:latin typeface="Arial"/>
                <a:cs typeface="Arial"/>
              </a:rPr>
              <a:t>hawl</a:t>
            </a:r>
            <a:r>
              <a:rPr lang="en-GB" altLang="en-US" sz="2900" dirty="0">
                <a:latin typeface="Arial"/>
                <a:cs typeface="Arial"/>
              </a:rPr>
              <a:t> </a:t>
            </a:r>
            <a:r>
              <a:rPr lang="en-GB" altLang="en-US" sz="2900" dirty="0" err="1">
                <a:latin typeface="Arial"/>
                <a:cs typeface="Arial"/>
              </a:rPr>
              <a:t>i</a:t>
            </a:r>
            <a:r>
              <a:rPr lang="en-GB" altLang="en-US" sz="2900" dirty="0">
                <a:latin typeface="Arial"/>
                <a:cs typeface="Arial"/>
              </a:rPr>
              <a:t> </a:t>
            </a:r>
            <a:r>
              <a:rPr lang="en-GB" altLang="en-US" sz="2900" dirty="0" err="1">
                <a:latin typeface="Arial"/>
                <a:cs typeface="Arial"/>
              </a:rPr>
              <a:t>fod</a:t>
            </a:r>
            <a:r>
              <a:rPr lang="en-GB" altLang="en-US" sz="2900" dirty="0">
                <a:latin typeface="Arial"/>
                <a:cs typeface="Arial"/>
              </a:rPr>
              <a:t> mor </a:t>
            </a:r>
            <a:r>
              <a:rPr lang="en-GB" altLang="en-US" sz="2900" dirty="0" err="1">
                <a:latin typeface="Arial"/>
                <a:cs typeface="Arial"/>
              </a:rPr>
              <a:t>iach</a:t>
            </a:r>
            <a:r>
              <a:rPr lang="en-GB" altLang="en-US" sz="2900" dirty="0">
                <a:latin typeface="Arial"/>
                <a:cs typeface="Arial"/>
              </a:rPr>
              <a:t> â </a:t>
            </a:r>
            <a:r>
              <a:rPr lang="en-GB" altLang="en-US" sz="2900" dirty="0" err="1">
                <a:latin typeface="Arial"/>
                <a:cs typeface="Arial"/>
              </a:rPr>
              <a:t>phosib</a:t>
            </a:r>
            <a:r>
              <a:rPr lang="en-GB" altLang="en-US" sz="2900" dirty="0">
                <a:latin typeface="Arial"/>
                <a:cs typeface="Arial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6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Mater y Mis: Medi - Fideo Cymraeg">
            <a:hlinkClick r:id="" action="ppaction://media"/>
            <a:extLst>
              <a:ext uri="{FF2B5EF4-FFF2-40B4-BE49-F238E27FC236}">
                <a16:creationId xmlns:a16="http://schemas.microsoft.com/office/drawing/2014/main" id="{6C2DB3CB-A6B0-7E60-DF85-A7442EEBFB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81200" y="1022209"/>
            <a:ext cx="8229599" cy="4646088"/>
          </a:xfrm>
          <a:prstGeom prst="rect">
            <a:avLst/>
          </a:prstGeom>
        </p:spPr>
      </p:pic>
      <p:sp>
        <p:nvSpPr>
          <p:cNvPr id="4" name="Google Shape;77;p17">
            <a:extLst>
              <a:ext uri="{FF2B5EF4-FFF2-40B4-BE49-F238E27FC236}">
                <a16:creationId xmlns:a16="http://schemas.microsoft.com/office/drawing/2014/main" id="{0CA159AB-E8B4-BE2F-A487-CB8CFF7B1B6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943767" y="477146"/>
            <a:ext cx="103044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8" tIns="121898" rIns="121898" bIns="121898" numCol="1" anchor="t" anchorCtr="1" compatLnSpc="1">
            <a:prstTxWarp prst="textNoShape">
              <a:avLst/>
            </a:prstTxWarp>
          </a:bodyPr>
          <a:lstStyle>
            <a:lvl1pPr algn="ctr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6000" kern="1200">
                <a:solidFill>
                  <a:srgbClr val="000000"/>
                </a:solidFill>
                <a:latin typeface="Aptos Display"/>
              </a:defRPr>
            </a:lvl1pPr>
            <a:lvl2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2pPr>
            <a:lvl3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3pPr>
            <a:lvl4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4pPr>
            <a:lvl5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5pPr>
            <a:lvl6pPr marL="4572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6pPr>
            <a:lvl7pPr marL="9144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7pPr>
            <a:lvl8pPr marL="13716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8pPr>
            <a:lvl9pPr marL="18288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9pPr>
          </a:lstStyle>
          <a:p>
            <a:pPr eaLnBrk="1"/>
            <a:r>
              <a:rPr altLang="en-US" sz="2800">
                <a:latin typeface="VAGRounded Lt"/>
              </a:rPr>
              <a:t>🎥 </a:t>
            </a:r>
            <a:r>
              <a:rPr lang="es-ES" altLang="en-US" sz="2800">
                <a:latin typeface="Arial"/>
                <a:cs typeface="Arial"/>
              </a:rPr>
              <a:t>Mater y Mis </a:t>
            </a:r>
            <a:endParaRPr lang="es-E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15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9E56878-6DF6-7A5C-8440-846613982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94" y="645242"/>
            <a:ext cx="12477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692B4AC0-D10A-CF4F-7D1C-AD59250A6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475" y="720176"/>
            <a:ext cx="6369050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Trafodwch</a:t>
            </a:r>
            <a:r>
              <a:rPr lang="en-GB" altLang="en-US" sz="280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fel</a:t>
            </a:r>
            <a:r>
              <a:rPr lang="en-GB" altLang="en-US" sz="280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pâr</a:t>
            </a:r>
            <a:r>
              <a:rPr lang="en-GB" altLang="en-US" sz="280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neu </a:t>
            </a:r>
            <a:r>
              <a:rPr lang="en-GB" altLang="en-US" sz="280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fel</a:t>
            </a:r>
            <a:r>
              <a:rPr lang="en-GB" altLang="en-US" sz="280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grŵp</a:t>
            </a:r>
            <a:r>
              <a:rPr lang="en-GB" altLang="en-US" sz="280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B6F8235-500E-F01C-4424-5FAFD70E3EE6}"/>
              </a:ext>
            </a:extLst>
          </p:cNvPr>
          <p:cNvSpPr txBox="1"/>
          <p:nvPr/>
        </p:nvSpPr>
        <p:spPr>
          <a:xfrm>
            <a:off x="705040" y="1788242"/>
            <a:ext cx="10781919" cy="378565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sz="2400" dirty="0" err="1">
                <a:latin typeface="Arial"/>
                <a:cs typeface="Arial"/>
              </a:rPr>
              <a:t>Wyt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ti'n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meddwl</a:t>
            </a:r>
            <a:r>
              <a:rPr lang="en-US" sz="2400" dirty="0">
                <a:latin typeface="Arial"/>
                <a:cs typeface="Arial"/>
              </a:rPr>
              <a:t> bod </a:t>
            </a:r>
            <a:r>
              <a:rPr lang="en-US" sz="2400" b="1" dirty="0" err="1">
                <a:latin typeface="Arial"/>
                <a:cs typeface="Arial"/>
              </a:rPr>
              <a:t>lle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mae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bwydydd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fel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losin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>
                <a:latin typeface="Arial"/>
                <a:cs typeface="Arial"/>
              </a:rPr>
              <a:t>siocledi</a:t>
            </a:r>
            <a:r>
              <a:rPr lang="en-US" sz="2400" dirty="0">
                <a:latin typeface="Arial"/>
                <a:cs typeface="Arial"/>
              </a:rPr>
              <a:t>, a </a:t>
            </a:r>
            <a:r>
              <a:rPr lang="en-US" sz="2400" dirty="0" err="1">
                <a:latin typeface="Arial"/>
                <a:cs typeface="Arial"/>
              </a:rPr>
              <a:t>chreision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yn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cael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eu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arddangos</a:t>
            </a:r>
            <a:r>
              <a:rPr lang="en-US" sz="2400" dirty="0">
                <a:latin typeface="Arial"/>
                <a:cs typeface="Arial"/>
              </a:rPr>
              <a:t> </a:t>
            </a:r>
            <a:r>
              <a:rPr lang="en-US" sz="2400" dirty="0" err="1">
                <a:latin typeface="Arial"/>
                <a:cs typeface="Arial"/>
              </a:rPr>
              <a:t>yn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gwneud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gwahaniaeth</a:t>
            </a:r>
            <a:r>
              <a:rPr lang="en-US" sz="2400" dirty="0">
                <a:latin typeface="Arial"/>
                <a:cs typeface="Arial"/>
              </a:rPr>
              <a:t>?</a:t>
            </a:r>
            <a:endParaRPr lang="en-US" sz="2400" dirty="0">
              <a:cs typeface="Arial"/>
            </a:endParaRPr>
          </a:p>
          <a:p>
            <a:pPr marL="514350" indent="-514350">
              <a:buAutoNum type="arabicPeriod"/>
            </a:pPr>
            <a:endParaRPr lang="en-US" sz="2400" dirty="0">
              <a:latin typeface="Arial"/>
              <a:cs typeface="Arial"/>
            </a:endParaRPr>
          </a:p>
          <a:p>
            <a:pPr marL="514350" indent="-514350">
              <a:buAutoNum type="arabicPeriod"/>
            </a:pPr>
            <a:endParaRPr lang="en-US" sz="2400" dirty="0">
              <a:latin typeface="Arial"/>
              <a:cs typeface="Arial"/>
            </a:endParaRPr>
          </a:p>
          <a:p>
            <a:pPr marL="514350" indent="-514350">
              <a:buAutoNum type="arabicPeriod"/>
            </a:pPr>
            <a:r>
              <a:rPr lang="en-US" sz="2400" dirty="0" err="1">
                <a:latin typeface="Arial"/>
                <a:cs typeface="Arial"/>
              </a:rPr>
              <a:t>Ydy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pethau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fel</a:t>
            </a:r>
            <a:r>
              <a:rPr lang="en-US" sz="2400" dirty="0">
                <a:latin typeface="Arial"/>
                <a:cs typeface="Arial"/>
              </a:rPr>
              <a:t> '</a:t>
            </a:r>
            <a:r>
              <a:rPr lang="en-US" sz="2400" dirty="0" err="1">
                <a:latin typeface="Arial"/>
                <a:cs typeface="Arial"/>
              </a:rPr>
              <a:t>prynu</a:t>
            </a:r>
            <a:r>
              <a:rPr lang="en-US" sz="2400" dirty="0">
                <a:latin typeface="Arial"/>
                <a:cs typeface="Arial"/>
              </a:rPr>
              <a:t> un a </a:t>
            </a:r>
            <a:r>
              <a:rPr lang="en-US" sz="2400" dirty="0" err="1">
                <a:latin typeface="Arial"/>
                <a:cs typeface="Arial"/>
              </a:rPr>
              <a:t>chael</a:t>
            </a:r>
            <a:r>
              <a:rPr lang="en-US" sz="2400" dirty="0">
                <a:latin typeface="Arial"/>
                <a:cs typeface="Arial"/>
              </a:rPr>
              <a:t> un am </a:t>
            </a:r>
            <a:r>
              <a:rPr lang="en-US" sz="2400" dirty="0" err="1">
                <a:latin typeface="Arial"/>
                <a:cs typeface="Arial"/>
              </a:rPr>
              <a:t>ddim</a:t>
            </a:r>
            <a:r>
              <a:rPr lang="en-US" sz="2400" dirty="0">
                <a:latin typeface="Arial"/>
                <a:cs typeface="Arial"/>
              </a:rPr>
              <a:t>' (buy one get one free) </a:t>
            </a:r>
            <a:r>
              <a:rPr lang="en-US" sz="2400" dirty="0" err="1">
                <a:latin typeface="Arial"/>
                <a:cs typeface="Arial"/>
              </a:rPr>
              <a:t>yn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gwneud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eisiau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brynu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bwydydd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fel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creision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>
                <a:latin typeface="Arial"/>
                <a:cs typeface="Arial"/>
              </a:rPr>
              <a:t>siocled</a:t>
            </a:r>
            <a:r>
              <a:rPr lang="en-US" sz="2400" dirty="0">
                <a:latin typeface="Arial"/>
                <a:cs typeface="Arial"/>
              </a:rPr>
              <a:t> a </a:t>
            </a:r>
            <a:r>
              <a:rPr lang="en-US" sz="2400" dirty="0" err="1">
                <a:latin typeface="Arial"/>
                <a:cs typeface="Arial"/>
              </a:rPr>
              <a:t>losiynnau</a:t>
            </a:r>
            <a:r>
              <a:rPr lang="en-US" sz="2400" dirty="0">
                <a:latin typeface="Arial"/>
                <a:cs typeface="Arial"/>
              </a:rPr>
              <a:t>?</a:t>
            </a:r>
            <a:endParaRPr lang="en-US" sz="2400" dirty="0">
              <a:cs typeface="Arial"/>
            </a:endParaRPr>
          </a:p>
          <a:p>
            <a:pPr marL="514350" indent="-514350">
              <a:buAutoNum type="arabicPeriod"/>
            </a:pPr>
            <a:endParaRPr lang="en-US" sz="2400" dirty="0">
              <a:latin typeface="Arial"/>
              <a:cs typeface="Arial"/>
            </a:endParaRPr>
          </a:p>
          <a:p>
            <a:pPr marL="514350" indent="-514350">
              <a:buAutoNum type="arabicPeriod"/>
            </a:pPr>
            <a:endParaRPr lang="en-US" sz="2400" dirty="0">
              <a:latin typeface="Arial"/>
              <a:cs typeface="Arial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Arial"/>
                <a:cs typeface="Arial"/>
              </a:rPr>
              <a:t>Mae </a:t>
            </a:r>
            <a:r>
              <a:rPr lang="en-US" sz="2400" dirty="0" err="1">
                <a:latin typeface="Arial"/>
                <a:cs typeface="Arial"/>
              </a:rPr>
              <a:t>Llywodraeth</a:t>
            </a:r>
            <a:r>
              <a:rPr lang="en-US" sz="2400" dirty="0">
                <a:latin typeface="Arial"/>
                <a:cs typeface="Arial"/>
              </a:rPr>
              <a:t> Cymru </a:t>
            </a:r>
            <a:r>
              <a:rPr lang="en-US" sz="2400" dirty="0" err="1">
                <a:latin typeface="Arial"/>
                <a:cs typeface="Arial"/>
              </a:rPr>
              <a:t>eisiau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stopio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bwytai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rhag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adael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pobl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i</a:t>
            </a:r>
            <a:r>
              <a:rPr lang="en-US" sz="2400" dirty="0">
                <a:latin typeface="Arial"/>
                <a:cs typeface="Arial"/>
              </a:rPr>
              <a:t> ail-</a:t>
            </a:r>
            <a:r>
              <a:rPr lang="en-US" sz="2400" dirty="0" err="1">
                <a:latin typeface="Arial"/>
                <a:cs typeface="Arial"/>
              </a:rPr>
              <a:t>lenwi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diodydd</a:t>
            </a:r>
            <a:r>
              <a:rPr lang="en-US" sz="2400" dirty="0">
                <a:latin typeface="Arial"/>
                <a:cs typeface="Arial"/>
              </a:rPr>
              <a:t> fizzy am </a:t>
            </a:r>
            <a:r>
              <a:rPr lang="en-US" sz="2400" dirty="0" err="1">
                <a:latin typeface="Arial"/>
                <a:cs typeface="Arial"/>
              </a:rPr>
              <a:t>ddim</a:t>
            </a:r>
            <a:r>
              <a:rPr lang="en-US" sz="2400" dirty="0">
                <a:latin typeface="Arial"/>
                <a:cs typeface="Arial"/>
              </a:rPr>
              <a:t>. Beth </a:t>
            </a:r>
            <a:r>
              <a:rPr lang="en-US" sz="2400" dirty="0" err="1">
                <a:latin typeface="Arial"/>
                <a:cs typeface="Arial"/>
              </a:rPr>
              <a:t>wyt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ti'n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meddwl</a:t>
            </a:r>
            <a:r>
              <a:rPr lang="en-US" sz="2400" dirty="0">
                <a:latin typeface="Arial"/>
                <a:cs typeface="Arial"/>
              </a:rPr>
              <a:t> am </a:t>
            </a:r>
            <a:r>
              <a:rPr lang="en-US" sz="2400" dirty="0" err="1">
                <a:latin typeface="Arial"/>
                <a:cs typeface="Arial"/>
              </a:rPr>
              <a:t>hyn</a:t>
            </a:r>
            <a:r>
              <a:rPr lang="en-US" sz="2400" dirty="0">
                <a:latin typeface="Arial"/>
                <a:cs typeface="Arial"/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718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4AF86DA-E5F1-89A6-2A9A-D2640217648E}"/>
              </a:ext>
            </a:extLst>
          </p:cNvPr>
          <p:cNvSpPr>
            <a:spLocks noGrp="1"/>
          </p:cNvSpPr>
          <p:nvPr/>
        </p:nvSpPr>
        <p:spPr bwMode="auto">
          <a:xfrm>
            <a:off x="571500" y="195237"/>
            <a:ext cx="110490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kern="1200">
                <a:solidFill>
                  <a:srgbClr val="000000"/>
                </a:solidFill>
                <a:latin typeface="Aptos Display"/>
              </a:defRPr>
            </a:lvl1pPr>
            <a:lvl2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2pPr>
            <a:lvl3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3pPr>
            <a:lvl4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4pPr>
            <a:lvl5pPr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5pPr>
            <a:lvl6pPr marL="4572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6pPr>
            <a:lvl7pPr marL="9144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7pPr>
            <a:lvl8pPr marL="13716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8pPr>
            <a:lvl9pPr marL="18288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ptos Display" panose="020B0004020202020204" pitchFamily="34" charset="0"/>
              </a:defRPr>
            </a:lvl9pPr>
          </a:lstStyle>
          <a:p>
            <a:r>
              <a:rPr lang="en-US" sz="2800" err="1">
                <a:latin typeface="Arial"/>
                <a:cs typeface="Arial"/>
              </a:rPr>
              <a:t>Gwyliwch</a:t>
            </a:r>
            <a:r>
              <a:rPr lang="en-US" sz="2800">
                <a:latin typeface="Arial"/>
                <a:cs typeface="Arial"/>
              </a:rPr>
              <a:t> y </a:t>
            </a:r>
            <a:r>
              <a:rPr lang="en-US" sz="2800" err="1">
                <a:latin typeface="Arial"/>
                <a:cs typeface="Arial"/>
              </a:rPr>
              <a:t>fideo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hwn</a:t>
            </a:r>
            <a:r>
              <a:rPr lang="en-US" sz="2800">
                <a:latin typeface="Arial"/>
                <a:cs typeface="Arial"/>
              </a:rPr>
              <a:t> ac </a:t>
            </a:r>
            <a:r>
              <a:rPr lang="en-US" sz="2800" err="1">
                <a:latin typeface="Arial"/>
                <a:cs typeface="Arial"/>
              </a:rPr>
              <a:t>yna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trafodwch</a:t>
            </a:r>
            <a:r>
              <a:rPr lang="en-US" sz="2800">
                <a:latin typeface="Arial"/>
                <a:cs typeface="Arial"/>
              </a:rPr>
              <a:t> y 2 </a:t>
            </a:r>
            <a:r>
              <a:rPr lang="en-US" sz="2800" err="1">
                <a:latin typeface="Arial"/>
                <a:cs typeface="Arial"/>
              </a:rPr>
              <a:t>gwestiwn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ar</a:t>
            </a:r>
            <a:r>
              <a:rPr lang="en-US" sz="2800">
                <a:latin typeface="Arial"/>
                <a:cs typeface="Arial"/>
              </a:rPr>
              <a:t> y </a:t>
            </a:r>
            <a:r>
              <a:rPr lang="en-US" sz="2800" err="1">
                <a:latin typeface="Arial"/>
                <a:cs typeface="Arial"/>
              </a:rPr>
              <a:t>sleid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nesaf</a:t>
            </a:r>
            <a:endParaRPr lang="en-US" sz="2800">
              <a:latin typeface="Arial"/>
              <a:cs typeface="Arial"/>
            </a:endParaRPr>
          </a:p>
        </p:txBody>
      </p:sp>
      <p:pic>
        <p:nvPicPr>
          <p:cNvPr id="5" name="Online Media 4" title="Cynnig i ddod â gwerthiant diodydd egni i blant o dan 16 oed i ben">
            <a:hlinkClick r:id="" action="ppaction://media"/>
            <a:extLst>
              <a:ext uri="{FF2B5EF4-FFF2-40B4-BE49-F238E27FC236}">
                <a16:creationId xmlns:a16="http://schemas.microsoft.com/office/drawing/2014/main" id="{4F69CDD0-852F-CAB3-8476-46AF14ED4B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46390" y="1142759"/>
            <a:ext cx="8099220" cy="45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5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CD841BF-1F5C-F537-EDF2-B78BDEA97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78" y="576417"/>
            <a:ext cx="12477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692B4AC0-D10A-CF4F-7D1C-AD59250A6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475" y="710344"/>
            <a:ext cx="6369050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Trafodwch</a:t>
            </a:r>
            <a:r>
              <a:rPr lang="en-GB" altLang="en-US" sz="280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fel</a:t>
            </a:r>
            <a:r>
              <a:rPr lang="en-GB" altLang="en-US" sz="280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pâr</a:t>
            </a:r>
            <a:r>
              <a:rPr lang="en-GB" altLang="en-US" sz="280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neu </a:t>
            </a:r>
            <a:r>
              <a:rPr lang="en-GB" altLang="en-US" sz="280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fel</a:t>
            </a:r>
            <a:r>
              <a:rPr lang="en-GB" altLang="en-US" sz="280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grŵp</a:t>
            </a:r>
            <a:r>
              <a:rPr lang="en-GB" altLang="en-US" sz="280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B6F8235-500E-F01C-4424-5FAFD70E3EE6}"/>
              </a:ext>
            </a:extLst>
          </p:cNvPr>
          <p:cNvSpPr txBox="1"/>
          <p:nvPr/>
        </p:nvSpPr>
        <p:spPr>
          <a:xfrm>
            <a:off x="776478" y="2023231"/>
            <a:ext cx="10639044" cy="22398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/>
                <a:cs typeface="Arial"/>
              </a:rPr>
              <a:t>4. </a:t>
            </a:r>
            <a:r>
              <a:rPr lang="en-US" sz="2400" dirty="0" err="1">
                <a:latin typeface="Arial"/>
                <a:cs typeface="Arial"/>
              </a:rPr>
              <a:t>Ydy</a:t>
            </a:r>
            <a:r>
              <a:rPr lang="en-US" sz="2400" dirty="0">
                <a:latin typeface="Arial"/>
                <a:cs typeface="Arial"/>
              </a:rPr>
              <a:t> plant a </a:t>
            </a:r>
            <a:r>
              <a:rPr lang="en-US" sz="2400" dirty="0" err="1">
                <a:latin typeface="Arial"/>
                <a:cs typeface="Arial"/>
              </a:rPr>
              <a:t>phobl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ifanc</a:t>
            </a:r>
            <a:r>
              <a:rPr lang="en-US" sz="2400" dirty="0">
                <a:latin typeface="Arial"/>
                <a:cs typeface="Arial"/>
              </a:rPr>
              <a:t> yr un </a:t>
            </a:r>
            <a:r>
              <a:rPr lang="en-US" sz="2400" dirty="0" err="1">
                <a:latin typeface="Arial"/>
                <a:cs typeface="Arial"/>
              </a:rPr>
              <a:t>oedran</a:t>
            </a:r>
            <a:r>
              <a:rPr lang="en-US" sz="2400" dirty="0">
                <a:latin typeface="Arial"/>
                <a:cs typeface="Arial"/>
              </a:rPr>
              <a:t> â </a:t>
            </a:r>
            <a:r>
              <a:rPr lang="en-US" sz="2400" dirty="0" err="1">
                <a:latin typeface="Arial"/>
                <a:cs typeface="Arial"/>
              </a:rPr>
              <a:t>ti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yn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yfed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diodydd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egni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fel</a:t>
            </a:r>
            <a:r>
              <a:rPr lang="en-US" sz="2400" dirty="0">
                <a:latin typeface="Arial"/>
                <a:cs typeface="Arial"/>
              </a:rPr>
              <a:t> Prime energy, Monster, a Red Bull?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/>
                <a:cs typeface="Arial"/>
              </a:rPr>
              <a:t>5. </a:t>
            </a:r>
            <a:r>
              <a:rPr lang="en-US" sz="2400" dirty="0" err="1">
                <a:latin typeface="Arial"/>
                <a:cs typeface="Arial"/>
              </a:rPr>
              <a:t>Wyt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ti'n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meddwl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dylai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diodydd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egni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cael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eu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gwerthu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i</a:t>
            </a:r>
            <a:r>
              <a:rPr lang="en-US" sz="2400" dirty="0">
                <a:latin typeface="Arial"/>
                <a:cs typeface="Arial"/>
              </a:rPr>
              <a:t> </a:t>
            </a:r>
            <a:r>
              <a:rPr lang="en-US" sz="2400" dirty="0" err="1">
                <a:latin typeface="Arial"/>
                <a:cs typeface="Arial"/>
              </a:rPr>
              <a:t>blant</a:t>
            </a:r>
            <a:r>
              <a:rPr lang="en-US" sz="2400" dirty="0">
                <a:latin typeface="Arial"/>
                <a:cs typeface="Arial"/>
              </a:rPr>
              <a:t> dan 16 </a:t>
            </a:r>
            <a:r>
              <a:rPr lang="en-US" sz="2400" dirty="0" err="1">
                <a:latin typeface="Arial"/>
                <a:cs typeface="Arial"/>
              </a:rPr>
              <a:t>oed</a:t>
            </a:r>
            <a:r>
              <a:rPr lang="en-US" sz="2400" dirty="0"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2766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78A4217-C94D-AF5C-A63F-B60053000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74" y="780130"/>
            <a:ext cx="11525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E045DADC-EC83-3A1C-F4E9-20D8544B2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821" y="662143"/>
            <a:ext cx="9830441" cy="105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GB" alt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Rhannwch</a:t>
            </a:r>
            <a:r>
              <a:rPr lang="en-GB" altLang="en-US" sz="2200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eich</a:t>
            </a:r>
            <a:r>
              <a:rPr lang="en-GB" altLang="en-US" sz="2200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syniadau</a:t>
            </a:r>
            <a:r>
              <a:rPr lang="en-GB" altLang="en-US" sz="2200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gyda</a:t>
            </a:r>
            <a:r>
              <a:rPr lang="en-GB" altLang="en-US" sz="2200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ni</a:t>
            </a:r>
            <a:r>
              <a:rPr lang="en-GB" altLang="en-US" sz="2200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wrth</a:t>
            </a:r>
            <a:r>
              <a:rPr lang="en-GB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ddefnyddio</a:t>
            </a:r>
            <a:r>
              <a:rPr lang="en-GB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cod QR yr </a:t>
            </a:r>
            <a:r>
              <a:rPr lang="en-GB" altLang="en-US" sz="2200" b="1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holiadur</a:t>
            </a:r>
            <a:r>
              <a:rPr lang="en-GB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neu’r</a:t>
            </a:r>
            <a:r>
              <a:rPr lang="en-GB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200" b="1" dirty="0" err="1">
                <a:solidFill>
                  <a:srgbClr val="000000"/>
                </a:solidFill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ddolen</a:t>
            </a:r>
            <a:r>
              <a:rPr lang="en-GB" altLang="en-US" sz="2200" b="1" dirty="0">
                <a:solidFill>
                  <a:srgbClr val="000000"/>
                </a:solidFill>
                <a:latin typeface="VAGRounded Lt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2119FEC-BDB3-0702-96DD-941C9B6B729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913450" y="1785528"/>
            <a:ext cx="99108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marL="0" indent="0" algn="ctr" rtl="0" eaLnBrk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None/>
              <a:defRPr lang="en-US" sz="2400" kern="1200">
                <a:solidFill>
                  <a:srgbClr val="000000"/>
                </a:solidFill>
                <a:latin typeface="Aptos"/>
              </a:defRPr>
            </a:lvl1pPr>
            <a:lvl2pPr marL="685800" lvl="1" indent="-228600" algn="l" rtl="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sz="2400" kern="1200">
                <a:solidFill>
                  <a:srgbClr val="000000"/>
                </a:solidFill>
                <a:latin typeface="Aptos"/>
              </a:defRPr>
            </a:lvl2pPr>
            <a:lvl3pPr marL="1143000" lvl="2" indent="-228600" algn="l" rtl="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sz="2000" kern="1200">
                <a:solidFill>
                  <a:srgbClr val="000000"/>
                </a:solidFill>
                <a:latin typeface="Aptos"/>
              </a:defRPr>
            </a:lvl3pPr>
            <a:lvl4pPr marL="1600200" lvl="3" indent="-228600" algn="l" rtl="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kern="1200">
                <a:solidFill>
                  <a:srgbClr val="000000"/>
                </a:solidFill>
                <a:latin typeface="Aptos"/>
              </a:defRPr>
            </a:lvl4pPr>
            <a:lvl5pPr marL="2057400" lvl="4" indent="-228600" algn="l" rtl="0" eaLnBrk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lang="en-US" kern="1200">
                <a:solidFill>
                  <a:srgbClr val="000000"/>
                </a:solidFill>
                <a:latin typeface="Apto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</a:pPr>
            <a:r>
              <a:rPr lang="en-GB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Gall </a:t>
            </a:r>
            <a:r>
              <a:rPr lang="en-GB" altLang="en-US" sz="2000" err="1">
                <a:latin typeface="Arial" panose="020B0604020202020204" pitchFamily="34" charset="0"/>
                <a:cs typeface="Arial" panose="020B0604020202020204" pitchFamily="34" charset="0"/>
              </a:rPr>
              <a:t>pob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 person </a:t>
            </a:r>
            <a:r>
              <a:rPr lang="en-GB" altLang="en-US" sz="2000" err="1">
                <a:latin typeface="Arial" panose="020B0604020202020204" pitchFamily="34" charset="0"/>
                <a:cs typeface="Arial" panose="020B0604020202020204" pitchFamily="34" charset="0"/>
              </a:rPr>
              <a:t>ifanc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err="1">
                <a:latin typeface="Arial" panose="020B0604020202020204" pitchFamily="34" charset="0"/>
                <a:cs typeface="Arial" panose="020B0604020202020204" pitchFamily="34" charset="0"/>
              </a:rPr>
              <a:t>wneud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err="1"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err="1">
                <a:latin typeface="Arial" panose="020B0604020202020204" pitchFamily="34" charset="0"/>
                <a:cs typeface="Arial" panose="020B0604020202020204" pitchFamily="34" charset="0"/>
              </a:rPr>
              <a:t>unigol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 neu gall </a:t>
            </a:r>
            <a:r>
              <a:rPr lang="en-GB" altLang="en-US" sz="2000" err="1">
                <a:latin typeface="Arial" panose="020B0604020202020204" pitchFamily="34" charset="0"/>
                <a:cs typeface="Arial" panose="020B0604020202020204" pitchFamily="34" charset="0"/>
              </a:rPr>
              <a:t>athro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err="1">
                <a:latin typeface="Arial" panose="020B0604020202020204" pitchFamily="34" charset="0"/>
                <a:cs typeface="Arial" panose="020B0604020202020204" pitchFamily="34" charset="0"/>
              </a:rPr>
              <a:t>wneud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 ran y </a:t>
            </a:r>
            <a:r>
              <a:rPr lang="en-GB" altLang="en-US" sz="2000" err="1">
                <a:latin typeface="Arial" panose="020B0604020202020204" pitchFamily="34" charset="0"/>
                <a:cs typeface="Arial" panose="020B0604020202020204" pitchFamily="34" charset="0"/>
              </a:rPr>
              <a:t>dosbarth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7C552-6B9D-402E-2C99-418C49D024E1}"/>
              </a:ext>
            </a:extLst>
          </p:cNvPr>
          <p:cNvSpPr txBox="1"/>
          <p:nvPr/>
        </p:nvSpPr>
        <p:spPr>
          <a:xfrm>
            <a:off x="4147975" y="54114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sng" strike="noStrike" dirty="0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4"/>
              </a:rPr>
              <a:t>https://online1.snapsurveys.com/2o1zl</a:t>
            </a:r>
            <a:endParaRPr lang="en-GB" dirty="0"/>
          </a:p>
        </p:txBody>
      </p:sp>
      <p:pic>
        <p:nvPicPr>
          <p:cNvPr id="2" name="Picture 1" descr="QuestionnaireUrl-c19484f1-48a1-4bb0-99fb-eecd686d4e22.png">
            <a:extLst>
              <a:ext uri="{FF2B5EF4-FFF2-40B4-BE49-F238E27FC236}">
                <a16:creationId xmlns:a16="http://schemas.microsoft.com/office/drawing/2014/main" id="{A9AEAD2F-CBA7-885A-1B9E-B3F3B0A0D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067" y="2343877"/>
            <a:ext cx="3002048" cy="303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53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d35601-a249-4e2a-ac6d-2e87f788b32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E878507134F345A39C6CF6E565D179" ma:contentTypeVersion="15" ma:contentTypeDescription="Create a new document." ma:contentTypeScope="" ma:versionID="2b2f98889e2fddd7151b98ffdb8e1ca3">
  <xsd:schema xmlns:xsd="http://www.w3.org/2001/XMLSchema" xmlns:xs="http://www.w3.org/2001/XMLSchema" xmlns:p="http://schemas.microsoft.com/office/2006/metadata/properties" xmlns:ns3="5ed35601-a249-4e2a-ac6d-2e87f788b327" xmlns:ns4="7fc88c51-bea2-46d7-bb9e-d2c3f23326f0" targetNamespace="http://schemas.microsoft.com/office/2006/metadata/properties" ma:root="true" ma:fieldsID="f85482c7a5d686a1f8a655398cd837bd" ns3:_="" ns4:_="">
    <xsd:import namespace="5ed35601-a249-4e2a-ac6d-2e87f788b327"/>
    <xsd:import namespace="7fc88c51-bea2-46d7-bb9e-d2c3f23326f0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35601-a249-4e2a-ac6d-2e87f788b327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c88c51-bea2-46d7-bb9e-d2c3f23326f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6CCF13-9911-4B37-9CBD-CA61567403E0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7fc88c51-bea2-46d7-bb9e-d2c3f23326f0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5ed35601-a249-4e2a-ac6d-2e87f788b32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420410-7131-4E5E-AE92-C721B7ABC1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d35601-a249-4e2a-ac6d-2e87f788b327"/>
    <ds:schemaRef ds:uri="7fc88c51-bea2-46d7-bb9e-d2c3f23326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257</TotalTime>
  <Words>498</Words>
  <Application>Microsoft Office PowerPoint</Application>
  <PresentationFormat>Widescreen</PresentationFormat>
  <Paragraphs>50</Paragraphs>
  <Slides>11</Slides>
  <Notes>11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Rhiannon Llewelyn</cp:lastModifiedBy>
  <cp:revision>13</cp:revision>
  <dcterms:created xsi:type="dcterms:W3CDTF">2019-03-26T15:18:01Z</dcterms:created>
  <dcterms:modified xsi:type="dcterms:W3CDTF">2024-09-03T15:34:11Z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0x01010068E878507134F345A39C6CF6E565D179</vt:lpwstr>
  </property>
</Properties>
</file>