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66" r:id="rId8"/>
    <p:sldId id="259" r:id="rId9"/>
    <p:sldId id="260" r:id="rId10"/>
    <p:sldId id="262" r:id="rId11"/>
    <p:sldId id="265" r:id="rId12"/>
    <p:sldId id="264" r:id="rId13"/>
    <p:sldId id="263" r:id="rId14"/>
    <p:sldId id="267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hiannon Llewelyn" initials="RL" lastIdx="0" clrIdx="0">
    <p:extLst>
      <p:ext uri="{19B8F6BF-5375-455C-9EA6-DF929625EA0E}">
        <p15:presenceInfo xmlns:p15="http://schemas.microsoft.com/office/powerpoint/2012/main" userId="Rhiannon Llewely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8"/>
    <p:restoredTop sz="83605"/>
  </p:normalViewPr>
  <p:slideViewPr>
    <p:cSldViewPr snapToGrid="0">
      <p:cViewPr varScale="1">
        <p:scale>
          <a:sx n="96" d="100"/>
          <a:sy n="96" d="100"/>
        </p:scale>
        <p:origin x="62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F_p8MOqvRk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OfJd6Cq54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13afc0335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13afc0335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Video Link: </a:t>
            </a:r>
            <a:r>
              <a:rPr lang="en-GB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https://www.youtube.com/watch?v=5F_p8MOqvRk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31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4244a990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4244a990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13afc0335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b13afc0335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71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b13afc0335_0_4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b13afc0335_0_4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Video</a:t>
            </a:r>
            <a:r>
              <a:rPr lang="en-US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Link: </a:t>
            </a:r>
            <a:r>
              <a:rPr lang="en-GB" sz="1100" b="0" i="0" u="sng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  <a:hlinkClick r:id="rId3"/>
              </a:rPr>
              <a:t>https://youtu.be/MOfJd6Cq54o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 algn="l">
              <a:buNone/>
            </a:pP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There are supporting materials on the web page for children with additional learning needs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GB" sz="1100" b="1" dirty="0">
                <a:solidFill>
                  <a:schemeClr val="dk2"/>
                </a:solidFill>
                <a:latin typeface="VAGRounded Lt" panose="00000400000000000000" pitchFamily="2" charset="0"/>
              </a:rPr>
              <a:t>Survey link - https://online1.snapsurveys.com/au0v9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49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14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watch?v=5F_p8MOqvR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bDWrBkdWZ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14.png"/><Relationship Id="rId4" Type="http://schemas.openxmlformats.org/officeDocument/2006/relationships/hyperlink" Target="https://online1.snapsurveys.com/au0v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622738" y="572225"/>
            <a:ext cx="7594287" cy="11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VAGRounded Lt" panose="00000400000000000000"/>
                <a:ea typeface="Trebuchet MS"/>
                <a:cs typeface="Trebuchet MS"/>
                <a:sym typeface="Trebuchet MS"/>
              </a:rPr>
              <a:t>Monthly </a:t>
            </a:r>
            <a:r>
              <a:rPr lang="en" sz="4000" smtClean="0">
                <a:latin typeface="VAGRounded Lt" panose="00000400000000000000"/>
                <a:ea typeface="Trebuchet MS"/>
                <a:cs typeface="Trebuchet MS"/>
                <a:sym typeface="Trebuchet MS"/>
              </a:rPr>
              <a:t>Matter </a:t>
            </a:r>
            <a:r>
              <a:rPr lang="en" sz="4000" dirty="0">
                <a:latin typeface="VAGRounded Lt" panose="00000400000000000000"/>
                <a:ea typeface="Trebuchet MS"/>
                <a:cs typeface="Trebuchet MS"/>
                <a:sym typeface="Trebuchet MS"/>
              </a:rPr>
              <a:t>–</a:t>
            </a:r>
            <a:r>
              <a:rPr lang="en-GB" sz="4000" dirty="0">
                <a:latin typeface="VAGRounded Lt" panose="00000400000000000000"/>
                <a:ea typeface="Trebuchet MS"/>
                <a:cs typeface="Trebuchet MS"/>
                <a:sym typeface="Trebuchet MS"/>
              </a:rPr>
              <a:t> May 2024</a:t>
            </a:r>
            <a:endParaRPr sz="4000" dirty="0">
              <a:latin typeface="VAGRounded Lt" panose="00000400000000000000"/>
              <a:ea typeface="Trebuchet MS"/>
              <a:cs typeface="Trebuchet MS"/>
              <a:sym typeface="Trebuchet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 </a:t>
            </a:r>
            <a:endParaRPr sz="3300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000" y="1525925"/>
            <a:ext cx="5579986" cy="307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2200175" y="553265"/>
            <a:ext cx="3082185" cy="12629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Diolch! </a:t>
            </a:r>
            <a:r>
              <a:rPr lang="en" sz="36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  Thanks</a:t>
            </a:r>
            <a:r>
              <a:rPr lang="en" sz="36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! </a:t>
            </a:r>
            <a:endParaRPr sz="36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467695" y="2628611"/>
            <a:ext cx="7441026" cy="13312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Our next Monthly Matter will be available on our website on </a:t>
            </a:r>
            <a:r>
              <a:rPr lang="en" sz="2600" dirty="0" smtClean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Monday, </a:t>
            </a:r>
            <a:r>
              <a:rPr lang="en" sz="2600" dirty="0">
                <a:solidFill>
                  <a:schemeClr val="dk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June 3rd.</a:t>
            </a:r>
            <a:endParaRPr sz="2600" dirty="0">
              <a:solidFill>
                <a:schemeClr val="dk1"/>
              </a:solidFill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31" y="62775"/>
            <a:ext cx="2425677" cy="133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95" y="368390"/>
            <a:ext cx="1380004" cy="16326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931" y="62775"/>
            <a:ext cx="2425677" cy="13371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27" y="158674"/>
            <a:ext cx="6542325" cy="5727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VAGRounded Lt"/>
              </a:rPr>
              <a:t>Did you know the Children’s Commissioner for Wales has a team of people who can help children if they feel they’re not getting their rights</a:t>
            </a:r>
            <a:r>
              <a:rPr lang="en-US" sz="1800" dirty="0" smtClean="0">
                <a:latin typeface="VAGRounded Lt"/>
              </a:rPr>
              <a:t>?</a:t>
            </a:r>
            <a:r>
              <a:rPr lang="en-US" sz="2000" dirty="0">
                <a:latin typeface="VAGRounded Lt"/>
              </a:rPr>
              <a:t/>
            </a:r>
            <a:br>
              <a:rPr lang="en-US" sz="2000" dirty="0">
                <a:latin typeface="VAGRounded Lt"/>
              </a:rPr>
            </a:br>
            <a:endParaRPr lang="en-GB" sz="2000" dirty="0">
              <a:latin typeface="VAGRounded 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26" y="1495873"/>
            <a:ext cx="8633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AGRounded Lt"/>
              </a:rPr>
              <a:t>🎥 </a:t>
            </a:r>
            <a:r>
              <a:rPr lang="en-US" sz="1800" dirty="0" smtClean="0">
                <a:latin typeface="VAGRounded Lt"/>
              </a:rPr>
              <a:t>Here’s </a:t>
            </a:r>
            <a:r>
              <a:rPr lang="en-US" sz="1800" dirty="0">
                <a:latin typeface="VAGRounded Lt"/>
              </a:rPr>
              <a:t>a </a:t>
            </a:r>
            <a:r>
              <a:rPr lang="en-US" sz="1800" dirty="0" smtClean="0">
                <a:latin typeface="VAGRounded Lt"/>
              </a:rPr>
              <a:t>1 minute </a:t>
            </a:r>
            <a:r>
              <a:rPr lang="en-US" sz="1800" dirty="0">
                <a:latin typeface="VAGRounded Lt"/>
              </a:rPr>
              <a:t>video that explains </a:t>
            </a:r>
            <a:r>
              <a:rPr lang="en-US" sz="1800" dirty="0" smtClean="0">
                <a:latin typeface="VAGRounded Lt"/>
              </a:rPr>
              <a:t>more about the team:</a:t>
            </a:r>
            <a:endParaRPr lang="en-GB" sz="1800" dirty="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804" y="1932689"/>
            <a:ext cx="5426049" cy="30521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9544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4451" y="0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879226" y="1418897"/>
            <a:ext cx="61708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Last month, we asked you about your journeys to school.</a:t>
            </a:r>
            <a:r>
              <a:rPr lang="en-US" sz="2800" b="1" dirty="0">
                <a:solidFill>
                  <a:schemeClr val="dk2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-US" sz="2800" b="1" dirty="0">
                <a:solidFill>
                  <a:schemeClr val="dk2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endParaRPr lang="en-US" sz="28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Here’s what you told us: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11" y="1685392"/>
            <a:ext cx="2009417" cy="21446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56F5BD77-4640-1CAB-ECEB-4EACD757A6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135802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753454" y="1084863"/>
            <a:ext cx="685353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latin typeface="VAGRounded Lt" panose="00000400000000000000" pitchFamily="2" charset="0"/>
              </a:rPr>
              <a:t>82</a:t>
            </a:r>
            <a:r>
              <a:rPr lang="en-GB" sz="1700" dirty="0">
                <a:latin typeface="VAGRounded Lt" panose="00000400000000000000" pitchFamily="2" charset="0"/>
              </a:rPr>
              <a:t>% of you said you felt safe on the way to </a:t>
            </a:r>
            <a:r>
              <a:rPr lang="en-GB" sz="1700" dirty="0" smtClean="0">
                <a:latin typeface="VAGRounded Lt" panose="00000400000000000000" pitchFamily="2" charset="0"/>
              </a:rPr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VAGRounded Lt" panose="00000400000000000000" pitchFamily="2" charset="0"/>
              </a:rPr>
              <a:t>Some of you thought cars travelled too fast and there was too much </a:t>
            </a:r>
            <a:r>
              <a:rPr lang="en-GB" sz="1700" dirty="0" smtClean="0">
                <a:latin typeface="VAGRounded Lt" panose="00000400000000000000" pitchFamily="2" charset="0"/>
              </a:rPr>
              <a:t>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VAGRounded Lt" panose="00000400000000000000" pitchFamily="2" charset="0"/>
              </a:rPr>
              <a:t>Some of you said that there wasn’t a safe place to cross or cars didn’t stop to let you cross the road. </a:t>
            </a:r>
            <a:endParaRPr lang="en-GB" sz="17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 smtClean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latin typeface="VAGRounded Lt" panose="00000400000000000000" pitchFamily="2" charset="0"/>
              </a:rPr>
              <a:t>Some of you were worried about walking on your </a:t>
            </a:r>
            <a:r>
              <a:rPr lang="en-GB" sz="1700" dirty="0" smtClean="0">
                <a:latin typeface="VAGRounded Lt" panose="00000400000000000000" pitchFamily="2" charset="0"/>
              </a:rPr>
              <a:t>own</a:t>
            </a:r>
            <a:endParaRPr lang="en-GB" sz="1700" dirty="0">
              <a:latin typeface="VAGRounded Lt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658" y="146469"/>
            <a:ext cx="667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VAGRounded Lt" panose="00000400000000000000" pitchFamily="2" charset="0"/>
              </a:rPr>
              <a:t>In April </a:t>
            </a:r>
            <a:r>
              <a:rPr lang="en-GB" sz="2000" b="1" u="sng" dirty="0" smtClean="0">
                <a:latin typeface="VAGRounded Lt" panose="00000400000000000000" pitchFamily="2" charset="0"/>
              </a:rPr>
              <a:t>over </a:t>
            </a:r>
            <a:r>
              <a:rPr lang="en-GB" sz="2000" b="1" u="sng" dirty="0">
                <a:latin typeface="VAGRounded Lt" panose="00000400000000000000" pitchFamily="2" charset="0"/>
              </a:rPr>
              <a:t>2000</a:t>
            </a:r>
            <a:r>
              <a:rPr lang="en-GB" sz="2000" dirty="0">
                <a:latin typeface="VAGRounded Lt" panose="00000400000000000000" pitchFamily="2" charset="0"/>
              </a:rPr>
              <a:t> </a:t>
            </a:r>
            <a:r>
              <a:rPr lang="en-GB" sz="2000" dirty="0" smtClean="0">
                <a:latin typeface="VAGRounded Lt" panose="00000400000000000000" pitchFamily="2" charset="0"/>
              </a:rPr>
              <a:t>of you told </a:t>
            </a:r>
            <a:r>
              <a:rPr lang="en-GB" sz="2000" dirty="0">
                <a:latin typeface="VAGRounded Lt" panose="00000400000000000000" pitchFamily="2" charset="0"/>
              </a:rPr>
              <a:t>us about your </a:t>
            </a:r>
            <a:r>
              <a:rPr lang="en-GB" sz="2000" dirty="0" smtClean="0">
                <a:latin typeface="VAGRounded Lt" panose="00000400000000000000" pitchFamily="2" charset="0"/>
              </a:rPr>
              <a:t>journey to school</a:t>
            </a:r>
            <a:endParaRPr lang="en-GB" sz="2000" dirty="0">
              <a:latin typeface="VAGRounded Lt" panose="000004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70" y="1164646"/>
            <a:ext cx="919695" cy="903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73" y="2348879"/>
            <a:ext cx="1141888" cy="6040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50" y="3269964"/>
            <a:ext cx="1341994" cy="5875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96" y="4139354"/>
            <a:ext cx="470701" cy="7893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1;p14">
            <a:extLst>
              <a:ext uri="{FF2B5EF4-FFF2-40B4-BE49-F238E27FC236}">
                <a16:creationId xmlns:a16="http://schemas.microsoft.com/office/drawing/2014/main" id="{56F5BD77-4640-1CAB-ECEB-4EACD757A6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113131"/>
            <a:ext cx="2059551" cy="1135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1FF9D4-AF6F-D788-231A-55915ED1397F}"/>
              </a:ext>
            </a:extLst>
          </p:cNvPr>
          <p:cNvSpPr txBox="1"/>
          <p:nvPr/>
        </p:nvSpPr>
        <p:spPr>
          <a:xfrm>
            <a:off x="1930946" y="1588573"/>
            <a:ext cx="6853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VAGRounded Lt" panose="00000400000000000000" pitchFamily="2" charset="0"/>
              </a:rPr>
              <a:t>Lots </a:t>
            </a:r>
            <a:r>
              <a:rPr lang="en-GB" sz="1800" dirty="0">
                <a:latin typeface="VAGRounded Lt" panose="00000400000000000000" pitchFamily="2" charset="0"/>
              </a:rPr>
              <a:t>of you said you enjoyed looking at nature on your way to </a:t>
            </a:r>
            <a:r>
              <a:rPr lang="en-GB" sz="1800" dirty="0" smtClean="0">
                <a:latin typeface="VAGRounded Lt" panose="00000400000000000000" pitchFamily="2" charset="0"/>
              </a:rPr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AGRounded Lt" panose="00000400000000000000" pitchFamily="2" charset="0"/>
            </a:endParaRPr>
          </a:p>
          <a:p>
            <a:endParaRPr lang="en-GB" sz="1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VAGRounded Lt" panose="00000400000000000000" pitchFamily="2" charset="0"/>
              </a:rPr>
              <a:t>Lots of you enjoyed being with your family on the way to school. You told us you like chatting to your </a:t>
            </a:r>
            <a:r>
              <a:rPr lang="en-GB" sz="1800" dirty="0" smtClean="0">
                <a:latin typeface="VAGRounded Lt" panose="00000400000000000000" pitchFamily="2" charset="0"/>
              </a:rPr>
              <a:t>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 smtClean="0">
              <a:latin typeface="VAGRounded Lt" panose="00000400000000000000" pitchFamily="2" charset="0"/>
            </a:endParaRPr>
          </a:p>
          <a:p>
            <a:endParaRPr lang="en-GB" sz="18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latin typeface="VAGRounded Lt" panose="00000400000000000000" pitchFamily="2" charset="0"/>
              </a:rPr>
              <a:t>Some of you liked singing and listening to the radio on the way to school.</a:t>
            </a:r>
          </a:p>
          <a:p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04" y="1268390"/>
            <a:ext cx="986603" cy="1039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30" y="2431455"/>
            <a:ext cx="1044597" cy="9975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20" y="3728196"/>
            <a:ext cx="1311618" cy="81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5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2954797" y="1658406"/>
            <a:ext cx="5646026" cy="2575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May’s Monthly Matter is about </a:t>
            </a:r>
            <a:r>
              <a:rPr lang="en" sz="2400" b="1" dirty="0">
                <a:solidFill>
                  <a:srgbClr val="00B050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Play time.</a:t>
            </a:r>
            <a:r>
              <a:rPr lang="en" sz="24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" sz="24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" sz="2400" b="1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" sz="2400" b="1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" sz="24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/>
            </a:r>
            <a:br>
              <a:rPr lang="en" sz="2400" b="1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</a:br>
            <a:r>
              <a:rPr lang="en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Remember - </a:t>
            </a:r>
            <a:r>
              <a:rPr lang="en-GB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You </a:t>
            </a:r>
            <a:r>
              <a:rPr lang="en-GB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all have a right to relax and play.</a:t>
            </a:r>
            <a:endParaRPr sz="2400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374" y="196163"/>
            <a:ext cx="1941801" cy="107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059" y="1848409"/>
            <a:ext cx="2348681" cy="15858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197153" y="234883"/>
            <a:ext cx="8749693" cy="5446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🎥 This month’s matter: Play time </a:t>
            </a:r>
            <a:endParaRPr sz="2400" b="1" dirty="0">
              <a:latin typeface="VAGRounded Lt" panose="00000400000000000000" pitchFamily="2" charset="0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" name="Picture 3" descr="A person smiling for a pictur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5CB3DDEE-0F41-E15F-2FC1-92F6843EA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753" y="888239"/>
            <a:ext cx="5174493" cy="40203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1727993" y="437745"/>
            <a:ext cx="5097930" cy="858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3980">
              <a:lnSpc>
                <a:spcPct val="150000"/>
              </a:lnSpc>
              <a:buSzPts val="2120"/>
            </a:pPr>
            <a:r>
              <a:rPr lang="en" sz="2400" dirty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1) Discuss in pairs or as a group</a:t>
            </a:r>
            <a:r>
              <a:rPr lang="en" sz="2400" dirty="0" smtClean="0"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:</a:t>
            </a:r>
            <a:endParaRPr b="1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3090" y="131514"/>
            <a:ext cx="1790956" cy="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00522" y="1730082"/>
            <a:ext cx="57357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AGRounded Lt" panose="00000400000000000000" pitchFamily="2" charset="0"/>
              </a:rPr>
              <a:t>Do you enjoy play time?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AGRounded Lt" panose="00000400000000000000" pitchFamily="2" charset="0"/>
              </a:rPr>
              <a:t>Is play time important?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AGRounded Lt" panose="00000400000000000000" pitchFamily="2" charset="0"/>
              </a:rPr>
              <a:t>Do you ever have to miss play time?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VAGRounded Lt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VAGRounded Lt" panose="00000400000000000000" pitchFamily="2" charset="0"/>
              </a:rPr>
              <a:t>What would make play time better?</a:t>
            </a:r>
            <a:endParaRPr lang="en-GB" sz="2400" dirty="0">
              <a:latin typeface="VAGRounded Lt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73" y="260357"/>
            <a:ext cx="1318425" cy="12132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530B0-495E-8BF7-CF40-8A803710B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814" y="1770003"/>
            <a:ext cx="8520600" cy="583752"/>
          </a:xfrm>
        </p:spPr>
        <p:txBody>
          <a:bodyPr>
            <a:normAutofit fontScale="62500" lnSpcReduction="2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20"/>
              <a:buNone/>
            </a:pPr>
            <a:r>
              <a:rPr lang="en-GB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(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Each young person can do this individually or a </a:t>
            </a:r>
            <a:r>
              <a:rPr lang="en-GB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teacher </a:t>
            </a:r>
            <a:r>
              <a:rPr lang="en-GB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can do it on behalf of the </a:t>
            </a:r>
            <a:r>
              <a:rPr lang="en-GB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class)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CA6784D-D8FD-091F-FDE3-5CFAB1327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54" t="6093" r="6837" b="6491"/>
          <a:stretch/>
        </p:blipFill>
        <p:spPr>
          <a:xfrm>
            <a:off x="3255100" y="2298395"/>
            <a:ext cx="2161309" cy="2183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38A254-911E-3200-5C43-67D075D274BA}"/>
              </a:ext>
            </a:extLst>
          </p:cNvPr>
          <p:cNvSpPr txBox="1"/>
          <p:nvPr/>
        </p:nvSpPr>
        <p:spPr>
          <a:xfrm>
            <a:off x="1682784" y="4522937"/>
            <a:ext cx="54367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400" b="1" dirty="0">
                <a:solidFill>
                  <a:schemeClr val="tx1"/>
                </a:solidFill>
                <a:latin typeface="VAGRounded Lt" panose="00000400000000000000" pitchFamily="2" charset="0"/>
                <a:hlinkClick r:id="rId4"/>
              </a:rPr>
              <a:t>https://online1.snapsurveys.com/au0v9</a:t>
            </a:r>
            <a:endParaRPr lang="en-GB" sz="1400" b="1" dirty="0">
              <a:solidFill>
                <a:schemeClr val="tx1"/>
              </a:solidFill>
              <a:latin typeface="VAGRounded Lt" panose="000004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1486" y="459274"/>
            <a:ext cx="56685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50000"/>
              </a:lnSpc>
              <a:buSzPts val="2120"/>
              <a:buNone/>
            </a:pPr>
            <a:r>
              <a:rPr lang="en-GB" sz="2000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2) Share your ideas with us by using the </a:t>
            </a:r>
            <a:r>
              <a:rPr lang="en-GB" sz="2000" b="1" dirty="0" smtClean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QR </a:t>
            </a:r>
            <a:r>
              <a:rPr lang="en-GB" sz="2000" b="1" dirty="0">
                <a:solidFill>
                  <a:schemeClr val="tx1"/>
                </a:solidFill>
                <a:latin typeface="VAGRounded Lt" panose="00000400000000000000" pitchFamily="2" charset="0"/>
                <a:ea typeface="Trebuchet MS"/>
                <a:cs typeface="Trebuchet MS"/>
                <a:sym typeface="Trebuchet MS"/>
              </a:rPr>
              <a:t>code or survey link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14" y="260132"/>
            <a:ext cx="1051398" cy="1413949"/>
          </a:xfrm>
          <a:prstGeom prst="rect">
            <a:avLst/>
          </a:prstGeom>
        </p:spPr>
      </p:pic>
      <p:pic>
        <p:nvPicPr>
          <p:cNvPr id="8" name="Google Shape;99;p19"/>
          <p:cNvPicPr preferRelativeResize="0"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293300" y="172919"/>
            <a:ext cx="1790956" cy="987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863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3044" y="37437"/>
            <a:ext cx="1790956" cy="9872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46961A-0F8D-C8D8-A785-833109CEEB7D}"/>
              </a:ext>
            </a:extLst>
          </p:cNvPr>
          <p:cNvSpPr txBox="1"/>
          <p:nvPr/>
        </p:nvSpPr>
        <p:spPr>
          <a:xfrm>
            <a:off x="2705416" y="1334323"/>
            <a:ext cx="6053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VAGRounded Lt" panose="00000400000000000000" pitchFamily="2" charset="0"/>
              </a:rPr>
              <a:t>At the end of the survey, there’s an option for you to tell us what you think about Monthly Matters and how we can make it better.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79" y="1788182"/>
            <a:ext cx="2050269" cy="176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7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1BEEFDF418748AC3CD31764B720C5" ma:contentTypeVersion="6" ma:contentTypeDescription="Create a new document." ma:contentTypeScope="" ma:versionID="15c48549817368c56aa75388cedbc7af">
  <xsd:schema xmlns:xsd="http://www.w3.org/2001/XMLSchema" xmlns:xs="http://www.w3.org/2001/XMLSchema" xmlns:p="http://schemas.microsoft.com/office/2006/metadata/properties" xmlns:ns2="f4edaaa3-7766-4c66-951e-371f72d67791" xmlns:ns4="http://schemas.microsoft.com/sharepoint/v4" targetNamespace="http://schemas.microsoft.com/office/2006/metadata/properties" ma:root="true" ma:fieldsID="3e5704b902d4b3bcf23a97e7084a686d" ns2:_="" ns4:_="">
    <xsd:import namespace="f4edaaa3-7766-4c66-951e-371f72d6779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aaa3-7766-4c66-951e-371f72d67791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96046bd6-6a06-4627-87fd-4da9d42fd848}" ma:internalName="TaxCatchAll" ma:showField="CatchAllData" ma:web="f4edaaa3-7766-4c66-951e-371f72d677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edaaa3-7766-4c66-951e-371f72d67791"/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7FEEEB-6DB9-4D47-BDCD-4B903D5AE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edaaa3-7766-4c66-951e-371f72d6779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6B4CA2-A3E6-41CB-9A54-9B181FA42493}">
  <ds:schemaRefs>
    <ds:schemaRef ds:uri="f4edaaa3-7766-4c66-951e-371f72d67791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sharepoint/v4"/>
    <ds:schemaRef ds:uri="http://schemas.microsoft.com/office/infopath/2007/PartnerControl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7F1EA73-FF8A-459A-8B40-656E031A1D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381</Words>
  <Application>Microsoft Office PowerPoint</Application>
  <PresentationFormat>On-screen Show (16:9)</PresentationFormat>
  <Paragraphs>49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VAGRounded Lt</vt:lpstr>
      <vt:lpstr>Simple Light</vt:lpstr>
      <vt:lpstr>Monthly Matter – May 2024  </vt:lpstr>
      <vt:lpstr>PowerPoint Presentation</vt:lpstr>
      <vt:lpstr>PowerPoint Presentation</vt:lpstr>
      <vt:lpstr>PowerPoint Presentation</vt:lpstr>
      <vt:lpstr>May’s Monthly Matter is about Play time.   Remember - You all have a right to relax and play.</vt:lpstr>
      <vt:lpstr>🎥 This month’s matter: Play time </vt:lpstr>
      <vt:lpstr>1) Discuss in pairs or as a group:</vt:lpstr>
      <vt:lpstr>PowerPoint Presentation</vt:lpstr>
      <vt:lpstr>PowerPoint Presentation</vt:lpstr>
      <vt:lpstr>Diolch!   Thanks! </vt:lpstr>
      <vt:lpstr>Did you know the Children’s Commissioner for Wales has a team of people who can help children if they feel they’re not getting their rights?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Matters - February 2024</dc:title>
  <dc:creator>Sophie</dc:creator>
  <cp:lastModifiedBy>Rhiannon Llewelyn</cp:lastModifiedBy>
  <cp:revision>44</cp:revision>
  <cp:lastPrinted>2024-03-01T11:11:59Z</cp:lastPrinted>
  <dcterms:modified xsi:type="dcterms:W3CDTF">2024-05-08T09:47:09Z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0x010100A871BEEFDF418748AC3CD31764B720C5</vt:lpwstr>
  </property>
</Properties>
</file>