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/>
    <p:restoredTop sz="83605"/>
  </p:normalViewPr>
  <p:slideViewPr>
    <p:cSldViewPr snapToGrid="0">
      <p:cViewPr varScale="1">
        <p:scale>
          <a:sx n="141" d="100"/>
          <a:sy n="141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link –  </a:t>
            </a:r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/D3wHHHk8TqU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Survey link: </a:t>
            </a:r>
            <a:r>
              <a:rPr lang="en-GB" sz="1100" b="1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https://online1.snapsurveys.com/4s8jam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Dyma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rhai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o’r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cyd-destun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polisi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ar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gyfer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Arial"/>
              </a:rPr>
              <a:t>disgyblion</a:t>
            </a:r>
            <a:endParaRPr lang="en-GB" sz="1100" b="0" dirty="0">
              <a:solidFill>
                <a:schemeClr val="dk2"/>
              </a:solidFill>
              <a:latin typeface="VAGRounded Lt" panose="000004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14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3wHHHk8Tq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2738" y="572225"/>
            <a:ext cx="7594287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Mater y Mis–</a:t>
            </a:r>
            <a:r>
              <a:rPr lang="en-GB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 </a:t>
            </a:r>
            <a:r>
              <a:rPr lang="en-GB" sz="4000" dirty="0" err="1">
                <a:latin typeface="VAGRounded Lt" panose="00000400000000000000"/>
                <a:ea typeface="Trebuchet MS"/>
                <a:cs typeface="Trebuchet MS"/>
                <a:sym typeface="Trebuchet MS"/>
              </a:rPr>
              <a:t>Ebrill</a:t>
            </a:r>
            <a:r>
              <a:rPr lang="en-GB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 2024</a:t>
            </a:r>
            <a:endParaRPr sz="4000" dirty="0">
              <a:latin typeface="VAGRounded Lt" panose="00000400000000000000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451" y="0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2378" y="1418897"/>
            <a:ext cx="8552793" cy="130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Roedd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mis </a:t>
            </a: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diwethaf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am </a:t>
            </a: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ginio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ysgol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Dyma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dywedoch</a:t>
            </a: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chi: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35802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16905" y="196874"/>
            <a:ext cx="29899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Clywon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1,700 </a:t>
            </a:r>
            <a:r>
              <a:rPr lang="en-GB" dirty="0" err="1"/>
              <a:t>ohonoch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344"/>
            <a:ext cx="765015" cy="58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9" y="961426"/>
            <a:ext cx="907081" cy="702056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45460" y="864466"/>
            <a:ext cx="4660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gwell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ohonoch</a:t>
            </a:r>
            <a:r>
              <a:rPr lang="en-GB" dirty="0"/>
              <a:t> chi </a:t>
            </a:r>
            <a:r>
              <a:rPr lang="en-GB" dirty="0" err="1"/>
              <a:t>gymryd</a:t>
            </a:r>
            <a:r>
              <a:rPr lang="en-GB" dirty="0"/>
              <a:t> </a:t>
            </a:r>
            <a:r>
              <a:rPr lang="en-GB" dirty="0" err="1"/>
              <a:t>brechdannau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fwyd</a:t>
            </a:r>
            <a:r>
              <a:rPr lang="en-GB" dirty="0"/>
              <a:t>”</a:t>
            </a:r>
          </a:p>
          <a:p>
            <a:r>
              <a:rPr lang="en-GB" dirty="0"/>
              <a:t>“</a:t>
            </a:r>
            <a:r>
              <a:rPr lang="en-GB" dirty="0" err="1"/>
              <a:t>dwi</a:t>
            </a:r>
            <a:r>
              <a:rPr lang="en-GB" dirty="0"/>
              <a:t>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hoffi’r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”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7" y="2197069"/>
            <a:ext cx="1035538" cy="825889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24590" y="2269028"/>
            <a:ext cx="5301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Dywedodd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40% </a:t>
            </a:r>
            <a:r>
              <a:rPr lang="en-GB" dirty="0" err="1"/>
              <a:t>ohonoch</a:t>
            </a:r>
            <a:r>
              <a:rPr lang="en-GB" dirty="0"/>
              <a:t> chi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bwyta</a:t>
            </a:r>
            <a:r>
              <a:rPr lang="en-GB" dirty="0"/>
              <a:t> </a:t>
            </a:r>
            <a:r>
              <a:rPr lang="en-GB" dirty="0" err="1"/>
              <a:t>cinio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 bod chi </a:t>
            </a:r>
          </a:p>
          <a:p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llawn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bwyta</a:t>
            </a:r>
            <a:r>
              <a:rPr lang="en-GB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852" y="3278859"/>
            <a:ext cx="644394" cy="74889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17415" y="3473412"/>
            <a:ext cx="3050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Pitsa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hoff</a:t>
            </a:r>
            <a:r>
              <a:rPr lang="en-GB" dirty="0"/>
              <a:t> </a:t>
            </a:r>
            <a:r>
              <a:rPr lang="en-GB" dirty="0" err="1"/>
              <a:t>fwyd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ohonoch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93246" y="4462353"/>
            <a:ext cx="6832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Dywedodd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ohonoch</a:t>
            </a:r>
            <a:r>
              <a:rPr lang="en-GB" dirty="0"/>
              <a:t> bod </a:t>
            </a:r>
            <a:r>
              <a:rPr lang="en-GB" dirty="0" err="1"/>
              <a:t>prisiau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isel</a:t>
            </a:r>
            <a:r>
              <a:rPr lang="en-GB" dirty="0"/>
              <a:t>, a bod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fwyd</a:t>
            </a:r>
            <a:r>
              <a:rPr lang="en-GB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t="7184" b="20727"/>
          <a:stretch/>
        </p:blipFill>
        <p:spPr>
          <a:xfrm>
            <a:off x="117509" y="4231643"/>
            <a:ext cx="721779" cy="716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2026" y="1852507"/>
            <a:ext cx="8520600" cy="257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y Mis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gyfer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Ebrill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yw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b="1" dirty="0" err="1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teithio</a:t>
            </a:r>
            <a:r>
              <a:rPr lang="en" b="1" dirty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b="1" dirty="0" err="1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i’r</a:t>
            </a:r>
            <a:r>
              <a:rPr lang="en" b="1" dirty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b="1" dirty="0" err="1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ysgol</a:t>
            </a:r>
            <a:r>
              <a:rPr lang="en" b="1" dirty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  <a:br>
              <a:rPr lang="en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br>
              <a:rPr lang="en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Mae’n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effeithio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hawliau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gwahanol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fel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hawl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fod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b="1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b="1" dirty="0" err="1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ddiogel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,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yr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hawl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b="1" dirty="0" err="1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addysg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a’r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hawl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fod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b="1" dirty="0" err="1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iach</a:t>
            </a:r>
            <a:r>
              <a:rPr lang="en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 </a:t>
            </a:r>
            <a:br>
              <a:rPr lang="en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endParaRPr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4" y="196163"/>
            <a:ext cx="1941801" cy="10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7153" y="234883"/>
            <a:ext cx="8749693" cy="54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Mater y Mis – </a:t>
            </a:r>
            <a:r>
              <a:rPr lang="en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Teithio</a:t>
            </a: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i’r</a:t>
            </a: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Ysgol</a:t>
            </a: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C4F70A0-33F5-D23E-6273-100608F6E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949137"/>
            <a:ext cx="7772400" cy="3620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83245" y="514583"/>
            <a:ext cx="8598147" cy="1787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9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20"/>
            </a:pP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1)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Trafodwch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mewn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pâr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neu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grwp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–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ydych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chi’n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hoffi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/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ddim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hoffi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am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taith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i’r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ysgol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Oes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unrhywbeth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wneud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anodd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</a:t>
            </a:r>
            <a:b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2)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Rhannwch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barn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trwy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ddefnyddio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y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côd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QR neu y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linc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br>
              <a:rPr lang="en-GB" sz="212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12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(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Gall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pob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person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ifanc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gwneud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hyn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unigol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neu gall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athro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gwneud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hyn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ran </a:t>
            </a:r>
            <a:r>
              <a:rPr lang="en-GB" sz="212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grwp</a:t>
            </a:r>
            <a: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)</a:t>
            </a:r>
            <a:br>
              <a:rPr lang="en-GB" sz="212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br>
              <a:rPr lang="en" sz="2120" b="1" dirty="0">
                <a:latin typeface="Trebuchet MS"/>
                <a:ea typeface="Trebuchet MS"/>
                <a:cs typeface="Trebuchet MS"/>
                <a:sym typeface="Trebuchet MS"/>
              </a:rPr>
            </a:br>
            <a:endParaRPr sz="212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562552" y="4578700"/>
            <a:ext cx="5839535" cy="68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800" b="1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https://online1.snapsurveys.com/4s8jam</a:t>
            </a:r>
            <a:endParaRPr sz="1800" b="1" dirty="0">
              <a:solidFill>
                <a:schemeClr val="dk2"/>
              </a:solidFill>
              <a:latin typeface="VAGRounded Lt" panose="00000400000000000000" pitchFamily="2" charset="0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295" y="4039318"/>
            <a:ext cx="1790956" cy="9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83" y="2841441"/>
            <a:ext cx="1836472" cy="18592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44" y="37437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/>
              <a:t>Ein barn </a:t>
            </a:r>
            <a:r>
              <a:rPr lang="en-GB" sz="2200" dirty="0" err="1"/>
              <a:t>ni</a:t>
            </a:r>
            <a:r>
              <a:rPr lang="en-GB" sz="2200" dirty="0"/>
              <a:t>: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 err="1"/>
              <a:t>Rydyn</a:t>
            </a:r>
            <a:r>
              <a:rPr lang="en-GB" sz="2200" dirty="0"/>
              <a:t> </a:t>
            </a:r>
            <a:r>
              <a:rPr lang="en-GB" sz="2200" dirty="0" err="1"/>
              <a:t>ni’n</a:t>
            </a:r>
            <a:r>
              <a:rPr lang="en-GB" sz="2200" dirty="0"/>
              <a:t> </a:t>
            </a:r>
            <a:r>
              <a:rPr lang="en-GB" sz="2200" dirty="0" err="1"/>
              <a:t>clywed</a:t>
            </a:r>
            <a:r>
              <a:rPr lang="en-GB" sz="2200" dirty="0"/>
              <a:t> </a:t>
            </a:r>
            <a:r>
              <a:rPr lang="en-GB" sz="2200" dirty="0" err="1"/>
              <a:t>gan</a:t>
            </a:r>
            <a:r>
              <a:rPr lang="en-GB" sz="2200" dirty="0"/>
              <a:t> </a:t>
            </a:r>
            <a:r>
              <a:rPr lang="en-GB" sz="2200" dirty="0" err="1"/>
              <a:t>lawer</a:t>
            </a:r>
            <a:r>
              <a:rPr lang="en-GB" sz="2200" dirty="0"/>
              <a:t> o </a:t>
            </a:r>
            <a:r>
              <a:rPr lang="en-GB" sz="2200" dirty="0" err="1"/>
              <a:t>deuluoedd</a:t>
            </a:r>
            <a:r>
              <a:rPr lang="en-GB" sz="2200" dirty="0"/>
              <a:t> am y </a:t>
            </a:r>
            <a:r>
              <a:rPr lang="en-GB" sz="2200" dirty="0" err="1"/>
              <a:t>problemau</a:t>
            </a:r>
            <a:r>
              <a:rPr lang="en-GB" sz="2200" dirty="0"/>
              <a:t> </a:t>
            </a:r>
            <a:r>
              <a:rPr lang="en-GB" sz="2200" dirty="0" err="1"/>
              <a:t>mae’n</a:t>
            </a:r>
            <a:r>
              <a:rPr lang="en-GB" sz="2200" dirty="0"/>
              <a:t> </a:t>
            </a:r>
            <a:r>
              <a:rPr lang="en-GB" sz="2200" dirty="0" err="1"/>
              <a:t>nhw’n</a:t>
            </a:r>
            <a:r>
              <a:rPr lang="en-GB" sz="2200" dirty="0"/>
              <a:t> </a:t>
            </a:r>
            <a:r>
              <a:rPr lang="en-GB" sz="2200" dirty="0" err="1"/>
              <a:t>cael</a:t>
            </a:r>
            <a:r>
              <a:rPr lang="en-GB" sz="2200" dirty="0"/>
              <a:t> </a:t>
            </a:r>
            <a:r>
              <a:rPr lang="en-GB" sz="2200" dirty="0" err="1"/>
              <a:t>gyda</a:t>
            </a:r>
            <a:r>
              <a:rPr lang="en-GB" sz="2200" dirty="0"/>
              <a:t> </a:t>
            </a:r>
            <a:r>
              <a:rPr lang="en-GB" sz="2200" dirty="0" err="1"/>
              <a:t>theithio</a:t>
            </a:r>
            <a:r>
              <a:rPr lang="en-GB" sz="2200" dirty="0"/>
              <a:t> </a:t>
            </a:r>
            <a:r>
              <a:rPr lang="en-GB" sz="2200" dirty="0" err="1"/>
              <a:t>i’r</a:t>
            </a:r>
            <a:r>
              <a:rPr lang="en-GB" sz="2200" dirty="0"/>
              <a:t> </a:t>
            </a:r>
            <a:r>
              <a:rPr lang="en-GB" sz="2200" dirty="0" err="1"/>
              <a:t>ysgol</a:t>
            </a:r>
            <a:r>
              <a:rPr lang="en-GB" sz="2200" dirty="0"/>
              <a:t> am </a:t>
            </a:r>
            <a:r>
              <a:rPr lang="en-GB" sz="2200" dirty="0" err="1"/>
              <a:t>resymau</a:t>
            </a:r>
            <a:r>
              <a:rPr lang="en-GB" sz="2200" dirty="0"/>
              <a:t> </a:t>
            </a:r>
            <a:r>
              <a:rPr lang="en-GB" sz="2200" dirty="0" err="1"/>
              <a:t>gwahanol</a:t>
            </a: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 err="1"/>
              <a:t>Rydyn</a:t>
            </a:r>
            <a:r>
              <a:rPr lang="en-GB" sz="2200" dirty="0"/>
              <a:t> </a:t>
            </a:r>
            <a:r>
              <a:rPr lang="en-GB" sz="2200" dirty="0" err="1"/>
              <a:t>ni’n</a:t>
            </a:r>
            <a:r>
              <a:rPr lang="en-GB" sz="2200" dirty="0"/>
              <a:t> </a:t>
            </a:r>
            <a:r>
              <a:rPr lang="en-GB" sz="2200" dirty="0" err="1"/>
              <a:t>deall</a:t>
            </a:r>
            <a:r>
              <a:rPr lang="en-GB" sz="2200" dirty="0"/>
              <a:t> bod </a:t>
            </a:r>
            <a:r>
              <a:rPr lang="en-GB" sz="2200" dirty="0" err="1"/>
              <a:t>hyn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gallu</a:t>
            </a:r>
            <a:r>
              <a:rPr lang="en-GB" sz="2200" dirty="0"/>
              <a:t> </a:t>
            </a:r>
            <a:r>
              <a:rPr lang="en-GB" sz="2200" dirty="0" err="1"/>
              <a:t>gwneud</a:t>
            </a:r>
            <a:r>
              <a:rPr lang="en-GB" sz="2200" dirty="0"/>
              <a:t> </a:t>
            </a:r>
            <a:r>
              <a:rPr lang="en-GB" sz="2200" dirty="0" err="1"/>
              <a:t>hi’n</a:t>
            </a:r>
            <a:r>
              <a:rPr lang="en-GB" sz="2200" dirty="0"/>
              <a:t> </a:t>
            </a:r>
            <a:r>
              <a:rPr lang="en-GB" sz="2200" dirty="0" err="1"/>
              <a:t>anodd</a:t>
            </a:r>
            <a:r>
              <a:rPr lang="en-GB" sz="2200" dirty="0"/>
              <a:t> </a:t>
            </a:r>
            <a:r>
              <a:rPr lang="en-GB" sz="2200" dirty="0" err="1"/>
              <a:t>weithiau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gyrraedd</a:t>
            </a:r>
            <a:r>
              <a:rPr lang="en-GB" sz="2200" dirty="0"/>
              <a:t> </a:t>
            </a:r>
            <a:r>
              <a:rPr lang="en-GB" sz="2200" dirty="0" err="1"/>
              <a:t>yr</a:t>
            </a:r>
            <a:r>
              <a:rPr lang="en-GB" sz="2200" dirty="0"/>
              <a:t> </a:t>
            </a:r>
            <a:r>
              <a:rPr lang="en-GB" sz="2200" dirty="0" err="1"/>
              <a:t>ysgol</a:t>
            </a: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r>
              <a:rPr lang="en-GB" sz="2200" dirty="0" err="1"/>
              <a:t>Hoffwn</a:t>
            </a:r>
            <a:r>
              <a:rPr lang="en-GB" sz="2200" dirty="0"/>
              <a:t> </a:t>
            </a:r>
            <a:r>
              <a:rPr lang="en-GB" sz="2200" dirty="0" err="1"/>
              <a:t>ni</a:t>
            </a:r>
            <a:r>
              <a:rPr lang="en-GB" sz="2200" dirty="0"/>
              <a:t> weld </a:t>
            </a:r>
            <a:r>
              <a:rPr lang="en-GB" sz="2200" dirty="0" err="1"/>
              <a:t>Llywodraeth</a:t>
            </a:r>
            <a:r>
              <a:rPr lang="en-GB" sz="2200" dirty="0"/>
              <a:t> Cymru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gwneud</a:t>
            </a:r>
            <a:r>
              <a:rPr lang="en-GB" sz="2200" dirty="0"/>
              <a:t> </a:t>
            </a:r>
            <a:r>
              <a:rPr lang="en-GB" sz="2200" dirty="0" err="1"/>
              <a:t>mwy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sicrhau</a:t>
            </a:r>
            <a:r>
              <a:rPr lang="en-GB" sz="2200" dirty="0"/>
              <a:t> bod </a:t>
            </a:r>
            <a:r>
              <a:rPr lang="en-GB" sz="2200" dirty="0" err="1"/>
              <a:t>pob</a:t>
            </a:r>
            <a:r>
              <a:rPr lang="en-GB" sz="2200" dirty="0"/>
              <a:t> </a:t>
            </a:r>
            <a:r>
              <a:rPr lang="en-GB" sz="2200" dirty="0" err="1"/>
              <a:t>plentyn</a:t>
            </a:r>
            <a:r>
              <a:rPr lang="en-GB" sz="2200" dirty="0"/>
              <a:t> a </a:t>
            </a:r>
            <a:r>
              <a:rPr lang="en-GB" sz="2200" dirty="0" err="1"/>
              <a:t>pherson</a:t>
            </a:r>
            <a:r>
              <a:rPr lang="en-GB" sz="2200" dirty="0"/>
              <a:t> </a:t>
            </a:r>
            <a:r>
              <a:rPr lang="en-GB" sz="2200" dirty="0" err="1"/>
              <a:t>ifanc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cael</a:t>
            </a:r>
            <a:r>
              <a:rPr lang="en-GB" sz="2200" dirty="0"/>
              <a:t> </a:t>
            </a:r>
            <a:r>
              <a:rPr lang="en-GB" sz="2200" dirty="0" err="1"/>
              <a:t>profiad</a:t>
            </a:r>
            <a:r>
              <a:rPr lang="en-GB" sz="2200" dirty="0"/>
              <a:t> </a:t>
            </a:r>
            <a:r>
              <a:rPr lang="en-GB" sz="2200" dirty="0" err="1"/>
              <a:t>diogel</a:t>
            </a:r>
            <a:r>
              <a:rPr lang="en-GB" sz="2200" dirty="0"/>
              <a:t> a </a:t>
            </a:r>
            <a:r>
              <a:rPr lang="en-GB" sz="2200" dirty="0" err="1"/>
              <a:t>theg</a:t>
            </a:r>
            <a:r>
              <a:rPr lang="en-GB" sz="2200" dirty="0"/>
              <a:t> </a:t>
            </a:r>
            <a:r>
              <a:rPr lang="en-GB" sz="2200" dirty="0" err="1"/>
              <a:t>wrth</a:t>
            </a:r>
            <a:r>
              <a:rPr lang="en-GB" sz="2200" dirty="0"/>
              <a:t> </a:t>
            </a:r>
            <a:r>
              <a:rPr lang="en-GB" sz="2200" dirty="0" err="1"/>
              <a:t>deithio</a:t>
            </a:r>
            <a:r>
              <a:rPr lang="en-GB" sz="2200" dirty="0"/>
              <a:t> </a:t>
            </a:r>
            <a:r>
              <a:rPr lang="en-GB" sz="2200" dirty="0" err="1"/>
              <a:t>i’r</a:t>
            </a:r>
            <a:r>
              <a:rPr lang="en-GB" sz="2200" dirty="0"/>
              <a:t> </a:t>
            </a:r>
            <a:r>
              <a:rPr lang="en-GB" sz="2200" dirty="0" err="1"/>
              <a:t>ysgol</a:t>
            </a:r>
            <a:r>
              <a:rPr lang="en-GB" sz="2200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6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71375" y="531735"/>
            <a:ext cx="40632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 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71375" y="2530369"/>
            <a:ext cx="8520600" cy="133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Bydd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ein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Mater y Mis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nesaf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ein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gwefan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Ddydd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Mawrth 7 Mai.</a:t>
            </a: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7C7FEEEB-6DB9-4D47-BDCD-4B903D5AE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1EA73-FF8A-459A-8B40-656E031A1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B4CA2-A3E6-41CB-9A54-9B181FA42493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sharepoint/v4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4edaaa3-7766-4c66-951e-371f72d677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329</Words>
  <Application>Microsoft Macintosh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VAGRounded Lt</vt:lpstr>
      <vt:lpstr>Simple Light</vt:lpstr>
      <vt:lpstr>Mater y Mis– Ebrill 2024  </vt:lpstr>
      <vt:lpstr>PowerPoint Presentation</vt:lpstr>
      <vt:lpstr>PowerPoint Presentation</vt:lpstr>
      <vt:lpstr>Mater y Mis ar gyfer Ebrill yw teithio i’r ysgol.  Mae’n effeithio hawliau gwahanol fel eich hawl i fod yn ddiogel, yr hawl i addysg a’r hawl i fod yn iach.  </vt:lpstr>
      <vt:lpstr>🎥 Mater y Mis – Teithio i’r Ysgol</vt:lpstr>
      <vt:lpstr>1) Trafodwch mewn pâr neu grwp – beth ydych chi’n hoffi/ddim yn hoffi am eich taith i’r ysgol? Oes unrhywbeth yn ei wneud yn anodd? 2) Rhannwch eich barn trwy ddefnyddio y côd QR neu y linc  (Gall pob person ifanc gwneud hyn yn unigol neu gall athro gwneud hyn ar ran grwp)  </vt:lpstr>
      <vt:lpstr>Ein barn ni:  Rydyn ni’n clywed gan lawer o deuluoedd am y problemau mae’n nhw’n cael gyda theithio i’r ysgol am resymau gwahanol.  Rydyn ni’n deall bod hyn yn gallu gwneud hi’n anodd weithiau i gyrraedd yr ysgol.  Hoffwn ni weld Llywodraeth Cymru yn gwneud mwy i sicrhau bod pob plentyn a pherson ifanc yn cael profiad diogel a theg wrth deithio i’r ysgol. </vt:lpstr>
      <vt:lpstr>Diolch!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Matters - February 2024</dc:title>
  <dc:creator>Sophie</dc:creator>
  <cp:lastModifiedBy>Lewis Lloyd</cp:lastModifiedBy>
  <cp:revision>31</cp:revision>
  <cp:lastPrinted>2024-03-01T11:11:59Z</cp:lastPrinted>
  <dcterms:modified xsi:type="dcterms:W3CDTF">2024-04-05T08:18:12Z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