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3"/>
  </p:notesMasterIdLst>
  <p:sldIdLst>
    <p:sldId id="256" r:id="rId5"/>
    <p:sldId id="257" r:id="rId6"/>
    <p:sldId id="258" r:id="rId7"/>
    <p:sldId id="259" r:id="rId8"/>
    <p:sldId id="260" r:id="rId9"/>
    <p:sldId id="262" r:id="rId10"/>
    <p:sldId id="264" r:id="rId11"/>
    <p:sldId id="263"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p:restoredTop sz="83605"/>
  </p:normalViewPr>
  <p:slideViewPr>
    <p:cSldViewPr snapToGrid="0">
      <p:cViewPr varScale="1">
        <p:scale>
          <a:sx n="141" d="100"/>
          <a:sy n="141" d="100"/>
        </p:scale>
        <p:origin x="102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b4244a990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b4244a990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b13afc0335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b13afc0335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b13afc0335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b13afc0335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b13afc0335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b13afc0335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Video link –  </a:t>
            </a:r>
            <a:r>
              <a:rPr lang="en-GB" dirty="0"/>
              <a:t>https://</a:t>
            </a:r>
            <a:r>
              <a:rPr lang="en-GB" dirty="0" err="1"/>
              <a:t>www.youtube.com</a:t>
            </a:r>
            <a:r>
              <a:rPr lang="en-GB" dirty="0"/>
              <a:t>/</a:t>
            </a:r>
            <a:r>
              <a:rPr lang="en-GB" dirty="0" err="1"/>
              <a:t>watch?v</a:t>
            </a:r>
            <a:r>
              <a:rPr lang="en-GB" dirty="0"/>
              <a:t>=H4UcUR0Ss0g</a:t>
            </a:r>
            <a:endParaRPr lang="en" dirty="0"/>
          </a:p>
          <a:p>
            <a:pPr marL="0" lvl="0" indent="0" algn="l" rtl="0">
              <a:spcBef>
                <a:spcPts val="0"/>
              </a:spcBef>
              <a:spcAft>
                <a:spcPts val="0"/>
              </a:spcAft>
              <a:buNone/>
            </a:pPr>
            <a:endParaRPr lang="en-US" baseline="0" dirty="0"/>
          </a:p>
          <a:p>
            <a:pPr marL="0" lvl="0" indent="0" algn="l" rtl="0">
              <a:spcBef>
                <a:spcPts val="0"/>
              </a:spcBef>
              <a:spcAft>
                <a:spcPts val="0"/>
              </a:spcAft>
              <a:buNone/>
            </a:pPr>
            <a:endParaRPr lang="en" baseline="0"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b13afc0335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b13afc0335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Survey link: </a:t>
            </a:r>
            <a:r>
              <a:rPr lang="en-GB" sz="1100" b="1" dirty="0">
                <a:solidFill>
                  <a:schemeClr val="dk2"/>
                </a:solidFill>
                <a:latin typeface="VAGRounded Lt" panose="00000400000000000000" pitchFamily="2" charset="0"/>
              </a:rPr>
              <a:t>https://online1.snapsurveys.com/4s8jam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b13afc0335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b13afc0335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dirty="0">
                <a:solidFill>
                  <a:srgbClr val="000000"/>
                </a:solidFill>
                <a:latin typeface="Arial"/>
              </a:rPr>
              <a:t>We</a:t>
            </a:r>
            <a:r>
              <a:rPr lang="en-GB" sz="1100" b="0" baseline="0" dirty="0">
                <a:solidFill>
                  <a:srgbClr val="000000"/>
                </a:solidFill>
                <a:latin typeface="Arial"/>
              </a:rPr>
              <a:t> are sharing some policy context with pupils. Share this slide after all discussions. </a:t>
            </a:r>
            <a:endParaRPr lang="en-GB" sz="1100" b="0" dirty="0">
              <a:solidFill>
                <a:schemeClr val="dk2"/>
              </a:solidFill>
              <a:latin typeface="VAGRounded Lt" panose="00000400000000000000" pitchFamily="2"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509140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b13afc0335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b13afc0335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H4UcUR0Ss0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22738" y="572225"/>
            <a:ext cx="7594287" cy="1190400"/>
          </a:xfrm>
          <a:prstGeom prst="rect">
            <a:avLst/>
          </a:prstGeom>
        </p:spPr>
        <p:txBody>
          <a:bodyPr spcFirstLastPara="1" wrap="square" lIns="91425" tIns="91425" rIns="91425" bIns="91425" anchor="b" anchorCtr="0">
            <a:normAutofit fontScale="90000"/>
          </a:bodyPr>
          <a:lstStyle/>
          <a:p>
            <a:pPr marL="0" lvl="0" indent="0" rtl="0">
              <a:spcBef>
                <a:spcPts val="0"/>
              </a:spcBef>
              <a:spcAft>
                <a:spcPts val="0"/>
              </a:spcAft>
              <a:buNone/>
            </a:pPr>
            <a:r>
              <a:rPr lang="en" sz="4000" dirty="0">
                <a:latin typeface="VAGRounded Lt" panose="00000400000000000000"/>
                <a:ea typeface="Trebuchet MS"/>
                <a:cs typeface="Trebuchet MS"/>
                <a:sym typeface="Trebuchet MS"/>
              </a:rPr>
              <a:t>Monthly Matters –</a:t>
            </a:r>
            <a:r>
              <a:rPr lang="en-GB" sz="4000" dirty="0">
                <a:latin typeface="VAGRounded Lt" panose="00000400000000000000"/>
                <a:ea typeface="Trebuchet MS"/>
                <a:cs typeface="Trebuchet MS"/>
                <a:sym typeface="Trebuchet MS"/>
              </a:rPr>
              <a:t> April 2024</a:t>
            </a:r>
            <a:endParaRPr sz="4000" dirty="0">
              <a:latin typeface="VAGRounded Lt" panose="00000400000000000000"/>
              <a:ea typeface="Trebuchet MS"/>
              <a:cs typeface="Trebuchet MS"/>
              <a:sym typeface="Trebuchet MS"/>
            </a:endParaRPr>
          </a:p>
          <a:p>
            <a:pPr marL="0" lvl="0" indent="0" rtl="0">
              <a:spcBef>
                <a:spcPts val="0"/>
              </a:spcBef>
              <a:spcAft>
                <a:spcPts val="0"/>
              </a:spcAft>
              <a:buNone/>
            </a:pPr>
            <a:r>
              <a:rPr lang="en" sz="3300" dirty="0"/>
              <a:t> </a:t>
            </a:r>
            <a:endParaRPr sz="3300" dirty="0"/>
          </a:p>
        </p:txBody>
      </p:sp>
      <p:pic>
        <p:nvPicPr>
          <p:cNvPr id="55" name="Google Shape;55;p13"/>
          <p:cNvPicPr preferRelativeResize="0"/>
          <p:nvPr/>
        </p:nvPicPr>
        <p:blipFill>
          <a:blip r:embed="rId3">
            <a:alphaModFix/>
          </a:blip>
          <a:stretch>
            <a:fillRect/>
          </a:stretch>
        </p:blipFill>
        <p:spPr>
          <a:xfrm>
            <a:off x="1782000" y="1525925"/>
            <a:ext cx="5579986" cy="3076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7084451" y="0"/>
            <a:ext cx="2059551" cy="1135376"/>
          </a:xfrm>
          <a:prstGeom prst="rect">
            <a:avLst/>
          </a:prstGeom>
          <a:noFill/>
          <a:ln>
            <a:noFill/>
          </a:ln>
        </p:spPr>
      </p:pic>
      <p:sp>
        <p:nvSpPr>
          <p:cNvPr id="2" name="TextBox 1"/>
          <p:cNvSpPr txBox="1"/>
          <p:nvPr/>
        </p:nvSpPr>
        <p:spPr>
          <a:xfrm>
            <a:off x="512378" y="1418897"/>
            <a:ext cx="8552793" cy="2677656"/>
          </a:xfrm>
          <a:prstGeom prst="rect">
            <a:avLst/>
          </a:prstGeom>
          <a:noFill/>
        </p:spPr>
        <p:txBody>
          <a:bodyPr wrap="square" rtlCol="0">
            <a:spAutoFit/>
          </a:bodyPr>
          <a:lstStyle/>
          <a:p>
            <a:pPr>
              <a:lnSpc>
                <a:spcPct val="150000"/>
              </a:lnSpc>
            </a:pPr>
            <a:r>
              <a:rPr lang="en-US" sz="2800" dirty="0">
                <a:latin typeface="VAGRounded Lt" panose="00000400000000000000" pitchFamily="2" charset="0"/>
                <a:ea typeface="Trebuchet MS"/>
                <a:cs typeface="Trebuchet MS"/>
                <a:sym typeface="Trebuchet MS"/>
              </a:rPr>
              <a:t>Last month, we asked you about your School Dinners.</a:t>
            </a:r>
            <a:br>
              <a:rPr lang="en-US" sz="2800" b="1" dirty="0">
                <a:solidFill>
                  <a:schemeClr val="dk2"/>
                </a:solidFill>
                <a:latin typeface="VAGRounded Lt" panose="00000400000000000000" pitchFamily="2" charset="0"/>
                <a:ea typeface="Trebuchet MS"/>
                <a:cs typeface="Trebuchet MS"/>
                <a:sym typeface="Trebuchet MS"/>
              </a:rPr>
            </a:br>
            <a:endParaRPr lang="en-US" sz="2800" dirty="0">
              <a:latin typeface="VAGRounded Lt" panose="00000400000000000000" pitchFamily="2" charset="0"/>
              <a:ea typeface="Trebuchet MS"/>
              <a:cs typeface="Trebuchet MS"/>
              <a:sym typeface="Trebuchet MS"/>
            </a:endParaRPr>
          </a:p>
          <a:p>
            <a:pPr lvl="0">
              <a:lnSpc>
                <a:spcPct val="150000"/>
              </a:lnSpc>
            </a:pPr>
            <a:r>
              <a:rPr lang="en-US" sz="2800" dirty="0">
                <a:latin typeface="VAGRounded Lt" panose="00000400000000000000" pitchFamily="2" charset="0"/>
                <a:ea typeface="Trebuchet MS"/>
                <a:cs typeface="Trebuchet MS"/>
                <a:sym typeface="Trebuchet MS"/>
              </a:rPr>
              <a:t>Here’s what you told us:</a:t>
            </a:r>
            <a:endParaRPr lang="en-GB"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5" name="Google Shape;61;p14">
            <a:extLst>
              <a:ext uri="{FF2B5EF4-FFF2-40B4-BE49-F238E27FC236}">
                <a16:creationId xmlns:a16="http://schemas.microsoft.com/office/drawing/2014/main" id="{56F5BD77-4640-1CAB-ECEB-4EACD757A6E6}"/>
              </a:ext>
            </a:extLst>
          </p:cNvPr>
          <p:cNvPicPr preferRelativeResize="0"/>
          <p:nvPr/>
        </p:nvPicPr>
        <p:blipFill>
          <a:blip r:embed="rId3">
            <a:alphaModFix/>
          </a:blip>
          <a:stretch>
            <a:fillRect/>
          </a:stretch>
        </p:blipFill>
        <p:spPr>
          <a:xfrm>
            <a:off x="6858000" y="135802"/>
            <a:ext cx="2059551" cy="1135376"/>
          </a:xfrm>
          <a:prstGeom prst="rect">
            <a:avLst/>
          </a:prstGeom>
          <a:noFill/>
          <a:ln>
            <a:noFill/>
          </a:ln>
        </p:spPr>
      </p:pic>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3"/>
          <p:cNvSpPr>
            <a:spLocks noChangeArrowheads="1"/>
          </p:cNvSpPr>
          <p:nvPr/>
        </p:nvSpPr>
        <p:spPr bwMode="auto">
          <a:xfrm>
            <a:off x="1116905" y="196874"/>
            <a:ext cx="39629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GB" dirty="0"/>
              <a:t>Over 1,700 children and young people took part</a:t>
            </a:r>
          </a:p>
        </p:txBody>
      </p:sp>
      <p:pic>
        <p:nvPicPr>
          <p:cNvPr id="10" name="Picture 9"/>
          <p:cNvPicPr>
            <a:picLocks noChangeAspect="1"/>
          </p:cNvPicPr>
          <p:nvPr/>
        </p:nvPicPr>
        <p:blipFill>
          <a:blip r:embed="rId4"/>
          <a:stretch>
            <a:fillRect/>
          </a:stretch>
        </p:blipFill>
        <p:spPr>
          <a:xfrm>
            <a:off x="152400" y="91344"/>
            <a:ext cx="765015" cy="586325"/>
          </a:xfrm>
          <a:prstGeom prst="rect">
            <a:avLst/>
          </a:prstGeom>
        </p:spPr>
      </p:pic>
      <p:pic>
        <p:nvPicPr>
          <p:cNvPr id="11" name="Picture 10"/>
          <p:cNvPicPr>
            <a:picLocks noChangeAspect="1"/>
          </p:cNvPicPr>
          <p:nvPr/>
        </p:nvPicPr>
        <p:blipFill>
          <a:blip r:embed="rId5"/>
          <a:stretch>
            <a:fillRect/>
          </a:stretch>
        </p:blipFill>
        <p:spPr>
          <a:xfrm>
            <a:off x="117509" y="961426"/>
            <a:ext cx="907081" cy="702056"/>
          </a:xfrm>
          <a:prstGeom prst="rect">
            <a:avLst/>
          </a:prstGeom>
        </p:spPr>
      </p:pic>
      <p:sp>
        <p:nvSpPr>
          <p:cNvPr id="12" name="Rectangle 3"/>
          <p:cNvSpPr>
            <a:spLocks noChangeArrowheads="1"/>
          </p:cNvSpPr>
          <p:nvPr/>
        </p:nvSpPr>
        <p:spPr bwMode="auto">
          <a:xfrm>
            <a:off x="1045460" y="756744"/>
            <a:ext cx="444063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GB" dirty="0"/>
              <a:t>Lots of you told us that you preferred packed lunches:</a:t>
            </a:r>
          </a:p>
          <a:p>
            <a:endParaRPr lang="en-GB" dirty="0"/>
          </a:p>
          <a:p>
            <a:r>
              <a:rPr lang="en-GB" dirty="0"/>
              <a:t>“the portions are bigger”</a:t>
            </a:r>
          </a:p>
          <a:p>
            <a:r>
              <a:rPr lang="en-GB" dirty="0"/>
              <a:t>“I’m a picky eater” </a:t>
            </a:r>
          </a:p>
          <a:p>
            <a:r>
              <a:rPr lang="en-GB" dirty="0"/>
              <a:t>I don’t like school dinners”  </a:t>
            </a:r>
          </a:p>
        </p:txBody>
      </p:sp>
      <p:pic>
        <p:nvPicPr>
          <p:cNvPr id="13" name="Picture 12"/>
          <p:cNvPicPr>
            <a:picLocks noChangeAspect="1"/>
          </p:cNvPicPr>
          <p:nvPr/>
        </p:nvPicPr>
        <p:blipFill>
          <a:blip r:embed="rId6"/>
          <a:stretch>
            <a:fillRect/>
          </a:stretch>
        </p:blipFill>
        <p:spPr>
          <a:xfrm>
            <a:off x="72167" y="2197069"/>
            <a:ext cx="1035538" cy="825889"/>
          </a:xfrm>
          <a:prstGeom prst="rect">
            <a:avLst/>
          </a:prstGeom>
        </p:spPr>
      </p:pic>
      <p:sp>
        <p:nvSpPr>
          <p:cNvPr id="15" name="Rectangle 3"/>
          <p:cNvSpPr>
            <a:spLocks noChangeArrowheads="1"/>
          </p:cNvSpPr>
          <p:nvPr/>
        </p:nvSpPr>
        <p:spPr bwMode="auto">
          <a:xfrm>
            <a:off x="1024590" y="2376749"/>
            <a:ext cx="59955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GB" dirty="0"/>
              <a:t>Over 40% of you who eat school dinners said that you were still hungry</a:t>
            </a:r>
          </a:p>
        </p:txBody>
      </p:sp>
      <p:pic>
        <p:nvPicPr>
          <p:cNvPr id="16" name="Picture 15"/>
          <p:cNvPicPr>
            <a:picLocks noChangeAspect="1"/>
          </p:cNvPicPr>
          <p:nvPr/>
        </p:nvPicPr>
        <p:blipFill>
          <a:blip r:embed="rId7"/>
          <a:stretch>
            <a:fillRect/>
          </a:stretch>
        </p:blipFill>
        <p:spPr>
          <a:xfrm>
            <a:off x="248852" y="3278859"/>
            <a:ext cx="644394" cy="748890"/>
          </a:xfrm>
          <a:prstGeom prst="rect">
            <a:avLst/>
          </a:prstGeom>
        </p:spPr>
      </p:pic>
      <p:sp>
        <p:nvSpPr>
          <p:cNvPr id="18" name="Rectangle 3"/>
          <p:cNvSpPr>
            <a:spLocks noChangeArrowheads="1"/>
          </p:cNvSpPr>
          <p:nvPr/>
        </p:nvSpPr>
        <p:spPr bwMode="auto">
          <a:xfrm>
            <a:off x="917415" y="3473412"/>
            <a:ext cx="55964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GB" dirty="0"/>
              <a:t>Lots of you told us the best thing about school dinners was the pizza</a:t>
            </a:r>
          </a:p>
        </p:txBody>
      </p:sp>
      <p:sp>
        <p:nvSpPr>
          <p:cNvPr id="19" name="TextBox 18"/>
          <p:cNvSpPr txBox="1"/>
          <p:nvPr/>
        </p:nvSpPr>
        <p:spPr>
          <a:xfrm>
            <a:off x="917415" y="4231643"/>
            <a:ext cx="6599884" cy="738664"/>
          </a:xfrm>
          <a:prstGeom prst="rect">
            <a:avLst/>
          </a:prstGeom>
          <a:noFill/>
        </p:spPr>
        <p:txBody>
          <a:bodyPr wrap="none" rtlCol="0">
            <a:spAutoFit/>
          </a:bodyPr>
          <a:lstStyle/>
          <a:p>
            <a:r>
              <a:rPr lang="en-GB" dirty="0"/>
              <a:t>Lots of you said that the cost of food was too much and that portions were small. </a:t>
            </a:r>
          </a:p>
          <a:p>
            <a:endParaRPr lang="en-GB" dirty="0"/>
          </a:p>
          <a:p>
            <a:r>
              <a:rPr lang="en-GB" dirty="0"/>
              <a:t>“The portions are too small - infants have the same size meals as juniors.”</a:t>
            </a:r>
          </a:p>
        </p:txBody>
      </p:sp>
      <p:pic>
        <p:nvPicPr>
          <p:cNvPr id="20" name="Picture 19"/>
          <p:cNvPicPr>
            <a:picLocks noChangeAspect="1"/>
          </p:cNvPicPr>
          <p:nvPr/>
        </p:nvPicPr>
        <p:blipFill rotWithShape="1">
          <a:blip r:embed="rId8"/>
          <a:srcRect t="7184" b="20727"/>
          <a:stretch/>
        </p:blipFill>
        <p:spPr>
          <a:xfrm>
            <a:off x="117509" y="4231643"/>
            <a:ext cx="721779" cy="7168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2026" y="1852507"/>
            <a:ext cx="8520600" cy="257591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VAGRounded Lt" panose="00000400000000000000" pitchFamily="2" charset="0"/>
                <a:ea typeface="Trebuchet MS"/>
                <a:cs typeface="Trebuchet MS"/>
                <a:sym typeface="Trebuchet MS"/>
              </a:rPr>
              <a:t>April’s Monthly Matter is about </a:t>
            </a:r>
            <a:r>
              <a:rPr lang="en" b="1" dirty="0">
                <a:solidFill>
                  <a:srgbClr val="00B050"/>
                </a:solidFill>
                <a:latin typeface="VAGRounded Lt" panose="00000400000000000000" pitchFamily="2" charset="0"/>
                <a:ea typeface="Trebuchet MS"/>
                <a:cs typeface="Trebuchet MS"/>
                <a:sym typeface="Trebuchet MS"/>
              </a:rPr>
              <a:t>Travelling to School.</a:t>
            </a:r>
            <a:br>
              <a:rPr lang="en" b="1" dirty="0">
                <a:latin typeface="VAGRounded Lt" panose="00000400000000000000" pitchFamily="2" charset="0"/>
                <a:ea typeface="Trebuchet MS"/>
                <a:cs typeface="Trebuchet MS"/>
                <a:sym typeface="Trebuchet MS"/>
              </a:rPr>
            </a:br>
            <a:br>
              <a:rPr lang="en" b="1" dirty="0">
                <a:latin typeface="VAGRounded Lt" panose="00000400000000000000" pitchFamily="2" charset="0"/>
                <a:ea typeface="Trebuchet MS"/>
                <a:cs typeface="Trebuchet MS"/>
                <a:sym typeface="Trebuchet MS"/>
              </a:rPr>
            </a:br>
            <a:r>
              <a:rPr lang="en-GB" dirty="0">
                <a:latin typeface="VAGRounded Lt" panose="00000400000000000000" pitchFamily="2" charset="0"/>
                <a:ea typeface="Trebuchet MS"/>
                <a:cs typeface="Trebuchet MS"/>
                <a:sym typeface="Trebuchet MS"/>
              </a:rPr>
              <a:t>T</a:t>
            </a:r>
            <a:r>
              <a:rPr lang="en" dirty="0">
                <a:latin typeface="VAGRounded Lt" panose="00000400000000000000" pitchFamily="2" charset="0"/>
                <a:ea typeface="Trebuchet MS"/>
                <a:cs typeface="Trebuchet MS"/>
                <a:sym typeface="Trebuchet MS"/>
              </a:rPr>
              <a:t>his links to lots of your rights like the right to be </a:t>
            </a:r>
            <a:r>
              <a:rPr lang="en" b="1" dirty="0">
                <a:solidFill>
                  <a:srgbClr val="00B050"/>
                </a:solidFill>
                <a:latin typeface="VAGRounded Lt" panose="00000400000000000000" pitchFamily="2" charset="0"/>
                <a:ea typeface="Trebuchet MS"/>
                <a:cs typeface="Trebuchet MS"/>
                <a:sym typeface="Trebuchet MS"/>
              </a:rPr>
              <a:t>safe</a:t>
            </a:r>
            <a:r>
              <a:rPr lang="en" dirty="0">
                <a:latin typeface="VAGRounded Lt" panose="00000400000000000000" pitchFamily="2" charset="0"/>
                <a:ea typeface="Trebuchet MS"/>
                <a:cs typeface="Trebuchet MS"/>
                <a:sym typeface="Trebuchet MS"/>
              </a:rPr>
              <a:t>, the right to </a:t>
            </a:r>
            <a:r>
              <a:rPr lang="en" b="1" dirty="0">
                <a:solidFill>
                  <a:srgbClr val="00B050"/>
                </a:solidFill>
                <a:latin typeface="VAGRounded Lt" panose="00000400000000000000" pitchFamily="2" charset="0"/>
                <a:ea typeface="Trebuchet MS"/>
                <a:cs typeface="Trebuchet MS"/>
                <a:sym typeface="Trebuchet MS"/>
              </a:rPr>
              <a:t>education</a:t>
            </a:r>
            <a:r>
              <a:rPr lang="en" dirty="0">
                <a:latin typeface="VAGRounded Lt" panose="00000400000000000000" pitchFamily="2" charset="0"/>
                <a:ea typeface="Trebuchet MS"/>
                <a:cs typeface="Trebuchet MS"/>
                <a:sym typeface="Trebuchet MS"/>
              </a:rPr>
              <a:t> and the right to be </a:t>
            </a:r>
            <a:r>
              <a:rPr lang="en" b="1" dirty="0">
                <a:solidFill>
                  <a:srgbClr val="00B050"/>
                </a:solidFill>
                <a:latin typeface="VAGRounded Lt" panose="00000400000000000000" pitchFamily="2" charset="0"/>
                <a:ea typeface="Trebuchet MS"/>
                <a:cs typeface="Trebuchet MS"/>
                <a:sym typeface="Trebuchet MS"/>
              </a:rPr>
              <a:t>healthy</a:t>
            </a:r>
            <a:r>
              <a:rPr lang="en" dirty="0">
                <a:latin typeface="VAGRounded Lt" panose="00000400000000000000" pitchFamily="2" charset="0"/>
                <a:ea typeface="Trebuchet MS"/>
                <a:cs typeface="Trebuchet MS"/>
                <a:sym typeface="Trebuchet MS"/>
              </a:rPr>
              <a:t>. </a:t>
            </a:r>
            <a:br>
              <a:rPr lang="en" b="1" dirty="0">
                <a:latin typeface="VAGRounded Lt" panose="00000400000000000000" pitchFamily="2" charset="0"/>
                <a:ea typeface="Trebuchet MS"/>
                <a:cs typeface="Trebuchet MS"/>
                <a:sym typeface="Trebuchet MS"/>
              </a:rPr>
            </a:br>
            <a:endParaRPr dirty="0">
              <a:latin typeface="VAGRounded Lt" panose="00000400000000000000" pitchFamily="2" charset="0"/>
              <a:ea typeface="Trebuchet MS"/>
              <a:cs typeface="Trebuchet MS"/>
              <a:sym typeface="Trebuchet MS"/>
            </a:endParaRPr>
          </a:p>
        </p:txBody>
      </p:sp>
      <p:pic>
        <p:nvPicPr>
          <p:cNvPr id="72" name="Google Shape;72;p16"/>
          <p:cNvPicPr preferRelativeResize="0"/>
          <p:nvPr/>
        </p:nvPicPr>
        <p:blipFill>
          <a:blip r:embed="rId3">
            <a:alphaModFix/>
          </a:blip>
          <a:stretch>
            <a:fillRect/>
          </a:stretch>
        </p:blipFill>
        <p:spPr>
          <a:xfrm>
            <a:off x="7093374" y="196163"/>
            <a:ext cx="1941801" cy="1070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197153" y="234883"/>
            <a:ext cx="8749693" cy="5446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400" dirty="0">
                <a:latin typeface="VAGRounded Lt" panose="00000400000000000000" pitchFamily="2" charset="0"/>
                <a:ea typeface="Trebuchet MS"/>
                <a:cs typeface="Trebuchet MS"/>
                <a:sym typeface="Trebuchet MS"/>
              </a:rPr>
              <a:t>🎥 This month’s matter: Travelling to School</a:t>
            </a:r>
            <a:endParaRPr sz="2400" b="1" dirty="0">
              <a:latin typeface="VAGRounded Lt" panose="00000400000000000000" pitchFamily="2" charset="0"/>
              <a:ea typeface="Trebuchet MS"/>
              <a:cs typeface="Trebuchet MS"/>
              <a:sym typeface="Trebuchet MS"/>
            </a:endParaRPr>
          </a:p>
        </p:txBody>
      </p:sp>
      <p:pic>
        <p:nvPicPr>
          <p:cNvPr id="3" name="Picture 2">
            <a:hlinkClick r:id="rId3"/>
            <a:extLst>
              <a:ext uri="{FF2B5EF4-FFF2-40B4-BE49-F238E27FC236}">
                <a16:creationId xmlns:a16="http://schemas.microsoft.com/office/drawing/2014/main" id="{094F0A28-8F93-1650-28B5-A90BF00E9C3A}"/>
              </a:ext>
            </a:extLst>
          </p:cNvPr>
          <p:cNvPicPr>
            <a:picLocks noChangeAspect="1"/>
          </p:cNvPicPr>
          <p:nvPr/>
        </p:nvPicPr>
        <p:blipFill>
          <a:blip r:embed="rId4"/>
          <a:stretch>
            <a:fillRect/>
          </a:stretch>
        </p:blipFill>
        <p:spPr>
          <a:xfrm>
            <a:off x="523875" y="1092273"/>
            <a:ext cx="7772400" cy="35838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183245" y="291926"/>
            <a:ext cx="8598147" cy="1680886"/>
          </a:xfrm>
          <a:prstGeom prst="rect">
            <a:avLst/>
          </a:prstGeom>
        </p:spPr>
        <p:txBody>
          <a:bodyPr spcFirstLastPara="1" wrap="square" lIns="91425" tIns="91425" rIns="91425" bIns="91425" anchor="t" anchorCtr="0">
            <a:noAutofit/>
          </a:bodyPr>
          <a:lstStyle/>
          <a:p>
            <a:pPr marL="93980" lvl="0" algn="l" rtl="0">
              <a:lnSpc>
                <a:spcPct val="150000"/>
              </a:lnSpc>
              <a:spcBef>
                <a:spcPts val="0"/>
              </a:spcBef>
              <a:spcAft>
                <a:spcPts val="0"/>
              </a:spcAft>
              <a:buSzPts val="2120"/>
            </a:pPr>
            <a:r>
              <a:rPr lang="en" sz="2120" dirty="0">
                <a:latin typeface="VAGRounded Lt" panose="00000400000000000000" pitchFamily="2" charset="0"/>
                <a:ea typeface="Trebuchet MS"/>
                <a:cs typeface="Trebuchet MS"/>
                <a:sym typeface="Trebuchet MS"/>
              </a:rPr>
              <a:t>1) Discuss in pairs or as a group – what do you like about your journey to school? What could be better? </a:t>
            </a:r>
            <a:br>
              <a:rPr lang="en" sz="2120" dirty="0">
                <a:latin typeface="VAGRounded Lt" panose="00000400000000000000" pitchFamily="2" charset="0"/>
                <a:ea typeface="Trebuchet MS"/>
                <a:cs typeface="Trebuchet MS"/>
                <a:sym typeface="Trebuchet MS"/>
              </a:rPr>
            </a:br>
            <a:r>
              <a:rPr lang="en" sz="2120" dirty="0">
                <a:latin typeface="VAGRounded Lt" panose="00000400000000000000" pitchFamily="2" charset="0"/>
                <a:ea typeface="Trebuchet MS"/>
                <a:cs typeface="Trebuchet MS"/>
                <a:sym typeface="Trebuchet MS"/>
              </a:rPr>
              <a:t>2) Share your ideas with us </a:t>
            </a:r>
            <a:r>
              <a:rPr lang="en" sz="2120" b="1" dirty="0">
                <a:latin typeface="VAGRounded Lt" panose="00000400000000000000" pitchFamily="2" charset="0"/>
                <a:ea typeface="Trebuchet MS"/>
                <a:cs typeface="Trebuchet MS"/>
                <a:sym typeface="Trebuchet MS"/>
              </a:rPr>
              <a:t>by using the survey QR code or survey link</a:t>
            </a:r>
            <a:endParaRPr sz="2120" b="1" dirty="0">
              <a:latin typeface="VAGRounded Lt" panose="00000400000000000000" pitchFamily="2" charset="0"/>
              <a:ea typeface="Trebuchet MS"/>
              <a:cs typeface="Trebuchet MS"/>
              <a:sym typeface="Trebuchet MS"/>
            </a:endParaRPr>
          </a:p>
          <a:p>
            <a:pPr marL="93980" lvl="0" algn="l" rtl="0">
              <a:lnSpc>
                <a:spcPct val="150000"/>
              </a:lnSpc>
              <a:spcBef>
                <a:spcPts val="0"/>
              </a:spcBef>
              <a:spcAft>
                <a:spcPts val="0"/>
              </a:spcAft>
              <a:buSzPts val="2120"/>
            </a:pPr>
            <a:r>
              <a:rPr lang="en" sz="2120" dirty="0">
                <a:latin typeface="VAGRounded Lt" panose="00000400000000000000" pitchFamily="2" charset="0"/>
                <a:ea typeface="Trebuchet MS"/>
                <a:cs typeface="Trebuchet MS"/>
                <a:sym typeface="Trebuchet MS"/>
              </a:rPr>
              <a:t>(Each young person can do this individually or a teacher can do it on behalf of the class )</a:t>
            </a:r>
            <a:br>
              <a:rPr lang="en" sz="2120" b="1" dirty="0">
                <a:latin typeface="Trebuchet MS"/>
                <a:ea typeface="Trebuchet MS"/>
                <a:cs typeface="Trebuchet MS"/>
                <a:sym typeface="Trebuchet MS"/>
              </a:rPr>
            </a:br>
            <a:endParaRPr sz="2120" b="1" dirty="0">
              <a:latin typeface="Trebuchet MS"/>
              <a:ea typeface="Trebuchet MS"/>
              <a:cs typeface="Trebuchet MS"/>
              <a:sym typeface="Trebuchet MS"/>
            </a:endParaRPr>
          </a:p>
        </p:txBody>
      </p:sp>
      <p:sp>
        <p:nvSpPr>
          <p:cNvPr id="98" name="Google Shape;98;p19"/>
          <p:cNvSpPr txBox="1"/>
          <p:nvPr/>
        </p:nvSpPr>
        <p:spPr>
          <a:xfrm>
            <a:off x="1562552" y="4578700"/>
            <a:ext cx="5839535" cy="683956"/>
          </a:xfrm>
          <a:prstGeom prst="rect">
            <a:avLst/>
          </a:prstGeom>
          <a:noFill/>
          <a:ln>
            <a:noFill/>
          </a:ln>
        </p:spPr>
        <p:txBody>
          <a:bodyPr spcFirstLastPara="1" wrap="square" lIns="91425" tIns="91425" rIns="91425" bIns="91425" anchor="t" anchorCtr="0">
            <a:noAutofit/>
          </a:bodyPr>
          <a:lstStyle/>
          <a:p>
            <a:pPr lvl="0" algn="ctr"/>
            <a:r>
              <a:rPr lang="en-GB" sz="1800" b="1" dirty="0">
                <a:solidFill>
                  <a:schemeClr val="dk2"/>
                </a:solidFill>
                <a:latin typeface="VAGRounded Lt" panose="00000400000000000000" pitchFamily="2" charset="0"/>
              </a:rPr>
              <a:t>https://online1.snapsurveys.com/4s8jam</a:t>
            </a:r>
            <a:endParaRPr sz="1800" b="1" dirty="0">
              <a:solidFill>
                <a:schemeClr val="dk2"/>
              </a:solidFill>
              <a:latin typeface="VAGRounded Lt" panose="00000400000000000000" pitchFamily="2" charset="0"/>
            </a:endParaRPr>
          </a:p>
        </p:txBody>
      </p:sp>
      <p:pic>
        <p:nvPicPr>
          <p:cNvPr id="99" name="Google Shape;99;p19"/>
          <p:cNvPicPr preferRelativeResize="0"/>
          <p:nvPr/>
        </p:nvPicPr>
        <p:blipFill>
          <a:blip r:embed="rId3">
            <a:alphaModFix/>
          </a:blip>
          <a:stretch>
            <a:fillRect/>
          </a:stretch>
        </p:blipFill>
        <p:spPr>
          <a:xfrm>
            <a:off x="7135761" y="3949231"/>
            <a:ext cx="1790956" cy="987299"/>
          </a:xfrm>
          <a:prstGeom prst="rect">
            <a:avLst/>
          </a:prstGeom>
          <a:noFill/>
          <a:ln>
            <a:noFill/>
          </a:ln>
        </p:spPr>
      </p:pic>
      <p:pic>
        <p:nvPicPr>
          <p:cNvPr id="2" name="Picture 1"/>
          <p:cNvPicPr>
            <a:picLocks noChangeAspect="1"/>
          </p:cNvPicPr>
          <p:nvPr/>
        </p:nvPicPr>
        <p:blipFill>
          <a:blip r:embed="rId4"/>
          <a:stretch>
            <a:fillRect/>
          </a:stretch>
        </p:blipFill>
        <p:spPr>
          <a:xfrm>
            <a:off x="3564083" y="2841441"/>
            <a:ext cx="1836472" cy="18592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9" name="Google Shape;99;p19"/>
          <p:cNvPicPr preferRelativeResize="0"/>
          <p:nvPr/>
        </p:nvPicPr>
        <p:blipFill>
          <a:blip r:embed="rId3">
            <a:alphaModFix/>
          </a:blip>
          <a:stretch>
            <a:fillRect/>
          </a:stretch>
        </p:blipFill>
        <p:spPr>
          <a:xfrm>
            <a:off x="7353044" y="37437"/>
            <a:ext cx="1790956" cy="987299"/>
          </a:xfrm>
          <a:prstGeom prst="rect">
            <a:avLst/>
          </a:prstGeom>
          <a:noFill/>
          <a:ln>
            <a:noFill/>
          </a:ln>
        </p:spPr>
      </p:pic>
      <p:sp>
        <p:nvSpPr>
          <p:cNvPr id="3" name="Title 2"/>
          <p:cNvSpPr>
            <a:spLocks noGrp="1"/>
          </p:cNvSpPr>
          <p:nvPr>
            <p:ph type="title"/>
          </p:nvPr>
        </p:nvSpPr>
        <p:spPr/>
        <p:txBody>
          <a:bodyPr>
            <a:normAutofit fontScale="90000"/>
          </a:bodyPr>
          <a:lstStyle/>
          <a:p>
            <a:r>
              <a:rPr lang="en-GB" sz="2200" dirty="0"/>
              <a:t>What we think:</a:t>
            </a:r>
            <a:br>
              <a:rPr lang="en-GB" sz="2200" dirty="0"/>
            </a:br>
            <a:br>
              <a:rPr lang="en-GB" sz="2200" dirty="0"/>
            </a:br>
            <a:r>
              <a:rPr lang="en-GB" sz="2200" dirty="0"/>
              <a:t>We hear from lots of families about the problems that they sometimes have with their journeys to school.</a:t>
            </a:r>
            <a:br>
              <a:rPr lang="en-GB" sz="2200" dirty="0"/>
            </a:br>
            <a:br>
              <a:rPr lang="en-GB" sz="2200" dirty="0"/>
            </a:br>
            <a:r>
              <a:rPr lang="en-GB" sz="2200" dirty="0"/>
              <a:t>We understand that sometimes these journeys can make getting to school difficult. </a:t>
            </a:r>
            <a:br>
              <a:rPr lang="en-GB" sz="2200" dirty="0"/>
            </a:br>
            <a:br>
              <a:rPr lang="en-GB" sz="2200" dirty="0"/>
            </a:br>
            <a:r>
              <a:rPr lang="en-GB" sz="2200" dirty="0"/>
              <a:t>We would like to see more actions from Welsh Government to make sure the transport  to school is safe and fair for all children in Wales.  </a:t>
            </a:r>
            <a:br>
              <a:rPr lang="en-GB" dirty="0"/>
            </a:br>
            <a:endParaRPr lang="en-GB" dirty="0"/>
          </a:p>
        </p:txBody>
      </p:sp>
    </p:spTree>
    <p:extLst>
      <p:ext uri="{BB962C8B-B14F-4D97-AF65-F5344CB8AC3E}">
        <p14:creationId xmlns:p14="http://schemas.microsoft.com/office/powerpoint/2010/main" val="22646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71375" y="531735"/>
            <a:ext cx="4063231"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dirty="0">
                <a:latin typeface="VAGRounded Lt" panose="00000400000000000000" pitchFamily="2" charset="0"/>
                <a:ea typeface="Trebuchet MS"/>
                <a:cs typeface="Trebuchet MS"/>
                <a:sym typeface="Trebuchet MS"/>
              </a:rPr>
              <a:t>Diolch! Thanks! </a:t>
            </a:r>
            <a:endParaRPr sz="3600" dirty="0">
              <a:latin typeface="VAGRounded Lt" panose="00000400000000000000" pitchFamily="2" charset="0"/>
              <a:ea typeface="Trebuchet MS"/>
              <a:cs typeface="Trebuchet MS"/>
              <a:sym typeface="Trebuchet MS"/>
            </a:endParaRPr>
          </a:p>
        </p:txBody>
      </p:sp>
      <p:sp>
        <p:nvSpPr>
          <p:cNvPr id="105" name="Google Shape;105;p20"/>
          <p:cNvSpPr txBox="1">
            <a:spLocks noGrp="1"/>
          </p:cNvSpPr>
          <p:nvPr>
            <p:ph type="body" idx="1"/>
          </p:nvPr>
        </p:nvSpPr>
        <p:spPr>
          <a:xfrm>
            <a:off x="371375" y="2530369"/>
            <a:ext cx="8520600" cy="133127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600" dirty="0">
                <a:solidFill>
                  <a:schemeClr val="dk1"/>
                </a:solidFill>
                <a:latin typeface="VAGRounded Lt" panose="00000400000000000000" pitchFamily="2" charset="0"/>
                <a:ea typeface="Trebuchet MS"/>
                <a:cs typeface="Trebuchet MS"/>
                <a:sym typeface="Trebuchet MS"/>
              </a:rPr>
              <a:t>Our next Monthly Matter will be available on our website on Tueday May 7</a:t>
            </a:r>
            <a:r>
              <a:rPr lang="en" sz="2600" baseline="30000" dirty="0">
                <a:solidFill>
                  <a:schemeClr val="dk1"/>
                </a:solidFill>
                <a:latin typeface="VAGRounded Lt" panose="00000400000000000000" pitchFamily="2" charset="0"/>
                <a:ea typeface="Trebuchet MS"/>
                <a:cs typeface="Trebuchet MS"/>
                <a:sym typeface="Trebuchet MS"/>
              </a:rPr>
              <a:t>th</a:t>
            </a:r>
            <a:r>
              <a:rPr lang="en" sz="2600" dirty="0">
                <a:solidFill>
                  <a:schemeClr val="dk1"/>
                </a:solidFill>
                <a:latin typeface="VAGRounded Lt" panose="00000400000000000000" pitchFamily="2" charset="0"/>
                <a:ea typeface="Trebuchet MS"/>
                <a:cs typeface="Trebuchet MS"/>
                <a:sym typeface="Trebuchet MS"/>
              </a:rPr>
              <a:t>.</a:t>
            </a:r>
            <a:endParaRPr sz="2600" dirty="0">
              <a:solidFill>
                <a:schemeClr val="dk1"/>
              </a:solidFill>
              <a:latin typeface="VAGRounded Lt" panose="00000400000000000000" pitchFamily="2" charset="0"/>
              <a:ea typeface="Trebuchet MS"/>
              <a:cs typeface="Trebuchet MS"/>
              <a:sym typeface="Trebuchet MS"/>
            </a:endParaRPr>
          </a:p>
          <a:p>
            <a:pPr marL="0" lvl="0" indent="0" algn="l" rtl="0">
              <a:spcBef>
                <a:spcPts val="1200"/>
              </a:spcBef>
              <a:spcAft>
                <a:spcPts val="1200"/>
              </a:spcAft>
              <a:buNone/>
            </a:pPr>
            <a:endParaRPr dirty="0"/>
          </a:p>
        </p:txBody>
      </p:sp>
      <p:pic>
        <p:nvPicPr>
          <p:cNvPr id="106" name="Google Shape;106;p20"/>
          <p:cNvPicPr preferRelativeResize="0"/>
          <p:nvPr/>
        </p:nvPicPr>
        <p:blipFill>
          <a:blip r:embed="rId3">
            <a:alphaModFix/>
          </a:blip>
          <a:stretch>
            <a:fillRect/>
          </a:stretch>
        </p:blipFill>
        <p:spPr>
          <a:xfrm>
            <a:off x="6593931" y="62775"/>
            <a:ext cx="2425677" cy="13371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edaaa3-7766-4c66-951e-371f72d67791"/>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71BEEFDF418748AC3CD31764B720C5" ma:contentTypeVersion="6" ma:contentTypeDescription="Create a new document." ma:contentTypeScope="" ma:versionID="15c48549817368c56aa75388cedbc7af">
  <xsd:schema xmlns:xsd="http://www.w3.org/2001/XMLSchema" xmlns:xs="http://www.w3.org/2001/XMLSchema" xmlns:p="http://schemas.microsoft.com/office/2006/metadata/properties" xmlns:ns2="f4edaaa3-7766-4c66-951e-371f72d67791" xmlns:ns4="http://schemas.microsoft.com/sharepoint/v4" targetNamespace="http://schemas.microsoft.com/office/2006/metadata/properties" ma:root="true" ma:fieldsID="3e5704b902d4b3bcf23a97e7084a686d" ns2:_="" ns4:_="">
    <xsd:import namespace="f4edaaa3-7766-4c66-951e-371f72d67791"/>
    <xsd:import namespace="http://schemas.microsoft.com/sharepoint/v4"/>
    <xsd:element name="properties">
      <xsd:complexType>
        <xsd:sequence>
          <xsd:element name="documentManagement">
            <xsd:complexType>
              <xsd:all>
                <xsd:element ref="ns2:TaxCatchAll"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edaaa3-7766-4c66-951e-371f72d67791"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96046bd6-6a06-4627-87fd-4da9d42fd848}" ma:internalName="TaxCatchAll" ma:showField="CatchAllData" ma:web="f4edaaa3-7766-4c66-951e-371f72d6779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6B4CA2-A3E6-41CB-9A54-9B181FA42493}">
  <ds:schemaRefs>
    <ds:schemaRef ds:uri="http://schemas.microsoft.com/office/2006/documentManagement/types"/>
    <ds:schemaRef ds:uri="http://purl.org/dc/dcmitype/"/>
    <ds:schemaRef ds:uri="http://purl.org/dc/elements/1.1/"/>
    <ds:schemaRef ds:uri="http://purl.org/dc/terms/"/>
    <ds:schemaRef ds:uri="http://schemas.microsoft.com/sharepoint/v4"/>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f4edaaa3-7766-4c66-951e-371f72d67791"/>
  </ds:schemaRefs>
</ds:datastoreItem>
</file>

<file path=customXml/itemProps2.xml><?xml version="1.0" encoding="utf-8"?>
<ds:datastoreItem xmlns:ds="http://schemas.openxmlformats.org/officeDocument/2006/customXml" ds:itemID="{7C7FEEEB-6DB9-4D47-BDCD-4B903D5AE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edaaa3-7766-4c66-951e-371f72d6779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F1EA73-FF8A-459A-8B40-656E031A1D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633</TotalTime>
  <Words>375</Words>
  <Application>Microsoft Macintosh PowerPoint</Application>
  <PresentationFormat>On-screen Show (16:9)</PresentationFormat>
  <Paragraphs>29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Trebuchet MS</vt:lpstr>
      <vt:lpstr>VAGRounded Lt</vt:lpstr>
      <vt:lpstr>Simple Light</vt:lpstr>
      <vt:lpstr>Monthly Matters – April 2024  </vt:lpstr>
      <vt:lpstr>PowerPoint Presentation</vt:lpstr>
      <vt:lpstr>PowerPoint Presentation</vt:lpstr>
      <vt:lpstr>April’s Monthly Matter is about Travelling to School.  This links to lots of your rights like the right to be safe, the right to education and the right to be healthy.  </vt:lpstr>
      <vt:lpstr>🎥 This month’s matter: Travelling to School</vt:lpstr>
      <vt:lpstr>1) Discuss in pairs or as a group – what do you like about your journey to school? What could be better?  2) Share your ideas with us by using the survey QR code or survey link (Each young person can do this individually or a teacher can do it on behalf of the class ) </vt:lpstr>
      <vt:lpstr>What we think:  We hear from lots of families about the problems that they sometimes have with their journeys to school.  We understand that sometimes these journeys can make getting to school difficult.   We would like to see more actions from Welsh Government to make sure the transport  to school is safe and fair for all children in Wales.   </vt:lpstr>
      <vt:lpstr>Diolch! 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Matters - February 2024</dc:title>
  <dc:creator>Sophie</dc:creator>
  <cp:lastModifiedBy>Lewis Lloyd</cp:lastModifiedBy>
  <cp:revision>30</cp:revision>
  <cp:lastPrinted>2024-03-01T11:11:59Z</cp:lastPrinted>
  <dcterms:modified xsi:type="dcterms:W3CDTF">2024-04-05T08:39:27Z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0x010100A871BEEFDF418748AC3CD31764B720C5</vt:lpwstr>
  </property>
</Properties>
</file>