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2449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42f12b0d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42f12b0d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42f12b0d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42f12b0d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</a:rPr>
              <a:t>Nodiadau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athrawon</a:t>
            </a:r>
            <a:r>
              <a:rPr lang="en" dirty="0">
                <a:solidFill>
                  <a:schemeClr val="dk1"/>
                </a:solidFill>
              </a:rPr>
              <a:t>/</a:t>
            </a:r>
            <a:r>
              <a:rPr lang="en" dirty="0" err="1">
                <a:solidFill>
                  <a:schemeClr val="dk1"/>
                </a:solidFill>
              </a:rPr>
              <a:t>gweithwyr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ieuenctid</a:t>
            </a:r>
            <a:r>
              <a:rPr lang="en" dirty="0">
                <a:solidFill>
                  <a:schemeClr val="dk1"/>
                </a:solidFill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Linc </a:t>
            </a:r>
            <a:r>
              <a:rPr lang="en" dirty="0" err="1">
                <a:solidFill>
                  <a:schemeClr val="dk1"/>
                </a:solidFill>
              </a:rPr>
              <a:t>fideo</a:t>
            </a:r>
            <a:r>
              <a:rPr lang="en" dirty="0">
                <a:solidFill>
                  <a:schemeClr val="dk1"/>
                </a:solidFill>
              </a:rPr>
              <a:t> - </a:t>
            </a:r>
            <a:r>
              <a:rPr lang="en-GB" dirty="0">
                <a:solidFill>
                  <a:schemeClr val="dk1"/>
                </a:solidFill>
              </a:rPr>
              <a:t>https://</a:t>
            </a:r>
            <a:r>
              <a:rPr lang="en-GB" dirty="0" err="1">
                <a:solidFill>
                  <a:schemeClr val="dk1"/>
                </a:solidFill>
              </a:rPr>
              <a:t>www.youtube.com</a:t>
            </a:r>
            <a:r>
              <a:rPr lang="en-GB" dirty="0">
                <a:solidFill>
                  <a:schemeClr val="dk1"/>
                </a:solidFill>
              </a:rPr>
              <a:t>/</a:t>
            </a:r>
            <a:r>
              <a:rPr lang="en-GB" dirty="0" err="1">
                <a:solidFill>
                  <a:schemeClr val="dk1"/>
                </a:solidFill>
              </a:rPr>
              <a:t>watch?v</a:t>
            </a:r>
            <a:r>
              <a:rPr lang="en-GB" dirty="0">
                <a:solidFill>
                  <a:schemeClr val="dk1"/>
                </a:solidFill>
              </a:rPr>
              <a:t>=t2gnef434eA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13afc0335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13afc0335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Mae'r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lluniau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sleid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hon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gefnogi'ch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dysgwyr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feddwl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am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yr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hyn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maen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nhw'n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fwynhau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am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ginio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ysgol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beth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fydden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nhw'n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newid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i'w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gwella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Cefnogaeth</a:t>
            </a:r>
            <a:r>
              <a:rPr lang="en" dirty="0"/>
              <a:t> </a:t>
            </a:r>
            <a:r>
              <a:rPr lang="en" dirty="0" err="1"/>
              <a:t>ychwanegol</a:t>
            </a:r>
            <a:r>
              <a:rPr lang="en" dirty="0"/>
              <a:t>: </a:t>
            </a:r>
            <a:r>
              <a:rPr lang="en" dirty="0" err="1"/>
              <a:t>Lawrlwythwch</a:t>
            </a:r>
            <a:r>
              <a:rPr lang="en" dirty="0"/>
              <a:t> PDF Mat </a:t>
            </a:r>
            <a:r>
              <a:rPr lang="en" dirty="0" err="1"/>
              <a:t>Siarad</a:t>
            </a:r>
            <a:r>
              <a:rPr lang="en" dirty="0"/>
              <a:t> - </a:t>
            </a:r>
            <a:r>
              <a:rPr lang="en-GB" dirty="0"/>
              <a:t>https://</a:t>
            </a:r>
            <a:r>
              <a:rPr lang="en-GB" dirty="0" err="1"/>
              <a:t>www.childcomwales.org.uk</a:t>
            </a:r>
            <a:r>
              <a:rPr lang="en-GB" dirty="0"/>
              <a:t>/</a:t>
            </a:r>
            <a:r>
              <a:rPr lang="en-GB" dirty="0" err="1"/>
              <a:t>wp</a:t>
            </a:r>
            <a:r>
              <a:rPr lang="en-GB" dirty="0"/>
              <a:t>-content/uploads/2024/03/MM-Mawrth-Mat-</a:t>
            </a:r>
            <a:r>
              <a:rPr lang="en-GB" dirty="0" err="1"/>
              <a:t>Siarad.pdf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Linc yr </a:t>
            </a:r>
            <a:r>
              <a:rPr lang="en" dirty="0" err="1"/>
              <a:t>holiadur</a:t>
            </a:r>
            <a:r>
              <a:rPr lang="en" dirty="0"/>
              <a:t>: </a:t>
            </a:r>
            <a:r>
              <a:rPr lang="en-GB" dirty="0"/>
              <a:t>https://online1.snapsurveys.com/6jg2ly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2gnef434e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693825" y="572225"/>
            <a:ext cx="6523200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" sz="40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Mater y Mis - Mawrth 2024</a:t>
            </a:r>
            <a:endParaRPr sz="40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 </a:t>
            </a:r>
            <a:endParaRPr sz="33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0" y="1525925"/>
            <a:ext cx="5579986" cy="30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362700"/>
            <a:ext cx="8520600" cy="2965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990"/>
            </a:pPr>
            <a:r>
              <a:rPr lang="en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Fis</a:t>
            </a:r>
            <a:r>
              <a:rPr lang="en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diwethaf, </a:t>
            </a:r>
            <a:r>
              <a:rPr lang="en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gofynnon</a:t>
            </a:r>
            <a:r>
              <a:rPr lang="en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ni “</a:t>
            </a:r>
            <a:r>
              <a:rPr lang="en-GB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Beth </a:t>
            </a:r>
            <a:r>
              <a:rPr lang="en-GB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fyset</a:t>
            </a:r>
            <a:r>
              <a:rPr lang="en-GB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ti’n</a:t>
            </a:r>
            <a:r>
              <a:rPr lang="en-GB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newid</a:t>
            </a:r>
            <a:r>
              <a:rPr lang="en-GB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taset</a:t>
            </a:r>
            <a:r>
              <a:rPr lang="en-GB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ti’n</a:t>
            </a:r>
            <a:r>
              <a:rPr lang="en-GB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Brif</a:t>
            </a:r>
            <a:r>
              <a:rPr lang="en-GB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Weinidog</a:t>
            </a:r>
            <a:r>
              <a:rPr lang="en-GB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?”</a:t>
            </a:r>
            <a:r>
              <a:rPr lang="en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endParaRPr dirty="0">
              <a:solidFill>
                <a:srgbClr val="000000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990"/>
              <a:buFont typeface="Arial"/>
              <a:buNone/>
            </a:pPr>
            <a:endParaRPr dirty="0">
              <a:solidFill>
                <a:srgbClr val="000000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>
              <a:lnSpc>
                <a:spcPct val="150000"/>
              </a:lnSpc>
              <a:buClr>
                <a:srgbClr val="000000"/>
              </a:buClr>
              <a:buSzPts val="990"/>
              <a:buFont typeface="Arial"/>
              <a:buNone/>
            </a:pPr>
            <a:r>
              <a:rPr lang="en" dirty="0">
                <a:solidFill>
                  <a:srgbClr val="00000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Dyma blas ar eich atebion:</a:t>
            </a:r>
            <a:endParaRPr dirty="0">
              <a:solidFill>
                <a:srgbClr val="000000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300" y="75750"/>
            <a:ext cx="2334525" cy="12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4CF93-8D31-D70F-5FFB-93A430A7B6EA}"/>
              </a:ext>
            </a:extLst>
          </p:cNvPr>
          <p:cNvSpPr txBox="1"/>
          <p:nvPr/>
        </p:nvSpPr>
        <p:spPr>
          <a:xfrm>
            <a:off x="551792" y="388051"/>
            <a:ext cx="69893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VAGRounded Lt Normal" pitchFamily="2" charset="0"/>
              </a:rPr>
              <a:t>👏 Fe </a:t>
            </a:r>
            <a:r>
              <a:rPr lang="en-US" sz="2000" dirty="0" err="1">
                <a:latin typeface="VAGRounded Lt Normal" pitchFamily="2" charset="0"/>
              </a:rPr>
              <a:t>glywon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ni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gan</a:t>
            </a:r>
            <a:r>
              <a:rPr lang="en-US" sz="2000" dirty="0">
                <a:latin typeface="VAGRounded Lt Normal" pitchFamily="2" charset="0"/>
              </a:rPr>
              <a:t> 600 </a:t>
            </a:r>
            <a:r>
              <a:rPr lang="en-US" sz="2000" dirty="0" err="1">
                <a:latin typeface="VAGRounded Lt Normal" pitchFamily="2" charset="0"/>
              </a:rPr>
              <a:t>ohonoch</a:t>
            </a:r>
            <a:r>
              <a:rPr lang="en-US" sz="2000" dirty="0">
                <a:latin typeface="VAGRounded Lt Normal" pitchFamily="2" charset="0"/>
              </a:rPr>
              <a:t> chi o bob </a:t>
            </a:r>
            <a:r>
              <a:rPr lang="en-US" sz="2000" dirty="0" err="1">
                <a:latin typeface="VAGRounded Lt Normal" pitchFamily="2" charset="0"/>
              </a:rPr>
              <a:t>rhan</a:t>
            </a:r>
            <a:r>
              <a:rPr lang="en-US" sz="2000" dirty="0">
                <a:latin typeface="VAGRounded Lt Normal" pitchFamily="2" charset="0"/>
              </a:rPr>
              <a:t> o </a:t>
            </a:r>
            <a:r>
              <a:rPr lang="en-US" sz="2000" dirty="0" err="1">
                <a:latin typeface="VAGRounded Lt Normal" pitchFamily="2" charset="0"/>
              </a:rPr>
              <a:t>Gymru</a:t>
            </a:r>
            <a:r>
              <a:rPr lang="en-US" sz="2000" dirty="0">
                <a:latin typeface="VAGRounded Lt Normal" pitchFamily="2" charset="0"/>
              </a:rPr>
              <a:t> </a:t>
            </a:r>
          </a:p>
          <a:p>
            <a:endParaRPr lang="en-US" sz="2000" dirty="0">
              <a:latin typeface="VAGRounded Lt Normal" pitchFamily="2" charset="0"/>
            </a:endParaRPr>
          </a:p>
          <a:p>
            <a:r>
              <a:rPr lang="en-US" sz="2000" dirty="0" err="1">
                <a:latin typeface="VAGRounded Lt Normal" pitchFamily="2" charset="0"/>
              </a:rPr>
              <a:t>Dyma’r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prif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bethau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hoffech</a:t>
            </a:r>
            <a:r>
              <a:rPr lang="en-US" sz="2000" dirty="0">
                <a:latin typeface="VAGRounded Lt Normal" pitchFamily="2" charset="0"/>
              </a:rPr>
              <a:t> chi </a:t>
            </a:r>
            <a:r>
              <a:rPr lang="en-US" sz="2000" dirty="0" err="1">
                <a:latin typeface="VAGRounded Lt Normal" pitchFamily="2" charset="0"/>
              </a:rPr>
              <a:t>ei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wneud</a:t>
            </a:r>
            <a:r>
              <a:rPr lang="en-US" sz="2000" dirty="0">
                <a:latin typeface="VAGRounded Lt Normal" pitchFamily="2" charset="0"/>
              </a:rPr>
              <a:t>:</a:t>
            </a:r>
          </a:p>
          <a:p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💰 </a:t>
            </a:r>
            <a:r>
              <a:rPr lang="en-US" sz="2000" dirty="0" err="1">
                <a:latin typeface="VAGRounded Lt Normal" pitchFamily="2" charset="0"/>
              </a:rPr>
              <a:t>Mwy</a:t>
            </a:r>
            <a:r>
              <a:rPr lang="en-US" sz="2000" dirty="0">
                <a:latin typeface="VAGRounded Lt Normal" pitchFamily="2" charset="0"/>
              </a:rPr>
              <a:t> o </a:t>
            </a:r>
            <a:r>
              <a:rPr lang="en-US" sz="2000" dirty="0" err="1">
                <a:latin typeface="VAGRounded Lt Normal" pitchFamily="2" charset="0"/>
              </a:rPr>
              <a:t>arian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i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deuluoedd</a:t>
            </a:r>
            <a:r>
              <a:rPr lang="en-US" sz="2000" dirty="0">
                <a:latin typeface="VAGRounded Lt Normal" pitchFamily="2" charset="0"/>
              </a:rPr>
              <a:t>/</a:t>
            </a:r>
            <a:r>
              <a:rPr lang="en-US" sz="2000" dirty="0" err="1">
                <a:latin typeface="VAGRounded Lt Normal" pitchFamily="2" charset="0"/>
              </a:rPr>
              <a:t>gwneud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pethau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yn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rhatach</a:t>
            </a:r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🚍 </a:t>
            </a:r>
            <a:r>
              <a:rPr lang="en-US" sz="2000" dirty="0" err="1">
                <a:latin typeface="VAGRounded Lt Normal" pitchFamily="2" charset="0"/>
              </a:rPr>
              <a:t>Gwella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trafnidiaeth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gyhoeddus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fel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bysiau</a:t>
            </a:r>
            <a:r>
              <a:rPr lang="en-US" sz="2000" dirty="0">
                <a:latin typeface="VAGRounded Lt Normal" pitchFamily="2" charset="0"/>
              </a:rPr>
              <a:t> a </a:t>
            </a:r>
            <a:r>
              <a:rPr lang="en-US" sz="2000" dirty="0" err="1">
                <a:latin typeface="VAGRounded Lt Normal" pitchFamily="2" charset="0"/>
              </a:rPr>
              <a:t>threnau</a:t>
            </a:r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🚦</a:t>
            </a:r>
            <a:r>
              <a:rPr lang="en-US" sz="2000" dirty="0" err="1">
                <a:latin typeface="VAGRounded Lt Normal" pitchFamily="2" charset="0"/>
              </a:rPr>
              <a:t>Newid</a:t>
            </a:r>
            <a:r>
              <a:rPr lang="en-US" sz="2000" dirty="0">
                <a:latin typeface="VAGRounded Lt Normal" pitchFamily="2" charset="0"/>
              </a:rPr>
              <a:t> y </a:t>
            </a:r>
            <a:r>
              <a:rPr lang="en-US" sz="2000" dirty="0" err="1">
                <a:latin typeface="VAGRounded Lt Normal" pitchFamily="2" charset="0"/>
              </a:rPr>
              <a:t>derfyn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gyflymder</a:t>
            </a:r>
            <a:r>
              <a:rPr lang="en-US" sz="2000" dirty="0">
                <a:latin typeface="VAGRounded Lt Normal" pitchFamily="2" charset="0"/>
              </a:rPr>
              <a:t> 20mya</a:t>
            </a:r>
          </a:p>
          <a:p>
            <a:r>
              <a:rPr lang="en-US" sz="2000" dirty="0">
                <a:latin typeface="VAGRounded Lt Normal" pitchFamily="2" charset="0"/>
              </a:rPr>
              <a:t>🏥 </a:t>
            </a:r>
            <a:r>
              <a:rPr lang="en-US" sz="2000" dirty="0" err="1">
                <a:latin typeface="VAGRounded Lt Normal" pitchFamily="2" charset="0"/>
              </a:rPr>
              <a:t>Mwy</a:t>
            </a:r>
            <a:r>
              <a:rPr lang="en-US" sz="2000" dirty="0">
                <a:latin typeface="VAGRounded Lt Normal" pitchFamily="2" charset="0"/>
              </a:rPr>
              <a:t> o </a:t>
            </a:r>
            <a:r>
              <a:rPr lang="en-US" sz="2000" dirty="0" err="1">
                <a:latin typeface="VAGRounded Lt Normal" pitchFamily="2" charset="0"/>
              </a:rPr>
              <a:t>ysbytai</a:t>
            </a:r>
            <a:r>
              <a:rPr lang="en-US" sz="2000" dirty="0">
                <a:latin typeface="VAGRounded Lt Normal" pitchFamily="2" charset="0"/>
              </a:rPr>
              <a:t> a </a:t>
            </a:r>
            <a:r>
              <a:rPr lang="en-US" sz="2000" dirty="0" err="1">
                <a:latin typeface="VAGRounded Lt Normal" pitchFamily="2" charset="0"/>
              </a:rPr>
              <a:t>llai</a:t>
            </a:r>
            <a:r>
              <a:rPr lang="en-US" sz="2000" dirty="0">
                <a:latin typeface="VAGRounded Lt Normal" pitchFamily="2" charset="0"/>
              </a:rPr>
              <a:t> o </a:t>
            </a:r>
            <a:r>
              <a:rPr lang="en-US" sz="2000" dirty="0" err="1">
                <a:latin typeface="VAGRounded Lt Normal" pitchFamily="2" charset="0"/>
              </a:rPr>
              <a:t>aros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ar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gyfer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triniaeth</a:t>
            </a:r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🏫 </a:t>
            </a:r>
            <a:r>
              <a:rPr lang="en-US" sz="2000" dirty="0" err="1">
                <a:latin typeface="VAGRounded Lt Normal" pitchFamily="2" charset="0"/>
              </a:rPr>
              <a:t>Newid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rhai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pethau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rydych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chi’n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dysgu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amdanynt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yn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yr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ysgol</a:t>
            </a:r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♻️ </a:t>
            </a:r>
            <a:r>
              <a:rPr lang="en-US" sz="2000" dirty="0" err="1">
                <a:latin typeface="VAGRounded Lt Normal" pitchFamily="2" charset="0"/>
              </a:rPr>
              <a:t>Gwneud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eich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ardal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leol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yn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glanach</a:t>
            </a:r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🏠 </a:t>
            </a:r>
            <a:r>
              <a:rPr lang="en-US" sz="2000" dirty="0" err="1">
                <a:latin typeface="VAGRounded Lt Normal" pitchFamily="2" charset="0"/>
              </a:rPr>
              <a:t>Mwy</a:t>
            </a:r>
            <a:r>
              <a:rPr lang="en-US" sz="2000" dirty="0">
                <a:latin typeface="VAGRounded Lt Normal" pitchFamily="2" charset="0"/>
              </a:rPr>
              <a:t> o help </a:t>
            </a:r>
            <a:r>
              <a:rPr lang="en-US" sz="2000" dirty="0" err="1">
                <a:latin typeface="VAGRounded Lt Normal" pitchFamily="2" charset="0"/>
              </a:rPr>
              <a:t>i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bobl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sydd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heb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gartref</a:t>
            </a:r>
            <a:endParaRPr lang="en-US" sz="2000" dirty="0">
              <a:latin typeface="VAGRounded Lt Normal" pitchFamily="2" charset="0"/>
            </a:endParaRPr>
          </a:p>
          <a:p>
            <a:endParaRPr lang="en-US" sz="2000" dirty="0">
              <a:latin typeface="VAGRounded Lt Normal" pitchFamily="2" charset="0"/>
            </a:endParaRPr>
          </a:p>
          <a:p>
            <a:r>
              <a:rPr lang="en-US" sz="2000" dirty="0">
                <a:latin typeface="VAGRounded Lt Normal" pitchFamily="2" charset="0"/>
              </a:rPr>
              <a:t>🗣️ </a:t>
            </a:r>
            <a:r>
              <a:rPr lang="en-US" sz="2000" dirty="0" err="1">
                <a:latin typeface="VAGRounded Lt Normal" pitchFamily="2" charset="0"/>
              </a:rPr>
              <a:t>Diolch</a:t>
            </a:r>
            <a:r>
              <a:rPr lang="en-US" sz="2000" dirty="0">
                <a:latin typeface="VAGRounded Lt Normal" pitchFamily="2" charset="0"/>
              </a:rPr>
              <a:t>! </a:t>
            </a:r>
            <a:r>
              <a:rPr lang="en-US" sz="2000" dirty="0" err="1">
                <a:latin typeface="VAGRounded Lt Normal" pitchFamily="2" charset="0"/>
              </a:rPr>
              <a:t>Byddwn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ni’n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rhannu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eich</a:t>
            </a:r>
            <a:r>
              <a:rPr lang="en-US" sz="2000" dirty="0">
                <a:latin typeface="VAGRounded Lt Normal" pitchFamily="2" charset="0"/>
              </a:rPr>
              <a:t> barn </a:t>
            </a:r>
            <a:r>
              <a:rPr lang="en-US" sz="2000" dirty="0" err="1">
                <a:latin typeface="VAGRounded Lt Normal" pitchFamily="2" charset="0"/>
              </a:rPr>
              <a:t>gyda’r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Brif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Weinidog</a:t>
            </a:r>
            <a:r>
              <a:rPr lang="en-US" sz="2000" dirty="0">
                <a:latin typeface="VAGRounded Lt Normal" pitchFamily="2" charset="0"/>
              </a:rPr>
              <a:t> </a:t>
            </a:r>
            <a:r>
              <a:rPr lang="en-US" sz="2000" dirty="0" err="1">
                <a:latin typeface="VAGRounded Lt Normal" pitchFamily="2" charset="0"/>
              </a:rPr>
              <a:t>newydd</a:t>
            </a:r>
            <a:r>
              <a:rPr lang="en-US" sz="2000" dirty="0">
                <a:latin typeface="VAGRounded Lt Normal" pitchFamily="2" charset="0"/>
              </a:rPr>
              <a:t>!</a:t>
            </a:r>
          </a:p>
          <a:p>
            <a:endParaRPr lang="en-US" sz="2800" dirty="0">
              <a:latin typeface="VAGRounded Lt Normal" pitchFamily="2" charset="0"/>
            </a:endParaRPr>
          </a:p>
          <a:p>
            <a:endParaRPr lang="en-US" sz="2800" dirty="0">
              <a:latin typeface="VAGRounded Lt Normal" pitchFamily="2" charset="0"/>
            </a:endParaRPr>
          </a:p>
          <a:p>
            <a:endParaRPr lang="en-US" sz="2800" dirty="0">
              <a:latin typeface="VAGRounded Lt Normal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VAGRounded Lt Normal" pitchFamily="2" charset="0"/>
            </a:endParaRPr>
          </a:p>
          <a:p>
            <a:endParaRPr lang="en-US" sz="2800" dirty="0">
              <a:latin typeface="VAGRounded Lt Normal" pitchFamily="2" charset="0"/>
            </a:endParaRPr>
          </a:p>
        </p:txBody>
      </p:sp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AD265F15-20DF-DB30-9759-3F7257BDBE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0552" y="146313"/>
            <a:ext cx="2059551" cy="113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650" y="182625"/>
            <a:ext cx="1932027" cy="10650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182879" y="1621536"/>
            <a:ext cx="8775797" cy="338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2800"/>
            </a:pPr>
            <a:r>
              <a:rPr lang="en" sz="24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Mae Mater mis Mawrth yn gofyn eich barn am </a:t>
            </a:r>
            <a:r>
              <a:rPr lang="en" sz="2400" b="1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ginio ysgol.</a:t>
            </a:r>
            <a:endParaRPr sz="2400" b="1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indent="0">
              <a:buClr>
                <a:schemeClr val="dk1"/>
              </a:buClr>
              <a:buSzPts val="2800"/>
            </a:pPr>
            <a:endParaRPr sz="24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indent="0">
              <a:buClr>
                <a:schemeClr val="dk1"/>
              </a:buClr>
              <a:buSzPts val="2800"/>
            </a:pPr>
            <a:r>
              <a:rPr lang="en" sz="24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Mae’n</a:t>
            </a:r>
            <a:r>
              <a:rPr lang="en" sz="24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" sz="24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gysylltiedig</a:t>
            </a:r>
            <a:r>
              <a:rPr lang="en" sz="24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ag Erthygl 24 o Gonfensiwn y Cenhedloedd Unedig ar Hawliau’r Plentyn:</a:t>
            </a:r>
            <a:endParaRPr sz="24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indent="0">
              <a:buClr>
                <a:schemeClr val="dk1"/>
              </a:buClr>
              <a:buSzPts val="2800"/>
            </a:pPr>
            <a:endParaRPr sz="24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lvl="0"/>
            <a:r>
              <a:rPr lang="da-DK" sz="24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'Mae gen i hawl i fod mor iach â phosib.’</a:t>
            </a:r>
            <a:endParaRPr sz="24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0" y="202229"/>
            <a:ext cx="8520600" cy="590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990"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🎥 Mater mis Mawrth: </a:t>
            </a:r>
            <a: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Beth yw eich barn am ginio ysgol?</a:t>
            </a:r>
            <a:endParaRPr sz="240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5D06423-D9F3-B5B6-5678-C3DC45203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76" y="792480"/>
            <a:ext cx="7262648" cy="40065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634" y="204951"/>
            <a:ext cx="845788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Meddyliwch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am-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Beth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ydych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chi'n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hoffi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am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ginio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ysgol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Beth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fyddech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chi'n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newid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i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wneud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nhw’n</a:t>
            </a:r>
            <a:r>
              <a:rPr lang="en-US" sz="1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well?</a:t>
            </a:r>
          </a:p>
          <a:p>
            <a:endParaRPr lang="en-US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Dyma</a:t>
            </a:r>
            <a:r>
              <a:rPr lang="en-US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rhai</a:t>
            </a:r>
            <a:r>
              <a:rPr lang="en-US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syniadau</a:t>
            </a:r>
            <a:r>
              <a:rPr lang="en-US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helpu</a:t>
            </a:r>
            <a:r>
              <a:rPr lang="en-US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 chi </a:t>
            </a:r>
            <a:r>
              <a:rPr lang="en-US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feddwl</a:t>
            </a:r>
            <a:r>
              <a:rPr lang="en-US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</a:rPr>
              <a:t>:</a:t>
            </a:r>
            <a:endParaRPr lang="en-GB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1" y="2015017"/>
            <a:ext cx="8349190" cy="29439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192224" y="916147"/>
            <a:ext cx="8853530" cy="1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63220">
              <a:lnSpc>
                <a:spcPct val="150000"/>
              </a:lnSpc>
              <a:buSzPts val="2120"/>
              <a:buFont typeface="Trebuchet MS"/>
              <a:buChar char="-"/>
            </a:pPr>
            <a:r>
              <a:rPr lang="en" sz="20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Rhannwch eich syniadau gyda ni trwy ddefnyddio y </a:t>
            </a:r>
            <a:r>
              <a:rPr lang="en" sz="20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côd QR neu y linc</a:t>
            </a:r>
            <a:endParaRPr sz="200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457200" indent="-363220">
              <a:lnSpc>
                <a:spcPct val="150000"/>
              </a:lnSpc>
              <a:buSzPts val="2120"/>
              <a:buChar char="-"/>
            </a:pPr>
            <a:r>
              <a:rPr lang="en" sz="20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Gall plant a phobl ifanc wneud hyn yn annibynnol neu fe all athro gwneud ar ran pawb</a:t>
            </a:r>
            <a:b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" sz="2000" b="1" dirty="0">
                <a:latin typeface="Trebuchet MS"/>
                <a:ea typeface="Trebuchet MS"/>
                <a:cs typeface="Trebuchet MS"/>
                <a:sym typeface="Trebuchet MS"/>
              </a:rPr>
            </a:br>
            <a:endParaRPr sz="20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l="8500" b="10353"/>
          <a:stretch/>
        </p:blipFill>
        <p:spPr>
          <a:xfrm>
            <a:off x="7339584" y="110539"/>
            <a:ext cx="1706170" cy="950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8;p19"/>
          <p:cNvSpPr txBox="1"/>
          <p:nvPr/>
        </p:nvSpPr>
        <p:spPr>
          <a:xfrm>
            <a:off x="2007575" y="4540469"/>
            <a:ext cx="4653000" cy="68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2"/>
                </a:solidFill>
                <a:latin typeface="VAGRounded Lt" panose="00000400000000000000" pitchFamily="2" charset="0"/>
              </a:rPr>
              <a:t>https://online1.snapsurveys.com/6jg2ly</a:t>
            </a:r>
            <a:endParaRPr sz="1800" b="1" dirty="0">
              <a:solidFill>
                <a:schemeClr val="dk2"/>
              </a:solidFill>
              <a:latin typeface="VAGRounded Lt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2EAFD-0153-C9B8-4CF4-A6E1F5582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247" y="2024813"/>
            <a:ext cx="2515656" cy="25156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567732" y="591328"/>
            <a:ext cx="2016972" cy="761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Diolch!</a:t>
            </a:r>
            <a:endParaRPr sz="36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755647"/>
            <a:ext cx="8520600" cy="2813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Mater y Mis ar gyfer mis Ebrill yw:</a:t>
            </a:r>
            <a:endParaRPr sz="26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457200" indent="0">
              <a:spcBef>
                <a:spcPts val="1200"/>
              </a:spcBef>
              <a:buClr>
                <a:schemeClr val="dk1"/>
              </a:buClr>
              <a:buSzPts val="2600"/>
              <a:buNone/>
            </a:pPr>
            <a:r>
              <a:rPr lang="en" sz="2600" b="1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- Teithiau i Ysgol</a:t>
            </a:r>
          </a:p>
          <a:p>
            <a:pPr marL="457200" indent="0">
              <a:spcBef>
                <a:spcPts val="1200"/>
              </a:spcBef>
              <a:buClr>
                <a:schemeClr val="dk1"/>
              </a:buClr>
              <a:buSzPts val="2600"/>
              <a:buNone/>
            </a:pPr>
            <a:endParaRPr sz="26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Bydd hyn ar gael ar ein gwefan ar ddydd Llun, Ebrill 8fed.</a:t>
            </a:r>
            <a:endParaRPr sz="26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9611" y="134112"/>
            <a:ext cx="1984876" cy="109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/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1BEEFDF418748AC3CD31764B720C5" ma:contentTypeVersion="6" ma:contentTypeDescription="Create a new document." ma:contentTypeScope="" ma:versionID="15c48549817368c56aa75388cedbc7af">
  <xsd:schema xmlns:xsd="http://www.w3.org/2001/XMLSchema" xmlns:xs="http://www.w3.org/2001/XMLSchema" xmlns:p="http://schemas.microsoft.com/office/2006/metadata/properties" xmlns:ns2="f4edaaa3-7766-4c66-951e-371f72d67791" xmlns:ns4="http://schemas.microsoft.com/sharepoint/v4" targetNamespace="http://schemas.microsoft.com/office/2006/metadata/properties" ma:root="true" ma:fieldsID="3e5704b902d4b3bcf23a97e7084a686d" ns2:_="" ns4:_="">
    <xsd:import namespace="f4edaaa3-7766-4c66-951e-371f72d677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D16CD-61DA-4A81-936E-5EDF41311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B823E-61F8-4290-B045-31DDC4BFB8E7}">
  <ds:schemaRefs>
    <ds:schemaRef ds:uri="http://schemas.microsoft.com/office/2006/metadata/properties"/>
    <ds:schemaRef ds:uri="http://schemas.microsoft.com/office/infopath/2007/PartnerControls"/>
    <ds:schemaRef ds:uri="f4edaaa3-7766-4c66-951e-371f72d67791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196B3820-6700-40B7-9D4D-13D24D9D8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365</Words>
  <Application>Microsoft Macintosh PowerPoint</Application>
  <PresentationFormat>On-screen Show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VAGRounded Lt</vt:lpstr>
      <vt:lpstr>VAGRounded Lt Normal</vt:lpstr>
      <vt:lpstr>Simple Light</vt:lpstr>
      <vt:lpstr>Mater y Mis - Mawrth 2024  </vt:lpstr>
      <vt:lpstr>Fis diwethaf, gofynnon ni “Beth fyset ti’n newid taset ti’n Brif Weinidog?”   Dyma blas ar eich atebion:</vt:lpstr>
      <vt:lpstr>PowerPoint Presentation</vt:lpstr>
      <vt:lpstr>PowerPoint Presentation</vt:lpstr>
      <vt:lpstr>🎥 Mater mis Mawrth: Beth yw eich barn am ginio ysgol?</vt:lpstr>
      <vt:lpstr>PowerPoint Presentation</vt:lpstr>
      <vt:lpstr>Rhannwch eich syniadau gyda ni trwy ddefnyddio y côd QR neu y linc Gall plant a phobl ifanc wneud hyn yn annibynnol neu fe all athro gwneud ar ran pawb  </vt:lpstr>
      <vt:lpstr>Diolch!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 y Mis - Chwefror 2024</dc:title>
  <dc:creator>Sophie</dc:creator>
  <cp:lastModifiedBy>Lewis Lloyd</cp:lastModifiedBy>
  <cp:revision>15</cp:revision>
  <dcterms:modified xsi:type="dcterms:W3CDTF">2024-03-01T11:14:31Z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0x010100A871BEEFDF418748AC3CD31764B720C5</vt:lpwstr>
  </property>
</Properties>
</file>