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2"/>
    <p:restoredTop sz="83614"/>
  </p:normalViewPr>
  <p:slideViewPr>
    <p:cSldViewPr snapToGrid="0">
      <p:cViewPr varScale="1">
        <p:scale>
          <a:sx n="124" d="100"/>
          <a:sy n="124" d="100"/>
        </p:scale>
        <p:origin x="8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4244a990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4244a990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13afc0335_0_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13afc0335_0_4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13afc0335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b13afc0335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b13afc0335_0_4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b13afc0335_0_4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Notes for teachers/youth workers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Video link - </a:t>
            </a:r>
            <a:r>
              <a:rPr lang="en-GB" dirty="0"/>
              <a:t>https://</a:t>
            </a:r>
            <a:r>
              <a:rPr lang="en-GB" dirty="0" err="1"/>
              <a:t>www.youtube.com</a:t>
            </a:r>
            <a:r>
              <a:rPr lang="en-GB" dirty="0"/>
              <a:t>/</a:t>
            </a:r>
            <a:r>
              <a:rPr lang="en-GB" dirty="0" err="1"/>
              <a:t>watch?v</a:t>
            </a:r>
            <a:r>
              <a:rPr lang="en-GB" dirty="0"/>
              <a:t>=gK6wkgZpJFc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Some young people might ask if there is going to be a public election to vote for a new First Minister. There won’t be.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reason is this: </a:t>
            </a:r>
            <a:r>
              <a:rPr lang="en" dirty="0">
                <a:solidFill>
                  <a:srgbClr val="212121"/>
                </a:solidFill>
              </a:rPr>
              <a:t>·</a:t>
            </a:r>
            <a:r>
              <a:rPr lang="en" sz="700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 sz="700" dirty="0">
              <a:solidFill>
                <a:srgbClr val="21212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 dirty="0">
                <a:solidFill>
                  <a:schemeClr val="dk1"/>
                </a:solidFill>
              </a:rPr>
              <a:t>Welsh </a:t>
            </a:r>
            <a:r>
              <a:rPr lang="en" dirty="0" err="1">
                <a:solidFill>
                  <a:schemeClr val="dk1"/>
                </a:solidFill>
              </a:rPr>
              <a:t>Labour</a:t>
            </a:r>
            <a:r>
              <a:rPr lang="en" dirty="0">
                <a:solidFill>
                  <a:schemeClr val="dk1"/>
                </a:solidFill>
              </a:rPr>
              <a:t> won the last Senedd/Welsh Parliament election in 2021 and will be in power until the next Senedd election, due to take place in 2026.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 dirty="0">
                <a:solidFill>
                  <a:schemeClr val="dk1"/>
                </a:solidFill>
              </a:rPr>
              <a:t>Mark Drakeford is the leader of</a:t>
            </a:r>
            <a:r>
              <a:rPr lang="en" dirty="0">
                <a:solidFill>
                  <a:srgbClr val="1F497D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Welsh </a:t>
            </a:r>
            <a:r>
              <a:rPr lang="en" dirty="0" err="1">
                <a:solidFill>
                  <a:schemeClr val="dk1"/>
                </a:solidFill>
              </a:rPr>
              <a:t>Labour</a:t>
            </a:r>
            <a:r>
              <a:rPr lang="en" dirty="0">
                <a:solidFill>
                  <a:schemeClr val="dk1"/>
                </a:solidFill>
              </a:rPr>
              <a:t> and therefore </a:t>
            </a:r>
            <a:r>
              <a:rPr lang="en" dirty="0">
                <a:solidFill>
                  <a:srgbClr val="1F497D"/>
                </a:solidFill>
              </a:rPr>
              <a:t>the </a:t>
            </a:r>
            <a:r>
              <a:rPr lang="en" dirty="0">
                <a:solidFill>
                  <a:schemeClr val="dk1"/>
                </a:solidFill>
              </a:rPr>
              <a:t>First Minister of Wales. He has decided to step down as leader of the Welsh </a:t>
            </a:r>
            <a:r>
              <a:rPr lang="en" dirty="0" err="1">
                <a:solidFill>
                  <a:schemeClr val="dk1"/>
                </a:solidFill>
              </a:rPr>
              <a:t>Labour</a:t>
            </a:r>
            <a:r>
              <a:rPr lang="en" dirty="0">
                <a:solidFill>
                  <a:schemeClr val="dk1"/>
                </a:solidFill>
              </a:rPr>
              <a:t> party and First Minister, and now members of the Welsh </a:t>
            </a:r>
            <a:r>
              <a:rPr lang="en" dirty="0" err="1">
                <a:solidFill>
                  <a:schemeClr val="dk1"/>
                </a:solidFill>
              </a:rPr>
              <a:t>Labour</a:t>
            </a:r>
            <a:r>
              <a:rPr lang="en" dirty="0">
                <a:solidFill>
                  <a:schemeClr val="dk1"/>
                </a:solidFill>
              </a:rPr>
              <a:t> party will have the chance to vote for a new leader, and new First Minister.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 dirty="0">
                <a:solidFill>
                  <a:schemeClr val="dk1"/>
                </a:solidFill>
              </a:rPr>
              <a:t>It won’t be until the next Senedd election that there will be a public vote on which party should be in power.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212121"/>
                </a:solidFill>
              </a:rPr>
              <a:t> </a:t>
            </a:r>
            <a:endParaRPr dirty="0">
              <a:solidFill>
                <a:srgbClr val="21212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b13afc0335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b13afc0335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pictures on this slide all represent things that the Welsh Government has power over: Education; Transport; Healthcare; Housing; Sport and leisure; Mental Health; Recycling and the Environment; Certain help with costs like free school meals and  grants for buying school uniform.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DOWNLOAD THIS PAGE AS A PDF: https://www.childcomwales.org.uk/wp-content/uploads/2024/01/FM-Symbols-.pdf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13afc0335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13afc0335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link: https://online1.snapsurveys.com/xqyuhc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13afc0335_0_5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13afc0335_0_5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b13afc0335_0_4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b13afc0335_0_4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K6wkgZpJF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hildcomwales.org.uk/make-a-difference/" TargetMode="External"/><Relationship Id="rId3" Type="http://schemas.openxmlformats.org/officeDocument/2006/relationships/hyperlink" Target="https://www.electoralcommission.org.uk/resources/resources-educators/education-resources" TargetMode="External"/><Relationship Id="rId7" Type="http://schemas.openxmlformats.org/officeDocument/2006/relationships/hyperlink" Target="https://www.democracyclassroom.com/resource-categories/our-generation-our-vot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enedd.wales/find-a-member-of-the-senedd/" TargetMode="External"/><Relationship Id="rId5" Type="http://schemas.openxmlformats.org/officeDocument/2006/relationships/hyperlink" Target="https://youthparliament.senedd.wales/about/" TargetMode="External"/><Relationship Id="rId4" Type="http://schemas.openxmlformats.org/officeDocument/2006/relationships/hyperlink" Target="https://hwb.gov.wales/repository/resource/5fc12e2f-ba8e-49c2-8716-ea43f80a7c7a/overview" TargetMode="External"/><Relationship Id="rId9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693825" y="572225"/>
            <a:ext cx="6523200" cy="11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latin typeface="Trebuchet MS"/>
                <a:ea typeface="Trebuchet MS"/>
                <a:cs typeface="Trebuchet MS"/>
                <a:sym typeface="Trebuchet MS"/>
              </a:rPr>
              <a:t>Monthly Matters - February 2024</a:t>
            </a:r>
            <a:endParaRPr sz="3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 </a:t>
            </a:r>
            <a:endParaRPr sz="330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2000" y="1525925"/>
            <a:ext cx="5579986" cy="3076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704250" y="2418300"/>
            <a:ext cx="7735500" cy="11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Trebuchet MS"/>
                <a:ea typeface="Trebuchet MS"/>
                <a:cs typeface="Trebuchet MS"/>
                <a:sym typeface="Trebuchet MS"/>
              </a:rPr>
              <a:t>Last month, we asked you what you like and don’t like about having six weeks off over the summer. </a:t>
            </a:r>
            <a:endParaRPr sz="33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Trebuchet MS"/>
                <a:ea typeface="Trebuchet MS"/>
                <a:cs typeface="Trebuchet MS"/>
                <a:sym typeface="Trebuchet MS"/>
              </a:rPr>
              <a:t>Here’s what you told us….</a:t>
            </a:r>
            <a:endParaRPr sz="33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4451" y="0"/>
            <a:ext cx="2059551" cy="1135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5388" y="115138"/>
            <a:ext cx="4913225" cy="491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33">
                <a:latin typeface="Trebuchet MS"/>
                <a:ea typeface="Trebuchet MS"/>
                <a:cs typeface="Trebuchet MS"/>
                <a:sym typeface="Trebuchet MS"/>
              </a:rPr>
              <a:t>February’s Monthly Matter is about </a:t>
            </a:r>
            <a:r>
              <a:rPr lang="en" sz="3133" b="1">
                <a:latin typeface="Trebuchet MS"/>
                <a:ea typeface="Trebuchet MS"/>
                <a:cs typeface="Trebuchet MS"/>
                <a:sym typeface="Trebuchet MS"/>
              </a:rPr>
              <a:t>what you would do if you were in charge of Wales.</a:t>
            </a:r>
            <a:endParaRPr sz="3133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33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33">
                <a:latin typeface="Trebuchet MS"/>
                <a:ea typeface="Trebuchet MS"/>
                <a:cs typeface="Trebuchet MS"/>
                <a:sym typeface="Trebuchet MS"/>
              </a:rPr>
              <a:t>It links to Article 12 of the UNCRC:</a:t>
            </a:r>
            <a:endParaRPr sz="3133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33" b="1">
                <a:latin typeface="Trebuchet MS"/>
                <a:ea typeface="Trebuchet MS"/>
                <a:cs typeface="Trebuchet MS"/>
                <a:sym typeface="Trebuchet MS"/>
              </a:rPr>
              <a:t>Your right to be listened to, and taken seriously </a:t>
            </a:r>
            <a:endParaRPr sz="3133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3374" y="196163"/>
            <a:ext cx="1941801" cy="107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55925"/>
            <a:ext cx="8520600" cy="1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720">
                <a:latin typeface="Trebuchet MS"/>
                <a:ea typeface="Trebuchet MS"/>
                <a:cs typeface="Trebuchet MS"/>
                <a:sym typeface="Trebuchet MS"/>
              </a:rPr>
              <a:t>This month’s matter: </a:t>
            </a:r>
            <a:r>
              <a:rPr lang="en" sz="1720" b="1">
                <a:latin typeface="Trebuchet MS"/>
                <a:ea typeface="Trebuchet MS"/>
                <a:cs typeface="Trebuchet MS"/>
                <a:sym typeface="Trebuchet MS"/>
              </a:rPr>
              <a:t>A new First Minister - What would you do if you were in charge of Wales?</a:t>
            </a:r>
            <a:endParaRPr sz="172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8" name="Google Shape;78;p17" title="Monthly Matters - February 2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2113" y="765950"/>
            <a:ext cx="7579775" cy="426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3613" y="1620638"/>
            <a:ext cx="1163700" cy="1197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34057" y="1592950"/>
            <a:ext cx="1468199" cy="125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62276" y="3297185"/>
            <a:ext cx="1346375" cy="1333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50263" y="1525877"/>
            <a:ext cx="1038500" cy="1331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49575" y="3306694"/>
            <a:ext cx="1252675" cy="1211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843175" y="3286284"/>
            <a:ext cx="1252675" cy="125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17825" y="3388940"/>
            <a:ext cx="1163700" cy="1150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26498" y="1525877"/>
            <a:ext cx="1346384" cy="13314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904100" y="263225"/>
            <a:ext cx="7690500" cy="9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What would you change if you were the First Minister of Wales?</a:t>
            </a:r>
            <a:endParaRPr sz="1900" b="1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These pictures might help you to think of ideas:</a:t>
            </a:r>
            <a:endParaRPr sz="1900" b="1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30500" y="255975"/>
            <a:ext cx="6446400" cy="14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3220" algn="l" rtl="0">
              <a:spcBef>
                <a:spcPts val="0"/>
              </a:spcBef>
              <a:spcAft>
                <a:spcPts val="0"/>
              </a:spcAft>
              <a:buSzPts val="2120"/>
              <a:buFont typeface="Trebuchet MS"/>
              <a:buChar char="-"/>
            </a:pPr>
            <a:r>
              <a:rPr lang="en" sz="2120">
                <a:latin typeface="Trebuchet MS"/>
                <a:ea typeface="Trebuchet MS"/>
                <a:cs typeface="Trebuchet MS"/>
                <a:sym typeface="Trebuchet MS"/>
              </a:rPr>
              <a:t>Share your ideas with us </a:t>
            </a:r>
            <a:r>
              <a:rPr lang="en" sz="2120" b="1">
                <a:latin typeface="Trebuchet MS"/>
                <a:ea typeface="Trebuchet MS"/>
                <a:cs typeface="Trebuchet MS"/>
                <a:sym typeface="Trebuchet MS"/>
              </a:rPr>
              <a:t>by using the survey QR code or survey link</a:t>
            </a:r>
            <a:endParaRPr sz="212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63220" algn="l" rtl="0">
              <a:spcBef>
                <a:spcPts val="0"/>
              </a:spcBef>
              <a:spcAft>
                <a:spcPts val="0"/>
              </a:spcAft>
              <a:buSzPts val="2120"/>
              <a:buChar char="-"/>
            </a:pPr>
            <a:r>
              <a:rPr lang="en" sz="2120">
                <a:latin typeface="Trebuchet MS"/>
                <a:ea typeface="Trebuchet MS"/>
                <a:cs typeface="Trebuchet MS"/>
                <a:sym typeface="Trebuchet MS"/>
              </a:rPr>
              <a:t>Each young person can do this individually or a teacher can do it on behalf of the class </a:t>
            </a:r>
            <a:br>
              <a:rPr lang="en" sz="2120"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lang="en" sz="2120" b="1">
                <a:latin typeface="Trebuchet MS"/>
                <a:ea typeface="Trebuchet MS"/>
                <a:cs typeface="Trebuchet MS"/>
                <a:sym typeface="Trebuchet MS"/>
              </a:rPr>
            </a:br>
            <a:endParaRPr sz="212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5500" y="1959125"/>
            <a:ext cx="2277999" cy="227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2007575" y="4237125"/>
            <a:ext cx="4653000" cy="9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https://online1.snapsurveys.com/xqyuhc</a:t>
            </a:r>
            <a:endParaRPr sz="1800" b="1">
              <a:solidFill>
                <a:schemeClr val="dk2"/>
              </a:solidFill>
            </a:endParaRPr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45844" y="134075"/>
            <a:ext cx="1790956" cy="987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Diolch! Thanks!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71375" y="12002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Our next Monthly Matter will be about:</a:t>
            </a:r>
            <a:endParaRPr sz="2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937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rebuchet MS"/>
              <a:buChar char="-"/>
            </a:pPr>
            <a:r>
              <a:rPr lang="en" sz="2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School dinners</a:t>
            </a:r>
            <a:endParaRPr sz="2600" b="1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This will be available on our website on 4 March </a:t>
            </a:r>
            <a:endParaRPr sz="2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3931" y="62775"/>
            <a:ext cx="2425677" cy="133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Next steps - Ideas for further learning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These are some ideas on how you could explore this further in the future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Font typeface="Trebuchet MS"/>
              <a:buChar char="-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The Electoral Commission have </a:t>
            </a:r>
            <a:r>
              <a:rPr lang="en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a wide range of democracy resources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. This month they’re publishing one that looks in detail at how the new First Minister is elected.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-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Use the Senedd’s </a:t>
            </a:r>
            <a:r>
              <a:rPr lang="en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‘Our Senedd’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 resource pack to learn more about how politics works in Wales. And read more about </a:t>
            </a:r>
            <a:r>
              <a:rPr lang="en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5"/>
              </a:rPr>
              <a:t>Wales’ Youth Parliament.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-"/>
            </a:pPr>
            <a:r>
              <a:rPr lang="en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6"/>
              </a:rPr>
              <a:t>Find your local Member of the Senedd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 and write to them. Tell them what you would change about Wales and ask them what they’re doing to support that.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-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This year Save the Children are running a parallel election to coincide with the UK General election. </a:t>
            </a:r>
            <a:r>
              <a:rPr lang="en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7"/>
              </a:rPr>
              <a:t>Read more about that on their website.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-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Use </a:t>
            </a:r>
            <a:r>
              <a:rPr lang="en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8"/>
              </a:rPr>
              <a:t>our Make a Difference resource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, which helps young people to think about using their voice to make a positive change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3" name="Google Shape;113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292228" y="137550"/>
            <a:ext cx="1596626" cy="88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Macintosh PowerPoint</Application>
  <PresentationFormat>On-screen Show (16:9)</PresentationFormat>
  <Paragraphs>52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Trebuchet MS</vt:lpstr>
      <vt:lpstr>Simple Light</vt:lpstr>
      <vt:lpstr>Monthly Matters - February 2024  </vt:lpstr>
      <vt:lpstr>  Last month, we asked you what you like and don’t like about having six weeks off over the summer.   Here’s what you told us….</vt:lpstr>
      <vt:lpstr>PowerPoint Presentation</vt:lpstr>
      <vt:lpstr>  February’s Monthly Matter is about what you would do if you were in charge of Wales.  It links to Article 12 of the UNCRC:  Your right to be listened to, and taken seriously </vt:lpstr>
      <vt:lpstr>This month’s matter: A new First Minister - What would you do if you were in charge of Wales?</vt:lpstr>
      <vt:lpstr>PowerPoint Presentation</vt:lpstr>
      <vt:lpstr>Share your ideas with us by using the survey QR code or survey link Each young person can do this individually or a teacher can do it on behalf of the class   </vt:lpstr>
      <vt:lpstr>Diolch! Thanks! </vt:lpstr>
      <vt:lpstr>Next steps - Ideas for further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Matters - February 2024  </dc:title>
  <cp:lastModifiedBy>Lewis Lloyd</cp:lastModifiedBy>
  <cp:revision>1</cp:revision>
  <dcterms:modified xsi:type="dcterms:W3CDTF">2024-02-01T14:26:19Z</dcterms:modified>
</cp:coreProperties>
</file>