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72449"/>
  </p:normalViewPr>
  <p:slideViewPr>
    <p:cSldViewPr snapToGrid="0">
      <p:cViewPr varScale="1">
        <p:scale>
          <a:sx n="121" d="100"/>
          <a:sy n="121" d="100"/>
        </p:scale>
        <p:origin x="1904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b13afc0335_0_4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b13afc0335_0_4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b42f12b0da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b42f12b0da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b42f12b0da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b42f12b0da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b13afc0335_0_4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b13afc0335_0_4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err="1">
                <a:solidFill>
                  <a:schemeClr val="dk1"/>
                </a:solidFill>
              </a:rPr>
              <a:t>Nodiadau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i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athrawon</a:t>
            </a:r>
            <a:r>
              <a:rPr lang="en" dirty="0">
                <a:solidFill>
                  <a:schemeClr val="dk1"/>
                </a:solidFill>
              </a:rPr>
              <a:t>/</a:t>
            </a:r>
            <a:r>
              <a:rPr lang="en" dirty="0" err="1">
                <a:solidFill>
                  <a:schemeClr val="dk1"/>
                </a:solidFill>
              </a:rPr>
              <a:t>gweithwyr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ieuenctid</a:t>
            </a:r>
            <a:r>
              <a:rPr lang="en" dirty="0">
                <a:solidFill>
                  <a:schemeClr val="dk1"/>
                </a:solidFill>
              </a:rPr>
              <a:t>: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</a:rPr>
              <a:t>Linc </a:t>
            </a:r>
            <a:r>
              <a:rPr lang="en" dirty="0" err="1">
                <a:solidFill>
                  <a:schemeClr val="dk1"/>
                </a:solidFill>
              </a:rPr>
              <a:t>fideo</a:t>
            </a:r>
            <a:r>
              <a:rPr lang="en" dirty="0">
                <a:solidFill>
                  <a:schemeClr val="dk1"/>
                </a:solidFill>
              </a:rPr>
              <a:t> - </a:t>
            </a:r>
            <a:r>
              <a:rPr lang="en-GB" dirty="0">
                <a:solidFill>
                  <a:schemeClr val="dk1"/>
                </a:solidFill>
              </a:rPr>
              <a:t>https://</a:t>
            </a:r>
            <a:r>
              <a:rPr lang="en-GB" dirty="0" err="1">
                <a:solidFill>
                  <a:schemeClr val="dk1"/>
                </a:solidFill>
              </a:rPr>
              <a:t>www.youtube.com</a:t>
            </a:r>
            <a:r>
              <a:rPr lang="en-GB" dirty="0">
                <a:solidFill>
                  <a:schemeClr val="dk1"/>
                </a:solidFill>
              </a:rPr>
              <a:t>/</a:t>
            </a:r>
            <a:r>
              <a:rPr lang="en-GB" dirty="0" err="1">
                <a:solidFill>
                  <a:schemeClr val="dk1"/>
                </a:solidFill>
              </a:rPr>
              <a:t>watch?v</a:t>
            </a:r>
            <a:r>
              <a:rPr lang="en-GB" dirty="0">
                <a:solidFill>
                  <a:schemeClr val="dk1"/>
                </a:solidFill>
              </a:rPr>
              <a:t>=</a:t>
            </a:r>
            <a:r>
              <a:rPr lang="en-GB" dirty="0" err="1">
                <a:solidFill>
                  <a:schemeClr val="dk1"/>
                </a:solidFill>
              </a:rPr>
              <a:t>NrrRDQgMRvA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 err="1">
                <a:solidFill>
                  <a:schemeClr val="dk1"/>
                </a:solidFill>
              </a:rPr>
              <a:t>Efallai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bydd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rhai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pobl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ifanc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yn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gofyn</a:t>
            </a:r>
            <a:r>
              <a:rPr lang="en" dirty="0">
                <a:solidFill>
                  <a:schemeClr val="dk1"/>
                </a:solidFill>
              </a:rPr>
              <a:t> a </a:t>
            </a:r>
            <a:r>
              <a:rPr lang="en" dirty="0" err="1">
                <a:solidFill>
                  <a:schemeClr val="dk1"/>
                </a:solidFill>
              </a:rPr>
              <a:t>fydd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etholiad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cyhoeddus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i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ethol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Prif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Weinidog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newydd</a:t>
            </a:r>
            <a:r>
              <a:rPr lang="en" dirty="0">
                <a:solidFill>
                  <a:schemeClr val="dk1"/>
                </a:solidFill>
              </a:rPr>
              <a:t>. Na </a:t>
            </a:r>
            <a:r>
              <a:rPr lang="en" dirty="0" err="1">
                <a:solidFill>
                  <a:schemeClr val="dk1"/>
                </a:solidFill>
              </a:rPr>
              <a:t>yw’r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ateb</a:t>
            </a:r>
            <a:r>
              <a:rPr lang="en" dirty="0">
                <a:solidFill>
                  <a:schemeClr val="dk1"/>
                </a:solidFill>
              </a:rPr>
              <a:t>. 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 err="1">
                <a:solidFill>
                  <a:schemeClr val="dk1"/>
                </a:solidFill>
              </a:rPr>
              <a:t>Dyma</a:t>
            </a:r>
            <a:r>
              <a:rPr lang="en" dirty="0">
                <a:solidFill>
                  <a:schemeClr val="dk1"/>
                </a:solidFill>
              </a:rPr>
              <a:t> pam: </a:t>
            </a:r>
            <a:r>
              <a:rPr lang="en" sz="700" dirty="0">
                <a:solidFill>
                  <a:srgbClr val="21212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</a:t>
            </a:r>
            <a:endParaRPr sz="700" dirty="0">
              <a:solidFill>
                <a:srgbClr val="21212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-"/>
            </a:pPr>
            <a:r>
              <a:rPr lang="en" dirty="0" err="1">
                <a:solidFill>
                  <a:schemeClr val="dk1"/>
                </a:solidFill>
              </a:rPr>
              <a:t>Enillodd</a:t>
            </a:r>
            <a:r>
              <a:rPr lang="en" dirty="0">
                <a:solidFill>
                  <a:schemeClr val="dk1"/>
                </a:solidFill>
              </a:rPr>
              <a:t> Plaid </a:t>
            </a:r>
            <a:r>
              <a:rPr lang="en" dirty="0" err="1">
                <a:solidFill>
                  <a:schemeClr val="dk1"/>
                </a:solidFill>
              </a:rPr>
              <a:t>Lafur</a:t>
            </a:r>
            <a:r>
              <a:rPr lang="en" dirty="0">
                <a:solidFill>
                  <a:schemeClr val="dk1"/>
                </a:solidFill>
              </a:rPr>
              <a:t> Cymru </a:t>
            </a:r>
            <a:r>
              <a:rPr lang="en" dirty="0" err="1">
                <a:solidFill>
                  <a:schemeClr val="dk1"/>
                </a:solidFill>
              </a:rPr>
              <a:t>etholiad</a:t>
            </a:r>
            <a:r>
              <a:rPr lang="en" dirty="0">
                <a:solidFill>
                  <a:schemeClr val="dk1"/>
                </a:solidFill>
              </a:rPr>
              <a:t> y Senedd </a:t>
            </a:r>
            <a:r>
              <a:rPr lang="en" dirty="0" err="1">
                <a:solidFill>
                  <a:schemeClr val="dk1"/>
                </a:solidFill>
              </a:rPr>
              <a:t>yn</a:t>
            </a:r>
            <a:r>
              <a:rPr lang="en" dirty="0">
                <a:solidFill>
                  <a:schemeClr val="dk1"/>
                </a:solidFill>
              </a:rPr>
              <a:t> 2021, a </a:t>
            </a:r>
            <a:r>
              <a:rPr lang="en" dirty="0" err="1">
                <a:solidFill>
                  <a:schemeClr val="dk1"/>
                </a:solidFill>
              </a:rPr>
              <a:t>nhw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bydd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yn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rheoli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yng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Nghymru</a:t>
            </a:r>
            <a:r>
              <a:rPr lang="en" dirty="0">
                <a:solidFill>
                  <a:schemeClr val="dk1"/>
                </a:solidFill>
              </a:rPr>
              <a:t> o </a:t>
            </a:r>
            <a:r>
              <a:rPr lang="en" dirty="0" err="1">
                <a:solidFill>
                  <a:schemeClr val="dk1"/>
                </a:solidFill>
              </a:rPr>
              <a:t>leiaf</a:t>
            </a:r>
            <a:r>
              <a:rPr lang="en" dirty="0">
                <a:solidFill>
                  <a:schemeClr val="dk1"/>
                </a:solidFill>
              </a:rPr>
              <a:t> tan </a:t>
            </a:r>
            <a:r>
              <a:rPr lang="en" dirty="0" err="1">
                <a:solidFill>
                  <a:schemeClr val="dk1"/>
                </a:solidFill>
              </a:rPr>
              <a:t>etholiad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nesaf</a:t>
            </a:r>
            <a:r>
              <a:rPr lang="en" dirty="0">
                <a:solidFill>
                  <a:schemeClr val="dk1"/>
                </a:solidFill>
              </a:rPr>
              <a:t> y Senedd, </a:t>
            </a:r>
            <a:r>
              <a:rPr lang="en" dirty="0" err="1">
                <a:solidFill>
                  <a:schemeClr val="dk1"/>
                </a:solidFill>
              </a:rPr>
              <a:t>sydd</a:t>
            </a:r>
            <a:r>
              <a:rPr lang="en" dirty="0">
                <a:solidFill>
                  <a:schemeClr val="dk1"/>
                </a:solidFill>
              </a:rPr>
              <a:t> am </a:t>
            </a:r>
            <a:r>
              <a:rPr lang="en" dirty="0" err="1">
                <a:solidFill>
                  <a:schemeClr val="dk1"/>
                </a:solidFill>
              </a:rPr>
              <a:t>ddigwydd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yn</a:t>
            </a:r>
            <a:r>
              <a:rPr lang="en" dirty="0">
                <a:solidFill>
                  <a:schemeClr val="dk1"/>
                </a:solidFill>
              </a:rPr>
              <a:t> 2026.</a:t>
            </a:r>
            <a:endParaRPr dirty="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-"/>
            </a:pPr>
            <a:r>
              <a:rPr lang="en" dirty="0">
                <a:solidFill>
                  <a:schemeClr val="dk1"/>
                </a:solidFill>
              </a:rPr>
              <a:t>Mark Drakeford </a:t>
            </a:r>
            <a:r>
              <a:rPr lang="en" dirty="0" err="1">
                <a:solidFill>
                  <a:schemeClr val="dk1"/>
                </a:solidFill>
              </a:rPr>
              <a:t>yw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arweinydd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Llafur</a:t>
            </a:r>
            <a:r>
              <a:rPr lang="en" dirty="0">
                <a:solidFill>
                  <a:schemeClr val="dk1"/>
                </a:solidFill>
              </a:rPr>
              <a:t> Cymru ac felly </a:t>
            </a:r>
            <a:r>
              <a:rPr lang="en" dirty="0" err="1">
                <a:solidFill>
                  <a:schemeClr val="dk1"/>
                </a:solidFill>
              </a:rPr>
              <a:t>fe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yw’r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Prif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Weinidog</a:t>
            </a:r>
            <a:r>
              <a:rPr lang="en" dirty="0">
                <a:solidFill>
                  <a:schemeClr val="dk1"/>
                </a:solidFill>
              </a:rPr>
              <a:t>. Mae e </a:t>
            </a:r>
            <a:r>
              <a:rPr lang="en" dirty="0" err="1">
                <a:solidFill>
                  <a:schemeClr val="dk1"/>
                </a:solidFill>
              </a:rPr>
              <a:t>wedi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penderfynu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camu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i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lawr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fel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arweinydd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Llafur</a:t>
            </a:r>
            <a:r>
              <a:rPr lang="en" dirty="0">
                <a:solidFill>
                  <a:schemeClr val="dk1"/>
                </a:solidFill>
              </a:rPr>
              <a:t> Cymru ac </a:t>
            </a:r>
            <a:r>
              <a:rPr lang="en" dirty="0" err="1">
                <a:solidFill>
                  <a:schemeClr val="dk1"/>
                </a:solidFill>
              </a:rPr>
              <a:t>fel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Prif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Weinidog</a:t>
            </a:r>
            <a:r>
              <a:rPr lang="en" dirty="0">
                <a:solidFill>
                  <a:schemeClr val="dk1"/>
                </a:solidFill>
              </a:rPr>
              <a:t>, a </a:t>
            </a:r>
            <a:r>
              <a:rPr lang="en" dirty="0" err="1">
                <a:solidFill>
                  <a:schemeClr val="dk1"/>
                </a:solidFill>
              </a:rPr>
              <a:t>bydd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aelodau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Llafur</a:t>
            </a:r>
            <a:r>
              <a:rPr lang="en" dirty="0">
                <a:solidFill>
                  <a:schemeClr val="dk1"/>
                </a:solidFill>
              </a:rPr>
              <a:t> Cymru </a:t>
            </a:r>
            <a:r>
              <a:rPr lang="en" dirty="0" err="1">
                <a:solidFill>
                  <a:schemeClr val="dk1"/>
                </a:solidFill>
              </a:rPr>
              <a:t>nawr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yn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ethol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arweinydd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newydd</a:t>
            </a:r>
            <a:r>
              <a:rPr lang="en" dirty="0">
                <a:solidFill>
                  <a:schemeClr val="dk1"/>
                </a:solidFill>
              </a:rPr>
              <a:t>, ac felly </a:t>
            </a:r>
            <a:r>
              <a:rPr lang="en" dirty="0" err="1">
                <a:solidFill>
                  <a:schemeClr val="dk1"/>
                </a:solidFill>
              </a:rPr>
              <a:t>Prif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Weinidog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newydd</a:t>
            </a:r>
            <a:r>
              <a:rPr lang="en" dirty="0">
                <a:solidFill>
                  <a:schemeClr val="dk1"/>
                </a:solidFill>
              </a:rPr>
              <a:t>. </a:t>
            </a:r>
            <a:endParaRPr dirty="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-"/>
            </a:pPr>
            <a:r>
              <a:rPr lang="en" dirty="0" err="1">
                <a:solidFill>
                  <a:schemeClr val="dk1"/>
                </a:solidFill>
              </a:rPr>
              <a:t>Bydd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etholiad</a:t>
            </a:r>
            <a:r>
              <a:rPr lang="en" dirty="0">
                <a:solidFill>
                  <a:schemeClr val="dk1"/>
                </a:solidFill>
              </a:rPr>
              <a:t> Senedd </a:t>
            </a:r>
            <a:r>
              <a:rPr lang="en" dirty="0" err="1">
                <a:solidFill>
                  <a:schemeClr val="dk1"/>
                </a:solidFill>
              </a:rPr>
              <a:t>nesaf</a:t>
            </a:r>
            <a:r>
              <a:rPr lang="en" dirty="0">
                <a:solidFill>
                  <a:schemeClr val="dk1"/>
                </a:solidFill>
              </a:rPr>
              <a:t> Cymru </a:t>
            </a:r>
            <a:r>
              <a:rPr lang="en" dirty="0" err="1">
                <a:solidFill>
                  <a:schemeClr val="dk1"/>
                </a:solidFill>
              </a:rPr>
              <a:t>yn</a:t>
            </a:r>
            <a:r>
              <a:rPr lang="en" dirty="0">
                <a:solidFill>
                  <a:schemeClr val="dk1"/>
                </a:solidFill>
              </a:rPr>
              <a:t> 2026, ac </a:t>
            </a:r>
            <a:r>
              <a:rPr lang="en" dirty="0" err="1">
                <a:solidFill>
                  <a:schemeClr val="dk1"/>
                </a:solidFill>
              </a:rPr>
              <a:t>yn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yr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etholiad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yma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bydd</a:t>
            </a:r>
            <a:r>
              <a:rPr lang="en" dirty="0">
                <a:solidFill>
                  <a:schemeClr val="dk1"/>
                </a:solidFill>
              </a:rPr>
              <a:t> y </a:t>
            </a:r>
            <a:r>
              <a:rPr lang="en" dirty="0" err="1">
                <a:solidFill>
                  <a:schemeClr val="dk1"/>
                </a:solidFill>
              </a:rPr>
              <a:t>cyhoedd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yn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dewis</a:t>
            </a:r>
            <a:r>
              <a:rPr lang="en" dirty="0">
                <a:solidFill>
                  <a:schemeClr val="dk1"/>
                </a:solidFill>
              </a:rPr>
              <a:t> pa </a:t>
            </a:r>
            <a:r>
              <a:rPr lang="en" dirty="0" err="1">
                <a:solidFill>
                  <a:schemeClr val="dk1"/>
                </a:solidFill>
              </a:rPr>
              <a:t>blaid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bydd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yn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arwain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ar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 err="1">
                <a:solidFill>
                  <a:schemeClr val="dk1"/>
                </a:solidFill>
              </a:rPr>
              <a:t>Gymru</a:t>
            </a:r>
            <a:r>
              <a:rPr lang="en" dirty="0">
                <a:solidFill>
                  <a:schemeClr val="dk1"/>
                </a:solidFill>
              </a:rPr>
              <a:t> tan 2031.</a:t>
            </a:r>
            <a:r>
              <a:rPr lang="en" dirty="0">
                <a:solidFill>
                  <a:srgbClr val="212121"/>
                </a:solidFill>
              </a:rPr>
              <a:t> </a:t>
            </a:r>
            <a:endParaRPr dirty="0">
              <a:solidFill>
                <a:srgbClr val="21212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b13afc0335_0_4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2b13afc0335_0_4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Mae’r lluniau ar y sleid yma yn dangos rhai o’r pethau mae gan Lywodraeth Cymru pwerau drostynt: Addysg; Trafnidiaeth; Gofal Iechyd; Tai; Chwaraeon a hamdden; Gofal iechyd meddwl; ailgylchu a’r amgylchedd; rhai o help ariannol fel prydau ysgol am ddim a help i brynu gwisg ysgol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Lawrlwythwch y dudalen yma fel PDF: https://www.childcomwales.org.uk/wp-content/uploads/2024/01/Symbolau-Prif-W.pdf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b13afc0335_0_4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2b13afc0335_0_4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Linc yr holiadur: https://online1.snapsurveys.com/xqyuhc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b13afc0335_0_5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2b13afc0335_0_5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b13afc0335_0_4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2b13afc0335_0_4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NrrRDQgMRvA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omplantcymru.org.uk/gwneud-gwahaniaeth/" TargetMode="External"/><Relationship Id="rId3" Type="http://schemas.openxmlformats.org/officeDocument/2006/relationships/hyperlink" Target="https://www.electoralcommission.org.uk/cy/adnoddau/resources-educators/adnoddau-addysg" TargetMode="External"/><Relationship Id="rId7" Type="http://schemas.openxmlformats.org/officeDocument/2006/relationships/hyperlink" Target="https://www.democracyclassroom.com/resource-categories/our-generation-our-vote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senedd.cymru/dod-o-hyd-i-aelod-o-r-senedd/" TargetMode="External"/><Relationship Id="rId5" Type="http://schemas.openxmlformats.org/officeDocument/2006/relationships/hyperlink" Target="https://seneddieuenctid.senedd.cymru/" TargetMode="External"/><Relationship Id="rId4" Type="http://schemas.openxmlformats.org/officeDocument/2006/relationships/hyperlink" Target="https://hwb.gov.wales/repository/resource/5fc12e2f-ba8e-49c2-8716-ea43f80a7c7a/overview" TargetMode="External"/><Relationship Id="rId9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1693825" y="572225"/>
            <a:ext cx="6523200" cy="11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 b="1">
                <a:latin typeface="Trebuchet MS"/>
                <a:ea typeface="Trebuchet MS"/>
                <a:cs typeface="Trebuchet MS"/>
                <a:sym typeface="Trebuchet MS"/>
              </a:rPr>
              <a:t>Mater y Mis - Chwefror 2024</a:t>
            </a:r>
            <a:endParaRPr sz="3300" b="1"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/>
              <a:t> </a:t>
            </a:r>
            <a:endParaRPr sz="3300"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82000" y="1525925"/>
            <a:ext cx="5579986" cy="30760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13627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720">
                <a:latin typeface="Trebuchet MS"/>
                <a:ea typeface="Trebuchet MS"/>
                <a:cs typeface="Trebuchet MS"/>
                <a:sym typeface="Trebuchet MS"/>
              </a:rPr>
              <a:t>Mis diwethaf, clywon ni eich barn ar gael chwech wythnos o wyliau haf. </a:t>
            </a:r>
            <a:endParaRPr sz="2720"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2720"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720">
                <a:latin typeface="Trebuchet MS"/>
                <a:ea typeface="Trebuchet MS"/>
                <a:cs typeface="Trebuchet MS"/>
                <a:sym typeface="Trebuchet MS"/>
              </a:rPr>
              <a:t>Dyma blas ar eich atebion:</a:t>
            </a:r>
            <a:endParaRPr sz="2720"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04300" y="75750"/>
            <a:ext cx="2334525" cy="1286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00250" y="88925"/>
            <a:ext cx="5054576" cy="50545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26650" y="182625"/>
            <a:ext cx="1932027" cy="1065051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6"/>
          <p:cNvSpPr txBox="1"/>
          <p:nvPr/>
        </p:nvSpPr>
        <p:spPr>
          <a:xfrm>
            <a:off x="738400" y="1009575"/>
            <a:ext cx="7180500" cy="39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Mae Mater mis Chwefror yn gofyn - </a:t>
            </a:r>
            <a:r>
              <a:rPr lang="en" sz="24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beth fyset ti’n ei wneud taset ti’n arwain ar Gymru?</a:t>
            </a:r>
            <a:endParaRPr sz="2400" b="1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Mae’n cysylltiedig ag Erthygl 12 o Gonfensiwn y Cenhedloedd Unedig ar Hawliau’r Plentyn:</a:t>
            </a:r>
            <a:endParaRPr sz="24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Eich hawl i rannu eich barn ac i oedolion i’w gymryd o ddifrif </a:t>
            </a:r>
            <a:endParaRPr sz="2400" b="1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311700" y="55925"/>
            <a:ext cx="8520600" cy="111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920" b="1">
                <a:latin typeface="Trebuchet MS"/>
                <a:ea typeface="Trebuchet MS"/>
                <a:cs typeface="Trebuchet MS"/>
                <a:sym typeface="Trebuchet MS"/>
              </a:rPr>
              <a:t>Mater mis yma: Prif Weinidog newydd - beth fyset ti’n newid taset ti’n arwain ar Gymru?</a:t>
            </a:r>
            <a:endParaRPr sz="1920" b="1"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78" name="Google Shape;78;p17" title="Mater y Mis - Chwefror 2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9123" y="899675"/>
            <a:ext cx="7150850" cy="4022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Google Shape;83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53613" y="1620638"/>
            <a:ext cx="1163700" cy="11972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34057" y="1592950"/>
            <a:ext cx="1468199" cy="1252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62276" y="3297185"/>
            <a:ext cx="1346375" cy="1333540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950263" y="1525877"/>
            <a:ext cx="1038500" cy="1331411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8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049575" y="3306694"/>
            <a:ext cx="1252675" cy="121183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8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4843175" y="3286284"/>
            <a:ext cx="1252675" cy="1252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8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6917825" y="3388940"/>
            <a:ext cx="1163700" cy="115001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8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6826498" y="1525877"/>
            <a:ext cx="1346384" cy="1331425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8"/>
          <p:cNvSpPr txBox="1"/>
          <p:nvPr/>
        </p:nvSpPr>
        <p:spPr>
          <a:xfrm>
            <a:off x="904100" y="263225"/>
            <a:ext cx="7690500" cy="97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2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Beth fyset ti’n newid taset ti’n Brif Weinidog?</a:t>
            </a:r>
            <a:endParaRPr sz="1920" b="1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0" b="1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" sz="192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Efallai bydd y lluniau yma yn eich helpu chi (mae nodiadau ar y sleid hefyd)</a:t>
            </a:r>
            <a:endParaRPr sz="1920" b="1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b="1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b="1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b="1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>
            <a:spLocks noGrp="1"/>
          </p:cNvSpPr>
          <p:nvPr>
            <p:ph type="title"/>
          </p:nvPr>
        </p:nvSpPr>
        <p:spPr>
          <a:xfrm>
            <a:off x="192225" y="297700"/>
            <a:ext cx="6966900" cy="15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6870" algn="l" rtl="0">
              <a:spcBef>
                <a:spcPts val="0"/>
              </a:spcBef>
              <a:spcAft>
                <a:spcPts val="0"/>
              </a:spcAft>
              <a:buSzPts val="2020"/>
              <a:buFont typeface="Trebuchet MS"/>
              <a:buChar char="-"/>
            </a:pPr>
            <a:r>
              <a:rPr lang="en" sz="2020" b="1">
                <a:latin typeface="Trebuchet MS"/>
                <a:ea typeface="Trebuchet MS"/>
                <a:cs typeface="Trebuchet MS"/>
                <a:sym typeface="Trebuchet MS"/>
              </a:rPr>
              <a:t>Rhannwch eich syniadau gyda ni trwy ddefnyddio y côd QR neu y linc</a:t>
            </a:r>
            <a:endParaRPr sz="2020" b="1"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56870" algn="l" rtl="0">
              <a:spcBef>
                <a:spcPts val="0"/>
              </a:spcBef>
              <a:spcAft>
                <a:spcPts val="0"/>
              </a:spcAft>
              <a:buSzPts val="2020"/>
              <a:buChar char="-"/>
            </a:pPr>
            <a:r>
              <a:rPr lang="en" sz="2020">
                <a:latin typeface="Trebuchet MS"/>
                <a:ea typeface="Trebuchet MS"/>
                <a:cs typeface="Trebuchet MS"/>
                <a:sym typeface="Trebuchet MS"/>
              </a:rPr>
              <a:t>Gall pobl ifanc wneud hyn yn annibynnol neu fe all athro gwneud ar ran pawb</a:t>
            </a:r>
            <a:br>
              <a:rPr lang="en" sz="2020"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lang="en" sz="2020" b="1">
                <a:latin typeface="Trebuchet MS"/>
                <a:ea typeface="Trebuchet MS"/>
                <a:cs typeface="Trebuchet MS"/>
                <a:sym typeface="Trebuchet MS"/>
              </a:rPr>
            </a:br>
            <a:endParaRPr sz="2020" b="1"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97" name="Google Shape;9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6400" y="1809700"/>
            <a:ext cx="2280250" cy="228025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9"/>
          <p:cNvSpPr txBox="1"/>
          <p:nvPr/>
        </p:nvSpPr>
        <p:spPr>
          <a:xfrm>
            <a:off x="1930025" y="4245325"/>
            <a:ext cx="4653000" cy="98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2"/>
                </a:solidFill>
              </a:rPr>
              <a:t>https://online1.snapsurveys.com/xqyuhc</a:t>
            </a:r>
            <a:endParaRPr sz="1800" b="1">
              <a:solidFill>
                <a:schemeClr val="dk2"/>
              </a:solidFill>
            </a:endParaRPr>
          </a:p>
        </p:txBody>
      </p:sp>
      <p:pic>
        <p:nvPicPr>
          <p:cNvPr id="99" name="Google Shape;99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52250" y="133575"/>
            <a:ext cx="1984876" cy="10942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rebuchet MS"/>
                <a:ea typeface="Trebuchet MS"/>
                <a:cs typeface="Trebuchet MS"/>
                <a:sym typeface="Trebuchet MS"/>
              </a:rPr>
              <a:t>Diolch!</a:t>
            </a:r>
            <a:endParaRPr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05" name="Google Shape;105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Mater y Mis ar gyfer mis Mawrth yw:</a:t>
            </a:r>
            <a:endParaRPr sz="26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937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rebuchet MS"/>
              <a:buChar char="-"/>
            </a:pPr>
            <a:r>
              <a:rPr lang="en" sz="2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Cinio ysgol</a:t>
            </a:r>
            <a:endParaRPr sz="2600" b="1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Bydd hyn ar gael ar ein gwefan ar 4 Mawrth </a:t>
            </a:r>
            <a:endParaRPr sz="26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06" name="Google Shape;106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72075" y="0"/>
            <a:ext cx="1984876" cy="10942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Trebuchet MS"/>
                <a:ea typeface="Trebuchet MS"/>
                <a:cs typeface="Trebuchet MS"/>
                <a:sym typeface="Trebuchet MS"/>
              </a:rPr>
              <a:t>Syniadau ar gyfer dysgu mwy</a:t>
            </a:r>
            <a:endParaRPr b="1"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12" name="Google Shape;112;p21"/>
          <p:cNvSpPr txBox="1">
            <a:spLocks noGrp="1"/>
          </p:cNvSpPr>
          <p:nvPr>
            <p:ph type="body" idx="1"/>
          </p:nvPr>
        </p:nvSpPr>
        <p:spPr>
          <a:xfrm>
            <a:off x="242250" y="116770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rebuchet MS"/>
                <a:ea typeface="Trebuchet MS"/>
                <a:cs typeface="Trebuchet MS"/>
                <a:sym typeface="Trebuchet MS"/>
              </a:rPr>
              <a:t>Dyma syniadau ar gyfer adnoddau i’w defnyddio i ddysgu mwy am wleidyddiaeth yng Nghymru:</a:t>
            </a:r>
            <a:endParaRPr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25755" algn="l" rtl="0">
              <a:spcBef>
                <a:spcPts val="1200"/>
              </a:spcBef>
              <a:spcAft>
                <a:spcPts val="0"/>
              </a:spcAft>
              <a:buSzPct val="100000"/>
              <a:buFont typeface="Trebuchet MS"/>
              <a:buChar char="-"/>
            </a:pPr>
            <a:r>
              <a:rPr lang="en">
                <a:latin typeface="Trebuchet MS"/>
                <a:ea typeface="Trebuchet MS"/>
                <a:cs typeface="Trebuchet MS"/>
                <a:sym typeface="Trebuchet MS"/>
              </a:rPr>
              <a:t>Mae gan y Comisiwn Etholiadol ystod eang o </a:t>
            </a:r>
            <a:r>
              <a:rPr lang="en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3"/>
              </a:rPr>
              <a:t>adnoddau ar ddemocratiaeth</a:t>
            </a:r>
            <a:r>
              <a:rPr lang="en">
                <a:latin typeface="Trebuchet MS"/>
                <a:ea typeface="Trebuchet MS"/>
                <a:cs typeface="Trebuchet MS"/>
                <a:sym typeface="Trebuchet MS"/>
              </a:rPr>
              <a:t>. Mis yma maen nhw’n cyhoeddi adnodd sy’n edrych yn fanwl ar sut bydd y Brif Weinidog yn cael ei ethol. </a:t>
            </a:r>
            <a:endParaRPr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25755" algn="l" rtl="0">
              <a:spcBef>
                <a:spcPts val="0"/>
              </a:spcBef>
              <a:spcAft>
                <a:spcPts val="0"/>
              </a:spcAft>
              <a:buSzPct val="100000"/>
              <a:buFont typeface="Trebuchet MS"/>
              <a:buChar char="-"/>
            </a:pPr>
            <a:r>
              <a:rPr lang="en">
                <a:latin typeface="Trebuchet MS"/>
                <a:ea typeface="Trebuchet MS"/>
                <a:cs typeface="Trebuchet MS"/>
                <a:sym typeface="Trebuchet MS"/>
              </a:rPr>
              <a:t>Defnyddiwch </a:t>
            </a:r>
            <a:r>
              <a:rPr lang="en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4"/>
              </a:rPr>
              <a:t>becyn ‘Ein Senedd’</a:t>
            </a:r>
            <a:r>
              <a:rPr lang="en">
                <a:latin typeface="Trebuchet MS"/>
                <a:ea typeface="Trebuchet MS"/>
                <a:cs typeface="Trebuchet MS"/>
                <a:sym typeface="Trebuchet MS"/>
              </a:rPr>
              <a:t>, gan Senedd Cymru, i ddysgu mwy am sut mae gwleidyddiaeth yn gweithio yng Nghymru. A </a:t>
            </a:r>
            <a:r>
              <a:rPr lang="en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5"/>
              </a:rPr>
              <a:t>dysgwch fwy am Senedd Ieuenctid Cymru.</a:t>
            </a:r>
            <a:endParaRPr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25755" algn="l" rtl="0">
              <a:spcBef>
                <a:spcPts val="0"/>
              </a:spcBef>
              <a:spcAft>
                <a:spcPts val="0"/>
              </a:spcAft>
              <a:buSzPct val="100000"/>
              <a:buFont typeface="Trebuchet MS"/>
              <a:buChar char="-"/>
            </a:pPr>
            <a:r>
              <a:rPr lang="en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6"/>
              </a:rPr>
              <a:t>Ffeindiwch allan pwy yw eich aelod o’r Senedd</a:t>
            </a:r>
            <a:r>
              <a:rPr lang="en">
                <a:latin typeface="Trebuchet MS"/>
                <a:ea typeface="Trebuchet MS"/>
                <a:cs typeface="Trebuchet MS"/>
                <a:sym typeface="Trebuchet MS"/>
              </a:rPr>
              <a:t>, ac ysgrifennwch atyn nhw. Dywewch wrthyn nhw beth hoffech chi newid am Gymru, a gofynnwch beth mae nhw yn ei wneud i gefnogi hyn.</a:t>
            </a:r>
            <a:endParaRPr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25755" algn="l" rtl="0">
              <a:spcBef>
                <a:spcPts val="0"/>
              </a:spcBef>
              <a:spcAft>
                <a:spcPts val="0"/>
              </a:spcAft>
              <a:buSzPct val="100000"/>
              <a:buFont typeface="Trebuchet MS"/>
              <a:buChar char="-"/>
            </a:pPr>
            <a:r>
              <a:rPr lang="en">
                <a:latin typeface="Trebuchet MS"/>
                <a:ea typeface="Trebuchet MS"/>
                <a:cs typeface="Trebuchet MS"/>
                <a:sym typeface="Trebuchet MS"/>
              </a:rPr>
              <a:t>Eleni mae Achub Y Plant yn cynnal etholiad paralel i gydfynd gydag etholiad cyffredinol y Deyrnas Unedig (UK General election). </a:t>
            </a:r>
            <a:r>
              <a:rPr lang="en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7"/>
              </a:rPr>
              <a:t>Darllenwch fwy ar eu gwefan</a:t>
            </a:r>
            <a:r>
              <a:rPr lang="en">
                <a:latin typeface="Trebuchet MS"/>
                <a:ea typeface="Trebuchet MS"/>
                <a:cs typeface="Trebuchet MS"/>
                <a:sym typeface="Trebuchet MS"/>
              </a:rPr>
              <a:t>. </a:t>
            </a:r>
            <a:endParaRPr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lvl="0" indent="-325755" algn="l" rtl="0">
              <a:spcBef>
                <a:spcPts val="0"/>
              </a:spcBef>
              <a:spcAft>
                <a:spcPts val="0"/>
              </a:spcAft>
              <a:buSzPct val="100000"/>
              <a:buFont typeface="Trebuchet MS"/>
              <a:buChar char="-"/>
            </a:pPr>
            <a:r>
              <a:rPr lang="en">
                <a:latin typeface="Trebuchet MS"/>
                <a:ea typeface="Trebuchet MS"/>
                <a:cs typeface="Trebuchet MS"/>
                <a:sym typeface="Trebuchet MS"/>
              </a:rPr>
              <a:t>Defnyddiwch ein hadnodd </a:t>
            </a:r>
            <a:r>
              <a:rPr lang="en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8"/>
              </a:rPr>
              <a:t>Gwneud Gwahaniaeth</a:t>
            </a:r>
            <a:r>
              <a:rPr lang="en">
                <a:latin typeface="Trebuchet MS"/>
                <a:ea typeface="Trebuchet MS"/>
                <a:cs typeface="Trebuchet MS"/>
                <a:sym typeface="Trebuchet MS"/>
              </a:rPr>
              <a:t>, sy’n helpu pobl ifanc feddwl am ddefnyddio eu llais i greu newid.</a:t>
            </a:r>
            <a:endParaRPr b="1"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13" name="Google Shape;113;p21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6847425" y="184275"/>
            <a:ext cx="1984876" cy="10942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590</Words>
  <Application>Microsoft Macintosh PowerPoint</Application>
  <PresentationFormat>On-screen Show (16:9)</PresentationFormat>
  <Paragraphs>47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Times New Roman</vt:lpstr>
      <vt:lpstr>Trebuchet MS</vt:lpstr>
      <vt:lpstr>Simple Light</vt:lpstr>
      <vt:lpstr>Mater y Mis - Chwefror 2024  </vt:lpstr>
      <vt:lpstr>Mis diwethaf, clywon ni eich barn ar gael chwech wythnos o wyliau haf.   Dyma blas ar eich atebion:</vt:lpstr>
      <vt:lpstr>PowerPoint Presentation</vt:lpstr>
      <vt:lpstr>PowerPoint Presentation</vt:lpstr>
      <vt:lpstr>Mater mis yma: Prif Weinidog newydd - beth fyset ti’n newid taset ti’n arwain ar Gymru?</vt:lpstr>
      <vt:lpstr>PowerPoint Presentation</vt:lpstr>
      <vt:lpstr>Rhannwch eich syniadau gyda ni trwy ddefnyddio y côd QR neu y linc Gall pobl ifanc wneud hyn yn annibynnol neu fe all athro gwneud ar ran pawb  </vt:lpstr>
      <vt:lpstr>Diolch!</vt:lpstr>
      <vt:lpstr>Syniadau ar gyfer dysgu mwy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 y Mis - Chwefror 2024  </dc:title>
  <cp:lastModifiedBy>Lewis Lloyd</cp:lastModifiedBy>
  <cp:revision>1</cp:revision>
  <dcterms:modified xsi:type="dcterms:W3CDTF">2024-02-01T14:27:17Z</dcterms:modified>
</cp:coreProperties>
</file>