
<file path=[Content_Types].xml><?xml version="1.0" encoding="utf-8"?>
<Types xmlns="http://schemas.openxmlformats.org/package/2006/content-types">
  <Default Extension="png" ContentType="image/png"/>
  <Default Extension="emf" ContentType="image/x-emf"/>
  <Default Extension="jpeg" ContentType="image/jpeg"/>
  <Default Extension="m4a" ContentType="audio/mp4"/>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8" r:id="rId5"/>
  </p:sldMasterIdLst>
  <p:notesMasterIdLst>
    <p:notesMasterId r:id="rId34"/>
  </p:notesMasterIdLst>
  <p:sldIdLst>
    <p:sldId id="295" r:id="rId6"/>
    <p:sldId id="400" r:id="rId7"/>
    <p:sldId id="387" r:id="rId8"/>
    <p:sldId id="404" r:id="rId9"/>
    <p:sldId id="405" r:id="rId10"/>
    <p:sldId id="402" r:id="rId11"/>
    <p:sldId id="401" r:id="rId12"/>
    <p:sldId id="372" r:id="rId13"/>
    <p:sldId id="406" r:id="rId14"/>
    <p:sldId id="408" r:id="rId15"/>
    <p:sldId id="407" r:id="rId16"/>
    <p:sldId id="403" r:id="rId17"/>
    <p:sldId id="375" r:id="rId18"/>
    <p:sldId id="409" r:id="rId19"/>
    <p:sldId id="410" r:id="rId20"/>
    <p:sldId id="398" r:id="rId21"/>
    <p:sldId id="411" r:id="rId22"/>
    <p:sldId id="412" r:id="rId23"/>
    <p:sldId id="378" r:id="rId24"/>
    <p:sldId id="413" r:id="rId25"/>
    <p:sldId id="414" r:id="rId26"/>
    <p:sldId id="415" r:id="rId27"/>
    <p:sldId id="416" r:id="rId28"/>
    <p:sldId id="417" r:id="rId29"/>
    <p:sldId id="418" r:id="rId30"/>
    <p:sldId id="419" r:id="rId31"/>
    <p:sldId id="370" r:id="rId32"/>
    <p:sldId id="420" r:id="rId33"/>
  </p:sldIdLst>
  <p:sldSz cx="12192000" cy="6858000"/>
  <p:notesSz cx="6858000" cy="9144000"/>
  <p:embeddedFontLst>
    <p:embeddedFont>
      <p:font typeface="VAG Rounded" charset="0"/>
      <p:regular r:id="rId35"/>
      <p:bold r:id="rId36"/>
    </p:embeddedFont>
    <p:embeddedFont>
      <p:font typeface="Calibri"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 Mattingly" initials="K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0056"/>
    <a:srgbClr val="0072BC"/>
    <a:srgbClr val="39B5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58977" autoAdjust="0"/>
  </p:normalViewPr>
  <p:slideViewPr>
    <p:cSldViewPr snapToGrid="0" showGuides="1">
      <p:cViewPr varScale="1">
        <p:scale>
          <a:sx n="33" d="100"/>
          <a:sy n="33" d="100"/>
        </p:scale>
        <p:origin x="73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5.fntdata"/><Relationship Id="rId21" Type="http://schemas.openxmlformats.org/officeDocument/2006/relationships/slide" Target="slides/slide16.xml"/><Relationship Id="rId34" Type="http://schemas.openxmlformats.org/officeDocument/2006/relationships/notesMaster" Target="notesMasters/notesMaster1.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1.fntdata"/><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4.fntdata"/><Relationship Id="rId20" Type="http://schemas.openxmlformats.org/officeDocument/2006/relationships/slide" Target="slides/slide15.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FA0585-44D1-4537-9C53-CF8A542DA9A0}" type="datetimeFigureOut">
              <a:rPr lang="en-GB" smtClean="0"/>
              <a:t>21/08/2023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DD9904-2EA4-45AE-81E7-48942261622E}" type="slidenum">
              <a:rPr lang="en-GB" smtClean="0"/>
              <a:t>‹#›</a:t>
            </a:fld>
            <a:endParaRPr lang="en-GB"/>
          </a:p>
        </p:txBody>
      </p:sp>
    </p:spTree>
    <p:extLst>
      <p:ext uri="{BB962C8B-B14F-4D97-AF65-F5344CB8AC3E}">
        <p14:creationId xmlns:p14="http://schemas.microsoft.com/office/powerpoint/2010/main" val="3744204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wb.gov.wales/curriculum-for-wales/designing-your-curriculum/cross-cutting-themes-for-designing-your-curriculum/#human-rights-education-and-the-united-nations-convention-on-the-rights-of-the-child-(uncrc)"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hwb.gov.wales/curriculum-for-wales/designing-your-curriculum/implementation-and-practical-considerations/" TargetMode="External"/><Relationship Id="rId5" Type="http://schemas.openxmlformats.org/officeDocument/2006/relationships/hyperlink" Target="https://hwb.gov.wales/curriculum-for-wales/designing-your-curriculum/cross-cutting-themes-for-designing-your-curriculum/" TargetMode="External"/><Relationship Id="rId4" Type="http://schemas.openxmlformats.org/officeDocument/2006/relationships/hyperlink" Target="https://hwb.gov.wales/curriculum-for-wales/designing-your-curriculum/implementation-and-practical-considerations/#co-construction"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info.childcomwales.org.uk/WI-67/_layouts/15/WopiFrame2.aspx?sourcedoc=/WI-67/Shared%20Documents/Young%20People%20Panel/2021/New%20member%20training/Stepping%20out.docx&amp;action=defaul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DD9904-2EA4-45AE-81E7-48942261622E}" type="slidenum">
              <a:rPr lang="en-GB" smtClean="0"/>
              <a:t>1</a:t>
            </a:fld>
            <a:endParaRPr lang="en-GB"/>
          </a:p>
        </p:txBody>
      </p:sp>
    </p:spTree>
    <p:extLst>
      <p:ext uri="{BB962C8B-B14F-4D97-AF65-F5344CB8AC3E}">
        <p14:creationId xmlns:p14="http://schemas.microsoft.com/office/powerpoint/2010/main" val="1618121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a:pPr>
            <a:r>
              <a:rPr lang="en-US" baseline="0" dirty="0" smtClean="0"/>
              <a:t>Children’s Human Rights are also included in the Curriculum and Assessment (Wales) Act 2021.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a:pPr>
            <a:r>
              <a:rPr lang="en-US" b="1" baseline="0" dirty="0" smtClean="0"/>
              <a:t>The Act includes: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a:pPr>
            <a:endParaRPr lang="en-US" baseline="0" dirty="0" smtClean="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000"/>
            </a:pPr>
            <a:r>
              <a:rPr lang="en-US" baseline="0" dirty="0" smtClean="0"/>
              <a:t>A duty to promote knowledge and understanding of Conventions. This applies to Head teachers and Governing Bodies (or equivalent structures, e.g. a Management Committee of a Pupil Referral Unit). This knowledge and understanding needs to be developed for </a:t>
            </a:r>
            <a:r>
              <a:rPr lang="en-US" sz="2000" b="0" i="0" kern="1200" dirty="0" smtClean="0">
                <a:solidFill>
                  <a:schemeClr val="tx1"/>
                </a:solidFill>
                <a:effectLst/>
                <a:latin typeface="+mn-lt"/>
                <a:ea typeface="+mn-ea"/>
                <a:cs typeface="+mn-cs"/>
              </a:rPr>
              <a:t>“those who provide teaching and learning in respect of the school's curriculum”.   </a:t>
            </a:r>
            <a:r>
              <a:rPr lang="en-US" baseline="0" dirty="0" smtClean="0"/>
              <a:t>This means all teaching staff but also all support staff. </a:t>
            </a:r>
          </a:p>
          <a:p>
            <a:pPr marL="342900" indent="-342900">
              <a:buFont typeface="Arial" panose="020B0604020202020204" pitchFamily="34" charset="0"/>
              <a:buChar char="•"/>
              <a:defRPr sz="2000"/>
            </a:pPr>
            <a:endParaRPr lang="en-US" baseline="0" dirty="0" smtClean="0"/>
          </a:p>
          <a:p>
            <a:pPr marL="342900" indent="-342900">
              <a:buFont typeface="Arial" panose="020B0604020202020204" pitchFamily="34" charset="0"/>
              <a:buChar char="•"/>
              <a:defRPr sz="2000"/>
            </a:pPr>
            <a:r>
              <a:rPr lang="en-US" baseline="0" dirty="0" smtClean="0"/>
              <a:t>This should mean a breadth and depth of understanding of the UN Conventions across the education workforce, which could be transformative in terms of children understanding and experiencing their rights.  </a:t>
            </a:r>
          </a:p>
          <a:p>
            <a:pPr marL="0" indent="0">
              <a:buFont typeface="Arial" panose="020B0604020202020204" pitchFamily="34" charset="0"/>
              <a:buNone/>
              <a:defRPr sz="2000"/>
            </a:pPr>
            <a:endParaRPr lang="en-US" baseline="0" dirty="0" smtClean="0"/>
          </a:p>
          <a:p>
            <a:pPr marL="0" indent="0">
              <a:buFont typeface="Arial" panose="020B0604020202020204" pitchFamily="34" charset="0"/>
              <a:buNone/>
              <a:defRPr sz="2000"/>
            </a:pPr>
            <a:r>
              <a:rPr lang="en-US" b="1" baseline="0" dirty="0" smtClean="0"/>
              <a:t>Curriculum guidance on </a:t>
            </a:r>
            <a:r>
              <a:rPr lang="en-US" b="1" baseline="0" dirty="0" err="1" smtClean="0"/>
              <a:t>Hwb</a:t>
            </a:r>
            <a:r>
              <a:rPr lang="en-US" b="1" baseline="0" dirty="0" smtClean="0"/>
              <a:t> also includes:</a:t>
            </a:r>
          </a:p>
          <a:p>
            <a:pPr marL="342900" indent="-342900">
              <a:buFont typeface="Arial" panose="020B0604020202020204" pitchFamily="34" charset="0"/>
              <a:buChar char="•"/>
              <a:defRPr sz="2000"/>
            </a:pPr>
            <a:r>
              <a:rPr lang="en-US" baseline="0" dirty="0" smtClean="0"/>
              <a:t>Human rights education is a cross-cutting theme for designing a curriculum, </a:t>
            </a:r>
            <a:r>
              <a:rPr lang="en-US" dirty="0" smtClean="0">
                <a:hlinkClick r:id="rId3"/>
              </a:rPr>
              <a:t>Cross-cutting themes for designing your curriculum - </a:t>
            </a:r>
            <a:r>
              <a:rPr lang="en-US" dirty="0" err="1" smtClean="0">
                <a:hlinkClick r:id="rId3"/>
              </a:rPr>
              <a:t>Hwb</a:t>
            </a:r>
            <a:r>
              <a:rPr lang="en-US" dirty="0" smtClean="0">
                <a:hlinkClick r:id="rId3"/>
              </a:rPr>
              <a:t> (</a:t>
            </a:r>
            <a:r>
              <a:rPr lang="en-US" dirty="0" err="1" smtClean="0">
                <a:hlinkClick r:id="rId3"/>
              </a:rPr>
              <a:t>gov.wales</a:t>
            </a:r>
            <a:r>
              <a:rPr lang="en-US" dirty="0" smtClean="0">
                <a:hlinkClick r:id="rId3"/>
              </a:rPr>
              <a:t>)</a:t>
            </a:r>
            <a:r>
              <a:rPr lang="en-US" dirty="0" smtClean="0"/>
              <a:t>  </a:t>
            </a:r>
          </a:p>
          <a:p>
            <a:pPr marL="342900" indent="-342900">
              <a:buFont typeface="Arial" panose="020B0604020202020204" pitchFamily="34" charset="0"/>
              <a:buChar char="•"/>
              <a:defRPr sz="2000"/>
            </a:pPr>
            <a:r>
              <a:rPr lang="en-US" dirty="0" smtClean="0"/>
              <a:t>Children</a:t>
            </a:r>
            <a:r>
              <a:rPr lang="en-US" baseline="0" dirty="0" smtClean="0"/>
              <a:t> need to participate in curriculum design in their school</a:t>
            </a:r>
            <a:r>
              <a:rPr lang="en-US" dirty="0" smtClean="0"/>
              <a:t> </a:t>
            </a:r>
            <a:r>
              <a:rPr lang="en-US" dirty="0" smtClean="0">
                <a:hlinkClick r:id="rId4"/>
              </a:rPr>
              <a:t>Implementation and practical considerations - </a:t>
            </a:r>
            <a:r>
              <a:rPr lang="en-US" dirty="0" err="1" smtClean="0">
                <a:hlinkClick r:id="rId4"/>
              </a:rPr>
              <a:t>Hwb</a:t>
            </a:r>
            <a:r>
              <a:rPr lang="en-US" dirty="0" smtClean="0">
                <a:hlinkClick r:id="rId4"/>
              </a:rPr>
              <a:t> (</a:t>
            </a:r>
            <a:r>
              <a:rPr lang="en-US" dirty="0" err="1" smtClean="0">
                <a:hlinkClick r:id="rId4"/>
              </a:rPr>
              <a:t>gov.wales</a:t>
            </a:r>
            <a:r>
              <a:rPr lang="en-US" dirty="0" smtClean="0">
                <a:hlinkClick r:id="rId4"/>
              </a:rPr>
              <a:t>)</a:t>
            </a:r>
            <a:endParaRPr lang="en-US" dirty="0" smtClean="0"/>
          </a:p>
          <a:p>
            <a:pPr marL="342900" indent="-342900">
              <a:buFont typeface="Arial" panose="020B0604020202020204" pitchFamily="34" charset="0"/>
              <a:buChar char="•"/>
              <a:defRPr sz="2000"/>
            </a:pPr>
            <a:r>
              <a:rPr lang="en-US" baseline="0" dirty="0" smtClean="0"/>
              <a:t>Learning about human rights is integrated into the descriptions of learning in the Humanities and Health and Wellbeing </a:t>
            </a:r>
            <a:r>
              <a:rPr lang="en-US" baseline="0" dirty="0" err="1" smtClean="0"/>
              <a:t>AoLEs</a:t>
            </a:r>
            <a:endParaRPr lang="en-US" baseline="0" dirty="0" smtClean="0"/>
          </a:p>
          <a:p>
            <a:pPr marL="0" indent="0">
              <a:buFont typeface="Arial" panose="020B0604020202020204" pitchFamily="34" charset="0"/>
              <a:buNone/>
              <a:defRPr sz="2000"/>
            </a:pPr>
            <a:endParaRPr lang="en-US" baseline="0" dirty="0" smtClean="0"/>
          </a:p>
          <a:p>
            <a:pPr marL="0" indent="0">
              <a:buFont typeface="Arial" panose="020B0604020202020204" pitchFamily="34" charset="0"/>
              <a:buNone/>
              <a:defRPr sz="2000"/>
            </a:pPr>
            <a:r>
              <a:rPr lang="en-US" baseline="0" dirty="0" smtClean="0"/>
              <a:t>……………………………………………………….</a:t>
            </a:r>
          </a:p>
          <a:p>
            <a:pPr marL="0" indent="0">
              <a:buFont typeface="Arial" panose="020B0604020202020204" pitchFamily="34" charset="0"/>
              <a:buNone/>
              <a:defRPr sz="2000"/>
            </a:pPr>
            <a:endParaRPr lang="en-US" baseline="0" dirty="0" smtClean="0"/>
          </a:p>
          <a:p>
            <a:r>
              <a:rPr lang="en-US" sz="1200" kern="1200" dirty="0" smtClean="0">
                <a:solidFill>
                  <a:schemeClr val="tx1"/>
                </a:solidFill>
                <a:effectLst/>
                <a:latin typeface="+mn-lt"/>
                <a:ea typeface="+mn-ea"/>
                <a:cs typeface="+mn-cs"/>
              </a:rPr>
              <a:t>Mae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Dynol</a:t>
            </a:r>
            <a:r>
              <a:rPr lang="en-US" sz="1200" kern="1200" dirty="0" smtClean="0">
                <a:solidFill>
                  <a:schemeClr val="tx1"/>
                </a:solidFill>
                <a:effectLst/>
                <a:latin typeface="+mn-lt"/>
                <a:ea typeface="+mn-ea"/>
                <a:cs typeface="+mn-cs"/>
              </a:rPr>
              <a:t> Plant </a:t>
            </a:r>
            <a:r>
              <a:rPr lang="en-US" sz="1200" kern="1200" dirty="0" err="1" smtClean="0">
                <a:solidFill>
                  <a:schemeClr val="tx1"/>
                </a:solidFill>
                <a:effectLst/>
                <a:latin typeface="+mn-lt"/>
                <a:ea typeface="+mn-ea"/>
                <a:cs typeface="+mn-cs"/>
              </a:rPr>
              <a:t>wedi’u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cynnwys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hefyd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Neddf</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Cwricwlwm</a:t>
            </a:r>
            <a:r>
              <a:rPr lang="en-US" sz="1200" kern="1200" dirty="0" smtClean="0">
                <a:solidFill>
                  <a:schemeClr val="tx1"/>
                </a:solidFill>
                <a:effectLst/>
                <a:latin typeface="+mn-lt"/>
                <a:ea typeface="+mn-ea"/>
                <a:cs typeface="+mn-cs"/>
              </a:rPr>
              <a:t> ac </a:t>
            </a:r>
            <a:r>
              <a:rPr lang="en-US" sz="1200" kern="1200" dirty="0" err="1" smtClean="0">
                <a:solidFill>
                  <a:schemeClr val="tx1"/>
                </a:solidFill>
                <a:effectLst/>
                <a:latin typeface="+mn-lt"/>
                <a:ea typeface="+mn-ea"/>
                <a:cs typeface="+mn-cs"/>
              </a:rPr>
              <a:t>Asesu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Cymru</a:t>
            </a:r>
            <a:r>
              <a:rPr lang="en-US" sz="1200" kern="1200" dirty="0" smtClean="0">
                <a:solidFill>
                  <a:schemeClr val="tx1"/>
                </a:solidFill>
                <a:effectLst/>
                <a:latin typeface="+mn-lt"/>
                <a:ea typeface="+mn-ea"/>
                <a:cs typeface="+mn-cs"/>
              </a:rPr>
              <a:t>) 2021.</a:t>
            </a:r>
            <a:endParaRPr lang="en-GB" sz="120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Mae’r</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Ddeddf</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yn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cynnwys</a:t>
            </a:r>
            <a:r>
              <a:rPr lang="en-US" sz="1200" b="1" kern="1200" dirty="0" smtClean="0">
                <a:solidFill>
                  <a:schemeClr val="tx1"/>
                </a:solidFill>
                <a:effectLst/>
                <a:latin typeface="+mn-lt"/>
                <a:ea typeface="+mn-ea"/>
                <a:cs typeface="+mn-cs"/>
              </a:rPr>
              <a:t>: </a:t>
            </a:r>
            <a:endParaRPr lang="en-GB" sz="1200" b="1"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smtClean="0">
                <a:solidFill>
                  <a:schemeClr val="tx1"/>
                </a:solidFill>
                <a:effectLst/>
                <a:latin typeface="+mn-lt"/>
                <a:ea typeface="+mn-ea"/>
                <a:cs typeface="+mn-cs"/>
              </a:rPr>
              <a:t>Dyletswydd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hybu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gwybodaeth</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dealltwriaeth</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Gonfensiynau</a:t>
            </a:r>
            <a:r>
              <a:rPr lang="en-US" sz="1200" kern="1200" dirty="0" smtClean="0">
                <a:solidFill>
                  <a:schemeClr val="tx1"/>
                </a:solidFill>
                <a:effectLst/>
                <a:latin typeface="+mn-lt"/>
                <a:ea typeface="+mn-ea"/>
                <a:cs typeface="+mn-cs"/>
              </a:rPr>
              <a:t>. Mae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berthnasol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Benaethiaid</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Chyrff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Llywodraethu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strwythurau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cyfatebol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Pwyllgor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Rheoli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Uned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Cyfeirio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Disgyblion</a:t>
            </a:r>
            <a:r>
              <a:rPr lang="en-US" sz="1200" kern="1200" dirty="0" smtClean="0">
                <a:solidFill>
                  <a:schemeClr val="tx1"/>
                </a:solidFill>
                <a:effectLst/>
                <a:latin typeface="+mn-lt"/>
                <a:ea typeface="+mn-ea"/>
                <a:cs typeface="+mn-cs"/>
              </a:rPr>
              <a:t>). Mae </a:t>
            </a:r>
            <a:r>
              <a:rPr lang="en-US" sz="1200" kern="1200" dirty="0" err="1" smtClean="0">
                <a:solidFill>
                  <a:schemeClr val="tx1"/>
                </a:solidFill>
                <a:effectLst/>
                <a:latin typeface="+mn-lt"/>
                <a:ea typeface="+mn-ea"/>
                <a:cs typeface="+mn-cs"/>
              </a:rPr>
              <a:t>angen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datblygu’r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wybodaeth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ddealltwriaeth</a:t>
            </a:r>
            <a:r>
              <a:rPr lang="en-US" sz="1200" kern="1200" dirty="0" smtClean="0">
                <a:solidFill>
                  <a:schemeClr val="tx1"/>
                </a:solidFill>
                <a:effectLst/>
                <a:latin typeface="+mn-lt"/>
                <a:ea typeface="+mn-ea"/>
                <a:cs typeface="+mn-cs"/>
              </a:rPr>
              <a:t> hon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achos</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rhai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darparu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dysgu</a:t>
            </a:r>
            <a:r>
              <a:rPr lang="en-US" sz="1200" kern="1200" dirty="0" smtClean="0">
                <a:solidFill>
                  <a:schemeClr val="tx1"/>
                </a:solidFill>
                <a:effectLst/>
                <a:latin typeface="+mn-lt"/>
                <a:ea typeface="+mn-ea"/>
                <a:cs typeface="+mn-cs"/>
              </a:rPr>
              <a:t> ac </a:t>
            </a:r>
            <a:r>
              <a:rPr lang="en-US" sz="1200" kern="1200" dirty="0" err="1" smtClean="0">
                <a:solidFill>
                  <a:schemeClr val="tx1"/>
                </a:solidFill>
                <a:effectLst/>
                <a:latin typeface="+mn-lt"/>
                <a:ea typeface="+mn-ea"/>
                <a:cs typeface="+mn-cs"/>
              </a:rPr>
              <a:t>addysgu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ynghylch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cwricwlwm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ysgol</a:t>
            </a:r>
            <a:r>
              <a:rPr lang="en-US" sz="1200" kern="1200" dirty="0" smtClean="0">
                <a:solidFill>
                  <a:schemeClr val="tx1"/>
                </a:solidFill>
                <a:effectLst/>
                <a:latin typeface="+mn-lt"/>
                <a:ea typeface="+mn-ea"/>
                <a:cs typeface="+mn-cs"/>
              </a:rPr>
              <a:t>”.  Mae </a:t>
            </a:r>
            <a:r>
              <a:rPr lang="en-US" sz="1200" kern="1200" dirty="0" err="1" smtClean="0">
                <a:solidFill>
                  <a:schemeClr val="tx1"/>
                </a:solidFill>
                <a:effectLst/>
                <a:latin typeface="+mn-lt"/>
                <a:ea typeface="+mn-ea"/>
                <a:cs typeface="+mn-cs"/>
              </a:rPr>
              <a:t>hynny’n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golygu’r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holl</a:t>
            </a:r>
            <a:r>
              <a:rPr lang="en-US" sz="1200" kern="1200" dirty="0" smtClean="0">
                <a:solidFill>
                  <a:schemeClr val="tx1"/>
                </a:solidFill>
                <a:effectLst/>
                <a:latin typeface="+mn-lt"/>
                <a:ea typeface="+mn-ea"/>
                <a:cs typeface="+mn-cs"/>
              </a:rPr>
              <a:t> staff </a:t>
            </a:r>
            <a:r>
              <a:rPr lang="en-US" sz="1200" kern="1200" dirty="0" err="1" smtClean="0">
                <a:solidFill>
                  <a:schemeClr val="tx1"/>
                </a:solidFill>
                <a:effectLst/>
                <a:latin typeface="+mn-lt"/>
                <a:ea typeface="+mn-ea"/>
                <a:cs typeface="+mn-cs"/>
              </a:rPr>
              <a:t>addysgu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ond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hefyd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holl</a:t>
            </a:r>
            <a:r>
              <a:rPr lang="en-US" sz="1200" kern="1200" dirty="0" smtClean="0">
                <a:solidFill>
                  <a:schemeClr val="tx1"/>
                </a:solidFill>
                <a:effectLst/>
                <a:latin typeface="+mn-lt"/>
                <a:ea typeface="+mn-ea"/>
                <a:cs typeface="+mn-cs"/>
              </a:rPr>
              <a:t> staff </a:t>
            </a:r>
            <a:r>
              <a:rPr lang="en-US" sz="1200" kern="1200" dirty="0" err="1" smtClean="0">
                <a:solidFill>
                  <a:schemeClr val="tx1"/>
                </a:solidFill>
                <a:effectLst/>
                <a:latin typeface="+mn-lt"/>
                <a:ea typeface="+mn-ea"/>
                <a:cs typeface="+mn-cs"/>
              </a:rPr>
              <a:t>cymorth</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smtClean="0">
                <a:solidFill>
                  <a:schemeClr val="tx1"/>
                </a:solidFill>
                <a:effectLst/>
                <a:latin typeface="+mn-lt"/>
                <a:ea typeface="+mn-ea"/>
                <a:cs typeface="+mn-cs"/>
              </a:rPr>
              <a:t>Dylai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olygu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dyfnder</a:t>
            </a:r>
            <a:r>
              <a:rPr lang="en-US" sz="1200" kern="1200" dirty="0" smtClean="0">
                <a:solidFill>
                  <a:schemeClr val="tx1"/>
                </a:solidFill>
                <a:effectLst/>
                <a:latin typeface="+mn-lt"/>
                <a:ea typeface="+mn-ea"/>
                <a:cs typeface="+mn-cs"/>
              </a:rPr>
              <a:t> ac </a:t>
            </a:r>
            <a:r>
              <a:rPr lang="en-US" sz="1200" kern="1200" dirty="0" err="1" smtClean="0">
                <a:solidFill>
                  <a:schemeClr val="tx1"/>
                </a:solidFill>
                <a:effectLst/>
                <a:latin typeface="+mn-lt"/>
                <a:ea typeface="+mn-ea"/>
                <a:cs typeface="+mn-cs"/>
              </a:rPr>
              <a:t>ehangder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dealltwriaeth</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Gonfensiynau’r</a:t>
            </a:r>
            <a:r>
              <a:rPr lang="en-US" sz="1200" kern="1200" dirty="0" smtClean="0">
                <a:solidFill>
                  <a:schemeClr val="tx1"/>
                </a:solidFill>
                <a:effectLst/>
                <a:latin typeface="+mn-lt"/>
                <a:ea typeface="+mn-ea"/>
                <a:cs typeface="+mn-cs"/>
              </a:rPr>
              <a:t> CU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draws y </a:t>
            </a:r>
            <a:r>
              <a:rPr lang="en-US" sz="1200" kern="1200" dirty="0" err="1" smtClean="0">
                <a:solidFill>
                  <a:schemeClr val="tx1"/>
                </a:solidFill>
                <a:effectLst/>
                <a:latin typeface="+mn-lt"/>
                <a:ea typeface="+mn-ea"/>
                <a:cs typeface="+mn-cs"/>
              </a:rPr>
              <a:t>gweithlu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addysg</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allai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drawsffurfiannol</a:t>
            </a:r>
            <a:r>
              <a:rPr lang="en-US" sz="1200" kern="1200" dirty="0" smtClean="0">
                <a:solidFill>
                  <a:schemeClr val="tx1"/>
                </a:solidFill>
                <a:effectLst/>
                <a:latin typeface="+mn-lt"/>
                <a:ea typeface="+mn-ea"/>
                <a:cs typeface="+mn-cs"/>
              </a:rPr>
              <a:t> o ran plant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deall</a:t>
            </a:r>
            <a:r>
              <a:rPr lang="en-US" sz="1200" kern="1200" dirty="0" smtClean="0">
                <a:solidFill>
                  <a:schemeClr val="tx1"/>
                </a:solidFill>
                <a:effectLst/>
                <a:latin typeface="+mn-lt"/>
                <a:ea typeface="+mn-ea"/>
                <a:cs typeface="+mn-cs"/>
              </a:rPr>
              <a:t> ac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profi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Mae </a:t>
            </a:r>
            <a:r>
              <a:rPr lang="en-US" sz="1200" b="1" kern="1200" dirty="0" err="1" smtClean="0">
                <a:solidFill>
                  <a:schemeClr val="tx1"/>
                </a:solidFill>
                <a:effectLst/>
                <a:latin typeface="+mn-lt"/>
                <a:ea typeface="+mn-ea"/>
                <a:cs typeface="+mn-cs"/>
              </a:rPr>
              <a:t>canllawiau’r</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cwricwlwm</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ar</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Hwb</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hefyd</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yn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cynnwys</a:t>
            </a:r>
            <a:r>
              <a:rPr lang="en-US" sz="1200" b="1" kern="1200" dirty="0" smtClean="0">
                <a:solidFill>
                  <a:schemeClr val="tx1"/>
                </a:solidFill>
                <a:effectLst/>
                <a:latin typeface="+mn-lt"/>
                <a:ea typeface="+mn-ea"/>
                <a:cs typeface="+mn-cs"/>
              </a:rPr>
              <a:t>:</a:t>
            </a:r>
            <a:endParaRPr lang="en-GB" sz="1200" b="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Mae </a:t>
            </a:r>
            <a:r>
              <a:rPr lang="en-US" sz="1200" kern="1200" dirty="0" err="1" smtClean="0">
                <a:solidFill>
                  <a:schemeClr val="tx1"/>
                </a:solidFill>
                <a:effectLst/>
                <a:latin typeface="+mn-lt"/>
                <a:ea typeface="+mn-ea"/>
                <a:cs typeface="+mn-cs"/>
              </a:rPr>
              <a:t>addysg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dynol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thema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drawsbynciol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wrth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ddylunio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cwricwlwm</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5"/>
              </a:rPr>
              <a:t>Cross-cutting themes for designing your curriculum - </a:t>
            </a:r>
            <a:r>
              <a:rPr lang="en-US" sz="1200" u="sng" kern="1200" dirty="0" err="1" smtClean="0">
                <a:solidFill>
                  <a:schemeClr val="tx1"/>
                </a:solidFill>
                <a:effectLst/>
                <a:latin typeface="+mn-lt"/>
                <a:ea typeface="+mn-ea"/>
                <a:cs typeface="+mn-cs"/>
                <a:hlinkClick r:id="rId5"/>
              </a:rPr>
              <a:t>Hwb</a:t>
            </a:r>
            <a:r>
              <a:rPr lang="en-US" sz="1200" u="sng" kern="1200" dirty="0" smtClean="0">
                <a:solidFill>
                  <a:schemeClr val="tx1"/>
                </a:solidFill>
                <a:effectLst/>
                <a:latin typeface="+mn-lt"/>
                <a:ea typeface="+mn-ea"/>
                <a:cs typeface="+mn-cs"/>
                <a:hlinkClick r:id="rId5"/>
              </a:rPr>
              <a:t> (</a:t>
            </a:r>
            <a:r>
              <a:rPr lang="en-US" sz="1200" u="sng" kern="1200" dirty="0" err="1" smtClean="0">
                <a:solidFill>
                  <a:schemeClr val="tx1"/>
                </a:solidFill>
                <a:effectLst/>
                <a:latin typeface="+mn-lt"/>
                <a:ea typeface="+mn-ea"/>
                <a:cs typeface="+mn-cs"/>
                <a:hlinkClick r:id="rId5"/>
              </a:rPr>
              <a:t>gov.wales</a:t>
            </a:r>
            <a:r>
              <a:rPr lang="en-US" sz="1200" u="sng" kern="1200" dirty="0" smtClean="0">
                <a:solidFill>
                  <a:schemeClr val="tx1"/>
                </a:solidFill>
                <a:effectLst/>
                <a:latin typeface="+mn-lt"/>
                <a:ea typeface="+mn-ea"/>
                <a:cs typeface="+mn-cs"/>
                <a:hlinkClick r:id="rId5"/>
              </a:rPr>
              <a:t>)</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Mae </a:t>
            </a:r>
            <a:r>
              <a:rPr lang="en-US" sz="1200" kern="1200" dirty="0" err="1" smtClean="0">
                <a:solidFill>
                  <a:schemeClr val="tx1"/>
                </a:solidFill>
                <a:effectLst/>
                <a:latin typeface="+mn-lt"/>
                <a:ea typeface="+mn-ea"/>
                <a:cs typeface="+mn-cs"/>
              </a:rPr>
              <a:t>angen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blant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rhan</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ddylunio’r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cwricwlwm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hysgol</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6"/>
              </a:rPr>
              <a:t>Implementation and practical considerations - </a:t>
            </a:r>
            <a:r>
              <a:rPr lang="en-US" sz="1200" u="sng" kern="1200" dirty="0" err="1" smtClean="0">
                <a:solidFill>
                  <a:schemeClr val="tx1"/>
                </a:solidFill>
                <a:effectLst/>
                <a:latin typeface="+mn-lt"/>
                <a:ea typeface="+mn-ea"/>
                <a:cs typeface="+mn-cs"/>
                <a:hlinkClick r:id="rId6"/>
              </a:rPr>
              <a:t>Hwb</a:t>
            </a:r>
            <a:r>
              <a:rPr lang="en-US" sz="1200" u="sng" kern="1200" dirty="0" smtClean="0">
                <a:solidFill>
                  <a:schemeClr val="tx1"/>
                </a:solidFill>
                <a:effectLst/>
                <a:latin typeface="+mn-lt"/>
                <a:ea typeface="+mn-ea"/>
                <a:cs typeface="+mn-cs"/>
                <a:hlinkClick r:id="rId6"/>
              </a:rPr>
              <a:t> (</a:t>
            </a:r>
            <a:r>
              <a:rPr lang="en-US" sz="1200" u="sng" kern="1200" dirty="0" err="1" smtClean="0">
                <a:solidFill>
                  <a:schemeClr val="tx1"/>
                </a:solidFill>
                <a:effectLst/>
                <a:latin typeface="+mn-lt"/>
                <a:ea typeface="+mn-ea"/>
                <a:cs typeface="+mn-cs"/>
                <a:hlinkClick r:id="rId6"/>
              </a:rPr>
              <a:t>gov.wales</a:t>
            </a:r>
            <a:r>
              <a:rPr lang="en-US" sz="1200" u="sng" kern="1200" dirty="0" smtClean="0">
                <a:solidFill>
                  <a:schemeClr val="tx1"/>
                </a:solidFill>
                <a:effectLst/>
                <a:latin typeface="+mn-lt"/>
                <a:ea typeface="+mn-ea"/>
                <a:cs typeface="+mn-cs"/>
                <a:hlinkClick r:id="rId6"/>
              </a:rPr>
              <a:t>)</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Mae </a:t>
            </a:r>
            <a:r>
              <a:rPr lang="en-US" sz="1200" kern="1200" dirty="0" err="1" smtClean="0">
                <a:solidFill>
                  <a:schemeClr val="tx1"/>
                </a:solidFill>
                <a:effectLst/>
                <a:latin typeface="+mn-lt"/>
                <a:ea typeface="+mn-ea"/>
                <a:cs typeface="+mn-cs"/>
              </a:rPr>
              <a:t>dysgu</a:t>
            </a:r>
            <a:r>
              <a:rPr lang="en-US" sz="1200" kern="1200" dirty="0" smtClean="0">
                <a:solidFill>
                  <a:schemeClr val="tx1"/>
                </a:solidFill>
                <a:effectLst/>
                <a:latin typeface="+mn-lt"/>
                <a:ea typeface="+mn-ea"/>
                <a:cs typeface="+mn-cs"/>
              </a:rPr>
              <a:t> am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dynol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wedi’i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integreiddio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disgrifiadau</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ddysgu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MDaPh</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Dyniaethau</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Iechyd</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Lles</a:t>
            </a:r>
            <a:endParaRPr lang="en-GB" sz="1200" kern="1200" dirty="0" smtClean="0">
              <a:solidFill>
                <a:schemeClr val="tx1"/>
              </a:solidFill>
              <a:effectLst/>
              <a:latin typeface="+mn-lt"/>
              <a:ea typeface="+mn-ea"/>
              <a:cs typeface="+mn-cs"/>
            </a:endParaRPr>
          </a:p>
          <a:p>
            <a:pPr marL="0" indent="0">
              <a:buFont typeface="Arial" panose="020B0604020202020204" pitchFamily="34" charset="0"/>
              <a:buNone/>
              <a:defRPr sz="2000"/>
            </a:pPr>
            <a:r>
              <a:rPr lang="en-US" i="0" baseline="0" dirty="0" smtClean="0"/>
              <a:t> </a:t>
            </a:r>
            <a:endParaRPr lang="en-GB" i="0"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10</a:t>
            </a:fld>
            <a:endParaRPr lang="en-GB"/>
          </a:p>
        </p:txBody>
      </p:sp>
    </p:spTree>
    <p:extLst>
      <p:ext uri="{BB962C8B-B14F-4D97-AF65-F5344CB8AC3E}">
        <p14:creationId xmlns:p14="http://schemas.microsoft.com/office/powerpoint/2010/main" val="4037893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US" baseline="0" dirty="0" smtClean="0"/>
              <a:t>Welsh Government guidance sets out what human rights education is, as explained on the slide above. You can develop this across the whole curriculum. Our </a:t>
            </a:r>
            <a:r>
              <a:rPr lang="en-US" b="1" baseline="0" dirty="0" smtClean="0"/>
              <a:t>curriculum map [LINK] shows how rights link to all areas of the curriculum. </a:t>
            </a:r>
          </a:p>
          <a:p>
            <a:pPr>
              <a:defRPr sz="2000"/>
            </a:pPr>
            <a:endParaRPr lang="en-US" b="1" baseline="0" dirty="0" smtClean="0"/>
          </a:p>
          <a:p>
            <a:pPr>
              <a:defRPr sz="2000"/>
            </a:pPr>
            <a:r>
              <a:rPr lang="en-US" b="1" baseline="0" dirty="0" smtClean="0"/>
              <a:t>There are also some specific areas of the curriculum and wider school guidance where rights are directly linked to human rights education:</a:t>
            </a:r>
          </a:p>
          <a:p>
            <a:pPr>
              <a:defRPr sz="2000"/>
            </a:pPr>
            <a:endParaRPr lang="en-US" baseline="0" dirty="0" smtClean="0"/>
          </a:p>
          <a:p>
            <a:pPr>
              <a:defRPr sz="2000"/>
            </a:pPr>
            <a:r>
              <a:rPr lang="en-US" b="1" baseline="0" dirty="0" smtClean="0"/>
              <a:t>Learning about rights: </a:t>
            </a:r>
            <a:r>
              <a:rPr lang="en-US" baseline="0" dirty="0" smtClean="0"/>
              <a:t>this comes through in the </a:t>
            </a:r>
            <a:r>
              <a:rPr lang="en-US" b="0" baseline="0" dirty="0" err="1" smtClean="0"/>
              <a:t>AoLEs</a:t>
            </a:r>
            <a:r>
              <a:rPr lang="en-US" b="0" baseline="0" dirty="0" smtClean="0"/>
              <a:t> descriptions of learning, particularly in the humanities, which includes learning about</a:t>
            </a:r>
            <a:r>
              <a:rPr lang="en-US" b="1" baseline="0" dirty="0" smtClean="0"/>
              <a:t> </a:t>
            </a:r>
            <a:r>
              <a:rPr lang="en-US" baseline="0" dirty="0" smtClean="0"/>
              <a:t>what human rights are, and how they are experienced in different societies. It also comes out in the Health and Wellbeing </a:t>
            </a:r>
            <a:r>
              <a:rPr lang="en-US" baseline="0" dirty="0" err="1" smtClean="0"/>
              <a:t>AoLE</a:t>
            </a:r>
            <a:r>
              <a:rPr lang="en-US" baseline="0" dirty="0" smtClean="0"/>
              <a:t>, where learners develop an understanding of their own rights and the rights of others. We also see this develop in the RSE Code and Guidance, in particular with the emphasis on rights and equity.</a:t>
            </a:r>
          </a:p>
          <a:p>
            <a:pPr>
              <a:defRPr sz="2000"/>
            </a:pPr>
            <a:endParaRPr lang="en-US" baseline="0" dirty="0" smtClean="0"/>
          </a:p>
          <a:p>
            <a:pPr>
              <a:defRPr sz="2000"/>
            </a:pPr>
            <a:r>
              <a:rPr lang="en-US" b="1" baseline="0" dirty="0" smtClean="0"/>
              <a:t>Learning through rights: </a:t>
            </a:r>
            <a:r>
              <a:rPr lang="en-US" baseline="0" dirty="0" smtClean="0"/>
              <a:t>this is about your whole school ethos and culture. Some guidance that supports this is:</a:t>
            </a:r>
          </a:p>
          <a:p>
            <a:pPr>
              <a:defRPr sz="2000"/>
            </a:pPr>
            <a:r>
              <a:rPr lang="en-US" baseline="0" dirty="0" smtClean="0"/>
              <a:t>	-  The framework for the whole school approach to emotional and mental wellbeing;</a:t>
            </a:r>
          </a:p>
          <a:p>
            <a:pPr>
              <a:defRPr sz="2000"/>
            </a:pPr>
            <a:r>
              <a:rPr lang="en-US" baseline="0" dirty="0" smtClean="0"/>
              <a:t>	- Statutory anti-bullying guidance Rights, Respect, Equality</a:t>
            </a:r>
          </a:p>
          <a:p>
            <a:pPr>
              <a:defRPr sz="2000"/>
            </a:pPr>
            <a:r>
              <a:rPr lang="en-US" baseline="0" dirty="0" smtClean="0"/>
              <a:t>	- School Councils (Wales) Regulations 2005, which require all schools to have a school council. </a:t>
            </a:r>
          </a:p>
          <a:p>
            <a:pPr>
              <a:defRPr sz="2000"/>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sz="2000"/>
            </a:pPr>
            <a:r>
              <a:rPr lang="en-US" b="1" baseline="0" dirty="0" smtClean="0"/>
              <a:t>Learning for rights:  </a:t>
            </a:r>
            <a:r>
              <a:rPr lang="en-US" b="0" baseline="0" dirty="0" smtClean="0"/>
              <a:t>this comes i</a:t>
            </a:r>
            <a:r>
              <a:rPr lang="en-US" baseline="0" dirty="0" smtClean="0"/>
              <a:t>s key to the purpose of ethical, informed citizenship. It also comes through in the Humanities </a:t>
            </a:r>
            <a:r>
              <a:rPr lang="en-US" baseline="0" dirty="0" err="1" smtClean="0"/>
              <a:t>AoLE</a:t>
            </a:r>
            <a:r>
              <a:rPr lang="en-US" baseline="0" dirty="0" smtClean="0"/>
              <a:t>, particularly in What Matters 5, which relates to children actively participating and taking informed action. This also is an important part of Relationships and Sexuality Education, and Religion, Values and Ethics. Guidance for these curriculum areas includes developing understanding to protect the rights of yourself and others. </a:t>
            </a:r>
          </a:p>
          <a:p>
            <a:pPr marL="0" marR="0" lvl="0" indent="0" algn="l" defTabSz="914400" rtl="0" eaLnBrk="1" fontAlgn="auto" latinLnBrk="0" hangingPunct="1">
              <a:lnSpc>
                <a:spcPct val="100000"/>
              </a:lnSpc>
              <a:spcBef>
                <a:spcPts val="0"/>
              </a:spcBef>
              <a:spcAft>
                <a:spcPts val="0"/>
              </a:spcAft>
              <a:buClrTx/>
              <a:buSzTx/>
              <a:buFontTx/>
              <a:buNone/>
              <a:tabLst/>
              <a:defRPr sz="2000"/>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sz="2000"/>
            </a:pPr>
            <a:r>
              <a:rPr lang="en-US" baseline="0" dirty="0" smtClean="0"/>
              <a:t>…………………………………………………………………………………………</a:t>
            </a:r>
          </a:p>
          <a:p>
            <a:r>
              <a:rPr lang="en-US" sz="1200" kern="1200" dirty="0" smtClean="0">
                <a:solidFill>
                  <a:schemeClr val="tx1"/>
                </a:solidFill>
                <a:effectLst/>
                <a:latin typeface="+mn-lt"/>
                <a:ea typeface="+mn-ea"/>
                <a:cs typeface="+mn-cs"/>
              </a:rPr>
              <a:t>Mae </a:t>
            </a:r>
            <a:r>
              <a:rPr lang="en-US" sz="1200" kern="1200" dirty="0" err="1" smtClean="0">
                <a:solidFill>
                  <a:schemeClr val="tx1"/>
                </a:solidFill>
                <a:effectLst/>
                <a:latin typeface="+mn-lt"/>
                <a:ea typeface="+mn-ea"/>
                <a:cs typeface="+mn-cs"/>
              </a:rPr>
              <a:t>canllawiau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Llywodraeth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Cymru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nodi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yw</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addysg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dynol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sleid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uchod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esbonio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Gallwch</a:t>
            </a:r>
            <a:r>
              <a:rPr lang="en-US" sz="1200" kern="1200" dirty="0" smtClean="0">
                <a:solidFill>
                  <a:schemeClr val="tx1"/>
                </a:solidFill>
                <a:effectLst/>
                <a:latin typeface="+mn-lt"/>
                <a:ea typeface="+mn-ea"/>
                <a:cs typeface="+mn-cs"/>
              </a:rPr>
              <a:t> chi </a:t>
            </a:r>
            <a:r>
              <a:rPr lang="en-US" sz="1200" kern="1200" dirty="0" err="1" smtClean="0">
                <a:solidFill>
                  <a:schemeClr val="tx1"/>
                </a:solidFill>
                <a:effectLst/>
                <a:latin typeface="+mn-lt"/>
                <a:ea typeface="+mn-ea"/>
                <a:cs typeface="+mn-cs"/>
              </a:rPr>
              <a:t>ddatblygu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draws y </a:t>
            </a:r>
            <a:r>
              <a:rPr lang="en-US" sz="1200" kern="1200" dirty="0" err="1" smtClean="0">
                <a:solidFill>
                  <a:schemeClr val="tx1"/>
                </a:solidFill>
                <a:effectLst/>
                <a:latin typeface="+mn-lt"/>
                <a:ea typeface="+mn-ea"/>
                <a:cs typeface="+mn-cs"/>
              </a:rPr>
              <a:t>cwricwlwm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cyfan</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Mae </a:t>
            </a:r>
            <a:r>
              <a:rPr lang="en-US" sz="1200" b="1" kern="1200" dirty="0" err="1" smtClean="0">
                <a:solidFill>
                  <a:schemeClr val="tx1"/>
                </a:solidFill>
                <a:effectLst/>
                <a:latin typeface="+mn-lt"/>
                <a:ea typeface="+mn-ea"/>
                <a:cs typeface="+mn-cs"/>
              </a:rPr>
              <a:t>ein</a:t>
            </a:r>
            <a:r>
              <a:rPr lang="en-US" sz="1200" b="1" kern="1200" dirty="0" smtClean="0">
                <a:solidFill>
                  <a:schemeClr val="tx1"/>
                </a:solidFill>
                <a:effectLst/>
                <a:latin typeface="+mn-lt"/>
                <a:ea typeface="+mn-ea"/>
                <a:cs typeface="+mn-cs"/>
              </a:rPr>
              <a:t> map </a:t>
            </a:r>
            <a:r>
              <a:rPr lang="en-US" sz="1200" b="1" kern="1200" dirty="0" err="1" smtClean="0">
                <a:solidFill>
                  <a:schemeClr val="tx1"/>
                </a:solidFill>
                <a:effectLst/>
                <a:latin typeface="+mn-lt"/>
                <a:ea typeface="+mn-ea"/>
                <a:cs typeface="+mn-cs"/>
              </a:rPr>
              <a:t>o’r</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cwricwlwm</a:t>
            </a:r>
            <a:r>
              <a:rPr lang="en-US" sz="1200" b="1" kern="1200" dirty="0" smtClean="0">
                <a:solidFill>
                  <a:schemeClr val="tx1"/>
                </a:solidFill>
                <a:effectLst/>
                <a:latin typeface="+mn-lt"/>
                <a:ea typeface="+mn-ea"/>
                <a:cs typeface="+mn-cs"/>
              </a:rPr>
              <a:t> [LINK] </a:t>
            </a:r>
            <a:r>
              <a:rPr lang="en-US" sz="1200" b="1" kern="1200" dirty="0" err="1" smtClean="0">
                <a:solidFill>
                  <a:schemeClr val="tx1"/>
                </a:solidFill>
                <a:effectLst/>
                <a:latin typeface="+mn-lt"/>
                <a:ea typeface="+mn-ea"/>
                <a:cs typeface="+mn-cs"/>
              </a:rPr>
              <a:t>yn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dangos</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sut</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mae</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hawliau’n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cysylltu</a:t>
            </a:r>
            <a:r>
              <a:rPr lang="en-US" sz="1200" b="1" kern="1200" dirty="0" smtClean="0">
                <a:solidFill>
                  <a:schemeClr val="tx1"/>
                </a:solidFill>
                <a:effectLst/>
                <a:latin typeface="+mn-lt"/>
                <a:ea typeface="+mn-ea"/>
                <a:cs typeface="+mn-cs"/>
              </a:rPr>
              <a:t> â </a:t>
            </a:r>
            <a:r>
              <a:rPr lang="en-US" sz="1200" b="1" kern="1200" dirty="0" err="1" smtClean="0">
                <a:solidFill>
                  <a:schemeClr val="tx1"/>
                </a:solidFill>
                <a:effectLst/>
                <a:latin typeface="+mn-lt"/>
                <a:ea typeface="+mn-ea"/>
                <a:cs typeface="+mn-cs"/>
              </a:rPr>
              <a:t>phob</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rhan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o’r</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cwricwlwm</a:t>
            </a:r>
            <a:r>
              <a:rPr lang="en-US" sz="1200" b="1" kern="1200" dirty="0" smtClean="0">
                <a:solidFill>
                  <a:schemeClr val="tx1"/>
                </a:solidFill>
                <a:effectLst/>
                <a:latin typeface="+mn-lt"/>
                <a:ea typeface="+mn-ea"/>
                <a:cs typeface="+mn-cs"/>
              </a:rPr>
              <a:t>.</a:t>
            </a:r>
            <a:endParaRPr lang="en-GB"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Hefyd</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mae</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rhai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rhannau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penodol</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o’r</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cwricwlwm</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a’r</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canllawiau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ehangach</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ysgolion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lle</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mae</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cysylltiad</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uniongyrchol</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rhwng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hawliau</a:t>
            </a:r>
            <a:r>
              <a:rPr lang="en-US" sz="1200" b="1" kern="1200" dirty="0" smtClean="0">
                <a:solidFill>
                  <a:schemeClr val="tx1"/>
                </a:solidFill>
                <a:effectLst/>
                <a:latin typeface="+mn-lt"/>
                <a:ea typeface="+mn-ea"/>
                <a:cs typeface="+mn-cs"/>
              </a:rPr>
              <a:t> ac </a:t>
            </a:r>
            <a:r>
              <a:rPr lang="en-US" sz="1200" b="1" kern="1200" dirty="0" err="1" smtClean="0">
                <a:solidFill>
                  <a:schemeClr val="tx1"/>
                </a:solidFill>
                <a:effectLst/>
                <a:latin typeface="+mn-lt"/>
                <a:ea typeface="+mn-ea"/>
                <a:cs typeface="+mn-cs"/>
              </a:rPr>
              <a:t>addysg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hawliau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dynol</a:t>
            </a:r>
            <a:r>
              <a:rPr lang="en-US" sz="1200" b="1" kern="1200" dirty="0" smtClean="0">
                <a:solidFill>
                  <a:schemeClr val="tx1"/>
                </a:solidFill>
                <a:effectLst/>
                <a:latin typeface="+mn-lt"/>
                <a:ea typeface="+mn-ea"/>
                <a:cs typeface="+mn-cs"/>
              </a:rPr>
              <a:t>:</a:t>
            </a:r>
            <a:endParaRPr lang="en-GB" sz="1200" b="1"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Dysgu</a:t>
            </a:r>
            <a:r>
              <a:rPr lang="en-US" sz="1200" b="1" kern="1200" dirty="0" smtClean="0">
                <a:solidFill>
                  <a:schemeClr val="tx1"/>
                </a:solidFill>
                <a:effectLst/>
                <a:latin typeface="+mn-lt"/>
                <a:ea typeface="+mn-ea"/>
                <a:cs typeface="+mn-cs"/>
              </a:rPr>
              <a:t> am </a:t>
            </a:r>
            <a:r>
              <a:rPr lang="en-US" sz="1200" b="1" kern="1200" dirty="0" err="1" smtClean="0">
                <a:solidFill>
                  <a:schemeClr val="tx1"/>
                </a:solidFill>
                <a:effectLst/>
                <a:latin typeface="+mn-lt"/>
                <a:ea typeface="+mn-ea"/>
                <a:cs typeface="+mn-cs"/>
              </a:rPr>
              <a:t>hawliau</a:t>
            </a:r>
            <a:r>
              <a:rPr lang="en-US" sz="1200" b="1"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gyfleu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nisgrifiadau’r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MDaPh</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ddysgu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arbennig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dyniaethau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cynnwys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dysgu</a:t>
            </a:r>
            <a:r>
              <a:rPr lang="en-US" sz="1200" kern="1200" dirty="0" smtClean="0">
                <a:solidFill>
                  <a:schemeClr val="tx1"/>
                </a:solidFill>
                <a:effectLst/>
                <a:latin typeface="+mn-lt"/>
                <a:ea typeface="+mn-ea"/>
                <a:cs typeface="+mn-cs"/>
              </a:rPr>
              <a:t> am </a:t>
            </a:r>
            <a:r>
              <a:rPr lang="en-US" sz="1200" kern="1200" dirty="0" err="1" smtClean="0">
                <a:solidFill>
                  <a:schemeClr val="tx1"/>
                </a:solidFill>
                <a:effectLst/>
                <a:latin typeface="+mn-lt"/>
                <a:ea typeface="+mn-ea"/>
                <a:cs typeface="+mn-cs"/>
              </a:rPr>
              <a:t>beth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yw</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dynol</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sut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nhw’n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profi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mewn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gwahanol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gymdeithasau</a:t>
            </a:r>
            <a:r>
              <a:rPr lang="en-US" sz="1200" kern="1200" dirty="0" smtClean="0">
                <a:solidFill>
                  <a:schemeClr val="tx1"/>
                </a:solidFill>
                <a:effectLst/>
                <a:latin typeface="+mn-lt"/>
                <a:ea typeface="+mn-ea"/>
                <a:cs typeface="+mn-cs"/>
              </a:rPr>
              <a:t>. Mae </a:t>
            </a:r>
            <a:r>
              <a:rPr lang="en-US" sz="1200" kern="1200" dirty="0" err="1" smtClean="0">
                <a:solidFill>
                  <a:schemeClr val="tx1"/>
                </a:solidFill>
                <a:effectLst/>
                <a:latin typeface="+mn-lt"/>
                <a:ea typeface="+mn-ea"/>
                <a:cs typeface="+mn-cs"/>
              </a:rPr>
              <a:t>hefyd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dod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amlwg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MDaPh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Iechyd</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Llesiant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lle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dysgwyr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datblygu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dealltwriaeth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hunain</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pobl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eraill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mewn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Addysg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Cydberthynas</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Rhywioldeb</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Rydyn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hefyd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gweld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datblygu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Côd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Canllawiau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Addysg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Cydberthynas</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Rhywioldeb</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arbennig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gyda’r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pwyslais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thegwch</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Dysgu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trwy</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hawliau</a:t>
            </a:r>
            <a:r>
              <a:rPr lang="en-US" sz="1200" b="1"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ymwneud</a:t>
            </a:r>
            <a:r>
              <a:rPr lang="en-US" sz="1200" kern="1200" dirty="0" smtClean="0">
                <a:solidFill>
                  <a:schemeClr val="tx1"/>
                </a:solidFill>
                <a:effectLst/>
                <a:latin typeface="+mn-lt"/>
                <a:ea typeface="+mn-ea"/>
                <a:cs typeface="+mn-cs"/>
              </a:rPr>
              <a:t> ag ethos a </a:t>
            </a:r>
            <a:r>
              <a:rPr lang="en-US" sz="1200" kern="1200" dirty="0" err="1" smtClean="0">
                <a:solidFill>
                  <a:schemeClr val="tx1"/>
                </a:solidFill>
                <a:effectLst/>
                <a:latin typeface="+mn-lt"/>
                <a:ea typeface="+mn-ea"/>
                <a:cs typeface="+mn-cs"/>
              </a:rPr>
              <a:t>diwylliant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eich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ysgol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gyfan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Dyma</a:t>
            </a:r>
            <a:r>
              <a:rPr lang="en-US" sz="1200" kern="1200" dirty="0" smtClean="0">
                <a:solidFill>
                  <a:schemeClr val="tx1"/>
                </a:solidFill>
                <a:effectLst/>
                <a:latin typeface="+mn-lt"/>
                <a:ea typeface="+mn-ea"/>
                <a:cs typeface="+mn-cs"/>
              </a:rPr>
              <a:t> rai </a:t>
            </a:r>
            <a:r>
              <a:rPr lang="en-US" sz="1200" kern="1200" dirty="0" err="1" smtClean="0">
                <a:solidFill>
                  <a:schemeClr val="tx1"/>
                </a:solidFill>
                <a:effectLst/>
                <a:latin typeface="+mn-lt"/>
                <a:ea typeface="+mn-ea"/>
                <a:cs typeface="+mn-cs"/>
              </a:rPr>
              <a:t>canllawiau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cefnogi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Fframwaith</a:t>
            </a:r>
            <a:r>
              <a:rPr lang="en-US" sz="1200" kern="1200" dirty="0" smtClean="0">
                <a:solidFill>
                  <a:schemeClr val="tx1"/>
                </a:solidFill>
                <a:effectLst/>
                <a:latin typeface="+mn-lt"/>
                <a:ea typeface="+mn-ea"/>
                <a:cs typeface="+mn-cs"/>
              </a:rPr>
              <a:t> y dull </a:t>
            </a:r>
            <a:r>
              <a:rPr lang="en-US" sz="1200" kern="1200" dirty="0" err="1" smtClean="0">
                <a:solidFill>
                  <a:schemeClr val="tx1"/>
                </a:solidFill>
                <a:effectLst/>
                <a:latin typeface="+mn-lt"/>
                <a:ea typeface="+mn-ea"/>
                <a:cs typeface="+mn-cs"/>
              </a:rPr>
              <a:t>ysgol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gyfan</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ymdrin</a:t>
            </a:r>
            <a:r>
              <a:rPr lang="en-US" sz="1200" kern="1200" dirty="0" smtClean="0">
                <a:solidFill>
                  <a:schemeClr val="tx1"/>
                </a:solidFill>
                <a:effectLst/>
                <a:latin typeface="+mn-lt"/>
                <a:ea typeface="+mn-ea"/>
                <a:cs typeface="+mn-cs"/>
              </a:rPr>
              <a:t> â </a:t>
            </a:r>
            <a:r>
              <a:rPr lang="en-US" sz="1200" kern="1200" dirty="0" err="1" smtClean="0">
                <a:solidFill>
                  <a:schemeClr val="tx1"/>
                </a:solidFill>
                <a:effectLst/>
                <a:latin typeface="+mn-lt"/>
                <a:ea typeface="+mn-ea"/>
                <a:cs typeface="+mn-cs"/>
              </a:rPr>
              <a:t>llesiant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emosiynol</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meddyliol</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 Y </a:t>
            </a:r>
            <a:r>
              <a:rPr lang="en-US" sz="1200" kern="1200" dirty="0" err="1" smtClean="0">
                <a:solidFill>
                  <a:schemeClr val="tx1"/>
                </a:solidFill>
                <a:effectLst/>
                <a:latin typeface="+mn-lt"/>
                <a:ea typeface="+mn-ea"/>
                <a:cs typeface="+mn-cs"/>
              </a:rPr>
              <a:t>canllawiau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gwrthfwlio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statudol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Parch, </a:t>
            </a:r>
            <a:r>
              <a:rPr lang="en-US" sz="1200" kern="1200" dirty="0" err="1" smtClean="0">
                <a:solidFill>
                  <a:schemeClr val="tx1"/>
                </a:solidFill>
                <a:effectLst/>
                <a:latin typeface="+mn-lt"/>
                <a:ea typeface="+mn-ea"/>
                <a:cs typeface="+mn-cs"/>
              </a:rPr>
              <a:t>Cydraddoldeb</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Rheoliadau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Cynghorau</a:t>
            </a:r>
            <a:r>
              <a:rPr lang="en-US" sz="1200" kern="1200" dirty="0" smtClean="0">
                <a:solidFill>
                  <a:schemeClr val="tx1"/>
                </a:solidFill>
                <a:effectLst/>
                <a:latin typeface="+mn-lt"/>
                <a:ea typeface="+mn-ea"/>
                <a:cs typeface="+mn-cs"/>
              </a:rPr>
              <a:t> Ysgol (</a:t>
            </a:r>
            <a:r>
              <a:rPr lang="en-US" sz="1200" kern="1200" dirty="0" err="1" smtClean="0">
                <a:solidFill>
                  <a:schemeClr val="tx1"/>
                </a:solidFill>
                <a:effectLst/>
                <a:latin typeface="+mn-lt"/>
                <a:ea typeface="+mn-ea"/>
                <a:cs typeface="+mn-cs"/>
              </a:rPr>
              <a:t>Cymru</a:t>
            </a:r>
            <a:r>
              <a:rPr lang="en-US" sz="1200" kern="1200" dirty="0" smtClean="0">
                <a:solidFill>
                  <a:schemeClr val="tx1"/>
                </a:solidFill>
                <a:effectLst/>
                <a:latin typeface="+mn-lt"/>
                <a:ea typeface="+mn-ea"/>
                <a:cs typeface="+mn-cs"/>
              </a:rPr>
              <a:t>) 2005, </a:t>
            </a:r>
            <a:r>
              <a:rPr lang="en-US" sz="1200" kern="1200" dirty="0" err="1" smtClean="0">
                <a:solidFill>
                  <a:schemeClr val="tx1"/>
                </a:solidFill>
                <a:effectLst/>
                <a:latin typeface="+mn-lt"/>
                <a:ea typeface="+mn-ea"/>
                <a:cs typeface="+mn-cs"/>
              </a:rPr>
              <a:t>sy’n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gofyn</a:t>
            </a:r>
            <a:r>
              <a:rPr lang="en-US" sz="1200" kern="1200" dirty="0" smtClean="0">
                <a:solidFill>
                  <a:schemeClr val="tx1"/>
                </a:solidFill>
                <a:effectLst/>
                <a:latin typeface="+mn-lt"/>
                <a:ea typeface="+mn-ea"/>
                <a:cs typeface="+mn-cs"/>
              </a:rPr>
              <a:t> bod </a:t>
            </a:r>
            <a:r>
              <a:rPr lang="en-US" sz="1200" kern="1200" dirty="0" err="1" smtClean="0">
                <a:solidFill>
                  <a:schemeClr val="tx1"/>
                </a:solidFill>
                <a:effectLst/>
                <a:latin typeface="+mn-lt"/>
                <a:ea typeface="+mn-ea"/>
                <a:cs typeface="+mn-cs"/>
              </a:rPr>
              <a:t>gan</a:t>
            </a:r>
            <a:r>
              <a:rPr lang="en-US" sz="1200" kern="1200" dirty="0" smtClean="0">
                <a:solidFill>
                  <a:schemeClr val="tx1"/>
                </a:solidFill>
                <a:effectLst/>
                <a:latin typeface="+mn-lt"/>
                <a:ea typeface="+mn-ea"/>
                <a:cs typeface="+mn-cs"/>
              </a:rPr>
              <a:t> bob </a:t>
            </a:r>
            <a:r>
              <a:rPr lang="en-US" sz="1200" kern="1200" dirty="0" err="1" smtClean="0">
                <a:solidFill>
                  <a:schemeClr val="tx1"/>
                </a:solidFill>
                <a:effectLst/>
                <a:latin typeface="+mn-lt"/>
                <a:ea typeface="+mn-ea"/>
                <a:cs typeface="+mn-cs"/>
              </a:rPr>
              <a:t>ysgol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gyngor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ysgol</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Dysgu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ar</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gyfer</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hawliau</a:t>
            </a:r>
            <a:r>
              <a:rPr lang="en-US" sz="1200" b="1"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allweddol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ddiben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dinasyddiaeth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egwyddorol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wybodus</a:t>
            </a:r>
            <a:r>
              <a:rPr lang="en-US" sz="1200" kern="1200" dirty="0" smtClean="0">
                <a:solidFill>
                  <a:schemeClr val="tx1"/>
                </a:solidFill>
                <a:effectLst/>
                <a:latin typeface="+mn-lt"/>
                <a:ea typeface="+mn-ea"/>
                <a:cs typeface="+mn-cs"/>
              </a:rPr>
              <a:t>. Mae </a:t>
            </a:r>
            <a:r>
              <a:rPr lang="en-US" sz="1200" kern="1200" dirty="0" err="1" smtClean="0">
                <a:solidFill>
                  <a:schemeClr val="tx1"/>
                </a:solidFill>
                <a:effectLst/>
                <a:latin typeface="+mn-lt"/>
                <a:ea typeface="+mn-ea"/>
                <a:cs typeface="+mn-cs"/>
              </a:rPr>
              <a:t>hefyd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gyfleu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MDaPh</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Dyniaethau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arbennig</a:t>
            </a:r>
            <a:r>
              <a:rPr lang="en-US" sz="1200" kern="1200" dirty="0" smtClean="0">
                <a:solidFill>
                  <a:schemeClr val="tx1"/>
                </a:solidFill>
                <a:effectLst/>
                <a:latin typeface="+mn-lt"/>
                <a:ea typeface="+mn-ea"/>
                <a:cs typeface="+mn-cs"/>
              </a:rPr>
              <a:t> Beth </a:t>
            </a:r>
            <a:r>
              <a:rPr lang="en-US" sz="1200" kern="1200" dirty="0" err="1" smtClean="0">
                <a:solidFill>
                  <a:schemeClr val="tx1"/>
                </a:solidFill>
                <a:effectLst/>
                <a:latin typeface="+mn-lt"/>
                <a:ea typeface="+mn-ea"/>
                <a:cs typeface="+mn-cs"/>
              </a:rPr>
              <a:t>sy’n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Bwysig</a:t>
            </a:r>
            <a:r>
              <a:rPr lang="en-US" sz="1200" kern="1200" dirty="0" smtClean="0">
                <a:solidFill>
                  <a:schemeClr val="tx1"/>
                </a:solidFill>
                <a:effectLst/>
                <a:latin typeface="+mn-lt"/>
                <a:ea typeface="+mn-ea"/>
                <a:cs typeface="+mn-cs"/>
              </a:rPr>
              <a:t> 5, </a:t>
            </a:r>
            <a:r>
              <a:rPr lang="en-US" sz="1200" kern="1200" dirty="0" err="1" smtClean="0">
                <a:solidFill>
                  <a:schemeClr val="tx1"/>
                </a:solidFill>
                <a:effectLst/>
                <a:latin typeface="+mn-lt"/>
                <a:ea typeface="+mn-ea"/>
                <a:cs typeface="+mn-cs"/>
              </a:rPr>
              <a:t>sy’n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ymwneud</a:t>
            </a:r>
            <a:r>
              <a:rPr lang="en-US" sz="1200" kern="1200" dirty="0" smtClean="0">
                <a:solidFill>
                  <a:schemeClr val="tx1"/>
                </a:solidFill>
                <a:effectLst/>
                <a:latin typeface="+mn-lt"/>
                <a:ea typeface="+mn-ea"/>
                <a:cs typeface="+mn-cs"/>
              </a:rPr>
              <a:t> â </a:t>
            </a:r>
            <a:r>
              <a:rPr lang="en-US" sz="1200" kern="1200" dirty="0" err="1" smtClean="0">
                <a:solidFill>
                  <a:schemeClr val="tx1"/>
                </a:solidFill>
                <a:effectLst/>
                <a:latin typeface="+mn-lt"/>
                <a:ea typeface="+mn-ea"/>
                <a:cs typeface="+mn-cs"/>
              </a:rPr>
              <a:t>phlant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cyfranogi’n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weithredol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gymryd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camau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gwybodus</a:t>
            </a:r>
            <a:r>
              <a:rPr lang="en-US" sz="1200" kern="1200" dirty="0" smtClean="0">
                <a:solidFill>
                  <a:schemeClr val="tx1"/>
                </a:solidFill>
                <a:effectLst/>
                <a:latin typeface="+mn-lt"/>
                <a:ea typeface="+mn-ea"/>
                <a:cs typeface="+mn-cs"/>
              </a:rPr>
              <a:t>. Mae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hefyd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rhan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bwysig</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Addysg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Cydberthynas</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Rhywioldeb</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Gwerthoedd</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Moeseg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canllawiau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gyfer</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meysydd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cwricwlwm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cynnwys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datblygu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dealltwriaeth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ddiogelu’ch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eich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hun</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pobl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eraill</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2000"/>
            </a:pPr>
            <a:r>
              <a:rPr lang="en-US" baseline="0" dirty="0" smtClean="0"/>
              <a:t>			- </a:t>
            </a:r>
          </a:p>
        </p:txBody>
      </p:sp>
      <p:sp>
        <p:nvSpPr>
          <p:cNvPr id="4" name="Slide Number Placeholder 3"/>
          <p:cNvSpPr>
            <a:spLocks noGrp="1"/>
          </p:cNvSpPr>
          <p:nvPr>
            <p:ph type="sldNum" sz="quarter" idx="10"/>
          </p:nvPr>
        </p:nvSpPr>
        <p:spPr/>
        <p:txBody>
          <a:bodyPr/>
          <a:lstStyle/>
          <a:p>
            <a:fld id="{459A6EA9-66A1-4DDF-AD32-3B154CB7BBD1}" type="slidenum">
              <a:rPr lang="en-GB" smtClean="0"/>
              <a:pPr/>
              <a:t>11</a:t>
            </a:fld>
            <a:endParaRPr lang="en-GB"/>
          </a:p>
        </p:txBody>
      </p:sp>
    </p:spTree>
    <p:extLst>
      <p:ext uri="{BB962C8B-B14F-4D97-AF65-F5344CB8AC3E}">
        <p14:creationId xmlns:p14="http://schemas.microsoft.com/office/powerpoint/2010/main" val="3732642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access their needs, children have to rely on adults. Adults who make decisions that affect children are all responsible for making sure that children’s rights are upheld and respected. These are duties under the UNCRC. We as adults who care about and care for children are therefore “Duty Bearers” with a responsibility to ensure children get their rights. </a:t>
            </a:r>
          </a:p>
          <a:p>
            <a:endParaRPr lang="en-GB" dirty="0" smtClean="0"/>
          </a:p>
          <a:p>
            <a:r>
              <a:rPr lang="en-GB" dirty="0" smtClean="0"/>
              <a:t>----------------------------------------------------------------------------</a:t>
            </a:r>
          </a:p>
          <a:p>
            <a:endParaRPr lang="en-GB" dirty="0" smtClean="0"/>
          </a:p>
          <a:p>
            <a:r>
              <a:rPr lang="en-GB" dirty="0" err="1" smtClean="0"/>
              <a:t>Mae’n</a:t>
            </a:r>
            <a:r>
              <a:rPr lang="en-GB" dirty="0" smtClean="0"/>
              <a:t> </a:t>
            </a:r>
            <a:r>
              <a:rPr lang="en-GB" dirty="0" err="1" smtClean="0"/>
              <a:t>rhaid</a:t>
            </a:r>
            <a:r>
              <a:rPr lang="en-GB" dirty="0" smtClean="0"/>
              <a:t> </a:t>
            </a:r>
            <a:r>
              <a:rPr lang="en-GB" dirty="0" err="1" smtClean="0"/>
              <a:t>i</a:t>
            </a:r>
            <a:r>
              <a:rPr lang="en-GB" dirty="0" smtClean="0"/>
              <a:t> </a:t>
            </a:r>
            <a:r>
              <a:rPr lang="en-GB" dirty="0" err="1" smtClean="0"/>
              <a:t>blant</a:t>
            </a:r>
            <a:r>
              <a:rPr lang="en-GB" dirty="0" smtClean="0"/>
              <a:t> </a:t>
            </a:r>
            <a:r>
              <a:rPr lang="en-GB" dirty="0" err="1" smtClean="0"/>
              <a:t>ddibynnu</a:t>
            </a:r>
            <a:r>
              <a:rPr lang="en-GB" baseline="0" dirty="0" smtClean="0"/>
              <a:t> </a:t>
            </a:r>
            <a:r>
              <a:rPr lang="en-GB" baseline="0" dirty="0" err="1" smtClean="0"/>
              <a:t>ar</a:t>
            </a:r>
            <a:r>
              <a:rPr lang="en-GB" baseline="0" dirty="0" smtClean="0"/>
              <a:t> </a:t>
            </a:r>
            <a:r>
              <a:rPr lang="en-GB" baseline="0" dirty="0" err="1" smtClean="0"/>
              <a:t>oedolion</a:t>
            </a:r>
            <a:r>
              <a:rPr lang="en-GB" baseline="0" dirty="0" smtClean="0"/>
              <a:t> </a:t>
            </a:r>
            <a:r>
              <a:rPr lang="en-GB" baseline="0" dirty="0" err="1" smtClean="0"/>
              <a:t>i</a:t>
            </a:r>
            <a:r>
              <a:rPr lang="en-GB" baseline="0" dirty="0" smtClean="0"/>
              <a:t> </a:t>
            </a:r>
            <a:r>
              <a:rPr lang="en-GB" baseline="0" dirty="0" err="1" smtClean="0"/>
              <a:t>gael</a:t>
            </a:r>
            <a:r>
              <a:rPr lang="en-GB" baseline="0" dirty="0" smtClean="0"/>
              <a:t> </a:t>
            </a:r>
            <a:r>
              <a:rPr lang="en-GB" baseline="0" dirty="0" err="1" smtClean="0"/>
              <a:t>mynediad</a:t>
            </a:r>
            <a:r>
              <a:rPr lang="en-GB" baseline="0" dirty="0" smtClean="0"/>
              <a:t> </a:t>
            </a:r>
            <a:r>
              <a:rPr lang="en-GB" baseline="0" dirty="0" err="1" smtClean="0"/>
              <a:t>i’w</a:t>
            </a:r>
            <a:r>
              <a:rPr lang="en-GB" baseline="0" dirty="0" smtClean="0"/>
              <a:t> </a:t>
            </a:r>
            <a:r>
              <a:rPr lang="en-GB" baseline="0" dirty="0" err="1" smtClean="0"/>
              <a:t>hanghenion</a:t>
            </a:r>
            <a:r>
              <a:rPr lang="en-GB" baseline="0" dirty="0" smtClean="0"/>
              <a:t>. Mae </a:t>
            </a:r>
            <a:r>
              <a:rPr lang="en-GB" baseline="0" dirty="0" err="1" smtClean="0"/>
              <a:t>pob</a:t>
            </a:r>
            <a:r>
              <a:rPr lang="en-GB" baseline="0" dirty="0" smtClean="0"/>
              <a:t> </a:t>
            </a:r>
            <a:r>
              <a:rPr lang="en-GB" baseline="0" dirty="0" err="1" smtClean="0"/>
              <a:t>oedolyn</a:t>
            </a:r>
            <a:r>
              <a:rPr lang="en-GB" baseline="0" dirty="0" smtClean="0"/>
              <a:t> </a:t>
            </a:r>
            <a:r>
              <a:rPr lang="en-GB" baseline="0" dirty="0" err="1" smtClean="0"/>
              <a:t>sy’n</a:t>
            </a:r>
            <a:r>
              <a:rPr lang="en-GB" baseline="0" dirty="0" smtClean="0"/>
              <a:t> </a:t>
            </a:r>
            <a:r>
              <a:rPr lang="en-GB" baseline="0" dirty="0" err="1" smtClean="0"/>
              <a:t>gwneud</a:t>
            </a:r>
            <a:r>
              <a:rPr lang="en-GB" baseline="0" dirty="0" smtClean="0"/>
              <a:t> </a:t>
            </a:r>
            <a:r>
              <a:rPr lang="en-GB" baseline="0" dirty="0" err="1" smtClean="0"/>
              <a:t>penderfyniadau</a:t>
            </a:r>
            <a:r>
              <a:rPr lang="en-GB" baseline="0" dirty="0" smtClean="0"/>
              <a:t> </a:t>
            </a:r>
            <a:r>
              <a:rPr lang="en-GB" baseline="0" dirty="0" err="1" smtClean="0"/>
              <a:t>sy’n</a:t>
            </a:r>
            <a:r>
              <a:rPr lang="en-GB" baseline="0" dirty="0" smtClean="0"/>
              <a:t> </a:t>
            </a:r>
            <a:r>
              <a:rPr lang="en-GB" baseline="0" dirty="0" err="1" smtClean="0"/>
              <a:t>effeithio</a:t>
            </a:r>
            <a:r>
              <a:rPr lang="en-GB" baseline="0" dirty="0" smtClean="0"/>
              <a:t> </a:t>
            </a:r>
            <a:r>
              <a:rPr lang="en-GB" baseline="0" dirty="0" err="1" smtClean="0"/>
              <a:t>ar</a:t>
            </a:r>
            <a:r>
              <a:rPr lang="en-GB" baseline="0" dirty="0" smtClean="0"/>
              <a:t> </a:t>
            </a:r>
            <a:r>
              <a:rPr lang="en-GB" baseline="0" dirty="0" err="1" smtClean="0"/>
              <a:t>blant</a:t>
            </a:r>
            <a:r>
              <a:rPr lang="en-GB" baseline="0" dirty="0" smtClean="0"/>
              <a:t> </a:t>
            </a:r>
            <a:r>
              <a:rPr lang="en-GB" baseline="0" dirty="0" err="1" smtClean="0"/>
              <a:t>yn</a:t>
            </a:r>
            <a:r>
              <a:rPr lang="en-GB" baseline="0" dirty="0" smtClean="0"/>
              <a:t> </a:t>
            </a:r>
            <a:r>
              <a:rPr lang="en-GB" baseline="0" dirty="0" err="1" smtClean="0"/>
              <a:t>gyfrifol</a:t>
            </a:r>
            <a:r>
              <a:rPr lang="en-GB" baseline="0" dirty="0" smtClean="0"/>
              <a:t> am </a:t>
            </a:r>
            <a:r>
              <a:rPr lang="en-GB" baseline="0" dirty="0" err="1" smtClean="0"/>
              <a:t>sicrhau</a:t>
            </a:r>
            <a:r>
              <a:rPr lang="en-GB" baseline="0" dirty="0" smtClean="0"/>
              <a:t> bod </a:t>
            </a:r>
            <a:r>
              <a:rPr lang="en-GB" baseline="0" dirty="0" err="1" smtClean="0"/>
              <a:t>hawliau</a:t>
            </a:r>
            <a:r>
              <a:rPr lang="en-GB" baseline="0" dirty="0" smtClean="0"/>
              <a:t> plant </a:t>
            </a:r>
            <a:r>
              <a:rPr lang="en-GB" baseline="0" dirty="0" err="1" smtClean="0"/>
              <a:t>yn</a:t>
            </a:r>
            <a:r>
              <a:rPr lang="en-GB" baseline="0" dirty="0" smtClean="0"/>
              <a:t> </a:t>
            </a:r>
            <a:r>
              <a:rPr lang="en-GB" baseline="0" dirty="0" err="1" smtClean="0"/>
              <a:t>cael</a:t>
            </a:r>
            <a:r>
              <a:rPr lang="en-GB" baseline="0" dirty="0" smtClean="0"/>
              <a:t> </a:t>
            </a:r>
            <a:r>
              <a:rPr lang="en-GB" baseline="0" dirty="0" err="1" smtClean="0"/>
              <a:t>eu</a:t>
            </a:r>
            <a:r>
              <a:rPr lang="en-GB" baseline="0" dirty="0" smtClean="0"/>
              <a:t> </a:t>
            </a:r>
            <a:r>
              <a:rPr lang="en-GB" baseline="0" dirty="0" err="1" smtClean="0"/>
              <a:t>cynnal</a:t>
            </a:r>
            <a:r>
              <a:rPr lang="en-GB" baseline="0" dirty="0" smtClean="0"/>
              <a:t> </a:t>
            </a:r>
            <a:r>
              <a:rPr lang="en-GB" baseline="0" dirty="0" err="1" smtClean="0"/>
              <a:t>a’u</a:t>
            </a:r>
            <a:r>
              <a:rPr lang="en-GB" baseline="0" dirty="0" smtClean="0"/>
              <a:t> </a:t>
            </a:r>
            <a:r>
              <a:rPr lang="en-GB" baseline="0" dirty="0" err="1" smtClean="0"/>
              <a:t>parchu</a:t>
            </a:r>
            <a:r>
              <a:rPr lang="en-GB" baseline="0" dirty="0" smtClean="0"/>
              <a:t>. </a:t>
            </a:r>
            <a:r>
              <a:rPr lang="en-GB" baseline="0" dirty="0" err="1" smtClean="0"/>
              <a:t>Mae’r</a:t>
            </a:r>
            <a:r>
              <a:rPr lang="en-GB" baseline="0" dirty="0" smtClean="0"/>
              <a:t> </a:t>
            </a:r>
            <a:r>
              <a:rPr lang="en-GB" baseline="0" dirty="0" err="1" smtClean="0"/>
              <a:t>rhain</a:t>
            </a:r>
            <a:r>
              <a:rPr lang="en-GB" baseline="0" dirty="0" smtClean="0"/>
              <a:t> </a:t>
            </a:r>
            <a:r>
              <a:rPr lang="en-GB" baseline="0" dirty="0" err="1" smtClean="0"/>
              <a:t>yn</a:t>
            </a:r>
            <a:r>
              <a:rPr lang="en-GB" baseline="0" dirty="0" smtClean="0"/>
              <a:t> </a:t>
            </a:r>
            <a:r>
              <a:rPr lang="en-GB" baseline="0" dirty="0" err="1" smtClean="0"/>
              <a:t>ddyletswyddau</a:t>
            </a:r>
            <a:r>
              <a:rPr lang="en-GB" baseline="0" dirty="0" smtClean="0"/>
              <a:t> o </a:t>
            </a:r>
            <a:r>
              <a:rPr lang="en-GB" baseline="0" dirty="0" err="1" smtClean="0"/>
              <a:t>dan</a:t>
            </a:r>
            <a:r>
              <a:rPr lang="en-GB" baseline="0" dirty="0" smtClean="0"/>
              <a:t> CCUHP. </a:t>
            </a:r>
            <a:r>
              <a:rPr lang="en-GB" baseline="0" dirty="0" err="1" smtClean="0"/>
              <a:t>Rydym</a:t>
            </a:r>
            <a:r>
              <a:rPr lang="en-GB" baseline="0" dirty="0" smtClean="0"/>
              <a:t> </a:t>
            </a:r>
            <a:r>
              <a:rPr lang="en-GB" baseline="0" dirty="0" err="1" smtClean="0"/>
              <a:t>ni’n</a:t>
            </a:r>
            <a:r>
              <a:rPr lang="en-GB" baseline="0" dirty="0" smtClean="0"/>
              <a:t> </a:t>
            </a:r>
            <a:r>
              <a:rPr lang="en-GB" baseline="0" dirty="0" err="1" smtClean="0"/>
              <a:t>oedolion</a:t>
            </a:r>
            <a:r>
              <a:rPr lang="en-GB" baseline="0" dirty="0" smtClean="0"/>
              <a:t> </a:t>
            </a:r>
            <a:r>
              <a:rPr lang="en-GB" baseline="0" dirty="0" err="1" smtClean="0"/>
              <a:t>sydd</a:t>
            </a:r>
            <a:r>
              <a:rPr lang="en-GB" baseline="0" dirty="0" smtClean="0"/>
              <a:t> â </a:t>
            </a:r>
            <a:r>
              <a:rPr lang="en-GB" baseline="0" dirty="0" err="1" smtClean="0"/>
              <a:t>gofal</a:t>
            </a:r>
            <a:r>
              <a:rPr lang="en-GB" baseline="0" dirty="0" smtClean="0"/>
              <a:t> ac </a:t>
            </a:r>
            <a:r>
              <a:rPr lang="en-GB" baseline="0" dirty="0" err="1" smtClean="0"/>
              <a:t>yn</a:t>
            </a:r>
            <a:r>
              <a:rPr lang="en-GB" baseline="0" dirty="0" smtClean="0"/>
              <a:t> </a:t>
            </a:r>
            <a:r>
              <a:rPr lang="en-GB" baseline="0" dirty="0" err="1" smtClean="0"/>
              <a:t>gofalu</a:t>
            </a:r>
            <a:r>
              <a:rPr lang="en-GB" baseline="0" dirty="0" smtClean="0"/>
              <a:t> am </a:t>
            </a:r>
            <a:r>
              <a:rPr lang="en-GB" baseline="0" dirty="0" err="1" smtClean="0"/>
              <a:t>blant</a:t>
            </a:r>
            <a:r>
              <a:rPr lang="en-GB" baseline="0" dirty="0" smtClean="0"/>
              <a:t>, ac felly </a:t>
            </a:r>
            <a:r>
              <a:rPr lang="en-GB" baseline="0" dirty="0" err="1" smtClean="0"/>
              <a:t>rydym</a:t>
            </a:r>
            <a:r>
              <a:rPr lang="en-GB" baseline="0" dirty="0" smtClean="0"/>
              <a:t> </a:t>
            </a:r>
            <a:r>
              <a:rPr lang="en-GB" baseline="0" dirty="0" err="1" smtClean="0"/>
              <a:t>ni’n</a:t>
            </a:r>
            <a:r>
              <a:rPr lang="en-GB" baseline="0" dirty="0" smtClean="0"/>
              <a:t> ‘</a:t>
            </a:r>
            <a:r>
              <a:rPr lang="en-GB" baseline="0" dirty="0" err="1" smtClean="0"/>
              <a:t>Ddeiliaid</a:t>
            </a:r>
            <a:r>
              <a:rPr lang="en-GB" baseline="0" dirty="0" smtClean="0"/>
              <a:t> </a:t>
            </a:r>
            <a:r>
              <a:rPr lang="en-GB" baseline="0" dirty="0" err="1" smtClean="0"/>
              <a:t>Dyletswydd</a:t>
            </a:r>
            <a:r>
              <a:rPr lang="en-GB" baseline="0" dirty="0" smtClean="0"/>
              <a:t>’ </a:t>
            </a:r>
            <a:r>
              <a:rPr lang="en-GB" baseline="0" dirty="0" err="1" smtClean="0"/>
              <a:t>sydd</a:t>
            </a:r>
            <a:r>
              <a:rPr lang="en-GB" baseline="0" dirty="0" smtClean="0"/>
              <a:t> â </a:t>
            </a:r>
            <a:r>
              <a:rPr lang="en-GB" baseline="0" dirty="0" err="1" smtClean="0"/>
              <a:t>chyfrifoldeb</a:t>
            </a:r>
            <a:r>
              <a:rPr lang="en-GB" baseline="0" dirty="0" smtClean="0"/>
              <a:t> </a:t>
            </a:r>
            <a:r>
              <a:rPr lang="en-GB" baseline="0" dirty="0" err="1" smtClean="0"/>
              <a:t>i</a:t>
            </a:r>
            <a:r>
              <a:rPr lang="en-GB" baseline="0" dirty="0" smtClean="0"/>
              <a:t> </a:t>
            </a:r>
            <a:r>
              <a:rPr lang="en-GB" baseline="0" dirty="0" err="1" smtClean="0"/>
              <a:t>sicrhau</a:t>
            </a:r>
            <a:r>
              <a:rPr lang="en-GB" baseline="0" dirty="0" smtClean="0"/>
              <a:t> bod plant </a:t>
            </a:r>
            <a:r>
              <a:rPr lang="en-GB" baseline="0" dirty="0" err="1" smtClean="0"/>
              <a:t>yn</a:t>
            </a:r>
            <a:r>
              <a:rPr lang="en-GB" baseline="0" dirty="0" smtClean="0"/>
              <a:t> </a:t>
            </a:r>
            <a:r>
              <a:rPr lang="en-GB" baseline="0" dirty="0" err="1" smtClean="0"/>
              <a:t>cael</a:t>
            </a:r>
            <a:r>
              <a:rPr lang="en-GB" baseline="0" dirty="0" smtClean="0"/>
              <a:t> </a:t>
            </a:r>
            <a:r>
              <a:rPr lang="en-GB" baseline="0" dirty="0" err="1" smtClean="0"/>
              <a:t>eu</a:t>
            </a:r>
            <a:r>
              <a:rPr lang="en-GB" baseline="0" dirty="0" smtClean="0"/>
              <a:t> </a:t>
            </a:r>
            <a:r>
              <a:rPr lang="en-GB" baseline="0" dirty="0" err="1" smtClean="0"/>
              <a:t>hawliau</a:t>
            </a:r>
            <a:r>
              <a:rPr lang="en-GB" baseline="0" dirty="0" smtClean="0"/>
              <a:t>. </a:t>
            </a:r>
            <a:endParaRPr lang="en-GB" dirty="0" smtClean="0"/>
          </a:p>
          <a:p>
            <a:pPr>
              <a:defRPr sz="2000"/>
            </a:pPr>
            <a:endParaRPr lang="en-US" baseline="0" dirty="0" smtClean="0"/>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12</a:t>
            </a:fld>
            <a:endParaRPr lang="en-GB"/>
          </a:p>
        </p:txBody>
      </p:sp>
    </p:spTree>
    <p:extLst>
      <p:ext uri="{BB962C8B-B14F-4D97-AF65-F5344CB8AC3E}">
        <p14:creationId xmlns:p14="http://schemas.microsoft.com/office/powerpoint/2010/main" val="103594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smtClean="0">
                <a:solidFill>
                  <a:schemeClr val="tx1"/>
                </a:solidFill>
                <a:effectLst/>
                <a:latin typeface="+mn-lt"/>
                <a:ea typeface="+mn-ea"/>
                <a:cs typeface="+mn-cs"/>
              </a:rPr>
              <a:t>Stepping Out - </a:t>
            </a:r>
            <a:r>
              <a:rPr lang="en-GB" sz="1200" b="0" i="0" kern="1200" dirty="0" smtClean="0">
                <a:solidFill>
                  <a:schemeClr val="tx1"/>
                </a:solidFill>
                <a:effectLst/>
                <a:latin typeface="+mn-lt"/>
                <a:ea typeface="+mn-ea"/>
                <a:cs typeface="+mn-cs"/>
              </a:rPr>
              <a:t>is a participative activity, exploring why children and young people have rights</a:t>
            </a:r>
          </a:p>
          <a:p>
            <a:endParaRPr lang="en-GB" sz="1200" b="0" i="0" kern="1200" dirty="0" smtClean="0">
              <a:solidFill>
                <a:schemeClr val="tx1"/>
              </a:solidFill>
              <a:effectLst/>
              <a:latin typeface="+mn-lt"/>
              <a:ea typeface="+mn-ea"/>
              <a:cs typeface="+mn-cs"/>
            </a:endParaRPr>
          </a:p>
          <a:p>
            <a:r>
              <a:rPr lang="en-GB" sz="1200" b="1" i="0" kern="1200" dirty="0" err="1" smtClean="0">
                <a:solidFill>
                  <a:schemeClr val="tx1"/>
                </a:solidFill>
                <a:effectLst/>
                <a:latin typeface="+mn-lt"/>
                <a:ea typeface="+mn-ea"/>
                <a:cs typeface="+mn-cs"/>
              </a:rPr>
              <a:t>Camu</a:t>
            </a:r>
            <a:r>
              <a:rPr lang="en-GB" sz="1200" b="1" i="0" kern="1200" dirty="0" smtClean="0">
                <a:solidFill>
                  <a:schemeClr val="tx1"/>
                </a:solidFill>
                <a:effectLst/>
                <a:latin typeface="+mn-lt"/>
                <a:ea typeface="+mn-ea"/>
                <a:cs typeface="+mn-cs"/>
              </a:rPr>
              <a:t> Allan -  </a:t>
            </a:r>
            <a:r>
              <a:rPr lang="en-GB" sz="1200" b="0" i="0" kern="1200" dirty="0" err="1" smtClean="0">
                <a:solidFill>
                  <a:schemeClr val="tx1"/>
                </a:solidFill>
                <a:effectLst/>
                <a:latin typeface="+mn-lt"/>
                <a:ea typeface="+mn-ea"/>
                <a:cs typeface="+mn-cs"/>
              </a:rPr>
              <a:t>yn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weithgaredd</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cyfranogol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sy’n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archwilio</a:t>
            </a:r>
            <a:r>
              <a:rPr lang="en-GB" sz="1200" b="0" i="0" kern="1200" dirty="0" smtClean="0">
                <a:solidFill>
                  <a:schemeClr val="tx1"/>
                </a:solidFill>
                <a:effectLst/>
                <a:latin typeface="+mn-lt"/>
                <a:ea typeface="+mn-ea"/>
                <a:cs typeface="+mn-cs"/>
              </a:rPr>
              <a:t> pam </a:t>
            </a:r>
            <a:r>
              <a:rPr lang="en-GB" sz="1200" b="0" i="0" kern="1200" dirty="0" err="1" smtClean="0">
                <a:solidFill>
                  <a:schemeClr val="tx1"/>
                </a:solidFill>
                <a:effectLst/>
                <a:latin typeface="+mn-lt"/>
                <a:ea typeface="+mn-ea"/>
                <a:cs typeface="+mn-cs"/>
              </a:rPr>
              <a:t>mae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gan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blant</a:t>
            </a:r>
            <a:r>
              <a:rPr lang="en-GB" sz="1200" b="0" i="0" kern="1200" dirty="0" smtClean="0">
                <a:solidFill>
                  <a:schemeClr val="tx1"/>
                </a:solidFill>
                <a:effectLst/>
                <a:latin typeface="+mn-lt"/>
                <a:ea typeface="+mn-ea"/>
                <a:cs typeface="+mn-cs"/>
              </a:rPr>
              <a:t> a </a:t>
            </a:r>
            <a:r>
              <a:rPr lang="en-GB" sz="1200" b="0" i="0" kern="1200" dirty="0" err="1" smtClean="0">
                <a:solidFill>
                  <a:schemeClr val="tx1"/>
                </a:solidFill>
                <a:effectLst/>
                <a:latin typeface="+mn-lt"/>
                <a:ea typeface="+mn-ea"/>
                <a:cs typeface="+mn-cs"/>
              </a:rPr>
              <a:t>phobl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ifanc</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hawliau</a:t>
            </a:r>
            <a:r>
              <a:rPr lang="en-GB" sz="1200" b="0" i="0" kern="1200" dirty="0" smtClean="0">
                <a:solidFill>
                  <a:schemeClr val="tx1"/>
                </a:solidFill>
                <a:effectLst/>
                <a:latin typeface="+mn-lt"/>
                <a:ea typeface="+mn-ea"/>
                <a:cs typeface="+mn-cs"/>
              </a:rPr>
              <a:t>.</a:t>
            </a:r>
          </a:p>
          <a:p>
            <a:endParaRPr lang="en-GB" sz="1200" b="0" i="0" kern="1200" dirty="0" smtClean="0">
              <a:solidFill>
                <a:schemeClr val="tx1"/>
              </a:solidFill>
              <a:effectLst/>
              <a:latin typeface="+mn-lt"/>
              <a:ea typeface="+mn-ea"/>
              <a:cs typeface="+mn-cs"/>
            </a:endParaRPr>
          </a:p>
          <a:p>
            <a:endParaRPr lang="en-GB" dirty="0" smtClean="0">
              <a:hlinkClick r:id="rId3"/>
            </a:endParaRPr>
          </a:p>
          <a:p>
            <a:r>
              <a:rPr lang="en-US" dirty="0" smtClean="0"/>
              <a:t>https://www.childcomwales.org.uk/wp-content/uploads/2022/05/Stepping-Out-Bilingual.pdf</a:t>
            </a:r>
          </a:p>
          <a:p>
            <a:endParaRPr lang="en-US" dirty="0" smtClean="0"/>
          </a:p>
          <a:p>
            <a:r>
              <a:rPr lang="en-US" dirty="0" smtClean="0"/>
              <a:t>https://www.childcomwales.org.uk/wp-content/uploads/2022/05/Stepping-out-bilingual-cards.pdf</a:t>
            </a:r>
          </a:p>
          <a:p>
            <a:endParaRPr lang="en-US" dirty="0" smtClean="0"/>
          </a:p>
          <a:p>
            <a:r>
              <a:rPr lang="en-US" dirty="0" smtClean="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D9904-2EA4-45AE-81E7-489422616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486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US" b="1" dirty="0" smtClean="0"/>
              <a:t>ROCIO</a:t>
            </a:r>
            <a:r>
              <a:rPr lang="en-US" b="1" baseline="0" dirty="0" smtClean="0"/>
              <a:t> Cifuentes is the Children’s Commissioner for Wales for seven years and started her post in April 2022</a:t>
            </a:r>
          </a:p>
          <a:p>
            <a:pPr>
              <a:defRPr sz="2000"/>
            </a:pPr>
            <a:endParaRPr lang="en-US" b="1" baseline="0" dirty="0" smtClean="0"/>
          </a:p>
          <a:p>
            <a:pPr>
              <a:defRPr sz="2000"/>
            </a:pPr>
            <a:r>
              <a:rPr lang="en-US" b="1" baseline="0" dirty="0" smtClean="0"/>
              <a:t>-----------------------------------------------------------------------------------------------------------------------------------------------</a:t>
            </a:r>
          </a:p>
          <a:p>
            <a:pPr>
              <a:defRPr sz="2000"/>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sz="2000"/>
            </a:pPr>
            <a:r>
              <a:rPr lang="en-US" sz="2000" kern="1200" dirty="0" smtClean="0">
                <a:solidFill>
                  <a:schemeClr val="tx1"/>
                </a:solidFill>
                <a:effectLst/>
                <a:latin typeface="+mn-lt"/>
                <a:ea typeface="+mn-ea"/>
                <a:cs typeface="+mn-cs"/>
              </a:rPr>
              <a:t>ROCIO Cifuentes </a:t>
            </a:r>
            <a:r>
              <a:rPr lang="en-US" sz="2000" kern="1200" dirty="0" err="1" smtClean="0">
                <a:solidFill>
                  <a:schemeClr val="tx1"/>
                </a:solidFill>
                <a:effectLst/>
                <a:latin typeface="+mn-lt"/>
                <a:ea typeface="+mn-ea"/>
                <a:cs typeface="+mn-cs"/>
              </a:rPr>
              <a:t>yw</a:t>
            </a:r>
            <a:r>
              <a:rPr lang="en-US" sz="2000" kern="1200" dirty="0" smtClean="0">
                <a:solidFill>
                  <a:schemeClr val="tx1"/>
                </a:solidFill>
                <a:effectLst/>
                <a:latin typeface="+mn-lt"/>
                <a:ea typeface="+mn-ea"/>
                <a:cs typeface="+mn-cs"/>
              </a:rPr>
              <a:t> </a:t>
            </a:r>
            <a:r>
              <a:rPr lang="en-US" sz="2000" kern="1200" dirty="0" err="1" smtClean="0">
                <a:solidFill>
                  <a:schemeClr val="tx1"/>
                </a:solidFill>
                <a:effectLst/>
                <a:latin typeface="+mn-lt"/>
                <a:ea typeface="+mn-ea"/>
                <a:cs typeface="+mn-cs"/>
              </a:rPr>
              <a:t>Comisiynydd</a:t>
            </a:r>
            <a:r>
              <a:rPr lang="en-US" sz="2000" kern="1200" dirty="0" smtClean="0">
                <a:solidFill>
                  <a:schemeClr val="tx1"/>
                </a:solidFill>
                <a:effectLst/>
                <a:latin typeface="+mn-lt"/>
                <a:ea typeface="+mn-ea"/>
                <a:cs typeface="+mn-cs"/>
              </a:rPr>
              <a:t> Plant </a:t>
            </a:r>
            <a:r>
              <a:rPr lang="en-US" sz="2000" kern="1200" dirty="0" err="1" smtClean="0">
                <a:solidFill>
                  <a:schemeClr val="tx1"/>
                </a:solidFill>
                <a:effectLst/>
                <a:latin typeface="+mn-lt"/>
                <a:ea typeface="+mn-ea"/>
                <a:cs typeface="+mn-cs"/>
              </a:rPr>
              <a:t>Cymru</a:t>
            </a:r>
            <a:r>
              <a:rPr lang="en-US" sz="2000" kern="1200" dirty="0" smtClean="0">
                <a:solidFill>
                  <a:schemeClr val="tx1"/>
                </a:solidFill>
                <a:effectLst/>
                <a:latin typeface="+mn-lt"/>
                <a:ea typeface="+mn-ea"/>
                <a:cs typeface="+mn-cs"/>
              </a:rPr>
              <a:t>. </a:t>
            </a:r>
            <a:r>
              <a:rPr lang="en-US" sz="2000" kern="1200" dirty="0" err="1" smtClean="0">
                <a:solidFill>
                  <a:schemeClr val="tx1"/>
                </a:solidFill>
                <a:effectLst/>
                <a:latin typeface="+mn-lt"/>
                <a:ea typeface="+mn-ea"/>
                <a:cs typeface="+mn-cs"/>
              </a:rPr>
              <a:t>Bydd</a:t>
            </a:r>
            <a:r>
              <a:rPr lang="en-US" sz="2000" kern="1200" dirty="0" smtClean="0">
                <a:solidFill>
                  <a:schemeClr val="tx1"/>
                </a:solidFill>
                <a:effectLst/>
                <a:latin typeface="+mn-lt"/>
                <a:ea typeface="+mn-ea"/>
                <a:cs typeface="+mn-cs"/>
              </a:rPr>
              <a:t> </a:t>
            </a:r>
            <a:r>
              <a:rPr lang="en-US" sz="2000" kern="1200" dirty="0" err="1" smtClean="0">
                <a:solidFill>
                  <a:schemeClr val="tx1"/>
                </a:solidFill>
                <a:effectLst/>
                <a:latin typeface="+mn-lt"/>
                <a:ea typeface="+mn-ea"/>
                <a:cs typeface="+mn-cs"/>
              </a:rPr>
              <a:t>hi’n</a:t>
            </a:r>
            <a:r>
              <a:rPr lang="en-US" sz="2000" kern="1200" dirty="0" smtClean="0">
                <a:solidFill>
                  <a:schemeClr val="tx1"/>
                </a:solidFill>
                <a:effectLst/>
                <a:latin typeface="+mn-lt"/>
                <a:ea typeface="+mn-ea"/>
                <a:cs typeface="+mn-cs"/>
              </a:rPr>
              <a:t> </a:t>
            </a:r>
            <a:r>
              <a:rPr lang="en-US" sz="2000" kern="1200" dirty="0" err="1" smtClean="0">
                <a:solidFill>
                  <a:schemeClr val="tx1"/>
                </a:solidFill>
                <a:effectLst/>
                <a:latin typeface="+mn-lt"/>
                <a:ea typeface="+mn-ea"/>
                <a:cs typeface="+mn-cs"/>
              </a:rPr>
              <a:t>llenwi’r</a:t>
            </a:r>
            <a:r>
              <a:rPr lang="en-US" sz="2000" kern="1200" dirty="0" smtClean="0">
                <a:solidFill>
                  <a:schemeClr val="tx1"/>
                </a:solidFill>
                <a:effectLst/>
                <a:latin typeface="+mn-lt"/>
                <a:ea typeface="+mn-ea"/>
                <a:cs typeface="+mn-cs"/>
              </a:rPr>
              <a:t> </a:t>
            </a:r>
            <a:r>
              <a:rPr lang="en-US" sz="2000" kern="1200" dirty="0" err="1" smtClean="0">
                <a:solidFill>
                  <a:schemeClr val="tx1"/>
                </a:solidFill>
                <a:effectLst/>
                <a:latin typeface="+mn-lt"/>
                <a:ea typeface="+mn-ea"/>
                <a:cs typeface="+mn-cs"/>
              </a:rPr>
              <a:t>swydd</a:t>
            </a:r>
            <a:r>
              <a:rPr lang="en-US" sz="2000" kern="1200" dirty="0" smtClean="0">
                <a:solidFill>
                  <a:schemeClr val="tx1"/>
                </a:solidFill>
                <a:effectLst/>
                <a:latin typeface="+mn-lt"/>
                <a:ea typeface="+mn-ea"/>
                <a:cs typeface="+mn-cs"/>
              </a:rPr>
              <a:t> am </a:t>
            </a:r>
            <a:r>
              <a:rPr lang="en-US" sz="2000" kern="1200" dirty="0" err="1" smtClean="0">
                <a:solidFill>
                  <a:schemeClr val="tx1"/>
                </a:solidFill>
                <a:effectLst/>
                <a:latin typeface="+mn-lt"/>
                <a:ea typeface="+mn-ea"/>
                <a:cs typeface="+mn-cs"/>
              </a:rPr>
              <a:t>saith</a:t>
            </a:r>
            <a:r>
              <a:rPr lang="en-US" sz="2000" kern="1200" dirty="0" smtClean="0">
                <a:solidFill>
                  <a:schemeClr val="tx1"/>
                </a:solidFill>
                <a:effectLst/>
                <a:latin typeface="+mn-lt"/>
                <a:ea typeface="+mn-ea"/>
                <a:cs typeface="+mn-cs"/>
              </a:rPr>
              <a:t> </a:t>
            </a:r>
            <a:r>
              <a:rPr lang="en-US" sz="2000" kern="1200" dirty="0" err="1" smtClean="0">
                <a:solidFill>
                  <a:schemeClr val="tx1"/>
                </a:solidFill>
                <a:effectLst/>
                <a:latin typeface="+mn-lt"/>
                <a:ea typeface="+mn-ea"/>
                <a:cs typeface="+mn-cs"/>
              </a:rPr>
              <a:t>mlynedd</a:t>
            </a:r>
            <a:r>
              <a:rPr lang="en-US" sz="2000" kern="1200" dirty="0" smtClean="0">
                <a:solidFill>
                  <a:schemeClr val="tx1"/>
                </a:solidFill>
                <a:effectLst/>
                <a:latin typeface="+mn-lt"/>
                <a:ea typeface="+mn-ea"/>
                <a:cs typeface="+mn-cs"/>
              </a:rPr>
              <a:t>, </a:t>
            </a:r>
            <a:r>
              <a:rPr lang="en-US" sz="2000" kern="1200" dirty="0" err="1" smtClean="0">
                <a:solidFill>
                  <a:schemeClr val="tx1"/>
                </a:solidFill>
                <a:effectLst/>
                <a:latin typeface="+mn-lt"/>
                <a:ea typeface="+mn-ea"/>
                <a:cs typeface="+mn-cs"/>
              </a:rPr>
              <a:t>ar</a:t>
            </a:r>
            <a:r>
              <a:rPr lang="en-US" sz="2000" kern="1200" dirty="0" smtClean="0">
                <a:solidFill>
                  <a:schemeClr val="tx1"/>
                </a:solidFill>
                <a:effectLst/>
                <a:latin typeface="+mn-lt"/>
                <a:ea typeface="+mn-ea"/>
                <a:cs typeface="+mn-cs"/>
              </a:rPr>
              <a:t> </a:t>
            </a:r>
            <a:r>
              <a:rPr lang="en-US" sz="2000" kern="1200" dirty="0" err="1" smtClean="0">
                <a:solidFill>
                  <a:schemeClr val="tx1"/>
                </a:solidFill>
                <a:effectLst/>
                <a:latin typeface="+mn-lt"/>
                <a:ea typeface="+mn-ea"/>
                <a:cs typeface="+mn-cs"/>
              </a:rPr>
              <a:t>ôl</a:t>
            </a:r>
            <a:r>
              <a:rPr lang="en-US" sz="2000" kern="1200" dirty="0" smtClean="0">
                <a:solidFill>
                  <a:schemeClr val="tx1"/>
                </a:solidFill>
                <a:effectLst/>
                <a:latin typeface="+mn-lt"/>
                <a:ea typeface="+mn-ea"/>
                <a:cs typeface="+mn-cs"/>
              </a:rPr>
              <a:t> </a:t>
            </a:r>
            <a:r>
              <a:rPr lang="en-US" sz="2000" kern="1200" dirty="0" err="1" smtClean="0">
                <a:solidFill>
                  <a:schemeClr val="tx1"/>
                </a:solidFill>
                <a:effectLst/>
                <a:latin typeface="+mn-lt"/>
                <a:ea typeface="+mn-ea"/>
                <a:cs typeface="+mn-cs"/>
              </a:rPr>
              <a:t>cychwyn</a:t>
            </a:r>
            <a:r>
              <a:rPr lang="en-US" sz="2000" kern="1200" dirty="0" smtClean="0">
                <a:solidFill>
                  <a:schemeClr val="tx1"/>
                </a:solidFill>
                <a:effectLst/>
                <a:latin typeface="+mn-lt"/>
                <a:ea typeface="+mn-ea"/>
                <a:cs typeface="+mn-cs"/>
              </a:rPr>
              <a:t> </a:t>
            </a:r>
            <a:r>
              <a:rPr lang="en-US" sz="2000" kern="1200" dirty="0" err="1" smtClean="0">
                <a:solidFill>
                  <a:schemeClr val="tx1"/>
                </a:solidFill>
                <a:effectLst/>
                <a:latin typeface="+mn-lt"/>
                <a:ea typeface="+mn-ea"/>
                <a:cs typeface="+mn-cs"/>
              </a:rPr>
              <a:t>ym</a:t>
            </a:r>
            <a:r>
              <a:rPr lang="en-US" sz="2000" kern="1200" dirty="0" smtClean="0">
                <a:solidFill>
                  <a:schemeClr val="tx1"/>
                </a:solidFill>
                <a:effectLst/>
                <a:latin typeface="+mn-lt"/>
                <a:ea typeface="+mn-ea"/>
                <a:cs typeface="+mn-cs"/>
              </a:rPr>
              <a:t> </a:t>
            </a:r>
            <a:r>
              <a:rPr lang="en-US" sz="2000" kern="1200" dirty="0" err="1" smtClean="0">
                <a:solidFill>
                  <a:schemeClr val="tx1"/>
                </a:solidFill>
                <a:effectLst/>
                <a:latin typeface="+mn-lt"/>
                <a:ea typeface="+mn-ea"/>
                <a:cs typeface="+mn-cs"/>
              </a:rPr>
              <a:t>mis</a:t>
            </a:r>
            <a:r>
              <a:rPr lang="en-US" sz="2000" kern="1200" dirty="0" smtClean="0">
                <a:solidFill>
                  <a:schemeClr val="tx1"/>
                </a:solidFill>
                <a:effectLst/>
                <a:latin typeface="+mn-lt"/>
                <a:ea typeface="+mn-ea"/>
                <a:cs typeface="+mn-cs"/>
              </a:rPr>
              <a:t> </a:t>
            </a:r>
            <a:r>
              <a:rPr lang="en-US" sz="2000" kern="1200" dirty="0" err="1" smtClean="0">
                <a:solidFill>
                  <a:schemeClr val="tx1"/>
                </a:solidFill>
                <a:effectLst/>
                <a:latin typeface="+mn-lt"/>
                <a:ea typeface="+mn-ea"/>
                <a:cs typeface="+mn-cs"/>
              </a:rPr>
              <a:t>Ebrill</a:t>
            </a:r>
            <a:r>
              <a:rPr lang="en-US" sz="2000" kern="1200" dirty="0" smtClean="0">
                <a:solidFill>
                  <a:schemeClr val="tx1"/>
                </a:solidFill>
                <a:effectLst/>
                <a:latin typeface="+mn-lt"/>
                <a:ea typeface="+mn-ea"/>
                <a:cs typeface="+mn-cs"/>
              </a:rPr>
              <a:t> 2022</a:t>
            </a:r>
            <a:endParaRPr lang="en-GB" sz="2000" kern="1200" dirty="0" smtClean="0">
              <a:solidFill>
                <a:schemeClr val="tx1"/>
              </a:solidFill>
              <a:effectLst/>
              <a:latin typeface="+mn-lt"/>
              <a:ea typeface="+mn-ea"/>
              <a:cs typeface="+mn-cs"/>
            </a:endParaRPr>
          </a:p>
          <a:p>
            <a:pPr>
              <a:defRPr sz="2000"/>
            </a:pPr>
            <a:endParaRPr lang="en-US" baseline="0" dirty="0" smtClean="0"/>
          </a:p>
        </p:txBody>
      </p:sp>
      <p:sp>
        <p:nvSpPr>
          <p:cNvPr id="4" name="Slide Number Placeholder 3"/>
          <p:cNvSpPr>
            <a:spLocks noGrp="1"/>
          </p:cNvSpPr>
          <p:nvPr>
            <p:ph type="sldNum" sz="quarter" idx="10"/>
          </p:nvPr>
        </p:nvSpPr>
        <p:spPr/>
        <p:txBody>
          <a:bodyPr/>
          <a:lstStyle/>
          <a:p>
            <a:fld id="{459A6EA9-66A1-4DDF-AD32-3B154CB7BBD1}" type="slidenum">
              <a:rPr lang="en-GB" smtClean="0"/>
              <a:pPr/>
              <a:t>14</a:t>
            </a:fld>
            <a:endParaRPr lang="en-GB"/>
          </a:p>
        </p:txBody>
      </p:sp>
    </p:spTree>
    <p:extLst>
      <p:ext uri="{BB962C8B-B14F-4D97-AF65-F5344CB8AC3E}">
        <p14:creationId xmlns:p14="http://schemas.microsoft.com/office/powerpoint/2010/main" val="3785650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smtClean="0"/>
              <a:t>She SUPPORTS and LISTENS through her participation team who work with groups of children and young people across Wales to teach them about their rights and listen to them to find out what they want the Commissioner to change. </a:t>
            </a:r>
          </a:p>
          <a:p>
            <a:pPr>
              <a:defRPr sz="2000"/>
            </a:pPr>
            <a:r>
              <a:rPr lang="en-GB" dirty="0" smtClean="0"/>
              <a:t>She ADVISES through her Investigation and Advice team.</a:t>
            </a:r>
          </a:p>
          <a:p>
            <a:pPr>
              <a:defRPr sz="2000"/>
            </a:pPr>
            <a:r>
              <a:rPr lang="en-GB" dirty="0" smtClean="0"/>
              <a:t>She INFLUENCES through her policy team to affect government change</a:t>
            </a:r>
          </a:p>
          <a:p>
            <a:pPr>
              <a:defRPr sz="2000"/>
            </a:pPr>
            <a:r>
              <a:rPr lang="en-GB" dirty="0" smtClean="0"/>
              <a:t>She SPEAKS up at all levels to be a voice for children in Wales.  </a:t>
            </a:r>
          </a:p>
          <a:p>
            <a:pPr>
              <a:defRPr sz="2000"/>
            </a:pPr>
            <a:endParaRPr lang="en-GB" dirty="0" smtClean="0"/>
          </a:p>
          <a:p>
            <a:pPr>
              <a:defRPr sz="2000"/>
            </a:pPr>
            <a:r>
              <a:rPr lang="en-GB" dirty="0" smtClean="0"/>
              <a:t>--------------------------------------------------------------------------------------------------------</a:t>
            </a:r>
          </a:p>
          <a:p>
            <a:pPr>
              <a:defRPr sz="2000"/>
            </a:pPr>
            <a:endParaRPr lang="en-GB" dirty="0" smtClean="0"/>
          </a:p>
          <a:p>
            <a:pPr>
              <a:defRPr sz="2000"/>
            </a:pPr>
            <a:r>
              <a:rPr lang="en-GB" dirty="0" smtClean="0"/>
              <a:t>Mae </a:t>
            </a:r>
            <a:r>
              <a:rPr lang="en-GB" dirty="0" err="1" smtClean="0"/>
              <a:t>hi’n</a:t>
            </a:r>
            <a:r>
              <a:rPr lang="en-GB" dirty="0" smtClean="0"/>
              <a:t> CEFNOGI ac </a:t>
            </a:r>
            <a:r>
              <a:rPr lang="en-GB" dirty="0" err="1" smtClean="0"/>
              <a:t>yn</a:t>
            </a:r>
            <a:r>
              <a:rPr lang="en-GB" baseline="0" dirty="0" smtClean="0"/>
              <a:t> GWRANDO </a:t>
            </a:r>
            <a:r>
              <a:rPr lang="en-GB" baseline="0" dirty="0" err="1" smtClean="0"/>
              <a:t>trwy</a:t>
            </a:r>
            <a:r>
              <a:rPr lang="en-GB" baseline="0" dirty="0" smtClean="0"/>
              <a:t> </a:t>
            </a:r>
            <a:r>
              <a:rPr lang="en-GB" baseline="0" dirty="0" err="1" smtClean="0"/>
              <a:t>ei</a:t>
            </a:r>
            <a:r>
              <a:rPr lang="en-GB" baseline="0" dirty="0" smtClean="0"/>
              <a:t> </a:t>
            </a:r>
            <a:r>
              <a:rPr lang="en-GB" baseline="0" dirty="0" err="1" smtClean="0"/>
              <a:t>thîm</a:t>
            </a:r>
            <a:r>
              <a:rPr lang="en-GB" baseline="0" dirty="0" smtClean="0"/>
              <a:t> </a:t>
            </a:r>
            <a:r>
              <a:rPr lang="en-GB" baseline="0" dirty="0" err="1" smtClean="0"/>
              <a:t>cyfranogiad</a:t>
            </a:r>
            <a:r>
              <a:rPr lang="en-GB" baseline="0" dirty="0" smtClean="0"/>
              <a:t> </a:t>
            </a:r>
            <a:r>
              <a:rPr lang="en-GB" baseline="0" dirty="0" err="1" smtClean="0"/>
              <a:t>sy’n</a:t>
            </a:r>
            <a:r>
              <a:rPr lang="en-GB" baseline="0" dirty="0" smtClean="0"/>
              <a:t> </a:t>
            </a:r>
            <a:r>
              <a:rPr lang="en-GB" baseline="0" dirty="0" err="1" smtClean="0"/>
              <a:t>gweithio</a:t>
            </a:r>
            <a:r>
              <a:rPr lang="en-GB" baseline="0" dirty="0" smtClean="0"/>
              <a:t> </a:t>
            </a:r>
            <a:r>
              <a:rPr lang="en-GB" baseline="0" dirty="0" err="1" smtClean="0"/>
              <a:t>gyda</a:t>
            </a:r>
            <a:r>
              <a:rPr lang="en-GB" baseline="0" dirty="0" smtClean="0"/>
              <a:t> </a:t>
            </a:r>
            <a:r>
              <a:rPr lang="en-GB" baseline="0" dirty="0" err="1" smtClean="0"/>
              <a:t>phlant</a:t>
            </a:r>
            <a:r>
              <a:rPr lang="en-GB" baseline="0" dirty="0" smtClean="0"/>
              <a:t> a </a:t>
            </a:r>
            <a:r>
              <a:rPr lang="en-GB" baseline="0" dirty="0" err="1" smtClean="0"/>
              <a:t>phobl</a:t>
            </a:r>
            <a:r>
              <a:rPr lang="en-GB" baseline="0" dirty="0" smtClean="0"/>
              <a:t> </a:t>
            </a:r>
            <a:r>
              <a:rPr lang="en-GB" baseline="0" dirty="0" err="1" smtClean="0"/>
              <a:t>ifanc</a:t>
            </a:r>
            <a:r>
              <a:rPr lang="en-GB" baseline="0" dirty="0" smtClean="0"/>
              <a:t> </a:t>
            </a:r>
            <a:r>
              <a:rPr lang="en-GB" baseline="0" dirty="0" err="1" smtClean="0"/>
              <a:t>ledled</a:t>
            </a:r>
            <a:r>
              <a:rPr lang="en-GB" baseline="0" dirty="0" smtClean="0"/>
              <a:t> </a:t>
            </a:r>
            <a:r>
              <a:rPr lang="en-GB" baseline="0" dirty="0" err="1" smtClean="0"/>
              <a:t>Cymru</a:t>
            </a:r>
            <a:r>
              <a:rPr lang="en-GB" baseline="0" dirty="0" smtClean="0"/>
              <a:t> </a:t>
            </a:r>
            <a:r>
              <a:rPr lang="en-GB" baseline="0" dirty="0" err="1" smtClean="0"/>
              <a:t>i’w</a:t>
            </a:r>
            <a:r>
              <a:rPr lang="en-GB" baseline="0" dirty="0" smtClean="0"/>
              <a:t> </a:t>
            </a:r>
            <a:r>
              <a:rPr lang="en-GB" baseline="0" dirty="0" err="1" smtClean="0"/>
              <a:t>dysgu</a:t>
            </a:r>
            <a:r>
              <a:rPr lang="en-GB" baseline="0" dirty="0" smtClean="0"/>
              <a:t> am </a:t>
            </a:r>
            <a:r>
              <a:rPr lang="en-GB" baseline="0" dirty="0" err="1" smtClean="0"/>
              <a:t>eu</a:t>
            </a:r>
            <a:r>
              <a:rPr lang="en-GB" baseline="0" dirty="0" smtClean="0"/>
              <a:t> </a:t>
            </a:r>
            <a:r>
              <a:rPr lang="en-GB" baseline="0" dirty="0" err="1" smtClean="0"/>
              <a:t>hawliau</a:t>
            </a:r>
            <a:r>
              <a:rPr lang="en-GB" baseline="0" dirty="0" smtClean="0"/>
              <a:t> ac </a:t>
            </a:r>
            <a:r>
              <a:rPr lang="en-GB" baseline="0" dirty="0" err="1" smtClean="0"/>
              <a:t>yn</a:t>
            </a:r>
            <a:r>
              <a:rPr lang="en-GB" baseline="0" dirty="0" smtClean="0"/>
              <a:t> </a:t>
            </a:r>
            <a:r>
              <a:rPr lang="en-GB" baseline="0" dirty="0" err="1" smtClean="0"/>
              <a:t>gwrando</a:t>
            </a:r>
            <a:r>
              <a:rPr lang="en-GB" baseline="0" dirty="0" smtClean="0"/>
              <a:t> </a:t>
            </a:r>
            <a:r>
              <a:rPr lang="en-GB" baseline="0" dirty="0" err="1" smtClean="0"/>
              <a:t>arnyn</a:t>
            </a:r>
            <a:r>
              <a:rPr lang="en-GB" baseline="0" dirty="0" smtClean="0"/>
              <a:t> </a:t>
            </a:r>
            <a:r>
              <a:rPr lang="en-GB" baseline="0" dirty="0" err="1" smtClean="0"/>
              <a:t>nhw</a:t>
            </a:r>
            <a:r>
              <a:rPr lang="en-GB" baseline="0" dirty="0" smtClean="0"/>
              <a:t> </a:t>
            </a:r>
            <a:r>
              <a:rPr lang="en-GB" baseline="0" dirty="0" err="1" smtClean="0"/>
              <a:t>er</a:t>
            </a:r>
            <a:r>
              <a:rPr lang="en-GB" baseline="0" dirty="0" smtClean="0"/>
              <a:t> </a:t>
            </a:r>
            <a:r>
              <a:rPr lang="en-GB" baseline="0" dirty="0" err="1" smtClean="0"/>
              <a:t>mwyn</a:t>
            </a:r>
            <a:r>
              <a:rPr lang="en-GB" baseline="0" dirty="0" smtClean="0"/>
              <a:t> </a:t>
            </a:r>
            <a:r>
              <a:rPr lang="en-GB" baseline="0" dirty="0" err="1" smtClean="0"/>
              <a:t>cael</a:t>
            </a:r>
            <a:r>
              <a:rPr lang="en-GB" baseline="0" dirty="0" smtClean="0"/>
              <a:t> </a:t>
            </a:r>
            <a:r>
              <a:rPr lang="en-GB" baseline="0" dirty="0" err="1" smtClean="0"/>
              <a:t>gwybod</a:t>
            </a:r>
            <a:r>
              <a:rPr lang="en-GB" baseline="0" dirty="0" smtClean="0"/>
              <a:t> </a:t>
            </a:r>
            <a:r>
              <a:rPr lang="en-GB" baseline="0" dirty="0" err="1" smtClean="0"/>
              <a:t>beth</a:t>
            </a:r>
            <a:r>
              <a:rPr lang="en-GB" baseline="0" dirty="0" smtClean="0"/>
              <a:t> </a:t>
            </a:r>
            <a:r>
              <a:rPr lang="en-GB" baseline="0" dirty="0" err="1" smtClean="0"/>
              <a:t>maen</a:t>
            </a:r>
            <a:r>
              <a:rPr lang="en-GB" baseline="0" dirty="0" smtClean="0"/>
              <a:t> </a:t>
            </a:r>
            <a:r>
              <a:rPr lang="en-GB" baseline="0" dirty="0" err="1" smtClean="0"/>
              <a:t>nhw</a:t>
            </a:r>
            <a:r>
              <a:rPr lang="en-GB" baseline="0" dirty="0" smtClean="0"/>
              <a:t> </a:t>
            </a:r>
            <a:r>
              <a:rPr lang="en-GB" baseline="0" dirty="0" err="1" smtClean="0"/>
              <a:t>eisiau</a:t>
            </a:r>
            <a:r>
              <a:rPr lang="en-GB" baseline="0" dirty="0" smtClean="0"/>
              <a:t> </a:t>
            </a:r>
            <a:r>
              <a:rPr lang="en-GB" baseline="0" dirty="0" err="1" smtClean="0"/>
              <a:t>i’r</a:t>
            </a:r>
            <a:r>
              <a:rPr lang="en-GB" baseline="0" dirty="0" smtClean="0"/>
              <a:t> </a:t>
            </a:r>
            <a:r>
              <a:rPr lang="en-GB" baseline="0" dirty="0" err="1" smtClean="0"/>
              <a:t>Comisiynydd</a:t>
            </a:r>
            <a:r>
              <a:rPr lang="en-GB" baseline="0" dirty="0" smtClean="0"/>
              <a:t> </a:t>
            </a:r>
            <a:r>
              <a:rPr lang="en-GB" baseline="0" dirty="0" err="1" smtClean="0"/>
              <a:t>ei</a:t>
            </a:r>
            <a:r>
              <a:rPr lang="en-GB" baseline="0" dirty="0" smtClean="0"/>
              <a:t> </a:t>
            </a:r>
            <a:r>
              <a:rPr lang="en-GB" baseline="0" dirty="0" err="1" smtClean="0"/>
              <a:t>newid</a:t>
            </a:r>
            <a:r>
              <a:rPr lang="en-GB" baseline="0" dirty="0" smtClean="0"/>
              <a:t>. </a:t>
            </a:r>
          </a:p>
          <a:p>
            <a:pPr>
              <a:defRPr sz="2000"/>
            </a:pPr>
            <a:r>
              <a:rPr lang="en-GB" baseline="0" dirty="0" smtClean="0"/>
              <a:t>Mae </a:t>
            </a:r>
            <a:r>
              <a:rPr lang="en-GB" baseline="0" dirty="0" err="1" smtClean="0"/>
              <a:t>hi’n</a:t>
            </a:r>
            <a:r>
              <a:rPr lang="en-GB" baseline="0" dirty="0" smtClean="0"/>
              <a:t> CYNGHORI </a:t>
            </a:r>
            <a:r>
              <a:rPr lang="en-GB" baseline="0" dirty="0" err="1" smtClean="0"/>
              <a:t>trwy’r</a:t>
            </a:r>
            <a:r>
              <a:rPr lang="en-GB" baseline="0" dirty="0" smtClean="0"/>
              <a:t> </a:t>
            </a:r>
            <a:r>
              <a:rPr lang="en-GB" baseline="0" dirty="0" err="1" smtClean="0"/>
              <a:t>tîm</a:t>
            </a:r>
            <a:r>
              <a:rPr lang="en-GB" baseline="0" dirty="0" smtClean="0"/>
              <a:t> </a:t>
            </a:r>
            <a:r>
              <a:rPr lang="en-GB" baseline="0" dirty="0" err="1" smtClean="0"/>
              <a:t>Ymchwiliadau</a:t>
            </a:r>
            <a:r>
              <a:rPr lang="en-GB" baseline="0" dirty="0" smtClean="0"/>
              <a:t> a </a:t>
            </a:r>
            <a:r>
              <a:rPr lang="en-GB" baseline="0" dirty="0" err="1" smtClean="0"/>
              <a:t>Chyngor</a:t>
            </a:r>
            <a:r>
              <a:rPr lang="en-GB" baseline="0" dirty="0" smtClean="0"/>
              <a:t>.</a:t>
            </a:r>
          </a:p>
          <a:p>
            <a:pPr>
              <a:defRPr sz="2000"/>
            </a:pPr>
            <a:r>
              <a:rPr lang="en-GB" baseline="0" dirty="0" smtClean="0"/>
              <a:t>Mae </a:t>
            </a:r>
            <a:r>
              <a:rPr lang="en-GB" baseline="0" dirty="0" err="1" smtClean="0"/>
              <a:t>hi’n</a:t>
            </a:r>
            <a:r>
              <a:rPr lang="en-GB" baseline="0" dirty="0" smtClean="0"/>
              <a:t> DYLANWADU </a:t>
            </a:r>
            <a:r>
              <a:rPr lang="en-GB" baseline="0" dirty="0" err="1" smtClean="0"/>
              <a:t>trwy</a:t>
            </a:r>
            <a:r>
              <a:rPr lang="en-GB" baseline="0" dirty="0" smtClean="0"/>
              <a:t> </a:t>
            </a:r>
            <a:r>
              <a:rPr lang="en-GB" baseline="0" dirty="0" err="1" smtClean="0"/>
              <a:t>ei</a:t>
            </a:r>
            <a:r>
              <a:rPr lang="en-GB" baseline="0" dirty="0" smtClean="0"/>
              <a:t> </a:t>
            </a:r>
            <a:r>
              <a:rPr lang="en-GB" baseline="0" dirty="0" err="1" smtClean="0"/>
              <a:t>thîm</a:t>
            </a:r>
            <a:r>
              <a:rPr lang="en-GB" baseline="0" dirty="0" smtClean="0"/>
              <a:t> </a:t>
            </a:r>
            <a:r>
              <a:rPr lang="en-GB" baseline="0" dirty="0" err="1" smtClean="0"/>
              <a:t>polisi</a:t>
            </a:r>
            <a:r>
              <a:rPr lang="en-GB" baseline="0" dirty="0" smtClean="0"/>
              <a:t> </a:t>
            </a:r>
            <a:r>
              <a:rPr lang="en-GB" baseline="0" dirty="0" err="1" smtClean="0"/>
              <a:t>i</a:t>
            </a:r>
            <a:r>
              <a:rPr lang="en-GB" baseline="0" dirty="0" smtClean="0"/>
              <a:t> </a:t>
            </a:r>
            <a:r>
              <a:rPr lang="en-GB" baseline="0" dirty="0" err="1" smtClean="0"/>
              <a:t>ddylanwadu</a:t>
            </a:r>
            <a:r>
              <a:rPr lang="en-GB" baseline="0" dirty="0" smtClean="0"/>
              <a:t> </a:t>
            </a:r>
            <a:r>
              <a:rPr lang="en-GB" baseline="0" dirty="0" err="1" smtClean="0"/>
              <a:t>ar</a:t>
            </a:r>
            <a:r>
              <a:rPr lang="en-GB" baseline="0" dirty="0" smtClean="0"/>
              <a:t> </a:t>
            </a:r>
            <a:r>
              <a:rPr lang="en-GB" baseline="0" dirty="0" err="1" smtClean="0"/>
              <a:t>newid</a:t>
            </a:r>
            <a:r>
              <a:rPr lang="en-GB" baseline="0" dirty="0" smtClean="0"/>
              <a:t> </a:t>
            </a:r>
            <a:r>
              <a:rPr lang="en-GB" baseline="0" dirty="0" err="1" smtClean="0"/>
              <a:t>yn</a:t>
            </a:r>
            <a:r>
              <a:rPr lang="en-GB" baseline="0" dirty="0" smtClean="0"/>
              <a:t> y </a:t>
            </a:r>
            <a:r>
              <a:rPr lang="en-GB" baseline="0" dirty="0" err="1" smtClean="0"/>
              <a:t>llywodraeth</a:t>
            </a:r>
            <a:endParaRPr lang="en-GB" baseline="0" dirty="0" smtClean="0"/>
          </a:p>
          <a:p>
            <a:pPr>
              <a:defRPr sz="2000"/>
            </a:pPr>
            <a:r>
              <a:rPr lang="en-GB" baseline="0" dirty="0" smtClean="0"/>
              <a:t>Mae </a:t>
            </a:r>
            <a:r>
              <a:rPr lang="en-GB" baseline="0" dirty="0" err="1" smtClean="0"/>
              <a:t>hi’n</a:t>
            </a:r>
            <a:r>
              <a:rPr lang="en-GB" baseline="0" dirty="0" smtClean="0"/>
              <a:t> CODI LLAIS </a:t>
            </a:r>
            <a:r>
              <a:rPr lang="en-GB" baseline="0" dirty="0" err="1" smtClean="0"/>
              <a:t>ar</a:t>
            </a:r>
            <a:r>
              <a:rPr lang="en-GB" baseline="0" dirty="0" smtClean="0"/>
              <a:t> bob </a:t>
            </a:r>
            <a:r>
              <a:rPr lang="en-GB" baseline="0" dirty="0" err="1" smtClean="0"/>
              <a:t>lefel</a:t>
            </a:r>
            <a:r>
              <a:rPr lang="en-GB" baseline="0" dirty="0" smtClean="0"/>
              <a:t> </a:t>
            </a:r>
            <a:r>
              <a:rPr lang="en-GB" baseline="0" dirty="0" err="1" smtClean="0"/>
              <a:t>er</a:t>
            </a:r>
            <a:r>
              <a:rPr lang="en-GB" baseline="0" dirty="0" smtClean="0"/>
              <a:t> </a:t>
            </a:r>
            <a:r>
              <a:rPr lang="en-GB" baseline="0" dirty="0" err="1" smtClean="0"/>
              <a:t>mwyn</a:t>
            </a:r>
            <a:r>
              <a:rPr lang="en-GB" baseline="0" dirty="0" smtClean="0"/>
              <a:t> bod </a:t>
            </a:r>
            <a:r>
              <a:rPr lang="en-GB" baseline="0" dirty="0" err="1" smtClean="0"/>
              <a:t>yn</a:t>
            </a:r>
            <a:r>
              <a:rPr lang="en-GB" baseline="0" dirty="0" smtClean="0"/>
              <a:t> </a:t>
            </a:r>
            <a:r>
              <a:rPr lang="en-GB" baseline="0" dirty="0" err="1" smtClean="0"/>
              <a:t>llais</a:t>
            </a:r>
            <a:r>
              <a:rPr lang="en-GB" baseline="0" dirty="0" smtClean="0"/>
              <a:t> </a:t>
            </a:r>
            <a:r>
              <a:rPr lang="en-GB" baseline="0" dirty="0" err="1" smtClean="0"/>
              <a:t>i</a:t>
            </a:r>
            <a:r>
              <a:rPr lang="en-GB" baseline="0" dirty="0" smtClean="0"/>
              <a:t> </a:t>
            </a:r>
            <a:r>
              <a:rPr lang="en-GB" baseline="0" dirty="0" err="1" smtClean="0"/>
              <a:t>blant</a:t>
            </a:r>
            <a:r>
              <a:rPr lang="en-GB" baseline="0" dirty="0" smtClean="0"/>
              <a:t> </a:t>
            </a:r>
            <a:r>
              <a:rPr lang="en-GB" baseline="0" dirty="0" err="1" smtClean="0"/>
              <a:t>Cymru</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15</a:t>
            </a:fld>
            <a:endParaRPr lang="en-GB"/>
          </a:p>
        </p:txBody>
      </p:sp>
    </p:spTree>
    <p:extLst>
      <p:ext uri="{BB962C8B-B14F-4D97-AF65-F5344CB8AC3E}">
        <p14:creationId xmlns:p14="http://schemas.microsoft.com/office/powerpoint/2010/main" val="1481778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Rocio’s Investigations and Advice team are there for children and young people and adults who care about them and this video will tell you a little bit more about this service. </a:t>
            </a:r>
          </a:p>
          <a:p>
            <a:endParaRPr lang="en-GB" dirty="0" smtClean="0"/>
          </a:p>
          <a:p>
            <a:r>
              <a:rPr lang="en-GB" dirty="0" smtClean="0"/>
              <a:t>--------------------------------------------------------------------------------</a:t>
            </a:r>
          </a:p>
          <a:p>
            <a:endParaRPr lang="en-GB" dirty="0" smtClean="0"/>
          </a:p>
          <a:p>
            <a:r>
              <a:rPr lang="en-GB" dirty="0" smtClean="0"/>
              <a:t>Mae </a:t>
            </a:r>
            <a:r>
              <a:rPr lang="en-GB" dirty="0" err="1" smtClean="0"/>
              <a:t>tîm</a:t>
            </a:r>
            <a:r>
              <a:rPr lang="en-GB" dirty="0" smtClean="0"/>
              <a:t> </a:t>
            </a:r>
            <a:r>
              <a:rPr lang="en-GB" dirty="0" err="1" smtClean="0"/>
              <a:t>Ymchwiliadau</a:t>
            </a:r>
            <a:r>
              <a:rPr lang="en-GB" dirty="0" smtClean="0"/>
              <a:t> a</a:t>
            </a:r>
            <a:r>
              <a:rPr lang="en-GB" baseline="0" dirty="0" smtClean="0"/>
              <a:t> </a:t>
            </a:r>
            <a:r>
              <a:rPr lang="en-GB" baseline="0" dirty="0" err="1" smtClean="0"/>
              <a:t>Chyngor</a:t>
            </a:r>
            <a:r>
              <a:rPr lang="en-GB" baseline="0" dirty="0" smtClean="0"/>
              <a:t> Rocio </a:t>
            </a:r>
            <a:r>
              <a:rPr lang="en-GB" baseline="0" dirty="0" err="1" smtClean="0"/>
              <a:t>yno</a:t>
            </a:r>
            <a:r>
              <a:rPr lang="en-GB" baseline="0" dirty="0" smtClean="0"/>
              <a:t> </a:t>
            </a:r>
            <a:r>
              <a:rPr lang="en-GB" baseline="0" dirty="0" err="1" smtClean="0"/>
              <a:t>ar</a:t>
            </a:r>
            <a:r>
              <a:rPr lang="en-GB" baseline="0" dirty="0" smtClean="0"/>
              <a:t> </a:t>
            </a:r>
            <a:r>
              <a:rPr lang="en-GB" baseline="0" dirty="0" err="1" smtClean="0"/>
              <a:t>gyfer</a:t>
            </a:r>
            <a:r>
              <a:rPr lang="en-GB" baseline="0" dirty="0" smtClean="0"/>
              <a:t> plant a </a:t>
            </a:r>
            <a:r>
              <a:rPr lang="en-GB" baseline="0" dirty="0" err="1" smtClean="0"/>
              <a:t>phobl</a:t>
            </a:r>
            <a:r>
              <a:rPr lang="en-GB" baseline="0" dirty="0" smtClean="0"/>
              <a:t> </a:t>
            </a:r>
            <a:r>
              <a:rPr lang="en-GB" baseline="0" dirty="0" err="1" smtClean="0"/>
              <a:t>ifanc</a:t>
            </a:r>
            <a:r>
              <a:rPr lang="en-GB" baseline="0" dirty="0" smtClean="0"/>
              <a:t> </a:t>
            </a:r>
            <a:r>
              <a:rPr lang="en-GB" baseline="0" dirty="0" err="1" smtClean="0"/>
              <a:t>a’r</a:t>
            </a:r>
            <a:r>
              <a:rPr lang="en-GB" baseline="0" dirty="0" smtClean="0"/>
              <a:t> </a:t>
            </a:r>
            <a:r>
              <a:rPr lang="en-GB" baseline="0" dirty="0" err="1" smtClean="0"/>
              <a:t>oedolion</a:t>
            </a:r>
            <a:r>
              <a:rPr lang="en-GB" baseline="0" dirty="0" smtClean="0"/>
              <a:t> </a:t>
            </a:r>
            <a:r>
              <a:rPr lang="en-GB" baseline="0" dirty="0" err="1" smtClean="0"/>
              <a:t>sy’n</a:t>
            </a:r>
            <a:r>
              <a:rPr lang="en-GB" baseline="0" dirty="0" smtClean="0"/>
              <a:t> </a:t>
            </a:r>
            <a:r>
              <a:rPr lang="en-GB" baseline="0" dirty="0" err="1" smtClean="0"/>
              <a:t>gofalu</a:t>
            </a:r>
            <a:r>
              <a:rPr lang="en-GB" baseline="0" dirty="0" smtClean="0"/>
              <a:t> </a:t>
            </a:r>
            <a:r>
              <a:rPr lang="en-GB" baseline="0" dirty="0" err="1" smtClean="0"/>
              <a:t>amdanyn</a:t>
            </a:r>
            <a:r>
              <a:rPr lang="en-GB" baseline="0" dirty="0" smtClean="0"/>
              <a:t> </a:t>
            </a:r>
            <a:r>
              <a:rPr lang="en-GB" baseline="0" dirty="0" err="1" smtClean="0"/>
              <a:t>nhw</a:t>
            </a:r>
            <a:r>
              <a:rPr lang="en-GB" baseline="0" dirty="0" smtClean="0"/>
              <a:t>, a </a:t>
            </a:r>
            <a:r>
              <a:rPr lang="en-GB" baseline="0" dirty="0" err="1" smtClean="0"/>
              <a:t>bydd</a:t>
            </a:r>
            <a:r>
              <a:rPr lang="en-GB" baseline="0" dirty="0" smtClean="0"/>
              <a:t> y </a:t>
            </a:r>
            <a:r>
              <a:rPr lang="en-GB" baseline="0" dirty="0" err="1" smtClean="0"/>
              <a:t>fideo</a:t>
            </a:r>
            <a:r>
              <a:rPr lang="en-GB" baseline="0" dirty="0" smtClean="0"/>
              <a:t> </a:t>
            </a:r>
            <a:r>
              <a:rPr lang="en-GB" baseline="0" dirty="0" err="1" smtClean="0"/>
              <a:t>yma’n</a:t>
            </a:r>
            <a:r>
              <a:rPr lang="en-GB" baseline="0" dirty="0" smtClean="0"/>
              <a:t> </a:t>
            </a:r>
            <a:r>
              <a:rPr lang="en-GB" baseline="0" dirty="0" err="1" smtClean="0"/>
              <a:t>sôn</a:t>
            </a:r>
            <a:r>
              <a:rPr lang="en-GB" baseline="0" dirty="0" smtClean="0"/>
              <a:t> </a:t>
            </a:r>
            <a:r>
              <a:rPr lang="en-GB" baseline="0" dirty="0" err="1" smtClean="0"/>
              <a:t>rhagor</a:t>
            </a:r>
            <a:r>
              <a:rPr lang="en-GB" baseline="0" dirty="0" smtClean="0"/>
              <a:t> </a:t>
            </a:r>
            <a:r>
              <a:rPr lang="en-GB" baseline="0" dirty="0" err="1" smtClean="0"/>
              <a:t>wrthych</a:t>
            </a:r>
            <a:r>
              <a:rPr lang="en-GB" baseline="0" dirty="0" smtClean="0"/>
              <a:t> chi am y </a:t>
            </a:r>
            <a:r>
              <a:rPr lang="en-GB" baseline="0" dirty="0" err="1" smtClean="0"/>
              <a:t>gwasanaeth</a:t>
            </a:r>
            <a:r>
              <a:rPr lang="en-GB" baseline="0" dirty="0" smtClean="0"/>
              <a:t> </a:t>
            </a:r>
            <a:r>
              <a:rPr lang="en-GB" baseline="0" dirty="0" err="1" smtClean="0"/>
              <a:t>yma</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B0AB4736-67E8-405A-8E3D-08D93F354B5E}" type="slidenum">
              <a:rPr lang="en-GB" smtClean="0"/>
              <a:t>16</a:t>
            </a:fld>
            <a:endParaRPr lang="en-GB"/>
          </a:p>
        </p:txBody>
      </p:sp>
    </p:spTree>
    <p:extLst>
      <p:ext uri="{BB962C8B-B14F-4D97-AF65-F5344CB8AC3E}">
        <p14:creationId xmlns:p14="http://schemas.microsoft.com/office/powerpoint/2010/main" val="1645102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endParaRPr lang="en-US" baseline="0" dirty="0" smtClean="0"/>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17</a:t>
            </a:fld>
            <a:endParaRPr lang="en-GB"/>
          </a:p>
        </p:txBody>
      </p:sp>
    </p:spTree>
    <p:extLst>
      <p:ext uri="{BB962C8B-B14F-4D97-AF65-F5344CB8AC3E}">
        <p14:creationId xmlns:p14="http://schemas.microsoft.com/office/powerpoint/2010/main" val="2172818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459A6EA9-66A1-4DDF-AD32-3B154CB7BBD1}" type="slidenum">
              <a:rPr lang="en-GB" smtClean="0"/>
              <a:pPr/>
              <a:t>18</a:t>
            </a:fld>
            <a:endParaRPr lang="en-GB"/>
          </a:p>
        </p:txBody>
      </p:sp>
    </p:spTree>
    <p:extLst>
      <p:ext uri="{BB962C8B-B14F-4D97-AF65-F5344CB8AC3E}">
        <p14:creationId xmlns:p14="http://schemas.microsoft.com/office/powerpoint/2010/main" val="3400960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now set out a framework that supports</a:t>
            </a:r>
            <a:r>
              <a:rPr lang="en-US" baseline="0" dirty="0" smtClean="0"/>
              <a:t> schools to take these legislative duties forward in a way that is straightforward and based in human rights principles. </a:t>
            </a:r>
          </a:p>
          <a:p>
            <a:endParaRPr lang="en-US" baseline="0" dirty="0" smtClean="0"/>
          </a:p>
          <a:p>
            <a:r>
              <a:rPr lang="en-US" baseline="0" dirty="0" smtClean="0"/>
              <a:t>Please download the link from the presentation or here - https://www.childcomwales.org.uk/resources/the-right-way-a-childrens-rights-approach/a-childrens-rights-approach-to-education-in-wales/</a:t>
            </a:r>
          </a:p>
          <a:p>
            <a:endParaRPr lang="en-US" baseline="0" dirty="0" smtClean="0"/>
          </a:p>
          <a:p>
            <a:r>
              <a:rPr lang="en-US" baseline="0" dirty="0" smtClean="0"/>
              <a:t>……………………………………………………………………….</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Byddwn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nawr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cyflwyno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fframwaith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cefnogi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ysgolion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symud</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dyletswyddau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deddfwriaethol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ymlaen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mewn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ffordd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uniongyrchol</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seiliwyd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egwyddorion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dynol</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US" baseline="0" dirty="0" smtClean="0"/>
          </a:p>
          <a:p>
            <a:endParaRPr lang="en-US" baseline="0" dirty="0" smtClean="0"/>
          </a:p>
          <a:p>
            <a:r>
              <a:rPr lang="en-US" baseline="0" dirty="0" smtClean="0"/>
              <a:t>https://www.complantcymru.org.uk/adnoddau/dull-hawliau-plant-2/dull-gweithredu-seiliedig-ar-hawliau-plant-i-addysg-yng-nghymru/</a:t>
            </a:r>
          </a:p>
          <a:p>
            <a:endParaRPr lang="en-GB" dirty="0"/>
          </a:p>
        </p:txBody>
      </p:sp>
      <p:sp>
        <p:nvSpPr>
          <p:cNvPr id="4" name="Slide Number Placeholder 3"/>
          <p:cNvSpPr>
            <a:spLocks noGrp="1"/>
          </p:cNvSpPr>
          <p:nvPr>
            <p:ph type="sldNum" sz="quarter" idx="10"/>
          </p:nvPr>
        </p:nvSpPr>
        <p:spPr/>
        <p:txBody>
          <a:bodyPr/>
          <a:lstStyle/>
          <a:p>
            <a:fld id="{F8DD9904-2EA4-45AE-81E7-48942261622E}" type="slidenum">
              <a:rPr lang="en-GB" smtClean="0"/>
              <a:t>19</a:t>
            </a:fld>
            <a:endParaRPr lang="en-GB"/>
          </a:p>
        </p:txBody>
      </p:sp>
    </p:spTree>
    <p:extLst>
      <p:ext uri="{BB962C8B-B14F-4D97-AF65-F5344CB8AC3E}">
        <p14:creationId xmlns:p14="http://schemas.microsoft.com/office/powerpoint/2010/main" val="1914200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smtClean="0"/>
              <a:t>This session will give participants an introduction to children’s human rights and the work of the Children’s Commissioner for Wales.</a:t>
            </a:r>
          </a:p>
          <a:p>
            <a:pPr>
              <a:defRPr sz="2000"/>
            </a:pPr>
            <a:endParaRPr lang="en-GB" dirty="0" smtClean="0"/>
          </a:p>
          <a:p>
            <a:pPr>
              <a:defRPr sz="2000"/>
            </a:pPr>
            <a:r>
              <a:rPr lang="en-GB" dirty="0" smtClean="0"/>
              <a:t>You</a:t>
            </a:r>
            <a:r>
              <a:rPr lang="en-GB" baseline="0" dirty="0" smtClean="0"/>
              <a:t> can find additional resources here on </a:t>
            </a:r>
            <a:r>
              <a:rPr lang="en-GB" baseline="0" dirty="0" err="1" smtClean="0"/>
              <a:t>CCfW</a:t>
            </a:r>
            <a:r>
              <a:rPr lang="en-GB" baseline="0" dirty="0" smtClean="0"/>
              <a:t> </a:t>
            </a:r>
            <a:r>
              <a:rPr lang="en-GB" dirty="0" smtClean="0"/>
              <a:t>website.</a:t>
            </a:r>
          </a:p>
          <a:p>
            <a:pPr>
              <a:defRPr sz="2000"/>
            </a:pPr>
            <a:endParaRPr lang="en-US" dirty="0" smtClean="0"/>
          </a:p>
          <a:p>
            <a:pPr>
              <a:defRPr sz="2000"/>
            </a:pPr>
            <a:r>
              <a:rPr lang="en-US" b="1" dirty="0" smtClean="0"/>
              <a:t>The</a:t>
            </a:r>
            <a:r>
              <a:rPr lang="en-US" b="1" baseline="0" dirty="0" smtClean="0"/>
              <a:t> Right Way –Education </a:t>
            </a:r>
            <a:r>
              <a:rPr lang="en-US" baseline="0" dirty="0" smtClean="0"/>
              <a:t>- https://www.childcomwales.org.uk/resources/the-right-way-a-childrens-rights-approach/a-childrens-rights-approach-to-education-in-wales/</a:t>
            </a:r>
            <a:endParaRPr lang="en-US" dirty="0" smtClean="0"/>
          </a:p>
          <a:p>
            <a:pPr>
              <a:defRPr sz="2000"/>
            </a:pPr>
            <a:endParaRPr lang="en-US" dirty="0" smtClean="0"/>
          </a:p>
          <a:p>
            <a:pPr>
              <a:defRPr sz="2000"/>
            </a:pPr>
            <a:r>
              <a:rPr lang="en-GB" dirty="0" smtClean="0"/>
              <a:t>Resources - https://www.childcomwales.org.uk/resources/</a:t>
            </a:r>
          </a:p>
          <a:p>
            <a:pPr>
              <a:defRPr sz="2000"/>
            </a:pPr>
            <a:endParaRPr lang="en-GB" dirty="0" smtClean="0"/>
          </a:p>
          <a:p>
            <a:pPr>
              <a:defRPr sz="2000"/>
            </a:pPr>
            <a:r>
              <a:rPr lang="en-GB" dirty="0" smtClean="0"/>
              <a:t>----------------------------------------------------------------------------------------------</a:t>
            </a:r>
          </a:p>
          <a:p>
            <a:pPr>
              <a:defRPr sz="2000"/>
            </a:pPr>
            <a:endParaRPr lang="en-GB" dirty="0" smtClean="0"/>
          </a:p>
          <a:p>
            <a:pPr>
              <a:defRPr sz="2000"/>
            </a:pPr>
            <a:r>
              <a:rPr lang="en-GB" dirty="0" err="1" smtClean="0"/>
              <a:t>Bydd</a:t>
            </a:r>
            <a:r>
              <a:rPr lang="en-GB" dirty="0" smtClean="0"/>
              <a:t> y </a:t>
            </a:r>
            <a:r>
              <a:rPr lang="en-GB" dirty="0" err="1" smtClean="0"/>
              <a:t>sesiwn</a:t>
            </a:r>
            <a:r>
              <a:rPr lang="en-GB" dirty="0" smtClean="0"/>
              <a:t> hon </a:t>
            </a:r>
            <a:r>
              <a:rPr lang="en-GB" dirty="0" err="1" smtClean="0"/>
              <a:t>yn</a:t>
            </a:r>
            <a:r>
              <a:rPr lang="en-GB" dirty="0" smtClean="0"/>
              <a:t> </a:t>
            </a:r>
            <a:r>
              <a:rPr lang="en-GB" dirty="0" err="1" smtClean="0"/>
              <a:t>rhoi</a:t>
            </a:r>
            <a:r>
              <a:rPr lang="en-GB" dirty="0" smtClean="0"/>
              <a:t> </a:t>
            </a:r>
            <a:r>
              <a:rPr lang="en-GB" dirty="0" err="1" smtClean="0"/>
              <a:t>cyflwyniad</a:t>
            </a:r>
            <a:r>
              <a:rPr lang="en-GB" dirty="0" smtClean="0"/>
              <a:t> </a:t>
            </a:r>
            <a:r>
              <a:rPr lang="en-GB" dirty="0" err="1" smtClean="0"/>
              <a:t>i</a:t>
            </a:r>
            <a:r>
              <a:rPr lang="en-GB" dirty="0" smtClean="0"/>
              <a:t> </a:t>
            </a:r>
            <a:r>
              <a:rPr lang="en-GB" dirty="0" err="1" smtClean="0"/>
              <a:t>hawliau</a:t>
            </a:r>
            <a:r>
              <a:rPr lang="en-GB" dirty="0" smtClean="0"/>
              <a:t> </a:t>
            </a:r>
            <a:r>
              <a:rPr lang="en-GB" dirty="0" err="1" smtClean="0"/>
              <a:t>dynal</a:t>
            </a:r>
            <a:r>
              <a:rPr lang="en-GB" dirty="0" smtClean="0"/>
              <a:t> plant a </a:t>
            </a:r>
            <a:r>
              <a:rPr lang="en-GB" dirty="0" err="1" smtClean="0"/>
              <a:t>gwaith</a:t>
            </a:r>
            <a:r>
              <a:rPr lang="en-GB" dirty="0" smtClean="0"/>
              <a:t> </a:t>
            </a:r>
            <a:r>
              <a:rPr lang="en-GB" dirty="0" err="1" smtClean="0"/>
              <a:t>Comisiynydd</a:t>
            </a:r>
            <a:r>
              <a:rPr lang="en-GB" dirty="0" smtClean="0"/>
              <a:t> Plant </a:t>
            </a:r>
            <a:r>
              <a:rPr lang="en-GB" dirty="0" err="1" smtClean="0"/>
              <a:t>Cymru</a:t>
            </a:r>
            <a:r>
              <a:rPr lang="en-GB" dirty="0" smtClean="0"/>
              <a:t> </a:t>
            </a:r>
            <a:r>
              <a:rPr lang="en-GB" dirty="0" err="1" smtClean="0"/>
              <a:t>i’r</a:t>
            </a:r>
            <a:r>
              <a:rPr lang="en-GB" dirty="0" smtClean="0"/>
              <a:t> </a:t>
            </a:r>
            <a:r>
              <a:rPr lang="en-GB" dirty="0" err="1" smtClean="0"/>
              <a:t>cyfranogwyr</a:t>
            </a:r>
            <a:r>
              <a:rPr lang="en-GB" dirty="0" smtClean="0"/>
              <a:t>. </a:t>
            </a:r>
          </a:p>
          <a:p>
            <a:pPr>
              <a:defRPr sz="2000"/>
            </a:pPr>
            <a:endParaRPr lang="en-GB" dirty="0" smtClean="0"/>
          </a:p>
          <a:p>
            <a:pPr>
              <a:defRPr sz="2000"/>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smtClean="0">
                <a:solidFill>
                  <a:schemeClr val="tx1"/>
                </a:solidFill>
                <a:effectLst/>
                <a:latin typeface="+mn-lt"/>
                <a:ea typeface="+mn-ea"/>
                <a:cs typeface="+mn-cs"/>
              </a:rPr>
              <a:t>Dull </a:t>
            </a:r>
            <a:r>
              <a:rPr lang="en-GB" sz="1200" b="1" i="0" kern="1200" dirty="0" err="1" smtClean="0">
                <a:solidFill>
                  <a:schemeClr val="tx1"/>
                </a:solidFill>
                <a:effectLst/>
                <a:latin typeface="+mn-lt"/>
                <a:ea typeface="+mn-ea"/>
                <a:cs typeface="+mn-cs"/>
              </a:rPr>
              <a:t>Gweithredu</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seiliedig</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ar</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Hawliau</a:t>
            </a:r>
            <a:r>
              <a:rPr lang="en-GB" sz="1200" b="1" i="0" kern="1200" dirty="0" smtClean="0">
                <a:solidFill>
                  <a:schemeClr val="tx1"/>
                </a:solidFill>
                <a:effectLst/>
                <a:latin typeface="+mn-lt"/>
                <a:ea typeface="+mn-ea"/>
                <a:cs typeface="+mn-cs"/>
              </a:rPr>
              <a:t> Plant </a:t>
            </a:r>
            <a:r>
              <a:rPr lang="en-GB" sz="1200" b="1" i="0" kern="1200" dirty="0" err="1" smtClean="0">
                <a:solidFill>
                  <a:schemeClr val="tx1"/>
                </a:solidFill>
                <a:effectLst/>
                <a:latin typeface="+mn-lt"/>
                <a:ea typeface="+mn-ea"/>
                <a:cs typeface="+mn-cs"/>
              </a:rPr>
              <a:t>i</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Addysg</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yng</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Nghymru</a:t>
            </a:r>
            <a:r>
              <a:rPr lang="en-GB" sz="1200" b="1" i="0" kern="1200" baseline="0" dirty="0" smtClean="0">
                <a:solidFill>
                  <a:schemeClr val="tx1"/>
                </a:solidFill>
                <a:effectLst/>
                <a:latin typeface="+mn-lt"/>
                <a:ea typeface="+mn-ea"/>
                <a:cs typeface="+mn-cs"/>
              </a:rPr>
              <a:t> - </a:t>
            </a:r>
            <a:r>
              <a:rPr lang="en-GB" dirty="0" smtClean="0"/>
              <a:t>https://www.complantcymru.org.uk/adnoddau/dull-hawliau-plant-2/dull-gweithredu-seiliedig-ar-hawliau-plant-i-addysg-yng-nghymru/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t>Adnoddau</a:t>
            </a:r>
            <a:r>
              <a:rPr lang="en-GB" dirty="0" smtClean="0"/>
              <a:t> - https://www.complantcymru.org.uk/adnoddau/</a:t>
            </a:r>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2</a:t>
            </a:fld>
            <a:endParaRPr lang="en-GB"/>
          </a:p>
        </p:txBody>
      </p:sp>
    </p:spTree>
    <p:extLst>
      <p:ext uri="{BB962C8B-B14F-4D97-AF65-F5344CB8AC3E}">
        <p14:creationId xmlns:p14="http://schemas.microsoft.com/office/powerpoint/2010/main" val="2073356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go through these principles consider how you reflect these in your practice. Is there anything more you could do? </a:t>
            </a:r>
          </a:p>
          <a:p>
            <a:endParaRPr lang="en-US" baseline="0" dirty="0" smtClean="0"/>
          </a:p>
          <a:p>
            <a:r>
              <a:rPr lang="en-US" baseline="0" dirty="0" smtClean="0"/>
              <a:t>………………………………………………………</a:t>
            </a:r>
          </a:p>
          <a:p>
            <a:endParaRPr lang="en-US" baseline="0" dirty="0" smtClean="0"/>
          </a:p>
          <a:p>
            <a:r>
              <a:rPr lang="en-US" sz="1200" kern="1200" dirty="0" err="1" smtClean="0">
                <a:solidFill>
                  <a:schemeClr val="tx1"/>
                </a:solidFill>
                <a:effectLst/>
                <a:latin typeface="+mn-lt"/>
                <a:ea typeface="+mn-ea"/>
                <a:cs typeface="+mn-cs"/>
              </a:rPr>
              <a:t>Wrth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chi </a:t>
            </a:r>
            <a:r>
              <a:rPr lang="en-US" sz="1200" kern="1200" dirty="0" err="1" smtClean="0">
                <a:solidFill>
                  <a:schemeClr val="tx1"/>
                </a:solidFill>
                <a:effectLst/>
                <a:latin typeface="+mn-lt"/>
                <a:ea typeface="+mn-ea"/>
                <a:cs typeface="+mn-cs"/>
              </a:rPr>
              <a:t>fynd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trwy’r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egwyddorion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ystyriwch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rydych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hadlewyrchu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eich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ymarfer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Allech</a:t>
            </a:r>
            <a:r>
              <a:rPr lang="en-US" sz="1200" kern="1200" dirty="0" smtClean="0">
                <a:solidFill>
                  <a:schemeClr val="tx1"/>
                </a:solidFill>
                <a:effectLst/>
                <a:latin typeface="+mn-lt"/>
                <a:ea typeface="+mn-ea"/>
                <a:cs typeface="+mn-cs"/>
              </a:rPr>
              <a:t> chi </a:t>
            </a:r>
            <a:r>
              <a:rPr lang="en-US" sz="1200" kern="1200" dirty="0" err="1" smtClean="0">
                <a:solidFill>
                  <a:schemeClr val="tx1"/>
                </a:solidFill>
                <a:effectLst/>
                <a:latin typeface="+mn-lt"/>
                <a:ea typeface="+mn-ea"/>
                <a:cs typeface="+mn-cs"/>
              </a:rPr>
              <a:t>wneud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mwy</a:t>
            </a:r>
            <a:r>
              <a:rPr lang="en-US" sz="1200" kern="1200" dirty="0" smtClean="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20</a:t>
            </a:fld>
            <a:endParaRPr lang="en-GB"/>
          </a:p>
        </p:txBody>
      </p:sp>
    </p:spTree>
    <p:extLst>
      <p:ext uri="{BB962C8B-B14F-4D97-AF65-F5344CB8AC3E}">
        <p14:creationId xmlns:p14="http://schemas.microsoft.com/office/powerpoint/2010/main" val="4054761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These five principles support the work that schools are doing to make it meaningful by placing the children’s human rights at the core of a child’s experience of education and at the core of school planning, teaching, decision-making, policies and practice rights become a reality for children and young people.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next few slides will explain these in a little more detail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r>
              <a:rPr lang="en-US" baseline="0" dirty="0" smtClean="0"/>
              <a:t>See case studies in our guidance: childcomwales.org.uk/</a:t>
            </a:r>
            <a:r>
              <a:rPr lang="en-US" baseline="0" dirty="0" err="1" smtClean="0"/>
              <a:t>wp</a:t>
            </a:r>
            <a:r>
              <a:rPr lang="en-US" baseline="0" dirty="0" smtClean="0"/>
              <a:t>-content/uploads/2022/03/TheRightWayEducation_ENG.pdf </a:t>
            </a:r>
          </a:p>
          <a:p>
            <a:endParaRPr lang="en-US" baseline="0" dirty="0" smtClean="0"/>
          </a:p>
          <a:p>
            <a:r>
              <a:rPr lang="en-US" baseline="0" dirty="0" smtClean="0"/>
              <a:t>And on our website: https://www.childcomwales.org.uk/resources/the-right-way-a-childrens-rights-approach/a-childrens-rights-approach-to-education-in-wales/ </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r>
              <a:rPr lang="en-GB"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r>
              <a:rPr lang="en-GB" sz="1200" kern="1200" dirty="0" err="1" smtClean="0">
                <a:solidFill>
                  <a:schemeClr val="tx1"/>
                </a:solidFill>
                <a:effectLst/>
                <a:latin typeface="+mn-lt"/>
                <a:ea typeface="+mn-ea"/>
                <a:cs typeface="+mn-cs"/>
              </a:rPr>
              <a:t>Ffocws</a:t>
            </a:r>
            <a:r>
              <a:rPr lang="en-GB" sz="1200" kern="1200" dirty="0" smtClean="0">
                <a:solidFill>
                  <a:schemeClr val="tx1"/>
                </a:solidFill>
                <a:effectLst/>
                <a:latin typeface="+mn-lt"/>
                <a:ea typeface="+mn-ea"/>
                <a:cs typeface="+mn-cs"/>
              </a:rPr>
              <a:t> y </a:t>
            </a:r>
            <a:r>
              <a:rPr lang="en-GB" sz="1200" kern="1200" dirty="0" err="1" smtClean="0">
                <a:solidFill>
                  <a:schemeClr val="tx1"/>
                </a:solidFill>
                <a:effectLst/>
                <a:latin typeface="+mn-lt"/>
                <a:ea typeface="+mn-ea"/>
                <a:cs typeface="+mn-cs"/>
              </a:rPr>
              <a:t>Sleid</a:t>
            </a:r>
            <a:r>
              <a:rPr lang="en-GB" sz="1200" kern="1200" dirty="0" smtClean="0">
                <a:solidFill>
                  <a:schemeClr val="tx1"/>
                </a:solidFill>
                <a:effectLst/>
                <a:latin typeface="+mn-lt"/>
                <a:ea typeface="+mn-ea"/>
                <a:cs typeface="+mn-cs"/>
              </a:rPr>
              <a:t> – </a:t>
            </a:r>
            <a:r>
              <a:rPr lang="en-GB" sz="1200" kern="1200" dirty="0" err="1" smtClean="0">
                <a:solidFill>
                  <a:schemeClr val="tx1"/>
                </a:solidFill>
                <a:effectLst/>
                <a:latin typeface="+mn-lt"/>
                <a:ea typeface="+mn-ea"/>
                <a:cs typeface="+mn-cs"/>
              </a:rPr>
              <a:t>Pum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egwyddor</a:t>
            </a:r>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 </a:t>
            </a:r>
            <a:r>
              <a:rPr lang="en-GB" sz="1200" kern="1200" dirty="0" err="1" smtClean="0">
                <a:solidFill>
                  <a:schemeClr val="tx1"/>
                </a:solidFill>
                <a:effectLst/>
                <a:latin typeface="+mn-lt"/>
                <a:ea typeface="+mn-ea"/>
                <a:cs typeface="+mn-cs"/>
              </a:rPr>
              <a:t>pum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egwyddor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cefnogi’r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gwaith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mae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ysgolion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wneud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sicrhau</a:t>
            </a:r>
            <a:r>
              <a:rPr lang="en-GB" sz="1200" kern="1200" dirty="0" smtClean="0">
                <a:solidFill>
                  <a:schemeClr val="tx1"/>
                </a:solidFill>
                <a:effectLst/>
                <a:latin typeface="+mn-lt"/>
                <a:ea typeface="+mn-ea"/>
                <a:cs typeface="+mn-cs"/>
              </a:rPr>
              <a:t> bod </a:t>
            </a:r>
            <a:r>
              <a:rPr lang="en-GB" sz="1200" kern="1200" dirty="0" err="1" smtClean="0">
                <a:solidFill>
                  <a:schemeClr val="tx1"/>
                </a:solidFill>
                <a:effectLst/>
                <a:latin typeface="+mn-lt"/>
                <a:ea typeface="+mn-ea"/>
                <a:cs typeface="+mn-cs"/>
              </a:rPr>
              <a:t>hawliau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dynol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ystyrlon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trwy</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gwneud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greiddiol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brofiad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plentyn</a:t>
            </a:r>
            <a:r>
              <a:rPr lang="en-GB" sz="1200" kern="1200" dirty="0" smtClean="0">
                <a:solidFill>
                  <a:schemeClr val="tx1"/>
                </a:solidFill>
                <a:effectLst/>
                <a:latin typeface="+mn-lt"/>
                <a:ea typeface="+mn-ea"/>
                <a:cs typeface="+mn-cs"/>
              </a:rPr>
              <a:t> o </a:t>
            </a:r>
            <a:r>
              <a:rPr lang="en-GB" sz="1200" kern="1200" dirty="0" err="1" smtClean="0">
                <a:solidFill>
                  <a:schemeClr val="tx1"/>
                </a:solidFill>
                <a:effectLst/>
                <a:latin typeface="+mn-lt"/>
                <a:ea typeface="+mn-ea"/>
                <a:cs typeface="+mn-cs"/>
              </a:rPr>
              <a:t>fyd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addysg</a:t>
            </a:r>
            <a:r>
              <a:rPr lang="en-GB" sz="1200" kern="1200" dirty="0" smtClean="0">
                <a:solidFill>
                  <a:schemeClr val="tx1"/>
                </a:solidFill>
                <a:effectLst/>
                <a:latin typeface="+mn-lt"/>
                <a:ea typeface="+mn-ea"/>
                <a:cs typeface="+mn-cs"/>
              </a:rPr>
              <a:t> a </a:t>
            </a:r>
            <a:r>
              <a:rPr lang="en-GB" sz="1200" kern="1200" dirty="0" err="1" smtClean="0">
                <a:solidFill>
                  <a:schemeClr val="tx1"/>
                </a:solidFill>
                <a:effectLst/>
                <a:latin typeface="+mn-lt"/>
                <a:ea typeface="+mn-ea"/>
                <a:cs typeface="+mn-cs"/>
              </a:rPr>
              <a:t>hefyd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greiddiol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gynllunio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addysgu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penderfyniadau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polisïau</a:t>
            </a:r>
            <a:r>
              <a:rPr lang="en-GB" sz="1200" kern="1200" dirty="0" smtClean="0">
                <a:solidFill>
                  <a:schemeClr val="tx1"/>
                </a:solidFill>
                <a:effectLst/>
                <a:latin typeface="+mn-lt"/>
                <a:ea typeface="+mn-ea"/>
                <a:cs typeface="+mn-cs"/>
              </a:rPr>
              <a:t> ac </a:t>
            </a:r>
            <a:r>
              <a:rPr lang="en-GB" sz="1200" kern="1200" dirty="0" err="1" smtClean="0">
                <a:solidFill>
                  <a:schemeClr val="tx1"/>
                </a:solidFill>
                <a:effectLst/>
                <a:latin typeface="+mn-lt"/>
                <a:ea typeface="+mn-ea"/>
                <a:cs typeface="+mn-cs"/>
              </a:rPr>
              <a:t>ymarfer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mewn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ysgolion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fel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eu</a:t>
            </a:r>
            <a:r>
              <a:rPr lang="en-GB" sz="1200" kern="1200" dirty="0" smtClean="0">
                <a:solidFill>
                  <a:schemeClr val="tx1"/>
                </a:solidFill>
                <a:effectLst/>
                <a:latin typeface="+mn-lt"/>
                <a:ea typeface="+mn-ea"/>
                <a:cs typeface="+mn-cs"/>
              </a:rPr>
              <a:t> bod </a:t>
            </a:r>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dod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realiti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blant</a:t>
            </a:r>
            <a:r>
              <a:rPr lang="en-GB" sz="1200" kern="1200" dirty="0" smtClean="0">
                <a:solidFill>
                  <a:schemeClr val="tx1"/>
                </a:solidFill>
                <a:effectLst/>
                <a:latin typeface="+mn-lt"/>
                <a:ea typeface="+mn-ea"/>
                <a:cs typeface="+mn-cs"/>
              </a:rPr>
              <a:t> a </a:t>
            </a:r>
            <a:r>
              <a:rPr lang="en-GB" sz="1200" kern="1200" dirty="0" err="1" smtClean="0">
                <a:solidFill>
                  <a:schemeClr val="tx1"/>
                </a:solidFill>
                <a:effectLst/>
                <a:latin typeface="+mn-lt"/>
                <a:ea typeface="+mn-ea"/>
                <a:cs typeface="+mn-cs"/>
              </a:rPr>
              <a:t>phobl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ifanc</a:t>
            </a:r>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Bydd</a:t>
            </a:r>
            <a:r>
              <a:rPr lang="en-GB" sz="1200" kern="1200" dirty="0" smtClean="0">
                <a:solidFill>
                  <a:schemeClr val="tx1"/>
                </a:solidFill>
                <a:effectLst/>
                <a:latin typeface="+mn-lt"/>
                <a:ea typeface="+mn-ea"/>
                <a:cs typeface="+mn-cs"/>
              </a:rPr>
              <a:t> y </a:t>
            </a:r>
            <a:r>
              <a:rPr lang="en-GB" sz="1200" kern="1200" dirty="0" err="1" smtClean="0">
                <a:solidFill>
                  <a:schemeClr val="tx1"/>
                </a:solidFill>
                <a:effectLst/>
                <a:latin typeface="+mn-lt"/>
                <a:ea typeface="+mn-ea"/>
                <a:cs typeface="+mn-cs"/>
              </a:rPr>
              <a:t>sleidiau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nesaf</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esbonio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fanylach</a:t>
            </a:r>
            <a:endParaRPr lang="en-GB" sz="1200" kern="1200" dirty="0" smtClean="0">
              <a:solidFill>
                <a:schemeClr val="tx1"/>
              </a:solidFill>
              <a:effectLst/>
              <a:latin typeface="+mn-lt"/>
              <a:ea typeface="+mn-ea"/>
              <a:cs typeface="+mn-cs"/>
            </a:endParaRPr>
          </a:p>
          <a:p>
            <a:endParaRPr lang="en-GB" dirty="0" smtClean="0"/>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https://www.childcomwales.org.uk/wp-content/uploads/2022/04/Dull-gweithredu-seiliedig-ar-hawliau-dynol-plant-o-ymdrin-ag-addysg-yng-Nghymru.pdf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https://www.complantcymru.org.uk/adnoddau/dull-hawliau-plant-2/dull-gweithredu-seiliedig-ar-hawliau-plant-i-addysg-yng-nghymru/ </a:t>
            </a:r>
          </a:p>
          <a:p>
            <a:endParaRPr lang="en-GB" dirty="0" smtClean="0"/>
          </a:p>
        </p:txBody>
      </p:sp>
      <p:sp>
        <p:nvSpPr>
          <p:cNvPr id="4" name="Slide Number Placeholder 3"/>
          <p:cNvSpPr>
            <a:spLocks noGrp="1"/>
          </p:cNvSpPr>
          <p:nvPr>
            <p:ph type="sldNum" sz="quarter" idx="10"/>
          </p:nvPr>
        </p:nvSpPr>
        <p:spPr/>
        <p:txBody>
          <a:bodyPr/>
          <a:lstStyle/>
          <a:p>
            <a:fld id="{459A6EA9-66A1-4DDF-AD32-3B154CB7BBD1}" type="slidenum">
              <a:rPr lang="en-GB" smtClean="0"/>
              <a:pPr/>
              <a:t>21</a:t>
            </a:fld>
            <a:endParaRPr lang="en-GB"/>
          </a:p>
        </p:txBody>
      </p:sp>
    </p:spTree>
    <p:extLst>
      <p:ext uri="{BB962C8B-B14F-4D97-AF65-F5344CB8AC3E}">
        <p14:creationId xmlns:p14="http://schemas.microsoft.com/office/powerpoint/2010/main" val="3499820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Focus of Slide – </a:t>
            </a:r>
            <a:r>
              <a:rPr lang="en-GB" b="0" dirty="0" smtClean="0"/>
              <a:t>Embedding the UNCRC and UNCRPD</a:t>
            </a:r>
          </a:p>
          <a:p>
            <a:r>
              <a:rPr lang="en-GB" b="1" dirty="0" smtClean="0"/>
              <a:t> Context -  </a:t>
            </a:r>
            <a:r>
              <a:rPr lang="en-GB" dirty="0" smtClean="0"/>
              <a:t>The First Principle</a:t>
            </a:r>
            <a:r>
              <a:rPr lang="en-GB" baseline="0" dirty="0" smtClean="0"/>
              <a:t> Embedding means Children’s Rights should be at the core of your school.  The conventions need to be integrated into every aspect of decision-making through procedures and actions.  </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At its most basic this requires acknowledgement of the UNCRC and UNCRPD as a framework for the school development plan and policies impacting on children.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u="sng" baseline="0" dirty="0" smtClean="0">
              <a:solidFill>
                <a:srgbClr val="FF0000"/>
              </a:solidFill>
            </a:endParaRPr>
          </a:p>
          <a:p>
            <a:r>
              <a:rPr lang="en-US" baseline="0" dirty="0" smtClean="0"/>
              <a:t>Steps include those on the slide, and staff and governor training is important to achieve this. </a:t>
            </a:r>
          </a:p>
          <a:p>
            <a:endParaRPr lang="en-US" baseline="0" dirty="0" smtClean="0"/>
          </a:p>
          <a:p>
            <a:r>
              <a:rPr lang="en-GB" baseline="0" dirty="0" smtClean="0"/>
              <a:t>----------------------------------------------------------------------------</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smtClean="0"/>
              <a:t>Ffocws</a:t>
            </a:r>
            <a:r>
              <a:rPr lang="en-GB" b="1" baseline="0" dirty="0" smtClean="0"/>
              <a:t> y </a:t>
            </a:r>
            <a:r>
              <a:rPr lang="en-GB" b="1" baseline="0" dirty="0" err="1" smtClean="0"/>
              <a:t>Sleid</a:t>
            </a:r>
            <a:r>
              <a:rPr lang="en-GB" b="1" baseline="0" dirty="0" smtClean="0"/>
              <a:t> – </a:t>
            </a:r>
            <a:r>
              <a:rPr lang="en-GB" b="0" baseline="0" dirty="0" err="1" smtClean="0"/>
              <a:t>Seilio’r</a:t>
            </a:r>
            <a:r>
              <a:rPr lang="en-GB" b="0" baseline="0" dirty="0" smtClean="0"/>
              <a:t> CCUHP </a:t>
            </a:r>
            <a:r>
              <a:rPr lang="en-GB" b="0" baseline="0" dirty="0" err="1" smtClean="0"/>
              <a:t>a’r</a:t>
            </a:r>
            <a:r>
              <a:rPr lang="en-GB" b="0" baseline="0" dirty="0" smtClean="0"/>
              <a:t> CCUHPA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r>
              <a:rPr lang="en-GB" b="1" baseline="0" dirty="0" err="1" smtClean="0"/>
              <a:t>Cyd-destun</a:t>
            </a:r>
            <a:r>
              <a:rPr lang="en-GB" b="1" baseline="0" dirty="0" smtClean="0"/>
              <a:t> - </a:t>
            </a:r>
            <a:r>
              <a:rPr lang="en-US" sz="1200" kern="1200" dirty="0" smtClean="0">
                <a:solidFill>
                  <a:schemeClr val="tx1"/>
                </a:solidFill>
                <a:effectLst/>
                <a:latin typeface="+mn-lt"/>
                <a:ea typeface="+mn-ea"/>
                <a:cs typeface="+mn-cs"/>
              </a:rPr>
              <a:t>Mae </a:t>
            </a:r>
            <a:r>
              <a:rPr lang="en-US" sz="1200" kern="1200" dirty="0" err="1" smtClean="0">
                <a:solidFill>
                  <a:schemeClr val="tx1"/>
                </a:solidFill>
                <a:effectLst/>
                <a:latin typeface="+mn-lt"/>
                <a:ea typeface="+mn-ea"/>
                <a:cs typeface="+mn-cs"/>
              </a:rPr>
              <a:t>Seilio’r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Egwyddor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Gyntaf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golygu</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dylai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Plant </a:t>
            </a:r>
            <a:r>
              <a:rPr lang="en-US" sz="1200" kern="1200" dirty="0" err="1" smtClean="0">
                <a:solidFill>
                  <a:schemeClr val="tx1"/>
                </a:solidFill>
                <a:effectLst/>
                <a:latin typeface="+mn-lt"/>
                <a:ea typeface="+mn-ea"/>
                <a:cs typeface="+mn-cs"/>
              </a:rPr>
              <a:t>fod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greiddiol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ysgol</a:t>
            </a:r>
            <a:r>
              <a:rPr lang="en-US" sz="1200" kern="1200" dirty="0" smtClean="0">
                <a:solidFill>
                  <a:schemeClr val="tx1"/>
                </a:solidFill>
                <a:effectLst/>
                <a:latin typeface="+mn-lt"/>
                <a:ea typeface="+mn-ea"/>
                <a:cs typeface="+mn-cs"/>
              </a:rPr>
              <a:t>. Mae </a:t>
            </a:r>
            <a:r>
              <a:rPr lang="en-US" sz="1200" kern="1200" dirty="0" err="1" smtClean="0">
                <a:solidFill>
                  <a:schemeClr val="tx1"/>
                </a:solidFill>
                <a:effectLst/>
                <a:latin typeface="+mn-lt"/>
                <a:ea typeface="+mn-ea"/>
                <a:cs typeface="+mn-cs"/>
              </a:rPr>
              <a:t>angen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integreiddio’r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confensiynau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bob </a:t>
            </a:r>
            <a:r>
              <a:rPr lang="en-US" sz="1200" kern="1200" dirty="0" err="1" smtClean="0">
                <a:solidFill>
                  <a:schemeClr val="tx1"/>
                </a:solidFill>
                <a:effectLst/>
                <a:latin typeface="+mn-lt"/>
                <a:ea typeface="+mn-ea"/>
                <a:cs typeface="+mn-cs"/>
              </a:rPr>
              <a:t>agwedd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wneud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penderfyniadau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trwy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weithdrefnau</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chamau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gweithredu</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lefel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fwyaf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sylfaenol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hynny’n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gofyn</a:t>
            </a:r>
            <a:r>
              <a:rPr lang="en-US" sz="1200" kern="1200" dirty="0" smtClean="0">
                <a:solidFill>
                  <a:schemeClr val="tx1"/>
                </a:solidFill>
                <a:effectLst/>
                <a:latin typeface="+mn-lt"/>
                <a:ea typeface="+mn-ea"/>
                <a:cs typeface="+mn-cs"/>
              </a:rPr>
              <a:t> am </a:t>
            </a:r>
            <a:r>
              <a:rPr lang="en-US" sz="1200" kern="1200" dirty="0" err="1" smtClean="0">
                <a:solidFill>
                  <a:schemeClr val="tx1"/>
                </a:solidFill>
                <a:effectLst/>
                <a:latin typeface="+mn-lt"/>
                <a:ea typeface="+mn-ea"/>
                <a:cs typeface="+mn-cs"/>
              </a:rPr>
              <a:t>gydnabod</a:t>
            </a:r>
            <a:r>
              <a:rPr lang="en-US" sz="1200" kern="1200" dirty="0" smtClean="0">
                <a:solidFill>
                  <a:schemeClr val="tx1"/>
                </a:solidFill>
                <a:effectLst/>
                <a:latin typeface="+mn-lt"/>
                <a:ea typeface="+mn-ea"/>
                <a:cs typeface="+mn-cs"/>
              </a:rPr>
              <a:t> CCUHP a CCUHPA </a:t>
            </a:r>
            <a:r>
              <a:rPr lang="en-US" sz="1200" kern="1200" dirty="0" err="1" smtClean="0">
                <a:solidFill>
                  <a:schemeClr val="tx1"/>
                </a:solidFill>
                <a:effectLst/>
                <a:latin typeface="+mn-lt"/>
                <a:ea typeface="+mn-ea"/>
                <a:cs typeface="+mn-cs"/>
              </a:rPr>
              <a:t>fel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fframwaith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gyfer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cynllun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datblygu’r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ysgol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polisïau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effeithio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blant</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Mae’r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camau’n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cynnwys</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rhai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sydd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sleid</a:t>
            </a:r>
            <a:r>
              <a:rPr lang="en-US" sz="1200" kern="1200" dirty="0" smtClean="0">
                <a:solidFill>
                  <a:schemeClr val="tx1"/>
                </a:solidFill>
                <a:effectLst/>
                <a:latin typeface="+mn-lt"/>
                <a:ea typeface="+mn-ea"/>
                <a:cs typeface="+mn-cs"/>
              </a:rPr>
              <a:t>, ac </a:t>
            </a:r>
            <a:r>
              <a:rPr lang="en-US" sz="1200" kern="1200" dirty="0" err="1" smtClean="0">
                <a:solidFill>
                  <a:schemeClr val="tx1"/>
                </a:solidFill>
                <a:effectLst/>
                <a:latin typeface="+mn-lt"/>
                <a:ea typeface="+mn-ea"/>
                <a:cs typeface="+mn-cs"/>
              </a:rPr>
              <a:t>mae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hyfforddiant</a:t>
            </a:r>
            <a:r>
              <a:rPr lang="en-US" sz="1200" kern="1200" dirty="0" smtClean="0">
                <a:solidFill>
                  <a:schemeClr val="tx1"/>
                </a:solidFill>
                <a:effectLst/>
                <a:latin typeface="+mn-lt"/>
                <a:ea typeface="+mn-ea"/>
                <a:cs typeface="+mn-cs"/>
              </a:rPr>
              <a:t> staff a </a:t>
            </a:r>
            <a:r>
              <a:rPr lang="en-US" sz="1200" kern="1200" dirty="0" err="1" smtClean="0">
                <a:solidFill>
                  <a:schemeClr val="tx1"/>
                </a:solidFill>
                <a:effectLst/>
                <a:latin typeface="+mn-lt"/>
                <a:ea typeface="+mn-ea"/>
                <a:cs typeface="+mn-cs"/>
              </a:rPr>
              <a:t>llywodraethwyr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bwysig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gyflawni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p:txBody>
      </p:sp>
      <p:sp>
        <p:nvSpPr>
          <p:cNvPr id="4" name="Slide Number Placeholder 3"/>
          <p:cNvSpPr>
            <a:spLocks noGrp="1"/>
          </p:cNvSpPr>
          <p:nvPr>
            <p:ph type="sldNum" sz="quarter" idx="10"/>
          </p:nvPr>
        </p:nvSpPr>
        <p:spPr/>
        <p:txBody>
          <a:bodyPr/>
          <a:lstStyle/>
          <a:p>
            <a:fld id="{459A6EA9-66A1-4DDF-AD32-3B154CB7BBD1}" type="slidenum">
              <a:rPr lang="en-GB" smtClean="0"/>
              <a:pPr/>
              <a:t>22</a:t>
            </a:fld>
            <a:endParaRPr lang="en-GB"/>
          </a:p>
        </p:txBody>
      </p:sp>
    </p:spTree>
    <p:extLst>
      <p:ext uri="{BB962C8B-B14F-4D97-AF65-F5344CB8AC3E}">
        <p14:creationId xmlns:p14="http://schemas.microsoft.com/office/powerpoint/2010/main" val="631136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Focus of Slide – </a:t>
            </a:r>
            <a:r>
              <a:rPr lang="en-GB" b="0" dirty="0" smtClean="0"/>
              <a:t>Equality and Non-discrimination</a:t>
            </a:r>
          </a:p>
          <a:p>
            <a:r>
              <a:rPr lang="en-GB" b="1" dirty="0" smtClean="0"/>
              <a:t>Context - </a:t>
            </a:r>
            <a:r>
              <a:rPr lang="en-GB" b="0" dirty="0" smtClean="0"/>
              <a:t>t</a:t>
            </a:r>
            <a:r>
              <a:rPr lang="en-GB" dirty="0" smtClean="0"/>
              <a:t>he Second principle</a:t>
            </a:r>
            <a:r>
              <a:rPr lang="en-GB" baseline="0" dirty="0" smtClean="0"/>
              <a:t> – Equality and Non- Discrimination – is about ensuring that every child has an equal opportunity to make the most of their talents and develop to their fullest potential, and that no child has to endure poor life chances because of discrimination. </a:t>
            </a:r>
            <a:endParaRPr lang="en-US" i="1" baseline="0" dirty="0" smtClean="0"/>
          </a:p>
          <a:p>
            <a:r>
              <a:rPr lang="en-US" baseline="0" dirty="0" smtClean="0"/>
              <a:t> </a:t>
            </a:r>
            <a:endParaRPr lang="en-GB" baseline="0" dirty="0" smtClean="0"/>
          </a:p>
          <a:p>
            <a:r>
              <a:rPr lang="en-GB" baseline="0" dirty="0" smtClean="0"/>
              <a:t>-----------------------------------------------------------------</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smtClean="0"/>
              <a:t>Ffocws</a:t>
            </a:r>
            <a:r>
              <a:rPr lang="en-GB" b="1" baseline="0" dirty="0" smtClean="0"/>
              <a:t> y </a:t>
            </a:r>
            <a:r>
              <a:rPr lang="en-GB" b="1" baseline="0" dirty="0" err="1" smtClean="0"/>
              <a:t>Sleid</a:t>
            </a:r>
            <a:r>
              <a:rPr lang="en-GB" b="1" baseline="0" dirty="0" smtClean="0"/>
              <a:t> – </a:t>
            </a:r>
            <a:r>
              <a:rPr lang="en-GB" b="0" baseline="0" dirty="0" err="1" smtClean="0"/>
              <a:t>Cydraddoldeb</a:t>
            </a:r>
            <a:r>
              <a:rPr lang="en-GB" b="0" baseline="0" dirty="0" smtClean="0"/>
              <a:t> a Dim </a:t>
            </a:r>
            <a:r>
              <a:rPr lang="en-GB" b="0" baseline="0" dirty="0" err="1" smtClean="0"/>
              <a:t>Gwahaniaethu</a:t>
            </a: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smtClean="0"/>
              <a:t>Cyd-destun</a:t>
            </a:r>
            <a:r>
              <a:rPr lang="en-GB" b="1" baseline="0" dirty="0" smtClean="0"/>
              <a:t> - </a:t>
            </a:r>
            <a:r>
              <a:rPr lang="en-GB" b="0" baseline="0" dirty="0" err="1" smtClean="0"/>
              <a:t>Ystyr</a:t>
            </a:r>
            <a:r>
              <a:rPr lang="en-GB" b="0" baseline="0" dirty="0" smtClean="0"/>
              <a:t> </a:t>
            </a:r>
            <a:r>
              <a:rPr lang="en-GB" b="0" baseline="0" dirty="0" err="1" smtClean="0"/>
              <a:t>yr</a:t>
            </a:r>
            <a:r>
              <a:rPr lang="en-GB" b="0" baseline="0" dirty="0" smtClean="0"/>
              <a:t> ail </a:t>
            </a:r>
            <a:r>
              <a:rPr lang="en-GB" b="0" baseline="0" dirty="0" err="1" smtClean="0"/>
              <a:t>egwyddor</a:t>
            </a:r>
            <a:r>
              <a:rPr lang="en-GB" b="0" baseline="0" dirty="0" smtClean="0"/>
              <a:t> – </a:t>
            </a:r>
            <a:r>
              <a:rPr lang="en-GB" b="0" baseline="0" dirty="0" err="1" smtClean="0"/>
              <a:t>Cydraddoldeb</a:t>
            </a:r>
            <a:r>
              <a:rPr lang="en-GB" b="0" baseline="0" dirty="0" smtClean="0"/>
              <a:t> a Dim </a:t>
            </a:r>
            <a:r>
              <a:rPr lang="en-GB" b="0" baseline="0" dirty="0" err="1" smtClean="0"/>
              <a:t>Gwahaniaethu</a:t>
            </a:r>
            <a:r>
              <a:rPr lang="en-GB" b="0" baseline="0" dirty="0" smtClean="0"/>
              <a:t> – </a:t>
            </a:r>
            <a:r>
              <a:rPr lang="en-GB" b="0" baseline="0" dirty="0" err="1" smtClean="0"/>
              <a:t>yw</a:t>
            </a:r>
            <a:r>
              <a:rPr lang="en-GB" b="0" baseline="0" dirty="0" smtClean="0"/>
              <a:t> </a:t>
            </a:r>
            <a:r>
              <a:rPr lang="en-GB" b="0" baseline="0" dirty="0" err="1" smtClean="0"/>
              <a:t>sicrhau</a:t>
            </a:r>
            <a:r>
              <a:rPr lang="en-GB" b="0" baseline="0" dirty="0" smtClean="0"/>
              <a:t> bod </a:t>
            </a:r>
            <a:r>
              <a:rPr lang="en-GB" b="0" baseline="0" dirty="0" err="1" smtClean="0"/>
              <a:t>pob</a:t>
            </a:r>
            <a:r>
              <a:rPr lang="en-GB" b="0" baseline="0" dirty="0" smtClean="0"/>
              <a:t> </a:t>
            </a:r>
            <a:r>
              <a:rPr lang="en-GB" b="0" baseline="0" dirty="0" err="1" smtClean="0"/>
              <a:t>plentyn</a:t>
            </a:r>
            <a:r>
              <a:rPr lang="en-GB" b="0" baseline="0" dirty="0" smtClean="0"/>
              <a:t> </a:t>
            </a:r>
            <a:r>
              <a:rPr lang="en-GB" b="0" baseline="0" dirty="0" err="1" smtClean="0"/>
              <a:t>yn</a:t>
            </a:r>
            <a:r>
              <a:rPr lang="en-GB" b="0" baseline="0" dirty="0" smtClean="0"/>
              <a:t> </a:t>
            </a:r>
            <a:r>
              <a:rPr lang="en-GB" b="0" baseline="0" dirty="0" err="1" smtClean="0"/>
              <a:t>cael</a:t>
            </a:r>
            <a:r>
              <a:rPr lang="en-GB" b="0" baseline="0" dirty="0" smtClean="0"/>
              <a:t> </a:t>
            </a:r>
            <a:r>
              <a:rPr lang="en-GB" b="0" baseline="0" dirty="0" err="1" smtClean="0"/>
              <a:t>cyfle</a:t>
            </a:r>
            <a:r>
              <a:rPr lang="en-GB" b="0" baseline="0" dirty="0" smtClean="0"/>
              <a:t> </a:t>
            </a:r>
            <a:r>
              <a:rPr lang="en-GB" b="0" baseline="0" dirty="0" err="1" smtClean="0"/>
              <a:t>cyfartal</a:t>
            </a:r>
            <a:r>
              <a:rPr lang="en-GB" b="0" baseline="0" dirty="0" smtClean="0"/>
              <a:t> </a:t>
            </a:r>
            <a:r>
              <a:rPr lang="en-GB" b="0" baseline="0" dirty="0" err="1" smtClean="0"/>
              <a:t>i</a:t>
            </a:r>
            <a:r>
              <a:rPr lang="en-GB" b="0" baseline="0" dirty="0" smtClean="0"/>
              <a:t> </a:t>
            </a:r>
            <a:r>
              <a:rPr lang="en-GB" b="0" baseline="0" dirty="0" err="1" smtClean="0"/>
              <a:t>fanteisio’n</a:t>
            </a:r>
            <a:r>
              <a:rPr lang="en-GB" b="0" baseline="0" dirty="0" smtClean="0"/>
              <a:t> </a:t>
            </a:r>
            <a:r>
              <a:rPr lang="en-GB" b="0" baseline="0" dirty="0" err="1" smtClean="0"/>
              <a:t>llawn</a:t>
            </a:r>
            <a:r>
              <a:rPr lang="en-GB" b="0" baseline="0" dirty="0" smtClean="0"/>
              <a:t> </a:t>
            </a:r>
            <a:r>
              <a:rPr lang="en-GB" b="0" baseline="0" dirty="0" err="1" smtClean="0"/>
              <a:t>ar</a:t>
            </a:r>
            <a:r>
              <a:rPr lang="en-GB" b="0" baseline="0" dirty="0" smtClean="0"/>
              <a:t> </a:t>
            </a:r>
            <a:r>
              <a:rPr lang="en-GB" b="0" baseline="0" dirty="0" err="1" smtClean="0"/>
              <a:t>eu</a:t>
            </a:r>
            <a:r>
              <a:rPr lang="en-GB" b="0" baseline="0" dirty="0" smtClean="0"/>
              <a:t> </a:t>
            </a:r>
            <a:r>
              <a:rPr lang="en-GB" b="0" baseline="0" dirty="0" err="1" smtClean="0"/>
              <a:t>doniau</a:t>
            </a:r>
            <a:r>
              <a:rPr lang="en-GB" b="0" baseline="0" dirty="0" smtClean="0"/>
              <a:t> a </a:t>
            </a:r>
            <a:r>
              <a:rPr lang="en-GB" b="0" baseline="0" dirty="0" err="1" smtClean="0"/>
              <a:t>datblygu</a:t>
            </a:r>
            <a:r>
              <a:rPr lang="en-GB" b="0" baseline="0" dirty="0" smtClean="0"/>
              <a:t> </a:t>
            </a:r>
            <a:r>
              <a:rPr lang="en-GB" b="0" baseline="0" dirty="0" err="1" smtClean="0"/>
              <a:t>hyd</a:t>
            </a:r>
            <a:r>
              <a:rPr lang="en-GB" b="0" baseline="0" dirty="0" smtClean="0"/>
              <a:t> </a:t>
            </a:r>
            <a:r>
              <a:rPr lang="en-GB" b="0" baseline="0" dirty="0" err="1" smtClean="0"/>
              <a:t>eithaf</a:t>
            </a:r>
            <a:r>
              <a:rPr lang="en-GB" b="0" baseline="0" dirty="0" smtClean="0"/>
              <a:t> </a:t>
            </a:r>
            <a:r>
              <a:rPr lang="en-GB" b="0" baseline="0" dirty="0" err="1" smtClean="0"/>
              <a:t>eu</a:t>
            </a:r>
            <a:r>
              <a:rPr lang="en-GB" b="0" baseline="0" dirty="0" smtClean="0"/>
              <a:t> </a:t>
            </a:r>
            <a:r>
              <a:rPr lang="en-GB" b="0" baseline="0" dirty="0" err="1" smtClean="0"/>
              <a:t>potensial</a:t>
            </a:r>
            <a:r>
              <a:rPr lang="en-GB" b="0" baseline="0" dirty="0" smtClean="0"/>
              <a:t>, ac </a:t>
            </a:r>
            <a:r>
              <a:rPr lang="en-GB" b="0" baseline="0" dirty="0" err="1" smtClean="0"/>
              <a:t>nad</a:t>
            </a:r>
            <a:r>
              <a:rPr lang="en-GB" b="0" baseline="0" dirty="0" smtClean="0"/>
              <a:t> </a:t>
            </a:r>
            <a:r>
              <a:rPr lang="en-GB" b="0" baseline="0" dirty="0" err="1" smtClean="0"/>
              <a:t>oes</a:t>
            </a:r>
            <a:r>
              <a:rPr lang="en-GB" b="0" baseline="0" dirty="0" smtClean="0"/>
              <a:t> </a:t>
            </a:r>
            <a:r>
              <a:rPr lang="en-GB" b="0" baseline="0" dirty="0" err="1" smtClean="0"/>
              <a:t>rhaid</a:t>
            </a:r>
            <a:r>
              <a:rPr lang="en-GB" b="0" baseline="0" dirty="0" smtClean="0"/>
              <a:t> </a:t>
            </a:r>
            <a:r>
              <a:rPr lang="en-GB" b="0" baseline="0" dirty="0" err="1" smtClean="0"/>
              <a:t>i</a:t>
            </a:r>
            <a:r>
              <a:rPr lang="en-GB" b="0" baseline="0" dirty="0" smtClean="0"/>
              <a:t> </a:t>
            </a:r>
            <a:r>
              <a:rPr lang="en-GB" b="0" baseline="0" dirty="0" err="1" smtClean="0"/>
              <a:t>unrhyw</a:t>
            </a:r>
            <a:r>
              <a:rPr lang="en-GB" b="0" baseline="0" dirty="0" smtClean="0"/>
              <a:t> </a:t>
            </a:r>
            <a:r>
              <a:rPr lang="en-GB" b="0" baseline="0" dirty="0" err="1" smtClean="0"/>
              <a:t>blentyn</a:t>
            </a:r>
            <a:r>
              <a:rPr lang="en-GB" b="0" baseline="0" dirty="0" smtClean="0"/>
              <a:t> </a:t>
            </a:r>
            <a:r>
              <a:rPr lang="en-GB" b="0" baseline="0" dirty="0" err="1" smtClean="0"/>
              <a:t>oddef</a:t>
            </a:r>
            <a:r>
              <a:rPr lang="en-GB" b="0" baseline="0" dirty="0" smtClean="0"/>
              <a:t> </a:t>
            </a:r>
            <a:r>
              <a:rPr lang="en-GB" b="0" baseline="0" dirty="0" err="1" smtClean="0"/>
              <a:t>cyfleoedd</a:t>
            </a:r>
            <a:r>
              <a:rPr lang="en-GB" b="0" baseline="0" dirty="0" smtClean="0"/>
              <a:t> </a:t>
            </a:r>
            <a:r>
              <a:rPr lang="en-GB" b="0" baseline="0" dirty="0" err="1" smtClean="0"/>
              <a:t>gwael</a:t>
            </a:r>
            <a:r>
              <a:rPr lang="en-GB" b="0" baseline="0" dirty="0" smtClean="0"/>
              <a:t> </a:t>
            </a:r>
            <a:r>
              <a:rPr lang="en-GB" b="0" baseline="0" dirty="0" err="1" smtClean="0"/>
              <a:t>mewn</a:t>
            </a:r>
            <a:r>
              <a:rPr lang="en-GB" b="0" baseline="0" dirty="0" smtClean="0"/>
              <a:t> </a:t>
            </a:r>
            <a:r>
              <a:rPr lang="en-GB" b="0" baseline="0" dirty="0" err="1" smtClean="0"/>
              <a:t>bywyd</a:t>
            </a:r>
            <a:r>
              <a:rPr lang="en-GB" b="0" baseline="0" dirty="0" smtClean="0"/>
              <a:t> </a:t>
            </a:r>
            <a:r>
              <a:rPr lang="en-GB" b="0" baseline="0" dirty="0" err="1" smtClean="0"/>
              <a:t>oherwydd</a:t>
            </a:r>
            <a:r>
              <a:rPr lang="en-GB" b="0" baseline="0" dirty="0" smtClean="0"/>
              <a:t> </a:t>
            </a:r>
            <a:r>
              <a:rPr lang="en-GB" b="0" baseline="0" dirty="0" err="1" smtClean="0"/>
              <a:t>gwahaniaethu</a:t>
            </a:r>
            <a:r>
              <a:rPr lang="en-GB" b="0" baseline="0" dirty="0" smtClean="0"/>
              <a:t>. </a:t>
            </a:r>
            <a:endParaRPr lang="en-GB" b="1"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23</a:t>
            </a:fld>
            <a:endParaRPr lang="en-GB"/>
          </a:p>
        </p:txBody>
      </p:sp>
    </p:spTree>
    <p:extLst>
      <p:ext uri="{BB962C8B-B14F-4D97-AF65-F5344CB8AC3E}">
        <p14:creationId xmlns:p14="http://schemas.microsoft.com/office/powerpoint/2010/main" val="3425954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Focus of Slide - </a:t>
            </a:r>
            <a:r>
              <a:rPr lang="en-GB" b="0" dirty="0" smtClean="0"/>
              <a:t>Empowering Children</a:t>
            </a:r>
          </a:p>
          <a:p>
            <a:r>
              <a:rPr lang="en-GB" b="1" dirty="0" smtClean="0"/>
              <a:t>Context - </a:t>
            </a:r>
            <a:r>
              <a:rPr lang="en-GB" sz="1200" kern="1200" baseline="0" dirty="0" smtClean="0">
                <a:solidFill>
                  <a:schemeClr val="tx1"/>
                </a:solidFill>
                <a:effectLst/>
                <a:latin typeface="+mn-lt"/>
                <a:ea typeface="+mn-ea"/>
                <a:cs typeface="+mn-cs"/>
              </a:rPr>
              <a:t> The Third principle – Empowering Children and young people means enhancing their capabilities as individuals so they are better able to take advantage of their rights, and to engage with, influence and hold accountable the people and organisations that affect their lives. </a:t>
            </a:r>
          </a:p>
          <a:p>
            <a:endParaRPr lang="en-US" sz="1200" kern="1200" baseline="0" dirty="0" smtClean="0">
              <a:solidFill>
                <a:schemeClr val="tx1"/>
              </a:solidFill>
              <a:effectLst/>
              <a:latin typeface="+mn-lt"/>
              <a:ea typeface="+mn-ea"/>
              <a:cs typeface="+mn-cs"/>
            </a:endParaRP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a:t>
            </a:r>
          </a:p>
          <a:p>
            <a:endParaRPr lang="en-GB" sz="1200" kern="1200" baseline="0" dirty="0" smtClean="0">
              <a:solidFill>
                <a:schemeClr val="tx1"/>
              </a:solidFill>
              <a:effectLst/>
              <a:latin typeface="+mn-lt"/>
              <a:ea typeface="+mn-ea"/>
              <a:cs typeface="+mn-cs"/>
            </a:endParaRPr>
          </a:p>
          <a:p>
            <a:r>
              <a:rPr lang="en-GB" sz="1200" b="1" kern="1200" baseline="0" dirty="0" err="1" smtClean="0">
                <a:solidFill>
                  <a:schemeClr val="tx1"/>
                </a:solidFill>
                <a:effectLst/>
                <a:latin typeface="+mn-lt"/>
                <a:ea typeface="+mn-ea"/>
                <a:cs typeface="+mn-cs"/>
              </a:rPr>
              <a:t>Ffocws</a:t>
            </a:r>
            <a:r>
              <a:rPr lang="en-GB" sz="1200" b="1" kern="1200" baseline="0" dirty="0" smtClean="0">
                <a:solidFill>
                  <a:schemeClr val="tx1"/>
                </a:solidFill>
                <a:effectLst/>
                <a:latin typeface="+mn-lt"/>
                <a:ea typeface="+mn-ea"/>
                <a:cs typeface="+mn-cs"/>
              </a:rPr>
              <a:t> y </a:t>
            </a:r>
            <a:r>
              <a:rPr lang="en-GB" sz="1200" b="1" kern="1200" baseline="0" dirty="0" err="1" smtClean="0">
                <a:solidFill>
                  <a:schemeClr val="tx1"/>
                </a:solidFill>
                <a:effectLst/>
                <a:latin typeface="+mn-lt"/>
                <a:ea typeface="+mn-ea"/>
                <a:cs typeface="+mn-cs"/>
              </a:rPr>
              <a:t>Sleid</a:t>
            </a:r>
            <a:r>
              <a:rPr lang="en-GB" sz="1200" b="1" kern="1200" baseline="0" dirty="0" smtClean="0">
                <a:solidFill>
                  <a:schemeClr val="tx1"/>
                </a:solidFill>
                <a:effectLst/>
                <a:latin typeface="+mn-lt"/>
                <a:ea typeface="+mn-ea"/>
                <a:cs typeface="+mn-cs"/>
              </a:rPr>
              <a:t> – </a:t>
            </a:r>
            <a:r>
              <a:rPr lang="en-GB" sz="1200" b="0" kern="1200" baseline="0" dirty="0" err="1" smtClean="0">
                <a:solidFill>
                  <a:schemeClr val="tx1"/>
                </a:solidFill>
                <a:effectLst/>
                <a:latin typeface="+mn-lt"/>
                <a:ea typeface="+mn-ea"/>
                <a:cs typeface="+mn-cs"/>
              </a:rPr>
              <a:t>Galluogi</a:t>
            </a:r>
            <a:r>
              <a:rPr lang="en-GB" sz="1200" b="0" kern="1200" baseline="0" dirty="0" smtClean="0">
                <a:solidFill>
                  <a:schemeClr val="tx1"/>
                </a:solidFill>
                <a:effectLst/>
                <a:latin typeface="+mn-lt"/>
                <a:ea typeface="+mn-ea"/>
                <a:cs typeface="+mn-cs"/>
              </a:rPr>
              <a:t> Plant</a:t>
            </a:r>
          </a:p>
          <a:p>
            <a:r>
              <a:rPr lang="en-GB" sz="1200" b="1" kern="1200" baseline="0" dirty="0" err="1" smtClean="0">
                <a:solidFill>
                  <a:schemeClr val="tx1"/>
                </a:solidFill>
                <a:effectLst/>
                <a:latin typeface="+mn-lt"/>
                <a:ea typeface="+mn-ea"/>
                <a:cs typeface="+mn-cs"/>
              </a:rPr>
              <a:t>Cyd-destun</a:t>
            </a:r>
            <a:r>
              <a:rPr lang="en-GB" sz="1200" b="1" kern="1200" baseline="0" dirty="0" smtClean="0">
                <a:solidFill>
                  <a:schemeClr val="tx1"/>
                </a:solidFill>
                <a:effectLst/>
                <a:latin typeface="+mn-lt"/>
                <a:ea typeface="+mn-ea"/>
                <a:cs typeface="+mn-cs"/>
              </a:rPr>
              <a:t> </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Ystyr</a:t>
            </a:r>
            <a:r>
              <a:rPr lang="en-GB" sz="1200" b="0" kern="1200" baseline="0" dirty="0" smtClean="0">
                <a:solidFill>
                  <a:schemeClr val="tx1"/>
                </a:solidFill>
                <a:effectLst/>
                <a:latin typeface="+mn-lt"/>
                <a:ea typeface="+mn-ea"/>
                <a:cs typeface="+mn-cs"/>
              </a:rPr>
              <a:t> y </a:t>
            </a:r>
            <a:r>
              <a:rPr lang="en-GB" sz="1200" b="0" kern="1200" baseline="0" dirty="0" err="1" smtClean="0">
                <a:solidFill>
                  <a:schemeClr val="tx1"/>
                </a:solidFill>
                <a:effectLst/>
                <a:latin typeface="+mn-lt"/>
                <a:ea typeface="+mn-ea"/>
                <a:cs typeface="+mn-cs"/>
              </a:rPr>
              <a:t>drydedd</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egwyddor</a:t>
            </a:r>
            <a:r>
              <a:rPr lang="en-GB" sz="1200" b="0" kern="1200" baseline="0" dirty="0" smtClean="0">
                <a:solidFill>
                  <a:schemeClr val="tx1"/>
                </a:solidFill>
                <a:effectLst/>
                <a:latin typeface="+mn-lt"/>
                <a:ea typeface="+mn-ea"/>
                <a:cs typeface="+mn-cs"/>
              </a:rPr>
              <a:t> – </a:t>
            </a:r>
            <a:r>
              <a:rPr lang="en-GB" sz="1200" b="0" kern="1200" baseline="0" dirty="0" err="1" smtClean="0">
                <a:solidFill>
                  <a:schemeClr val="tx1"/>
                </a:solidFill>
                <a:effectLst/>
                <a:latin typeface="+mn-lt"/>
                <a:ea typeface="+mn-ea"/>
                <a:cs typeface="+mn-cs"/>
              </a:rPr>
              <a:t>Galluogi</a:t>
            </a:r>
            <a:r>
              <a:rPr lang="en-GB" sz="1200" b="0" kern="1200" baseline="0" dirty="0" smtClean="0">
                <a:solidFill>
                  <a:schemeClr val="tx1"/>
                </a:solidFill>
                <a:effectLst/>
                <a:latin typeface="+mn-lt"/>
                <a:ea typeface="+mn-ea"/>
                <a:cs typeface="+mn-cs"/>
              </a:rPr>
              <a:t> plant a </a:t>
            </a:r>
            <a:r>
              <a:rPr lang="en-GB" sz="1200" b="0" kern="1200" baseline="0" dirty="0" err="1" smtClean="0">
                <a:solidFill>
                  <a:schemeClr val="tx1"/>
                </a:solidFill>
                <a:effectLst/>
                <a:latin typeface="+mn-lt"/>
                <a:ea typeface="+mn-ea"/>
                <a:cs typeface="+mn-cs"/>
              </a:rPr>
              <a:t>phobl</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ifanc</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yw</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gwella’u</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galluoedd</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fel</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unigolion</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er</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mwyn</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iddyn</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nhw</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fod</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mewn</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sefyllfa</a:t>
            </a:r>
            <a:r>
              <a:rPr lang="en-GB" sz="1200" b="0" kern="1200" baseline="0" dirty="0" smtClean="0">
                <a:solidFill>
                  <a:schemeClr val="tx1"/>
                </a:solidFill>
                <a:effectLst/>
                <a:latin typeface="+mn-lt"/>
                <a:ea typeface="+mn-ea"/>
                <a:cs typeface="+mn-cs"/>
              </a:rPr>
              <a:t> well </a:t>
            </a:r>
            <a:r>
              <a:rPr lang="en-GB" sz="1200" b="0" kern="1200" baseline="0" dirty="0" err="1" smtClean="0">
                <a:solidFill>
                  <a:schemeClr val="tx1"/>
                </a:solidFill>
                <a:effectLst/>
                <a:latin typeface="+mn-lt"/>
                <a:ea typeface="+mn-ea"/>
                <a:cs typeface="+mn-cs"/>
              </a:rPr>
              <a:t>i</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fanteisio</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ar</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eu</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hawliau</a:t>
            </a:r>
            <a:r>
              <a:rPr lang="en-GB" sz="1200" b="0" kern="1200" baseline="0" dirty="0" smtClean="0">
                <a:solidFill>
                  <a:schemeClr val="tx1"/>
                </a:solidFill>
                <a:effectLst/>
                <a:latin typeface="+mn-lt"/>
                <a:ea typeface="+mn-ea"/>
                <a:cs typeface="+mn-cs"/>
              </a:rPr>
              <a:t>, ac </a:t>
            </a:r>
            <a:r>
              <a:rPr lang="en-GB" sz="1200" b="0" kern="1200" baseline="0" dirty="0" err="1" smtClean="0">
                <a:solidFill>
                  <a:schemeClr val="tx1"/>
                </a:solidFill>
                <a:effectLst/>
                <a:latin typeface="+mn-lt"/>
                <a:ea typeface="+mn-ea"/>
                <a:cs typeface="+mn-cs"/>
              </a:rPr>
              <a:t>ymgysylltu</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â’r</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bobl</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a’r</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sefydliadau</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sy’n</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effeithio</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ar</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eu</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bywydau</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dylanwadu</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arnynt</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a’u</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galw</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i</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gyfrif</a:t>
            </a:r>
            <a:r>
              <a:rPr lang="en-GB" sz="1200" b="0" kern="1200" baseline="0" dirty="0" smtClean="0">
                <a:solidFill>
                  <a:schemeClr val="tx1"/>
                </a:solidFill>
                <a:effectLst/>
                <a:latin typeface="+mn-lt"/>
                <a:ea typeface="+mn-ea"/>
                <a:cs typeface="+mn-cs"/>
              </a:rPr>
              <a:t>.</a:t>
            </a:r>
          </a:p>
          <a:p>
            <a:endParaRPr lang="en-GB" sz="1200" b="0" kern="1200" baseline="0" dirty="0" smtClean="0">
              <a:solidFill>
                <a:schemeClr val="tx1"/>
              </a:solidFill>
              <a:effectLst/>
              <a:latin typeface="+mn-lt"/>
              <a:ea typeface="+mn-ea"/>
              <a:cs typeface="+mn-cs"/>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24</a:t>
            </a:fld>
            <a:endParaRPr lang="en-GB"/>
          </a:p>
        </p:txBody>
      </p:sp>
    </p:spTree>
    <p:extLst>
      <p:ext uri="{BB962C8B-B14F-4D97-AF65-F5344CB8AC3E}">
        <p14:creationId xmlns:p14="http://schemas.microsoft.com/office/powerpoint/2010/main" val="1319986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Focus of Slide – </a:t>
            </a:r>
            <a:r>
              <a:rPr lang="en-GB" b="0" dirty="0" smtClean="0"/>
              <a:t>Participation</a:t>
            </a:r>
          </a:p>
          <a:p>
            <a:endParaRPr lang="en-GB" b="0" dirty="0" smtClean="0"/>
          </a:p>
          <a:p>
            <a:r>
              <a:rPr lang="en-GB" b="1" dirty="0" smtClean="0"/>
              <a:t>Context </a:t>
            </a:r>
            <a:r>
              <a:rPr lang="en-GB" baseline="0" dirty="0" smtClean="0"/>
              <a:t>The fourth principle is Participation – this means listening to children and young people and taking their views meaningfully into account. All children and young people should be supported to freely express their opinion; they should be both heard and listened to.</a:t>
            </a:r>
          </a:p>
          <a:p>
            <a:endParaRPr lang="en-US" i="1" baseline="0" dirty="0" smtClean="0"/>
          </a:p>
          <a:p>
            <a:r>
              <a:rPr lang="en-US" i="0" baseline="0" dirty="0" smtClean="0"/>
              <a:t>This is one way of ensuring all young people have the opportunity to express themselves and take part in decision making. </a:t>
            </a:r>
          </a:p>
          <a:p>
            <a:endParaRPr lang="en-US" baseline="0" dirty="0" smtClean="0"/>
          </a:p>
          <a:p>
            <a:r>
              <a:rPr lang="en-US" baseline="0" dirty="0" smtClean="0"/>
              <a:t>You can get free bi-lingual resources from our office and sign up to our free scheme that supports rights in practice see here for more information - https://www.childcomwales.org.uk/our-schemes/ </a:t>
            </a:r>
          </a:p>
          <a:p>
            <a:endParaRPr lang="en-US" baseline="0" dirty="0" smtClean="0"/>
          </a:p>
          <a:p>
            <a:endParaRPr lang="en-US" baseline="0" dirty="0" smtClean="0"/>
          </a:p>
          <a:p>
            <a:r>
              <a:rPr lang="en-GB" baseline="0" dirty="0" smtClean="0"/>
              <a:t>------------------------------------------------------</a:t>
            </a:r>
          </a:p>
          <a:p>
            <a:endParaRPr lang="en-GB" baseline="0" dirty="0" smtClean="0"/>
          </a:p>
          <a:p>
            <a:r>
              <a:rPr lang="en-GB" b="1" baseline="0" dirty="0" err="1" smtClean="0"/>
              <a:t>Ffocws</a:t>
            </a:r>
            <a:r>
              <a:rPr lang="en-GB" b="1" baseline="0" dirty="0" smtClean="0"/>
              <a:t> y </a:t>
            </a:r>
            <a:r>
              <a:rPr lang="en-GB" b="1" baseline="0" dirty="0" err="1" smtClean="0"/>
              <a:t>Sleid</a:t>
            </a:r>
            <a:r>
              <a:rPr lang="en-GB" b="1" baseline="0" dirty="0" smtClean="0"/>
              <a:t> – </a:t>
            </a:r>
            <a:r>
              <a:rPr lang="en-GB" b="0" baseline="0" dirty="0" err="1" smtClean="0"/>
              <a:t>Cyfranogiad</a:t>
            </a:r>
            <a:endParaRPr lang="en-GB" b="0" baseline="0" dirty="0" smtClean="0"/>
          </a:p>
          <a:p>
            <a:endParaRPr lang="en-GB" b="0" baseline="0" dirty="0" smtClean="0"/>
          </a:p>
          <a:p>
            <a:r>
              <a:rPr lang="en-GB" b="1" baseline="0" dirty="0" err="1" smtClean="0"/>
              <a:t>Cyd-destun</a:t>
            </a:r>
            <a:r>
              <a:rPr lang="en-GB" b="1" baseline="0" dirty="0" smtClean="0"/>
              <a:t> </a:t>
            </a:r>
            <a:r>
              <a:rPr lang="en-GB" b="0" baseline="0" dirty="0" smtClean="0"/>
              <a:t>Y </a:t>
            </a:r>
            <a:r>
              <a:rPr lang="en-GB" b="0" baseline="0" dirty="0" err="1" smtClean="0"/>
              <a:t>bedwaredd</a:t>
            </a:r>
            <a:r>
              <a:rPr lang="en-GB" b="0" baseline="0" dirty="0" smtClean="0"/>
              <a:t> </a:t>
            </a:r>
            <a:r>
              <a:rPr lang="en-GB" b="0" baseline="0" dirty="0" err="1" smtClean="0"/>
              <a:t>egwyddor</a:t>
            </a:r>
            <a:r>
              <a:rPr lang="en-GB" b="0" baseline="0" dirty="0" smtClean="0"/>
              <a:t> </a:t>
            </a:r>
            <a:r>
              <a:rPr lang="en-GB" b="0" baseline="0" dirty="0" err="1" smtClean="0"/>
              <a:t>yw</a:t>
            </a:r>
            <a:r>
              <a:rPr lang="en-GB" b="0" baseline="0" dirty="0" smtClean="0"/>
              <a:t> </a:t>
            </a:r>
            <a:r>
              <a:rPr lang="en-GB" b="0" baseline="0" dirty="0" err="1" smtClean="0"/>
              <a:t>Cyfranogiad</a:t>
            </a:r>
            <a:r>
              <a:rPr lang="en-GB" b="0" baseline="0" dirty="0" smtClean="0"/>
              <a:t> – </a:t>
            </a:r>
            <a:r>
              <a:rPr lang="en-GB" b="0" baseline="0" dirty="0" err="1" smtClean="0"/>
              <a:t>ystyr</a:t>
            </a:r>
            <a:r>
              <a:rPr lang="en-GB" b="0" baseline="0" dirty="0" smtClean="0"/>
              <a:t> </a:t>
            </a:r>
            <a:r>
              <a:rPr lang="en-GB" b="0" baseline="0" dirty="0" err="1" smtClean="0"/>
              <a:t>hynny</a:t>
            </a:r>
            <a:r>
              <a:rPr lang="en-GB" b="0" baseline="0" dirty="0" smtClean="0"/>
              <a:t> </a:t>
            </a:r>
            <a:r>
              <a:rPr lang="en-GB" b="0" baseline="0" dirty="0" err="1" smtClean="0"/>
              <a:t>yw</a:t>
            </a:r>
            <a:r>
              <a:rPr lang="en-GB" b="0" baseline="0" dirty="0" smtClean="0"/>
              <a:t> </a:t>
            </a:r>
            <a:r>
              <a:rPr lang="en-GB" b="0" baseline="0" dirty="0" err="1" smtClean="0"/>
              <a:t>gwrando</a:t>
            </a:r>
            <a:r>
              <a:rPr lang="en-GB" b="0" baseline="0" dirty="0" smtClean="0"/>
              <a:t> </a:t>
            </a:r>
            <a:r>
              <a:rPr lang="en-GB" b="0" baseline="0" dirty="0" err="1" smtClean="0"/>
              <a:t>ar</a:t>
            </a:r>
            <a:r>
              <a:rPr lang="en-GB" b="0" baseline="0" dirty="0" smtClean="0"/>
              <a:t> </a:t>
            </a:r>
            <a:r>
              <a:rPr lang="en-GB" b="0" baseline="0" dirty="0" err="1" smtClean="0"/>
              <a:t>blant</a:t>
            </a:r>
            <a:r>
              <a:rPr lang="en-GB" b="0" baseline="0" dirty="0" smtClean="0"/>
              <a:t> a </a:t>
            </a:r>
            <a:r>
              <a:rPr lang="en-GB" b="0" baseline="0" dirty="0" err="1" smtClean="0"/>
              <a:t>phobl</a:t>
            </a:r>
            <a:r>
              <a:rPr lang="en-GB" b="0" baseline="0" dirty="0" smtClean="0"/>
              <a:t> </a:t>
            </a:r>
            <a:r>
              <a:rPr lang="en-GB" b="0" baseline="0" dirty="0" err="1" smtClean="0"/>
              <a:t>ifanc</a:t>
            </a:r>
            <a:r>
              <a:rPr lang="en-GB" b="0" baseline="0" dirty="0" smtClean="0"/>
              <a:t> a </a:t>
            </a:r>
            <a:r>
              <a:rPr lang="en-GB" b="0" baseline="0" dirty="0" err="1" smtClean="0"/>
              <a:t>rhoi</a:t>
            </a:r>
            <a:r>
              <a:rPr lang="en-GB" b="0" baseline="0" dirty="0" smtClean="0"/>
              <a:t> </a:t>
            </a:r>
            <a:r>
              <a:rPr lang="en-GB" b="0" baseline="0" dirty="0" err="1" smtClean="0"/>
              <a:t>sylw</a:t>
            </a:r>
            <a:r>
              <a:rPr lang="en-GB" b="0" baseline="0" dirty="0" smtClean="0"/>
              <a:t> </a:t>
            </a:r>
            <a:r>
              <a:rPr lang="en-GB" b="0" baseline="0" dirty="0" err="1" smtClean="0"/>
              <a:t>i’w</a:t>
            </a:r>
            <a:r>
              <a:rPr lang="en-GB" b="0" baseline="0" dirty="0" smtClean="0"/>
              <a:t> barn </a:t>
            </a:r>
            <a:r>
              <a:rPr lang="en-GB" b="0" baseline="0" dirty="0" err="1" smtClean="0"/>
              <a:t>mewn</a:t>
            </a:r>
            <a:r>
              <a:rPr lang="en-GB" b="0" baseline="0" dirty="0" smtClean="0"/>
              <a:t> </a:t>
            </a:r>
            <a:r>
              <a:rPr lang="en-GB" b="0" baseline="0" dirty="0" err="1" smtClean="0"/>
              <a:t>ffordd</a:t>
            </a:r>
            <a:r>
              <a:rPr lang="en-GB" b="0" baseline="0" dirty="0" smtClean="0"/>
              <a:t> </a:t>
            </a:r>
            <a:r>
              <a:rPr lang="en-GB" b="0" baseline="0" dirty="0" err="1" smtClean="0"/>
              <a:t>ystyrlon</a:t>
            </a:r>
            <a:r>
              <a:rPr lang="en-GB" b="0" baseline="0" dirty="0" smtClean="0"/>
              <a:t>. </a:t>
            </a:r>
            <a:r>
              <a:rPr lang="en-GB" b="0" baseline="0" dirty="0" err="1" smtClean="0"/>
              <a:t>Dylai</a:t>
            </a:r>
            <a:r>
              <a:rPr lang="en-GB" b="0" baseline="0" dirty="0" smtClean="0"/>
              <a:t> </a:t>
            </a:r>
            <a:r>
              <a:rPr lang="en-GB" b="0" baseline="0" dirty="0" err="1" smtClean="0"/>
              <a:t>pob</a:t>
            </a:r>
            <a:r>
              <a:rPr lang="en-GB" b="0" baseline="0" dirty="0" smtClean="0"/>
              <a:t> </a:t>
            </a:r>
            <a:r>
              <a:rPr lang="en-GB" b="0" baseline="0" dirty="0" err="1" smtClean="0"/>
              <a:t>plentyn</a:t>
            </a:r>
            <a:r>
              <a:rPr lang="en-GB" b="0" baseline="0" dirty="0" smtClean="0"/>
              <a:t> a </a:t>
            </a:r>
            <a:r>
              <a:rPr lang="en-GB" b="0" baseline="0" dirty="0" err="1" smtClean="0"/>
              <a:t>pherson</a:t>
            </a:r>
            <a:r>
              <a:rPr lang="en-GB" b="0" baseline="0" dirty="0" smtClean="0"/>
              <a:t> </a:t>
            </a:r>
            <a:r>
              <a:rPr lang="en-GB" b="0" baseline="0" dirty="0" err="1" smtClean="0"/>
              <a:t>ifanc</a:t>
            </a:r>
            <a:r>
              <a:rPr lang="en-GB" b="0" baseline="0" dirty="0" smtClean="0"/>
              <a:t> </a:t>
            </a:r>
            <a:r>
              <a:rPr lang="en-GB" b="0" baseline="0" dirty="0" err="1" smtClean="0"/>
              <a:t>gael</a:t>
            </a:r>
            <a:r>
              <a:rPr lang="en-GB" b="0" baseline="0" dirty="0" smtClean="0"/>
              <a:t> </a:t>
            </a:r>
            <a:r>
              <a:rPr lang="en-GB" b="0" baseline="0" dirty="0" err="1" smtClean="0"/>
              <a:t>eu</a:t>
            </a:r>
            <a:r>
              <a:rPr lang="en-GB" b="0" baseline="0" dirty="0" smtClean="0"/>
              <a:t> </a:t>
            </a:r>
            <a:r>
              <a:rPr lang="en-GB" b="0" baseline="0" dirty="0" err="1" smtClean="0"/>
              <a:t>cefnogi</a:t>
            </a:r>
            <a:r>
              <a:rPr lang="en-GB" b="0" baseline="0" dirty="0" smtClean="0"/>
              <a:t> </a:t>
            </a:r>
            <a:r>
              <a:rPr lang="en-GB" b="0" baseline="0" dirty="0" err="1" smtClean="0"/>
              <a:t>i</a:t>
            </a:r>
            <a:r>
              <a:rPr lang="en-GB" b="0" baseline="0" dirty="0" smtClean="0"/>
              <a:t> </a:t>
            </a:r>
            <a:r>
              <a:rPr lang="en-GB" b="0" baseline="0" dirty="0" err="1" smtClean="0"/>
              <a:t>fynegi</a:t>
            </a:r>
            <a:r>
              <a:rPr lang="en-GB" b="0" baseline="0" dirty="0" smtClean="0"/>
              <a:t> barn </a:t>
            </a:r>
            <a:r>
              <a:rPr lang="en-GB" b="0" baseline="0" dirty="0" err="1" smtClean="0"/>
              <a:t>yn</a:t>
            </a:r>
            <a:r>
              <a:rPr lang="en-GB" b="0" baseline="0" dirty="0" smtClean="0"/>
              <a:t> </a:t>
            </a:r>
            <a:r>
              <a:rPr lang="en-GB" b="0" baseline="0" dirty="0" err="1" smtClean="0"/>
              <a:t>rhydd</a:t>
            </a:r>
            <a:r>
              <a:rPr lang="en-GB" b="0" baseline="0" dirty="0" smtClean="0"/>
              <a:t>; </a:t>
            </a:r>
            <a:r>
              <a:rPr lang="en-GB" b="0" baseline="0" dirty="0" err="1" smtClean="0"/>
              <a:t>dylen</a:t>
            </a:r>
            <a:r>
              <a:rPr lang="en-GB" b="0" baseline="0" dirty="0" smtClean="0"/>
              <a:t> </a:t>
            </a:r>
            <a:r>
              <a:rPr lang="en-GB" b="0" baseline="0" dirty="0" err="1" smtClean="0"/>
              <a:t>nhw</a:t>
            </a:r>
            <a:r>
              <a:rPr lang="en-GB" b="0" baseline="0" dirty="0" smtClean="0"/>
              <a:t> </a:t>
            </a:r>
            <a:r>
              <a:rPr lang="en-GB" b="0" baseline="0" dirty="0" err="1" smtClean="0"/>
              <a:t>gael</a:t>
            </a:r>
            <a:r>
              <a:rPr lang="en-GB" b="0" baseline="0" dirty="0" smtClean="0"/>
              <a:t> </a:t>
            </a:r>
            <a:r>
              <a:rPr lang="en-GB" b="0" baseline="0" dirty="0" err="1" smtClean="0"/>
              <a:t>eu</a:t>
            </a:r>
            <a:r>
              <a:rPr lang="en-GB" b="0" baseline="0" dirty="0" smtClean="0"/>
              <a:t> </a:t>
            </a:r>
            <a:r>
              <a:rPr lang="en-GB" b="0" baseline="0" dirty="0" err="1" smtClean="0"/>
              <a:t>clywed</a:t>
            </a:r>
            <a:r>
              <a:rPr lang="en-GB" b="0" baseline="0" dirty="0" smtClean="0"/>
              <a:t> a </a:t>
            </a:r>
            <a:r>
              <a:rPr lang="en-GB" b="0" baseline="0" dirty="0" err="1" smtClean="0"/>
              <a:t>chael</a:t>
            </a:r>
            <a:r>
              <a:rPr lang="en-GB" b="0" baseline="0" dirty="0" smtClean="0"/>
              <a:t> </a:t>
            </a:r>
            <a:r>
              <a:rPr lang="en-GB" b="0" baseline="0" dirty="0" err="1" smtClean="0"/>
              <a:t>gwrandawiad</a:t>
            </a:r>
            <a:r>
              <a:rPr lang="en-GB" b="0" baseline="0" dirty="0" smtClean="0"/>
              <a:t>. </a:t>
            </a:r>
            <a:endParaRPr lang="en-GB" b="1" baseline="0" dirty="0" smtClean="0"/>
          </a:p>
          <a:p>
            <a:endParaRPr lang="en-GB" dirty="0" smtClean="0"/>
          </a:p>
          <a:p>
            <a:r>
              <a:rPr lang="en-US" sz="1200" kern="1200" dirty="0" err="1" smtClean="0">
                <a:solidFill>
                  <a:schemeClr val="tx1"/>
                </a:solidFill>
                <a:effectLst/>
                <a:latin typeface="+mn-lt"/>
                <a:ea typeface="+mn-ea"/>
                <a:cs typeface="+mn-cs"/>
              </a:rPr>
              <a:t>Dyma</a:t>
            </a:r>
            <a:r>
              <a:rPr lang="en-US" sz="1200" kern="1200" dirty="0" smtClean="0">
                <a:solidFill>
                  <a:schemeClr val="tx1"/>
                </a:solidFill>
                <a:effectLst/>
                <a:latin typeface="+mn-lt"/>
                <a:ea typeface="+mn-ea"/>
                <a:cs typeface="+mn-cs"/>
              </a:rPr>
              <a:t> un dull o </a:t>
            </a:r>
            <a:r>
              <a:rPr lang="en-US" sz="1200" kern="1200" dirty="0" err="1" smtClean="0">
                <a:solidFill>
                  <a:schemeClr val="tx1"/>
                </a:solidFill>
                <a:effectLst/>
                <a:latin typeface="+mn-lt"/>
                <a:ea typeface="+mn-ea"/>
                <a:cs typeface="+mn-cs"/>
              </a:rPr>
              <a:t>sicrhau</a:t>
            </a:r>
            <a:r>
              <a:rPr lang="en-US" sz="1200" kern="1200" dirty="0" smtClean="0">
                <a:solidFill>
                  <a:schemeClr val="tx1"/>
                </a:solidFill>
                <a:effectLst/>
                <a:latin typeface="+mn-lt"/>
                <a:ea typeface="+mn-ea"/>
                <a:cs typeface="+mn-cs"/>
              </a:rPr>
              <a:t> bod </a:t>
            </a:r>
            <a:r>
              <a:rPr lang="en-US" sz="1200" kern="1200" dirty="0" err="1" smtClean="0">
                <a:solidFill>
                  <a:schemeClr val="tx1"/>
                </a:solidFill>
                <a:effectLst/>
                <a:latin typeface="+mn-lt"/>
                <a:ea typeface="+mn-ea"/>
                <a:cs typeface="+mn-cs"/>
              </a:rPr>
              <a:t>pob</a:t>
            </a:r>
            <a:r>
              <a:rPr lang="en-US" sz="1200" kern="1200" dirty="0" smtClean="0">
                <a:solidFill>
                  <a:schemeClr val="tx1"/>
                </a:solidFill>
                <a:effectLst/>
                <a:latin typeface="+mn-lt"/>
                <a:ea typeface="+mn-ea"/>
                <a:cs typeface="+mn-cs"/>
              </a:rPr>
              <a:t> person </a:t>
            </a:r>
            <a:r>
              <a:rPr lang="en-US" sz="1200" kern="1200" dirty="0" err="1" smtClean="0">
                <a:solidFill>
                  <a:schemeClr val="tx1"/>
                </a:solidFill>
                <a:effectLst/>
                <a:latin typeface="+mn-lt"/>
                <a:ea typeface="+mn-ea"/>
                <a:cs typeface="+mn-cs"/>
              </a:rPr>
              <a:t>ifanc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cyfle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fynegi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hunain</a:t>
            </a:r>
            <a:r>
              <a:rPr lang="en-US" sz="1200" kern="1200" dirty="0" smtClean="0">
                <a:solidFill>
                  <a:schemeClr val="tx1"/>
                </a:solidFill>
                <a:effectLst/>
                <a:latin typeface="+mn-lt"/>
                <a:ea typeface="+mn-ea"/>
                <a:cs typeface="+mn-cs"/>
              </a:rPr>
              <a:t> a bod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rhan</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benderfyniadau</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wneir</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Mae </a:t>
            </a:r>
            <a:r>
              <a:rPr lang="en-US" sz="1200" kern="1200" dirty="0" err="1" smtClean="0">
                <a:solidFill>
                  <a:schemeClr val="tx1"/>
                </a:solidFill>
                <a:effectLst/>
                <a:latin typeface="+mn-lt"/>
                <a:ea typeface="+mn-ea"/>
                <a:cs typeface="+mn-cs"/>
              </a:rPr>
              <a:t>adnoddau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dwyieithog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gael</a:t>
            </a:r>
            <a:r>
              <a:rPr lang="en-US" sz="1200" kern="1200" dirty="0" smtClean="0">
                <a:solidFill>
                  <a:schemeClr val="tx1"/>
                </a:solidFill>
                <a:effectLst/>
                <a:latin typeface="+mn-lt"/>
                <a:ea typeface="+mn-ea"/>
                <a:cs typeface="+mn-cs"/>
              </a:rPr>
              <a:t> am </a:t>
            </a:r>
            <a:r>
              <a:rPr lang="en-US" sz="1200" kern="1200" dirty="0" err="1" smtClean="0">
                <a:solidFill>
                  <a:schemeClr val="tx1"/>
                </a:solidFill>
                <a:effectLst/>
                <a:latin typeface="+mn-lt"/>
                <a:ea typeface="+mn-ea"/>
                <a:cs typeface="+mn-cs"/>
              </a:rPr>
              <a:t>ddim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swyddfa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gallwch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ymuno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cynllun</a:t>
            </a:r>
            <a:r>
              <a:rPr lang="en-US" sz="1200" kern="1200" dirty="0" smtClean="0">
                <a:solidFill>
                  <a:schemeClr val="tx1"/>
                </a:solidFill>
                <a:effectLst/>
                <a:latin typeface="+mn-lt"/>
                <a:ea typeface="+mn-ea"/>
                <a:cs typeface="+mn-cs"/>
              </a:rPr>
              <a:t> di-</a:t>
            </a:r>
            <a:r>
              <a:rPr lang="en-US" sz="1200" kern="1200" dirty="0" err="1" smtClean="0">
                <a:solidFill>
                  <a:schemeClr val="tx1"/>
                </a:solidFill>
                <a:effectLst/>
                <a:latin typeface="+mn-lt"/>
                <a:ea typeface="+mn-ea"/>
                <a:cs typeface="+mn-cs"/>
              </a:rPr>
              <a:t>dâl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cefnogi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waith</a:t>
            </a:r>
            <a:r>
              <a:rPr lang="en-US" sz="1200" kern="1200" dirty="0" smtClean="0">
                <a:solidFill>
                  <a:schemeClr val="tx1"/>
                </a:solidFill>
                <a:effectLst/>
                <a:latin typeface="+mn-lt"/>
                <a:ea typeface="+mn-ea"/>
                <a:cs typeface="+mn-cs"/>
              </a:rPr>
              <a:t>. Mae </a:t>
            </a:r>
            <a:r>
              <a:rPr lang="en-US" sz="1200" kern="1200" dirty="0" err="1" smtClean="0">
                <a:solidFill>
                  <a:schemeClr val="tx1"/>
                </a:solidFill>
                <a:effectLst/>
                <a:latin typeface="+mn-lt"/>
                <a:ea typeface="+mn-ea"/>
                <a:cs typeface="+mn-cs"/>
              </a:rPr>
              <a:t>rhagor</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wybodaeth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yma</a:t>
            </a:r>
            <a:r>
              <a:rPr lang="en-US" sz="1200" kern="1200" dirty="0" smtClean="0">
                <a:solidFill>
                  <a:schemeClr val="tx1"/>
                </a:solidFill>
                <a:effectLst/>
                <a:latin typeface="+mn-lt"/>
                <a:ea typeface="+mn-ea"/>
                <a:cs typeface="+mn-cs"/>
              </a:rPr>
              <a:t> - https://www.complantcymru.org.uk/ein-cynlluniau/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25</a:t>
            </a:fld>
            <a:endParaRPr lang="en-GB"/>
          </a:p>
        </p:txBody>
      </p:sp>
    </p:spTree>
    <p:extLst>
      <p:ext uri="{BB962C8B-B14F-4D97-AF65-F5344CB8AC3E}">
        <p14:creationId xmlns:p14="http://schemas.microsoft.com/office/powerpoint/2010/main" val="1597271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Focus of Slide – </a:t>
            </a:r>
            <a:r>
              <a:rPr lang="en-GB" b="0" dirty="0" smtClean="0"/>
              <a:t>Accountability</a:t>
            </a:r>
          </a:p>
          <a:p>
            <a:r>
              <a:rPr lang="en-GB" b="1" dirty="0" smtClean="0"/>
              <a:t>Context - </a:t>
            </a:r>
            <a:r>
              <a:rPr lang="en-GB" dirty="0" smtClean="0"/>
              <a:t>The fifth and last principle is Accountability – Authorities should be accountable</a:t>
            </a:r>
            <a:r>
              <a:rPr lang="en-GB" baseline="0" dirty="0" smtClean="0"/>
              <a:t> to children for decisions and actions which affect their lives. Children should be provided with information and given access to procedures which enable them to question and challenge decision makers.</a:t>
            </a:r>
          </a:p>
          <a:p>
            <a:endParaRPr lang="en-US" baseline="0" dirty="0" smtClean="0"/>
          </a:p>
          <a:p>
            <a:r>
              <a:rPr lang="en-US" i="1" baseline="0" dirty="0" smtClean="0"/>
              <a:t>E.g. how a governing body communicates with learners about their decisions; whether children have the ability to challenge or complain?</a:t>
            </a:r>
          </a:p>
          <a:p>
            <a:endParaRPr lang="en-GB" baseline="0" dirty="0" smtClean="0"/>
          </a:p>
          <a:p>
            <a:r>
              <a:rPr lang="en-GB" baseline="0" dirty="0" smtClean="0"/>
              <a:t>-----------------------------------------------------------------</a:t>
            </a:r>
          </a:p>
          <a:p>
            <a:endParaRPr lang="en-GB" baseline="0" dirty="0" smtClean="0"/>
          </a:p>
          <a:p>
            <a:r>
              <a:rPr lang="en-GB" b="1" baseline="0" dirty="0" err="1" smtClean="0"/>
              <a:t>Ffocws</a:t>
            </a:r>
            <a:r>
              <a:rPr lang="en-GB" b="1" baseline="0" dirty="0" smtClean="0"/>
              <a:t> y </a:t>
            </a:r>
            <a:r>
              <a:rPr lang="en-GB" b="1" baseline="0" dirty="0" err="1" smtClean="0"/>
              <a:t>Sleid</a:t>
            </a:r>
            <a:r>
              <a:rPr lang="en-GB" b="1" baseline="0" dirty="0" smtClean="0"/>
              <a:t> – </a:t>
            </a:r>
            <a:r>
              <a:rPr lang="en-GB" b="0" baseline="0" dirty="0" err="1" smtClean="0"/>
              <a:t>Atebolrwydd</a:t>
            </a:r>
            <a:endParaRPr lang="en-GB" b="0" baseline="0" dirty="0" smtClean="0"/>
          </a:p>
          <a:p>
            <a:r>
              <a:rPr lang="en-GB" b="1" baseline="0" dirty="0" err="1" smtClean="0"/>
              <a:t>Cyd-destun</a:t>
            </a:r>
            <a:r>
              <a:rPr lang="en-GB" b="1" baseline="0" dirty="0" smtClean="0"/>
              <a:t> </a:t>
            </a:r>
            <a:r>
              <a:rPr lang="en-GB" b="0" baseline="0" dirty="0" smtClean="0"/>
              <a:t>– Y </a:t>
            </a:r>
            <a:r>
              <a:rPr lang="en-GB" b="0" baseline="0" dirty="0" err="1" smtClean="0"/>
              <a:t>pumed</a:t>
            </a:r>
            <a:r>
              <a:rPr lang="en-GB" b="0" baseline="0" dirty="0" smtClean="0"/>
              <a:t> </a:t>
            </a:r>
            <a:r>
              <a:rPr lang="en-GB" b="0" baseline="0" dirty="0" err="1" smtClean="0"/>
              <a:t>egwyddor</a:t>
            </a:r>
            <a:r>
              <a:rPr lang="en-GB" b="0" baseline="0" dirty="0" smtClean="0"/>
              <a:t>, </a:t>
            </a:r>
            <a:r>
              <a:rPr lang="en-GB" b="0" baseline="0" dirty="0" err="1" smtClean="0"/>
              <a:t>yr</a:t>
            </a:r>
            <a:r>
              <a:rPr lang="en-GB" b="0" baseline="0" dirty="0" smtClean="0"/>
              <a:t> un </a:t>
            </a:r>
            <a:r>
              <a:rPr lang="en-GB" b="0" baseline="0" dirty="0" err="1" smtClean="0"/>
              <a:t>olaf</a:t>
            </a:r>
            <a:r>
              <a:rPr lang="en-GB" b="0" baseline="0" dirty="0" smtClean="0"/>
              <a:t>, </a:t>
            </a:r>
            <a:r>
              <a:rPr lang="en-GB" b="0" baseline="0" dirty="0" err="1" smtClean="0"/>
              <a:t>yw</a:t>
            </a:r>
            <a:r>
              <a:rPr lang="en-GB" b="0" baseline="0" dirty="0" smtClean="0"/>
              <a:t> </a:t>
            </a:r>
            <a:r>
              <a:rPr lang="en-GB" b="0" baseline="0" dirty="0" err="1" smtClean="0"/>
              <a:t>Atebolrwydd</a:t>
            </a:r>
            <a:r>
              <a:rPr lang="en-GB" b="0" baseline="0" dirty="0" smtClean="0"/>
              <a:t> – </a:t>
            </a:r>
            <a:r>
              <a:rPr lang="en-GB" b="0" baseline="0" dirty="0" err="1" smtClean="0"/>
              <a:t>Dylai</a:t>
            </a:r>
            <a:r>
              <a:rPr lang="en-GB" b="0" baseline="0" dirty="0" smtClean="0"/>
              <a:t> </a:t>
            </a:r>
            <a:r>
              <a:rPr lang="en-GB" b="0" baseline="0" dirty="0" err="1" smtClean="0"/>
              <a:t>Awdurdodau</a:t>
            </a:r>
            <a:r>
              <a:rPr lang="en-GB" b="0" baseline="0" dirty="0" smtClean="0"/>
              <a:t> </a:t>
            </a:r>
            <a:r>
              <a:rPr lang="en-GB" b="0" baseline="0" dirty="0" err="1" smtClean="0"/>
              <a:t>fod</a:t>
            </a:r>
            <a:r>
              <a:rPr lang="en-GB" b="0" baseline="0" dirty="0" smtClean="0"/>
              <a:t> </a:t>
            </a:r>
            <a:r>
              <a:rPr lang="en-GB" b="0" baseline="0" dirty="0" err="1" smtClean="0"/>
              <a:t>yn</a:t>
            </a:r>
            <a:r>
              <a:rPr lang="en-GB" b="0" baseline="0" dirty="0" smtClean="0"/>
              <a:t> </a:t>
            </a:r>
            <a:r>
              <a:rPr lang="en-GB" b="0" baseline="0" dirty="0" err="1" smtClean="0"/>
              <a:t>atebol</a:t>
            </a:r>
            <a:r>
              <a:rPr lang="en-GB" b="0" baseline="0" dirty="0" smtClean="0"/>
              <a:t> </a:t>
            </a:r>
            <a:r>
              <a:rPr lang="en-GB" b="0" baseline="0" dirty="0" err="1" smtClean="0"/>
              <a:t>i</a:t>
            </a:r>
            <a:r>
              <a:rPr lang="en-GB" b="0" baseline="0" dirty="0" smtClean="0"/>
              <a:t> </a:t>
            </a:r>
            <a:r>
              <a:rPr lang="en-GB" b="0" baseline="0" dirty="0" err="1" smtClean="0"/>
              <a:t>blant</a:t>
            </a:r>
            <a:r>
              <a:rPr lang="en-GB" b="0" baseline="0" dirty="0" smtClean="0"/>
              <a:t> am </a:t>
            </a:r>
            <a:r>
              <a:rPr lang="en-GB" b="0" baseline="0" dirty="0" err="1" smtClean="0"/>
              <a:t>benderfyniadau</a:t>
            </a:r>
            <a:r>
              <a:rPr lang="en-GB" b="0" baseline="0" dirty="0" smtClean="0"/>
              <a:t> a </a:t>
            </a:r>
            <a:r>
              <a:rPr lang="en-GB" b="0" baseline="0" dirty="0" err="1" smtClean="0"/>
              <a:t>chamau</a:t>
            </a:r>
            <a:r>
              <a:rPr lang="en-GB" b="0" baseline="0" dirty="0" smtClean="0"/>
              <a:t> </a:t>
            </a:r>
            <a:r>
              <a:rPr lang="en-GB" b="0" baseline="0" dirty="0" err="1" smtClean="0"/>
              <a:t>gweithredu</a:t>
            </a:r>
            <a:r>
              <a:rPr lang="en-GB" b="0" baseline="0" dirty="0" smtClean="0"/>
              <a:t> </a:t>
            </a:r>
            <a:r>
              <a:rPr lang="en-GB" b="0" baseline="0" dirty="0" err="1" smtClean="0"/>
              <a:t>sy’n</a:t>
            </a:r>
            <a:r>
              <a:rPr lang="en-GB" b="0" baseline="0" dirty="0" smtClean="0"/>
              <a:t> </a:t>
            </a:r>
            <a:r>
              <a:rPr lang="en-GB" b="0" baseline="0" dirty="0" err="1" smtClean="0"/>
              <a:t>effeithio</a:t>
            </a:r>
            <a:r>
              <a:rPr lang="en-GB" b="0" baseline="0" dirty="0" smtClean="0"/>
              <a:t> </a:t>
            </a:r>
            <a:r>
              <a:rPr lang="en-GB" b="0" baseline="0" dirty="0" err="1" smtClean="0"/>
              <a:t>ar</a:t>
            </a:r>
            <a:r>
              <a:rPr lang="en-GB" b="0" baseline="0" dirty="0" smtClean="0"/>
              <a:t> </a:t>
            </a:r>
            <a:r>
              <a:rPr lang="en-GB" b="0" baseline="0" dirty="0" err="1" smtClean="0"/>
              <a:t>eu</a:t>
            </a:r>
            <a:r>
              <a:rPr lang="en-GB" b="0" baseline="0" dirty="0" smtClean="0"/>
              <a:t> </a:t>
            </a:r>
            <a:r>
              <a:rPr lang="en-GB" b="0" baseline="0" dirty="0" err="1" smtClean="0"/>
              <a:t>bywydau</a:t>
            </a:r>
            <a:r>
              <a:rPr lang="en-GB" b="0" baseline="0" dirty="0" smtClean="0"/>
              <a:t>. </a:t>
            </a:r>
            <a:r>
              <a:rPr lang="en-GB" b="0" baseline="0" dirty="0" err="1" smtClean="0"/>
              <a:t>Dylai</a:t>
            </a:r>
            <a:r>
              <a:rPr lang="en-GB" b="0" baseline="0" dirty="0" smtClean="0"/>
              <a:t> plant </a:t>
            </a:r>
            <a:r>
              <a:rPr lang="en-GB" b="0" baseline="0" dirty="0" err="1" smtClean="0"/>
              <a:t>gael</a:t>
            </a:r>
            <a:r>
              <a:rPr lang="en-GB" b="0" baseline="0" dirty="0" smtClean="0"/>
              <a:t> </a:t>
            </a:r>
            <a:r>
              <a:rPr lang="en-GB" b="0" baseline="0" dirty="0" err="1" smtClean="0"/>
              <a:t>gwybodaeth</a:t>
            </a:r>
            <a:r>
              <a:rPr lang="en-GB" b="0" baseline="0" dirty="0" smtClean="0"/>
              <a:t> a </a:t>
            </a:r>
            <a:r>
              <a:rPr lang="en-GB" b="0" baseline="0" dirty="0" err="1" smtClean="0"/>
              <a:t>mynediad</a:t>
            </a:r>
            <a:r>
              <a:rPr lang="en-GB" b="0" baseline="0" dirty="0" smtClean="0"/>
              <a:t> </a:t>
            </a:r>
            <a:r>
              <a:rPr lang="en-GB" b="0" baseline="0" dirty="0" err="1" smtClean="0"/>
              <a:t>i</a:t>
            </a:r>
            <a:r>
              <a:rPr lang="en-GB" b="0" baseline="0" dirty="0" smtClean="0"/>
              <a:t> </a:t>
            </a:r>
            <a:r>
              <a:rPr lang="en-GB" b="0" baseline="0" dirty="0" err="1" smtClean="0"/>
              <a:t>weithdrefnau</a:t>
            </a:r>
            <a:r>
              <a:rPr lang="en-GB" b="0" baseline="0" dirty="0" smtClean="0"/>
              <a:t> </a:t>
            </a:r>
            <a:r>
              <a:rPr lang="en-GB" b="0" baseline="0" dirty="0" err="1" smtClean="0"/>
              <a:t>sy’n</a:t>
            </a:r>
            <a:r>
              <a:rPr lang="en-GB" b="0" baseline="0" dirty="0" smtClean="0"/>
              <a:t> </a:t>
            </a:r>
            <a:r>
              <a:rPr lang="en-GB" b="0" baseline="0" dirty="0" err="1" smtClean="0"/>
              <a:t>eu</a:t>
            </a:r>
            <a:r>
              <a:rPr lang="en-GB" b="0" baseline="0" dirty="0" smtClean="0"/>
              <a:t> </a:t>
            </a:r>
            <a:r>
              <a:rPr lang="en-GB" b="0" baseline="0" dirty="0" err="1" smtClean="0"/>
              <a:t>galluogi</a:t>
            </a:r>
            <a:r>
              <a:rPr lang="en-GB" b="0" baseline="0" dirty="0" smtClean="0"/>
              <a:t> </a:t>
            </a:r>
            <a:r>
              <a:rPr lang="en-GB" b="0" baseline="0" dirty="0" err="1" smtClean="0"/>
              <a:t>i</a:t>
            </a:r>
            <a:r>
              <a:rPr lang="en-GB" b="0" baseline="0" dirty="0" smtClean="0"/>
              <a:t> </a:t>
            </a:r>
            <a:r>
              <a:rPr lang="en-GB" b="0" baseline="0" dirty="0" err="1" smtClean="0"/>
              <a:t>gwestiynu</a:t>
            </a:r>
            <a:r>
              <a:rPr lang="en-GB" b="0" baseline="0" dirty="0" smtClean="0"/>
              <a:t> a </a:t>
            </a:r>
            <a:r>
              <a:rPr lang="en-GB" b="0" baseline="0" dirty="0" err="1" smtClean="0"/>
              <a:t>herio</a:t>
            </a:r>
            <a:r>
              <a:rPr lang="en-GB" b="0" baseline="0" dirty="0" smtClean="0"/>
              <a:t> </a:t>
            </a:r>
            <a:r>
              <a:rPr lang="en-GB" b="0" baseline="0" dirty="0" err="1" smtClean="0"/>
              <a:t>llunwyr</a:t>
            </a:r>
            <a:r>
              <a:rPr lang="en-GB" b="0" baseline="0" dirty="0" smtClean="0"/>
              <a:t> </a:t>
            </a:r>
            <a:r>
              <a:rPr lang="en-GB" b="0" baseline="0" dirty="0" err="1" smtClean="0"/>
              <a:t>penderfyniadau</a:t>
            </a:r>
            <a:r>
              <a:rPr lang="en-GB" b="0" baseline="0" dirty="0" smtClean="0"/>
              <a:t>. </a:t>
            </a:r>
          </a:p>
          <a:p>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err="1" smtClean="0">
                <a:solidFill>
                  <a:schemeClr val="tx1"/>
                </a:solidFill>
                <a:effectLst/>
                <a:latin typeface="+mn-lt"/>
                <a:ea typeface="+mn-ea"/>
                <a:cs typeface="+mn-cs"/>
              </a:rPr>
              <a:t>E.e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sut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mae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corff</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llywodraethu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yn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cyfathrebu</a:t>
            </a:r>
            <a:r>
              <a:rPr lang="en-US" sz="1200" i="1" kern="1200" dirty="0" smtClean="0">
                <a:solidFill>
                  <a:schemeClr val="tx1"/>
                </a:solidFill>
                <a:effectLst/>
                <a:latin typeface="+mn-lt"/>
                <a:ea typeface="+mn-ea"/>
                <a:cs typeface="+mn-cs"/>
              </a:rPr>
              <a:t> â </a:t>
            </a:r>
            <a:r>
              <a:rPr lang="en-US" sz="1200" i="1" kern="1200" dirty="0" err="1" smtClean="0">
                <a:solidFill>
                  <a:schemeClr val="tx1"/>
                </a:solidFill>
                <a:effectLst/>
                <a:latin typeface="+mn-lt"/>
                <a:ea typeface="+mn-ea"/>
                <a:cs typeface="+mn-cs"/>
              </a:rPr>
              <a:t>dysgwyr</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ynghylch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eu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penderfyniadau</a:t>
            </a:r>
            <a:r>
              <a:rPr lang="en-US" sz="1200" i="1" kern="1200" dirty="0" smtClean="0">
                <a:solidFill>
                  <a:schemeClr val="tx1"/>
                </a:solidFill>
                <a:effectLst/>
                <a:latin typeface="+mn-lt"/>
                <a:ea typeface="+mn-ea"/>
                <a:cs typeface="+mn-cs"/>
              </a:rPr>
              <a:t>; a </a:t>
            </a:r>
            <a:r>
              <a:rPr lang="en-US" sz="1200" i="1" kern="1200" dirty="0" err="1" smtClean="0">
                <a:solidFill>
                  <a:schemeClr val="tx1"/>
                </a:solidFill>
                <a:effectLst/>
                <a:latin typeface="+mn-lt"/>
                <a:ea typeface="+mn-ea"/>
                <a:cs typeface="+mn-cs"/>
              </a:rPr>
              <a:t>oes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gan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blant</a:t>
            </a:r>
            <a:r>
              <a:rPr lang="en-US" sz="1200" i="1" kern="1200" dirty="0" smtClean="0">
                <a:solidFill>
                  <a:schemeClr val="tx1"/>
                </a:solidFill>
                <a:effectLst/>
                <a:latin typeface="+mn-lt"/>
                <a:ea typeface="+mn-ea"/>
                <a:cs typeface="+mn-cs"/>
              </a:rPr>
              <a:t> y </a:t>
            </a:r>
            <a:r>
              <a:rPr lang="en-US" sz="1200" i="1" kern="1200" dirty="0" err="1" smtClean="0">
                <a:solidFill>
                  <a:schemeClr val="tx1"/>
                </a:solidFill>
                <a:effectLst/>
                <a:latin typeface="+mn-lt"/>
                <a:ea typeface="+mn-ea"/>
                <a:cs typeface="+mn-cs"/>
              </a:rPr>
              <a:t>gallu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herio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neu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gwyno</a:t>
            </a:r>
            <a:r>
              <a:rPr lang="en-US" sz="1200" i="1" kern="1200" dirty="0" smtClean="0">
                <a:solidFill>
                  <a:schemeClr val="tx1"/>
                </a:solidFill>
                <a:effectLst/>
                <a:latin typeface="+mn-lt"/>
                <a:ea typeface="+mn-ea"/>
                <a:cs typeface="+mn-cs"/>
              </a:rPr>
              <a:t>?</a:t>
            </a:r>
            <a:endParaRPr lang="en-GB" sz="1200" i="1" kern="1200" dirty="0" smtClean="0">
              <a:solidFill>
                <a:schemeClr val="tx1"/>
              </a:solidFill>
              <a:effectLst/>
              <a:latin typeface="+mn-lt"/>
              <a:ea typeface="+mn-ea"/>
              <a:cs typeface="+mn-cs"/>
            </a:endParaRPr>
          </a:p>
          <a:p>
            <a:endParaRPr lang="en-GB" b="1" i="1" dirty="0" smtClean="0"/>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26</a:t>
            </a:fld>
            <a:endParaRPr lang="en-GB"/>
          </a:p>
        </p:txBody>
      </p:sp>
    </p:spTree>
    <p:extLst>
      <p:ext uri="{BB962C8B-B14F-4D97-AF65-F5344CB8AC3E}">
        <p14:creationId xmlns:p14="http://schemas.microsoft.com/office/powerpoint/2010/main" val="3439954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hope this training has been helpful in meeting the requirements in the new curriculum and ensuring ALL children are aware of the UNCRC and UNCRPD</a:t>
            </a:r>
          </a:p>
          <a:p>
            <a:endParaRPr lang="en-GB" baseline="0" dirty="0" smtClean="0"/>
          </a:p>
          <a:p>
            <a:r>
              <a:rPr lang="en-GB" baseline="0" dirty="0" smtClean="0"/>
              <a:t>Please see here for more information about our office - https://www.childcomwales.org.uk/</a:t>
            </a:r>
          </a:p>
          <a:p>
            <a:endParaRPr lang="en-GB" baseline="0" dirty="0" smtClean="0"/>
          </a:p>
          <a:p>
            <a:r>
              <a:rPr lang="en-GB" baseline="0" dirty="0" smtClean="0"/>
              <a:t>Don’t forget you can join our free schemes to support children’s rights in your school - https://www.childcomwales.org.uk/our-schemes/</a:t>
            </a:r>
          </a:p>
          <a:p>
            <a:endParaRPr lang="en-GB" baseline="0" dirty="0" smtClean="0"/>
          </a:p>
          <a:p>
            <a:endParaRPr lang="en-GB" baseline="0" dirty="0" smtClean="0"/>
          </a:p>
          <a:p>
            <a:r>
              <a:rPr lang="en-GB" baseline="0" dirty="0" smtClean="0"/>
              <a:t>……………………………………………….</a:t>
            </a:r>
          </a:p>
          <a:p>
            <a:endParaRPr lang="en-GB" baseline="0" dirty="0" smtClean="0"/>
          </a:p>
          <a:p>
            <a:r>
              <a:rPr lang="en-GB" sz="1200" kern="1200" dirty="0" err="1" smtClean="0">
                <a:solidFill>
                  <a:schemeClr val="tx1"/>
                </a:solidFill>
                <a:effectLst/>
                <a:latin typeface="+mn-lt"/>
                <a:ea typeface="+mn-ea"/>
                <a:cs typeface="+mn-cs"/>
              </a:rPr>
              <a:t>Rydyn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gobeithio</a:t>
            </a:r>
            <a:r>
              <a:rPr lang="en-GB" sz="1200" kern="1200" dirty="0" smtClean="0">
                <a:solidFill>
                  <a:schemeClr val="tx1"/>
                </a:solidFill>
                <a:effectLst/>
                <a:latin typeface="+mn-lt"/>
                <a:ea typeface="+mn-ea"/>
                <a:cs typeface="+mn-cs"/>
              </a:rPr>
              <a:t> bod </a:t>
            </a:r>
            <a:r>
              <a:rPr lang="en-GB" sz="1200" kern="1200" dirty="0" err="1" smtClean="0">
                <a:solidFill>
                  <a:schemeClr val="tx1"/>
                </a:solidFill>
                <a:effectLst/>
                <a:latin typeface="+mn-lt"/>
                <a:ea typeface="+mn-ea"/>
                <a:cs typeface="+mn-cs"/>
              </a:rPr>
              <a:t>yr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hyfforddiant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yma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wedi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helpu</a:t>
            </a:r>
            <a:r>
              <a:rPr lang="en-GB" sz="1200" kern="1200" dirty="0" smtClean="0">
                <a:solidFill>
                  <a:schemeClr val="tx1"/>
                </a:solidFill>
                <a:effectLst/>
                <a:latin typeface="+mn-lt"/>
                <a:ea typeface="+mn-ea"/>
                <a:cs typeface="+mn-cs"/>
              </a:rPr>
              <a:t> o ran </a:t>
            </a:r>
            <a:r>
              <a:rPr lang="en-GB" sz="1200" kern="1200" dirty="0" err="1" smtClean="0">
                <a:solidFill>
                  <a:schemeClr val="tx1"/>
                </a:solidFill>
                <a:effectLst/>
                <a:latin typeface="+mn-lt"/>
                <a:ea typeface="+mn-ea"/>
                <a:cs typeface="+mn-cs"/>
              </a:rPr>
              <a:t>cyflawni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gofynion</a:t>
            </a:r>
            <a:r>
              <a:rPr lang="en-GB" sz="1200" kern="1200" dirty="0" smtClean="0">
                <a:solidFill>
                  <a:schemeClr val="tx1"/>
                </a:solidFill>
                <a:effectLst/>
                <a:latin typeface="+mn-lt"/>
                <a:ea typeface="+mn-ea"/>
                <a:cs typeface="+mn-cs"/>
              </a:rPr>
              <a:t> y </a:t>
            </a:r>
            <a:r>
              <a:rPr lang="en-GB" sz="1200" kern="1200" dirty="0" err="1" smtClean="0">
                <a:solidFill>
                  <a:schemeClr val="tx1"/>
                </a:solidFill>
                <a:effectLst/>
                <a:latin typeface="+mn-lt"/>
                <a:ea typeface="+mn-ea"/>
                <a:cs typeface="+mn-cs"/>
              </a:rPr>
              <a:t>cwricwlwm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newydd</a:t>
            </a:r>
            <a:r>
              <a:rPr lang="en-GB" sz="1200" kern="1200" dirty="0" smtClean="0">
                <a:solidFill>
                  <a:schemeClr val="tx1"/>
                </a:solidFill>
                <a:effectLst/>
                <a:latin typeface="+mn-lt"/>
                <a:ea typeface="+mn-ea"/>
                <a:cs typeface="+mn-cs"/>
              </a:rPr>
              <a:t> a </a:t>
            </a:r>
            <a:r>
              <a:rPr lang="en-GB" sz="1200" kern="1200" dirty="0" err="1" smtClean="0">
                <a:solidFill>
                  <a:schemeClr val="tx1"/>
                </a:solidFill>
                <a:effectLst/>
                <a:latin typeface="+mn-lt"/>
                <a:ea typeface="+mn-ea"/>
                <a:cs typeface="+mn-cs"/>
              </a:rPr>
              <a:t>sicrhau</a:t>
            </a:r>
            <a:r>
              <a:rPr lang="en-GB" sz="1200" kern="1200" dirty="0" smtClean="0">
                <a:solidFill>
                  <a:schemeClr val="tx1"/>
                </a:solidFill>
                <a:effectLst/>
                <a:latin typeface="+mn-lt"/>
                <a:ea typeface="+mn-ea"/>
                <a:cs typeface="+mn-cs"/>
              </a:rPr>
              <a:t> bod POB </a:t>
            </a:r>
            <a:r>
              <a:rPr lang="en-GB" sz="1200" kern="1200" dirty="0" err="1" smtClean="0">
                <a:solidFill>
                  <a:schemeClr val="tx1"/>
                </a:solidFill>
                <a:effectLst/>
                <a:latin typeface="+mn-lt"/>
                <a:ea typeface="+mn-ea"/>
                <a:cs typeface="+mn-cs"/>
              </a:rPr>
              <a:t>plentyn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ymwybodol</a:t>
            </a:r>
            <a:r>
              <a:rPr lang="en-GB" sz="1200" kern="1200" dirty="0" smtClean="0">
                <a:solidFill>
                  <a:schemeClr val="tx1"/>
                </a:solidFill>
                <a:effectLst/>
                <a:latin typeface="+mn-lt"/>
                <a:ea typeface="+mn-ea"/>
                <a:cs typeface="+mn-cs"/>
              </a:rPr>
              <a:t> o CCUHP a CCUHPA.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Mae </a:t>
            </a:r>
            <a:r>
              <a:rPr lang="en-GB" sz="1200" kern="1200" dirty="0" err="1" smtClean="0">
                <a:solidFill>
                  <a:schemeClr val="tx1"/>
                </a:solidFill>
                <a:effectLst/>
                <a:latin typeface="+mn-lt"/>
                <a:ea typeface="+mn-ea"/>
                <a:cs typeface="+mn-cs"/>
              </a:rPr>
              <a:t>rhagor</a:t>
            </a:r>
            <a:r>
              <a:rPr lang="en-GB" sz="1200" kern="1200" dirty="0" smtClean="0">
                <a:solidFill>
                  <a:schemeClr val="tx1"/>
                </a:solidFill>
                <a:effectLst/>
                <a:latin typeface="+mn-lt"/>
                <a:ea typeface="+mn-ea"/>
                <a:cs typeface="+mn-cs"/>
              </a:rPr>
              <a:t> o </a:t>
            </a:r>
            <a:r>
              <a:rPr lang="en-GB" sz="1200" kern="1200" dirty="0" err="1" smtClean="0">
                <a:solidFill>
                  <a:schemeClr val="tx1"/>
                </a:solidFill>
                <a:effectLst/>
                <a:latin typeface="+mn-lt"/>
                <a:ea typeface="+mn-ea"/>
                <a:cs typeface="+mn-cs"/>
              </a:rPr>
              <a:t>wybodaeth</a:t>
            </a:r>
            <a:r>
              <a:rPr lang="en-GB" sz="1200" kern="1200" dirty="0" smtClean="0">
                <a:solidFill>
                  <a:schemeClr val="tx1"/>
                </a:solidFill>
                <a:effectLst/>
                <a:latin typeface="+mn-lt"/>
                <a:ea typeface="+mn-ea"/>
                <a:cs typeface="+mn-cs"/>
              </a:rPr>
              <a:t> am </a:t>
            </a:r>
            <a:r>
              <a:rPr lang="en-GB" sz="1200" kern="1200" dirty="0" err="1" smtClean="0">
                <a:solidFill>
                  <a:schemeClr val="tx1"/>
                </a:solidFill>
                <a:effectLst/>
                <a:latin typeface="+mn-lt"/>
                <a:ea typeface="+mn-ea"/>
                <a:cs typeface="+mn-cs"/>
              </a:rPr>
              <a:t>ein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swyddfa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gael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yma</a:t>
            </a:r>
            <a:r>
              <a:rPr lang="en-GB" sz="1200" kern="1200" dirty="0" smtClean="0">
                <a:solidFill>
                  <a:schemeClr val="tx1"/>
                </a:solidFill>
                <a:effectLst/>
                <a:latin typeface="+mn-lt"/>
                <a:ea typeface="+mn-ea"/>
                <a:cs typeface="+mn-cs"/>
              </a:rPr>
              <a:t> - https://www.complantcymru.org.uk/</a:t>
            </a:r>
          </a:p>
          <a:p>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Peidiwch</a:t>
            </a:r>
            <a:r>
              <a:rPr lang="en-GB" sz="1200" kern="1200" dirty="0" smtClean="0">
                <a:solidFill>
                  <a:schemeClr val="tx1"/>
                </a:solidFill>
                <a:effectLst/>
                <a:latin typeface="+mn-lt"/>
                <a:ea typeface="+mn-ea"/>
                <a:cs typeface="+mn-cs"/>
              </a:rPr>
              <a:t> ag </a:t>
            </a:r>
            <a:r>
              <a:rPr lang="en-GB" sz="1200" kern="1200" dirty="0" err="1" smtClean="0">
                <a:solidFill>
                  <a:schemeClr val="tx1"/>
                </a:solidFill>
                <a:effectLst/>
                <a:latin typeface="+mn-lt"/>
                <a:ea typeface="+mn-ea"/>
                <a:cs typeface="+mn-cs"/>
              </a:rPr>
              <a:t>anghofio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eich</a:t>
            </a:r>
            <a:r>
              <a:rPr lang="en-GB" sz="1200" kern="1200" dirty="0" smtClean="0">
                <a:solidFill>
                  <a:schemeClr val="tx1"/>
                </a:solidFill>
                <a:effectLst/>
                <a:latin typeface="+mn-lt"/>
                <a:ea typeface="+mn-ea"/>
                <a:cs typeface="+mn-cs"/>
              </a:rPr>
              <a:t> bod </a:t>
            </a:r>
            <a:r>
              <a:rPr lang="en-GB" sz="1200" kern="1200" dirty="0" err="1" smtClean="0">
                <a:solidFill>
                  <a:schemeClr val="tx1"/>
                </a:solidFill>
                <a:effectLst/>
                <a:latin typeface="+mn-lt"/>
                <a:ea typeface="+mn-ea"/>
                <a:cs typeface="+mn-cs"/>
              </a:rPr>
              <a:t>chi’n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gallu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ymuno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â’n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cynlluniau</a:t>
            </a:r>
            <a:r>
              <a:rPr lang="en-GB" sz="1200" kern="1200" dirty="0" smtClean="0">
                <a:solidFill>
                  <a:schemeClr val="tx1"/>
                </a:solidFill>
                <a:effectLst/>
                <a:latin typeface="+mn-lt"/>
                <a:ea typeface="+mn-ea"/>
                <a:cs typeface="+mn-cs"/>
              </a:rPr>
              <a:t> am </a:t>
            </a:r>
            <a:r>
              <a:rPr lang="en-GB" sz="1200" kern="1200" dirty="0" err="1" smtClean="0">
                <a:solidFill>
                  <a:schemeClr val="tx1"/>
                </a:solidFill>
                <a:effectLst/>
                <a:latin typeface="+mn-lt"/>
                <a:ea typeface="+mn-ea"/>
                <a:cs typeface="+mn-cs"/>
              </a:rPr>
              <a:t>ddim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gefnogi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hawliau</a:t>
            </a:r>
            <a:r>
              <a:rPr lang="en-GB" sz="1200" kern="1200" dirty="0" smtClean="0">
                <a:solidFill>
                  <a:schemeClr val="tx1"/>
                </a:solidFill>
                <a:effectLst/>
                <a:latin typeface="+mn-lt"/>
                <a:ea typeface="+mn-ea"/>
                <a:cs typeface="+mn-cs"/>
              </a:rPr>
              <a:t> plant </a:t>
            </a:r>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eich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ysgol</a:t>
            </a:r>
            <a:r>
              <a:rPr lang="en-GB" sz="1200" kern="1200" dirty="0" smtClean="0">
                <a:solidFill>
                  <a:schemeClr val="tx1"/>
                </a:solidFill>
                <a:effectLst/>
                <a:latin typeface="+mn-lt"/>
                <a:ea typeface="+mn-ea"/>
                <a:cs typeface="+mn-cs"/>
              </a:rPr>
              <a:t> - https://www.complantcymru.org.uk/ein-cynlluniau/</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D9904-2EA4-45AE-81E7-489422616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669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28</a:t>
            </a:fld>
            <a:endParaRPr lang="en-GB"/>
          </a:p>
        </p:txBody>
      </p:sp>
    </p:spTree>
    <p:extLst>
      <p:ext uri="{BB962C8B-B14F-4D97-AF65-F5344CB8AC3E}">
        <p14:creationId xmlns:p14="http://schemas.microsoft.com/office/powerpoint/2010/main" val="626614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smtClean="0"/>
              <a:t>The Welsh Government have produced many training materials to support adults who work with young people to learn about their rights, and material for children to explore their rights. </a:t>
            </a:r>
          </a:p>
          <a:p>
            <a:pPr>
              <a:defRPr sz="2000"/>
            </a:pPr>
            <a:endParaRPr lang="en-GB" dirty="0" smtClean="0"/>
          </a:p>
          <a:p>
            <a:pPr>
              <a:defRPr sz="2000"/>
            </a:pPr>
            <a:r>
              <a:rPr lang="en-GB" dirty="0" smtClean="0"/>
              <a:t>This clip is called ‘Children’s Wrongs’</a:t>
            </a:r>
            <a:r>
              <a:rPr lang="en-GB" baseline="0" dirty="0" smtClean="0"/>
              <a:t> - </a:t>
            </a:r>
            <a:r>
              <a:rPr lang="en-GB" dirty="0" smtClean="0"/>
              <a:t>https://youtu.be/qVHmRlqCTtc</a:t>
            </a:r>
            <a:r>
              <a:rPr lang="en-GB" baseline="0" dirty="0" smtClean="0"/>
              <a:t> </a:t>
            </a:r>
            <a:r>
              <a:rPr lang="en-GB" dirty="0" smtClean="0"/>
              <a:t> </a:t>
            </a:r>
          </a:p>
          <a:p>
            <a:endParaRPr lang="en-GB" dirty="0" smtClean="0"/>
          </a:p>
          <a:p>
            <a:pPr>
              <a:defRPr sz="2000"/>
            </a:pPr>
            <a:endParaRPr lang="en-GB" dirty="0" smtClean="0"/>
          </a:p>
          <a:p>
            <a:pPr>
              <a:defRPr sz="2000"/>
            </a:pPr>
            <a:r>
              <a:rPr lang="en-GB" dirty="0" smtClean="0"/>
              <a:t>------------------------------------------------------------------------------</a:t>
            </a:r>
          </a:p>
          <a:p>
            <a:pPr>
              <a:defRPr sz="2000"/>
            </a:pPr>
            <a:endParaRPr lang="en-GB" dirty="0" smtClean="0"/>
          </a:p>
          <a:p>
            <a:pPr>
              <a:defRPr sz="2000"/>
            </a:pPr>
            <a:r>
              <a:rPr lang="en-GB" dirty="0" smtClean="0"/>
              <a:t>Mae </a:t>
            </a:r>
            <a:r>
              <a:rPr lang="en-GB" dirty="0" err="1" smtClean="0"/>
              <a:t>Llywodraeth</a:t>
            </a:r>
            <a:r>
              <a:rPr lang="en-GB" baseline="0" dirty="0" smtClean="0"/>
              <a:t> </a:t>
            </a:r>
            <a:r>
              <a:rPr lang="en-GB" baseline="0" dirty="0" err="1" smtClean="0"/>
              <a:t>Cymru</a:t>
            </a:r>
            <a:r>
              <a:rPr lang="en-GB" baseline="0" dirty="0" smtClean="0"/>
              <a:t> </a:t>
            </a:r>
            <a:r>
              <a:rPr lang="en-GB" baseline="0" dirty="0" err="1" smtClean="0"/>
              <a:t>wedi</a:t>
            </a:r>
            <a:r>
              <a:rPr lang="en-GB" baseline="0" dirty="0" smtClean="0"/>
              <a:t> </a:t>
            </a:r>
            <a:r>
              <a:rPr lang="en-GB" baseline="0" dirty="0" err="1" smtClean="0"/>
              <a:t>cynhyrchu</a:t>
            </a:r>
            <a:r>
              <a:rPr lang="en-GB" baseline="0" dirty="0" smtClean="0"/>
              <a:t> </a:t>
            </a:r>
            <a:r>
              <a:rPr lang="en-GB" baseline="0" dirty="0" err="1" smtClean="0"/>
              <a:t>llawer</a:t>
            </a:r>
            <a:r>
              <a:rPr lang="en-GB" baseline="0" dirty="0" smtClean="0"/>
              <a:t> o </a:t>
            </a:r>
            <a:r>
              <a:rPr lang="en-GB" baseline="0" dirty="0" err="1" smtClean="0"/>
              <a:t>ddeunyddiau</a:t>
            </a:r>
            <a:r>
              <a:rPr lang="en-GB" baseline="0" dirty="0" smtClean="0"/>
              <a:t> </a:t>
            </a:r>
            <a:r>
              <a:rPr lang="en-GB" baseline="0" dirty="0" err="1" smtClean="0"/>
              <a:t>hyfforddi</a:t>
            </a:r>
            <a:r>
              <a:rPr lang="en-GB" baseline="0" dirty="0" smtClean="0"/>
              <a:t> </a:t>
            </a:r>
            <a:r>
              <a:rPr lang="en-GB" baseline="0" dirty="0" err="1" smtClean="0"/>
              <a:t>i</a:t>
            </a:r>
            <a:r>
              <a:rPr lang="en-GB" baseline="0" dirty="0" smtClean="0"/>
              <a:t> </a:t>
            </a:r>
            <a:r>
              <a:rPr lang="en-GB" baseline="0" dirty="0" err="1" smtClean="0"/>
              <a:t>gefnogi</a:t>
            </a:r>
            <a:r>
              <a:rPr lang="en-GB" baseline="0" dirty="0" smtClean="0"/>
              <a:t> </a:t>
            </a:r>
            <a:r>
              <a:rPr lang="en-GB" baseline="0" dirty="0" err="1" smtClean="0"/>
              <a:t>oedolion</a:t>
            </a:r>
            <a:r>
              <a:rPr lang="en-GB" baseline="0" dirty="0" smtClean="0"/>
              <a:t> </a:t>
            </a:r>
            <a:r>
              <a:rPr lang="en-GB" baseline="0" dirty="0" err="1" smtClean="0"/>
              <a:t>sy’n</a:t>
            </a:r>
            <a:r>
              <a:rPr lang="en-GB" baseline="0" dirty="0" smtClean="0"/>
              <a:t> </a:t>
            </a:r>
            <a:r>
              <a:rPr lang="en-GB" baseline="0" dirty="0" err="1" smtClean="0"/>
              <a:t>gweithio</a:t>
            </a:r>
            <a:r>
              <a:rPr lang="en-GB" baseline="0" dirty="0" smtClean="0"/>
              <a:t> </a:t>
            </a:r>
            <a:r>
              <a:rPr lang="en-GB" baseline="0" dirty="0" err="1" smtClean="0"/>
              <a:t>gyda</a:t>
            </a:r>
            <a:r>
              <a:rPr lang="en-GB" baseline="0" dirty="0" smtClean="0"/>
              <a:t> </a:t>
            </a:r>
            <a:r>
              <a:rPr lang="en-GB" baseline="0" dirty="0" err="1" smtClean="0"/>
              <a:t>phobl</a:t>
            </a:r>
            <a:r>
              <a:rPr lang="en-GB" baseline="0" dirty="0" smtClean="0"/>
              <a:t> </a:t>
            </a:r>
            <a:r>
              <a:rPr lang="en-GB" baseline="0" dirty="0" err="1" smtClean="0"/>
              <a:t>ifanc</a:t>
            </a:r>
            <a:r>
              <a:rPr lang="en-GB" baseline="0" dirty="0" smtClean="0"/>
              <a:t> </a:t>
            </a:r>
            <a:r>
              <a:rPr lang="en-GB" baseline="0" dirty="0" err="1" smtClean="0"/>
              <a:t>i</a:t>
            </a:r>
            <a:r>
              <a:rPr lang="en-GB" baseline="0" dirty="0" smtClean="0"/>
              <a:t> </a:t>
            </a:r>
            <a:r>
              <a:rPr lang="en-GB" baseline="0" dirty="0" err="1" smtClean="0"/>
              <a:t>ddysgu</a:t>
            </a:r>
            <a:r>
              <a:rPr lang="en-GB" baseline="0" dirty="0" smtClean="0"/>
              <a:t> am </a:t>
            </a:r>
            <a:r>
              <a:rPr lang="en-GB" baseline="0" dirty="0" err="1" smtClean="0"/>
              <a:t>eu</a:t>
            </a:r>
            <a:r>
              <a:rPr lang="en-GB" baseline="0" dirty="0" smtClean="0"/>
              <a:t> </a:t>
            </a:r>
            <a:r>
              <a:rPr lang="en-GB" baseline="0" dirty="0" err="1" smtClean="0"/>
              <a:t>hawliau</a:t>
            </a:r>
            <a:r>
              <a:rPr lang="en-GB" baseline="0" dirty="0" smtClean="0"/>
              <a:t>, a </a:t>
            </a:r>
            <a:r>
              <a:rPr lang="en-GB" baseline="0" dirty="0" err="1" smtClean="0"/>
              <a:t>deunydd</a:t>
            </a:r>
            <a:r>
              <a:rPr lang="en-GB" baseline="0" dirty="0" smtClean="0"/>
              <a:t> </a:t>
            </a:r>
            <a:r>
              <a:rPr lang="en-GB" baseline="0" dirty="0" err="1" smtClean="0"/>
              <a:t>er</a:t>
            </a:r>
            <a:r>
              <a:rPr lang="en-GB" baseline="0" dirty="0" smtClean="0"/>
              <a:t> </a:t>
            </a:r>
            <a:r>
              <a:rPr lang="en-GB" baseline="0" dirty="0" err="1" smtClean="0"/>
              <a:t>mwyn</a:t>
            </a:r>
            <a:r>
              <a:rPr lang="en-GB" baseline="0" dirty="0" smtClean="0"/>
              <a:t> </a:t>
            </a:r>
            <a:r>
              <a:rPr lang="en-GB" baseline="0" dirty="0" err="1" smtClean="0"/>
              <a:t>i</a:t>
            </a:r>
            <a:r>
              <a:rPr lang="en-GB" baseline="0" dirty="0" smtClean="0"/>
              <a:t> </a:t>
            </a:r>
            <a:r>
              <a:rPr lang="en-GB" baseline="0" dirty="0" err="1" smtClean="0"/>
              <a:t>blant</a:t>
            </a:r>
            <a:r>
              <a:rPr lang="en-GB" baseline="0" dirty="0" smtClean="0"/>
              <a:t> </a:t>
            </a:r>
            <a:r>
              <a:rPr lang="en-GB" baseline="0" dirty="0" err="1" smtClean="0"/>
              <a:t>archwilio</a:t>
            </a:r>
            <a:r>
              <a:rPr lang="en-GB" baseline="0" dirty="0" smtClean="0"/>
              <a:t> </a:t>
            </a:r>
            <a:r>
              <a:rPr lang="en-GB" baseline="0" dirty="0" err="1" smtClean="0"/>
              <a:t>eu</a:t>
            </a:r>
            <a:r>
              <a:rPr lang="en-GB" baseline="0" dirty="0" smtClean="0"/>
              <a:t> </a:t>
            </a:r>
            <a:r>
              <a:rPr lang="en-GB" baseline="0" dirty="0" err="1" smtClean="0"/>
              <a:t>hawliau</a:t>
            </a:r>
            <a:r>
              <a:rPr lang="en-GB" baseline="0" dirty="0" smtClean="0"/>
              <a:t>. </a:t>
            </a:r>
          </a:p>
          <a:p>
            <a:pPr>
              <a:defRPr sz="2000"/>
            </a:pPr>
            <a:endParaRPr lang="en-GB" baseline="0" dirty="0" smtClean="0"/>
          </a:p>
          <a:p>
            <a:pPr>
              <a:defRPr sz="2000"/>
            </a:pPr>
            <a:r>
              <a:rPr lang="en-GB" baseline="0" dirty="0" err="1" smtClean="0"/>
              <a:t>Yr</a:t>
            </a:r>
            <a:r>
              <a:rPr lang="en-GB" baseline="0" dirty="0" smtClean="0"/>
              <a:t> </a:t>
            </a:r>
            <a:r>
              <a:rPr lang="en-GB" baseline="0" dirty="0" err="1" smtClean="0"/>
              <a:t>enw</a:t>
            </a:r>
            <a:r>
              <a:rPr lang="en-GB" baseline="0" dirty="0" smtClean="0"/>
              <a:t> </a:t>
            </a:r>
            <a:r>
              <a:rPr lang="en-GB" baseline="0" dirty="0" err="1" smtClean="0"/>
              <a:t>ar</a:t>
            </a:r>
            <a:r>
              <a:rPr lang="en-GB" baseline="0" dirty="0" smtClean="0"/>
              <a:t> y clip </a:t>
            </a:r>
            <a:r>
              <a:rPr lang="en-GB" baseline="0" dirty="0" err="1" smtClean="0"/>
              <a:t>yma</a:t>
            </a:r>
            <a:r>
              <a:rPr lang="en-GB" baseline="0" dirty="0" smtClean="0"/>
              <a:t> </a:t>
            </a:r>
            <a:r>
              <a:rPr lang="en-GB" baseline="0" dirty="0" err="1" smtClean="0"/>
              <a:t>yw</a:t>
            </a:r>
            <a:r>
              <a:rPr lang="en-GB" baseline="0" dirty="0" smtClean="0"/>
              <a:t> ‘</a:t>
            </a:r>
            <a:r>
              <a:rPr lang="en-GB" baseline="0" dirty="0" err="1" smtClean="0"/>
              <a:t>Hawliau</a:t>
            </a:r>
            <a:r>
              <a:rPr lang="en-GB" baseline="0" dirty="0" smtClean="0"/>
              <a:t> Plant? Ha!’ - </a:t>
            </a:r>
            <a:r>
              <a:rPr lang="en-GB" dirty="0" smtClean="0"/>
              <a:t>https://youtu.be/JoLD7gp1jJ8</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D9904-2EA4-45AE-81E7-489422616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570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endParaRPr lang="en-GB" dirty="0" smtClean="0"/>
          </a:p>
          <a:p>
            <a:pPr>
              <a:defRPr sz="2000"/>
            </a:pPr>
            <a:r>
              <a:rPr lang="en-GB" dirty="0" smtClean="0"/>
              <a:t>It is worth noting that it is the most signed up to piece of UN legislation and offers the worlds “Greatest promise to Children”.</a:t>
            </a:r>
          </a:p>
          <a:p>
            <a:pPr>
              <a:defRPr sz="2000"/>
            </a:pPr>
            <a:endParaRPr lang="en-GB" dirty="0" smtClean="0"/>
          </a:p>
          <a:p>
            <a:pPr marL="0" marR="0" indent="0" defTabSz="914400" eaLnBrk="1" fontAlgn="auto" latinLnBrk="0" hangingPunct="1">
              <a:lnSpc>
                <a:spcPct val="100000"/>
              </a:lnSpc>
              <a:spcBef>
                <a:spcPts val="0"/>
              </a:spcBef>
              <a:spcAft>
                <a:spcPts val="0"/>
              </a:spcAft>
              <a:buClrTx/>
              <a:buSzTx/>
              <a:buFontTx/>
              <a:buNone/>
              <a:tabLst/>
              <a:defRPr sz="2000"/>
            </a:pPr>
            <a:r>
              <a:rPr lang="en-GB" dirty="0" smtClean="0"/>
              <a:t>When UN adopted it on November 20</a:t>
            </a:r>
            <a:r>
              <a:rPr lang="en-GB" baseline="30000" dirty="0" smtClean="0"/>
              <a:t>th</a:t>
            </a:r>
            <a:r>
              <a:rPr lang="en-GB" dirty="0" smtClean="0"/>
              <a:t> 1989 this became recognised as Universal Children’s Day and it often celebrated across Wales and the globe. </a:t>
            </a:r>
          </a:p>
          <a:p>
            <a:pPr marL="0" marR="0" indent="0" defTabSz="914400" eaLnBrk="1" fontAlgn="auto" latinLnBrk="0" hangingPunct="1">
              <a:lnSpc>
                <a:spcPct val="100000"/>
              </a:lnSpc>
              <a:spcBef>
                <a:spcPts val="0"/>
              </a:spcBef>
              <a:spcAft>
                <a:spcPts val="0"/>
              </a:spcAft>
              <a:buClrTx/>
              <a:buSzTx/>
              <a:buFontTx/>
              <a:buNone/>
              <a:tabLst/>
              <a:defRPr sz="2000"/>
            </a:pPr>
            <a:endParaRPr lang="en-GB" dirty="0" smtClean="0"/>
          </a:p>
          <a:p>
            <a:pPr marL="0" marR="0" indent="0" defTabSz="914400" eaLnBrk="1" fontAlgn="auto" latinLnBrk="0" hangingPunct="1">
              <a:lnSpc>
                <a:spcPct val="100000"/>
              </a:lnSpc>
              <a:spcBef>
                <a:spcPts val="0"/>
              </a:spcBef>
              <a:spcAft>
                <a:spcPts val="0"/>
              </a:spcAft>
              <a:buClrTx/>
              <a:buSzTx/>
              <a:buFontTx/>
              <a:buNone/>
              <a:tabLst/>
              <a:defRPr sz="2000"/>
            </a:pPr>
            <a:r>
              <a:rPr lang="en-GB" dirty="0" smtClean="0"/>
              <a:t>------------------------------------------------------------------------------------</a:t>
            </a:r>
          </a:p>
          <a:p>
            <a:pPr>
              <a:defRPr sz="2000"/>
            </a:pPr>
            <a:endParaRPr lang="en-GB" baseline="0" dirty="0" smtClean="0"/>
          </a:p>
          <a:p>
            <a:pPr>
              <a:defRPr sz="2000"/>
            </a:pPr>
            <a:r>
              <a:rPr lang="en-GB" baseline="0" dirty="0" err="1" smtClean="0"/>
              <a:t>Mae’n</a:t>
            </a:r>
            <a:r>
              <a:rPr lang="en-GB" baseline="0" dirty="0" smtClean="0"/>
              <a:t> </a:t>
            </a:r>
            <a:r>
              <a:rPr lang="en-GB" baseline="0" dirty="0" err="1" smtClean="0"/>
              <a:t>werth</a:t>
            </a:r>
            <a:r>
              <a:rPr lang="en-GB" baseline="0" dirty="0" smtClean="0"/>
              <a:t> </a:t>
            </a:r>
            <a:r>
              <a:rPr lang="en-GB" baseline="0" dirty="0" err="1" smtClean="0"/>
              <a:t>nodi</a:t>
            </a:r>
            <a:r>
              <a:rPr lang="en-GB" baseline="0" dirty="0" smtClean="0"/>
              <a:t> </a:t>
            </a:r>
            <a:r>
              <a:rPr lang="en-GB" baseline="0" dirty="0" err="1" smtClean="0"/>
              <a:t>mai</a:t>
            </a:r>
            <a:r>
              <a:rPr lang="en-GB" baseline="0" dirty="0" smtClean="0"/>
              <a:t> </a:t>
            </a:r>
            <a:r>
              <a:rPr lang="en-GB" baseline="0" dirty="0" err="1" smtClean="0"/>
              <a:t>dyma’r</a:t>
            </a:r>
            <a:r>
              <a:rPr lang="en-GB" baseline="0" dirty="0" smtClean="0"/>
              <a:t> </a:t>
            </a:r>
            <a:r>
              <a:rPr lang="en-GB" baseline="0" dirty="0" err="1" smtClean="0"/>
              <a:t>enghraifft</a:t>
            </a:r>
            <a:r>
              <a:rPr lang="en-GB" baseline="0" dirty="0" smtClean="0"/>
              <a:t> o </a:t>
            </a:r>
            <a:r>
              <a:rPr lang="en-GB" baseline="0" dirty="0" err="1" smtClean="0"/>
              <a:t>ddeddfwriaeth</a:t>
            </a:r>
            <a:r>
              <a:rPr lang="en-GB" baseline="0" dirty="0" smtClean="0"/>
              <a:t> y CU y </a:t>
            </a:r>
            <a:r>
              <a:rPr lang="en-GB" baseline="0" dirty="0" err="1" smtClean="0"/>
              <a:t>mae’r</a:t>
            </a:r>
            <a:r>
              <a:rPr lang="en-GB" baseline="0" dirty="0" smtClean="0"/>
              <a:t> </a:t>
            </a:r>
            <a:r>
              <a:rPr lang="en-GB" baseline="0" dirty="0" err="1" smtClean="0"/>
              <a:t>nifer</a:t>
            </a:r>
            <a:r>
              <a:rPr lang="en-GB" baseline="0" dirty="0" smtClean="0"/>
              <a:t> </a:t>
            </a:r>
            <a:r>
              <a:rPr lang="en-GB" baseline="0" dirty="0" err="1" smtClean="0"/>
              <a:t>mwyaf</a:t>
            </a:r>
            <a:r>
              <a:rPr lang="en-GB" baseline="0" dirty="0" smtClean="0"/>
              <a:t> </a:t>
            </a:r>
            <a:r>
              <a:rPr lang="en-GB" baseline="0" dirty="0" err="1" smtClean="0"/>
              <a:t>wedi</a:t>
            </a:r>
            <a:r>
              <a:rPr lang="en-GB" baseline="0" dirty="0" smtClean="0"/>
              <a:t> </a:t>
            </a:r>
            <a:r>
              <a:rPr lang="en-GB" baseline="0" dirty="0" err="1" smtClean="0"/>
              <a:t>ymrwymo</a:t>
            </a:r>
            <a:r>
              <a:rPr lang="en-GB" baseline="0" dirty="0" smtClean="0"/>
              <a:t> </a:t>
            </a:r>
            <a:r>
              <a:rPr lang="en-GB" baseline="0" dirty="0" err="1" smtClean="0"/>
              <a:t>iddo</a:t>
            </a:r>
            <a:r>
              <a:rPr lang="en-GB" baseline="0" dirty="0" smtClean="0"/>
              <a:t> </a:t>
            </a:r>
            <a:r>
              <a:rPr lang="en-GB" baseline="0" dirty="0" err="1" smtClean="0"/>
              <a:t>a’i</a:t>
            </a:r>
            <a:r>
              <a:rPr lang="en-GB" baseline="0" dirty="0" smtClean="0"/>
              <a:t> bod </a:t>
            </a:r>
            <a:r>
              <a:rPr lang="en-GB" baseline="0" dirty="0" err="1" smtClean="0"/>
              <a:t>yn</a:t>
            </a:r>
            <a:r>
              <a:rPr lang="en-GB" baseline="0" dirty="0" smtClean="0"/>
              <a:t> </a:t>
            </a:r>
            <a:r>
              <a:rPr lang="en-GB" baseline="0" dirty="0" err="1" smtClean="0"/>
              <a:t>cynnig</a:t>
            </a:r>
            <a:r>
              <a:rPr lang="en-GB" baseline="0" dirty="0" smtClean="0"/>
              <a:t> </a:t>
            </a:r>
            <a:r>
              <a:rPr lang="en-GB" baseline="0" dirty="0" err="1" smtClean="0"/>
              <a:t>yr</a:t>
            </a:r>
            <a:r>
              <a:rPr lang="en-GB" baseline="0" dirty="0" smtClean="0"/>
              <a:t> ‘</a:t>
            </a:r>
            <a:r>
              <a:rPr lang="en-GB" baseline="0" dirty="0" err="1" smtClean="0"/>
              <a:t>Addewid</a:t>
            </a:r>
            <a:r>
              <a:rPr lang="en-GB" baseline="0" dirty="0" smtClean="0"/>
              <a:t> </a:t>
            </a:r>
            <a:r>
              <a:rPr lang="en-GB" baseline="0" dirty="0" err="1" smtClean="0"/>
              <a:t>mwyaf</a:t>
            </a:r>
            <a:r>
              <a:rPr lang="en-GB" baseline="0" dirty="0" smtClean="0"/>
              <a:t> </a:t>
            </a:r>
            <a:r>
              <a:rPr lang="en-GB" baseline="0" dirty="0" err="1" smtClean="0"/>
              <a:t>i</a:t>
            </a:r>
            <a:r>
              <a:rPr lang="en-GB" baseline="0" dirty="0" smtClean="0"/>
              <a:t> </a:t>
            </a:r>
            <a:r>
              <a:rPr lang="en-GB" baseline="0" dirty="0" err="1" smtClean="0"/>
              <a:t>Blant</a:t>
            </a:r>
            <a:r>
              <a:rPr lang="en-GB" baseline="0" dirty="0" smtClean="0"/>
              <a:t>’ </a:t>
            </a:r>
            <a:r>
              <a:rPr lang="en-GB" baseline="0" dirty="0" err="1" smtClean="0"/>
              <a:t>yn</a:t>
            </a:r>
            <a:r>
              <a:rPr lang="en-GB" baseline="0" dirty="0" smtClean="0"/>
              <a:t> y </a:t>
            </a:r>
            <a:r>
              <a:rPr lang="en-GB" baseline="0" dirty="0" err="1" smtClean="0"/>
              <a:t>byd</a:t>
            </a:r>
            <a:r>
              <a:rPr lang="en-GB" baseline="0" dirty="0" smtClean="0"/>
              <a:t>.  </a:t>
            </a:r>
          </a:p>
          <a:p>
            <a:pPr>
              <a:defRPr sz="2000"/>
            </a:pPr>
            <a:endParaRPr lang="en-GB" dirty="0" smtClean="0"/>
          </a:p>
          <a:p>
            <a:pPr>
              <a:defRPr sz="2000"/>
            </a:pPr>
            <a:r>
              <a:rPr lang="en-GB" dirty="0" smtClean="0"/>
              <a:t>Pan </a:t>
            </a:r>
            <a:r>
              <a:rPr lang="en-GB" dirty="0" err="1" smtClean="0"/>
              <a:t>gafodd</a:t>
            </a:r>
            <a:r>
              <a:rPr lang="en-GB" baseline="0" dirty="0" smtClean="0"/>
              <a:t> </a:t>
            </a:r>
            <a:r>
              <a:rPr lang="en-GB" baseline="0" dirty="0" err="1" smtClean="0"/>
              <a:t>ei</a:t>
            </a:r>
            <a:r>
              <a:rPr lang="en-GB" baseline="0" dirty="0" smtClean="0"/>
              <a:t> </a:t>
            </a:r>
            <a:r>
              <a:rPr lang="en-GB" baseline="0" dirty="0" err="1" smtClean="0"/>
              <a:t>fabwysiadu</a:t>
            </a:r>
            <a:r>
              <a:rPr lang="en-GB" baseline="0" dirty="0" smtClean="0"/>
              <a:t> </a:t>
            </a:r>
            <a:r>
              <a:rPr lang="en-GB" baseline="0" dirty="0" err="1" smtClean="0"/>
              <a:t>gan</a:t>
            </a:r>
            <a:r>
              <a:rPr lang="en-GB" baseline="0" dirty="0" smtClean="0"/>
              <a:t> y CU </a:t>
            </a:r>
            <a:r>
              <a:rPr lang="en-GB" baseline="0" dirty="0" err="1" smtClean="0"/>
              <a:t>ar</a:t>
            </a:r>
            <a:r>
              <a:rPr lang="en-GB" baseline="0" dirty="0" smtClean="0"/>
              <a:t> 20 </a:t>
            </a:r>
            <a:r>
              <a:rPr lang="en-GB" baseline="0" dirty="0" err="1" smtClean="0"/>
              <a:t>Tachwedd</a:t>
            </a:r>
            <a:r>
              <a:rPr lang="en-GB" baseline="0" dirty="0" smtClean="0"/>
              <a:t> </a:t>
            </a:r>
            <a:r>
              <a:rPr lang="en-GB" dirty="0" smtClean="0"/>
              <a:t>1989 </a:t>
            </a:r>
            <a:r>
              <a:rPr lang="en-GB" dirty="0" err="1" smtClean="0"/>
              <a:t>dewiswyd</a:t>
            </a:r>
            <a:r>
              <a:rPr lang="en-GB" baseline="0" dirty="0" smtClean="0"/>
              <a:t> y </a:t>
            </a:r>
            <a:r>
              <a:rPr lang="en-GB" baseline="0" dirty="0" err="1" smtClean="0"/>
              <a:t>dyddiad</a:t>
            </a:r>
            <a:r>
              <a:rPr lang="en-GB" baseline="0" dirty="0" smtClean="0"/>
              <a:t> </a:t>
            </a:r>
            <a:r>
              <a:rPr lang="en-GB" baseline="0" dirty="0" err="1" smtClean="0"/>
              <a:t>hwnnw’n</a:t>
            </a:r>
            <a:r>
              <a:rPr lang="en-GB" baseline="0" dirty="0" smtClean="0"/>
              <a:t> </a:t>
            </a:r>
            <a:r>
              <a:rPr lang="en-GB" baseline="0" dirty="0" err="1" smtClean="0"/>
              <a:t>Ddiwrnod</a:t>
            </a:r>
            <a:r>
              <a:rPr lang="en-GB" baseline="0" dirty="0" smtClean="0"/>
              <a:t> </a:t>
            </a:r>
            <a:r>
              <a:rPr lang="en-GB" baseline="0" dirty="0" err="1" smtClean="0"/>
              <a:t>Byd-eang</a:t>
            </a:r>
            <a:r>
              <a:rPr lang="en-GB" baseline="0" dirty="0" smtClean="0"/>
              <a:t> y Plant, ac </a:t>
            </a:r>
            <a:r>
              <a:rPr lang="en-GB" baseline="0" dirty="0" err="1" smtClean="0"/>
              <a:t>mae’n</a:t>
            </a:r>
            <a:r>
              <a:rPr lang="en-GB" baseline="0" dirty="0" smtClean="0"/>
              <a:t> </a:t>
            </a:r>
            <a:r>
              <a:rPr lang="en-GB" baseline="0" dirty="0" err="1" smtClean="0"/>
              <a:t>aml</a:t>
            </a:r>
            <a:r>
              <a:rPr lang="en-GB" baseline="0" dirty="0" smtClean="0"/>
              <a:t> </a:t>
            </a:r>
            <a:r>
              <a:rPr lang="en-GB" baseline="0" dirty="0" err="1" smtClean="0"/>
              <a:t>yn</a:t>
            </a:r>
            <a:r>
              <a:rPr lang="en-GB" baseline="0" dirty="0" smtClean="0"/>
              <a:t> </a:t>
            </a:r>
            <a:r>
              <a:rPr lang="en-GB" baseline="0" dirty="0" err="1" smtClean="0"/>
              <a:t>cael</a:t>
            </a:r>
            <a:r>
              <a:rPr lang="en-GB" baseline="0" dirty="0" smtClean="0"/>
              <a:t> </a:t>
            </a:r>
            <a:r>
              <a:rPr lang="en-GB" baseline="0" dirty="0" err="1" smtClean="0"/>
              <a:t>ei</a:t>
            </a:r>
            <a:r>
              <a:rPr lang="en-GB" baseline="0" dirty="0" smtClean="0"/>
              <a:t> </a:t>
            </a:r>
            <a:r>
              <a:rPr lang="en-GB" baseline="0" dirty="0" err="1" smtClean="0"/>
              <a:t>ddathlu</a:t>
            </a:r>
            <a:r>
              <a:rPr lang="en-GB" baseline="0" dirty="0" smtClean="0"/>
              <a:t> </a:t>
            </a:r>
            <a:r>
              <a:rPr lang="en-GB" baseline="0" dirty="0" err="1" smtClean="0"/>
              <a:t>yng</a:t>
            </a:r>
            <a:r>
              <a:rPr lang="en-GB" baseline="0" dirty="0" smtClean="0"/>
              <a:t> </a:t>
            </a:r>
            <a:r>
              <a:rPr lang="en-GB" baseline="0" dirty="0" err="1" smtClean="0"/>
              <a:t>Nghymru</a:t>
            </a:r>
            <a:r>
              <a:rPr lang="en-GB" baseline="0" dirty="0" smtClean="0"/>
              <a:t> ac </a:t>
            </a:r>
            <a:r>
              <a:rPr lang="en-GB" baseline="0" dirty="0" err="1" smtClean="0"/>
              <a:t>ar</a:t>
            </a:r>
            <a:r>
              <a:rPr lang="en-GB" baseline="0" dirty="0" smtClean="0"/>
              <a:t> draws y </a:t>
            </a:r>
            <a:r>
              <a:rPr lang="en-GB" baseline="0" dirty="0" err="1" smtClean="0"/>
              <a:t>byd</a:t>
            </a:r>
            <a:r>
              <a:rPr lang="en-GB" baseline="0" dirty="0" smtClean="0"/>
              <a:t>. </a:t>
            </a:r>
            <a:endParaRPr lang="en-GB" dirty="0" smtClean="0"/>
          </a:p>
          <a:p>
            <a:pPr>
              <a:defRPr sz="2000"/>
            </a:pPr>
            <a:endParaRPr lang="en-GB" dirty="0" smtClean="0"/>
          </a:p>
          <a:p>
            <a:pPr>
              <a:defRPr sz="2000"/>
            </a:pPr>
            <a:r>
              <a:rPr lang="en-US" baseline="0" dirty="0" smtClean="0"/>
              <a:t>.   </a:t>
            </a:r>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4</a:t>
            </a:fld>
            <a:endParaRPr lang="en-GB"/>
          </a:p>
        </p:txBody>
      </p:sp>
    </p:spTree>
    <p:extLst>
      <p:ext uri="{BB962C8B-B14F-4D97-AF65-F5344CB8AC3E}">
        <p14:creationId xmlns:p14="http://schemas.microsoft.com/office/powerpoint/2010/main" val="828493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endParaRPr lang="en-US" dirty="0" smtClean="0"/>
          </a:p>
          <a:p>
            <a:pPr>
              <a:defRPr sz="2000"/>
            </a:pPr>
            <a:r>
              <a:rPr lang="en-GB" dirty="0" smtClean="0"/>
              <a:t>There are 54 articles in the convention, though most children and young people will think it is 42.</a:t>
            </a:r>
          </a:p>
          <a:p>
            <a:pPr>
              <a:defRPr sz="2000"/>
            </a:pPr>
            <a:endParaRPr lang="en-GB" dirty="0" smtClean="0"/>
          </a:p>
          <a:p>
            <a:pPr>
              <a:defRPr sz="2000"/>
            </a:pPr>
            <a:r>
              <a:rPr lang="en-GB" dirty="0" smtClean="0"/>
              <a:t>On posters and information for children you will see Articles 0-42 s rights</a:t>
            </a:r>
            <a:r>
              <a:rPr lang="en-GB" baseline="0" dirty="0" smtClean="0"/>
              <a:t> for children</a:t>
            </a:r>
            <a:r>
              <a:rPr lang="en-GB" dirty="0" smtClean="0"/>
              <a:t>, as 43-54 are more the logistical side of what Governments have to do to ensure children access those rights. </a:t>
            </a:r>
          </a:p>
          <a:p>
            <a:r>
              <a:rPr lang="en-US" dirty="0" smtClean="0"/>
              <a:t>………………………………………………………………………………………..</a:t>
            </a:r>
          </a:p>
          <a:p>
            <a:endParaRPr lang="en-US" dirty="0" smtClean="0"/>
          </a:p>
          <a:p>
            <a:pPr>
              <a:defRPr sz="2000"/>
            </a:pPr>
            <a:r>
              <a:rPr lang="en-GB" dirty="0" smtClean="0"/>
              <a:t>Mae 54 o </a:t>
            </a:r>
            <a:r>
              <a:rPr lang="en-GB" dirty="0" err="1" smtClean="0"/>
              <a:t>erthyglau</a:t>
            </a:r>
            <a:r>
              <a:rPr lang="en-GB" dirty="0" smtClean="0"/>
              <a:t> </a:t>
            </a:r>
            <a:r>
              <a:rPr lang="en-GB" dirty="0" err="1" smtClean="0"/>
              <a:t>yn</a:t>
            </a:r>
            <a:r>
              <a:rPr lang="en-GB" dirty="0" smtClean="0"/>
              <a:t> y </a:t>
            </a:r>
            <a:r>
              <a:rPr lang="en-GB" dirty="0" err="1" smtClean="0"/>
              <a:t>confensiwn</a:t>
            </a:r>
            <a:r>
              <a:rPr lang="en-GB" dirty="0" smtClean="0"/>
              <a:t>, </a:t>
            </a:r>
            <a:r>
              <a:rPr lang="en-GB" dirty="0" err="1" smtClean="0"/>
              <a:t>er</a:t>
            </a:r>
            <a:r>
              <a:rPr lang="en-GB" dirty="0" smtClean="0"/>
              <a:t> y</a:t>
            </a:r>
            <a:r>
              <a:rPr lang="en-GB" baseline="0" dirty="0" smtClean="0"/>
              <a:t> </a:t>
            </a:r>
            <a:r>
              <a:rPr lang="en-GB" baseline="0" dirty="0" err="1" smtClean="0"/>
              <a:t>bydd</a:t>
            </a:r>
            <a:r>
              <a:rPr lang="en-GB" baseline="0" dirty="0" smtClean="0"/>
              <a:t> y </a:t>
            </a:r>
            <a:r>
              <a:rPr lang="en-GB" baseline="0" dirty="0" err="1" smtClean="0"/>
              <a:t>rhan</a:t>
            </a:r>
            <a:r>
              <a:rPr lang="en-GB" baseline="0" dirty="0" smtClean="0"/>
              <a:t> </a:t>
            </a:r>
            <a:r>
              <a:rPr lang="en-GB" baseline="0" dirty="0" err="1" smtClean="0"/>
              <a:t>fwyaf</a:t>
            </a:r>
            <a:r>
              <a:rPr lang="en-GB" baseline="0" dirty="0" smtClean="0"/>
              <a:t> o </a:t>
            </a:r>
            <a:r>
              <a:rPr lang="en-GB" baseline="0" dirty="0" err="1" smtClean="0"/>
              <a:t>blant</a:t>
            </a:r>
            <a:r>
              <a:rPr lang="en-GB" baseline="0" dirty="0" smtClean="0"/>
              <a:t> a </a:t>
            </a:r>
            <a:r>
              <a:rPr lang="en-GB" baseline="0" dirty="0" err="1" smtClean="0"/>
              <a:t>phobl</a:t>
            </a:r>
            <a:r>
              <a:rPr lang="en-GB" baseline="0" dirty="0" smtClean="0"/>
              <a:t> </a:t>
            </a:r>
            <a:r>
              <a:rPr lang="en-GB" baseline="0" dirty="0" err="1" smtClean="0"/>
              <a:t>ifanc</a:t>
            </a:r>
            <a:r>
              <a:rPr lang="en-GB" baseline="0" dirty="0" smtClean="0"/>
              <a:t> </a:t>
            </a:r>
            <a:r>
              <a:rPr lang="en-GB" baseline="0" dirty="0" err="1" smtClean="0"/>
              <a:t>yn</a:t>
            </a:r>
            <a:r>
              <a:rPr lang="en-GB" baseline="0" dirty="0" smtClean="0"/>
              <a:t> </a:t>
            </a:r>
            <a:r>
              <a:rPr lang="en-GB" baseline="0" dirty="0" err="1" smtClean="0"/>
              <a:t>meddwl</a:t>
            </a:r>
            <a:r>
              <a:rPr lang="en-GB" baseline="0" dirty="0" smtClean="0"/>
              <a:t> am </a:t>
            </a:r>
            <a:r>
              <a:rPr lang="en-GB" baseline="0" dirty="0" err="1" smtClean="0"/>
              <a:t>ffigur</a:t>
            </a:r>
            <a:r>
              <a:rPr lang="en-GB" baseline="0" dirty="0" smtClean="0"/>
              <a:t> o 42.</a:t>
            </a:r>
          </a:p>
          <a:p>
            <a:pPr>
              <a:defRPr sz="2000"/>
            </a:pPr>
            <a:endParaRPr lang="en-GB" baseline="0" dirty="0" smtClean="0"/>
          </a:p>
          <a:p>
            <a:pPr>
              <a:defRPr sz="2000"/>
            </a:pPr>
            <a:r>
              <a:rPr lang="en-GB" baseline="0" dirty="0" err="1" smtClean="0"/>
              <a:t>Ar</a:t>
            </a:r>
            <a:r>
              <a:rPr lang="en-GB" baseline="0" dirty="0" smtClean="0"/>
              <a:t> </a:t>
            </a:r>
            <a:r>
              <a:rPr lang="en-GB" baseline="0" dirty="0" err="1" smtClean="0"/>
              <a:t>bosteri</a:t>
            </a:r>
            <a:r>
              <a:rPr lang="en-GB" baseline="0" dirty="0" smtClean="0"/>
              <a:t> a </a:t>
            </a:r>
            <a:r>
              <a:rPr lang="en-GB" baseline="0" dirty="0" err="1" smtClean="0"/>
              <a:t>gwybodaeth</a:t>
            </a:r>
            <a:r>
              <a:rPr lang="en-GB" baseline="0" dirty="0" smtClean="0"/>
              <a:t> </a:t>
            </a:r>
            <a:r>
              <a:rPr lang="en-GB" baseline="0" dirty="0" err="1" smtClean="0"/>
              <a:t>i</a:t>
            </a:r>
            <a:r>
              <a:rPr lang="en-GB" baseline="0" dirty="0" smtClean="0"/>
              <a:t> </a:t>
            </a:r>
            <a:r>
              <a:rPr lang="en-GB" baseline="0" dirty="0" err="1" smtClean="0"/>
              <a:t>blant</a:t>
            </a:r>
            <a:r>
              <a:rPr lang="en-GB" baseline="0" dirty="0" smtClean="0"/>
              <a:t>, </a:t>
            </a:r>
            <a:r>
              <a:rPr lang="en-GB" baseline="0" dirty="0" err="1" smtClean="0"/>
              <a:t>byddwch</a:t>
            </a:r>
            <a:r>
              <a:rPr lang="en-GB" baseline="0" dirty="0" smtClean="0"/>
              <a:t> </a:t>
            </a:r>
            <a:r>
              <a:rPr lang="en-GB" baseline="0" dirty="0" err="1" smtClean="0"/>
              <a:t>chi’n</a:t>
            </a:r>
            <a:r>
              <a:rPr lang="en-GB" baseline="0" dirty="0" smtClean="0"/>
              <a:t> </a:t>
            </a:r>
            <a:r>
              <a:rPr lang="en-GB" baseline="0" dirty="0" err="1" smtClean="0"/>
              <a:t>gweld</a:t>
            </a:r>
            <a:r>
              <a:rPr lang="en-GB" baseline="0" dirty="0" smtClean="0"/>
              <a:t> </a:t>
            </a:r>
            <a:r>
              <a:rPr lang="en-GB" baseline="0" dirty="0" err="1" smtClean="0"/>
              <a:t>amlinelliad</a:t>
            </a:r>
            <a:r>
              <a:rPr lang="en-GB" baseline="0" dirty="0" smtClean="0"/>
              <a:t> o </a:t>
            </a:r>
            <a:r>
              <a:rPr lang="en-GB" baseline="0" dirty="0" err="1" smtClean="0"/>
              <a:t>Erthyglau</a:t>
            </a:r>
            <a:r>
              <a:rPr lang="en-GB" baseline="0" dirty="0" smtClean="0"/>
              <a:t> 0-42, </a:t>
            </a:r>
            <a:r>
              <a:rPr lang="en-GB" baseline="0" dirty="0" err="1" smtClean="0"/>
              <a:t>gan</a:t>
            </a:r>
            <a:r>
              <a:rPr lang="en-GB" baseline="0" dirty="0" smtClean="0"/>
              <a:t> </a:t>
            </a:r>
            <a:r>
              <a:rPr lang="en-GB" baseline="0" dirty="0" err="1" smtClean="0"/>
              <a:t>fod</a:t>
            </a:r>
            <a:r>
              <a:rPr lang="en-GB" baseline="0" dirty="0" smtClean="0"/>
              <a:t> 43-54 </a:t>
            </a:r>
            <a:r>
              <a:rPr lang="en-GB" baseline="0" dirty="0" err="1" smtClean="0"/>
              <a:t>yn</a:t>
            </a:r>
            <a:r>
              <a:rPr lang="en-GB" baseline="0" dirty="0" smtClean="0"/>
              <a:t> </a:t>
            </a:r>
            <a:r>
              <a:rPr lang="en-GB" baseline="0" dirty="0" err="1" smtClean="0"/>
              <a:t>ymwneud</a:t>
            </a:r>
            <a:r>
              <a:rPr lang="en-GB" baseline="0" dirty="0" smtClean="0"/>
              <a:t> </a:t>
            </a:r>
            <a:r>
              <a:rPr lang="en-GB" baseline="0" dirty="0" err="1" smtClean="0"/>
              <a:t>yn</a:t>
            </a:r>
            <a:r>
              <a:rPr lang="en-GB" baseline="0" dirty="0" smtClean="0"/>
              <a:t> </a:t>
            </a:r>
            <a:r>
              <a:rPr lang="en-GB" baseline="0" dirty="0" err="1" smtClean="0"/>
              <a:t>fwy</a:t>
            </a:r>
            <a:r>
              <a:rPr lang="en-GB" baseline="0" dirty="0" smtClean="0"/>
              <a:t> ag </a:t>
            </a:r>
            <a:r>
              <a:rPr lang="en-GB" baseline="0" dirty="0" err="1" smtClean="0"/>
              <a:t>agwedd</a:t>
            </a:r>
            <a:r>
              <a:rPr lang="en-GB" baseline="0" dirty="0" smtClean="0"/>
              <a:t> </a:t>
            </a:r>
            <a:r>
              <a:rPr lang="en-GB" baseline="0" dirty="0" err="1" smtClean="0"/>
              <a:t>logistaidd</a:t>
            </a:r>
            <a:r>
              <a:rPr lang="en-GB" baseline="0" dirty="0" smtClean="0"/>
              <a:t> </a:t>
            </a:r>
            <a:r>
              <a:rPr lang="en-GB" baseline="0" dirty="0" err="1" smtClean="0"/>
              <a:t>yr</a:t>
            </a:r>
            <a:r>
              <a:rPr lang="en-GB" baseline="0" dirty="0" smtClean="0"/>
              <a:t> </a:t>
            </a:r>
            <a:r>
              <a:rPr lang="en-GB" baseline="0" dirty="0" err="1" smtClean="0"/>
              <a:t>hyn</a:t>
            </a:r>
            <a:r>
              <a:rPr lang="en-GB" baseline="0" dirty="0" smtClean="0"/>
              <a:t> </a:t>
            </a:r>
            <a:r>
              <a:rPr lang="en-GB" baseline="0" dirty="0" err="1" smtClean="0"/>
              <a:t>mae’n</a:t>
            </a:r>
            <a:r>
              <a:rPr lang="en-GB" baseline="0" dirty="0" smtClean="0"/>
              <a:t> </a:t>
            </a:r>
            <a:r>
              <a:rPr lang="en-GB" baseline="0" dirty="0" err="1" smtClean="0"/>
              <a:t>rhaid</a:t>
            </a:r>
            <a:r>
              <a:rPr lang="en-GB" baseline="0" dirty="0" smtClean="0"/>
              <a:t> </a:t>
            </a:r>
            <a:r>
              <a:rPr lang="en-GB" baseline="0" dirty="0" err="1" smtClean="0"/>
              <a:t>i</a:t>
            </a:r>
            <a:r>
              <a:rPr lang="en-GB" baseline="0" dirty="0" smtClean="0"/>
              <a:t> </a:t>
            </a:r>
            <a:r>
              <a:rPr lang="en-GB" baseline="0" dirty="0" err="1" smtClean="0"/>
              <a:t>Lywodraethau</a:t>
            </a:r>
            <a:r>
              <a:rPr lang="en-GB" baseline="0" dirty="0" smtClean="0"/>
              <a:t> </a:t>
            </a:r>
            <a:r>
              <a:rPr lang="en-GB" baseline="0" dirty="0" err="1" smtClean="0"/>
              <a:t>ei</a:t>
            </a:r>
            <a:r>
              <a:rPr lang="en-GB" baseline="0" dirty="0" smtClean="0"/>
              <a:t> </a:t>
            </a:r>
            <a:r>
              <a:rPr lang="en-GB" baseline="0" dirty="0" err="1" smtClean="0"/>
              <a:t>wneud</a:t>
            </a:r>
            <a:r>
              <a:rPr lang="en-GB" baseline="0" dirty="0" smtClean="0"/>
              <a:t> </a:t>
            </a:r>
            <a:r>
              <a:rPr lang="en-GB" baseline="0" dirty="0" err="1" smtClean="0"/>
              <a:t>i</a:t>
            </a:r>
            <a:r>
              <a:rPr lang="en-GB" baseline="0" dirty="0" smtClean="0"/>
              <a:t> </a:t>
            </a:r>
            <a:r>
              <a:rPr lang="en-GB" baseline="0" dirty="0" err="1" smtClean="0"/>
              <a:t>sicrhau</a:t>
            </a:r>
            <a:r>
              <a:rPr lang="en-GB" baseline="0" dirty="0" smtClean="0"/>
              <a:t> bod plant </a:t>
            </a:r>
            <a:r>
              <a:rPr lang="en-GB" baseline="0" dirty="0" err="1" smtClean="0"/>
              <a:t>yn</a:t>
            </a:r>
            <a:r>
              <a:rPr lang="en-GB" baseline="0" dirty="0" smtClean="0"/>
              <a:t> </a:t>
            </a:r>
            <a:r>
              <a:rPr lang="en-GB" baseline="0" dirty="0" err="1" smtClean="0"/>
              <a:t>cael</a:t>
            </a:r>
            <a:r>
              <a:rPr lang="en-GB" baseline="0" dirty="0" smtClean="0"/>
              <a:t> </a:t>
            </a:r>
            <a:r>
              <a:rPr lang="en-GB" baseline="0" dirty="0" err="1" smtClean="0"/>
              <a:t>mynediad</a:t>
            </a:r>
            <a:r>
              <a:rPr lang="en-GB" baseline="0" dirty="0" smtClean="0"/>
              <a:t> </a:t>
            </a:r>
            <a:r>
              <a:rPr lang="en-GB" baseline="0" dirty="0" err="1" smtClean="0"/>
              <a:t>i’r</a:t>
            </a:r>
            <a:r>
              <a:rPr lang="en-GB" baseline="0" dirty="0" smtClean="0"/>
              <a:t> </a:t>
            </a:r>
            <a:r>
              <a:rPr lang="en-GB" baseline="0" dirty="0" err="1" smtClean="0"/>
              <a:t>hawliau</a:t>
            </a:r>
            <a:r>
              <a:rPr lang="en-GB" baseline="0" dirty="0" smtClean="0"/>
              <a:t> </a:t>
            </a:r>
            <a:r>
              <a:rPr lang="en-GB" baseline="0" dirty="0" err="1" smtClean="0"/>
              <a:t>hynny</a:t>
            </a:r>
            <a:r>
              <a:rPr lang="en-GB" baseline="0" dirty="0" smtClean="0"/>
              <a:t>. </a:t>
            </a:r>
          </a:p>
          <a:p>
            <a:pPr>
              <a:defRPr sz="2000"/>
            </a:pPr>
            <a:endParaRPr lang="en-GB" dirty="0" smtClean="0"/>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5</a:t>
            </a:fld>
            <a:endParaRPr lang="en-GB"/>
          </a:p>
        </p:txBody>
      </p:sp>
    </p:spTree>
    <p:extLst>
      <p:ext uri="{BB962C8B-B14F-4D97-AF65-F5344CB8AC3E}">
        <p14:creationId xmlns:p14="http://schemas.microsoft.com/office/powerpoint/2010/main" val="644228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smtClean="0"/>
              <a:t>The purpose of this activity is to allow participants an opportunity to explore the range of articles. </a:t>
            </a:r>
          </a:p>
          <a:p>
            <a:pPr>
              <a:defRPr sz="2000"/>
            </a:pPr>
            <a:endParaRPr lang="en-GB" dirty="0" smtClean="0"/>
          </a:p>
          <a:p>
            <a:pPr>
              <a:defRPr sz="2000"/>
            </a:pPr>
            <a:r>
              <a:rPr lang="en-GB" dirty="0" smtClean="0"/>
              <a:t>Use the poster here -</a:t>
            </a:r>
            <a:r>
              <a:rPr lang="en-GB" baseline="0" dirty="0" smtClean="0"/>
              <a:t> https://www.childcomwales.org.uk/wp-content/uploads/2022/04/CCfW-A2-Rights-Poster-ENGLISH-AW-Rocio.pdf</a:t>
            </a:r>
          </a:p>
          <a:p>
            <a:pPr>
              <a:defRPr sz="2000"/>
            </a:pPr>
            <a:endParaRPr lang="en-GB" dirty="0" smtClean="0"/>
          </a:p>
          <a:p>
            <a:pPr>
              <a:defRPr sz="2000"/>
            </a:pPr>
            <a:r>
              <a:rPr lang="en-GB" dirty="0" smtClean="0"/>
              <a:t>There is no right or wrong articles to choose as All children have ALL articles though sometimes they can conflict with each other and as adults we have to do what is in children’s best interests. (Article 3)</a:t>
            </a:r>
          </a:p>
          <a:p>
            <a:pPr>
              <a:defRPr sz="2000"/>
            </a:pPr>
            <a:endParaRPr lang="en-GB" dirty="0" smtClean="0"/>
          </a:p>
          <a:p>
            <a:pPr>
              <a:defRPr sz="2000"/>
            </a:pPr>
            <a:r>
              <a:rPr lang="en-GB" dirty="0" smtClean="0"/>
              <a:t>Articles</a:t>
            </a:r>
            <a:r>
              <a:rPr lang="en-GB" baseline="0" dirty="0" smtClean="0"/>
              <a:t> 2, 3, 6 and 12 are often seen as the underpinning articles to the UNCRC.</a:t>
            </a:r>
            <a:endParaRPr lang="en-GB" dirty="0" smtClean="0"/>
          </a:p>
          <a:p>
            <a:pPr>
              <a:defRPr sz="2000"/>
            </a:pPr>
            <a:endParaRPr lang="en-GB" dirty="0" smtClean="0"/>
          </a:p>
          <a:p>
            <a:pPr>
              <a:defRPr sz="2000"/>
            </a:pPr>
            <a:r>
              <a:rPr lang="en-GB" dirty="0" smtClean="0"/>
              <a:t>----------------------------------------------------------------------------</a:t>
            </a:r>
          </a:p>
          <a:p>
            <a:pPr>
              <a:defRPr sz="2000"/>
            </a:pPr>
            <a:endParaRPr lang="en-GB" dirty="0" smtClean="0"/>
          </a:p>
          <a:p>
            <a:pPr>
              <a:defRPr sz="2000"/>
            </a:pPr>
            <a:r>
              <a:rPr lang="en-GB" dirty="0" err="1" smtClean="0"/>
              <a:t>Diben</a:t>
            </a:r>
            <a:r>
              <a:rPr lang="en-GB" baseline="0" dirty="0" smtClean="0"/>
              <a:t> y </a:t>
            </a:r>
            <a:r>
              <a:rPr lang="en-GB" baseline="0" dirty="0" err="1" smtClean="0"/>
              <a:t>gweithgaredd</a:t>
            </a:r>
            <a:r>
              <a:rPr lang="en-GB" baseline="0" dirty="0" smtClean="0"/>
              <a:t> </a:t>
            </a:r>
            <a:r>
              <a:rPr lang="en-GB" baseline="0" dirty="0" err="1" smtClean="0"/>
              <a:t>hwn</a:t>
            </a:r>
            <a:r>
              <a:rPr lang="en-GB" baseline="0" dirty="0" smtClean="0"/>
              <a:t> </a:t>
            </a:r>
            <a:r>
              <a:rPr lang="en-GB" baseline="0" dirty="0" err="1" smtClean="0"/>
              <a:t>yw</a:t>
            </a:r>
            <a:r>
              <a:rPr lang="en-GB" baseline="0" dirty="0" smtClean="0"/>
              <a:t> </a:t>
            </a:r>
            <a:r>
              <a:rPr lang="en-GB" baseline="0" dirty="0" err="1" smtClean="0"/>
              <a:t>rhoi</a:t>
            </a:r>
            <a:r>
              <a:rPr lang="en-GB" baseline="0" dirty="0" smtClean="0"/>
              <a:t> </a:t>
            </a:r>
            <a:r>
              <a:rPr lang="en-GB" baseline="0" dirty="0" err="1" smtClean="0"/>
              <a:t>cyfle</a:t>
            </a:r>
            <a:r>
              <a:rPr lang="en-GB" baseline="0" dirty="0" smtClean="0"/>
              <a:t> </a:t>
            </a:r>
            <a:r>
              <a:rPr lang="en-GB" baseline="0" dirty="0" err="1" smtClean="0"/>
              <a:t>i’r</a:t>
            </a:r>
            <a:r>
              <a:rPr lang="en-GB" baseline="0" dirty="0" smtClean="0"/>
              <a:t> </a:t>
            </a:r>
            <a:r>
              <a:rPr lang="en-GB" baseline="0" dirty="0" err="1" smtClean="0"/>
              <a:t>cyfranogwyr</a:t>
            </a:r>
            <a:r>
              <a:rPr lang="en-GB" baseline="0" dirty="0" smtClean="0"/>
              <a:t> </a:t>
            </a:r>
            <a:r>
              <a:rPr lang="en-GB" baseline="0" dirty="0" err="1" smtClean="0"/>
              <a:t>archwilio’r</a:t>
            </a:r>
            <a:r>
              <a:rPr lang="en-GB" baseline="0" dirty="0" smtClean="0"/>
              <a:t> </a:t>
            </a:r>
            <a:r>
              <a:rPr lang="en-GB" baseline="0" dirty="0" err="1" smtClean="0"/>
              <a:t>amrywiaeth</a:t>
            </a:r>
            <a:r>
              <a:rPr lang="en-GB" baseline="0" dirty="0" smtClean="0"/>
              <a:t> o </a:t>
            </a:r>
            <a:r>
              <a:rPr lang="en-GB" baseline="0" dirty="0" err="1" smtClean="0"/>
              <a:t>erthyglau</a:t>
            </a:r>
            <a:r>
              <a:rPr lang="en-GB" baseline="0" dirty="0" smtClean="0"/>
              <a:t>. </a:t>
            </a:r>
          </a:p>
          <a:p>
            <a:pPr>
              <a:defRPr sz="2000"/>
            </a:pPr>
            <a:endParaRPr lang="en-GB" baseline="0" dirty="0" smtClean="0"/>
          </a:p>
          <a:p>
            <a:pPr>
              <a:defRPr sz="2000"/>
            </a:pPr>
            <a:r>
              <a:rPr lang="en-GB" baseline="0" dirty="0" err="1" smtClean="0"/>
              <a:t>Defnyddiwch</a:t>
            </a:r>
            <a:r>
              <a:rPr lang="en-GB" baseline="0" dirty="0" smtClean="0"/>
              <a:t> y poster </a:t>
            </a:r>
            <a:r>
              <a:rPr lang="en-GB" baseline="0" dirty="0" err="1" smtClean="0"/>
              <a:t>yma</a:t>
            </a:r>
            <a:r>
              <a:rPr lang="en-GB" baseline="0" dirty="0" smtClean="0"/>
              <a:t> - https://www.childcomwales.org.uk/wp-content/uploads/2022/04/CCfW-A2-Rights-Poster-CYMRAEG-AW-Rocio.pdf</a:t>
            </a:r>
          </a:p>
          <a:p>
            <a:pPr>
              <a:defRPr sz="2000"/>
            </a:pPr>
            <a:endParaRPr lang="en-GB" dirty="0" smtClean="0"/>
          </a:p>
          <a:p>
            <a:pPr>
              <a:defRPr sz="2000"/>
            </a:pPr>
            <a:r>
              <a:rPr lang="en-GB" dirty="0" err="1" smtClean="0"/>
              <a:t>Nid</a:t>
            </a:r>
            <a:r>
              <a:rPr lang="en-GB" dirty="0" smtClean="0"/>
              <a:t> </a:t>
            </a:r>
            <a:r>
              <a:rPr lang="en-GB" dirty="0" err="1" smtClean="0"/>
              <a:t>oes</a:t>
            </a:r>
            <a:r>
              <a:rPr lang="en-GB" dirty="0" smtClean="0"/>
              <a:t> </a:t>
            </a:r>
            <a:r>
              <a:rPr lang="en-GB" dirty="0" err="1" smtClean="0"/>
              <a:t>erthyglau</a:t>
            </a:r>
            <a:r>
              <a:rPr lang="en-GB" dirty="0" smtClean="0"/>
              <a:t> </a:t>
            </a:r>
            <a:r>
              <a:rPr lang="en-GB" dirty="0" err="1" smtClean="0"/>
              <a:t>cywir</a:t>
            </a:r>
            <a:r>
              <a:rPr lang="en-GB" dirty="0" smtClean="0"/>
              <a:t> </a:t>
            </a:r>
            <a:r>
              <a:rPr lang="en-GB" dirty="0" err="1" smtClean="0"/>
              <a:t>neu</a:t>
            </a:r>
            <a:r>
              <a:rPr lang="en-GB" dirty="0" smtClean="0"/>
              <a:t> </a:t>
            </a:r>
            <a:r>
              <a:rPr lang="en-GB" dirty="0" err="1" smtClean="0"/>
              <a:t>anghywir</a:t>
            </a:r>
            <a:r>
              <a:rPr lang="en-GB" dirty="0" smtClean="0"/>
              <a:t> </a:t>
            </a:r>
            <a:r>
              <a:rPr lang="en-GB" dirty="0" err="1" smtClean="0"/>
              <a:t>i’w</a:t>
            </a:r>
            <a:r>
              <a:rPr lang="en-GB" dirty="0" smtClean="0"/>
              <a:t> </a:t>
            </a:r>
            <a:r>
              <a:rPr lang="en-GB" dirty="0" err="1" smtClean="0"/>
              <a:t>dewis</a:t>
            </a:r>
            <a:r>
              <a:rPr lang="en-GB" dirty="0" smtClean="0"/>
              <a:t> </a:t>
            </a:r>
            <a:r>
              <a:rPr lang="en-GB" dirty="0" err="1" smtClean="0"/>
              <a:t>gan</a:t>
            </a:r>
            <a:r>
              <a:rPr lang="en-GB" dirty="0" smtClean="0"/>
              <a:t> </a:t>
            </a:r>
            <a:r>
              <a:rPr lang="en-GB" dirty="0" err="1" smtClean="0"/>
              <a:t>fod</a:t>
            </a:r>
            <a:r>
              <a:rPr lang="en-GB" dirty="0" smtClean="0"/>
              <a:t> POB </a:t>
            </a:r>
            <a:r>
              <a:rPr lang="en-GB" dirty="0" err="1" smtClean="0"/>
              <a:t>erthygl</a:t>
            </a:r>
            <a:r>
              <a:rPr lang="en-GB" dirty="0" smtClean="0"/>
              <a:t> </a:t>
            </a:r>
            <a:r>
              <a:rPr lang="en-GB" dirty="0" err="1" smtClean="0"/>
              <a:t>yn</a:t>
            </a:r>
            <a:r>
              <a:rPr lang="en-GB" dirty="0" smtClean="0"/>
              <a:t> </a:t>
            </a:r>
            <a:r>
              <a:rPr lang="en-GB" dirty="0" err="1" smtClean="0"/>
              <a:t>berthnasol</a:t>
            </a:r>
            <a:r>
              <a:rPr lang="en-GB" dirty="0" smtClean="0"/>
              <a:t> </a:t>
            </a:r>
            <a:r>
              <a:rPr lang="en-GB" dirty="0" err="1" smtClean="0"/>
              <a:t>i</a:t>
            </a:r>
            <a:r>
              <a:rPr lang="en-GB" dirty="0" smtClean="0"/>
              <a:t> BOB </a:t>
            </a:r>
            <a:r>
              <a:rPr lang="en-GB" dirty="0" err="1" smtClean="0"/>
              <a:t>plentyn</a:t>
            </a:r>
            <a:r>
              <a:rPr lang="en-GB" dirty="0" smtClean="0"/>
              <a:t>, </a:t>
            </a:r>
            <a:r>
              <a:rPr lang="en-GB" dirty="0" err="1" smtClean="0"/>
              <a:t>er</a:t>
            </a:r>
            <a:r>
              <a:rPr lang="en-GB" dirty="0" smtClean="0"/>
              <a:t> </a:t>
            </a:r>
            <a:r>
              <a:rPr lang="en-GB" dirty="0" err="1" smtClean="0"/>
              <a:t>eu</a:t>
            </a:r>
            <a:r>
              <a:rPr lang="en-GB" dirty="0" smtClean="0"/>
              <a:t> bod </a:t>
            </a:r>
            <a:r>
              <a:rPr lang="en-GB" dirty="0" err="1" smtClean="0"/>
              <a:t>weithiau’n</a:t>
            </a:r>
            <a:r>
              <a:rPr lang="en-GB" dirty="0" smtClean="0"/>
              <a:t> </a:t>
            </a:r>
            <a:r>
              <a:rPr lang="en-GB" dirty="0" err="1" smtClean="0"/>
              <a:t>gallu</a:t>
            </a:r>
            <a:r>
              <a:rPr lang="en-GB" dirty="0" smtClean="0"/>
              <a:t> </a:t>
            </a:r>
            <a:r>
              <a:rPr lang="en-GB" dirty="0" err="1" smtClean="0"/>
              <a:t>gwrthdaro</a:t>
            </a:r>
            <a:r>
              <a:rPr lang="en-GB" dirty="0" smtClean="0"/>
              <a:t>, ac </a:t>
            </a:r>
            <a:r>
              <a:rPr lang="en-GB" dirty="0" err="1" smtClean="0"/>
              <a:t>fel</a:t>
            </a:r>
            <a:r>
              <a:rPr lang="en-GB" dirty="0" smtClean="0"/>
              <a:t> </a:t>
            </a:r>
            <a:r>
              <a:rPr lang="en-GB" dirty="0" err="1" smtClean="0"/>
              <a:t>oedolion</a:t>
            </a:r>
            <a:r>
              <a:rPr lang="en-GB" dirty="0" smtClean="0"/>
              <a:t> </a:t>
            </a:r>
            <a:r>
              <a:rPr lang="en-GB" dirty="0" err="1" smtClean="0"/>
              <a:t>mae’n</a:t>
            </a:r>
            <a:r>
              <a:rPr lang="en-GB" dirty="0" smtClean="0"/>
              <a:t> </a:t>
            </a:r>
            <a:r>
              <a:rPr lang="en-GB" dirty="0" err="1" smtClean="0"/>
              <a:t>rhaid</a:t>
            </a:r>
            <a:r>
              <a:rPr lang="en-GB" dirty="0" smtClean="0"/>
              <a:t> </a:t>
            </a:r>
            <a:r>
              <a:rPr lang="en-GB" dirty="0" err="1" smtClean="0"/>
              <a:t>i</a:t>
            </a:r>
            <a:r>
              <a:rPr lang="en-GB" dirty="0" smtClean="0"/>
              <a:t> </a:t>
            </a:r>
            <a:r>
              <a:rPr lang="en-GB" dirty="0" err="1" smtClean="0"/>
              <a:t>ni</a:t>
            </a:r>
            <a:r>
              <a:rPr lang="en-GB" dirty="0" smtClean="0"/>
              <a:t> </a:t>
            </a:r>
            <a:r>
              <a:rPr lang="en-GB" dirty="0" err="1" smtClean="0"/>
              <a:t>wneud</a:t>
            </a:r>
            <a:r>
              <a:rPr lang="en-GB" dirty="0" smtClean="0"/>
              <a:t> </a:t>
            </a:r>
            <a:r>
              <a:rPr lang="en-GB" dirty="0" err="1" smtClean="0"/>
              <a:t>beth</a:t>
            </a:r>
            <a:r>
              <a:rPr lang="en-GB" dirty="0" smtClean="0"/>
              <a:t> </a:t>
            </a:r>
            <a:r>
              <a:rPr lang="en-GB" dirty="0" err="1" smtClean="0"/>
              <a:t>sydd</a:t>
            </a:r>
            <a:r>
              <a:rPr lang="en-GB" dirty="0" smtClean="0"/>
              <a:t> </a:t>
            </a:r>
            <a:r>
              <a:rPr lang="en-GB" dirty="0" err="1" smtClean="0"/>
              <a:t>er</a:t>
            </a:r>
            <a:r>
              <a:rPr lang="en-GB" dirty="0" smtClean="0"/>
              <a:t> </a:t>
            </a:r>
            <a:r>
              <a:rPr lang="en-GB" dirty="0" err="1" smtClean="0"/>
              <a:t>lles</a:t>
            </a:r>
            <a:r>
              <a:rPr lang="en-GB" dirty="0" smtClean="0"/>
              <a:t> </a:t>
            </a:r>
            <a:r>
              <a:rPr lang="en-GB" dirty="0" err="1" smtClean="0"/>
              <a:t>pennaf</a:t>
            </a:r>
            <a:r>
              <a:rPr lang="en-GB" dirty="0" smtClean="0"/>
              <a:t> y plant. (</a:t>
            </a:r>
            <a:r>
              <a:rPr lang="en-GB" dirty="0" err="1" smtClean="0"/>
              <a:t>Erthygl</a:t>
            </a:r>
            <a:r>
              <a:rPr lang="en-GB" dirty="0" smtClean="0"/>
              <a:t> 3)</a:t>
            </a:r>
          </a:p>
          <a:p>
            <a:pPr>
              <a:defRPr sz="2000"/>
            </a:pPr>
            <a:endParaRPr lang="en-GB" dirty="0" smtClean="0"/>
          </a:p>
          <a:p>
            <a:pPr marL="0" marR="0" lvl="0" indent="0" defTabSz="914400" eaLnBrk="1" fontAlgn="auto" latinLnBrk="0" hangingPunct="1">
              <a:lnSpc>
                <a:spcPct val="100000"/>
              </a:lnSpc>
              <a:spcBef>
                <a:spcPts val="0"/>
              </a:spcBef>
              <a:spcAft>
                <a:spcPts val="0"/>
              </a:spcAft>
              <a:buClrTx/>
              <a:buSzTx/>
              <a:buFontTx/>
              <a:buNone/>
              <a:tabLst/>
              <a:defRPr sz="2000"/>
            </a:pPr>
            <a:r>
              <a:rPr lang="en-GB" dirty="0" smtClean="0"/>
              <a:t>Mae </a:t>
            </a:r>
            <a:r>
              <a:rPr lang="en-GB" dirty="0" err="1" smtClean="0"/>
              <a:t>erthyglau</a:t>
            </a:r>
            <a:r>
              <a:rPr lang="en-GB" dirty="0" smtClean="0"/>
              <a:t> 2, 3, 6</a:t>
            </a:r>
            <a:r>
              <a:rPr lang="en-GB" baseline="0" dirty="0" smtClean="0"/>
              <a:t> a </a:t>
            </a:r>
            <a:r>
              <a:rPr lang="en-GB" dirty="0" smtClean="0"/>
              <a:t>12 </a:t>
            </a:r>
            <a:r>
              <a:rPr lang="en-GB" dirty="0" err="1" smtClean="0"/>
              <a:t>yn</a:t>
            </a:r>
            <a:r>
              <a:rPr lang="en-GB" dirty="0" smtClean="0"/>
              <a:t> </a:t>
            </a:r>
            <a:r>
              <a:rPr lang="en-GB" dirty="0" err="1" smtClean="0"/>
              <a:t>aml</a:t>
            </a:r>
            <a:r>
              <a:rPr lang="en-GB" dirty="0" smtClean="0"/>
              <a:t> </a:t>
            </a:r>
            <a:r>
              <a:rPr lang="en-GB" dirty="0" err="1" smtClean="0"/>
              <a:t>yn</a:t>
            </a:r>
            <a:r>
              <a:rPr lang="en-GB" dirty="0" smtClean="0"/>
              <a:t> </a:t>
            </a:r>
            <a:r>
              <a:rPr lang="en-GB" dirty="0" err="1" smtClean="0"/>
              <a:t>cael</a:t>
            </a:r>
            <a:r>
              <a:rPr lang="en-GB" dirty="0" smtClean="0"/>
              <a:t> </a:t>
            </a:r>
            <a:r>
              <a:rPr lang="en-GB" dirty="0" err="1" smtClean="0"/>
              <a:t>eu</a:t>
            </a:r>
            <a:r>
              <a:rPr lang="en-GB" dirty="0" smtClean="0"/>
              <a:t> </a:t>
            </a:r>
            <a:r>
              <a:rPr lang="en-GB" dirty="0" err="1" smtClean="0"/>
              <a:t>hystyried</a:t>
            </a:r>
            <a:r>
              <a:rPr lang="en-GB" baseline="0" dirty="0" smtClean="0"/>
              <a:t> </a:t>
            </a:r>
            <a:r>
              <a:rPr lang="en-GB" baseline="0" dirty="0" err="1" smtClean="0"/>
              <a:t>fel</a:t>
            </a:r>
            <a:r>
              <a:rPr lang="en-GB" baseline="0" dirty="0" smtClean="0"/>
              <a:t> </a:t>
            </a:r>
            <a:r>
              <a:rPr lang="en-GB" baseline="0" dirty="0" err="1" smtClean="0"/>
              <a:t>erthyglau</a:t>
            </a:r>
            <a:r>
              <a:rPr lang="en-GB" dirty="0" smtClean="0"/>
              <a:t> </a:t>
            </a:r>
            <a:r>
              <a:rPr lang="en-GB" dirty="0" err="1" smtClean="0"/>
              <a:t>sylfaenol</a:t>
            </a:r>
            <a:r>
              <a:rPr lang="en-GB" dirty="0" smtClean="0"/>
              <a:t>/</a:t>
            </a:r>
            <a:r>
              <a:rPr lang="en-GB" dirty="0" err="1" smtClean="0"/>
              <a:t>egwyddorion</a:t>
            </a:r>
            <a:r>
              <a:rPr lang="en-GB" baseline="0" dirty="0" smtClean="0"/>
              <a:t> </a:t>
            </a:r>
            <a:r>
              <a:rPr lang="en-GB" baseline="0" dirty="0" err="1" smtClean="0"/>
              <a:t>tywys</a:t>
            </a:r>
            <a:r>
              <a:rPr lang="en-GB" dirty="0" smtClean="0"/>
              <a:t> </a:t>
            </a:r>
            <a:r>
              <a:rPr lang="en-GB" dirty="0" err="1" smtClean="0"/>
              <a:t>i’r</a:t>
            </a:r>
            <a:r>
              <a:rPr lang="en-GB" dirty="0" smtClean="0"/>
              <a:t> CCUHP.</a:t>
            </a:r>
          </a:p>
          <a:p>
            <a:pPr>
              <a:defRPr sz="2000"/>
            </a:pPr>
            <a:endParaRPr lang="en-US" baseline="0" dirty="0" smtClean="0"/>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6</a:t>
            </a:fld>
            <a:endParaRPr lang="en-GB"/>
          </a:p>
        </p:txBody>
      </p:sp>
    </p:spTree>
    <p:extLst>
      <p:ext uri="{BB962C8B-B14F-4D97-AF65-F5344CB8AC3E}">
        <p14:creationId xmlns:p14="http://schemas.microsoft.com/office/powerpoint/2010/main" val="2532967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All</a:t>
            </a:r>
            <a:r>
              <a:rPr lang="en-US" b="0" baseline="0" dirty="0" smtClean="0"/>
              <a:t> children are provided for by the UNCRC.</a:t>
            </a:r>
          </a:p>
          <a:p>
            <a:endParaRPr lang="en-US" b="0" baseline="0" dirty="0" smtClean="0"/>
          </a:p>
          <a:p>
            <a:r>
              <a:rPr lang="en-US" b="0" baseline="0" dirty="0" smtClean="0"/>
              <a:t>All disabled people are provided for by the UNCRPD.</a:t>
            </a:r>
          </a:p>
          <a:p>
            <a:endParaRPr lang="en-US" b="0" baseline="0" dirty="0" smtClean="0"/>
          </a:p>
          <a:p>
            <a:r>
              <a:rPr lang="en-US" b="0" baseline="0" dirty="0" smtClean="0"/>
              <a:t>Therefore, disabled children are provided for by both conventions.</a:t>
            </a:r>
          </a:p>
          <a:p>
            <a:endParaRPr lang="en-US" b="0" baseline="0" dirty="0" smtClean="0"/>
          </a:p>
          <a:p>
            <a:r>
              <a:rPr lang="en-US" b="0" baseline="0" dirty="0" smtClean="0"/>
              <a:t>The UNCRPD was created in </a:t>
            </a:r>
            <a:r>
              <a:rPr lang="en-US" b="1" baseline="0" dirty="0" smtClean="0"/>
              <a:t>2006</a:t>
            </a:r>
            <a:r>
              <a:rPr lang="en-US" b="0" baseline="0" dirty="0" smtClean="0"/>
              <a:t>. </a:t>
            </a:r>
            <a:r>
              <a:rPr lang="en-US" sz="1200" b="0" kern="1200" dirty="0" smtClean="0">
                <a:solidFill>
                  <a:schemeClr val="tx1"/>
                </a:solidFill>
                <a:effectLst/>
                <a:latin typeface="+mn-lt"/>
                <a:ea typeface="+mn-ea"/>
                <a:cs typeface="+mn-cs"/>
              </a:rPr>
              <a:t>It doesn’t create new rights for disabled people but defines the </a:t>
            </a:r>
            <a:r>
              <a:rPr lang="en-US" sz="1200" b="1" kern="1200" dirty="0" smtClean="0">
                <a:solidFill>
                  <a:schemeClr val="tx1"/>
                </a:solidFill>
                <a:effectLst/>
                <a:latin typeface="+mn-lt"/>
                <a:ea typeface="+mn-ea"/>
                <a:cs typeface="+mn-cs"/>
              </a:rPr>
              <a:t>application of human</a:t>
            </a:r>
            <a:r>
              <a:rPr lang="en-US" sz="1200" b="1" kern="1200" baseline="0" dirty="0" smtClean="0">
                <a:solidFill>
                  <a:schemeClr val="tx1"/>
                </a:solidFill>
                <a:effectLst/>
                <a:latin typeface="+mn-lt"/>
                <a:ea typeface="+mn-ea"/>
                <a:cs typeface="+mn-cs"/>
              </a:rPr>
              <a:t> rights </a:t>
            </a:r>
            <a:r>
              <a:rPr lang="en-US" sz="1200" b="1" kern="1200" dirty="0" smtClean="0">
                <a:solidFill>
                  <a:schemeClr val="tx1"/>
                </a:solidFill>
                <a:effectLst/>
                <a:latin typeface="+mn-lt"/>
                <a:ea typeface="+mn-ea"/>
                <a:cs typeface="+mn-cs"/>
              </a:rPr>
              <a:t>to persons with disabilities</a:t>
            </a:r>
            <a:r>
              <a:rPr lang="en-US" sz="1200" b="0" kern="1200" dirty="0" smtClean="0">
                <a:solidFill>
                  <a:schemeClr val="tx1"/>
                </a:solidFill>
                <a:effectLst/>
                <a:latin typeface="+mn-lt"/>
                <a:ea typeface="+mn-ea"/>
                <a:cs typeface="+mn-cs"/>
              </a:rPr>
              <a:t>.</a:t>
            </a:r>
            <a:endParaRPr lang="en-US" b="0" baseline="0" dirty="0" smtClean="0"/>
          </a:p>
          <a:p>
            <a:endParaRPr lang="en-US" b="0" baseline="0" dirty="0" smtClean="0"/>
          </a:p>
          <a:p>
            <a:r>
              <a:rPr lang="en-US" b="0" baseline="0" dirty="0" smtClean="0"/>
              <a:t>Participation and inclusion are important principles of a rights-based approach to disability, and this Convention sets out how states/schools should take:</a:t>
            </a:r>
          </a:p>
          <a:p>
            <a:r>
              <a:rPr lang="en-US" b="0" baseline="0" dirty="0" smtClean="0"/>
              <a:t> </a:t>
            </a:r>
          </a:p>
          <a:p>
            <a:pPr marL="171450" indent="-171450">
              <a:buFontTx/>
              <a:buChar char="-"/>
            </a:pPr>
            <a:r>
              <a:rPr lang="en-US" b="0" baseline="0" dirty="0" smtClean="0"/>
              <a:t>the maximum effort for inclusion and;</a:t>
            </a:r>
          </a:p>
          <a:p>
            <a:pPr marL="171450" indent="-171450">
              <a:buFontTx/>
              <a:buChar char="-"/>
            </a:pPr>
            <a:r>
              <a:rPr lang="en-US" b="0" baseline="0" dirty="0" smtClean="0"/>
              <a:t>that disabled people should have maximum autonomy in decision making. </a:t>
            </a:r>
          </a:p>
          <a:p>
            <a:pPr marL="171450" indent="-171450">
              <a:buFontTx/>
              <a:buChar char="-"/>
            </a:pPr>
            <a:endParaRPr lang="en-US" b="0" baseline="0" dirty="0" smtClean="0"/>
          </a:p>
          <a:p>
            <a:pPr marL="0" indent="0">
              <a:buFontTx/>
              <a:buNone/>
            </a:pPr>
            <a:r>
              <a:rPr lang="en-US" b="0" baseline="0" dirty="0" smtClean="0"/>
              <a:t>These considerations need to be at the heart of how this convention appears in both the ALN Act and the new curriculum. </a:t>
            </a:r>
          </a:p>
          <a:p>
            <a:pPr marL="0" indent="0">
              <a:buFontTx/>
              <a:buNone/>
            </a:pPr>
            <a:endParaRPr lang="en-US" b="0" baseline="0" dirty="0" smtClean="0"/>
          </a:p>
          <a:p>
            <a:pPr marL="0" indent="0">
              <a:buFontTx/>
              <a:buNone/>
            </a:pPr>
            <a:r>
              <a:rPr lang="en-US" b="0" baseline="0" dirty="0" smtClean="0"/>
              <a:t>…………………………………………………………………………………………</a:t>
            </a:r>
          </a:p>
          <a:p>
            <a:pPr marL="0" indent="0">
              <a:buFontTx/>
              <a:buNone/>
            </a:pPr>
            <a:endParaRPr lang="en-US" b="0" baseline="0" dirty="0" smtClean="0"/>
          </a:p>
          <a:p>
            <a:r>
              <a:rPr lang="en-GB" sz="1200" kern="1200" dirty="0" smtClean="0">
                <a:solidFill>
                  <a:schemeClr val="tx1"/>
                </a:solidFill>
                <a:effectLst/>
                <a:latin typeface="+mn-lt"/>
                <a:ea typeface="+mn-ea"/>
                <a:cs typeface="+mn-cs"/>
              </a:rPr>
              <a:t>Mae CCUHP </a:t>
            </a:r>
            <a:r>
              <a:rPr lang="en-GB" sz="1200" kern="1200" dirty="0" err="1" smtClean="0">
                <a:solidFill>
                  <a:schemeClr val="tx1"/>
                </a:solidFill>
                <a:effectLst/>
                <a:latin typeface="+mn-lt"/>
                <a:ea typeface="+mn-ea"/>
                <a:cs typeface="+mn-cs"/>
              </a:rPr>
              <a:t>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darparu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gyfer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pob</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plentyn</a:t>
            </a:r>
            <a:r>
              <a:rPr lang="en-GB"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Mae CCUHPA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darparu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gyfer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pob</a:t>
            </a:r>
            <a:r>
              <a:rPr lang="en-US" sz="1200" kern="1200" dirty="0" smtClean="0">
                <a:solidFill>
                  <a:schemeClr val="tx1"/>
                </a:solidFill>
                <a:effectLst/>
                <a:latin typeface="+mn-lt"/>
                <a:ea typeface="+mn-ea"/>
                <a:cs typeface="+mn-cs"/>
              </a:rPr>
              <a:t> person ag </a:t>
            </a:r>
            <a:r>
              <a:rPr lang="en-US" sz="1200" kern="1200" dirty="0" err="1" smtClean="0">
                <a:solidFill>
                  <a:schemeClr val="tx1"/>
                </a:solidFill>
                <a:effectLst/>
                <a:latin typeface="+mn-lt"/>
                <a:ea typeface="+mn-ea"/>
                <a:cs typeface="+mn-cs"/>
              </a:rPr>
              <a:t>anabledd</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 </a:t>
            </a:r>
            <a:r>
              <a:rPr lang="en-US" sz="1200" kern="1200" dirty="0" err="1" smtClean="0">
                <a:solidFill>
                  <a:schemeClr val="tx1"/>
                </a:solidFill>
                <a:effectLst/>
                <a:latin typeface="+mn-lt"/>
                <a:ea typeface="+mn-ea"/>
                <a:cs typeface="+mn-cs"/>
              </a:rPr>
              <a:t>ganlyniad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ddau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gonfensiwn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darparu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gyfer</a:t>
            </a:r>
            <a:r>
              <a:rPr lang="en-US" sz="1200" kern="1200" dirty="0" smtClean="0">
                <a:solidFill>
                  <a:schemeClr val="tx1"/>
                </a:solidFill>
                <a:effectLst/>
                <a:latin typeface="+mn-lt"/>
                <a:ea typeface="+mn-ea"/>
                <a:cs typeface="+mn-cs"/>
              </a:rPr>
              <a:t> plant ag </a:t>
            </a:r>
            <a:r>
              <a:rPr lang="en-US" sz="1200" kern="1200" dirty="0" err="1" smtClean="0">
                <a:solidFill>
                  <a:schemeClr val="tx1"/>
                </a:solidFill>
                <a:effectLst/>
                <a:latin typeface="+mn-lt"/>
                <a:ea typeface="+mn-ea"/>
                <a:cs typeface="+mn-cs"/>
              </a:rPr>
              <a:t>anabledd</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Crewyd</a:t>
            </a:r>
            <a:r>
              <a:rPr lang="en-US" sz="1200" kern="1200" dirty="0" smtClean="0">
                <a:solidFill>
                  <a:schemeClr val="tx1"/>
                </a:solidFill>
                <a:effectLst/>
                <a:latin typeface="+mn-lt"/>
                <a:ea typeface="+mn-ea"/>
                <a:cs typeface="+mn-cs"/>
              </a:rPr>
              <a:t> CCUHPA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2006.</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yw’n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creu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newydd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bobl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anabl</a:t>
            </a:r>
            <a:r>
              <a:rPr lang="en-US" sz="1200"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ond</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mae’n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diffinio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sut</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mae</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cymhwyso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hawliau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dynol</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bobl</a:t>
            </a:r>
            <a:r>
              <a:rPr lang="en-US" sz="1200" b="1" kern="1200" dirty="0" smtClean="0">
                <a:solidFill>
                  <a:schemeClr val="tx1"/>
                </a:solidFill>
                <a:effectLst/>
                <a:latin typeface="+mn-lt"/>
                <a:ea typeface="+mn-ea"/>
                <a:cs typeface="+mn-cs"/>
              </a:rPr>
              <a:t> ag </a:t>
            </a:r>
            <a:r>
              <a:rPr lang="en-US" sz="1200" b="1" kern="1200" dirty="0" err="1" smtClean="0">
                <a:solidFill>
                  <a:schemeClr val="tx1"/>
                </a:solidFill>
                <a:effectLst/>
                <a:latin typeface="+mn-lt"/>
                <a:ea typeface="+mn-ea"/>
                <a:cs typeface="+mn-cs"/>
              </a:rPr>
              <a:t>anableddau</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Mae </a:t>
            </a:r>
            <a:r>
              <a:rPr lang="en-US" sz="1200" kern="1200" dirty="0" err="1" smtClean="0">
                <a:solidFill>
                  <a:schemeClr val="tx1"/>
                </a:solidFill>
                <a:effectLst/>
                <a:latin typeface="+mn-lt"/>
                <a:ea typeface="+mn-ea"/>
                <a:cs typeface="+mn-cs"/>
              </a:rPr>
              <a:t>cyfranogiad</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chynhwysiad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egwyddorion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pwysig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gyfer</a:t>
            </a:r>
            <a:r>
              <a:rPr lang="en-US" sz="1200" kern="1200" dirty="0" smtClean="0">
                <a:solidFill>
                  <a:schemeClr val="tx1"/>
                </a:solidFill>
                <a:effectLst/>
                <a:latin typeface="+mn-lt"/>
                <a:ea typeface="+mn-ea"/>
                <a:cs typeface="+mn-cs"/>
              </a:rPr>
              <a:t> dull </a:t>
            </a:r>
            <a:r>
              <a:rPr lang="en-US" sz="1200" kern="1200" dirty="0" err="1" smtClean="0">
                <a:solidFill>
                  <a:schemeClr val="tx1"/>
                </a:solidFill>
                <a:effectLst/>
                <a:latin typeface="+mn-lt"/>
                <a:ea typeface="+mn-ea"/>
                <a:cs typeface="+mn-cs"/>
              </a:rPr>
              <a:t>gweithredu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seiliedig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ymdrin</a:t>
            </a:r>
            <a:r>
              <a:rPr lang="en-US" sz="1200" kern="1200" dirty="0" smtClean="0">
                <a:solidFill>
                  <a:schemeClr val="tx1"/>
                </a:solidFill>
                <a:effectLst/>
                <a:latin typeface="+mn-lt"/>
                <a:ea typeface="+mn-ea"/>
                <a:cs typeface="+mn-cs"/>
              </a:rPr>
              <a:t> ag </a:t>
            </a:r>
            <a:r>
              <a:rPr lang="en-US" sz="1200" kern="1200" dirty="0" err="1" smtClean="0">
                <a:solidFill>
                  <a:schemeClr val="tx1"/>
                </a:solidFill>
                <a:effectLst/>
                <a:latin typeface="+mn-lt"/>
                <a:ea typeface="+mn-ea"/>
                <a:cs typeface="+mn-cs"/>
              </a:rPr>
              <a:t>anabledd</a:t>
            </a:r>
            <a:r>
              <a:rPr lang="en-US" sz="1200" kern="1200" dirty="0" smtClean="0">
                <a:solidFill>
                  <a:schemeClr val="tx1"/>
                </a:solidFill>
                <a:effectLst/>
                <a:latin typeface="+mn-lt"/>
                <a:ea typeface="+mn-ea"/>
                <a:cs typeface="+mn-cs"/>
              </a:rPr>
              <a:t>, ac </a:t>
            </a:r>
            <a:r>
              <a:rPr lang="en-US" sz="1200" kern="1200" dirty="0" err="1" smtClean="0">
                <a:solidFill>
                  <a:schemeClr val="tx1"/>
                </a:solidFill>
                <a:effectLst/>
                <a:latin typeface="+mn-lt"/>
                <a:ea typeface="+mn-ea"/>
                <a:cs typeface="+mn-cs"/>
              </a:rPr>
              <a:t>mae’r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Confensiwn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hwn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nodi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dylai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gwladwriaethau</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ymdrechu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eithaf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sicrhau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cynhwysiad</a:t>
            </a:r>
            <a:r>
              <a:rPr lang="en-US" sz="1200" kern="1200" dirty="0" smtClean="0">
                <a:solidFill>
                  <a:schemeClr val="tx1"/>
                </a:solidFill>
                <a:effectLst/>
                <a:latin typeface="+mn-lt"/>
                <a:ea typeface="+mn-ea"/>
                <a:cs typeface="+mn-cs"/>
              </a:rPr>
              <a:t> a;</a:t>
            </a:r>
            <a:endParaRPr lang="en-GB"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sicrhau</a:t>
            </a:r>
            <a:r>
              <a:rPr lang="en-US" sz="1200" kern="1200" dirty="0" smtClean="0">
                <a:solidFill>
                  <a:schemeClr val="tx1"/>
                </a:solidFill>
                <a:effectLst/>
                <a:latin typeface="+mn-lt"/>
                <a:ea typeface="+mn-ea"/>
                <a:cs typeface="+mn-cs"/>
              </a:rPr>
              <a:t> bod </a:t>
            </a:r>
            <a:r>
              <a:rPr lang="en-US" sz="1200" kern="1200" dirty="0" err="1" smtClean="0">
                <a:solidFill>
                  <a:schemeClr val="tx1"/>
                </a:solidFill>
                <a:effectLst/>
                <a:latin typeface="+mn-lt"/>
                <a:ea typeface="+mn-ea"/>
                <a:cs typeface="+mn-cs"/>
              </a:rPr>
              <a:t>pobl</a:t>
            </a:r>
            <a:r>
              <a:rPr lang="en-US" sz="1200" kern="1200" dirty="0" smtClean="0">
                <a:solidFill>
                  <a:schemeClr val="tx1"/>
                </a:solidFill>
                <a:effectLst/>
                <a:latin typeface="+mn-lt"/>
                <a:ea typeface="+mn-ea"/>
                <a:cs typeface="+mn-cs"/>
              </a:rPr>
              <a:t> ag </a:t>
            </a:r>
            <a:r>
              <a:rPr lang="en-US" sz="1200" kern="1200" dirty="0" err="1" smtClean="0">
                <a:solidFill>
                  <a:schemeClr val="tx1"/>
                </a:solidFill>
                <a:effectLst/>
                <a:latin typeface="+mn-lt"/>
                <a:ea typeface="+mn-ea"/>
                <a:cs typeface="+mn-cs"/>
              </a:rPr>
              <a:t>anabledd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gallu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cyfranogi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eithaf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wrth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wneud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penderfyniadau</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Mae </a:t>
            </a:r>
            <a:r>
              <a:rPr lang="en-US" sz="1200" kern="1200" dirty="0" err="1" smtClean="0">
                <a:solidFill>
                  <a:schemeClr val="tx1"/>
                </a:solidFill>
                <a:effectLst/>
                <a:latin typeface="+mn-lt"/>
                <a:ea typeface="+mn-ea"/>
                <a:cs typeface="+mn-cs"/>
              </a:rPr>
              <a:t>angen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ystyriaethau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ganolog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wrth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gynnwys</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confensiwn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Ddeddf</a:t>
            </a:r>
            <a:r>
              <a:rPr lang="en-US" sz="1200" kern="1200" dirty="0" smtClean="0">
                <a:solidFill>
                  <a:schemeClr val="tx1"/>
                </a:solidFill>
                <a:effectLst/>
                <a:latin typeface="+mn-lt"/>
                <a:ea typeface="+mn-ea"/>
                <a:cs typeface="+mn-cs"/>
              </a:rPr>
              <a:t> ADY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cwricwlwm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newydd</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marL="0" indent="0">
              <a:buFontTx/>
              <a:buNone/>
            </a:pPr>
            <a:endParaRPr lang="en-US" b="0" baseline="0" dirty="0" smtClean="0"/>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7</a:t>
            </a:fld>
            <a:endParaRPr lang="en-GB"/>
          </a:p>
        </p:txBody>
      </p:sp>
    </p:spTree>
    <p:extLst>
      <p:ext uri="{BB962C8B-B14F-4D97-AF65-F5344CB8AC3E}">
        <p14:creationId xmlns:p14="http://schemas.microsoft.com/office/powerpoint/2010/main" val="1258668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endParaRPr lang="en-US" sz="1200" baseline="0" dirty="0" smtClean="0"/>
          </a:p>
          <a:p>
            <a:pPr>
              <a:defRPr sz="2000"/>
            </a:pPr>
            <a:r>
              <a:rPr lang="en-US" sz="1200" baseline="0" dirty="0" smtClean="0"/>
              <a:t>Over the last decade we have made important steps in Wales to integrate children’s human rights into our own laws.</a:t>
            </a:r>
          </a:p>
          <a:p>
            <a:pPr>
              <a:defRPr sz="2000"/>
            </a:pPr>
            <a:endParaRPr lang="en-US" sz="1200" baseline="0" dirty="0" smtClean="0"/>
          </a:p>
          <a:p>
            <a:pPr>
              <a:defRPr sz="2000"/>
            </a:pPr>
            <a:r>
              <a:rPr lang="en-US" sz="1200" baseline="0" dirty="0" smtClean="0"/>
              <a:t>The Children and Young Person’s (Wales) Measure 2011 means that Welsh Ministers need to pay due regard to the UNCRC.</a:t>
            </a:r>
          </a:p>
          <a:p>
            <a:pPr>
              <a:defRPr sz="2000"/>
            </a:pPr>
            <a:r>
              <a:rPr lang="en-US" sz="1200" baseline="0" dirty="0" smtClean="0"/>
              <a:t>The Social Services and Wellbeing (Wales) Act 2014 requires relevant persons to pay due regard to the UNCRC.</a:t>
            </a:r>
          </a:p>
          <a:p>
            <a:pPr>
              <a:defRPr sz="2000"/>
            </a:pPr>
            <a:endParaRPr lang="en-US" sz="1200" baseline="0" dirty="0" smtClean="0"/>
          </a:p>
          <a:p>
            <a:pPr>
              <a:defRPr sz="2000"/>
            </a:pPr>
            <a:r>
              <a:rPr lang="en-US" sz="1200" baseline="0" dirty="0" smtClean="0"/>
              <a:t>Importantly this is also the case in laws about education, specifically:</a:t>
            </a:r>
          </a:p>
          <a:p>
            <a:pPr>
              <a:defRPr sz="2000"/>
            </a:pPr>
            <a:endParaRPr lang="en-US" sz="1200" baseline="0" dirty="0" smtClean="0"/>
          </a:p>
          <a:p>
            <a:pPr marL="171450" indent="-171450">
              <a:buFont typeface="Arial" panose="020B0604020202020204" pitchFamily="34" charset="0"/>
              <a:buChar char="•"/>
              <a:defRPr sz="2000"/>
            </a:pPr>
            <a:r>
              <a:rPr lang="en-US" sz="1200" baseline="0" dirty="0" smtClean="0"/>
              <a:t>The Additional Learning Needs and Education Tribunal (Wales) Act 2018;</a:t>
            </a:r>
          </a:p>
          <a:p>
            <a:pPr marL="171450" indent="-171450">
              <a:buFont typeface="Arial" panose="020B0604020202020204" pitchFamily="34" charset="0"/>
              <a:buChar char="•"/>
              <a:defRPr sz="2000"/>
            </a:pPr>
            <a:r>
              <a:rPr lang="en-US" sz="1200" baseline="0" dirty="0" smtClean="0"/>
              <a:t>The Curriculum and Assessment (Wales) Act 2021</a:t>
            </a:r>
          </a:p>
          <a:p>
            <a:pPr marL="171450" indent="-171450">
              <a:buFont typeface="Arial" panose="020B0604020202020204" pitchFamily="34" charset="0"/>
              <a:buChar char="•"/>
              <a:defRPr sz="2000"/>
            </a:pPr>
            <a:endParaRPr lang="en-US" sz="1200" baseline="0" dirty="0" smtClean="0"/>
          </a:p>
          <a:p>
            <a:pPr marL="0" indent="0">
              <a:buFont typeface="Arial" panose="020B0604020202020204" pitchFamily="34" charset="0"/>
              <a:buNone/>
              <a:defRPr sz="2000"/>
            </a:pPr>
            <a:r>
              <a:rPr lang="en-US" sz="1200" baseline="0" dirty="0" smtClean="0"/>
              <a:t>The next few slides explain how children’s rights appear in these laws. </a:t>
            </a:r>
          </a:p>
          <a:p>
            <a:pPr marL="0" indent="0">
              <a:buFont typeface="Arial" panose="020B0604020202020204" pitchFamily="34" charset="0"/>
              <a:buNone/>
              <a:defRPr sz="2000"/>
            </a:pPr>
            <a:endParaRPr lang="en-US" sz="1200" baseline="0" dirty="0" smtClean="0"/>
          </a:p>
          <a:p>
            <a:pPr marL="0" indent="0">
              <a:buFont typeface="Arial" panose="020B0604020202020204" pitchFamily="34" charset="0"/>
              <a:buNone/>
              <a:defRPr sz="2000"/>
            </a:pPr>
            <a:r>
              <a:rPr lang="en-US" sz="1200" baseline="0" dirty="0" smtClean="0"/>
              <a:t>………………………………………………………………………………………………………………………….</a:t>
            </a:r>
          </a:p>
          <a:p>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ystod</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degawd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diwethaf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rydyn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wedi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cymryd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camau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pwysig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Nghymru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integreiddio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dynol</a:t>
            </a:r>
            <a:r>
              <a:rPr lang="en-US" sz="1200" kern="1200" dirty="0" smtClean="0">
                <a:solidFill>
                  <a:schemeClr val="tx1"/>
                </a:solidFill>
                <a:effectLst/>
                <a:latin typeface="+mn-lt"/>
                <a:ea typeface="+mn-ea"/>
                <a:cs typeface="+mn-cs"/>
              </a:rPr>
              <a:t> plant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cyfreithiau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hunain</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Mae </a:t>
            </a:r>
            <a:r>
              <a:rPr lang="en-US" sz="1200" kern="1200" dirty="0" err="1" smtClean="0">
                <a:solidFill>
                  <a:schemeClr val="tx1"/>
                </a:solidFill>
                <a:effectLst/>
                <a:latin typeface="+mn-lt"/>
                <a:ea typeface="+mn-ea"/>
                <a:cs typeface="+mn-cs"/>
              </a:rPr>
              <a:t>Mesur</a:t>
            </a:r>
            <a:r>
              <a:rPr lang="en-US" sz="1200" kern="1200" dirty="0" smtClean="0">
                <a:solidFill>
                  <a:schemeClr val="tx1"/>
                </a:solidFill>
                <a:effectLst/>
                <a:latin typeface="+mn-lt"/>
                <a:ea typeface="+mn-ea"/>
                <a:cs typeface="+mn-cs"/>
              </a:rPr>
              <a:t> Plant a </a:t>
            </a:r>
            <a:r>
              <a:rPr lang="en-US" sz="1200" kern="1200" dirty="0" err="1" smtClean="0">
                <a:solidFill>
                  <a:schemeClr val="tx1"/>
                </a:solidFill>
                <a:effectLst/>
                <a:latin typeface="+mn-lt"/>
                <a:ea typeface="+mn-ea"/>
                <a:cs typeface="+mn-cs"/>
              </a:rPr>
              <a:t>Phobl</a:t>
            </a:r>
            <a:r>
              <a:rPr lang="en-US" sz="1200" kern="1200" dirty="0" smtClean="0">
                <a:solidFill>
                  <a:schemeClr val="tx1"/>
                </a:solidFill>
                <a:effectLst/>
                <a:latin typeface="+mn-lt"/>
                <a:ea typeface="+mn-ea"/>
                <a:cs typeface="+mn-cs"/>
              </a:rPr>
              <a:t> Ifanc (</a:t>
            </a:r>
            <a:r>
              <a:rPr lang="en-US" sz="1200" kern="1200" dirty="0" err="1" smtClean="0">
                <a:solidFill>
                  <a:schemeClr val="tx1"/>
                </a:solidFill>
                <a:effectLst/>
                <a:latin typeface="+mn-lt"/>
                <a:ea typeface="+mn-ea"/>
                <a:cs typeface="+mn-cs"/>
              </a:rPr>
              <a:t>Cymru</a:t>
            </a:r>
            <a:r>
              <a:rPr lang="en-US" sz="1200" kern="1200" dirty="0" smtClean="0">
                <a:solidFill>
                  <a:schemeClr val="tx1"/>
                </a:solidFill>
                <a:effectLst/>
                <a:latin typeface="+mn-lt"/>
                <a:ea typeface="+mn-ea"/>
                <a:cs typeface="+mn-cs"/>
              </a:rPr>
              <a:t>) 2011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golygu</a:t>
            </a:r>
            <a:r>
              <a:rPr lang="en-US" sz="1200" kern="1200" dirty="0" smtClean="0">
                <a:solidFill>
                  <a:schemeClr val="tx1"/>
                </a:solidFill>
                <a:effectLst/>
                <a:latin typeface="+mn-lt"/>
                <a:ea typeface="+mn-ea"/>
                <a:cs typeface="+mn-cs"/>
              </a:rPr>
              <a:t> bod </a:t>
            </a:r>
            <a:r>
              <a:rPr lang="en-US" sz="1200" kern="1200" dirty="0" err="1" smtClean="0">
                <a:solidFill>
                  <a:schemeClr val="tx1"/>
                </a:solidFill>
                <a:effectLst/>
                <a:latin typeface="+mn-lt"/>
                <a:ea typeface="+mn-ea"/>
                <a:cs typeface="+mn-cs"/>
              </a:rPr>
              <a:t>angen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Weinidogion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Cymru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roi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sylw</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dyledus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CCUHP.</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Mae </a:t>
            </a:r>
            <a:r>
              <a:rPr lang="en-US" sz="1200" kern="1200" dirty="0" err="1" smtClean="0">
                <a:solidFill>
                  <a:schemeClr val="tx1"/>
                </a:solidFill>
                <a:effectLst/>
                <a:latin typeface="+mn-lt"/>
                <a:ea typeface="+mn-ea"/>
                <a:cs typeface="+mn-cs"/>
              </a:rPr>
              <a:t>Deddf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Gwasanaethau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Cymdeithasol</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Llesiant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Cymru</a:t>
            </a:r>
            <a:r>
              <a:rPr lang="en-US" sz="1200" kern="1200" dirty="0" smtClean="0">
                <a:solidFill>
                  <a:schemeClr val="tx1"/>
                </a:solidFill>
                <a:effectLst/>
                <a:latin typeface="+mn-lt"/>
                <a:ea typeface="+mn-ea"/>
                <a:cs typeface="+mn-cs"/>
              </a:rPr>
              <a:t>) 2014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gofyn</a:t>
            </a:r>
            <a:r>
              <a:rPr lang="en-US" sz="1200" kern="1200" dirty="0" smtClean="0">
                <a:solidFill>
                  <a:schemeClr val="tx1"/>
                </a:solidFill>
                <a:effectLst/>
                <a:latin typeface="+mn-lt"/>
                <a:ea typeface="+mn-ea"/>
                <a:cs typeface="+mn-cs"/>
              </a:rPr>
              <a:t> bod </a:t>
            </a:r>
            <a:r>
              <a:rPr lang="en-US" sz="1200" kern="1200" dirty="0" err="1" smtClean="0">
                <a:solidFill>
                  <a:schemeClr val="tx1"/>
                </a:solidFill>
                <a:effectLst/>
                <a:latin typeface="+mn-lt"/>
                <a:ea typeface="+mn-ea"/>
                <a:cs typeface="+mn-cs"/>
              </a:rPr>
              <a:t>pobl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berthnasol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rhoi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sylw</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dyledus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CCUHP.</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bwysig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hefyd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mewn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cyfreithiau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ymwneud</a:t>
            </a:r>
            <a:r>
              <a:rPr lang="en-US" sz="1200" kern="1200" dirty="0" smtClean="0">
                <a:solidFill>
                  <a:schemeClr val="tx1"/>
                </a:solidFill>
                <a:effectLst/>
                <a:latin typeface="+mn-lt"/>
                <a:ea typeface="+mn-ea"/>
                <a:cs typeface="+mn-cs"/>
              </a:rPr>
              <a:t> ag </a:t>
            </a:r>
            <a:r>
              <a:rPr lang="en-US" sz="1200" kern="1200" dirty="0" err="1" smtClean="0">
                <a:solidFill>
                  <a:schemeClr val="tx1"/>
                </a:solidFill>
                <a:effectLst/>
                <a:latin typeface="+mn-lt"/>
                <a:ea typeface="+mn-ea"/>
                <a:cs typeface="+mn-cs"/>
              </a:rPr>
              <a:t>addysg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benodol</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smtClean="0">
                <a:solidFill>
                  <a:schemeClr val="tx1"/>
                </a:solidFill>
                <a:effectLst/>
                <a:latin typeface="+mn-lt"/>
                <a:ea typeface="+mn-ea"/>
                <a:cs typeface="+mn-cs"/>
              </a:rPr>
              <a:t>Deddf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Anghenion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Dysgu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Ychwanegol</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Thribiwnlys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Addysg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Cymru</a:t>
            </a:r>
            <a:r>
              <a:rPr lang="en-US" sz="1200" kern="1200" dirty="0" smtClean="0">
                <a:solidFill>
                  <a:schemeClr val="tx1"/>
                </a:solidFill>
                <a:effectLst/>
                <a:latin typeface="+mn-lt"/>
                <a:ea typeface="+mn-ea"/>
                <a:cs typeface="+mn-cs"/>
              </a:rPr>
              <a:t>) 2018;</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smtClean="0">
                <a:solidFill>
                  <a:schemeClr val="tx1"/>
                </a:solidFill>
                <a:effectLst/>
                <a:latin typeface="+mn-lt"/>
                <a:ea typeface="+mn-ea"/>
                <a:cs typeface="+mn-cs"/>
              </a:rPr>
              <a:t>Deddf</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Cwricwlwm</a:t>
            </a:r>
            <a:r>
              <a:rPr lang="en-US" sz="1200" kern="1200" dirty="0" smtClean="0">
                <a:solidFill>
                  <a:schemeClr val="tx1"/>
                </a:solidFill>
                <a:effectLst/>
                <a:latin typeface="+mn-lt"/>
                <a:ea typeface="+mn-ea"/>
                <a:cs typeface="+mn-cs"/>
              </a:rPr>
              <a:t> ac </a:t>
            </a:r>
            <a:r>
              <a:rPr lang="en-US" sz="1200" kern="1200" dirty="0" err="1" smtClean="0">
                <a:solidFill>
                  <a:schemeClr val="tx1"/>
                </a:solidFill>
                <a:effectLst/>
                <a:latin typeface="+mn-lt"/>
                <a:ea typeface="+mn-ea"/>
                <a:cs typeface="+mn-cs"/>
              </a:rPr>
              <a:t>Asesu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Cymru</a:t>
            </a:r>
            <a:r>
              <a:rPr lang="en-US" sz="1200" kern="1200" dirty="0" smtClean="0">
                <a:solidFill>
                  <a:schemeClr val="tx1"/>
                </a:solidFill>
                <a:effectLst/>
                <a:latin typeface="+mn-lt"/>
                <a:ea typeface="+mn-ea"/>
                <a:cs typeface="+mn-cs"/>
              </a:rPr>
              <a:t>) 2021</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Mae’r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sleidiau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nesaf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egluro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hawliau</a:t>
            </a:r>
            <a:r>
              <a:rPr lang="en-US" sz="1200" kern="1200" dirty="0" smtClean="0">
                <a:solidFill>
                  <a:schemeClr val="tx1"/>
                </a:solidFill>
                <a:effectLst/>
                <a:latin typeface="+mn-lt"/>
                <a:ea typeface="+mn-ea"/>
                <a:cs typeface="+mn-cs"/>
              </a:rPr>
              <a:t> plant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ymddangos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cyfreithiau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8DD9904-2EA4-45AE-81E7-48942261622E}" type="slidenum">
              <a:rPr lang="en-GB" smtClean="0"/>
              <a:t>8</a:t>
            </a:fld>
            <a:endParaRPr lang="en-GB"/>
          </a:p>
        </p:txBody>
      </p:sp>
    </p:spTree>
    <p:extLst>
      <p:ext uri="{BB962C8B-B14F-4D97-AF65-F5344CB8AC3E}">
        <p14:creationId xmlns:p14="http://schemas.microsoft.com/office/powerpoint/2010/main" val="1667361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endParaRPr lang="en-US" baseline="0" dirty="0" smtClean="0"/>
          </a:p>
          <a:p>
            <a:pPr>
              <a:defRPr sz="2000"/>
            </a:pPr>
            <a:r>
              <a:rPr lang="en-US" b="1" baseline="0" dirty="0" smtClean="0"/>
              <a:t>Additional Learning Needs and Education Tribunal (Wales) Act 2018</a:t>
            </a:r>
          </a:p>
          <a:p>
            <a:pPr>
              <a:defRPr sz="2000"/>
            </a:pPr>
            <a:endParaRPr lang="en-US" baseline="0" dirty="0" smtClean="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000"/>
            </a:pPr>
            <a:r>
              <a:rPr lang="en-US" baseline="0" dirty="0" smtClean="0"/>
              <a:t>A due regard duty to both Conventions appears on the face of this Act. This applies to local authorities and health bodies in their strategic planning. </a:t>
            </a:r>
          </a:p>
          <a:p>
            <a:pPr marL="0" indent="0">
              <a:buFont typeface="Arial" panose="020B0604020202020204" pitchFamily="34" charset="0"/>
              <a:buNone/>
              <a:defRPr sz="2000"/>
            </a:pPr>
            <a:endParaRPr lang="en-US" baseline="0" dirty="0" smtClean="0"/>
          </a:p>
          <a:p>
            <a:pPr marL="342900" indent="-342900">
              <a:buFont typeface="Arial" panose="020B0604020202020204" pitchFamily="34" charset="0"/>
              <a:buChar char="•"/>
              <a:defRPr sz="2000"/>
            </a:pPr>
            <a:r>
              <a:rPr lang="en-US" baseline="0" dirty="0" smtClean="0"/>
              <a:t>In addition, the principles of the UNCRC and UNCRPD are integrated into the new approach to additional learning needs, as set out in Additional Learning Needs Code for Wales 2021</a:t>
            </a:r>
          </a:p>
          <a:p>
            <a:pPr marL="0" indent="0">
              <a:buFont typeface="Arial" panose="020B0604020202020204" pitchFamily="34" charset="0"/>
              <a:buNone/>
              <a:defRPr sz="2000"/>
            </a:pPr>
            <a:endParaRPr lang="en-US" baseline="0" dirty="0" smtClean="0"/>
          </a:p>
          <a:p>
            <a:pPr marL="0" indent="0">
              <a:buFont typeface="Arial" panose="020B0604020202020204" pitchFamily="34" charset="0"/>
              <a:buNone/>
              <a:defRPr sz="2000"/>
            </a:pPr>
            <a:r>
              <a:rPr lang="en-US" baseline="0" dirty="0" smtClean="0"/>
              <a:t>For example, the code sets out:</a:t>
            </a:r>
          </a:p>
          <a:p>
            <a:pPr marL="0" indent="0">
              <a:buFont typeface="Arial" panose="020B0604020202020204" pitchFamily="34" charset="0"/>
              <a:buNone/>
              <a:defRPr sz="2000"/>
            </a:pPr>
            <a:endParaRPr lang="en-US" baseline="0" dirty="0" smtClean="0"/>
          </a:p>
          <a:p>
            <a:pPr marL="342900" indent="-342900">
              <a:buFont typeface="Arial" panose="020B0604020202020204" pitchFamily="34" charset="0"/>
              <a:buChar char="•"/>
              <a:defRPr sz="2000"/>
            </a:pPr>
            <a:r>
              <a:rPr lang="en-US" baseline="0" dirty="0" smtClean="0"/>
              <a:t>“</a:t>
            </a:r>
            <a:r>
              <a:rPr lang="en-US" b="1" i="1" dirty="0" smtClean="0"/>
              <a:t>A rights-based approach </a:t>
            </a:r>
            <a:r>
              <a:rPr lang="en-US" i="1" dirty="0" smtClean="0"/>
              <a:t>where the views, wishes and feelings of the child, child’s parent or young person are central to the planning and provision of support; and the child, child’s parent or young person is enabled to participate as fully as possible in the decision making processes and has effective rights to challenge decisions about ALN, ALP and related matters.”</a:t>
            </a:r>
          </a:p>
          <a:p>
            <a:pPr marL="342900" indent="-342900">
              <a:buFont typeface="Arial" panose="020B0604020202020204" pitchFamily="34" charset="0"/>
              <a:buChar char="•"/>
              <a:defRPr sz="2000"/>
            </a:pPr>
            <a:r>
              <a:rPr lang="en-US" i="1" dirty="0" smtClean="0"/>
              <a:t>”</a:t>
            </a:r>
            <a:r>
              <a:rPr lang="en-US" dirty="0" smtClean="0"/>
              <a:t> </a:t>
            </a:r>
            <a:r>
              <a:rPr lang="en-US" b="1" i="1" dirty="0" smtClean="0"/>
              <a:t>Inclusive education </a:t>
            </a:r>
            <a:r>
              <a:rPr lang="en-US" i="1" dirty="0" smtClean="0"/>
              <a:t>where the majority of children and young people with ALN are supported to participate fully in mainstream education and a whole setting approach is taken to meeting the needs of learners with ALN.”</a:t>
            </a:r>
          </a:p>
          <a:p>
            <a:pPr marL="0" indent="0">
              <a:buFont typeface="Arial" panose="020B0604020202020204" pitchFamily="34" charset="0"/>
              <a:buNone/>
              <a:defRPr sz="2000"/>
            </a:pPr>
            <a:endParaRPr lang="en-US" i="1" dirty="0" smtClean="0"/>
          </a:p>
          <a:p>
            <a:pPr marL="0" indent="0">
              <a:buFont typeface="Arial" panose="020B0604020202020204" pitchFamily="34" charset="0"/>
              <a:buNone/>
              <a:defRPr sz="2000"/>
            </a:pPr>
            <a:r>
              <a:rPr lang="en-US" i="1" dirty="0" smtClean="0"/>
              <a:t>………………………………………………………………………………………..</a:t>
            </a:r>
          </a:p>
          <a:p>
            <a:r>
              <a:rPr lang="en-US" sz="1200" b="1" kern="1200" dirty="0" err="1" smtClean="0">
                <a:solidFill>
                  <a:schemeClr val="tx1"/>
                </a:solidFill>
                <a:effectLst/>
                <a:latin typeface="+mn-lt"/>
                <a:ea typeface="+mn-ea"/>
                <a:cs typeface="+mn-cs"/>
              </a:rPr>
              <a:t>Deddf</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Anghenion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Dysgu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Ychwanegol</a:t>
            </a:r>
            <a:r>
              <a:rPr lang="en-US" sz="1200" b="1" kern="1200" dirty="0" smtClean="0">
                <a:solidFill>
                  <a:schemeClr val="tx1"/>
                </a:solidFill>
                <a:effectLst/>
                <a:latin typeface="+mn-lt"/>
                <a:ea typeface="+mn-ea"/>
                <a:cs typeface="+mn-cs"/>
              </a:rPr>
              <a:t> a </a:t>
            </a:r>
            <a:r>
              <a:rPr lang="en-US" sz="1200" b="1" kern="1200" dirty="0" err="1" smtClean="0">
                <a:solidFill>
                  <a:schemeClr val="tx1"/>
                </a:solidFill>
                <a:effectLst/>
                <a:latin typeface="+mn-lt"/>
                <a:ea typeface="+mn-ea"/>
                <a:cs typeface="+mn-cs"/>
              </a:rPr>
              <a:t>Thribiwnlys</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Addysg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Cymru</a:t>
            </a:r>
            <a:r>
              <a:rPr lang="en-US" sz="1200" b="1" kern="1200" dirty="0" smtClean="0">
                <a:solidFill>
                  <a:schemeClr val="tx1"/>
                </a:solidFill>
                <a:effectLst/>
                <a:latin typeface="+mn-lt"/>
                <a:ea typeface="+mn-ea"/>
                <a:cs typeface="+mn-cs"/>
              </a:rPr>
              <a:t>) 2018</a:t>
            </a:r>
            <a:endParaRPr lang="en-GB" sz="1200" b="1"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Mae </a:t>
            </a:r>
            <a:r>
              <a:rPr lang="en-US" sz="1200" kern="1200" dirty="0" err="1" smtClean="0">
                <a:solidFill>
                  <a:schemeClr val="tx1"/>
                </a:solidFill>
                <a:effectLst/>
                <a:latin typeface="+mn-lt"/>
                <a:ea typeface="+mn-ea"/>
                <a:cs typeface="+mn-cs"/>
              </a:rPr>
              <a:t>dyletswydd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sylw</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dyledus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ddau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Gonfensiwn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wyneb</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Ddeddf</a:t>
            </a:r>
            <a:r>
              <a:rPr lang="en-US" sz="1200" kern="1200" dirty="0" smtClean="0">
                <a:solidFill>
                  <a:schemeClr val="tx1"/>
                </a:solidFill>
                <a:effectLst/>
                <a:latin typeface="+mn-lt"/>
                <a:ea typeface="+mn-ea"/>
                <a:cs typeface="+mn-cs"/>
              </a:rPr>
              <a:t>. Mae </a:t>
            </a:r>
            <a:r>
              <a:rPr lang="en-US" sz="1200" kern="1200" dirty="0" err="1" smtClean="0">
                <a:solidFill>
                  <a:schemeClr val="tx1"/>
                </a:solidFill>
                <a:effectLst/>
                <a:latin typeface="+mn-lt"/>
                <a:ea typeface="+mn-ea"/>
                <a:cs typeface="+mn-cs"/>
              </a:rPr>
              <a:t>hyn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berthnasol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awdurdodau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lleol</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chyrff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iechyd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cynllunio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strategol</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ben </a:t>
            </a:r>
            <a:r>
              <a:rPr lang="en-US" sz="1200" kern="1200" dirty="0" err="1" smtClean="0">
                <a:solidFill>
                  <a:schemeClr val="tx1"/>
                </a:solidFill>
                <a:effectLst/>
                <a:latin typeface="+mn-lt"/>
                <a:ea typeface="+mn-ea"/>
                <a:cs typeface="+mn-cs"/>
              </a:rPr>
              <a:t>hynny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egwyddorion</a:t>
            </a:r>
            <a:r>
              <a:rPr lang="en-US" sz="1200" kern="1200" dirty="0" smtClean="0">
                <a:solidFill>
                  <a:schemeClr val="tx1"/>
                </a:solidFill>
                <a:effectLst/>
                <a:latin typeface="+mn-lt"/>
                <a:ea typeface="+mn-ea"/>
                <a:cs typeface="+mn-cs"/>
              </a:rPr>
              <a:t> CCUHP a CCUHPA </a:t>
            </a:r>
            <a:r>
              <a:rPr lang="en-US" sz="1200" kern="1200" dirty="0" err="1" smtClean="0">
                <a:solidFill>
                  <a:schemeClr val="tx1"/>
                </a:solidFill>
                <a:effectLst/>
                <a:latin typeface="+mn-lt"/>
                <a:ea typeface="+mn-ea"/>
                <a:cs typeface="+mn-cs"/>
              </a:rPr>
              <a:t>wedi’u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hintegreiddio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dull </a:t>
            </a:r>
            <a:r>
              <a:rPr lang="en-US" sz="1200" kern="1200" dirty="0" err="1" smtClean="0">
                <a:solidFill>
                  <a:schemeClr val="tx1"/>
                </a:solidFill>
                <a:effectLst/>
                <a:latin typeface="+mn-lt"/>
                <a:ea typeface="+mn-ea"/>
                <a:cs typeface="+mn-cs"/>
              </a:rPr>
              <a:t>newydd</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ymdrin</a:t>
            </a:r>
            <a:r>
              <a:rPr lang="en-US" sz="1200" kern="1200" dirty="0" smtClean="0">
                <a:solidFill>
                  <a:schemeClr val="tx1"/>
                </a:solidFill>
                <a:effectLst/>
                <a:latin typeface="+mn-lt"/>
                <a:ea typeface="+mn-ea"/>
                <a:cs typeface="+mn-cs"/>
              </a:rPr>
              <a:t> ag </a:t>
            </a:r>
            <a:r>
              <a:rPr lang="en-US" sz="1200" kern="1200" dirty="0" err="1" smtClean="0">
                <a:solidFill>
                  <a:schemeClr val="tx1"/>
                </a:solidFill>
                <a:effectLst/>
                <a:latin typeface="+mn-lt"/>
                <a:ea typeface="+mn-ea"/>
                <a:cs typeface="+mn-cs"/>
              </a:rPr>
              <a:t>anghenion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dysgu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ychwanegol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fel</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cyflwynir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Côd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Anghenion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Dysgu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Ychwanegol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Gymru</a:t>
            </a:r>
            <a:r>
              <a:rPr lang="en-US" sz="1200" kern="1200" dirty="0" smtClean="0">
                <a:solidFill>
                  <a:schemeClr val="tx1"/>
                </a:solidFill>
                <a:effectLst/>
                <a:latin typeface="+mn-lt"/>
                <a:ea typeface="+mn-ea"/>
                <a:cs typeface="+mn-cs"/>
              </a:rPr>
              <a:t> , 2021</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enghraifft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cyflwyno</a:t>
            </a:r>
            <a:r>
              <a:rPr lang="en-US" sz="1200" kern="1200" dirty="0" smtClean="0">
                <a:solidFill>
                  <a:schemeClr val="tx1"/>
                </a:solidFill>
                <a:effectLst/>
                <a:latin typeface="+mn-lt"/>
                <a:ea typeface="+mn-ea"/>
                <a:cs typeface="+mn-cs"/>
              </a:rPr>
              <a:t>:</a:t>
            </a:r>
          </a:p>
          <a:p>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a:r>
            <a:r>
              <a:rPr lang="en-US" sz="1200" b="1" i="1" kern="1200" dirty="0" smtClean="0">
                <a:solidFill>
                  <a:schemeClr val="tx1"/>
                </a:solidFill>
                <a:effectLst/>
                <a:latin typeface="+mn-lt"/>
                <a:ea typeface="+mn-ea"/>
                <a:cs typeface="+mn-cs"/>
              </a:rPr>
              <a:t>Dull </a:t>
            </a:r>
            <a:r>
              <a:rPr lang="en-US" sz="1200" b="1" i="1" kern="1200" dirty="0" err="1" smtClean="0">
                <a:solidFill>
                  <a:schemeClr val="tx1"/>
                </a:solidFill>
                <a:effectLst/>
                <a:latin typeface="+mn-lt"/>
                <a:ea typeface="+mn-ea"/>
                <a:cs typeface="+mn-cs"/>
              </a:rPr>
              <a:t>gweithredu</a:t>
            </a:r>
            <a:r>
              <a:rPr lang="en-US" sz="1200" b="1" i="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seiliedig</a:t>
            </a:r>
            <a:r>
              <a:rPr lang="en-US" sz="1200" b="1" i="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ar</a:t>
            </a:r>
            <a:r>
              <a:rPr lang="en-US" sz="1200" b="1" i="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hawliau</a:t>
            </a:r>
            <a:r>
              <a:rPr lang="en-US" sz="1200" b="1"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lle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mae</a:t>
            </a:r>
            <a:r>
              <a:rPr lang="en-US" sz="1200" i="1" kern="1200" dirty="0" smtClean="0">
                <a:solidFill>
                  <a:schemeClr val="tx1"/>
                </a:solidFill>
                <a:effectLst/>
                <a:latin typeface="+mn-lt"/>
                <a:ea typeface="+mn-ea"/>
                <a:cs typeface="+mn-cs"/>
              </a:rPr>
              <a:t> barn, </a:t>
            </a:r>
            <a:r>
              <a:rPr lang="en-US" sz="1200" i="1" kern="1200" dirty="0" err="1" smtClean="0">
                <a:solidFill>
                  <a:schemeClr val="tx1"/>
                </a:solidFill>
                <a:effectLst/>
                <a:latin typeface="+mn-lt"/>
                <a:ea typeface="+mn-ea"/>
                <a:cs typeface="+mn-cs"/>
              </a:rPr>
              <a:t>dymuniadau</a:t>
            </a:r>
            <a:r>
              <a:rPr lang="en-US" sz="1200" i="1" kern="1200" dirty="0" smtClean="0">
                <a:solidFill>
                  <a:schemeClr val="tx1"/>
                </a:solidFill>
                <a:effectLst/>
                <a:latin typeface="+mn-lt"/>
                <a:ea typeface="+mn-ea"/>
                <a:cs typeface="+mn-cs"/>
              </a:rPr>
              <a:t> a </a:t>
            </a:r>
            <a:r>
              <a:rPr lang="en-US" sz="1200" i="1" kern="1200" dirty="0" err="1" smtClean="0">
                <a:solidFill>
                  <a:schemeClr val="tx1"/>
                </a:solidFill>
                <a:effectLst/>
                <a:latin typeface="+mn-lt"/>
                <a:ea typeface="+mn-ea"/>
                <a:cs typeface="+mn-cs"/>
              </a:rPr>
              <a:t>theimladau’r</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plentyn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rhiant</a:t>
            </a:r>
            <a:r>
              <a:rPr lang="en-US" sz="1200" i="1" kern="1200" dirty="0" smtClean="0">
                <a:solidFill>
                  <a:schemeClr val="tx1"/>
                </a:solidFill>
                <a:effectLst/>
                <a:latin typeface="+mn-lt"/>
                <a:ea typeface="+mn-ea"/>
                <a:cs typeface="+mn-cs"/>
              </a:rPr>
              <a:t> y </a:t>
            </a:r>
            <a:r>
              <a:rPr lang="en-US" sz="1200" i="1" kern="1200" dirty="0" err="1" smtClean="0">
                <a:solidFill>
                  <a:schemeClr val="tx1"/>
                </a:solidFill>
                <a:effectLst/>
                <a:latin typeface="+mn-lt"/>
                <a:ea typeface="+mn-ea"/>
                <a:cs typeface="+mn-cs"/>
              </a:rPr>
              <a:t>plentyn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neu’r</a:t>
            </a:r>
            <a:r>
              <a:rPr lang="en-US" sz="1200" i="1" kern="1200" dirty="0" smtClean="0">
                <a:solidFill>
                  <a:schemeClr val="tx1"/>
                </a:solidFill>
                <a:effectLst/>
                <a:latin typeface="+mn-lt"/>
                <a:ea typeface="+mn-ea"/>
                <a:cs typeface="+mn-cs"/>
              </a:rPr>
              <a:t> person </a:t>
            </a:r>
            <a:r>
              <a:rPr lang="en-US" sz="1200" i="1" kern="1200" dirty="0" err="1" smtClean="0">
                <a:solidFill>
                  <a:schemeClr val="tx1"/>
                </a:solidFill>
                <a:effectLst/>
                <a:latin typeface="+mn-lt"/>
                <a:ea typeface="+mn-ea"/>
                <a:cs typeface="+mn-cs"/>
              </a:rPr>
              <a:t>ifanc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yn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ganolog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wrth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gynllunio</a:t>
            </a:r>
            <a:r>
              <a:rPr lang="en-US" sz="1200" i="1" kern="1200" dirty="0" smtClean="0">
                <a:solidFill>
                  <a:schemeClr val="tx1"/>
                </a:solidFill>
                <a:effectLst/>
                <a:latin typeface="+mn-lt"/>
                <a:ea typeface="+mn-ea"/>
                <a:cs typeface="+mn-cs"/>
              </a:rPr>
              <a:t> a </a:t>
            </a:r>
            <a:r>
              <a:rPr lang="en-US" sz="1200" i="1" kern="1200" dirty="0" err="1" smtClean="0">
                <a:solidFill>
                  <a:schemeClr val="tx1"/>
                </a:solidFill>
                <a:effectLst/>
                <a:latin typeface="+mn-lt"/>
                <a:ea typeface="+mn-ea"/>
                <a:cs typeface="+mn-cs"/>
              </a:rPr>
              <a:t>darparu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cefnogaeth</a:t>
            </a:r>
            <a:r>
              <a:rPr lang="en-US" sz="1200" i="1" kern="1200" dirty="0" smtClean="0">
                <a:solidFill>
                  <a:schemeClr val="tx1"/>
                </a:solidFill>
                <a:effectLst/>
                <a:latin typeface="+mn-lt"/>
                <a:ea typeface="+mn-ea"/>
                <a:cs typeface="+mn-cs"/>
              </a:rPr>
              <a:t>; a </a:t>
            </a:r>
            <a:r>
              <a:rPr lang="en-US" sz="1200" i="1" kern="1200" dirty="0" err="1" smtClean="0">
                <a:solidFill>
                  <a:schemeClr val="tx1"/>
                </a:solidFill>
                <a:effectLst/>
                <a:latin typeface="+mn-lt"/>
                <a:ea typeface="+mn-ea"/>
                <a:cs typeface="+mn-cs"/>
              </a:rPr>
              <a:t>chaiff</a:t>
            </a:r>
            <a:r>
              <a:rPr lang="en-US" sz="1200" i="1" kern="1200" dirty="0" smtClean="0">
                <a:solidFill>
                  <a:schemeClr val="tx1"/>
                </a:solidFill>
                <a:effectLst/>
                <a:latin typeface="+mn-lt"/>
                <a:ea typeface="+mn-ea"/>
                <a:cs typeface="+mn-cs"/>
              </a:rPr>
              <a:t> y </a:t>
            </a:r>
            <a:r>
              <a:rPr lang="en-US" sz="1200" i="1" kern="1200" dirty="0" err="1" smtClean="0">
                <a:solidFill>
                  <a:schemeClr val="tx1"/>
                </a:solidFill>
                <a:effectLst/>
                <a:latin typeface="+mn-lt"/>
                <a:ea typeface="+mn-ea"/>
                <a:cs typeface="+mn-cs"/>
              </a:rPr>
              <a:t>plentyn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rhiant</a:t>
            </a:r>
            <a:r>
              <a:rPr lang="en-US" sz="1200" i="1" kern="1200" dirty="0" smtClean="0">
                <a:solidFill>
                  <a:schemeClr val="tx1"/>
                </a:solidFill>
                <a:effectLst/>
                <a:latin typeface="+mn-lt"/>
                <a:ea typeface="+mn-ea"/>
                <a:cs typeface="+mn-cs"/>
              </a:rPr>
              <a:t> y </a:t>
            </a:r>
            <a:r>
              <a:rPr lang="en-US" sz="1200" i="1" kern="1200" dirty="0" err="1" smtClean="0">
                <a:solidFill>
                  <a:schemeClr val="tx1"/>
                </a:solidFill>
                <a:effectLst/>
                <a:latin typeface="+mn-lt"/>
                <a:ea typeface="+mn-ea"/>
                <a:cs typeface="+mn-cs"/>
              </a:rPr>
              <a:t>plentyn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neu’r</a:t>
            </a:r>
            <a:r>
              <a:rPr lang="en-US" sz="1200" i="1" kern="1200" dirty="0" smtClean="0">
                <a:solidFill>
                  <a:schemeClr val="tx1"/>
                </a:solidFill>
                <a:effectLst/>
                <a:latin typeface="+mn-lt"/>
                <a:ea typeface="+mn-ea"/>
                <a:cs typeface="+mn-cs"/>
              </a:rPr>
              <a:t> person </a:t>
            </a:r>
            <a:r>
              <a:rPr lang="en-US" sz="1200" i="1" kern="1200" dirty="0" err="1" smtClean="0">
                <a:solidFill>
                  <a:schemeClr val="tx1"/>
                </a:solidFill>
                <a:effectLst/>
                <a:latin typeface="+mn-lt"/>
                <a:ea typeface="+mn-ea"/>
                <a:cs typeface="+mn-cs"/>
              </a:rPr>
              <a:t>ifanc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eu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galluogi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gyfranogi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mor</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llawn</a:t>
            </a:r>
            <a:r>
              <a:rPr lang="en-US" sz="1200" i="1" kern="1200" dirty="0" smtClean="0">
                <a:solidFill>
                  <a:schemeClr val="tx1"/>
                </a:solidFill>
                <a:effectLst/>
                <a:latin typeface="+mn-lt"/>
                <a:ea typeface="+mn-ea"/>
                <a:cs typeface="+mn-cs"/>
              </a:rPr>
              <a:t> â </a:t>
            </a:r>
            <a:r>
              <a:rPr lang="en-US" sz="1200" i="1" kern="1200" dirty="0" err="1" smtClean="0">
                <a:solidFill>
                  <a:schemeClr val="tx1"/>
                </a:solidFill>
                <a:effectLst/>
                <a:latin typeface="+mn-lt"/>
                <a:ea typeface="+mn-ea"/>
                <a:cs typeface="+mn-cs"/>
              </a:rPr>
              <a:t>phosib</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yn</a:t>
            </a:r>
            <a:r>
              <a:rPr lang="en-US" sz="1200" i="1" kern="1200" dirty="0" smtClean="0">
                <a:solidFill>
                  <a:schemeClr val="tx1"/>
                </a:solidFill>
                <a:effectLst/>
                <a:latin typeface="+mn-lt"/>
                <a:ea typeface="+mn-ea"/>
                <a:cs typeface="+mn-cs"/>
              </a:rPr>
              <a:t> y </a:t>
            </a:r>
            <a:r>
              <a:rPr lang="en-US" sz="1200" i="1" kern="1200" dirty="0" err="1" smtClean="0">
                <a:solidFill>
                  <a:schemeClr val="tx1"/>
                </a:solidFill>
                <a:effectLst/>
                <a:latin typeface="+mn-lt"/>
                <a:ea typeface="+mn-ea"/>
                <a:cs typeface="+mn-cs"/>
              </a:rPr>
              <a:t>prosesau</a:t>
            </a:r>
            <a:r>
              <a:rPr lang="en-US" sz="1200" i="1" kern="1200" dirty="0" smtClean="0">
                <a:solidFill>
                  <a:schemeClr val="tx1"/>
                </a:solidFill>
                <a:effectLst/>
                <a:latin typeface="+mn-lt"/>
                <a:ea typeface="+mn-ea"/>
                <a:cs typeface="+mn-cs"/>
              </a:rPr>
              <a:t> o </a:t>
            </a:r>
            <a:r>
              <a:rPr lang="en-US" sz="1200" i="1" kern="1200" dirty="0" err="1" smtClean="0">
                <a:solidFill>
                  <a:schemeClr val="tx1"/>
                </a:solidFill>
                <a:effectLst/>
                <a:latin typeface="+mn-lt"/>
                <a:ea typeface="+mn-ea"/>
                <a:cs typeface="+mn-cs"/>
              </a:rPr>
              <a:t>wneud</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penderfyniadau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gan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feddu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ar</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hawliau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effeithiol</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herio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penderfyniadau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ynghylch</a:t>
            </a:r>
            <a:r>
              <a:rPr lang="en-US" sz="1200" i="1" kern="1200" dirty="0" smtClean="0">
                <a:solidFill>
                  <a:schemeClr val="tx1"/>
                </a:solidFill>
                <a:effectLst/>
                <a:latin typeface="+mn-lt"/>
                <a:ea typeface="+mn-ea"/>
                <a:cs typeface="+mn-cs"/>
              </a:rPr>
              <a:t> ADY, DDY a </a:t>
            </a:r>
            <a:r>
              <a:rPr lang="en-US" sz="1200" i="1" kern="1200" dirty="0" err="1" smtClean="0">
                <a:solidFill>
                  <a:schemeClr val="tx1"/>
                </a:solidFill>
                <a:effectLst/>
                <a:latin typeface="+mn-lt"/>
                <a:ea typeface="+mn-ea"/>
                <a:cs typeface="+mn-cs"/>
              </a:rPr>
              <a:t>materion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cysylltiedig</a:t>
            </a:r>
            <a:r>
              <a:rPr lang="en-US" sz="1200" i="1" kern="1200" dirty="0" smtClean="0">
                <a:solidFill>
                  <a:schemeClr val="tx1"/>
                </a:solidFill>
                <a:effectLst/>
                <a:latin typeface="+mn-lt"/>
                <a:ea typeface="+mn-ea"/>
                <a:cs typeface="+mn-cs"/>
              </a:rPr>
              <a:t>.”</a:t>
            </a:r>
          </a:p>
          <a:p>
            <a:pPr lvl="0"/>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smtClean="0">
                <a:solidFill>
                  <a:schemeClr val="tx1"/>
                </a:solidFill>
                <a:effectLst/>
                <a:latin typeface="+mn-lt"/>
                <a:ea typeface="+mn-ea"/>
                <a:cs typeface="+mn-cs"/>
              </a:rPr>
              <a:t>“</a:t>
            </a:r>
            <a:r>
              <a:rPr lang="en-US" sz="1200" b="1" i="1" kern="1200" dirty="0" err="1" smtClean="0">
                <a:solidFill>
                  <a:schemeClr val="tx1"/>
                </a:solidFill>
                <a:effectLst/>
                <a:latin typeface="+mn-lt"/>
                <a:ea typeface="+mn-ea"/>
                <a:cs typeface="+mn-cs"/>
              </a:rPr>
              <a:t>Addysg</a:t>
            </a:r>
            <a:r>
              <a:rPr lang="en-US" sz="1200" b="1" i="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gynhwysol</a:t>
            </a:r>
            <a:r>
              <a:rPr lang="en-US" sz="1200" b="1"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lle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cefnogir</a:t>
            </a:r>
            <a:r>
              <a:rPr lang="en-US" sz="1200" i="1" kern="1200" dirty="0" smtClean="0">
                <a:solidFill>
                  <a:schemeClr val="tx1"/>
                </a:solidFill>
                <a:effectLst/>
                <a:latin typeface="+mn-lt"/>
                <a:ea typeface="+mn-ea"/>
                <a:cs typeface="+mn-cs"/>
              </a:rPr>
              <a:t> y </a:t>
            </a:r>
            <a:r>
              <a:rPr lang="en-US" sz="1200" i="1" kern="1200" dirty="0" err="1" smtClean="0">
                <a:solidFill>
                  <a:schemeClr val="tx1"/>
                </a:solidFill>
                <a:effectLst/>
                <a:latin typeface="+mn-lt"/>
                <a:ea typeface="+mn-ea"/>
                <a:cs typeface="+mn-cs"/>
              </a:rPr>
              <a:t>mwyafrif</a:t>
            </a:r>
            <a:r>
              <a:rPr lang="en-US" sz="1200" i="1" kern="1200" dirty="0" smtClean="0">
                <a:solidFill>
                  <a:schemeClr val="tx1"/>
                </a:solidFill>
                <a:effectLst/>
                <a:latin typeface="+mn-lt"/>
                <a:ea typeface="+mn-ea"/>
                <a:cs typeface="+mn-cs"/>
              </a:rPr>
              <a:t> o </a:t>
            </a:r>
            <a:r>
              <a:rPr lang="en-US" sz="1200" i="1" kern="1200" dirty="0" err="1" smtClean="0">
                <a:solidFill>
                  <a:schemeClr val="tx1"/>
                </a:solidFill>
                <a:effectLst/>
                <a:latin typeface="+mn-lt"/>
                <a:ea typeface="+mn-ea"/>
                <a:cs typeface="+mn-cs"/>
              </a:rPr>
              <a:t>blant</a:t>
            </a:r>
            <a:r>
              <a:rPr lang="en-US" sz="1200" i="1" kern="1200" dirty="0" smtClean="0">
                <a:solidFill>
                  <a:schemeClr val="tx1"/>
                </a:solidFill>
                <a:effectLst/>
                <a:latin typeface="+mn-lt"/>
                <a:ea typeface="+mn-ea"/>
                <a:cs typeface="+mn-cs"/>
              </a:rPr>
              <a:t> a </a:t>
            </a:r>
            <a:r>
              <a:rPr lang="en-US" sz="1200" i="1" kern="1200" dirty="0" err="1" smtClean="0">
                <a:solidFill>
                  <a:schemeClr val="tx1"/>
                </a:solidFill>
                <a:effectLst/>
                <a:latin typeface="+mn-lt"/>
                <a:ea typeface="+mn-ea"/>
                <a:cs typeface="+mn-cs"/>
              </a:rPr>
              <a:t>phobl</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ifanc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sydd</a:t>
            </a:r>
            <a:r>
              <a:rPr lang="en-US" sz="1200" i="1" kern="1200" dirty="0" smtClean="0">
                <a:solidFill>
                  <a:schemeClr val="tx1"/>
                </a:solidFill>
                <a:effectLst/>
                <a:latin typeface="+mn-lt"/>
                <a:ea typeface="+mn-ea"/>
                <a:cs typeface="+mn-cs"/>
              </a:rPr>
              <a:t> ag ADY </a:t>
            </a:r>
            <a:r>
              <a:rPr lang="en-US" sz="1200" i="1" kern="1200" dirty="0" err="1" smtClean="0">
                <a:solidFill>
                  <a:schemeClr val="tx1"/>
                </a:solidFill>
                <a:effectLst/>
                <a:latin typeface="+mn-lt"/>
                <a:ea typeface="+mn-ea"/>
                <a:cs typeface="+mn-cs"/>
              </a:rPr>
              <a:t>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gyfranogi’n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llawn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mewn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addysg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brif</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ffrwd</a:t>
            </a:r>
            <a:r>
              <a:rPr lang="en-US" sz="1200" i="1" kern="1200" dirty="0" smtClean="0">
                <a:solidFill>
                  <a:schemeClr val="tx1"/>
                </a:solidFill>
                <a:effectLst/>
                <a:latin typeface="+mn-lt"/>
                <a:ea typeface="+mn-ea"/>
                <a:cs typeface="+mn-cs"/>
              </a:rPr>
              <a:t>, a </a:t>
            </a:r>
            <a:r>
              <a:rPr lang="en-US" sz="1200" i="1" kern="1200" dirty="0" err="1" smtClean="0">
                <a:solidFill>
                  <a:schemeClr val="tx1"/>
                </a:solidFill>
                <a:effectLst/>
                <a:latin typeface="+mn-lt"/>
                <a:ea typeface="+mn-ea"/>
                <a:cs typeface="+mn-cs"/>
              </a:rPr>
              <a:t>defnyddir</a:t>
            </a:r>
            <a:r>
              <a:rPr lang="en-US" sz="1200" i="1" kern="1200" dirty="0" smtClean="0">
                <a:solidFill>
                  <a:schemeClr val="tx1"/>
                </a:solidFill>
                <a:effectLst/>
                <a:latin typeface="+mn-lt"/>
                <a:ea typeface="+mn-ea"/>
                <a:cs typeface="+mn-cs"/>
              </a:rPr>
              <a:t> dull </a:t>
            </a:r>
            <a:r>
              <a:rPr lang="en-US" sz="1200" i="1" kern="1200" dirty="0" err="1" smtClean="0">
                <a:solidFill>
                  <a:schemeClr val="tx1"/>
                </a:solidFill>
                <a:effectLst/>
                <a:latin typeface="+mn-lt"/>
                <a:ea typeface="+mn-ea"/>
                <a:cs typeface="+mn-cs"/>
              </a:rPr>
              <a:t>gweithredu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lleoliad</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cyfan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ddiwallu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anghenion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dysgwyr</a:t>
            </a:r>
            <a:r>
              <a:rPr lang="en-US" sz="1200" i="1" kern="1200" dirty="0" smtClean="0">
                <a:solidFill>
                  <a:schemeClr val="tx1"/>
                </a:solidFill>
                <a:effectLst/>
                <a:latin typeface="+mn-lt"/>
                <a:ea typeface="+mn-ea"/>
                <a:cs typeface="+mn-cs"/>
              </a:rPr>
              <a:t> ag ADY.”</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9A6EA9-66A1-4DDF-AD32-3B154CB7BBD1}" type="slidenum">
              <a:rPr lang="en-GB" smtClean="0"/>
              <a:pPr/>
              <a:t>9</a:t>
            </a:fld>
            <a:endParaRPr lang="en-GB"/>
          </a:p>
        </p:txBody>
      </p:sp>
    </p:spTree>
    <p:extLst>
      <p:ext uri="{BB962C8B-B14F-4D97-AF65-F5344CB8AC3E}">
        <p14:creationId xmlns:p14="http://schemas.microsoft.com/office/powerpoint/2010/main" val="10997703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 Id="rId5" Type="http://schemas.openxmlformats.org/officeDocument/2006/relationships/hyperlink" Target="http://childrenscommissioner.wales/" TargetMode="External"/><Relationship Id="rId4" Type="http://schemas.openxmlformats.org/officeDocument/2006/relationships/hyperlink" Target="http://comisiynyddplant.cymru/"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hyperlink" Target="http://childrenscommissioner.wales/" TargetMode="External"/><Relationship Id="rId4" Type="http://schemas.openxmlformats.org/officeDocument/2006/relationships/hyperlink" Target="http://comisiynyddplant.cymru/"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Full colou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32001"/>
            <a:ext cx="11329200" cy="4969419"/>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864001"/>
            <a:ext cx="10304835" cy="830997"/>
          </a:xfrm>
        </p:spPr>
        <p:txBody>
          <a:bodyPr lIns="0" tIns="0" rIns="0" bIns="0" anchor="t" anchorCtr="0">
            <a:spAutoFit/>
          </a:bodyPr>
          <a:lstStyle>
            <a:lvl1pPr algn="l">
              <a:defRPr sz="6000"/>
            </a:lvl1pPr>
          </a:lstStyle>
          <a:p>
            <a:r>
              <a:rPr lang="en-US" smtClean="0"/>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35999" y="1663431"/>
            <a:ext cx="10304835" cy="415498"/>
          </a:xfrm>
        </p:spPr>
        <p:txBody>
          <a:bodyPr lIns="0" tIns="0" rIns="0" bIns="0">
            <a:spAutoFit/>
          </a:bodyPr>
          <a:lstStyle>
            <a:lvl1pPr marL="0" indent="0" algn="l">
              <a:buNone/>
              <a:defRPr sz="3000">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tx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2216703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Green">
    <p:bg>
      <p:bgPr>
        <a:solidFill>
          <a:schemeClr val="accent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D6878AB3-876C-4D0F-AE3F-3AEE9E932C2C}"/>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11" name="Text Placeholder 10">
            <a:extLst>
              <a:ext uri="{FF2B5EF4-FFF2-40B4-BE49-F238E27FC236}">
                <a16:creationId xmlns:a16="http://schemas.microsoft.com/office/drawing/2014/main" id="{40768790-44B4-46D1-9166-3E5D6A5F0DA8}"/>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81353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 Full colou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32001"/>
            <a:ext cx="11329200" cy="4969419"/>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864001"/>
            <a:ext cx="10304835" cy="830997"/>
          </a:xfrm>
        </p:spPr>
        <p:txBody>
          <a:bodyPr lIns="0" tIns="0" rIns="0" bIns="0" anchor="t" anchorCtr="0">
            <a:spAutoFit/>
          </a:bodyPr>
          <a:lstStyle>
            <a:lvl1pPr algn="l">
              <a:defRPr sz="6000"/>
            </a:lvl1pPr>
          </a:lstStyle>
          <a:p>
            <a:r>
              <a:rPr lang="en-US" smtClean="0"/>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35999" y="1663431"/>
            <a:ext cx="10304835" cy="415498"/>
          </a:xfrm>
        </p:spPr>
        <p:txBody>
          <a:bodyPr lIns="0" tIns="0" rIns="0" bIns="0">
            <a:spAutoFit/>
          </a:bodyPr>
          <a:lstStyle>
            <a:lvl1pPr marL="0" indent="0" algn="l">
              <a:buNone/>
              <a:defRPr sz="3000">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tx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1211517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 Red">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77811"/>
            <a:ext cx="11329200" cy="4878175"/>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1548000"/>
            <a:ext cx="10304835" cy="830997"/>
          </a:xfrm>
        </p:spPr>
        <p:txBody>
          <a:bodyPr lIns="0" tIns="0" rIns="0" bIns="0" anchor="t" anchorCtr="0">
            <a:spAutoFit/>
          </a:bodyPr>
          <a:lstStyle>
            <a:lvl1pPr algn="l">
              <a:defRPr sz="6000">
                <a:solidFill>
                  <a:schemeClr val="bg1"/>
                </a:solidFill>
              </a:defRPr>
            </a:lvl1pPr>
          </a:lstStyle>
          <a:p>
            <a:r>
              <a:rPr lang="en-US" smtClean="0"/>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43582" y="2347430"/>
            <a:ext cx="10304835" cy="415498"/>
          </a:xfrm>
        </p:spPr>
        <p:txBody>
          <a:bodyPr lIns="0" tIns="0" rIns="0" bIns="0">
            <a:spAutoFit/>
          </a:bodyPr>
          <a:lstStyle>
            <a:lvl1pPr marL="0" indent="0" algn="l">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sp>
        <p:nvSpPr>
          <p:cNvPr id="7" name="Date Placeholder 3">
            <a:extLst>
              <a:ext uri="{FF2B5EF4-FFF2-40B4-BE49-F238E27FC236}">
                <a16:creationId xmlns:a16="http://schemas.microsoft.com/office/drawing/2014/main" id="{83D46338-8DD9-4E5C-84DF-668003A6991C}"/>
              </a:ext>
            </a:extLst>
          </p:cNvPr>
          <p:cNvSpPr>
            <a:spLocks noGrp="1"/>
          </p:cNvSpPr>
          <p:nvPr>
            <p:ph type="dt" sz="half" idx="10"/>
          </p:nvPr>
        </p:nvSpPr>
        <p:spPr>
          <a:xfrm>
            <a:off x="935999" y="4165884"/>
            <a:ext cx="2743200" cy="365125"/>
          </a:xfrm>
        </p:spPr>
        <p:txBody>
          <a:bodyPr lIns="0" tIns="0" rIns="0" bIns="0"/>
          <a:lstStyle>
            <a:lvl1pPr>
              <a:defRPr sz="2200">
                <a:solidFill>
                  <a:schemeClr val="bg1"/>
                </a:solidFill>
                <a:latin typeface="+mn-lt"/>
              </a:defRPr>
            </a:lvl1pPr>
          </a:lstStyle>
          <a:p>
            <a:r>
              <a:rPr lang="en-GB"/>
              <a:t>7-Oct-18</a:t>
            </a:r>
            <a:endParaRPr lang="en-GB" dirty="0"/>
          </a:p>
        </p:txBody>
      </p:sp>
    </p:spTree>
    <p:extLst>
      <p:ext uri="{BB962C8B-B14F-4D97-AF65-F5344CB8AC3E}">
        <p14:creationId xmlns:p14="http://schemas.microsoft.com/office/powerpoint/2010/main" val="3061978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 Green">
    <p:bg>
      <p:bgPr>
        <a:solidFill>
          <a:srgbClr val="39B54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77811"/>
            <a:ext cx="11329200" cy="4878175"/>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1548000"/>
            <a:ext cx="10304835" cy="830997"/>
          </a:xfrm>
        </p:spPr>
        <p:txBody>
          <a:bodyPr lIns="0" tIns="0" rIns="0" bIns="0" anchor="t" anchorCtr="0">
            <a:spAutoFit/>
          </a:bodyPr>
          <a:lstStyle>
            <a:lvl1pPr algn="ctr">
              <a:defRPr sz="6000">
                <a:solidFill>
                  <a:schemeClr val="bg1"/>
                </a:solidFill>
              </a:defRPr>
            </a:lvl1pPr>
          </a:lstStyle>
          <a:p>
            <a:r>
              <a:rPr lang="en-US" smtClean="0"/>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43582" y="2347430"/>
            <a:ext cx="10304835" cy="415498"/>
          </a:xfrm>
        </p:spPr>
        <p:txBody>
          <a:bodyPr lIns="0" tIns="0" rIns="0" bIns="0">
            <a:spAutoFit/>
          </a:bodyPr>
          <a:lstStyle>
            <a:lvl1pPr marL="0" indent="0" algn="ctr">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sp>
        <p:nvSpPr>
          <p:cNvPr id="7" name="Date Placeholder 3">
            <a:extLst>
              <a:ext uri="{FF2B5EF4-FFF2-40B4-BE49-F238E27FC236}">
                <a16:creationId xmlns:a16="http://schemas.microsoft.com/office/drawing/2014/main" id="{83D46338-8DD9-4E5C-84DF-668003A6991C}"/>
              </a:ext>
            </a:extLst>
          </p:cNvPr>
          <p:cNvSpPr>
            <a:spLocks noGrp="1"/>
          </p:cNvSpPr>
          <p:nvPr>
            <p:ph type="dt" sz="half" idx="10"/>
          </p:nvPr>
        </p:nvSpPr>
        <p:spPr>
          <a:xfrm>
            <a:off x="4728000" y="4165884"/>
            <a:ext cx="2736000" cy="365125"/>
          </a:xfrm>
        </p:spPr>
        <p:txBody>
          <a:bodyPr lIns="0" tIns="0" rIns="0" bIns="0"/>
          <a:lstStyle>
            <a:lvl1pPr algn="ctr">
              <a:defRPr sz="2200">
                <a:solidFill>
                  <a:schemeClr val="bg1"/>
                </a:solidFill>
                <a:latin typeface="+mn-lt"/>
              </a:defRPr>
            </a:lvl1pPr>
          </a:lstStyle>
          <a:p>
            <a:r>
              <a:rPr lang="en-GB"/>
              <a:t>7-Oct-18</a:t>
            </a:r>
            <a:endParaRPr lang="en-GB" dirty="0"/>
          </a:p>
        </p:txBody>
      </p:sp>
    </p:spTree>
    <p:extLst>
      <p:ext uri="{BB962C8B-B14F-4D97-AF65-F5344CB8AC3E}">
        <p14:creationId xmlns:p14="http://schemas.microsoft.com/office/powerpoint/2010/main" val="2342714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Intro Slide - Full colou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864001"/>
            <a:ext cx="10304835" cy="830997"/>
          </a:xfrm>
        </p:spPr>
        <p:txBody>
          <a:bodyPr lIns="0" tIns="0" rIns="0" bIns="0" anchor="t" anchorCtr="0">
            <a:spAutoFit/>
          </a:bodyPr>
          <a:lstStyle>
            <a:lvl1pPr algn="l">
              <a:defRPr sz="6000">
                <a:solidFill>
                  <a:schemeClr val="bg2"/>
                </a:solidFill>
              </a:defRPr>
            </a:lvl1pPr>
          </a:lstStyle>
          <a:p>
            <a:r>
              <a:rPr lang="en-US" smtClean="0"/>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35999" y="1663431"/>
            <a:ext cx="10304835" cy="415498"/>
          </a:xfrm>
        </p:spPr>
        <p:txBody>
          <a:bodyPr lIns="0" tIns="0" rIns="0" bIns="0">
            <a:spAutoFit/>
          </a:bodyPr>
          <a:lstStyle>
            <a:lvl1pPr marL="0" indent="0" algn="l">
              <a:buNone/>
              <a:defRPr sz="3000">
                <a:solidFill>
                  <a:schemeClr val="bg2"/>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tx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tx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1"/>
            <a:ext cx="11329200" cy="122220"/>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0" y="5076000"/>
            <a:ext cx="11329200" cy="413656"/>
          </a:xfrm>
          <a:prstGeom prst="rect">
            <a:avLst/>
          </a:prstGeom>
        </p:spPr>
      </p:pic>
    </p:spTree>
    <p:extLst>
      <p:ext uri="{BB962C8B-B14F-4D97-AF65-F5344CB8AC3E}">
        <p14:creationId xmlns:p14="http://schemas.microsoft.com/office/powerpoint/2010/main" val="1195589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 Slide - Blue">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sp>
        <p:nvSpPr>
          <p:cNvPr id="8" name="Title 1">
            <a:extLst>
              <a:ext uri="{FF2B5EF4-FFF2-40B4-BE49-F238E27FC236}">
                <a16:creationId xmlns:a16="http://schemas.microsoft.com/office/drawing/2014/main" id="{1FC0822B-6C90-472B-AB40-0806ED99FFCE}"/>
              </a:ext>
            </a:extLst>
          </p:cNvPr>
          <p:cNvSpPr>
            <a:spLocks noGrp="1"/>
          </p:cNvSpPr>
          <p:nvPr>
            <p:ph type="ctrTitle"/>
          </p:nvPr>
        </p:nvSpPr>
        <p:spPr>
          <a:xfrm>
            <a:off x="936000" y="1548000"/>
            <a:ext cx="10304835" cy="830997"/>
          </a:xfrm>
        </p:spPr>
        <p:txBody>
          <a:bodyPr lIns="0" tIns="0" rIns="0" bIns="0" anchor="t" anchorCtr="0">
            <a:spAutoFit/>
          </a:bodyPr>
          <a:lstStyle>
            <a:lvl1pPr algn="ctr">
              <a:defRPr sz="6000">
                <a:solidFill>
                  <a:schemeClr val="bg1"/>
                </a:solidFill>
              </a:defRPr>
            </a:lvl1pPr>
          </a:lstStyle>
          <a:p>
            <a:r>
              <a:rPr lang="en-US" smtClean="0"/>
              <a:t>Click to edit Master title style</a:t>
            </a:r>
            <a:endParaRPr lang="en-GB" dirty="0"/>
          </a:p>
        </p:txBody>
      </p:sp>
      <p:sp>
        <p:nvSpPr>
          <p:cNvPr id="9" name="Subtitle 2">
            <a:extLst>
              <a:ext uri="{FF2B5EF4-FFF2-40B4-BE49-F238E27FC236}">
                <a16:creationId xmlns:a16="http://schemas.microsoft.com/office/drawing/2014/main" id="{252B1172-2D36-4CE2-8E6D-A288A9F0BF62}"/>
              </a:ext>
            </a:extLst>
          </p:cNvPr>
          <p:cNvSpPr>
            <a:spLocks noGrp="1"/>
          </p:cNvSpPr>
          <p:nvPr>
            <p:ph type="subTitle" idx="1"/>
          </p:nvPr>
        </p:nvSpPr>
        <p:spPr>
          <a:xfrm>
            <a:off x="943582" y="2347430"/>
            <a:ext cx="10304835" cy="415498"/>
          </a:xfrm>
        </p:spPr>
        <p:txBody>
          <a:bodyPr lIns="0" tIns="0" rIns="0" bIns="0">
            <a:spAutoFit/>
          </a:bodyPr>
          <a:lstStyle>
            <a:lvl1pPr marL="0" indent="0" algn="ctr">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2526990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0A40B-4C9E-4E7D-924E-47CA6AD432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32001"/>
            <a:ext cx="11329200" cy="122220"/>
          </a:xfrm>
          <a:prstGeom prst="rect">
            <a:avLst/>
          </a:prstGeom>
        </p:spPr>
      </p:pic>
      <p:pic>
        <p:nvPicPr>
          <p:cNvPr id="8" name="Picture 7">
            <a:extLst>
              <a:ext uri="{FF2B5EF4-FFF2-40B4-BE49-F238E27FC236}">
                <a16:creationId xmlns:a16="http://schemas.microsoft.com/office/drawing/2014/main" id="{D5631683-08CB-4406-8275-702BCEA097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2000" y="5724000"/>
            <a:ext cx="11329200" cy="413656"/>
          </a:xfrm>
          <a:prstGeom prst="rect">
            <a:avLst/>
          </a:prstGeom>
        </p:spPr>
      </p:pic>
      <p:sp>
        <p:nvSpPr>
          <p:cNvPr id="9" name="Rectangle 4">
            <a:extLst>
              <a:ext uri="{FF2B5EF4-FFF2-40B4-BE49-F238E27FC236}">
                <a16:creationId xmlns:a16="http://schemas.microsoft.com/office/drawing/2014/main" id="{A3654759-EE2D-42CC-BB58-034A7D084965}"/>
              </a:ext>
            </a:extLst>
          </p:cNvPr>
          <p:cNvSpPr>
            <a:spLocks noChangeArrowheads="1"/>
          </p:cNvSpPr>
          <p:nvPr userDrawn="1"/>
        </p:nvSpPr>
        <p:spPr bwMode="auto">
          <a:xfrm>
            <a:off x="7451999" y="5976000"/>
            <a:ext cx="4320000" cy="46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1792288" algn="l"/>
                <a:tab pos="2865438" algn="ctr"/>
                <a:tab pos="5730875" algn="r"/>
              </a:tabLst>
            </a:pPr>
            <a:r>
              <a:rPr kumimoji="0" lang="cy-GB" altLang="en-US" sz="1400" b="0" i="0" u="none" strike="noStrike" cap="none" normalizeH="0" baseline="0" dirty="0">
                <a:ln>
                  <a:noFill/>
                </a:ln>
                <a:solidFill>
                  <a:schemeClr val="bg2"/>
                </a:solidFill>
                <a:effectLst/>
                <a:latin typeface="VAG Rounded" pitchFamily="50" charset="0"/>
                <a:ea typeface="Calibri" panose="020F0502020204030204" pitchFamily="34" charset="0"/>
                <a:cs typeface="Times New Roman" panose="02020603050405020304" pitchFamily="18" charset="0"/>
              </a:rPr>
              <a:t>@</a:t>
            </a:r>
            <a:r>
              <a:rPr kumimoji="0" lang="cy-GB" altLang="en-US" sz="1400" b="0" i="0" u="none" strike="noStrike" cap="none" normalizeH="0" baseline="0" dirty="0" err="1">
                <a:ln>
                  <a:noFill/>
                </a:ln>
                <a:solidFill>
                  <a:schemeClr val="bg2"/>
                </a:solidFill>
                <a:effectLst/>
                <a:latin typeface="VAG Rounded" pitchFamily="50" charset="0"/>
                <a:ea typeface="Calibri" panose="020F0502020204030204" pitchFamily="34" charset="0"/>
                <a:cs typeface="Times New Roman" panose="02020603050405020304" pitchFamily="18" charset="0"/>
              </a:rPr>
              <a:t>complantcymru</a:t>
            </a:r>
            <a:r>
              <a:rPr kumimoji="0" lang="cy-GB" altLang="en-US" sz="1400" b="0" i="0" u="none" strike="noStrike" cap="none" normalizeH="0" baseline="0" dirty="0">
                <a:ln>
                  <a:noFill/>
                </a:ln>
                <a:solidFill>
                  <a:schemeClr val="bg2"/>
                </a:solidFill>
                <a:effectLst/>
                <a:latin typeface="VAG Rounded" pitchFamily="50" charset="0"/>
                <a:ea typeface="Calibri" panose="020F0502020204030204" pitchFamily="34" charset="0"/>
                <a:cs typeface="Times New Roman" panose="02020603050405020304" pitchFamily="18" charset="0"/>
              </a:rPr>
              <a:t>	</a:t>
            </a:r>
            <a:r>
              <a:rPr kumimoji="0" lang="cy-GB" altLang="en-US" sz="1400" b="0" i="0" u="none" strike="noStrike" kern="1200" cap="none" normalizeH="0" baseline="0" dirty="0" err="1">
                <a:ln>
                  <a:noFill/>
                </a:ln>
                <a:solidFill>
                  <a:schemeClr val="bg2"/>
                </a:solidFill>
                <a:effectLst/>
                <a:latin typeface="VAG Rounded" pitchFamily="50" charset="0"/>
                <a:ea typeface="+mn-ea"/>
                <a:cs typeface="Times New Roman" panose="02020603050405020304" pitchFamily="18" charset="0"/>
              </a:rPr>
              <a:t>comisiynyddplant.cymru</a:t>
            </a:r>
            <a:endParaRPr kumimoji="0" lang="cy-GB" altLang="en-US" sz="1400" b="0" i="0" u="none" strike="noStrike" kern="1200" cap="none" normalizeH="0" baseline="0" dirty="0">
              <a:ln>
                <a:noFill/>
              </a:ln>
              <a:solidFill>
                <a:schemeClr val="bg2"/>
              </a:solidFill>
              <a:effectLst/>
              <a:latin typeface="VAG Rounded" pitchFamily="50" charset="0"/>
              <a:ea typeface="+mn-ea"/>
              <a:cs typeface="Times New Roman" panose="02020603050405020304" pitchFamily="18" charset="0"/>
            </a:endParaRPr>
          </a:p>
          <a:p>
            <a:pPr marL="0" marR="0" lvl="0" indent="0" algn="l" defTabSz="914400" rtl="0" eaLnBrk="0" fontAlgn="base" latinLnBrk="0" hangingPunct="0">
              <a:lnSpc>
                <a:spcPct val="90000"/>
              </a:lnSpc>
              <a:spcBef>
                <a:spcPct val="0"/>
              </a:spcBef>
              <a:spcAft>
                <a:spcPts val="600"/>
              </a:spcAft>
              <a:buClrTx/>
              <a:buSzTx/>
              <a:buFontTx/>
              <a:buNone/>
              <a:tabLst>
                <a:tab pos="1792288" algn="l"/>
                <a:tab pos="2865438" algn="ctr"/>
                <a:tab pos="5730875" algn="r"/>
              </a:tabLst>
            </a:pPr>
            <a:r>
              <a:rPr kumimoji="0" lang="cy-GB" altLang="en-US" sz="1400" b="0" i="0" u="none" strike="noStrike" cap="none" normalizeH="0" baseline="0" dirty="0">
                <a:ln>
                  <a:noFill/>
                </a:ln>
                <a:solidFill>
                  <a:schemeClr val="bg2"/>
                </a:solidFill>
                <a:effectLst/>
                <a:latin typeface="VAG Rounded" pitchFamily="50" charset="0"/>
                <a:cs typeface="Times New Roman" panose="02020603050405020304" pitchFamily="18" charset="0"/>
              </a:rPr>
              <a:t>@</a:t>
            </a:r>
            <a:r>
              <a:rPr kumimoji="0" lang="cy-GB" altLang="en-US" sz="1400" b="0" i="0" u="none" strike="noStrike" cap="none" normalizeH="0" baseline="0" dirty="0" err="1">
                <a:ln>
                  <a:noFill/>
                </a:ln>
                <a:solidFill>
                  <a:schemeClr val="bg2"/>
                </a:solidFill>
                <a:effectLst/>
                <a:latin typeface="VAG Rounded" pitchFamily="50" charset="0"/>
                <a:cs typeface="Times New Roman" panose="02020603050405020304" pitchFamily="18" charset="0"/>
              </a:rPr>
              <a:t>childcomwales</a:t>
            </a:r>
            <a:r>
              <a:rPr kumimoji="0" lang="cy-GB" altLang="en-US" sz="1400" b="0" i="0" u="none" strike="noStrike" cap="none" normalizeH="0" baseline="0" dirty="0">
                <a:ln>
                  <a:noFill/>
                </a:ln>
                <a:solidFill>
                  <a:schemeClr val="bg2"/>
                </a:solidFill>
                <a:effectLst/>
                <a:latin typeface="VAG Rounded" pitchFamily="50" charset="0"/>
                <a:cs typeface="Times New Roman" panose="02020603050405020304" pitchFamily="18" charset="0"/>
              </a:rPr>
              <a:t>	</a:t>
            </a:r>
            <a:r>
              <a:rPr kumimoji="0" lang="cy-GB" altLang="en-US" sz="1400" b="0" i="0" u="none" strike="noStrike" kern="1200" cap="none" normalizeH="0" baseline="0" dirty="0" err="1">
                <a:ln>
                  <a:noFill/>
                </a:ln>
                <a:solidFill>
                  <a:schemeClr val="bg2"/>
                </a:solidFill>
                <a:effectLst/>
                <a:latin typeface="VAG Rounded" pitchFamily="50" charset="0"/>
                <a:ea typeface="+mn-ea"/>
                <a:cs typeface="Times New Roman" panose="02020603050405020304" pitchFamily="18" charset="0"/>
              </a:rPr>
              <a:t>childrenscommissioner.wales</a:t>
            </a:r>
            <a:endParaRPr kumimoji="0" lang="en-GB" altLang="en-US" sz="1400" b="0" i="0" u="none" strike="noStrike" kern="1200" cap="none" normalizeH="0" baseline="0" dirty="0">
              <a:ln>
                <a:noFill/>
              </a:ln>
              <a:solidFill>
                <a:schemeClr val="bg2"/>
              </a:solidFill>
              <a:effectLst/>
              <a:latin typeface="VAG Rounded" pitchFamily="50" charset="0"/>
              <a:ea typeface="+mn-ea"/>
              <a:cs typeface="Times New Roman" panose="02020603050405020304" pitchFamily="18" charset="0"/>
            </a:endParaRPr>
          </a:p>
        </p:txBody>
      </p:sp>
      <p:sp>
        <p:nvSpPr>
          <p:cNvPr id="11" name="Text Placeholder 10">
            <a:extLst>
              <a:ext uri="{FF2B5EF4-FFF2-40B4-BE49-F238E27FC236}">
                <a16:creationId xmlns:a16="http://schemas.microsoft.com/office/drawing/2014/main" id="{B47E2740-0F3A-49B8-92C1-43321C4DD259}"/>
              </a:ext>
            </a:extLst>
          </p:cNvPr>
          <p:cNvSpPr>
            <a:spLocks noGrp="1"/>
          </p:cNvSpPr>
          <p:nvPr>
            <p:ph type="body" sz="quarter" idx="10"/>
          </p:nvPr>
        </p:nvSpPr>
        <p:spPr>
          <a:xfrm>
            <a:off x="1800000" y="1512000"/>
            <a:ext cx="8593200" cy="4212000"/>
          </a:xfrm>
        </p:spPr>
        <p:txBody>
          <a:bodyPr lIns="0" tIns="0" rIns="0">
            <a:noAutofit/>
          </a:bodyPr>
          <a:lstStyle>
            <a:lvl1pPr>
              <a:defRPr b="1">
                <a:solidFill>
                  <a:schemeClr val="bg2"/>
                </a:solidFill>
                <a:latin typeface="VAG Rounded Std Thin" panose="020F0402020204020204"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Rectangle 11">
            <a:hlinkClick r:id="rId4"/>
            <a:extLst>
              <a:ext uri="{FF2B5EF4-FFF2-40B4-BE49-F238E27FC236}">
                <a16:creationId xmlns:a16="http://schemas.microsoft.com/office/drawing/2014/main" id="{E02D5032-7F75-405A-B222-831AB1EC6845}"/>
              </a:ext>
            </a:extLst>
          </p:cNvPr>
          <p:cNvSpPr/>
          <p:nvPr userDrawn="1"/>
        </p:nvSpPr>
        <p:spPr>
          <a:xfrm>
            <a:off x="9231086" y="5974080"/>
            <a:ext cx="1994263" cy="163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5"/>
            <a:extLst>
              <a:ext uri="{FF2B5EF4-FFF2-40B4-BE49-F238E27FC236}">
                <a16:creationId xmlns:a16="http://schemas.microsoft.com/office/drawing/2014/main" id="{0260D4DC-8A33-4918-B54F-178C0A33992F}"/>
              </a:ext>
            </a:extLst>
          </p:cNvPr>
          <p:cNvSpPr/>
          <p:nvPr userDrawn="1"/>
        </p:nvSpPr>
        <p:spPr>
          <a:xfrm>
            <a:off x="9231086" y="6247679"/>
            <a:ext cx="2386149" cy="178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729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Pink">
    <p:bg>
      <p:bgPr>
        <a:solidFill>
          <a:schemeClr val="accent4"/>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670A7857-2A17-4545-8F08-164E289C2513}"/>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29" name="Text Placeholder 10">
            <a:extLst>
              <a:ext uri="{FF2B5EF4-FFF2-40B4-BE49-F238E27FC236}">
                <a16:creationId xmlns:a16="http://schemas.microsoft.com/office/drawing/2014/main" id="{516818EA-85F8-44FB-8813-18A7EF375767}"/>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921354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Purple">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7ECAE7AA-4351-4C21-B3EB-537899028611}"/>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11" name="Text Placeholder 10">
            <a:extLst>
              <a:ext uri="{FF2B5EF4-FFF2-40B4-BE49-F238E27FC236}">
                <a16:creationId xmlns:a16="http://schemas.microsoft.com/office/drawing/2014/main" id="{FC87B527-9C95-426A-A3A0-11C08ACAF5F7}"/>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112206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 Blue">
    <p:bg>
      <p:bgPr>
        <a:solidFill>
          <a:srgbClr val="0072BC"/>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65DD9D79-DCC4-4119-A5A5-C31167AB465B}"/>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11" name="Text Placeholder 10">
            <a:extLst>
              <a:ext uri="{FF2B5EF4-FFF2-40B4-BE49-F238E27FC236}">
                <a16:creationId xmlns:a16="http://schemas.microsoft.com/office/drawing/2014/main" id="{800A31E7-103F-41CA-A05A-3385EB97E51A}"/>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024318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Red">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77811"/>
            <a:ext cx="11329200" cy="4878175"/>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1548000"/>
            <a:ext cx="10304835" cy="830997"/>
          </a:xfrm>
        </p:spPr>
        <p:txBody>
          <a:bodyPr lIns="0" tIns="0" rIns="0" bIns="0" anchor="t" anchorCtr="0">
            <a:spAutoFit/>
          </a:bodyPr>
          <a:lstStyle>
            <a:lvl1pPr algn="l">
              <a:defRPr sz="6000">
                <a:solidFill>
                  <a:schemeClr val="bg1"/>
                </a:solidFill>
              </a:defRPr>
            </a:lvl1pPr>
          </a:lstStyle>
          <a:p>
            <a:r>
              <a:rPr lang="en-US" smtClean="0"/>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43582" y="2347430"/>
            <a:ext cx="10304835" cy="415498"/>
          </a:xfrm>
        </p:spPr>
        <p:txBody>
          <a:bodyPr lIns="0" tIns="0" rIns="0" bIns="0">
            <a:spAutoFit/>
          </a:bodyPr>
          <a:lstStyle>
            <a:lvl1pPr marL="0" indent="0" algn="l">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sp>
        <p:nvSpPr>
          <p:cNvPr id="7" name="Date Placeholder 3">
            <a:extLst>
              <a:ext uri="{FF2B5EF4-FFF2-40B4-BE49-F238E27FC236}">
                <a16:creationId xmlns:a16="http://schemas.microsoft.com/office/drawing/2014/main" id="{83D46338-8DD9-4E5C-84DF-668003A6991C}"/>
              </a:ext>
            </a:extLst>
          </p:cNvPr>
          <p:cNvSpPr>
            <a:spLocks noGrp="1"/>
          </p:cNvSpPr>
          <p:nvPr>
            <p:ph type="dt" sz="half" idx="10"/>
          </p:nvPr>
        </p:nvSpPr>
        <p:spPr>
          <a:xfrm>
            <a:off x="935999" y="4165884"/>
            <a:ext cx="2743200" cy="365125"/>
          </a:xfrm>
        </p:spPr>
        <p:txBody>
          <a:bodyPr lIns="0" tIns="0" rIns="0" bIns="0"/>
          <a:lstStyle>
            <a:lvl1pPr>
              <a:defRPr sz="2200">
                <a:solidFill>
                  <a:schemeClr val="bg1"/>
                </a:solidFill>
                <a:latin typeface="+mn-lt"/>
              </a:defRPr>
            </a:lvl1pPr>
          </a:lstStyle>
          <a:p>
            <a:r>
              <a:rPr lang="en-GB"/>
              <a:t>7-Oct-18</a:t>
            </a:r>
            <a:endParaRPr lang="en-GB" dirty="0"/>
          </a:p>
        </p:txBody>
      </p:sp>
    </p:spTree>
    <p:extLst>
      <p:ext uri="{BB962C8B-B14F-4D97-AF65-F5344CB8AC3E}">
        <p14:creationId xmlns:p14="http://schemas.microsoft.com/office/powerpoint/2010/main" val="1206474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Slide - Green">
    <p:bg>
      <p:bgPr>
        <a:solidFill>
          <a:schemeClr val="accent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D6878AB3-876C-4D0F-AE3F-3AEE9E932C2C}"/>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11" name="Text Placeholder 10">
            <a:extLst>
              <a:ext uri="{FF2B5EF4-FFF2-40B4-BE49-F238E27FC236}">
                <a16:creationId xmlns:a16="http://schemas.microsoft.com/office/drawing/2014/main" id="{40768790-44B4-46D1-9166-3E5D6A5F0DA8}"/>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384849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2" name="Body Level One…"/>
          <p:cNvSpPr txBox="1">
            <a:spLocks noGrp="1"/>
          </p:cNvSpPr>
          <p:nvPr>
            <p:ph type="body" sz="half" idx="1"/>
          </p:nvPr>
        </p:nvSpPr>
        <p:spPr>
          <a:xfrm>
            <a:off x="266932" y="1331366"/>
            <a:ext cx="5590193" cy="484559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grpSp>
        <p:nvGrpSpPr>
          <p:cNvPr id="45" name="Group 8"/>
          <p:cNvGrpSpPr/>
          <p:nvPr/>
        </p:nvGrpSpPr>
        <p:grpSpPr>
          <a:xfrm>
            <a:off x="266929" y="0"/>
            <a:ext cx="11925072" cy="1331368"/>
            <a:chOff x="0" y="0"/>
            <a:chExt cx="8943802" cy="1331366"/>
          </a:xfrm>
        </p:grpSpPr>
        <p:pic>
          <p:nvPicPr>
            <p:cNvPr id="43" name="Picture 9" descr="Picture 9"/>
            <p:cNvPicPr>
              <a:picLocks noChangeAspect="1"/>
            </p:cNvPicPr>
            <p:nvPr/>
          </p:nvPicPr>
          <p:blipFill>
            <a:blip r:embed="rId2">
              <a:extLst/>
            </a:blip>
            <a:srcRect r="15548" b="38631"/>
            <a:stretch>
              <a:fillRect/>
            </a:stretch>
          </p:blipFill>
          <p:spPr>
            <a:xfrm>
              <a:off x="-1" y="226837"/>
              <a:ext cx="5827137" cy="687563"/>
            </a:xfrm>
            <a:prstGeom prst="rect">
              <a:avLst/>
            </a:prstGeom>
            <a:ln w="12700" cap="flat">
              <a:noFill/>
              <a:miter lim="400000"/>
            </a:ln>
            <a:effectLst/>
          </p:spPr>
        </p:pic>
        <p:pic>
          <p:nvPicPr>
            <p:cNvPr id="44" name="Picture 10" descr="Picture 10"/>
            <p:cNvPicPr>
              <a:picLocks noChangeAspect="1"/>
            </p:cNvPicPr>
            <p:nvPr/>
          </p:nvPicPr>
          <p:blipFill>
            <a:blip r:embed="rId3">
              <a:extLst/>
            </a:blip>
            <a:srcRect l="16392" t="9297" r="17879" b="13347"/>
            <a:stretch>
              <a:fillRect/>
            </a:stretch>
          </p:blipFill>
          <p:spPr>
            <a:xfrm>
              <a:off x="7343602" y="0"/>
              <a:ext cx="1600201" cy="1331368"/>
            </a:xfrm>
            <a:prstGeom prst="rect">
              <a:avLst/>
            </a:prstGeom>
            <a:ln w="12700" cap="flat">
              <a:noFill/>
              <a:miter lim="400000"/>
            </a:ln>
            <a:effectLst/>
          </p:spPr>
        </p:pic>
      </p:grpSp>
      <p:sp>
        <p:nvSpPr>
          <p:cNvPr id="4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4028150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 Green">
    <p:bg>
      <p:bgPr>
        <a:solidFill>
          <a:srgbClr val="39B54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77811"/>
            <a:ext cx="11329200" cy="4878175"/>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1548000"/>
            <a:ext cx="10304835" cy="830997"/>
          </a:xfrm>
        </p:spPr>
        <p:txBody>
          <a:bodyPr lIns="0" tIns="0" rIns="0" bIns="0" anchor="t" anchorCtr="0">
            <a:spAutoFit/>
          </a:bodyPr>
          <a:lstStyle>
            <a:lvl1pPr algn="ctr">
              <a:defRPr sz="6000">
                <a:solidFill>
                  <a:schemeClr val="bg1"/>
                </a:solidFill>
              </a:defRPr>
            </a:lvl1pPr>
          </a:lstStyle>
          <a:p>
            <a:r>
              <a:rPr lang="en-US" smtClean="0"/>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43582" y="2347430"/>
            <a:ext cx="10304835" cy="415498"/>
          </a:xfrm>
        </p:spPr>
        <p:txBody>
          <a:bodyPr lIns="0" tIns="0" rIns="0" bIns="0">
            <a:spAutoFit/>
          </a:bodyPr>
          <a:lstStyle>
            <a:lvl1pPr marL="0" indent="0" algn="ctr">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sp>
        <p:nvSpPr>
          <p:cNvPr id="7" name="Date Placeholder 3">
            <a:extLst>
              <a:ext uri="{FF2B5EF4-FFF2-40B4-BE49-F238E27FC236}">
                <a16:creationId xmlns:a16="http://schemas.microsoft.com/office/drawing/2014/main" id="{83D46338-8DD9-4E5C-84DF-668003A6991C}"/>
              </a:ext>
            </a:extLst>
          </p:cNvPr>
          <p:cNvSpPr>
            <a:spLocks noGrp="1"/>
          </p:cNvSpPr>
          <p:nvPr>
            <p:ph type="dt" sz="half" idx="10"/>
          </p:nvPr>
        </p:nvSpPr>
        <p:spPr>
          <a:xfrm>
            <a:off x="4728000" y="4165884"/>
            <a:ext cx="2736000" cy="365125"/>
          </a:xfrm>
        </p:spPr>
        <p:txBody>
          <a:bodyPr lIns="0" tIns="0" rIns="0" bIns="0"/>
          <a:lstStyle>
            <a:lvl1pPr algn="ctr">
              <a:defRPr sz="2200">
                <a:solidFill>
                  <a:schemeClr val="bg1"/>
                </a:solidFill>
                <a:latin typeface="+mn-lt"/>
              </a:defRPr>
            </a:lvl1pPr>
          </a:lstStyle>
          <a:p>
            <a:r>
              <a:rPr lang="en-GB"/>
              <a:t>7-Oct-18</a:t>
            </a:r>
            <a:endParaRPr lang="en-GB" dirty="0"/>
          </a:p>
        </p:txBody>
      </p:sp>
    </p:spTree>
    <p:extLst>
      <p:ext uri="{BB962C8B-B14F-4D97-AF65-F5344CB8AC3E}">
        <p14:creationId xmlns:p14="http://schemas.microsoft.com/office/powerpoint/2010/main" val="1025019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Intro Slide - Full colou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864001"/>
            <a:ext cx="10304835" cy="830997"/>
          </a:xfrm>
        </p:spPr>
        <p:txBody>
          <a:bodyPr lIns="0" tIns="0" rIns="0" bIns="0" anchor="t" anchorCtr="0">
            <a:spAutoFit/>
          </a:bodyPr>
          <a:lstStyle>
            <a:lvl1pPr algn="l">
              <a:defRPr sz="6000">
                <a:solidFill>
                  <a:schemeClr val="bg2"/>
                </a:solidFill>
              </a:defRPr>
            </a:lvl1pPr>
          </a:lstStyle>
          <a:p>
            <a:r>
              <a:rPr lang="en-US" smtClean="0"/>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35999" y="1663431"/>
            <a:ext cx="10304835" cy="415498"/>
          </a:xfrm>
        </p:spPr>
        <p:txBody>
          <a:bodyPr lIns="0" tIns="0" rIns="0" bIns="0">
            <a:spAutoFit/>
          </a:bodyPr>
          <a:lstStyle>
            <a:lvl1pPr marL="0" indent="0" algn="l">
              <a:buNone/>
              <a:defRPr sz="3000">
                <a:solidFill>
                  <a:schemeClr val="bg2"/>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tx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tx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1"/>
            <a:ext cx="11329200" cy="122220"/>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0" y="5076000"/>
            <a:ext cx="11329200" cy="413656"/>
          </a:xfrm>
          <a:prstGeom prst="rect">
            <a:avLst/>
          </a:prstGeom>
        </p:spPr>
      </p:pic>
    </p:spTree>
    <p:extLst>
      <p:ext uri="{BB962C8B-B14F-4D97-AF65-F5344CB8AC3E}">
        <p14:creationId xmlns:p14="http://schemas.microsoft.com/office/powerpoint/2010/main" val="190652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 Slide - Blue">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sp>
        <p:nvSpPr>
          <p:cNvPr id="8" name="Title 1">
            <a:extLst>
              <a:ext uri="{FF2B5EF4-FFF2-40B4-BE49-F238E27FC236}">
                <a16:creationId xmlns:a16="http://schemas.microsoft.com/office/drawing/2014/main" id="{1FC0822B-6C90-472B-AB40-0806ED99FFCE}"/>
              </a:ext>
            </a:extLst>
          </p:cNvPr>
          <p:cNvSpPr>
            <a:spLocks noGrp="1"/>
          </p:cNvSpPr>
          <p:nvPr>
            <p:ph type="ctrTitle"/>
          </p:nvPr>
        </p:nvSpPr>
        <p:spPr>
          <a:xfrm>
            <a:off x="936000" y="1548000"/>
            <a:ext cx="10304835" cy="830997"/>
          </a:xfrm>
        </p:spPr>
        <p:txBody>
          <a:bodyPr lIns="0" tIns="0" rIns="0" bIns="0" anchor="t" anchorCtr="0">
            <a:spAutoFit/>
          </a:bodyPr>
          <a:lstStyle>
            <a:lvl1pPr algn="ctr">
              <a:defRPr sz="6000">
                <a:solidFill>
                  <a:schemeClr val="bg1"/>
                </a:solidFill>
              </a:defRPr>
            </a:lvl1pPr>
          </a:lstStyle>
          <a:p>
            <a:r>
              <a:rPr lang="en-US" smtClean="0"/>
              <a:t>Click to edit Master title style</a:t>
            </a:r>
            <a:endParaRPr lang="en-GB" dirty="0"/>
          </a:p>
        </p:txBody>
      </p:sp>
      <p:sp>
        <p:nvSpPr>
          <p:cNvPr id="9" name="Subtitle 2">
            <a:extLst>
              <a:ext uri="{FF2B5EF4-FFF2-40B4-BE49-F238E27FC236}">
                <a16:creationId xmlns:a16="http://schemas.microsoft.com/office/drawing/2014/main" id="{252B1172-2D36-4CE2-8E6D-A288A9F0BF62}"/>
              </a:ext>
            </a:extLst>
          </p:cNvPr>
          <p:cNvSpPr>
            <a:spLocks noGrp="1"/>
          </p:cNvSpPr>
          <p:nvPr>
            <p:ph type="subTitle" idx="1"/>
          </p:nvPr>
        </p:nvSpPr>
        <p:spPr>
          <a:xfrm>
            <a:off x="943582" y="2347430"/>
            <a:ext cx="10304835" cy="415498"/>
          </a:xfrm>
        </p:spPr>
        <p:txBody>
          <a:bodyPr lIns="0" tIns="0" rIns="0" bIns="0">
            <a:spAutoFit/>
          </a:bodyPr>
          <a:lstStyle>
            <a:lvl1pPr marL="0" indent="0" algn="ctr">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2208010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0A40B-4C9E-4E7D-924E-47CA6AD432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32001"/>
            <a:ext cx="11329200" cy="122220"/>
          </a:xfrm>
          <a:prstGeom prst="rect">
            <a:avLst/>
          </a:prstGeom>
        </p:spPr>
      </p:pic>
      <p:pic>
        <p:nvPicPr>
          <p:cNvPr id="8" name="Picture 7">
            <a:extLst>
              <a:ext uri="{FF2B5EF4-FFF2-40B4-BE49-F238E27FC236}">
                <a16:creationId xmlns:a16="http://schemas.microsoft.com/office/drawing/2014/main" id="{D5631683-08CB-4406-8275-702BCEA097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2000" y="5724000"/>
            <a:ext cx="11329200" cy="413656"/>
          </a:xfrm>
          <a:prstGeom prst="rect">
            <a:avLst/>
          </a:prstGeom>
        </p:spPr>
      </p:pic>
      <p:sp>
        <p:nvSpPr>
          <p:cNvPr id="9" name="Rectangle 4">
            <a:extLst>
              <a:ext uri="{FF2B5EF4-FFF2-40B4-BE49-F238E27FC236}">
                <a16:creationId xmlns:a16="http://schemas.microsoft.com/office/drawing/2014/main" id="{A3654759-EE2D-42CC-BB58-034A7D084965}"/>
              </a:ext>
            </a:extLst>
          </p:cNvPr>
          <p:cNvSpPr>
            <a:spLocks noChangeArrowheads="1"/>
          </p:cNvSpPr>
          <p:nvPr userDrawn="1"/>
        </p:nvSpPr>
        <p:spPr bwMode="auto">
          <a:xfrm>
            <a:off x="7451999" y="5976000"/>
            <a:ext cx="4320000" cy="46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1792288" algn="l"/>
                <a:tab pos="2865438" algn="ctr"/>
                <a:tab pos="5730875" algn="r"/>
              </a:tabLst>
            </a:pPr>
            <a:r>
              <a:rPr kumimoji="0" lang="cy-GB" altLang="en-US" sz="1400" b="0" i="0" u="none" strike="noStrike" cap="none" normalizeH="0" baseline="0" dirty="0">
                <a:ln>
                  <a:noFill/>
                </a:ln>
                <a:solidFill>
                  <a:schemeClr val="bg2"/>
                </a:solidFill>
                <a:effectLst/>
                <a:latin typeface="VAG Rounded" pitchFamily="50" charset="0"/>
                <a:ea typeface="Calibri" panose="020F0502020204030204" pitchFamily="34" charset="0"/>
                <a:cs typeface="Times New Roman" panose="02020603050405020304" pitchFamily="18" charset="0"/>
              </a:rPr>
              <a:t>@</a:t>
            </a:r>
            <a:r>
              <a:rPr kumimoji="0" lang="cy-GB" altLang="en-US" sz="1400" b="0" i="0" u="none" strike="noStrike" cap="none" normalizeH="0" baseline="0" dirty="0" err="1">
                <a:ln>
                  <a:noFill/>
                </a:ln>
                <a:solidFill>
                  <a:schemeClr val="bg2"/>
                </a:solidFill>
                <a:effectLst/>
                <a:latin typeface="VAG Rounded" pitchFamily="50" charset="0"/>
                <a:ea typeface="Calibri" panose="020F0502020204030204" pitchFamily="34" charset="0"/>
                <a:cs typeface="Times New Roman" panose="02020603050405020304" pitchFamily="18" charset="0"/>
              </a:rPr>
              <a:t>complantcymru</a:t>
            </a:r>
            <a:r>
              <a:rPr kumimoji="0" lang="cy-GB" altLang="en-US" sz="1400" b="0" i="0" u="none" strike="noStrike" cap="none" normalizeH="0" baseline="0" dirty="0">
                <a:ln>
                  <a:noFill/>
                </a:ln>
                <a:solidFill>
                  <a:schemeClr val="bg2"/>
                </a:solidFill>
                <a:effectLst/>
                <a:latin typeface="VAG Rounded" pitchFamily="50" charset="0"/>
                <a:ea typeface="Calibri" panose="020F0502020204030204" pitchFamily="34" charset="0"/>
                <a:cs typeface="Times New Roman" panose="02020603050405020304" pitchFamily="18" charset="0"/>
              </a:rPr>
              <a:t>	</a:t>
            </a:r>
            <a:r>
              <a:rPr kumimoji="0" lang="cy-GB" altLang="en-US" sz="1400" b="0" i="0" u="none" strike="noStrike" kern="1200" cap="none" normalizeH="0" baseline="0" dirty="0" err="1">
                <a:ln>
                  <a:noFill/>
                </a:ln>
                <a:solidFill>
                  <a:schemeClr val="bg2"/>
                </a:solidFill>
                <a:effectLst/>
                <a:latin typeface="VAG Rounded" pitchFamily="50" charset="0"/>
                <a:ea typeface="+mn-ea"/>
                <a:cs typeface="Times New Roman" panose="02020603050405020304" pitchFamily="18" charset="0"/>
              </a:rPr>
              <a:t>comisiynyddplant.cymru</a:t>
            </a:r>
            <a:endParaRPr kumimoji="0" lang="cy-GB" altLang="en-US" sz="1400" b="0" i="0" u="none" strike="noStrike" kern="1200" cap="none" normalizeH="0" baseline="0" dirty="0">
              <a:ln>
                <a:noFill/>
              </a:ln>
              <a:solidFill>
                <a:schemeClr val="bg2"/>
              </a:solidFill>
              <a:effectLst/>
              <a:latin typeface="VAG Rounded" pitchFamily="50" charset="0"/>
              <a:ea typeface="+mn-ea"/>
              <a:cs typeface="Times New Roman" panose="02020603050405020304" pitchFamily="18" charset="0"/>
            </a:endParaRPr>
          </a:p>
          <a:p>
            <a:pPr marL="0" marR="0" lvl="0" indent="0" algn="l" defTabSz="914400" rtl="0" eaLnBrk="0" fontAlgn="base" latinLnBrk="0" hangingPunct="0">
              <a:lnSpc>
                <a:spcPct val="90000"/>
              </a:lnSpc>
              <a:spcBef>
                <a:spcPct val="0"/>
              </a:spcBef>
              <a:spcAft>
                <a:spcPts val="600"/>
              </a:spcAft>
              <a:buClrTx/>
              <a:buSzTx/>
              <a:buFontTx/>
              <a:buNone/>
              <a:tabLst>
                <a:tab pos="1792288" algn="l"/>
                <a:tab pos="2865438" algn="ctr"/>
                <a:tab pos="5730875" algn="r"/>
              </a:tabLst>
            </a:pPr>
            <a:r>
              <a:rPr kumimoji="0" lang="cy-GB" altLang="en-US" sz="1400" b="0" i="0" u="none" strike="noStrike" cap="none" normalizeH="0" baseline="0" dirty="0">
                <a:ln>
                  <a:noFill/>
                </a:ln>
                <a:solidFill>
                  <a:schemeClr val="bg2"/>
                </a:solidFill>
                <a:effectLst/>
                <a:latin typeface="VAG Rounded" pitchFamily="50" charset="0"/>
                <a:cs typeface="Times New Roman" panose="02020603050405020304" pitchFamily="18" charset="0"/>
              </a:rPr>
              <a:t>@</a:t>
            </a:r>
            <a:r>
              <a:rPr kumimoji="0" lang="cy-GB" altLang="en-US" sz="1400" b="0" i="0" u="none" strike="noStrike" cap="none" normalizeH="0" baseline="0" dirty="0" err="1">
                <a:ln>
                  <a:noFill/>
                </a:ln>
                <a:solidFill>
                  <a:schemeClr val="bg2"/>
                </a:solidFill>
                <a:effectLst/>
                <a:latin typeface="VAG Rounded" pitchFamily="50" charset="0"/>
                <a:cs typeface="Times New Roman" panose="02020603050405020304" pitchFamily="18" charset="0"/>
              </a:rPr>
              <a:t>childcomwales</a:t>
            </a:r>
            <a:r>
              <a:rPr kumimoji="0" lang="cy-GB" altLang="en-US" sz="1400" b="0" i="0" u="none" strike="noStrike" cap="none" normalizeH="0" baseline="0" dirty="0">
                <a:ln>
                  <a:noFill/>
                </a:ln>
                <a:solidFill>
                  <a:schemeClr val="bg2"/>
                </a:solidFill>
                <a:effectLst/>
                <a:latin typeface="VAG Rounded" pitchFamily="50" charset="0"/>
                <a:cs typeface="Times New Roman" panose="02020603050405020304" pitchFamily="18" charset="0"/>
              </a:rPr>
              <a:t>	</a:t>
            </a:r>
            <a:r>
              <a:rPr kumimoji="0" lang="cy-GB" altLang="en-US" sz="1400" b="0" i="0" u="none" strike="noStrike" kern="1200" cap="none" normalizeH="0" baseline="0" dirty="0" err="1">
                <a:ln>
                  <a:noFill/>
                </a:ln>
                <a:solidFill>
                  <a:schemeClr val="bg2"/>
                </a:solidFill>
                <a:effectLst/>
                <a:latin typeface="VAG Rounded" pitchFamily="50" charset="0"/>
                <a:ea typeface="+mn-ea"/>
                <a:cs typeface="Times New Roman" panose="02020603050405020304" pitchFamily="18" charset="0"/>
              </a:rPr>
              <a:t>childrenscommissioner.wales</a:t>
            </a:r>
            <a:endParaRPr kumimoji="0" lang="en-GB" altLang="en-US" sz="1400" b="0" i="0" u="none" strike="noStrike" kern="1200" cap="none" normalizeH="0" baseline="0" dirty="0">
              <a:ln>
                <a:noFill/>
              </a:ln>
              <a:solidFill>
                <a:schemeClr val="bg2"/>
              </a:solidFill>
              <a:effectLst/>
              <a:latin typeface="VAG Rounded" pitchFamily="50" charset="0"/>
              <a:ea typeface="+mn-ea"/>
              <a:cs typeface="Times New Roman" panose="02020603050405020304" pitchFamily="18" charset="0"/>
            </a:endParaRPr>
          </a:p>
        </p:txBody>
      </p:sp>
      <p:sp>
        <p:nvSpPr>
          <p:cNvPr id="11" name="Text Placeholder 10">
            <a:extLst>
              <a:ext uri="{FF2B5EF4-FFF2-40B4-BE49-F238E27FC236}">
                <a16:creationId xmlns:a16="http://schemas.microsoft.com/office/drawing/2014/main" id="{B47E2740-0F3A-49B8-92C1-43321C4DD259}"/>
              </a:ext>
            </a:extLst>
          </p:cNvPr>
          <p:cNvSpPr>
            <a:spLocks noGrp="1"/>
          </p:cNvSpPr>
          <p:nvPr>
            <p:ph type="body" sz="quarter" idx="10"/>
          </p:nvPr>
        </p:nvSpPr>
        <p:spPr>
          <a:xfrm>
            <a:off x="1800000" y="1512000"/>
            <a:ext cx="8593200" cy="4212000"/>
          </a:xfrm>
        </p:spPr>
        <p:txBody>
          <a:bodyPr lIns="0" tIns="0" rIns="0">
            <a:noAutofit/>
          </a:bodyPr>
          <a:lstStyle>
            <a:lvl1pPr>
              <a:defRPr b="1">
                <a:solidFill>
                  <a:schemeClr val="bg2"/>
                </a:solidFill>
                <a:latin typeface="VAG Rounded Std Thin" panose="020F0402020204020204"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Rectangle 11">
            <a:hlinkClick r:id="rId4"/>
            <a:extLst>
              <a:ext uri="{FF2B5EF4-FFF2-40B4-BE49-F238E27FC236}">
                <a16:creationId xmlns:a16="http://schemas.microsoft.com/office/drawing/2014/main" id="{E02D5032-7F75-405A-B222-831AB1EC6845}"/>
              </a:ext>
            </a:extLst>
          </p:cNvPr>
          <p:cNvSpPr/>
          <p:nvPr userDrawn="1"/>
        </p:nvSpPr>
        <p:spPr>
          <a:xfrm>
            <a:off x="9231086" y="5974080"/>
            <a:ext cx="1994263" cy="163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5"/>
            <a:extLst>
              <a:ext uri="{FF2B5EF4-FFF2-40B4-BE49-F238E27FC236}">
                <a16:creationId xmlns:a16="http://schemas.microsoft.com/office/drawing/2014/main" id="{0260D4DC-8A33-4918-B54F-178C0A33992F}"/>
              </a:ext>
            </a:extLst>
          </p:cNvPr>
          <p:cNvSpPr/>
          <p:nvPr userDrawn="1"/>
        </p:nvSpPr>
        <p:spPr>
          <a:xfrm>
            <a:off x="9231086" y="6247679"/>
            <a:ext cx="2386149" cy="178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550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 Pink">
    <p:bg>
      <p:bgPr>
        <a:solidFill>
          <a:schemeClr val="accent4"/>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670A7857-2A17-4545-8F08-164E289C2513}"/>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29" name="Text Placeholder 10">
            <a:extLst>
              <a:ext uri="{FF2B5EF4-FFF2-40B4-BE49-F238E27FC236}">
                <a16:creationId xmlns:a16="http://schemas.microsoft.com/office/drawing/2014/main" id="{516818EA-85F8-44FB-8813-18A7EF375767}"/>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832902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 Purple">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7ECAE7AA-4351-4C21-B3EB-537899028611}"/>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11" name="Text Placeholder 10">
            <a:extLst>
              <a:ext uri="{FF2B5EF4-FFF2-40B4-BE49-F238E27FC236}">
                <a16:creationId xmlns:a16="http://schemas.microsoft.com/office/drawing/2014/main" id="{FC87B527-9C95-426A-A3A0-11C08ACAF5F7}"/>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96297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Blue">
    <p:bg>
      <p:bgPr>
        <a:solidFill>
          <a:srgbClr val="0072BC"/>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65DD9D79-DCC4-4119-A5A5-C31167AB465B}"/>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11" name="Text Placeholder 10">
            <a:extLst>
              <a:ext uri="{FF2B5EF4-FFF2-40B4-BE49-F238E27FC236}">
                <a16:creationId xmlns:a16="http://schemas.microsoft.com/office/drawing/2014/main" id="{800A31E7-103F-41CA-A05A-3385EB97E51A}"/>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252183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36C5B0-BCE9-4190-B09A-DBC0AA33D3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a:extLst>
              <a:ext uri="{FF2B5EF4-FFF2-40B4-BE49-F238E27FC236}">
                <a16:creationId xmlns:a16="http://schemas.microsoft.com/office/drawing/2014/main" id="{0115FE0C-6F9B-4E90-8B7D-20A7210575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0DD1D29-2E01-48A5-96E1-EDB95AC10C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AA6C1-B524-4083-8985-4658D9A351CB}" type="datetimeFigureOut">
              <a:rPr lang="en-GB" smtClean="0"/>
              <a:t>21/08/2023</a:t>
            </a:fld>
            <a:endParaRPr lang="en-GB"/>
          </a:p>
        </p:txBody>
      </p:sp>
      <p:sp>
        <p:nvSpPr>
          <p:cNvPr id="5" name="Footer Placeholder 4">
            <a:extLst>
              <a:ext uri="{FF2B5EF4-FFF2-40B4-BE49-F238E27FC236}">
                <a16:creationId xmlns:a16="http://schemas.microsoft.com/office/drawing/2014/main" id="{1FFDCDDF-CFCD-4C49-922F-73DA90588F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3EBF52E-53C0-4F36-8CFC-2FC836391F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8EB8B-7571-4EDF-8436-56B416227145}" type="slidenum">
              <a:rPr lang="en-GB" smtClean="0"/>
              <a:t>‹#›</a:t>
            </a:fld>
            <a:endParaRPr lang="en-GB"/>
          </a:p>
        </p:txBody>
      </p:sp>
    </p:spTree>
    <p:extLst>
      <p:ext uri="{BB962C8B-B14F-4D97-AF65-F5344CB8AC3E}">
        <p14:creationId xmlns:p14="http://schemas.microsoft.com/office/powerpoint/2010/main" val="244953833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4" r:id="rId7"/>
    <p:sldLayoutId id="2147483665" r:id="rId8"/>
    <p:sldLayoutId id="2147483666" r:id="rId9"/>
    <p:sldLayoutId id="2147483667" r:id="rId10"/>
  </p:sldLayoutIdLst>
  <p:txStyles>
    <p:titleStyle>
      <a:lvl1pPr algn="l" defTabSz="914400" rtl="0" eaLnBrk="1" latinLnBrk="0" hangingPunct="1">
        <a:lnSpc>
          <a:spcPct val="90000"/>
        </a:lnSpc>
        <a:spcBef>
          <a:spcPct val="0"/>
        </a:spcBef>
        <a:buNone/>
        <a:defRPr sz="6000" kern="1200">
          <a:solidFill>
            <a:schemeClr val="tx1"/>
          </a:solidFill>
          <a:latin typeface="VAG Rounded"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36C5B0-BCE9-4190-B09A-DBC0AA33D3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a:extLst>
              <a:ext uri="{FF2B5EF4-FFF2-40B4-BE49-F238E27FC236}">
                <a16:creationId xmlns:a16="http://schemas.microsoft.com/office/drawing/2014/main" id="{0115FE0C-6F9B-4E90-8B7D-20A7210575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0DD1D29-2E01-48A5-96E1-EDB95AC10C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AA6C1-B524-4083-8985-4658D9A351CB}" type="datetimeFigureOut">
              <a:rPr lang="en-GB" smtClean="0"/>
              <a:t>21/08/2023</a:t>
            </a:fld>
            <a:endParaRPr lang="en-GB"/>
          </a:p>
        </p:txBody>
      </p:sp>
      <p:sp>
        <p:nvSpPr>
          <p:cNvPr id="5" name="Footer Placeholder 4">
            <a:extLst>
              <a:ext uri="{FF2B5EF4-FFF2-40B4-BE49-F238E27FC236}">
                <a16:creationId xmlns:a16="http://schemas.microsoft.com/office/drawing/2014/main" id="{1FFDCDDF-CFCD-4C49-922F-73DA90588F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3EBF52E-53C0-4F36-8CFC-2FC836391F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8EB8B-7571-4EDF-8436-56B416227145}" type="slidenum">
              <a:rPr lang="en-GB" smtClean="0"/>
              <a:t>‹#›</a:t>
            </a:fld>
            <a:endParaRPr lang="en-GB"/>
          </a:p>
        </p:txBody>
      </p:sp>
    </p:spTree>
    <p:extLst>
      <p:ext uri="{BB962C8B-B14F-4D97-AF65-F5344CB8AC3E}">
        <p14:creationId xmlns:p14="http://schemas.microsoft.com/office/powerpoint/2010/main" val="412665941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6000" kern="1200">
          <a:solidFill>
            <a:schemeClr val="tx1"/>
          </a:solidFill>
          <a:latin typeface="VAG Rounded"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1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microsoft.com/office/2007/relationships/media" Target="../media/media19.m4a"/><Relationship Id="rId7" Type="http://schemas.openxmlformats.org/officeDocument/2006/relationships/image" Target="../media/image1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10.xml"/><Relationship Id="rId5" Type="http://schemas.openxmlformats.org/officeDocument/2006/relationships/slideLayout" Target="../slideLayouts/slideLayout4.xml"/><Relationship Id="rId4" Type="http://schemas.openxmlformats.org/officeDocument/2006/relationships/audio" Target="../media/media19.m4a"/></Relationships>
</file>

<file path=ppt/slides/_rels/slide11.xml.rels><?xml version="1.0" encoding="UTF-8" standalone="yes"?>
<Relationships xmlns="http://schemas.openxmlformats.org/package/2006/relationships"><Relationship Id="rId8" Type="http://schemas.openxmlformats.org/officeDocument/2006/relationships/hyperlink" Target="https://hwb.gov.wales/curriculum-for-wales/designing-your-curriculum/cross-cutting-themes-for-designing-your-curriculum/#human-rights-education-and-the-united-nations-convention-on-the-rights-of-the-child-(uncrc)" TargetMode="External"/><Relationship Id="rId3" Type="http://schemas.microsoft.com/office/2007/relationships/media" Target="../media/media21.m4a"/><Relationship Id="rId7" Type="http://schemas.openxmlformats.org/officeDocument/2006/relationships/hyperlink" Target="https://hwb.gov.wales/cwricwlwm-i-gymru/cynllunio-eich-cwricwlwm/themau-trawsgwricwlaidd-ar-gyfer-cynllunio-eich-cwricwlwm/#human-rights-education-and-the-united-nations-convention-on-the-rights-of-the-child-(uncrc)"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notesSlide" Target="../notesSlides/notesSlide11.xml"/><Relationship Id="rId5" Type="http://schemas.openxmlformats.org/officeDocument/2006/relationships/slideLayout" Target="../slideLayouts/slideLayout4.xml"/><Relationship Id="rId4" Type="http://schemas.openxmlformats.org/officeDocument/2006/relationships/audio" Target="../media/media21.m4a"/><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microsoft.com/office/2007/relationships/media" Target="../media/media23.m4a"/><Relationship Id="rId7" Type="http://schemas.openxmlformats.org/officeDocument/2006/relationships/image" Target="../media/image1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notesSlide" Target="../notesSlides/notesSlide12.xml"/><Relationship Id="rId5" Type="http://schemas.openxmlformats.org/officeDocument/2006/relationships/slideLayout" Target="../slideLayouts/slideLayout4.xml"/><Relationship Id="rId4" Type="http://schemas.openxmlformats.org/officeDocument/2006/relationships/audio" Target="../media/media23.m4a"/></Relationships>
</file>

<file path=ppt/slides/_rels/slide13.xml.rels><?xml version="1.0" encoding="UTF-8" standalone="yes"?>
<Relationships xmlns="http://schemas.openxmlformats.org/package/2006/relationships"><Relationship Id="rId3" Type="http://schemas.microsoft.com/office/2007/relationships/media" Target="../media/media25.m4a"/><Relationship Id="rId7" Type="http://schemas.openxmlformats.org/officeDocument/2006/relationships/image" Target="../media/image1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audio" Target="../media/media25.m4a"/></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7.m4a"/><Relationship Id="rId7" Type="http://schemas.openxmlformats.org/officeDocument/2006/relationships/image" Target="../media/image12.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notesSlide" Target="../notesSlides/notesSlide14.xml"/><Relationship Id="rId5" Type="http://schemas.openxmlformats.org/officeDocument/2006/relationships/slideLayout" Target="../slideLayouts/slideLayout4.xml"/><Relationship Id="rId4" Type="http://schemas.openxmlformats.org/officeDocument/2006/relationships/audio" Target="../media/media27.m4a"/></Relationships>
</file>

<file path=ppt/slides/_rels/slide15.xml.rels><?xml version="1.0" encoding="UTF-8" standalone="yes"?>
<Relationships xmlns="http://schemas.openxmlformats.org/package/2006/relationships"><Relationship Id="rId3" Type="http://schemas.microsoft.com/office/2007/relationships/media" Target="../media/media29.m4a"/><Relationship Id="rId7" Type="http://schemas.openxmlformats.org/officeDocument/2006/relationships/image" Target="../media/image11.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notesSlide" Target="../notesSlides/notesSlide15.xml"/><Relationship Id="rId5" Type="http://schemas.openxmlformats.org/officeDocument/2006/relationships/slideLayout" Target="../slideLayouts/slideLayout4.xml"/><Relationship Id="rId4" Type="http://schemas.openxmlformats.org/officeDocument/2006/relationships/audio" Target="../media/media29.m4a"/></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1.m4a"/><Relationship Id="rId7" Type="http://schemas.openxmlformats.org/officeDocument/2006/relationships/hyperlink" Target="https://www.youtube.com/watch?v=RQNkq26bxtM" TargetMode="Externa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notesSlide" Target="../notesSlides/notesSlide16.xml"/><Relationship Id="rId5" Type="http://schemas.openxmlformats.org/officeDocument/2006/relationships/slideLayout" Target="../slideLayouts/slideLayout6.xml"/><Relationship Id="rId10" Type="http://schemas.openxmlformats.org/officeDocument/2006/relationships/image" Target="../media/image11.png"/><Relationship Id="rId4" Type="http://schemas.openxmlformats.org/officeDocument/2006/relationships/audio" Target="../media/media31.m4a"/><Relationship Id="rId9" Type="http://schemas.openxmlformats.org/officeDocument/2006/relationships/hyperlink" Target="https://www.youtube.com/watch?v=3vs45oZ939M&amp;feature=youtu.be" TargetMode="External"/></Relationships>
</file>

<file path=ppt/slides/_rels/slide17.xml.rels><?xml version="1.0" encoding="UTF-8" standalone="yes"?>
<Relationships xmlns="http://schemas.openxmlformats.org/package/2006/relationships"><Relationship Id="rId3" Type="http://schemas.microsoft.com/office/2007/relationships/media" Target="../media/media33.m4a"/><Relationship Id="rId7" Type="http://schemas.openxmlformats.org/officeDocument/2006/relationships/image" Target="../media/image11.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notesSlide" Target="../notesSlides/notesSlide17.xml"/><Relationship Id="rId5" Type="http://schemas.openxmlformats.org/officeDocument/2006/relationships/slideLayout" Target="../slideLayouts/slideLayout4.xml"/><Relationship Id="rId4" Type="http://schemas.openxmlformats.org/officeDocument/2006/relationships/audio" Target="../media/media33.m4a"/></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hyperlink" Target="https://www.complantcymru.org.uk/adnoddau/dull-hawliau-plant-2/dull-gweithredu-seiliedig-ar-hawliau-plant-i-addysg-yng-nghymru/" TargetMode="External"/><Relationship Id="rId3" Type="http://schemas.microsoft.com/office/2007/relationships/media" Target="../media/media35.m4a"/><Relationship Id="rId7" Type="http://schemas.openxmlformats.org/officeDocument/2006/relationships/hyperlink" Target="https://www.childcomwales.org.uk/resources/the-right-way-a-childrens-rights-approach/a-childrens-rights-approach-to-education-in-wales/" TargetMode="Externa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notesSlide" Target="../notesSlides/notesSlide19.xml"/><Relationship Id="rId5" Type="http://schemas.openxmlformats.org/officeDocument/2006/relationships/slideLayout" Target="../slideLayouts/slideLayout1.xml"/><Relationship Id="rId4" Type="http://schemas.openxmlformats.org/officeDocument/2006/relationships/audio" Target="../media/media35.m4a"/><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2.xml"/><Relationship Id="rId5" Type="http://schemas.openxmlformats.org/officeDocument/2006/relationships/slideLayout" Target="../slideLayouts/slideLayout4.xml"/><Relationship Id="rId4" Type="http://schemas.openxmlformats.org/officeDocument/2006/relationships/audio" Target="../media/media4.m4a"/></Relationships>
</file>

<file path=ppt/slides/_rels/slide20.xml.rels><?xml version="1.0" encoding="UTF-8" standalone="yes"?>
<Relationships xmlns="http://schemas.openxmlformats.org/package/2006/relationships"><Relationship Id="rId3" Type="http://schemas.microsoft.com/office/2007/relationships/media" Target="../media/media37.m4a"/><Relationship Id="rId7" Type="http://schemas.openxmlformats.org/officeDocument/2006/relationships/image" Target="../media/image11.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notesSlide" Target="../notesSlides/notesSlide20.xml"/><Relationship Id="rId5" Type="http://schemas.openxmlformats.org/officeDocument/2006/relationships/slideLayout" Target="../slideLayouts/slideLayout4.xml"/><Relationship Id="rId4" Type="http://schemas.openxmlformats.org/officeDocument/2006/relationships/audio" Target="../media/media37.m4a"/></Relationships>
</file>

<file path=ppt/slides/_rels/slide21.xml.rels><?xml version="1.0" encoding="UTF-8" standalone="yes"?>
<Relationships xmlns="http://schemas.openxmlformats.org/package/2006/relationships"><Relationship Id="rId3" Type="http://schemas.microsoft.com/office/2007/relationships/media" Target="../media/media39.m4a"/><Relationship Id="rId7" Type="http://schemas.openxmlformats.org/officeDocument/2006/relationships/image" Target="../media/image11.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notesSlide" Target="../notesSlides/notesSlide21.xml"/><Relationship Id="rId5" Type="http://schemas.openxmlformats.org/officeDocument/2006/relationships/slideLayout" Target="../slideLayouts/slideLayout4.xml"/><Relationship Id="rId4" Type="http://schemas.openxmlformats.org/officeDocument/2006/relationships/audio" Target="../media/media39.m4a"/></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microsoft.com/office/2007/relationships/media" Target="../media/media41.m4a"/><Relationship Id="rId7"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audio" Target="../media/media42.m4a"/><Relationship Id="rId5" Type="http://schemas.microsoft.com/office/2007/relationships/media" Target="../media/media42.m4a"/><Relationship Id="rId10" Type="http://schemas.openxmlformats.org/officeDocument/2006/relationships/image" Target="../media/image11.png"/><Relationship Id="rId4" Type="http://schemas.openxmlformats.org/officeDocument/2006/relationships/audio" Target="../media/media41.m4a"/><Relationship Id="rId9" Type="http://schemas.openxmlformats.org/officeDocument/2006/relationships/image" Target="../media/image14.jpe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44.m4a"/><Relationship Id="rId7" Type="http://schemas.openxmlformats.org/officeDocument/2006/relationships/image" Target="../media/image15.emf"/><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notesSlide" Target="../notesSlides/notesSlide23.xml"/><Relationship Id="rId5" Type="http://schemas.openxmlformats.org/officeDocument/2006/relationships/slideLayout" Target="../slideLayouts/slideLayout4.xml"/><Relationship Id="rId4" Type="http://schemas.openxmlformats.org/officeDocument/2006/relationships/audio" Target="../media/media44.m4a"/></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46.m4a"/><Relationship Id="rId7" Type="http://schemas.openxmlformats.org/officeDocument/2006/relationships/image" Target="../media/image16.emf"/><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notesSlide" Target="../notesSlides/notesSlide24.xml"/><Relationship Id="rId5" Type="http://schemas.openxmlformats.org/officeDocument/2006/relationships/slideLayout" Target="../slideLayouts/slideLayout4.xml"/><Relationship Id="rId4" Type="http://schemas.openxmlformats.org/officeDocument/2006/relationships/audio" Target="../media/media46.m4a"/></Relationships>
</file>

<file path=ppt/slides/_rels/slide25.xml.rels><?xml version="1.0" encoding="UTF-8" standalone="yes"?>
<Relationships xmlns="http://schemas.openxmlformats.org/package/2006/relationships"><Relationship Id="rId8" Type="http://schemas.openxmlformats.org/officeDocument/2006/relationships/hyperlink" Target="https://www.childcomwales.org.uk/resources/" TargetMode="External"/><Relationship Id="rId3" Type="http://schemas.microsoft.com/office/2007/relationships/media" Target="../media/media48.m4a"/><Relationship Id="rId7" Type="http://schemas.openxmlformats.org/officeDocument/2006/relationships/hyperlink" Target="https://www.childcomwales.org.uk/our-schemes/" TargetMode="External"/><Relationship Id="rId12" Type="http://schemas.openxmlformats.org/officeDocument/2006/relationships/image" Target="../media/image11.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notesSlide" Target="../notesSlides/notesSlide25.xml"/><Relationship Id="rId11" Type="http://schemas.openxmlformats.org/officeDocument/2006/relationships/image" Target="../media/image17.emf"/><Relationship Id="rId5" Type="http://schemas.openxmlformats.org/officeDocument/2006/relationships/slideLayout" Target="../slideLayouts/slideLayout4.xml"/><Relationship Id="rId10" Type="http://schemas.openxmlformats.org/officeDocument/2006/relationships/hyperlink" Target="https://www.complantcymru.org.uk/ein-cynlluniau/" TargetMode="External"/><Relationship Id="rId4" Type="http://schemas.openxmlformats.org/officeDocument/2006/relationships/audio" Target="../media/media48.m4a"/><Relationship Id="rId9" Type="http://schemas.openxmlformats.org/officeDocument/2006/relationships/hyperlink" Target="https://www.complantcymru.org.uk/adnoddau/"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50.m4a"/><Relationship Id="rId7" Type="http://schemas.openxmlformats.org/officeDocument/2006/relationships/image" Target="../media/image18.emf"/><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notesSlide" Target="../notesSlides/notesSlide26.xml"/><Relationship Id="rId5" Type="http://schemas.openxmlformats.org/officeDocument/2006/relationships/slideLayout" Target="../slideLayouts/slideLayout4.xml"/><Relationship Id="rId4" Type="http://schemas.openxmlformats.org/officeDocument/2006/relationships/audio" Target="../media/media50.m4a"/></Relationships>
</file>

<file path=ppt/slides/_rels/slide27.xml.rels><?xml version="1.0" encoding="UTF-8" standalone="yes"?>
<Relationships xmlns="http://schemas.openxmlformats.org/package/2006/relationships"><Relationship Id="rId3" Type="http://schemas.microsoft.com/office/2007/relationships/media" Target="../media/media52.m4a"/><Relationship Id="rId7" Type="http://schemas.openxmlformats.org/officeDocument/2006/relationships/image" Target="../media/image11.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notesSlide" Target="../notesSlides/notesSlide27.xml"/><Relationship Id="rId5" Type="http://schemas.openxmlformats.org/officeDocument/2006/relationships/slideLayout" Target="../slideLayouts/slideLayout11.xml"/><Relationship Id="rId4" Type="http://schemas.openxmlformats.org/officeDocument/2006/relationships/audio" Target="../media/media52.m4a"/></Relationships>
</file>

<file path=ppt/slides/_rels/slide28.xml.rels><?xml version="1.0" encoding="UTF-8" standalone="yes"?>
<Relationships xmlns="http://schemas.openxmlformats.org/package/2006/relationships"><Relationship Id="rId8" Type="http://schemas.openxmlformats.org/officeDocument/2006/relationships/hyperlink" Target="https://www.facebook.com/childcomwales/" TargetMode="External"/><Relationship Id="rId3" Type="http://schemas.microsoft.com/office/2007/relationships/media" Target="../media/media54.m4a"/><Relationship Id="rId7" Type="http://schemas.openxmlformats.org/officeDocument/2006/relationships/hyperlink" Target="mailto:post@childcomwales.org.uk" TargetMode="Externa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notesSlide" Target="../notesSlides/notesSlide28.xml"/><Relationship Id="rId5" Type="http://schemas.openxmlformats.org/officeDocument/2006/relationships/slideLayout" Target="../slideLayouts/slideLayout11.xml"/><Relationship Id="rId10" Type="http://schemas.openxmlformats.org/officeDocument/2006/relationships/image" Target="../media/image11.png"/><Relationship Id="rId4" Type="http://schemas.openxmlformats.org/officeDocument/2006/relationships/audio" Target="../media/media54.m4a"/><Relationship Id="rId9" Type="http://schemas.openxmlformats.org/officeDocument/2006/relationships/hyperlink" Target="http://www.complantcymru.org.uk/"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youtu.be/JoLD7gp1jJ8" TargetMode="External"/><Relationship Id="rId3" Type="http://schemas.microsoft.com/office/2007/relationships/media" Target="../media/media6.m4a"/><Relationship Id="rId7" Type="http://schemas.openxmlformats.org/officeDocument/2006/relationships/hyperlink" Target="https://youtu.be/qVHmRlqCTtc"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audio" Target="../media/media6.m4a"/><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notesSlide" Target="../notesSlides/notesSlide4.xml"/><Relationship Id="rId5" Type="http://schemas.openxmlformats.org/officeDocument/2006/relationships/slideLayout" Target="../slideLayouts/slideLayout4.xml"/><Relationship Id="rId4" Type="http://schemas.openxmlformats.org/officeDocument/2006/relationships/audio" Target="../media/media8.m4a"/></Relationships>
</file>

<file path=ppt/slides/_rels/slide5.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5.xml"/><Relationship Id="rId5" Type="http://schemas.openxmlformats.org/officeDocument/2006/relationships/slideLayout" Target="../slideLayouts/slideLayout4.xml"/><Relationship Id="rId4" Type="http://schemas.openxmlformats.org/officeDocument/2006/relationships/audio" Target="../media/media10.m4a"/></Relationships>
</file>

<file path=ppt/slides/_rels/slide6.xml.rels><?xml version="1.0" encoding="UTF-8" standalone="yes"?>
<Relationships xmlns="http://schemas.openxmlformats.org/package/2006/relationships"><Relationship Id="rId8" Type="http://schemas.openxmlformats.org/officeDocument/2006/relationships/hyperlink" Target="https://www.childcomwales.org.uk/wp-content/uploads/2022/04/CCfW-A2-Rights-Poster-ENGLISH-AW-Rocio.pdf" TargetMode="External"/><Relationship Id="rId3" Type="http://schemas.microsoft.com/office/2007/relationships/media" Target="../media/media12.m4a"/><Relationship Id="rId7" Type="http://schemas.openxmlformats.org/officeDocument/2006/relationships/hyperlink" Target="https://www.childcomwales.org.uk/wp-content/uploads/2022/04/CCfW-A2-Rights-Poster-CYMRAEG-AW-Rocio.pdf"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notesSlide" Target="../notesSlides/notesSlide6.xml"/><Relationship Id="rId5" Type="http://schemas.openxmlformats.org/officeDocument/2006/relationships/slideLayout" Target="../slideLayouts/slideLayout4.xml"/><Relationship Id="rId4" Type="http://schemas.openxmlformats.org/officeDocument/2006/relationships/audio" Target="../media/media12.m4a"/><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microsoft.com/office/2007/relationships/media" Target="../media/media14.m4a"/><Relationship Id="rId7" Type="http://schemas.openxmlformats.org/officeDocument/2006/relationships/image" Target="../media/image1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audio" Target="../media/media14.m4a"/></Relationships>
</file>

<file path=ppt/slides/_rels/slide8.xml.rels><?xml version="1.0" encoding="UTF-8" standalone="yes"?>
<Relationships xmlns="http://schemas.openxmlformats.org/package/2006/relationships"><Relationship Id="rId3" Type="http://schemas.microsoft.com/office/2007/relationships/media" Target="../media/media16.m4a"/><Relationship Id="rId7" Type="http://schemas.openxmlformats.org/officeDocument/2006/relationships/image" Target="../media/image1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audio" Target="../media/media16.m4a"/></Relationships>
</file>

<file path=ppt/slides/_rels/slide9.xml.rels><?xml version="1.0" encoding="UTF-8" standalone="yes"?>
<Relationships xmlns="http://schemas.openxmlformats.org/package/2006/relationships"><Relationship Id="rId3" Type="http://schemas.microsoft.com/office/2007/relationships/media" Target="../media/media18.m4a"/><Relationship Id="rId7" Type="http://schemas.openxmlformats.org/officeDocument/2006/relationships/image" Target="../media/image1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audio" Target="../media/media18.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0510" y="694207"/>
            <a:ext cx="10304835" cy="3323987"/>
          </a:xfrm>
        </p:spPr>
        <p:txBody>
          <a:bodyPr/>
          <a:lstStyle/>
          <a:p>
            <a:r>
              <a:rPr lang="en-GB" dirty="0" smtClean="0"/>
              <a:t/>
            </a:r>
            <a:br>
              <a:rPr lang="en-GB" dirty="0" smtClean="0"/>
            </a:br>
            <a:r>
              <a:rPr lang="en-GB" dirty="0" smtClean="0"/>
              <a:t/>
            </a:r>
            <a:br>
              <a:rPr lang="en-GB" dirty="0" smtClean="0"/>
            </a:br>
            <a:r>
              <a:rPr lang="en-GB" dirty="0"/>
              <a:t/>
            </a:r>
            <a:br>
              <a:rPr lang="en-GB" dirty="0"/>
            </a:br>
            <a:endParaRPr lang="en-GB" dirty="0"/>
          </a:p>
        </p:txBody>
      </p:sp>
      <p:sp>
        <p:nvSpPr>
          <p:cNvPr id="3" name="Rectangle 2"/>
          <p:cNvSpPr/>
          <p:nvPr/>
        </p:nvSpPr>
        <p:spPr>
          <a:xfrm>
            <a:off x="660510" y="297432"/>
            <a:ext cx="11043810" cy="7441524"/>
          </a:xfrm>
          <a:prstGeom prst="rect">
            <a:avLst/>
          </a:prstGeom>
        </p:spPr>
        <p:txBody>
          <a:bodyPr wrap="square">
            <a:spAutoFit/>
          </a:bodyPr>
          <a:lstStyle/>
          <a:p>
            <a:pPr marL="0" marR="0" lvl="1" indent="678941" defTabSz="905255" rtl="0" eaLnBrk="1" fontAlgn="auto" latinLnBrk="0" hangingPunct="1">
              <a:lnSpc>
                <a:spcPct val="100000"/>
              </a:lnSpc>
              <a:spcBef>
                <a:spcPts val="900"/>
              </a:spcBef>
              <a:spcAft>
                <a:spcPts val="0"/>
              </a:spcAft>
              <a:buClrTx/>
              <a:buSzTx/>
              <a:buFontTx/>
              <a:buNone/>
              <a:tabLst/>
              <a:defRPr sz="2376" b="1">
                <a:solidFill>
                  <a:srgbClr val="DE0058"/>
                </a:solidFill>
              </a:defRPr>
            </a:pPr>
            <a:endParaRPr lang="en-GB" sz="2376" b="1" dirty="0" smtClean="0"/>
          </a:p>
          <a:p>
            <a:pPr defTabSz="905255">
              <a:spcBef>
                <a:spcPts val="900"/>
              </a:spcBef>
              <a:defRPr sz="2376" b="1"/>
            </a:pPr>
            <a:r>
              <a:rPr lang="en-US" sz="4400" b="1" dirty="0">
                <a:solidFill>
                  <a:schemeClr val="accent4"/>
                </a:solidFill>
                <a:latin typeface="+mj-lt"/>
              </a:rPr>
              <a:t>D</a:t>
            </a:r>
            <a:r>
              <a:rPr lang="en-US" sz="4400" b="1" dirty="0" smtClean="0">
                <a:solidFill>
                  <a:schemeClr val="accent4"/>
                </a:solidFill>
                <a:latin typeface="+mj-lt"/>
              </a:rPr>
              <a:t>ull </a:t>
            </a:r>
            <a:r>
              <a:rPr lang="en-US" sz="4400" b="1" dirty="0" err="1" smtClean="0">
                <a:solidFill>
                  <a:schemeClr val="accent4"/>
                </a:solidFill>
                <a:latin typeface="+mj-lt"/>
              </a:rPr>
              <a:t>hawliau</a:t>
            </a:r>
            <a:r>
              <a:rPr lang="en-US" sz="4400" b="1" dirty="0" smtClean="0">
                <a:solidFill>
                  <a:schemeClr val="accent4"/>
                </a:solidFill>
                <a:latin typeface="+mj-lt"/>
              </a:rPr>
              <a:t> plant: </a:t>
            </a:r>
            <a:r>
              <a:rPr lang="en-US" sz="4400" b="1" dirty="0" err="1" smtClean="0">
                <a:solidFill>
                  <a:schemeClr val="accent4"/>
                </a:solidFill>
                <a:latin typeface="+mj-lt"/>
              </a:rPr>
              <a:t>yr</a:t>
            </a:r>
            <a:r>
              <a:rPr lang="en-US" sz="4400" b="1" dirty="0" smtClean="0">
                <a:solidFill>
                  <a:schemeClr val="accent4"/>
                </a:solidFill>
                <a:latin typeface="+mj-lt"/>
              </a:rPr>
              <a:t> </a:t>
            </a:r>
            <a:r>
              <a:rPr lang="en-US" sz="4400" b="1" dirty="0" err="1" smtClean="0">
                <a:solidFill>
                  <a:schemeClr val="accent4"/>
                </a:solidFill>
                <a:latin typeface="+mj-lt"/>
              </a:rPr>
              <a:t>hawl</a:t>
            </a:r>
            <a:r>
              <a:rPr lang="en-US" sz="4400" b="1" dirty="0">
                <a:solidFill>
                  <a:schemeClr val="accent4"/>
                </a:solidFill>
                <a:latin typeface="+mj-lt"/>
              </a:rPr>
              <a:t> </a:t>
            </a:r>
            <a:r>
              <a:rPr lang="en-US" sz="4400" b="1" dirty="0" err="1">
                <a:solidFill>
                  <a:schemeClr val="accent4"/>
                </a:solidFill>
                <a:latin typeface="+mj-lt"/>
              </a:rPr>
              <a:t>i</a:t>
            </a:r>
            <a:r>
              <a:rPr lang="en-US" sz="4400" b="1" dirty="0" smtClean="0">
                <a:solidFill>
                  <a:schemeClr val="accent4"/>
                </a:solidFill>
                <a:latin typeface="+mj-lt"/>
              </a:rPr>
              <a:t> </a:t>
            </a:r>
            <a:r>
              <a:rPr lang="en-US" sz="4400" b="1" dirty="0" err="1" smtClean="0">
                <a:solidFill>
                  <a:schemeClr val="accent4"/>
                </a:solidFill>
                <a:latin typeface="+mj-lt"/>
              </a:rPr>
              <a:t>gael</a:t>
            </a:r>
            <a:r>
              <a:rPr lang="en-US" sz="4400" b="1" dirty="0" smtClean="0">
                <a:solidFill>
                  <a:schemeClr val="accent4"/>
                </a:solidFill>
                <a:latin typeface="+mj-lt"/>
              </a:rPr>
              <a:t>  </a:t>
            </a:r>
            <a:r>
              <a:rPr lang="en-US" sz="4400" b="1" dirty="0" err="1" smtClean="0">
                <a:solidFill>
                  <a:schemeClr val="accent4"/>
                </a:solidFill>
                <a:latin typeface="+mj-lt"/>
              </a:rPr>
              <a:t>addysg</a:t>
            </a:r>
            <a:r>
              <a:rPr lang="en-US" sz="4400" b="1" dirty="0" smtClean="0">
                <a:solidFill>
                  <a:schemeClr val="accent4"/>
                </a:solidFill>
                <a:latin typeface="+mj-lt"/>
              </a:rPr>
              <a:t> </a:t>
            </a:r>
            <a:r>
              <a:rPr lang="en-US" sz="4400" b="1" dirty="0" err="1" smtClean="0">
                <a:solidFill>
                  <a:schemeClr val="accent4"/>
                </a:solidFill>
                <a:latin typeface="+mj-lt"/>
              </a:rPr>
              <a:t>yng</a:t>
            </a:r>
            <a:r>
              <a:rPr lang="en-US" sz="4400" b="1" dirty="0" smtClean="0">
                <a:solidFill>
                  <a:schemeClr val="accent4"/>
                </a:solidFill>
                <a:latin typeface="+mj-lt"/>
              </a:rPr>
              <a:t> </a:t>
            </a:r>
            <a:r>
              <a:rPr lang="en-US" sz="4400" b="1" dirty="0" err="1">
                <a:solidFill>
                  <a:schemeClr val="accent4"/>
                </a:solidFill>
                <a:latin typeface="+mj-lt"/>
              </a:rPr>
              <a:t>Nghymru</a:t>
            </a:r>
            <a:r>
              <a:rPr lang="en-US" sz="4400" b="1" dirty="0">
                <a:solidFill>
                  <a:schemeClr val="accent4"/>
                </a:solidFill>
                <a:latin typeface="+mj-lt"/>
              </a:rPr>
              <a:t> </a:t>
            </a:r>
            <a:endParaRPr lang="en-GB" sz="4400" b="1" dirty="0">
              <a:solidFill>
                <a:schemeClr val="accent4"/>
              </a:solidFill>
              <a:latin typeface="+mj-lt"/>
            </a:endParaRPr>
          </a:p>
          <a:p>
            <a:pPr defTabSz="905255">
              <a:spcBef>
                <a:spcPts val="900"/>
              </a:spcBef>
              <a:defRPr sz="2376" b="1"/>
            </a:pPr>
            <a:endParaRPr lang="en-US" sz="4400" b="1" dirty="0">
              <a:latin typeface="+mj-lt"/>
            </a:endParaRPr>
          </a:p>
          <a:p>
            <a:pPr defTabSz="905255">
              <a:spcBef>
                <a:spcPts val="900"/>
              </a:spcBef>
              <a:defRPr sz="2376" b="1"/>
            </a:pPr>
            <a:r>
              <a:rPr lang="en-US" sz="4400" b="1" dirty="0" smtClean="0">
                <a:latin typeface="+mj-lt"/>
              </a:rPr>
              <a:t>The Right Way: a children’s rights approach for education in Wales </a:t>
            </a:r>
            <a:endParaRPr lang="en-GB" sz="4400" b="1" dirty="0" smtClean="0">
              <a:latin typeface="+mj-lt"/>
            </a:endParaRPr>
          </a:p>
          <a:p>
            <a:pPr marL="0" marR="0" lvl="0" indent="0" algn="ctr" defTabSz="905255" rtl="0" eaLnBrk="1" fontAlgn="auto" latinLnBrk="0" hangingPunct="1">
              <a:lnSpc>
                <a:spcPct val="100000"/>
              </a:lnSpc>
              <a:spcBef>
                <a:spcPts val="900"/>
              </a:spcBef>
              <a:spcAft>
                <a:spcPts val="0"/>
              </a:spcAft>
              <a:buClrTx/>
              <a:buSzTx/>
              <a:buFontTx/>
              <a:buNone/>
              <a:tabLst/>
              <a:defRPr sz="2376"/>
            </a:pPr>
            <a:endParaRPr kumimoji="0" lang="en-GB" sz="2376" b="0" i="0" u="none" strike="noStrike" kern="1200" cap="none" spc="0" normalizeH="0" baseline="0" noProof="0" dirty="0">
              <a:ln>
                <a:noFill/>
              </a:ln>
              <a:solidFill>
                <a:prstClr val="black"/>
              </a:solidFill>
              <a:effectLst/>
              <a:uLnTx/>
              <a:uFillTx/>
              <a:latin typeface="VAG Rounded Std Light"/>
              <a:ea typeface="+mn-ea"/>
              <a:cs typeface="+mn-cs"/>
            </a:endParaRPr>
          </a:p>
          <a:p>
            <a:pPr marL="0" marR="0" lvl="0" indent="0" algn="ctr" defTabSz="905255" rtl="0" eaLnBrk="1" fontAlgn="auto" latinLnBrk="0" hangingPunct="1">
              <a:lnSpc>
                <a:spcPct val="100000"/>
              </a:lnSpc>
              <a:spcBef>
                <a:spcPts val="900"/>
              </a:spcBef>
              <a:spcAft>
                <a:spcPts val="0"/>
              </a:spcAft>
              <a:buClrTx/>
              <a:buSzTx/>
              <a:buFontTx/>
              <a:buNone/>
              <a:tabLst/>
              <a:defRPr sz="2376" b="1"/>
            </a:pPr>
            <a:endParaRPr kumimoji="0" lang="en-GB" sz="2376" b="1" i="0" u="none" strike="noStrike" kern="1200" cap="none" spc="0" normalizeH="0" baseline="0" noProof="0" dirty="0">
              <a:ln>
                <a:noFill/>
              </a:ln>
              <a:solidFill>
                <a:prstClr val="black"/>
              </a:solidFill>
              <a:effectLst/>
              <a:uLnTx/>
              <a:uFillTx/>
              <a:latin typeface="VAG Rounded Std Light"/>
              <a:ea typeface="+mn-ea"/>
              <a:cs typeface="+mn-cs"/>
            </a:endParaRPr>
          </a:p>
          <a:p>
            <a:pPr marL="0" marR="0" lvl="0" indent="0" algn="ctr" defTabSz="905255" rtl="0" eaLnBrk="1" fontAlgn="auto" latinLnBrk="0" hangingPunct="1">
              <a:lnSpc>
                <a:spcPct val="100000"/>
              </a:lnSpc>
              <a:spcBef>
                <a:spcPts val="900"/>
              </a:spcBef>
              <a:spcAft>
                <a:spcPts val="0"/>
              </a:spcAft>
              <a:buClrTx/>
              <a:buSzTx/>
              <a:buFontTx/>
              <a:buNone/>
              <a:tabLst/>
              <a:defRPr sz="2376"/>
            </a:pPr>
            <a:endParaRPr kumimoji="0" lang="en-GB" sz="2376" b="0" i="0" u="none" strike="noStrike" kern="1200" cap="none" spc="0" normalizeH="0" baseline="0" noProof="0" dirty="0">
              <a:ln>
                <a:noFill/>
              </a:ln>
              <a:solidFill>
                <a:prstClr val="black"/>
              </a:solidFill>
              <a:effectLst/>
              <a:uLnTx/>
              <a:uFillTx/>
              <a:latin typeface="VAG Rounded Std Light"/>
              <a:ea typeface="+mn-ea"/>
              <a:cs typeface="+mn-cs"/>
            </a:endParaRPr>
          </a:p>
          <a:p>
            <a:pPr marL="0" marR="0" lvl="0" indent="0" algn="ctr" defTabSz="905255" rtl="0" eaLnBrk="1" fontAlgn="auto" latinLnBrk="0" hangingPunct="1">
              <a:lnSpc>
                <a:spcPct val="100000"/>
              </a:lnSpc>
              <a:spcBef>
                <a:spcPts val="900"/>
              </a:spcBef>
              <a:spcAft>
                <a:spcPts val="0"/>
              </a:spcAft>
              <a:buClrTx/>
              <a:buSzTx/>
              <a:buFontTx/>
              <a:buNone/>
              <a:tabLst/>
              <a:defRPr sz="2376"/>
            </a:pPr>
            <a:endParaRPr kumimoji="0" lang="en-GB" sz="2376" b="0" i="0" u="none" strike="noStrike" kern="1200" cap="none" spc="0" normalizeH="0" baseline="0" noProof="0" dirty="0">
              <a:ln>
                <a:noFill/>
              </a:ln>
              <a:solidFill>
                <a:prstClr val="black"/>
              </a:solidFill>
              <a:effectLst/>
              <a:uLnTx/>
              <a:uFillTx/>
              <a:latin typeface="VAG Rounded Std Light"/>
              <a:ea typeface="+mn-ea"/>
              <a:cs typeface="+mn-cs"/>
            </a:endParaRPr>
          </a:p>
          <a:p>
            <a:pPr marL="0" marR="0" lvl="0" indent="0" algn="ctr" defTabSz="905255" rtl="0" eaLnBrk="1" fontAlgn="auto" latinLnBrk="0" hangingPunct="1">
              <a:lnSpc>
                <a:spcPct val="100000"/>
              </a:lnSpc>
              <a:spcBef>
                <a:spcPts val="900"/>
              </a:spcBef>
              <a:spcAft>
                <a:spcPts val="0"/>
              </a:spcAft>
              <a:buClrTx/>
              <a:buSzTx/>
              <a:buFontTx/>
              <a:buNone/>
              <a:tabLst/>
              <a:defRPr sz="2376" b="1"/>
            </a:pPr>
            <a:endParaRPr kumimoji="0" lang="en-GB" sz="2376" b="1" i="0" u="none" strike="noStrike" kern="1200" cap="none" spc="0" normalizeH="0" baseline="0" noProof="0" dirty="0">
              <a:ln>
                <a:noFill/>
              </a:ln>
              <a:solidFill>
                <a:prstClr val="black"/>
              </a:solidFill>
              <a:effectLst/>
              <a:uLnTx/>
              <a:uFillTx/>
              <a:latin typeface="VAG Rounded Std Light"/>
              <a:ea typeface="+mn-ea"/>
              <a:cs typeface="+mn-cs"/>
            </a:endParaRPr>
          </a:p>
          <a:p>
            <a:pPr marL="0" marR="0" lvl="0" indent="0" algn="ctr" defTabSz="905255" rtl="0" eaLnBrk="1" fontAlgn="auto" latinLnBrk="0" hangingPunct="1">
              <a:lnSpc>
                <a:spcPct val="100000"/>
              </a:lnSpc>
              <a:spcBef>
                <a:spcPts val="900"/>
              </a:spcBef>
              <a:spcAft>
                <a:spcPts val="0"/>
              </a:spcAft>
              <a:buClrTx/>
              <a:buSzTx/>
              <a:buFontTx/>
              <a:buNone/>
              <a:tabLst/>
              <a:defRPr sz="2376" b="1"/>
            </a:pPr>
            <a:r>
              <a:rPr kumimoji="0" lang="en-GB" sz="2376" b="1" i="0" u="none" strike="noStrike" kern="1200" cap="none" spc="0" normalizeH="0" baseline="0" noProof="0" dirty="0">
                <a:ln>
                  <a:noFill/>
                </a:ln>
                <a:solidFill>
                  <a:prstClr val="black"/>
                </a:solidFill>
                <a:effectLst/>
                <a:uLnTx/>
                <a:uFillTx/>
                <a:latin typeface="VAG Rounded Std Light"/>
                <a:ea typeface="+mn-ea"/>
                <a:cs typeface="+mn-cs"/>
              </a:rPr>
              <a:t/>
            </a:r>
            <a:br>
              <a:rPr kumimoji="0" lang="en-GB" sz="2376" b="1" i="0" u="none" strike="noStrike" kern="1200" cap="none" spc="0" normalizeH="0" baseline="0" noProof="0" dirty="0">
                <a:ln>
                  <a:noFill/>
                </a:ln>
                <a:solidFill>
                  <a:prstClr val="black"/>
                </a:solidFill>
                <a:effectLst/>
                <a:uLnTx/>
                <a:uFillTx/>
                <a:latin typeface="VAG Rounded Std Light"/>
                <a:ea typeface="+mn-ea"/>
                <a:cs typeface="+mn-cs"/>
              </a:rPr>
            </a:br>
            <a:endParaRPr kumimoji="0" lang="en-GB" sz="2376" b="1" i="0" u="none" strike="noStrike" kern="1200" cap="none" spc="0" normalizeH="0" baseline="0" noProof="0" dirty="0">
              <a:ln>
                <a:noFill/>
              </a:ln>
              <a:solidFill>
                <a:prstClr val="black"/>
              </a:solidFill>
              <a:effectLst/>
              <a:uLnTx/>
              <a:uFillTx/>
              <a:latin typeface="VAG Rounded Std Light"/>
              <a:ea typeface="+mn-ea"/>
              <a:cs typeface="+mn-cs"/>
            </a:endParaRPr>
          </a:p>
        </p:txBody>
      </p:sp>
      <p:sp>
        <p:nvSpPr>
          <p:cNvPr id="8" name="Title 1"/>
          <p:cNvSpPr txBox="1">
            <a:spLocks/>
          </p:cNvSpPr>
          <p:nvPr/>
        </p:nvSpPr>
        <p:spPr>
          <a:xfrm>
            <a:off x="1235275" y="-17419"/>
            <a:ext cx="10304835" cy="2492990"/>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6000" kern="1200">
                <a:solidFill>
                  <a:schemeClr val="tx1"/>
                </a:solidFill>
                <a:latin typeface="VAG Rounded" pitchFamily="50" charset="0"/>
                <a:ea typeface="+mj-ea"/>
                <a:cs typeface="+mj-cs"/>
              </a:defRPr>
            </a:lvl1pPr>
          </a:lstStyle>
          <a:p>
            <a:r>
              <a:rPr lang="en-GB" smtClean="0"/>
              <a:t/>
            </a:r>
            <a:br>
              <a:rPr lang="en-GB" smtClean="0"/>
            </a:br>
            <a:r>
              <a:rPr lang="en-GB" smtClean="0"/>
              <a:t/>
            </a:r>
            <a:br>
              <a:rPr lang="en-GB" smtClean="0"/>
            </a:br>
            <a:endParaRPr lang="en-GB" dirty="0"/>
          </a:p>
        </p:txBody>
      </p:sp>
      <p:pic>
        <p:nvPicPr>
          <p:cNvPr id="4"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06698" y="3265361"/>
            <a:ext cx="867326" cy="867326"/>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206698" y="808700"/>
            <a:ext cx="840752" cy="840752"/>
          </a:xfrm>
          <a:prstGeom prst="rect">
            <a:avLst/>
          </a:prstGeom>
        </p:spPr>
      </p:pic>
    </p:spTree>
    <p:extLst>
      <p:ext uri="{BB962C8B-B14F-4D97-AF65-F5344CB8AC3E}">
        <p14:creationId xmlns:p14="http://schemas.microsoft.com/office/powerpoint/2010/main" val="3277902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517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13072" y="464252"/>
            <a:ext cx="5379255" cy="5548186"/>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algn="l">
              <a:spcBef>
                <a:spcPts val="1000"/>
              </a:spcBef>
              <a:buSzPct val="100000"/>
              <a:defRPr sz="2800"/>
            </a:pPr>
            <a:r>
              <a:rPr lang="en-US" sz="1800" dirty="0">
                <a:solidFill>
                  <a:schemeClr val="tx1"/>
                </a:solidFill>
                <a:ea typeface="+mn-ea"/>
                <a:cs typeface="+mn-cs"/>
              </a:rPr>
              <a:t>Human rights in the Curriculum and Assessment (Wales) Act </a:t>
            </a:r>
            <a:r>
              <a:rPr lang="en-US" sz="1800" dirty="0" smtClean="0">
                <a:solidFill>
                  <a:schemeClr val="tx1"/>
                </a:solidFill>
                <a:ea typeface="+mn-ea"/>
                <a:cs typeface="+mn-cs"/>
              </a:rPr>
              <a:t>2021</a:t>
            </a:r>
          </a:p>
          <a:p>
            <a:pPr algn="l">
              <a:spcBef>
                <a:spcPts val="1000"/>
              </a:spcBef>
              <a:buSzPct val="100000"/>
              <a:defRPr sz="2800"/>
            </a:pPr>
            <a:endParaRPr lang="en-US" sz="400" dirty="0">
              <a:solidFill>
                <a:schemeClr val="tx1"/>
              </a:solidFill>
              <a:ea typeface="+mn-ea"/>
              <a:cs typeface="+mn-cs"/>
            </a:endParaRPr>
          </a:p>
          <a:p>
            <a:pPr algn="l">
              <a:spcBef>
                <a:spcPts val="1000"/>
              </a:spcBef>
              <a:buSzPct val="100000"/>
              <a:defRPr sz="2800"/>
            </a:pPr>
            <a:r>
              <a:rPr lang="en-US" sz="1800" dirty="0">
                <a:solidFill>
                  <a:schemeClr val="tx1"/>
                </a:solidFill>
                <a:ea typeface="+mn-ea"/>
                <a:cs typeface="+mn-cs"/>
              </a:rPr>
              <a:t>The Act includes a </a:t>
            </a:r>
            <a:r>
              <a:rPr lang="en-US" sz="1800" i="1" dirty="0">
                <a:solidFill>
                  <a:schemeClr val="tx1"/>
                </a:solidFill>
                <a:ea typeface="+mn-ea"/>
                <a:cs typeface="+mn-cs"/>
              </a:rPr>
              <a:t>‘Duty to promote knowledge and understanding of UN Conventions on the rights of children and persons with disabilities’;</a:t>
            </a:r>
          </a:p>
          <a:p>
            <a:pPr algn="l">
              <a:spcBef>
                <a:spcPts val="1000"/>
              </a:spcBef>
              <a:buSzPct val="100000"/>
              <a:defRPr sz="2800"/>
            </a:pPr>
            <a:endParaRPr lang="en-US" sz="400" dirty="0">
              <a:solidFill>
                <a:schemeClr val="tx1"/>
              </a:solidFill>
              <a:ea typeface="+mn-ea"/>
              <a:cs typeface="+mn-cs"/>
            </a:endParaRPr>
          </a:p>
          <a:p>
            <a:pPr algn="l">
              <a:spcBef>
                <a:spcPts val="1000"/>
              </a:spcBef>
              <a:buSzPct val="100000"/>
              <a:defRPr sz="2800"/>
            </a:pPr>
            <a:r>
              <a:rPr lang="en-US" sz="1800" dirty="0">
                <a:solidFill>
                  <a:schemeClr val="tx1"/>
                </a:solidFill>
                <a:ea typeface="+mn-ea"/>
                <a:cs typeface="+mn-cs"/>
              </a:rPr>
              <a:t>Human rights education is a cross cutting theme for designing the new curriculum;</a:t>
            </a:r>
          </a:p>
          <a:p>
            <a:pPr algn="l">
              <a:spcBef>
                <a:spcPts val="1000"/>
              </a:spcBef>
              <a:buSzPct val="100000"/>
              <a:defRPr sz="2800"/>
            </a:pPr>
            <a:endParaRPr lang="en-US" sz="400" dirty="0">
              <a:solidFill>
                <a:schemeClr val="tx1"/>
              </a:solidFill>
              <a:ea typeface="+mn-ea"/>
              <a:cs typeface="+mn-cs"/>
            </a:endParaRPr>
          </a:p>
          <a:p>
            <a:pPr algn="l">
              <a:spcBef>
                <a:spcPts val="1000"/>
              </a:spcBef>
              <a:buSzPct val="100000"/>
              <a:defRPr sz="2800"/>
            </a:pPr>
            <a:r>
              <a:rPr lang="en-US" sz="1800" dirty="0">
                <a:solidFill>
                  <a:schemeClr val="tx1"/>
                </a:solidFill>
                <a:ea typeface="+mn-ea"/>
                <a:cs typeface="+mn-cs"/>
              </a:rPr>
              <a:t>The introduction to the curriculum also sets out the need for participation of learners in curriculum design</a:t>
            </a:r>
          </a:p>
          <a:p>
            <a:pPr algn="l">
              <a:spcBef>
                <a:spcPts val="1000"/>
              </a:spcBef>
              <a:buSzPct val="100000"/>
              <a:defRPr sz="2800"/>
            </a:pPr>
            <a:endParaRPr lang="en-US" sz="400" dirty="0">
              <a:solidFill>
                <a:schemeClr val="tx1"/>
              </a:solidFill>
              <a:ea typeface="+mn-ea"/>
              <a:cs typeface="+mn-cs"/>
            </a:endParaRPr>
          </a:p>
          <a:p>
            <a:pPr algn="l">
              <a:spcBef>
                <a:spcPts val="1000"/>
              </a:spcBef>
              <a:buSzPct val="100000"/>
              <a:defRPr sz="2800"/>
            </a:pPr>
            <a:r>
              <a:rPr lang="en-US" sz="1800" dirty="0">
                <a:solidFill>
                  <a:schemeClr val="tx1"/>
                </a:solidFill>
                <a:ea typeface="+mn-ea"/>
                <a:cs typeface="+mn-cs"/>
              </a:rPr>
              <a:t>Learning about human rights is integrated into the descriptions of learning in the Humanities (What Matters 5) and Health and Wellbeing </a:t>
            </a:r>
            <a:r>
              <a:rPr lang="en-US" sz="1800" dirty="0" err="1">
                <a:solidFill>
                  <a:schemeClr val="tx1"/>
                </a:solidFill>
                <a:ea typeface="+mn-ea"/>
                <a:cs typeface="+mn-cs"/>
              </a:rPr>
              <a:t>AoLEs</a:t>
            </a:r>
            <a:r>
              <a:rPr lang="en-US" sz="1800" dirty="0">
                <a:solidFill>
                  <a:schemeClr val="tx1"/>
                </a:solidFill>
                <a:ea typeface="+mn-ea"/>
                <a:cs typeface="+mn-cs"/>
              </a:rPr>
              <a:t> (What Matters 5).</a:t>
            </a:r>
          </a:p>
          <a:p>
            <a:pPr>
              <a:spcBef>
                <a:spcPts val="1000"/>
              </a:spcBef>
              <a:buSzPct val="100000"/>
              <a:defRPr sz="2800"/>
            </a:pPr>
            <a:endParaRPr lang="en-GB" sz="1800" i="1" dirty="0">
              <a:ea typeface="+mn-ea"/>
              <a:cs typeface="+mn-cs"/>
            </a:endParaRPr>
          </a:p>
          <a:p>
            <a:pPr>
              <a:spcBef>
                <a:spcPts val="1000"/>
              </a:spcBef>
              <a:buSzPct val="100000"/>
              <a:defRPr sz="2800"/>
            </a:pPr>
            <a:endParaRPr lang="en-US" sz="1800" i="1" dirty="0">
              <a:ea typeface="+mn-ea"/>
              <a:cs typeface="+mn-cs"/>
            </a:endParaRPr>
          </a:p>
        </p:txBody>
      </p:sp>
      <p:sp>
        <p:nvSpPr>
          <p:cNvPr id="8" name="Subtitle 2"/>
          <p:cNvSpPr txBox="1">
            <a:spLocks/>
          </p:cNvSpPr>
          <p:nvPr/>
        </p:nvSpPr>
        <p:spPr>
          <a:xfrm>
            <a:off x="479685" y="464252"/>
            <a:ext cx="5696262" cy="4557658"/>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SzPct val="100000"/>
              <a:defRPr sz="2800"/>
            </a:pPr>
            <a:r>
              <a:rPr lang="en-GB" sz="1800" dirty="0" err="1">
                <a:solidFill>
                  <a:schemeClr val="tx1"/>
                </a:solidFill>
                <a:cs typeface="Arial" panose="020B0604020202020204" pitchFamily="34" charset="0"/>
              </a:rPr>
              <a:t>Hawliau</a:t>
            </a:r>
            <a:r>
              <a:rPr lang="en-GB" sz="1800" dirty="0">
                <a:solidFill>
                  <a:schemeClr val="tx1"/>
                </a:solidFill>
                <a:cs typeface="Arial" panose="020B0604020202020204" pitchFamily="34" charset="0"/>
              </a:rPr>
              <a:t> </a:t>
            </a:r>
            <a:r>
              <a:rPr lang="en-GB" sz="1800" dirty="0" err="1">
                <a:solidFill>
                  <a:schemeClr val="tx1"/>
                </a:solidFill>
                <a:cs typeface="Arial" panose="020B0604020202020204" pitchFamily="34" charset="0"/>
              </a:rPr>
              <a:t>dynol</a:t>
            </a:r>
            <a:r>
              <a:rPr lang="en-GB" sz="1800" dirty="0">
                <a:solidFill>
                  <a:schemeClr val="tx1"/>
                </a:solidFill>
                <a:cs typeface="Arial" panose="020B0604020202020204" pitchFamily="34" charset="0"/>
              </a:rPr>
              <a:t> </a:t>
            </a:r>
            <a:r>
              <a:rPr lang="en-GB" sz="1800" dirty="0" err="1">
                <a:solidFill>
                  <a:schemeClr val="tx1"/>
                </a:solidFill>
                <a:cs typeface="Arial" panose="020B0604020202020204" pitchFamily="34" charset="0"/>
              </a:rPr>
              <a:t>yn</a:t>
            </a:r>
            <a:r>
              <a:rPr lang="en-GB" sz="1800" dirty="0">
                <a:solidFill>
                  <a:schemeClr val="tx1"/>
                </a:solidFill>
                <a:cs typeface="Arial" panose="020B0604020202020204" pitchFamily="34" charset="0"/>
              </a:rPr>
              <a:t> </a:t>
            </a:r>
            <a:r>
              <a:rPr lang="en-GB" sz="1800" dirty="0" err="1">
                <a:solidFill>
                  <a:schemeClr val="tx1"/>
                </a:solidFill>
                <a:cs typeface="Arial" panose="020B0604020202020204" pitchFamily="34" charset="0"/>
              </a:rPr>
              <a:t>Neddf</a:t>
            </a:r>
            <a:r>
              <a:rPr lang="en-GB" sz="1800" dirty="0">
                <a:solidFill>
                  <a:schemeClr val="tx1"/>
                </a:solidFill>
                <a:cs typeface="Arial" panose="020B0604020202020204" pitchFamily="34" charset="0"/>
              </a:rPr>
              <a:t> </a:t>
            </a:r>
            <a:r>
              <a:rPr lang="en-GB" sz="1800" dirty="0" err="1">
                <a:solidFill>
                  <a:schemeClr val="tx1"/>
                </a:solidFill>
                <a:cs typeface="Arial" panose="020B0604020202020204" pitchFamily="34" charset="0"/>
              </a:rPr>
              <a:t>Cwricwlwm</a:t>
            </a:r>
            <a:r>
              <a:rPr lang="en-GB" sz="1800" dirty="0">
                <a:solidFill>
                  <a:schemeClr val="tx1"/>
                </a:solidFill>
                <a:cs typeface="Arial" panose="020B0604020202020204" pitchFamily="34" charset="0"/>
              </a:rPr>
              <a:t> ac </a:t>
            </a:r>
            <a:r>
              <a:rPr lang="en-GB" sz="1800" dirty="0" err="1">
                <a:solidFill>
                  <a:schemeClr val="tx1"/>
                </a:solidFill>
                <a:cs typeface="Arial" panose="020B0604020202020204" pitchFamily="34" charset="0"/>
              </a:rPr>
              <a:t>Asesu</a:t>
            </a:r>
            <a:r>
              <a:rPr lang="en-GB" sz="1800" dirty="0">
                <a:solidFill>
                  <a:schemeClr val="tx1"/>
                </a:solidFill>
                <a:cs typeface="Arial" panose="020B0604020202020204" pitchFamily="34" charset="0"/>
              </a:rPr>
              <a:t> (</a:t>
            </a:r>
            <a:r>
              <a:rPr lang="en-GB" sz="1800" dirty="0" err="1">
                <a:solidFill>
                  <a:schemeClr val="tx1"/>
                </a:solidFill>
                <a:cs typeface="Arial" panose="020B0604020202020204" pitchFamily="34" charset="0"/>
              </a:rPr>
              <a:t>Cymru</a:t>
            </a:r>
            <a:r>
              <a:rPr lang="en-GB" sz="1800" dirty="0">
                <a:solidFill>
                  <a:schemeClr val="tx1"/>
                </a:solidFill>
                <a:cs typeface="Arial" panose="020B0604020202020204" pitchFamily="34" charset="0"/>
              </a:rPr>
              <a:t>) 2021</a:t>
            </a:r>
          </a:p>
          <a:p>
            <a:pPr algn="l">
              <a:buSzPct val="100000"/>
              <a:defRPr sz="2800"/>
            </a:pPr>
            <a:endParaRPr lang="en-GB" sz="400" dirty="0">
              <a:solidFill>
                <a:schemeClr val="tx1"/>
              </a:solidFill>
            </a:endParaRPr>
          </a:p>
          <a:p>
            <a:pPr algn="l">
              <a:buSzPct val="100000"/>
              <a:defRPr sz="2800"/>
            </a:pPr>
            <a:r>
              <a:rPr lang="en-GB" sz="1800" dirty="0" err="1">
                <a:solidFill>
                  <a:schemeClr val="tx1"/>
                </a:solidFill>
              </a:rPr>
              <a:t>Mae’r</a:t>
            </a:r>
            <a:r>
              <a:rPr lang="en-GB" sz="1800" dirty="0">
                <a:solidFill>
                  <a:schemeClr val="tx1"/>
                </a:solidFill>
              </a:rPr>
              <a:t> </a:t>
            </a:r>
            <a:r>
              <a:rPr lang="en-GB" sz="1800" dirty="0" err="1">
                <a:solidFill>
                  <a:schemeClr val="tx1"/>
                </a:solidFill>
              </a:rPr>
              <a:t>Ddeddf</a:t>
            </a:r>
            <a:r>
              <a:rPr lang="en-GB" sz="1800" dirty="0">
                <a:solidFill>
                  <a:schemeClr val="tx1"/>
                </a:solidFill>
              </a:rPr>
              <a:t> </a:t>
            </a:r>
            <a:r>
              <a:rPr lang="en-GB" sz="1800" dirty="0" err="1">
                <a:solidFill>
                  <a:schemeClr val="tx1"/>
                </a:solidFill>
              </a:rPr>
              <a:t>yn</a:t>
            </a:r>
            <a:r>
              <a:rPr lang="en-GB" sz="1800" dirty="0">
                <a:solidFill>
                  <a:schemeClr val="tx1"/>
                </a:solidFill>
              </a:rPr>
              <a:t> </a:t>
            </a:r>
            <a:r>
              <a:rPr lang="en-GB" sz="1800" dirty="0" err="1">
                <a:solidFill>
                  <a:schemeClr val="tx1"/>
                </a:solidFill>
              </a:rPr>
              <a:t>cynnwys</a:t>
            </a:r>
            <a:r>
              <a:rPr lang="en-GB" sz="1800" dirty="0">
                <a:solidFill>
                  <a:schemeClr val="tx1"/>
                </a:solidFill>
              </a:rPr>
              <a:t> </a:t>
            </a:r>
            <a:r>
              <a:rPr lang="en-GB" sz="1800" i="1" dirty="0">
                <a:solidFill>
                  <a:schemeClr val="tx1"/>
                </a:solidFill>
              </a:rPr>
              <a:t>‘</a:t>
            </a:r>
            <a:r>
              <a:rPr lang="en-GB" sz="1800" i="1" dirty="0" err="1">
                <a:solidFill>
                  <a:schemeClr val="tx1"/>
                </a:solidFill>
              </a:rPr>
              <a:t>Dyletswydd</a:t>
            </a:r>
            <a:r>
              <a:rPr lang="en-GB" sz="1800" i="1" dirty="0">
                <a:solidFill>
                  <a:schemeClr val="tx1"/>
                </a:solidFill>
              </a:rPr>
              <a:t> </a:t>
            </a:r>
            <a:r>
              <a:rPr lang="en-GB" sz="1800" i="1" dirty="0" err="1">
                <a:solidFill>
                  <a:schemeClr val="tx1"/>
                </a:solidFill>
              </a:rPr>
              <a:t>i</a:t>
            </a:r>
            <a:r>
              <a:rPr lang="en-GB" sz="1800" i="1" dirty="0">
                <a:solidFill>
                  <a:schemeClr val="tx1"/>
                </a:solidFill>
              </a:rPr>
              <a:t> </a:t>
            </a:r>
            <a:r>
              <a:rPr lang="en-GB" sz="1800" i="1" dirty="0" err="1">
                <a:solidFill>
                  <a:schemeClr val="tx1"/>
                </a:solidFill>
              </a:rPr>
              <a:t>hyrwyddo</a:t>
            </a:r>
            <a:r>
              <a:rPr lang="en-GB" sz="1800" i="1" dirty="0">
                <a:solidFill>
                  <a:schemeClr val="tx1"/>
                </a:solidFill>
              </a:rPr>
              <a:t> </a:t>
            </a:r>
            <a:r>
              <a:rPr lang="en-GB" sz="1800" i="1" dirty="0" err="1">
                <a:solidFill>
                  <a:schemeClr val="tx1"/>
                </a:solidFill>
              </a:rPr>
              <a:t>gwybodaeth</a:t>
            </a:r>
            <a:r>
              <a:rPr lang="en-GB" sz="1800" i="1" dirty="0">
                <a:solidFill>
                  <a:schemeClr val="tx1"/>
                </a:solidFill>
              </a:rPr>
              <a:t> a </a:t>
            </a:r>
            <a:r>
              <a:rPr lang="en-GB" sz="1800" i="1" dirty="0" err="1">
                <a:solidFill>
                  <a:schemeClr val="tx1"/>
                </a:solidFill>
              </a:rPr>
              <a:t>dealltwriaeth</a:t>
            </a:r>
            <a:r>
              <a:rPr lang="en-GB" sz="1800" i="1" dirty="0">
                <a:solidFill>
                  <a:schemeClr val="tx1"/>
                </a:solidFill>
              </a:rPr>
              <a:t> o </a:t>
            </a:r>
            <a:r>
              <a:rPr lang="en-GB" sz="1800" i="1" dirty="0" err="1">
                <a:solidFill>
                  <a:schemeClr val="tx1"/>
                </a:solidFill>
              </a:rPr>
              <a:t>Gonfensiynau’r</a:t>
            </a:r>
            <a:r>
              <a:rPr lang="en-GB" sz="1800" i="1" dirty="0">
                <a:solidFill>
                  <a:schemeClr val="tx1"/>
                </a:solidFill>
              </a:rPr>
              <a:t> </a:t>
            </a:r>
            <a:r>
              <a:rPr lang="en-GB" sz="1800" i="1" dirty="0" err="1">
                <a:solidFill>
                  <a:schemeClr val="tx1"/>
                </a:solidFill>
              </a:rPr>
              <a:t>Cenhedloedd</a:t>
            </a:r>
            <a:r>
              <a:rPr lang="en-GB" sz="1800" i="1" dirty="0">
                <a:solidFill>
                  <a:schemeClr val="tx1"/>
                </a:solidFill>
              </a:rPr>
              <a:t> </a:t>
            </a:r>
            <a:r>
              <a:rPr lang="en-GB" sz="1800" i="1" dirty="0" err="1">
                <a:solidFill>
                  <a:schemeClr val="tx1"/>
                </a:solidFill>
              </a:rPr>
              <a:t>Unedig</a:t>
            </a:r>
            <a:r>
              <a:rPr lang="en-GB" sz="1800" i="1" dirty="0">
                <a:solidFill>
                  <a:schemeClr val="tx1"/>
                </a:solidFill>
              </a:rPr>
              <a:t> </a:t>
            </a:r>
            <a:r>
              <a:rPr lang="en-GB" sz="1800" i="1" dirty="0" err="1">
                <a:solidFill>
                  <a:schemeClr val="tx1"/>
                </a:solidFill>
              </a:rPr>
              <a:t>ar</a:t>
            </a:r>
            <a:r>
              <a:rPr lang="en-GB" sz="1800" i="1" dirty="0">
                <a:solidFill>
                  <a:schemeClr val="tx1"/>
                </a:solidFill>
              </a:rPr>
              <a:t> </a:t>
            </a:r>
            <a:r>
              <a:rPr lang="en-GB" sz="1800" i="1" dirty="0" err="1">
                <a:solidFill>
                  <a:schemeClr val="tx1"/>
                </a:solidFill>
              </a:rPr>
              <a:t>hawliau</a:t>
            </a:r>
            <a:r>
              <a:rPr lang="en-GB" sz="1800" i="1" dirty="0">
                <a:solidFill>
                  <a:schemeClr val="tx1"/>
                </a:solidFill>
              </a:rPr>
              <a:t> plant a </a:t>
            </a:r>
            <a:r>
              <a:rPr lang="en-GB" sz="1800" i="1" dirty="0" err="1">
                <a:solidFill>
                  <a:schemeClr val="tx1"/>
                </a:solidFill>
              </a:rPr>
              <a:t>phobl</a:t>
            </a:r>
            <a:r>
              <a:rPr lang="en-GB" sz="1800" i="1" dirty="0">
                <a:solidFill>
                  <a:schemeClr val="tx1"/>
                </a:solidFill>
              </a:rPr>
              <a:t> ag </a:t>
            </a:r>
            <a:r>
              <a:rPr lang="en-GB" sz="1800" i="1" dirty="0" err="1">
                <a:solidFill>
                  <a:schemeClr val="tx1"/>
                </a:solidFill>
              </a:rPr>
              <a:t>anableddau</a:t>
            </a:r>
            <a:r>
              <a:rPr lang="en-GB" sz="1800" i="1" dirty="0">
                <a:solidFill>
                  <a:schemeClr val="tx1"/>
                </a:solidFill>
              </a:rPr>
              <a:t>’;</a:t>
            </a:r>
          </a:p>
          <a:p>
            <a:pPr algn="l">
              <a:buSzPct val="100000"/>
              <a:defRPr sz="2800"/>
            </a:pPr>
            <a:endParaRPr lang="en-GB" sz="400" dirty="0" smtClean="0">
              <a:solidFill>
                <a:schemeClr val="tx1"/>
              </a:solidFill>
            </a:endParaRPr>
          </a:p>
          <a:p>
            <a:pPr algn="l">
              <a:buSzPct val="100000"/>
              <a:defRPr sz="2800"/>
            </a:pPr>
            <a:r>
              <a:rPr lang="en-GB" sz="1800" dirty="0" smtClean="0">
                <a:solidFill>
                  <a:schemeClr val="tx1"/>
                </a:solidFill>
              </a:rPr>
              <a:t>Mae </a:t>
            </a:r>
            <a:r>
              <a:rPr lang="en-GB" sz="1800" dirty="0" err="1">
                <a:solidFill>
                  <a:schemeClr val="tx1"/>
                </a:solidFill>
              </a:rPr>
              <a:t>addysg</a:t>
            </a:r>
            <a:r>
              <a:rPr lang="en-GB" sz="1800" dirty="0">
                <a:solidFill>
                  <a:schemeClr val="tx1"/>
                </a:solidFill>
              </a:rPr>
              <a:t> </a:t>
            </a:r>
            <a:r>
              <a:rPr lang="en-GB" sz="1800" dirty="0" err="1">
                <a:solidFill>
                  <a:schemeClr val="tx1"/>
                </a:solidFill>
              </a:rPr>
              <a:t>hawliau</a:t>
            </a:r>
            <a:r>
              <a:rPr lang="en-GB" sz="1800" dirty="0">
                <a:solidFill>
                  <a:schemeClr val="tx1"/>
                </a:solidFill>
              </a:rPr>
              <a:t> </a:t>
            </a:r>
            <a:r>
              <a:rPr lang="en-GB" sz="1800" dirty="0" err="1">
                <a:solidFill>
                  <a:schemeClr val="tx1"/>
                </a:solidFill>
              </a:rPr>
              <a:t>dynol</a:t>
            </a:r>
            <a:r>
              <a:rPr lang="en-GB" sz="1800" dirty="0">
                <a:solidFill>
                  <a:schemeClr val="tx1"/>
                </a:solidFill>
              </a:rPr>
              <a:t> </a:t>
            </a:r>
            <a:r>
              <a:rPr lang="en-GB" sz="1800" dirty="0" err="1">
                <a:solidFill>
                  <a:schemeClr val="tx1"/>
                </a:solidFill>
              </a:rPr>
              <a:t>yn</a:t>
            </a:r>
            <a:r>
              <a:rPr lang="en-GB" sz="1800" dirty="0">
                <a:solidFill>
                  <a:schemeClr val="tx1"/>
                </a:solidFill>
              </a:rPr>
              <a:t> </a:t>
            </a:r>
            <a:r>
              <a:rPr lang="en-GB" sz="1800" dirty="0" err="1">
                <a:solidFill>
                  <a:schemeClr val="tx1"/>
                </a:solidFill>
              </a:rPr>
              <a:t>thema</a:t>
            </a:r>
            <a:r>
              <a:rPr lang="en-GB" sz="1800" dirty="0">
                <a:solidFill>
                  <a:schemeClr val="tx1"/>
                </a:solidFill>
              </a:rPr>
              <a:t> </a:t>
            </a:r>
            <a:r>
              <a:rPr lang="en-GB" sz="1800" dirty="0" err="1">
                <a:solidFill>
                  <a:schemeClr val="tx1"/>
                </a:solidFill>
              </a:rPr>
              <a:t>drawsbynciol</a:t>
            </a:r>
            <a:r>
              <a:rPr lang="en-GB" sz="1800" dirty="0">
                <a:solidFill>
                  <a:schemeClr val="tx1"/>
                </a:solidFill>
              </a:rPr>
              <a:t> </a:t>
            </a:r>
            <a:r>
              <a:rPr lang="en-GB" sz="1800" dirty="0" err="1">
                <a:solidFill>
                  <a:schemeClr val="tx1"/>
                </a:solidFill>
              </a:rPr>
              <a:t>ar</a:t>
            </a:r>
            <a:r>
              <a:rPr lang="en-GB" sz="1800" dirty="0">
                <a:solidFill>
                  <a:schemeClr val="tx1"/>
                </a:solidFill>
              </a:rPr>
              <a:t> </a:t>
            </a:r>
            <a:r>
              <a:rPr lang="en-GB" sz="1800" dirty="0" err="1">
                <a:solidFill>
                  <a:schemeClr val="tx1"/>
                </a:solidFill>
              </a:rPr>
              <a:t>gyfer</a:t>
            </a:r>
            <a:r>
              <a:rPr lang="en-GB" sz="1800" dirty="0">
                <a:solidFill>
                  <a:schemeClr val="tx1"/>
                </a:solidFill>
              </a:rPr>
              <a:t> </a:t>
            </a:r>
            <a:r>
              <a:rPr lang="en-GB" sz="1800" dirty="0" err="1">
                <a:solidFill>
                  <a:schemeClr val="tx1"/>
                </a:solidFill>
              </a:rPr>
              <a:t>dylunio'r</a:t>
            </a:r>
            <a:r>
              <a:rPr lang="en-GB" sz="1800" dirty="0">
                <a:solidFill>
                  <a:schemeClr val="tx1"/>
                </a:solidFill>
              </a:rPr>
              <a:t> </a:t>
            </a:r>
            <a:r>
              <a:rPr lang="en-GB" sz="1800" dirty="0" err="1">
                <a:solidFill>
                  <a:schemeClr val="tx1"/>
                </a:solidFill>
              </a:rPr>
              <a:t>cwricwlwm</a:t>
            </a:r>
            <a:r>
              <a:rPr lang="en-GB" sz="1800" dirty="0">
                <a:solidFill>
                  <a:schemeClr val="tx1"/>
                </a:solidFill>
              </a:rPr>
              <a:t> </a:t>
            </a:r>
            <a:r>
              <a:rPr lang="en-GB" sz="1800" dirty="0" err="1">
                <a:solidFill>
                  <a:schemeClr val="tx1"/>
                </a:solidFill>
              </a:rPr>
              <a:t>newydd</a:t>
            </a:r>
            <a:r>
              <a:rPr lang="en-GB" sz="1800" dirty="0">
                <a:solidFill>
                  <a:schemeClr val="tx1"/>
                </a:solidFill>
              </a:rPr>
              <a:t>;</a:t>
            </a:r>
          </a:p>
          <a:p>
            <a:pPr algn="l">
              <a:buSzPct val="100000"/>
              <a:defRPr sz="2800"/>
            </a:pPr>
            <a:endParaRPr lang="en-GB" sz="400" dirty="0">
              <a:solidFill>
                <a:schemeClr val="tx1"/>
              </a:solidFill>
            </a:endParaRPr>
          </a:p>
          <a:p>
            <a:pPr algn="l">
              <a:buSzPct val="100000"/>
              <a:defRPr sz="2800"/>
            </a:pPr>
            <a:r>
              <a:rPr lang="en-GB" sz="1800" dirty="0" err="1">
                <a:solidFill>
                  <a:schemeClr val="tx1"/>
                </a:solidFill>
              </a:rPr>
              <a:t>Mae'r</a:t>
            </a:r>
            <a:r>
              <a:rPr lang="en-GB" sz="1800" dirty="0">
                <a:solidFill>
                  <a:schemeClr val="tx1"/>
                </a:solidFill>
              </a:rPr>
              <a:t> </a:t>
            </a:r>
            <a:r>
              <a:rPr lang="en-GB" sz="1800" dirty="0" err="1">
                <a:solidFill>
                  <a:schemeClr val="tx1"/>
                </a:solidFill>
              </a:rPr>
              <a:t>cyflwyniad</a:t>
            </a:r>
            <a:r>
              <a:rPr lang="en-GB" sz="1800" dirty="0">
                <a:solidFill>
                  <a:schemeClr val="tx1"/>
                </a:solidFill>
              </a:rPr>
              <a:t> </a:t>
            </a:r>
            <a:r>
              <a:rPr lang="en-GB" sz="1800" dirty="0" err="1">
                <a:solidFill>
                  <a:schemeClr val="tx1"/>
                </a:solidFill>
              </a:rPr>
              <a:t>i'r</a:t>
            </a:r>
            <a:r>
              <a:rPr lang="en-GB" sz="1800" dirty="0">
                <a:solidFill>
                  <a:schemeClr val="tx1"/>
                </a:solidFill>
              </a:rPr>
              <a:t> </a:t>
            </a:r>
            <a:r>
              <a:rPr lang="en-GB" sz="1800" dirty="0" err="1">
                <a:solidFill>
                  <a:schemeClr val="tx1"/>
                </a:solidFill>
              </a:rPr>
              <a:t>cwricwlwm</a:t>
            </a:r>
            <a:r>
              <a:rPr lang="en-GB" sz="1800" dirty="0">
                <a:solidFill>
                  <a:schemeClr val="tx1"/>
                </a:solidFill>
              </a:rPr>
              <a:t> </a:t>
            </a:r>
            <a:r>
              <a:rPr lang="en-GB" sz="1800" dirty="0" err="1">
                <a:solidFill>
                  <a:schemeClr val="tx1"/>
                </a:solidFill>
              </a:rPr>
              <a:t>hefyd</a:t>
            </a:r>
            <a:r>
              <a:rPr lang="en-GB" sz="1800" dirty="0">
                <a:solidFill>
                  <a:schemeClr val="tx1"/>
                </a:solidFill>
              </a:rPr>
              <a:t> </a:t>
            </a:r>
            <a:r>
              <a:rPr lang="en-GB" sz="1800" dirty="0" err="1">
                <a:solidFill>
                  <a:schemeClr val="tx1"/>
                </a:solidFill>
              </a:rPr>
              <a:t>yn</a:t>
            </a:r>
            <a:r>
              <a:rPr lang="en-GB" sz="1800" dirty="0">
                <a:solidFill>
                  <a:schemeClr val="tx1"/>
                </a:solidFill>
              </a:rPr>
              <a:t> </a:t>
            </a:r>
            <a:r>
              <a:rPr lang="en-GB" sz="1800" dirty="0" err="1">
                <a:solidFill>
                  <a:schemeClr val="tx1"/>
                </a:solidFill>
              </a:rPr>
              <a:t>nodi'r</a:t>
            </a:r>
            <a:r>
              <a:rPr lang="en-GB" sz="1800" dirty="0">
                <a:solidFill>
                  <a:schemeClr val="tx1"/>
                </a:solidFill>
              </a:rPr>
              <a:t> </a:t>
            </a:r>
            <a:r>
              <a:rPr lang="en-GB" sz="1800" dirty="0" err="1">
                <a:solidFill>
                  <a:schemeClr val="tx1"/>
                </a:solidFill>
              </a:rPr>
              <a:t>angen</a:t>
            </a:r>
            <a:r>
              <a:rPr lang="en-GB" sz="1800" dirty="0">
                <a:solidFill>
                  <a:schemeClr val="tx1"/>
                </a:solidFill>
              </a:rPr>
              <a:t> </a:t>
            </a:r>
            <a:r>
              <a:rPr lang="en-GB" sz="1800" dirty="0" err="1">
                <a:solidFill>
                  <a:schemeClr val="tx1"/>
                </a:solidFill>
              </a:rPr>
              <a:t>i</a:t>
            </a:r>
            <a:r>
              <a:rPr lang="en-GB" sz="1800" dirty="0">
                <a:solidFill>
                  <a:schemeClr val="tx1"/>
                </a:solidFill>
              </a:rPr>
              <a:t> </a:t>
            </a:r>
            <a:r>
              <a:rPr lang="en-GB" sz="1800" dirty="0" err="1">
                <a:solidFill>
                  <a:schemeClr val="tx1"/>
                </a:solidFill>
              </a:rPr>
              <a:t>ddysgwyr</a:t>
            </a:r>
            <a:r>
              <a:rPr lang="en-GB" sz="1800" dirty="0">
                <a:solidFill>
                  <a:schemeClr val="tx1"/>
                </a:solidFill>
              </a:rPr>
              <a:t> </a:t>
            </a:r>
            <a:r>
              <a:rPr lang="en-GB" sz="1800" dirty="0" err="1">
                <a:solidFill>
                  <a:schemeClr val="tx1"/>
                </a:solidFill>
              </a:rPr>
              <a:t>gymryd</a:t>
            </a:r>
            <a:r>
              <a:rPr lang="en-GB" sz="1800" dirty="0">
                <a:solidFill>
                  <a:schemeClr val="tx1"/>
                </a:solidFill>
              </a:rPr>
              <a:t> </a:t>
            </a:r>
            <a:r>
              <a:rPr lang="en-GB" sz="1800" dirty="0" err="1">
                <a:solidFill>
                  <a:schemeClr val="tx1"/>
                </a:solidFill>
              </a:rPr>
              <a:t>rhan</a:t>
            </a:r>
            <a:r>
              <a:rPr lang="en-GB" sz="1800" dirty="0">
                <a:solidFill>
                  <a:schemeClr val="tx1"/>
                </a:solidFill>
              </a:rPr>
              <a:t> </a:t>
            </a:r>
            <a:r>
              <a:rPr lang="en-GB" sz="1800" dirty="0" err="1">
                <a:solidFill>
                  <a:schemeClr val="tx1"/>
                </a:solidFill>
              </a:rPr>
              <a:t>mewn</a:t>
            </a:r>
            <a:r>
              <a:rPr lang="en-GB" sz="1800" dirty="0">
                <a:solidFill>
                  <a:schemeClr val="tx1"/>
                </a:solidFill>
              </a:rPr>
              <a:t> </a:t>
            </a:r>
            <a:r>
              <a:rPr lang="en-GB" sz="1800" dirty="0" err="1">
                <a:solidFill>
                  <a:schemeClr val="tx1"/>
                </a:solidFill>
              </a:rPr>
              <a:t>dylunio'r</a:t>
            </a:r>
            <a:r>
              <a:rPr lang="en-GB" sz="1800" dirty="0">
                <a:solidFill>
                  <a:schemeClr val="tx1"/>
                </a:solidFill>
              </a:rPr>
              <a:t> </a:t>
            </a:r>
            <a:r>
              <a:rPr lang="en-GB" sz="1800" dirty="0" err="1">
                <a:solidFill>
                  <a:schemeClr val="tx1"/>
                </a:solidFill>
              </a:rPr>
              <a:t>cwricwlwm</a:t>
            </a:r>
            <a:endParaRPr lang="en-GB" sz="1800" dirty="0">
              <a:solidFill>
                <a:schemeClr val="tx1"/>
              </a:solidFill>
            </a:endParaRPr>
          </a:p>
          <a:p>
            <a:pPr algn="l">
              <a:buSzPct val="100000"/>
              <a:defRPr sz="2800"/>
            </a:pPr>
            <a:endParaRPr lang="en-GB" sz="400" dirty="0">
              <a:solidFill>
                <a:schemeClr val="tx1"/>
              </a:solidFill>
            </a:endParaRPr>
          </a:p>
          <a:p>
            <a:pPr algn="l">
              <a:buSzPct val="100000"/>
              <a:defRPr sz="2800"/>
            </a:pPr>
            <a:r>
              <a:rPr lang="en-GB" sz="1800" dirty="0">
                <a:solidFill>
                  <a:schemeClr val="tx1"/>
                </a:solidFill>
              </a:rPr>
              <a:t>Mae </a:t>
            </a:r>
            <a:r>
              <a:rPr lang="en-GB" sz="1800" dirty="0" err="1">
                <a:solidFill>
                  <a:schemeClr val="tx1"/>
                </a:solidFill>
              </a:rPr>
              <a:t>dysgu</a:t>
            </a:r>
            <a:r>
              <a:rPr lang="en-GB" sz="1800" dirty="0">
                <a:solidFill>
                  <a:schemeClr val="tx1"/>
                </a:solidFill>
              </a:rPr>
              <a:t> am </a:t>
            </a:r>
            <a:r>
              <a:rPr lang="en-GB" sz="1800" dirty="0" err="1">
                <a:solidFill>
                  <a:schemeClr val="tx1"/>
                </a:solidFill>
              </a:rPr>
              <a:t>hawliau</a:t>
            </a:r>
            <a:r>
              <a:rPr lang="en-GB" sz="1800" dirty="0">
                <a:solidFill>
                  <a:schemeClr val="tx1"/>
                </a:solidFill>
              </a:rPr>
              <a:t> </a:t>
            </a:r>
            <a:r>
              <a:rPr lang="en-GB" sz="1800" dirty="0" err="1">
                <a:solidFill>
                  <a:schemeClr val="tx1"/>
                </a:solidFill>
              </a:rPr>
              <a:t>dynol</a:t>
            </a:r>
            <a:r>
              <a:rPr lang="en-GB" sz="1800" dirty="0">
                <a:solidFill>
                  <a:schemeClr val="tx1"/>
                </a:solidFill>
              </a:rPr>
              <a:t> </a:t>
            </a:r>
            <a:r>
              <a:rPr lang="en-GB" sz="1800" dirty="0" err="1">
                <a:solidFill>
                  <a:schemeClr val="tx1"/>
                </a:solidFill>
              </a:rPr>
              <a:t>wedi'i</a:t>
            </a:r>
            <a:r>
              <a:rPr lang="en-GB" sz="1800" dirty="0">
                <a:solidFill>
                  <a:schemeClr val="tx1"/>
                </a:solidFill>
              </a:rPr>
              <a:t> </a:t>
            </a:r>
            <a:r>
              <a:rPr lang="en-GB" sz="1800" dirty="0" err="1">
                <a:solidFill>
                  <a:schemeClr val="tx1"/>
                </a:solidFill>
              </a:rPr>
              <a:t>integreiddio</a:t>
            </a:r>
            <a:r>
              <a:rPr lang="en-GB" sz="1800" dirty="0">
                <a:solidFill>
                  <a:schemeClr val="tx1"/>
                </a:solidFill>
              </a:rPr>
              <a:t> </a:t>
            </a:r>
            <a:r>
              <a:rPr lang="en-GB" sz="1800" dirty="0" err="1">
                <a:solidFill>
                  <a:schemeClr val="tx1"/>
                </a:solidFill>
              </a:rPr>
              <a:t>i'r</a:t>
            </a:r>
            <a:r>
              <a:rPr lang="en-GB" sz="1800" dirty="0">
                <a:solidFill>
                  <a:schemeClr val="tx1"/>
                </a:solidFill>
              </a:rPr>
              <a:t> </a:t>
            </a:r>
            <a:r>
              <a:rPr lang="en-GB" sz="1800" dirty="0" err="1">
                <a:solidFill>
                  <a:schemeClr val="tx1"/>
                </a:solidFill>
              </a:rPr>
              <a:t>disgrifiadau</a:t>
            </a:r>
            <a:r>
              <a:rPr lang="en-GB" sz="1800" dirty="0">
                <a:solidFill>
                  <a:schemeClr val="tx1"/>
                </a:solidFill>
              </a:rPr>
              <a:t> o </a:t>
            </a:r>
            <a:r>
              <a:rPr lang="en-GB" sz="1800" dirty="0" err="1">
                <a:solidFill>
                  <a:schemeClr val="tx1"/>
                </a:solidFill>
              </a:rPr>
              <a:t>ddysgu</a:t>
            </a:r>
            <a:r>
              <a:rPr lang="en-GB" sz="1800" dirty="0">
                <a:solidFill>
                  <a:schemeClr val="tx1"/>
                </a:solidFill>
              </a:rPr>
              <a:t> </a:t>
            </a:r>
            <a:r>
              <a:rPr lang="en-GB" sz="1800" dirty="0" err="1">
                <a:solidFill>
                  <a:schemeClr val="tx1"/>
                </a:solidFill>
              </a:rPr>
              <a:t>yn</a:t>
            </a:r>
            <a:r>
              <a:rPr lang="en-GB" sz="1800" dirty="0">
                <a:solidFill>
                  <a:schemeClr val="tx1"/>
                </a:solidFill>
              </a:rPr>
              <a:t> y </a:t>
            </a:r>
            <a:r>
              <a:rPr lang="en-GB" sz="1800" dirty="0" err="1">
                <a:solidFill>
                  <a:schemeClr val="tx1"/>
                </a:solidFill>
              </a:rPr>
              <a:t>Dyniaethau</a:t>
            </a:r>
            <a:r>
              <a:rPr lang="en-GB" sz="1800" dirty="0">
                <a:solidFill>
                  <a:schemeClr val="tx1"/>
                </a:solidFill>
              </a:rPr>
              <a:t> (Beth </a:t>
            </a:r>
            <a:r>
              <a:rPr lang="en-GB" sz="1800" dirty="0" err="1">
                <a:solidFill>
                  <a:schemeClr val="tx1"/>
                </a:solidFill>
              </a:rPr>
              <a:t>sy'n</a:t>
            </a:r>
            <a:r>
              <a:rPr lang="en-GB" sz="1800" dirty="0">
                <a:solidFill>
                  <a:schemeClr val="tx1"/>
                </a:solidFill>
              </a:rPr>
              <a:t> </a:t>
            </a:r>
            <a:r>
              <a:rPr lang="en-GB" sz="1800" dirty="0" err="1">
                <a:solidFill>
                  <a:schemeClr val="tx1"/>
                </a:solidFill>
              </a:rPr>
              <a:t>Bwysig</a:t>
            </a:r>
            <a:r>
              <a:rPr lang="en-GB" sz="1800" dirty="0">
                <a:solidFill>
                  <a:schemeClr val="tx1"/>
                </a:solidFill>
              </a:rPr>
              <a:t> 5) ac </a:t>
            </a:r>
            <a:r>
              <a:rPr lang="en-GB" sz="1800" dirty="0" err="1">
                <a:solidFill>
                  <a:schemeClr val="tx1"/>
                </a:solidFill>
              </a:rPr>
              <a:t>AoLEs</a:t>
            </a:r>
            <a:r>
              <a:rPr lang="en-GB" sz="1800" dirty="0">
                <a:solidFill>
                  <a:schemeClr val="tx1"/>
                </a:solidFill>
              </a:rPr>
              <a:t> </a:t>
            </a:r>
            <a:r>
              <a:rPr lang="en-GB" sz="1800" dirty="0" err="1">
                <a:solidFill>
                  <a:schemeClr val="tx1"/>
                </a:solidFill>
              </a:rPr>
              <a:t>Iechyd</a:t>
            </a:r>
            <a:r>
              <a:rPr lang="en-GB" sz="1800" dirty="0">
                <a:solidFill>
                  <a:schemeClr val="tx1"/>
                </a:solidFill>
              </a:rPr>
              <a:t> a </a:t>
            </a:r>
            <a:r>
              <a:rPr lang="en-GB" sz="1800" dirty="0" err="1">
                <a:solidFill>
                  <a:schemeClr val="tx1"/>
                </a:solidFill>
              </a:rPr>
              <a:t>Lles</a:t>
            </a:r>
            <a:r>
              <a:rPr lang="en-GB" sz="1800" dirty="0">
                <a:solidFill>
                  <a:schemeClr val="tx1"/>
                </a:solidFill>
              </a:rPr>
              <a:t> (Beth </a:t>
            </a:r>
            <a:r>
              <a:rPr lang="en-GB" sz="1800" dirty="0" err="1">
                <a:solidFill>
                  <a:schemeClr val="tx1"/>
                </a:solidFill>
              </a:rPr>
              <a:t>sy'n</a:t>
            </a:r>
            <a:r>
              <a:rPr lang="en-GB" sz="1800" dirty="0">
                <a:solidFill>
                  <a:schemeClr val="tx1"/>
                </a:solidFill>
              </a:rPr>
              <a:t> </a:t>
            </a:r>
            <a:r>
              <a:rPr lang="en-GB" sz="1800" dirty="0" err="1">
                <a:solidFill>
                  <a:schemeClr val="tx1"/>
                </a:solidFill>
              </a:rPr>
              <a:t>Bwysig</a:t>
            </a:r>
            <a:r>
              <a:rPr lang="en-GB" sz="1800" dirty="0">
                <a:solidFill>
                  <a:schemeClr val="tx1"/>
                </a:solidFill>
              </a:rPr>
              <a:t> 5).</a:t>
            </a:r>
          </a:p>
        </p:txBody>
      </p:sp>
      <p:pic>
        <p:nvPicPr>
          <p:cNvPr id="2"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46586" y="5768756"/>
            <a:ext cx="487363" cy="487363"/>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084134" y="5768755"/>
            <a:ext cx="487363" cy="487363"/>
          </a:xfrm>
          <a:prstGeom prst="rect">
            <a:avLst/>
          </a:prstGeom>
        </p:spPr>
      </p:pic>
    </p:spTree>
    <p:extLst>
      <p:ext uri="{BB962C8B-B14F-4D97-AF65-F5344CB8AC3E}">
        <p14:creationId xmlns:p14="http://schemas.microsoft.com/office/powerpoint/2010/main" val="9341884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4795"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466908" y="569184"/>
            <a:ext cx="5231567" cy="4985980"/>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algn="l" fontAlgn="base"/>
            <a:r>
              <a:rPr lang="en-US" sz="2000" b="1" dirty="0" err="1" smtClean="0">
                <a:solidFill>
                  <a:schemeClr val="tx1"/>
                </a:solidFill>
              </a:rPr>
              <a:t>Addysg</a:t>
            </a:r>
            <a:r>
              <a:rPr lang="en-US" sz="2000" b="1" dirty="0" smtClean="0">
                <a:solidFill>
                  <a:schemeClr val="tx1"/>
                </a:solidFill>
              </a:rPr>
              <a:t> </a:t>
            </a:r>
            <a:r>
              <a:rPr lang="en-US" sz="2000" b="1" dirty="0" err="1" smtClean="0">
                <a:solidFill>
                  <a:schemeClr val="tx1"/>
                </a:solidFill>
              </a:rPr>
              <a:t>Hawliau</a:t>
            </a:r>
            <a:r>
              <a:rPr lang="en-US" sz="2000" b="1" dirty="0" smtClean="0">
                <a:solidFill>
                  <a:schemeClr val="tx1"/>
                </a:solidFill>
              </a:rPr>
              <a:t> </a:t>
            </a:r>
            <a:r>
              <a:rPr lang="en-US" sz="2000" b="1" dirty="0" err="1" smtClean="0">
                <a:solidFill>
                  <a:schemeClr val="tx1"/>
                </a:solidFill>
              </a:rPr>
              <a:t>Dynol</a:t>
            </a:r>
            <a:r>
              <a:rPr lang="en-US" sz="2000" dirty="0">
                <a:solidFill>
                  <a:schemeClr val="tx1"/>
                </a:solidFill>
              </a:rPr>
              <a:t/>
            </a:r>
            <a:br>
              <a:rPr lang="en-US" sz="2000" dirty="0">
                <a:solidFill>
                  <a:schemeClr val="tx1"/>
                </a:solidFill>
              </a:rPr>
            </a:br>
            <a:r>
              <a:rPr lang="en-US" sz="2000" u="sng" dirty="0" err="1">
                <a:solidFill>
                  <a:schemeClr val="tx1"/>
                </a:solidFill>
                <a:hlinkClick r:id="rId7"/>
              </a:rPr>
              <a:t>Themâu</a:t>
            </a:r>
            <a:r>
              <a:rPr lang="en-US" sz="2000" u="sng" dirty="0">
                <a:solidFill>
                  <a:schemeClr val="tx1"/>
                </a:solidFill>
                <a:hlinkClick r:id="rId7"/>
              </a:rPr>
              <a:t> </a:t>
            </a:r>
            <a:r>
              <a:rPr lang="en-US" sz="2000" u="sng" dirty="0" err="1">
                <a:solidFill>
                  <a:schemeClr val="tx1"/>
                </a:solidFill>
                <a:hlinkClick r:id="rId7"/>
              </a:rPr>
              <a:t>trawsgwricwlaidd</a:t>
            </a:r>
            <a:r>
              <a:rPr lang="en-US" sz="2000" u="sng" dirty="0">
                <a:solidFill>
                  <a:schemeClr val="tx1"/>
                </a:solidFill>
                <a:hlinkClick r:id="rId7"/>
              </a:rPr>
              <a:t> </a:t>
            </a:r>
            <a:r>
              <a:rPr lang="en-US" sz="2000" u="sng" dirty="0" err="1">
                <a:solidFill>
                  <a:schemeClr val="tx1"/>
                </a:solidFill>
                <a:hlinkClick r:id="rId7"/>
              </a:rPr>
              <a:t>ar</a:t>
            </a:r>
            <a:r>
              <a:rPr lang="en-US" sz="2000" u="sng" dirty="0">
                <a:solidFill>
                  <a:schemeClr val="tx1"/>
                </a:solidFill>
                <a:hlinkClick r:id="rId7"/>
              </a:rPr>
              <a:t> </a:t>
            </a:r>
            <a:r>
              <a:rPr lang="en-US" sz="2000" u="sng" dirty="0" err="1">
                <a:solidFill>
                  <a:schemeClr val="tx1"/>
                </a:solidFill>
                <a:hlinkClick r:id="rId7"/>
              </a:rPr>
              <a:t>gyfer</a:t>
            </a:r>
            <a:r>
              <a:rPr lang="en-US" sz="2000" u="sng" dirty="0">
                <a:solidFill>
                  <a:schemeClr val="tx1"/>
                </a:solidFill>
                <a:hlinkClick r:id="rId7"/>
              </a:rPr>
              <a:t> </a:t>
            </a:r>
            <a:r>
              <a:rPr lang="en-US" sz="2000" u="sng" dirty="0" err="1">
                <a:solidFill>
                  <a:schemeClr val="tx1"/>
                </a:solidFill>
                <a:hlinkClick r:id="rId7"/>
              </a:rPr>
              <a:t>cynllunio</a:t>
            </a:r>
            <a:r>
              <a:rPr lang="en-US" sz="2000" u="sng" dirty="0">
                <a:solidFill>
                  <a:schemeClr val="tx1"/>
                </a:solidFill>
                <a:hlinkClick r:id="rId7"/>
              </a:rPr>
              <a:t> </a:t>
            </a:r>
            <a:r>
              <a:rPr lang="en-US" sz="2000" u="sng" dirty="0" err="1">
                <a:solidFill>
                  <a:schemeClr val="tx1"/>
                </a:solidFill>
                <a:hlinkClick r:id="rId7"/>
              </a:rPr>
              <a:t>eich</a:t>
            </a:r>
            <a:r>
              <a:rPr lang="en-US" sz="2000" u="sng" dirty="0">
                <a:solidFill>
                  <a:schemeClr val="tx1"/>
                </a:solidFill>
                <a:hlinkClick r:id="rId7"/>
              </a:rPr>
              <a:t> </a:t>
            </a:r>
            <a:r>
              <a:rPr lang="en-US" sz="2000" u="sng" dirty="0" err="1" smtClean="0">
                <a:solidFill>
                  <a:schemeClr val="tx1"/>
                </a:solidFill>
                <a:hlinkClick r:id="rId7"/>
              </a:rPr>
              <a:t>cwricwlwm</a:t>
            </a:r>
            <a:endParaRPr lang="en-US" sz="2000" u="sng" dirty="0" smtClean="0">
              <a:solidFill>
                <a:schemeClr val="tx1"/>
              </a:solidFill>
            </a:endParaRPr>
          </a:p>
          <a:p>
            <a:pPr algn="l" fontAlgn="base"/>
            <a:endParaRPr lang="en-US" sz="2000" dirty="0">
              <a:solidFill>
                <a:schemeClr val="tx1"/>
              </a:solidFill>
            </a:endParaRPr>
          </a:p>
          <a:p>
            <a:pPr marL="342900" indent="-342900" algn="l" fontAlgn="base">
              <a:buFont typeface="Courier New" panose="02070309020205020404" pitchFamily="49" charset="0"/>
              <a:buChar char="o"/>
            </a:pPr>
            <a:r>
              <a:rPr lang="en-US" sz="2000" dirty="0" err="1" smtClean="0">
                <a:solidFill>
                  <a:schemeClr val="tx1"/>
                </a:solidFill>
              </a:rPr>
              <a:t>Dysgu</a:t>
            </a:r>
            <a:r>
              <a:rPr lang="en-US" sz="2000" dirty="0" smtClean="0">
                <a:solidFill>
                  <a:schemeClr val="tx1"/>
                </a:solidFill>
              </a:rPr>
              <a:t> </a:t>
            </a:r>
            <a:r>
              <a:rPr lang="en-US" sz="2000" i="1" dirty="0" smtClean="0">
                <a:solidFill>
                  <a:schemeClr val="tx1"/>
                </a:solidFill>
              </a:rPr>
              <a:t>am</a:t>
            </a:r>
            <a:r>
              <a:rPr lang="en-US" sz="2000" b="1" i="1" dirty="0" smtClean="0">
                <a:solidFill>
                  <a:schemeClr val="tx1"/>
                </a:solidFill>
              </a:rPr>
              <a:t> </a:t>
            </a:r>
            <a:r>
              <a:rPr lang="en-US" sz="2000" dirty="0" err="1" smtClean="0">
                <a:solidFill>
                  <a:schemeClr val="tx1"/>
                </a:solidFill>
              </a:rPr>
              <a:t>hawliau</a:t>
            </a:r>
            <a:r>
              <a:rPr lang="en-US" sz="2000" dirty="0" smtClean="0">
                <a:solidFill>
                  <a:schemeClr val="tx1"/>
                </a:solidFill>
              </a:rPr>
              <a:t> </a:t>
            </a:r>
            <a:r>
              <a:rPr lang="en-US" sz="2000" dirty="0" err="1" smtClean="0">
                <a:solidFill>
                  <a:schemeClr val="tx1"/>
                </a:solidFill>
              </a:rPr>
              <a:t>dynol</a:t>
            </a:r>
            <a:r>
              <a:rPr lang="en-US" sz="2000" dirty="0" smtClean="0">
                <a:solidFill>
                  <a:schemeClr val="tx1"/>
                </a:solidFill>
              </a:rPr>
              <a:t> </a:t>
            </a:r>
            <a:r>
              <a:rPr lang="en-US" sz="2000" dirty="0">
                <a:solidFill>
                  <a:schemeClr val="tx1"/>
                </a:solidFill>
              </a:rPr>
              <a:t>– </a:t>
            </a:r>
            <a:r>
              <a:rPr lang="en-US" sz="2000" dirty="0" err="1" smtClean="0">
                <a:solidFill>
                  <a:schemeClr val="tx1"/>
                </a:solidFill>
              </a:rPr>
              <a:t>deall</a:t>
            </a:r>
            <a:r>
              <a:rPr lang="en-US" sz="2000" dirty="0" smtClean="0">
                <a:solidFill>
                  <a:schemeClr val="tx1"/>
                </a:solidFill>
              </a:rPr>
              <a:t> </a:t>
            </a:r>
            <a:r>
              <a:rPr lang="en-US" sz="2000" dirty="0" err="1" smtClean="0">
                <a:solidFill>
                  <a:schemeClr val="tx1"/>
                </a:solidFill>
              </a:rPr>
              <a:t>hawliau</a:t>
            </a:r>
            <a:r>
              <a:rPr lang="en-US" sz="2000" dirty="0" smtClean="0">
                <a:solidFill>
                  <a:schemeClr val="tx1"/>
                </a:solidFill>
              </a:rPr>
              <a:t> </a:t>
            </a:r>
            <a:r>
              <a:rPr lang="en-US" sz="2000" dirty="0" err="1" smtClean="0">
                <a:solidFill>
                  <a:schemeClr val="tx1"/>
                </a:solidFill>
              </a:rPr>
              <a:t>dynol</a:t>
            </a:r>
            <a:r>
              <a:rPr lang="en-US" sz="2000" dirty="0">
                <a:solidFill>
                  <a:schemeClr val="tx1"/>
                </a:solidFill>
              </a:rPr>
              <a:t>, a </a:t>
            </a:r>
            <a:r>
              <a:rPr lang="en-US" sz="2000" dirty="0" err="1">
                <a:solidFill>
                  <a:schemeClr val="tx1"/>
                </a:solidFill>
              </a:rPr>
              <a:t>ffynonellau'r</a:t>
            </a:r>
            <a:r>
              <a:rPr lang="en-US" sz="2000" dirty="0">
                <a:solidFill>
                  <a:schemeClr val="tx1"/>
                </a:solidFill>
              </a:rPr>
              <a:t> </a:t>
            </a:r>
            <a:r>
              <a:rPr lang="en-US" sz="2000" dirty="0" err="1">
                <a:solidFill>
                  <a:schemeClr val="tx1"/>
                </a:solidFill>
              </a:rPr>
              <a:t>hawliau</a:t>
            </a:r>
            <a:r>
              <a:rPr lang="en-US" sz="2000" dirty="0">
                <a:solidFill>
                  <a:schemeClr val="tx1"/>
                </a:solidFill>
              </a:rPr>
              <a:t> </a:t>
            </a:r>
            <a:r>
              <a:rPr lang="en-US" sz="2000" dirty="0" err="1">
                <a:solidFill>
                  <a:schemeClr val="tx1"/>
                </a:solidFill>
              </a:rPr>
              <a:t>hynny</a:t>
            </a:r>
            <a:r>
              <a:rPr lang="en-US" sz="2000" dirty="0">
                <a:solidFill>
                  <a:schemeClr val="tx1"/>
                </a:solidFill>
              </a:rPr>
              <a:t> </a:t>
            </a:r>
            <a:r>
              <a:rPr lang="en-US" sz="2000" dirty="0" err="1">
                <a:solidFill>
                  <a:schemeClr val="tx1"/>
                </a:solidFill>
              </a:rPr>
              <a:t>gan</a:t>
            </a:r>
            <a:r>
              <a:rPr lang="en-US" sz="2000" dirty="0">
                <a:solidFill>
                  <a:schemeClr val="tx1"/>
                </a:solidFill>
              </a:rPr>
              <a:t> </a:t>
            </a:r>
            <a:r>
              <a:rPr lang="en-US" sz="2000" dirty="0" err="1">
                <a:solidFill>
                  <a:schemeClr val="tx1"/>
                </a:solidFill>
              </a:rPr>
              <a:t>gynnwys</a:t>
            </a:r>
            <a:r>
              <a:rPr lang="en-US" sz="2000" dirty="0">
                <a:solidFill>
                  <a:schemeClr val="tx1"/>
                </a:solidFill>
              </a:rPr>
              <a:t> </a:t>
            </a:r>
            <a:r>
              <a:rPr lang="en-US" sz="2000" dirty="0" smtClean="0">
                <a:solidFill>
                  <a:schemeClr val="tx1"/>
                </a:solidFill>
              </a:rPr>
              <a:t>CCUHP</a:t>
            </a:r>
          </a:p>
          <a:p>
            <a:pPr marL="342900" indent="-342900" algn="l" fontAlgn="base">
              <a:buFont typeface="Courier New" panose="02070309020205020404" pitchFamily="49" charset="0"/>
              <a:buChar char="o"/>
            </a:pPr>
            <a:endParaRPr lang="en-US" sz="2000" dirty="0">
              <a:solidFill>
                <a:schemeClr val="tx1"/>
              </a:solidFill>
            </a:endParaRPr>
          </a:p>
          <a:p>
            <a:pPr marL="342900" indent="-342900" algn="l" fontAlgn="base">
              <a:buFont typeface="Courier New" panose="02070309020205020404" pitchFamily="49" charset="0"/>
              <a:buChar char="o"/>
            </a:pPr>
            <a:r>
              <a:rPr lang="en-US" sz="2000" dirty="0" err="1">
                <a:solidFill>
                  <a:schemeClr val="tx1"/>
                </a:solidFill>
              </a:rPr>
              <a:t>dysgu</a:t>
            </a:r>
            <a:r>
              <a:rPr lang="en-US" sz="2000" dirty="0">
                <a:solidFill>
                  <a:schemeClr val="tx1"/>
                </a:solidFill>
              </a:rPr>
              <a:t> </a:t>
            </a:r>
            <a:r>
              <a:rPr lang="en-US" sz="2000" i="1" dirty="0" err="1">
                <a:solidFill>
                  <a:schemeClr val="tx1"/>
                </a:solidFill>
              </a:rPr>
              <a:t>drwy</a:t>
            </a:r>
            <a:r>
              <a:rPr lang="en-US" sz="2000" dirty="0">
                <a:solidFill>
                  <a:schemeClr val="tx1"/>
                </a:solidFill>
              </a:rPr>
              <a:t> </a:t>
            </a:r>
            <a:r>
              <a:rPr lang="en-US" sz="2000" dirty="0" err="1">
                <a:solidFill>
                  <a:schemeClr val="tx1"/>
                </a:solidFill>
              </a:rPr>
              <a:t>hawliau</a:t>
            </a:r>
            <a:r>
              <a:rPr lang="en-US" sz="2000" dirty="0">
                <a:solidFill>
                  <a:schemeClr val="tx1"/>
                </a:solidFill>
              </a:rPr>
              <a:t> </a:t>
            </a:r>
            <a:r>
              <a:rPr lang="en-US" sz="2000" dirty="0" err="1">
                <a:solidFill>
                  <a:schemeClr val="tx1"/>
                </a:solidFill>
              </a:rPr>
              <a:t>dynol</a:t>
            </a:r>
            <a:r>
              <a:rPr lang="en-US" sz="2000" dirty="0">
                <a:solidFill>
                  <a:schemeClr val="tx1"/>
                </a:solidFill>
              </a:rPr>
              <a:t> – </a:t>
            </a:r>
            <a:r>
              <a:rPr lang="en-US" sz="2000" dirty="0" err="1">
                <a:solidFill>
                  <a:schemeClr val="tx1"/>
                </a:solidFill>
              </a:rPr>
              <a:t>datblygu</a:t>
            </a:r>
            <a:r>
              <a:rPr lang="en-US" sz="2000" dirty="0">
                <a:solidFill>
                  <a:schemeClr val="tx1"/>
                </a:solidFill>
              </a:rPr>
              <a:t> </a:t>
            </a:r>
            <a:r>
              <a:rPr lang="en-US" sz="2000" dirty="0" err="1">
                <a:solidFill>
                  <a:schemeClr val="tx1"/>
                </a:solidFill>
              </a:rPr>
              <a:t>gwerthoedd</a:t>
            </a:r>
            <a:r>
              <a:rPr lang="en-US" sz="2000" dirty="0">
                <a:solidFill>
                  <a:schemeClr val="tx1"/>
                </a:solidFill>
              </a:rPr>
              <a:t>, </a:t>
            </a:r>
            <a:r>
              <a:rPr lang="en-US" sz="2000" dirty="0" err="1">
                <a:solidFill>
                  <a:schemeClr val="tx1"/>
                </a:solidFill>
              </a:rPr>
              <a:t>agweddau</a:t>
            </a:r>
            <a:r>
              <a:rPr lang="en-US" sz="2000" dirty="0">
                <a:solidFill>
                  <a:schemeClr val="tx1"/>
                </a:solidFill>
              </a:rPr>
              <a:t> ac </a:t>
            </a:r>
            <a:r>
              <a:rPr lang="en-US" sz="2000" dirty="0" err="1">
                <a:solidFill>
                  <a:schemeClr val="tx1"/>
                </a:solidFill>
              </a:rPr>
              <a:t>ymddygiadau</a:t>
            </a:r>
            <a:r>
              <a:rPr lang="en-US" sz="2000" dirty="0">
                <a:solidFill>
                  <a:schemeClr val="tx1"/>
                </a:solidFill>
              </a:rPr>
              <a:t> </a:t>
            </a:r>
            <a:r>
              <a:rPr lang="en-US" sz="2000" dirty="0" err="1">
                <a:solidFill>
                  <a:schemeClr val="tx1"/>
                </a:solidFill>
              </a:rPr>
              <a:t>sy’n</a:t>
            </a:r>
            <a:r>
              <a:rPr lang="en-US" sz="2000" dirty="0">
                <a:solidFill>
                  <a:schemeClr val="tx1"/>
                </a:solidFill>
              </a:rPr>
              <a:t> </a:t>
            </a:r>
            <a:r>
              <a:rPr lang="en-US" sz="2000" dirty="0" err="1">
                <a:solidFill>
                  <a:schemeClr val="tx1"/>
                </a:solidFill>
              </a:rPr>
              <a:t>adlewyrchu</a:t>
            </a:r>
            <a:r>
              <a:rPr lang="en-US" sz="2000" dirty="0">
                <a:solidFill>
                  <a:schemeClr val="tx1"/>
                </a:solidFill>
              </a:rPr>
              <a:t> </a:t>
            </a:r>
            <a:r>
              <a:rPr lang="en-US" sz="2000" dirty="0" err="1">
                <a:solidFill>
                  <a:schemeClr val="tx1"/>
                </a:solidFill>
              </a:rPr>
              <a:t>gwerthoedd</a:t>
            </a:r>
            <a:r>
              <a:rPr lang="en-US" sz="2000" dirty="0">
                <a:solidFill>
                  <a:schemeClr val="tx1"/>
                </a:solidFill>
              </a:rPr>
              <a:t> </a:t>
            </a:r>
            <a:r>
              <a:rPr lang="en-US" sz="2000" dirty="0" err="1">
                <a:solidFill>
                  <a:schemeClr val="tx1"/>
                </a:solidFill>
              </a:rPr>
              <a:t>hawliau</a:t>
            </a:r>
            <a:r>
              <a:rPr lang="en-US" sz="2000" dirty="0">
                <a:solidFill>
                  <a:schemeClr val="tx1"/>
                </a:solidFill>
              </a:rPr>
              <a:t> </a:t>
            </a:r>
            <a:r>
              <a:rPr lang="en-US" sz="2000" dirty="0" err="1" smtClean="0">
                <a:solidFill>
                  <a:schemeClr val="tx1"/>
                </a:solidFill>
              </a:rPr>
              <a:t>dynol</a:t>
            </a:r>
            <a:endParaRPr lang="en-US" sz="2000" dirty="0">
              <a:solidFill>
                <a:schemeClr val="tx1"/>
              </a:solidFill>
            </a:endParaRPr>
          </a:p>
          <a:p>
            <a:pPr marL="342900" indent="-342900" algn="l" fontAlgn="base">
              <a:buFont typeface="Courier New" panose="02070309020205020404" pitchFamily="49" charset="0"/>
              <a:buChar char="o"/>
            </a:pPr>
            <a:endParaRPr lang="en-US" sz="2000" dirty="0">
              <a:solidFill>
                <a:schemeClr val="tx1"/>
              </a:solidFill>
            </a:endParaRPr>
          </a:p>
          <a:p>
            <a:pPr marL="342900" indent="-342900" algn="l" fontAlgn="base">
              <a:buFont typeface="Courier New" panose="02070309020205020404" pitchFamily="49" charset="0"/>
              <a:buChar char="o"/>
            </a:pPr>
            <a:r>
              <a:rPr lang="en-US" sz="2000" dirty="0" err="1">
                <a:solidFill>
                  <a:schemeClr val="tx1"/>
                </a:solidFill>
              </a:rPr>
              <a:t>dysgu</a:t>
            </a:r>
            <a:r>
              <a:rPr lang="en-US" sz="2000" dirty="0">
                <a:solidFill>
                  <a:schemeClr val="tx1"/>
                </a:solidFill>
              </a:rPr>
              <a:t> </a:t>
            </a:r>
            <a:r>
              <a:rPr lang="en-US" sz="2000" i="1" dirty="0" err="1">
                <a:solidFill>
                  <a:schemeClr val="tx1"/>
                </a:solidFill>
              </a:rPr>
              <a:t>ar</a:t>
            </a:r>
            <a:r>
              <a:rPr lang="en-US" sz="2000" i="1" dirty="0">
                <a:solidFill>
                  <a:schemeClr val="tx1"/>
                </a:solidFill>
              </a:rPr>
              <a:t> </a:t>
            </a:r>
            <a:r>
              <a:rPr lang="en-US" sz="2000" i="1" dirty="0" err="1">
                <a:solidFill>
                  <a:schemeClr val="tx1"/>
                </a:solidFill>
              </a:rPr>
              <a:t>gyfer</a:t>
            </a:r>
            <a:r>
              <a:rPr lang="en-US" sz="2000" i="1" dirty="0">
                <a:solidFill>
                  <a:schemeClr val="tx1"/>
                </a:solidFill>
              </a:rPr>
              <a:t> </a:t>
            </a:r>
            <a:r>
              <a:rPr lang="en-US" sz="2000" dirty="0" err="1">
                <a:solidFill>
                  <a:schemeClr val="tx1"/>
                </a:solidFill>
              </a:rPr>
              <a:t>hawliau</a:t>
            </a:r>
            <a:r>
              <a:rPr lang="en-US" sz="2000" dirty="0">
                <a:solidFill>
                  <a:schemeClr val="tx1"/>
                </a:solidFill>
              </a:rPr>
              <a:t> </a:t>
            </a:r>
            <a:r>
              <a:rPr lang="en-US" sz="2000" dirty="0" err="1">
                <a:solidFill>
                  <a:schemeClr val="tx1"/>
                </a:solidFill>
              </a:rPr>
              <a:t>dynol</a:t>
            </a:r>
            <a:r>
              <a:rPr lang="en-US" sz="2000" dirty="0">
                <a:solidFill>
                  <a:schemeClr val="tx1"/>
                </a:solidFill>
              </a:rPr>
              <a:t> – </a:t>
            </a:r>
            <a:r>
              <a:rPr lang="en-US" sz="2000" dirty="0" err="1">
                <a:solidFill>
                  <a:schemeClr val="tx1"/>
                </a:solidFill>
              </a:rPr>
              <a:t>ysgogi</a:t>
            </a:r>
            <a:r>
              <a:rPr lang="en-US" sz="2000" dirty="0">
                <a:solidFill>
                  <a:schemeClr val="tx1"/>
                </a:solidFill>
              </a:rPr>
              <a:t> </a:t>
            </a:r>
            <a:r>
              <a:rPr lang="en-US" sz="2000" dirty="0" err="1">
                <a:solidFill>
                  <a:schemeClr val="tx1"/>
                </a:solidFill>
              </a:rPr>
              <a:t>gweithredu</a:t>
            </a:r>
            <a:r>
              <a:rPr lang="en-US" sz="2000" dirty="0">
                <a:solidFill>
                  <a:schemeClr val="tx1"/>
                </a:solidFill>
              </a:rPr>
              <a:t> </a:t>
            </a:r>
            <a:r>
              <a:rPr lang="en-US" sz="2000" dirty="0" err="1">
                <a:solidFill>
                  <a:schemeClr val="tx1"/>
                </a:solidFill>
              </a:rPr>
              <a:t>cymdeithasol</a:t>
            </a:r>
            <a:r>
              <a:rPr lang="en-US" sz="2000" dirty="0">
                <a:solidFill>
                  <a:schemeClr val="tx1"/>
                </a:solidFill>
              </a:rPr>
              <a:t> a </a:t>
            </a:r>
            <a:r>
              <a:rPr lang="en-US" sz="2000" dirty="0" err="1">
                <a:solidFill>
                  <a:schemeClr val="tx1"/>
                </a:solidFill>
              </a:rPr>
              <a:t>grymuso</a:t>
            </a:r>
            <a:r>
              <a:rPr lang="en-US" sz="2000" dirty="0">
                <a:solidFill>
                  <a:schemeClr val="tx1"/>
                </a:solidFill>
              </a:rPr>
              <a:t> </a:t>
            </a:r>
            <a:r>
              <a:rPr lang="en-US" sz="2000" dirty="0" err="1">
                <a:solidFill>
                  <a:schemeClr val="tx1"/>
                </a:solidFill>
              </a:rPr>
              <a:t>dinasyddiaeth</a:t>
            </a:r>
            <a:r>
              <a:rPr lang="en-US" sz="2000" dirty="0">
                <a:solidFill>
                  <a:schemeClr val="tx1"/>
                </a:solidFill>
              </a:rPr>
              <a:t> </a:t>
            </a:r>
            <a:r>
              <a:rPr lang="en-US" sz="2000" dirty="0" err="1">
                <a:solidFill>
                  <a:schemeClr val="tx1"/>
                </a:solidFill>
              </a:rPr>
              <a:t>weithredol</a:t>
            </a:r>
            <a:r>
              <a:rPr lang="en-US" sz="2000" dirty="0">
                <a:solidFill>
                  <a:schemeClr val="tx1"/>
                </a:solidFill>
              </a:rPr>
              <a:t> </a:t>
            </a:r>
            <a:r>
              <a:rPr lang="en-US" sz="2000" dirty="0" err="1">
                <a:solidFill>
                  <a:schemeClr val="tx1"/>
                </a:solidFill>
              </a:rPr>
              <a:t>i</a:t>
            </a:r>
            <a:r>
              <a:rPr lang="en-US" sz="2000" dirty="0">
                <a:solidFill>
                  <a:schemeClr val="tx1"/>
                </a:solidFill>
              </a:rPr>
              <a:t> </a:t>
            </a:r>
            <a:r>
              <a:rPr lang="en-US" sz="2000" dirty="0" err="1">
                <a:solidFill>
                  <a:schemeClr val="tx1"/>
                </a:solidFill>
              </a:rPr>
              <a:t>hybu</a:t>
            </a:r>
            <a:r>
              <a:rPr lang="en-US" sz="2000" dirty="0">
                <a:solidFill>
                  <a:schemeClr val="tx1"/>
                </a:solidFill>
              </a:rPr>
              <a:t> parch at </a:t>
            </a:r>
            <a:r>
              <a:rPr lang="en-US" sz="2000" dirty="0" err="1">
                <a:solidFill>
                  <a:schemeClr val="tx1"/>
                </a:solidFill>
              </a:rPr>
              <a:t>hawliau</a:t>
            </a:r>
            <a:r>
              <a:rPr lang="en-US" sz="2000" dirty="0">
                <a:solidFill>
                  <a:schemeClr val="tx1"/>
                </a:solidFill>
              </a:rPr>
              <a:t> </a:t>
            </a:r>
            <a:r>
              <a:rPr lang="en-US" sz="2000" dirty="0" err="1">
                <a:solidFill>
                  <a:schemeClr val="tx1"/>
                </a:solidFill>
              </a:rPr>
              <a:t>pawb</a:t>
            </a:r>
            <a:endParaRPr lang="en-GB" sz="2000" dirty="0">
              <a:solidFill>
                <a:schemeClr val="tx1"/>
              </a:solidFill>
              <a:cs typeface="Arial" panose="020B0604020202020204" pitchFamily="34" charset="0"/>
            </a:endParaRPr>
          </a:p>
          <a:p>
            <a:pPr algn="l"/>
            <a:endParaRPr lang="en-US" sz="2000" dirty="0"/>
          </a:p>
        </p:txBody>
      </p:sp>
      <p:sp>
        <p:nvSpPr>
          <p:cNvPr id="8" name="Subtitle 2"/>
          <p:cNvSpPr txBox="1">
            <a:spLocks/>
          </p:cNvSpPr>
          <p:nvPr/>
        </p:nvSpPr>
        <p:spPr>
          <a:xfrm>
            <a:off x="6000297" y="569184"/>
            <a:ext cx="5886904" cy="7112716"/>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r>
              <a:rPr lang="en-US" sz="2000" b="1" dirty="0">
                <a:solidFill>
                  <a:schemeClr val="tx1"/>
                </a:solidFill>
              </a:rPr>
              <a:t>Human Rights </a:t>
            </a:r>
            <a:r>
              <a:rPr lang="en-US" sz="2000" b="1" dirty="0" smtClean="0">
                <a:solidFill>
                  <a:schemeClr val="tx1"/>
                </a:solidFill>
              </a:rPr>
              <a:t>Education</a:t>
            </a:r>
            <a:r>
              <a:rPr lang="en-US" sz="2000" dirty="0">
                <a:solidFill>
                  <a:schemeClr val="tx1"/>
                </a:solidFill>
              </a:rPr>
              <a:t/>
            </a:r>
            <a:br>
              <a:rPr lang="en-US" sz="2000" dirty="0">
                <a:solidFill>
                  <a:schemeClr val="tx1"/>
                </a:solidFill>
              </a:rPr>
            </a:br>
            <a:r>
              <a:rPr lang="en-US" sz="2000" dirty="0">
                <a:solidFill>
                  <a:schemeClr val="tx1"/>
                </a:solidFill>
                <a:hlinkClick r:id="rId8"/>
              </a:rPr>
              <a:t>Cross-cutting themes for designing your curriculum - </a:t>
            </a:r>
            <a:r>
              <a:rPr lang="en-US" sz="2000" dirty="0" err="1">
                <a:solidFill>
                  <a:schemeClr val="tx1"/>
                </a:solidFill>
                <a:hlinkClick r:id="rId8"/>
              </a:rPr>
              <a:t>Hwb</a:t>
            </a:r>
            <a:r>
              <a:rPr lang="en-US" sz="2000" dirty="0">
                <a:solidFill>
                  <a:schemeClr val="tx1"/>
                </a:solidFill>
                <a:hlinkClick r:id="rId8"/>
              </a:rPr>
              <a:t> (</a:t>
            </a:r>
            <a:r>
              <a:rPr lang="en-US" sz="2000" dirty="0" err="1">
                <a:solidFill>
                  <a:schemeClr val="tx1"/>
                </a:solidFill>
                <a:hlinkClick r:id="rId8"/>
              </a:rPr>
              <a:t>gov.wales</a:t>
            </a:r>
            <a:r>
              <a:rPr lang="en-US" sz="2000" dirty="0">
                <a:solidFill>
                  <a:schemeClr val="tx1"/>
                </a:solidFill>
                <a:hlinkClick r:id="rId8"/>
              </a:rPr>
              <a:t>)</a:t>
            </a:r>
            <a:endParaRPr lang="en-US" sz="2000" dirty="0">
              <a:solidFill>
                <a:schemeClr val="tx1"/>
              </a:solidFill>
            </a:endParaRPr>
          </a:p>
          <a:p>
            <a:pPr algn="l" fontAlgn="base"/>
            <a:endParaRPr lang="en-US" sz="800" dirty="0">
              <a:solidFill>
                <a:schemeClr val="tx1"/>
              </a:solidFill>
            </a:endParaRPr>
          </a:p>
          <a:p>
            <a:pPr marL="342900" indent="-342900" algn="l" fontAlgn="base">
              <a:buFont typeface="Courier New" panose="02070309020205020404" pitchFamily="49" charset="0"/>
              <a:buChar char="o"/>
            </a:pPr>
            <a:r>
              <a:rPr lang="en-US" sz="2000" dirty="0">
                <a:solidFill>
                  <a:schemeClr val="tx1"/>
                </a:solidFill>
              </a:rPr>
              <a:t>learning </a:t>
            </a:r>
            <a:r>
              <a:rPr lang="en-US" sz="2000" b="1" i="1" dirty="0">
                <a:solidFill>
                  <a:schemeClr val="tx1"/>
                </a:solidFill>
              </a:rPr>
              <a:t>about </a:t>
            </a:r>
            <a:r>
              <a:rPr lang="en-US" sz="2000" dirty="0">
                <a:solidFill>
                  <a:schemeClr val="tx1"/>
                </a:solidFill>
              </a:rPr>
              <a:t>human rights – understanding human rights, and the sources of those rights including the UNCRC</a:t>
            </a:r>
          </a:p>
          <a:p>
            <a:pPr marL="171450" indent="-171450" algn="l" fontAlgn="base">
              <a:buFont typeface="Courier New" panose="02070309020205020404" pitchFamily="49" charset="0"/>
              <a:buChar char="o"/>
            </a:pPr>
            <a:endParaRPr lang="en-US" sz="800" dirty="0">
              <a:solidFill>
                <a:schemeClr val="tx1"/>
              </a:solidFill>
            </a:endParaRPr>
          </a:p>
          <a:p>
            <a:pPr marL="342900" indent="-342900" algn="l" fontAlgn="base">
              <a:buFont typeface="Courier New" panose="02070309020205020404" pitchFamily="49" charset="0"/>
              <a:buChar char="o"/>
            </a:pPr>
            <a:r>
              <a:rPr lang="en-US" sz="2000" dirty="0">
                <a:solidFill>
                  <a:schemeClr val="tx1"/>
                </a:solidFill>
              </a:rPr>
              <a:t>learning </a:t>
            </a:r>
            <a:r>
              <a:rPr lang="en-US" sz="2000" b="1" i="1" dirty="0">
                <a:solidFill>
                  <a:schemeClr val="tx1"/>
                </a:solidFill>
              </a:rPr>
              <a:t>through</a:t>
            </a:r>
            <a:r>
              <a:rPr lang="en-US" sz="2000" dirty="0">
                <a:solidFill>
                  <a:schemeClr val="tx1"/>
                </a:solidFill>
              </a:rPr>
              <a:t> human rights – the development of values, attitudes and </a:t>
            </a:r>
            <a:r>
              <a:rPr lang="en-US" sz="2000" dirty="0" err="1">
                <a:solidFill>
                  <a:schemeClr val="tx1"/>
                </a:solidFill>
              </a:rPr>
              <a:t>behaviours</a:t>
            </a:r>
            <a:r>
              <a:rPr lang="en-US" sz="2000" dirty="0">
                <a:solidFill>
                  <a:schemeClr val="tx1"/>
                </a:solidFill>
              </a:rPr>
              <a:t> that reflect human rights values</a:t>
            </a:r>
          </a:p>
          <a:p>
            <a:pPr marL="171450" indent="-171450" algn="l" fontAlgn="base">
              <a:buFont typeface="Courier New" panose="02070309020205020404" pitchFamily="49" charset="0"/>
              <a:buChar char="o"/>
            </a:pPr>
            <a:endParaRPr lang="en-US" sz="800" dirty="0">
              <a:solidFill>
                <a:schemeClr val="tx1"/>
              </a:solidFill>
            </a:endParaRPr>
          </a:p>
          <a:p>
            <a:pPr marL="342900" indent="-342900" algn="l" fontAlgn="base">
              <a:buFont typeface="Courier New" panose="02070309020205020404" pitchFamily="49" charset="0"/>
              <a:buChar char="o"/>
            </a:pPr>
            <a:r>
              <a:rPr lang="en-US" sz="2000" dirty="0">
                <a:solidFill>
                  <a:schemeClr val="tx1"/>
                </a:solidFill>
              </a:rPr>
              <a:t>learning </a:t>
            </a:r>
            <a:r>
              <a:rPr lang="en-US" sz="2000" b="1" i="1" dirty="0">
                <a:solidFill>
                  <a:schemeClr val="tx1"/>
                </a:solidFill>
              </a:rPr>
              <a:t>for</a:t>
            </a:r>
            <a:r>
              <a:rPr lang="en-US" sz="2000" i="1" dirty="0">
                <a:solidFill>
                  <a:schemeClr val="tx1"/>
                </a:solidFill>
              </a:rPr>
              <a:t> </a:t>
            </a:r>
            <a:r>
              <a:rPr lang="en-US" sz="2000" dirty="0">
                <a:solidFill>
                  <a:schemeClr val="tx1"/>
                </a:solidFill>
              </a:rPr>
              <a:t>human rights – the motivation of social action and empowerment of active citizenship to advance respect for the rights of all</a:t>
            </a:r>
          </a:p>
          <a:p>
            <a:pPr marL="285750" lvl="0" indent="-285750" algn="l">
              <a:lnSpc>
                <a:spcPct val="100000"/>
              </a:lnSpc>
              <a:spcBef>
                <a:spcPts val="0"/>
              </a:spcBef>
              <a:buFont typeface="Arial" panose="020B0604020202020204" pitchFamily="34" charset="0"/>
              <a:buChar char="•"/>
              <a:defRPr/>
            </a:pPr>
            <a:endParaRPr lang="en-US" sz="1800" b="1" dirty="0">
              <a:solidFill>
                <a:prstClr val="black"/>
              </a:solidFill>
              <a:latin typeface="VAG Rounded Std Light"/>
            </a:endParaRPr>
          </a:p>
          <a:p>
            <a:pPr marL="285750" lvl="0" indent="-285750" algn="l">
              <a:lnSpc>
                <a:spcPct val="100000"/>
              </a:lnSpc>
              <a:spcBef>
                <a:spcPts val="0"/>
              </a:spcBef>
              <a:buFont typeface="Arial" panose="020B0604020202020204" pitchFamily="34" charset="0"/>
              <a:buChar char="•"/>
              <a:defRPr/>
            </a:pPr>
            <a:endParaRPr lang="en-US" sz="1800" b="1" dirty="0">
              <a:solidFill>
                <a:prstClr val="black"/>
              </a:solidFill>
              <a:latin typeface="VAG Rounded Std Light"/>
            </a:endParaRPr>
          </a:p>
          <a:p>
            <a:pPr marL="285750" lvl="0" indent="-285750" algn="l">
              <a:lnSpc>
                <a:spcPct val="100000"/>
              </a:lnSpc>
              <a:spcBef>
                <a:spcPts val="0"/>
              </a:spcBef>
              <a:buFont typeface="Arial" panose="020B0604020202020204" pitchFamily="34" charset="0"/>
              <a:buChar char="•"/>
              <a:defRPr/>
            </a:pPr>
            <a:endParaRPr lang="en-US" sz="1800" b="1" dirty="0">
              <a:solidFill>
                <a:prstClr val="black"/>
              </a:solidFill>
              <a:latin typeface="VAG Rounded Std Light"/>
            </a:endParaRPr>
          </a:p>
          <a:p>
            <a:pPr marL="285750" lvl="0" indent="-285750" algn="l">
              <a:lnSpc>
                <a:spcPct val="100000"/>
              </a:lnSpc>
              <a:spcBef>
                <a:spcPts val="0"/>
              </a:spcBef>
              <a:buFont typeface="Arial" panose="020B0604020202020204" pitchFamily="34" charset="0"/>
              <a:buChar char="•"/>
              <a:defRPr/>
            </a:pPr>
            <a:endParaRPr lang="en-US" sz="1800" dirty="0">
              <a:solidFill>
                <a:srgbClr val="181818"/>
              </a:solidFill>
              <a:latin typeface="Merriweather"/>
            </a:endParaRPr>
          </a:p>
          <a:p>
            <a:pPr lvl="0" algn="l">
              <a:lnSpc>
                <a:spcPct val="100000"/>
              </a:lnSpc>
              <a:spcBef>
                <a:spcPts val="0"/>
              </a:spcBef>
              <a:defRPr/>
            </a:pPr>
            <a:endParaRPr lang="en-US" sz="1800" dirty="0">
              <a:solidFill>
                <a:srgbClr val="181818"/>
              </a:solidFill>
              <a:latin typeface="Merriweather"/>
            </a:endParaRPr>
          </a:p>
          <a:p>
            <a:pPr lvl="0" algn="l">
              <a:lnSpc>
                <a:spcPct val="100000"/>
              </a:lnSpc>
              <a:spcBef>
                <a:spcPts val="0"/>
              </a:spcBef>
              <a:defRPr/>
            </a:pPr>
            <a:endParaRPr lang="en-US" sz="1800" dirty="0">
              <a:solidFill>
                <a:srgbClr val="181818"/>
              </a:solidFill>
              <a:latin typeface="Merriweather"/>
            </a:endParaRPr>
          </a:p>
          <a:p>
            <a:pPr lvl="0" algn="l">
              <a:lnSpc>
                <a:spcPct val="100000"/>
              </a:lnSpc>
              <a:spcBef>
                <a:spcPts val="0"/>
              </a:spcBef>
              <a:defRPr/>
            </a:pPr>
            <a:endParaRPr lang="en-US" sz="1800" b="1" dirty="0">
              <a:solidFill>
                <a:srgbClr val="181818"/>
              </a:solidFill>
              <a:latin typeface="Merriweather"/>
            </a:endParaRPr>
          </a:p>
          <a:p>
            <a:pPr lvl="0" algn="l">
              <a:lnSpc>
                <a:spcPct val="100000"/>
              </a:lnSpc>
              <a:spcBef>
                <a:spcPts val="0"/>
              </a:spcBef>
              <a:defRPr/>
            </a:pPr>
            <a:endParaRPr lang="en-US" sz="1800" b="1" dirty="0">
              <a:solidFill>
                <a:srgbClr val="181818"/>
              </a:solidFill>
              <a:latin typeface="Merriweather"/>
            </a:endParaRPr>
          </a:p>
        </p:txBody>
      </p:sp>
      <p:pic>
        <p:nvPicPr>
          <p:cNvPr id="3"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15131" y="5755446"/>
            <a:ext cx="415166" cy="487363"/>
          </a:xfrm>
          <a:prstGeom prst="rect">
            <a:avLst/>
          </a:prstGeom>
        </p:spPr>
      </p:pic>
      <p:pic>
        <p:nvPicPr>
          <p:cNvPr id="2"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872674" y="5755445"/>
            <a:ext cx="487363" cy="487363"/>
          </a:xfrm>
          <a:prstGeom prst="rect">
            <a:avLst/>
          </a:prstGeom>
        </p:spPr>
      </p:pic>
    </p:spTree>
    <p:extLst>
      <p:ext uri="{BB962C8B-B14F-4D97-AF65-F5344CB8AC3E}">
        <p14:creationId xmlns:p14="http://schemas.microsoft.com/office/powerpoint/2010/main" val="1384442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9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4849"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25652" y="652421"/>
            <a:ext cx="4646951" cy="3598117"/>
          </a:xfrm>
        </p:spPr>
        <p:txBody>
          <a:bodyPr/>
          <a:lstStyle/>
          <a:p>
            <a:r>
              <a:rPr lang="en-US" sz="2800" dirty="0">
                <a:solidFill>
                  <a:schemeClr val="tx1"/>
                </a:solidFill>
              </a:rPr>
              <a:t>What about you?</a:t>
            </a:r>
          </a:p>
          <a:p>
            <a:endParaRPr lang="en-US" sz="2800" dirty="0">
              <a:solidFill>
                <a:schemeClr val="tx1"/>
              </a:solidFill>
            </a:endParaRPr>
          </a:p>
          <a:p>
            <a:r>
              <a:rPr lang="en-US" sz="2800" dirty="0">
                <a:solidFill>
                  <a:schemeClr val="tx1"/>
                </a:solidFill>
              </a:rPr>
              <a:t>Along with the Government, all people who care for children and young people are duty bearers under the UNCRC. That means they have a responsibility to uphold children’s rights.</a:t>
            </a:r>
          </a:p>
        </p:txBody>
      </p:sp>
      <p:sp>
        <p:nvSpPr>
          <p:cNvPr id="7" name="Rectangle 6"/>
          <p:cNvSpPr/>
          <p:nvPr/>
        </p:nvSpPr>
        <p:spPr>
          <a:xfrm>
            <a:off x="771511" y="652421"/>
            <a:ext cx="5574997" cy="3970318"/>
          </a:xfrm>
          <a:prstGeom prst="rect">
            <a:avLst/>
          </a:prstGeom>
        </p:spPr>
        <p:txBody>
          <a:bodyPr wrap="square">
            <a:spAutoFit/>
          </a:bodyPr>
          <a:lstStyle/>
          <a:p>
            <a:r>
              <a:rPr lang="en-GB" sz="2800" dirty="0">
                <a:latin typeface="+mj-lt"/>
              </a:rPr>
              <a:t>Beth </a:t>
            </a:r>
            <a:r>
              <a:rPr lang="en-GB" sz="2800" dirty="0" err="1">
                <a:latin typeface="+mj-lt"/>
              </a:rPr>
              <a:t>amdana</a:t>
            </a:r>
            <a:r>
              <a:rPr lang="en-GB" sz="2800" dirty="0">
                <a:latin typeface="+mj-lt"/>
              </a:rPr>
              <a:t> </a:t>
            </a:r>
            <a:r>
              <a:rPr lang="en-GB" sz="2800" dirty="0" err="1">
                <a:latin typeface="+mj-lt"/>
              </a:rPr>
              <a:t>i</a:t>
            </a:r>
            <a:r>
              <a:rPr lang="en-GB" sz="2800" dirty="0">
                <a:latin typeface="+mj-lt"/>
              </a:rPr>
              <a:t>?</a:t>
            </a:r>
          </a:p>
          <a:p>
            <a:pPr marL="285750" indent="-285750">
              <a:buFont typeface="Arial" panose="020B0604020202020204" pitchFamily="34" charset="0"/>
              <a:buChar char="•"/>
            </a:pPr>
            <a:endParaRPr lang="en-GB" sz="2800" dirty="0">
              <a:latin typeface="+mj-lt"/>
            </a:endParaRPr>
          </a:p>
          <a:p>
            <a:r>
              <a:rPr lang="en-GB" sz="2800" dirty="0" err="1">
                <a:latin typeface="+mj-lt"/>
              </a:rPr>
              <a:t>Ar</a:t>
            </a:r>
            <a:r>
              <a:rPr lang="en-GB" sz="2800" dirty="0">
                <a:latin typeface="+mj-lt"/>
              </a:rPr>
              <a:t> y </a:t>
            </a:r>
            <a:r>
              <a:rPr lang="en-GB" sz="2800" dirty="0" err="1">
                <a:latin typeface="+mj-lt"/>
              </a:rPr>
              <a:t>cyd</a:t>
            </a:r>
            <a:r>
              <a:rPr lang="en-GB" sz="2800" dirty="0">
                <a:latin typeface="+mj-lt"/>
              </a:rPr>
              <a:t> </a:t>
            </a:r>
            <a:r>
              <a:rPr lang="en-GB" sz="2800" dirty="0" err="1">
                <a:latin typeface="+mj-lt"/>
              </a:rPr>
              <a:t>â’r</a:t>
            </a:r>
            <a:r>
              <a:rPr lang="en-GB" sz="2800" dirty="0">
                <a:latin typeface="+mj-lt"/>
              </a:rPr>
              <a:t> </a:t>
            </a:r>
            <a:r>
              <a:rPr lang="en-GB" sz="2800" dirty="0" err="1">
                <a:latin typeface="+mj-lt"/>
              </a:rPr>
              <a:t>Llywodraeth</a:t>
            </a:r>
            <a:r>
              <a:rPr lang="en-GB" sz="2800" dirty="0">
                <a:latin typeface="+mj-lt"/>
              </a:rPr>
              <a:t>, </a:t>
            </a:r>
            <a:r>
              <a:rPr lang="en-GB" sz="2800" dirty="0" err="1">
                <a:latin typeface="+mj-lt"/>
              </a:rPr>
              <a:t>mae</a:t>
            </a:r>
            <a:r>
              <a:rPr lang="en-GB" sz="2800" dirty="0">
                <a:latin typeface="+mj-lt"/>
              </a:rPr>
              <a:t> </a:t>
            </a:r>
            <a:r>
              <a:rPr lang="en-GB" sz="2800" dirty="0" err="1">
                <a:latin typeface="+mj-lt"/>
              </a:rPr>
              <a:t>pawb</a:t>
            </a:r>
            <a:r>
              <a:rPr lang="en-GB" sz="2800" dirty="0">
                <a:latin typeface="+mj-lt"/>
              </a:rPr>
              <a:t> </a:t>
            </a:r>
            <a:r>
              <a:rPr lang="en-GB" sz="2800" dirty="0" err="1">
                <a:latin typeface="+mj-lt"/>
              </a:rPr>
              <a:t>sy’n</a:t>
            </a:r>
            <a:r>
              <a:rPr lang="en-GB" sz="2800" dirty="0">
                <a:latin typeface="+mj-lt"/>
              </a:rPr>
              <a:t> </a:t>
            </a:r>
            <a:r>
              <a:rPr lang="en-GB" sz="2800" dirty="0" err="1">
                <a:latin typeface="+mj-lt"/>
              </a:rPr>
              <a:t>gofalu</a:t>
            </a:r>
            <a:r>
              <a:rPr lang="en-GB" sz="2800" dirty="0">
                <a:latin typeface="+mj-lt"/>
              </a:rPr>
              <a:t> am </a:t>
            </a:r>
            <a:r>
              <a:rPr lang="en-GB" sz="2800" dirty="0" err="1">
                <a:latin typeface="+mj-lt"/>
              </a:rPr>
              <a:t>blant</a:t>
            </a:r>
            <a:r>
              <a:rPr lang="en-GB" sz="2800" dirty="0">
                <a:latin typeface="+mj-lt"/>
              </a:rPr>
              <a:t> a </a:t>
            </a:r>
            <a:r>
              <a:rPr lang="en-GB" sz="2800" dirty="0" err="1">
                <a:latin typeface="+mj-lt"/>
              </a:rPr>
              <a:t>phobl</a:t>
            </a:r>
            <a:r>
              <a:rPr lang="en-GB" sz="2800" dirty="0">
                <a:latin typeface="+mj-lt"/>
              </a:rPr>
              <a:t> </a:t>
            </a:r>
            <a:r>
              <a:rPr lang="en-GB" sz="2800" dirty="0" err="1">
                <a:latin typeface="+mj-lt"/>
              </a:rPr>
              <a:t>ifanc</a:t>
            </a:r>
            <a:r>
              <a:rPr lang="en-GB" sz="2800" dirty="0">
                <a:latin typeface="+mj-lt"/>
              </a:rPr>
              <a:t> </a:t>
            </a:r>
            <a:r>
              <a:rPr lang="en-GB" sz="2800" dirty="0" err="1">
                <a:latin typeface="+mj-lt"/>
              </a:rPr>
              <a:t>yn</a:t>
            </a:r>
            <a:r>
              <a:rPr lang="en-GB" sz="2800" dirty="0">
                <a:latin typeface="+mj-lt"/>
              </a:rPr>
              <a:t> </a:t>
            </a:r>
            <a:r>
              <a:rPr lang="en-GB" sz="2800" dirty="0" err="1" smtClean="0">
                <a:latin typeface="+mj-lt"/>
              </a:rPr>
              <a:t>gludwyr</a:t>
            </a:r>
            <a:r>
              <a:rPr lang="en-GB" sz="2800" dirty="0" smtClean="0">
                <a:latin typeface="+mj-lt"/>
              </a:rPr>
              <a:t> </a:t>
            </a:r>
            <a:r>
              <a:rPr lang="en-GB" sz="2800" dirty="0" err="1">
                <a:latin typeface="+mj-lt"/>
              </a:rPr>
              <a:t>dyletswydd</a:t>
            </a:r>
            <a:r>
              <a:rPr lang="en-GB" sz="2800" dirty="0">
                <a:latin typeface="+mj-lt"/>
              </a:rPr>
              <a:t> o </a:t>
            </a:r>
            <a:r>
              <a:rPr lang="en-GB" sz="2800" dirty="0" err="1">
                <a:latin typeface="+mj-lt"/>
              </a:rPr>
              <a:t>dan</a:t>
            </a:r>
            <a:r>
              <a:rPr lang="en-GB" sz="2800" dirty="0">
                <a:latin typeface="+mj-lt"/>
              </a:rPr>
              <a:t> </a:t>
            </a:r>
            <a:r>
              <a:rPr lang="en-GB" sz="2800" dirty="0" smtClean="0">
                <a:latin typeface="+mj-lt"/>
              </a:rPr>
              <a:t>y CCUHP</a:t>
            </a:r>
            <a:r>
              <a:rPr lang="en-GB" sz="2800" dirty="0">
                <a:latin typeface="+mj-lt"/>
              </a:rPr>
              <a:t>.</a:t>
            </a:r>
          </a:p>
          <a:p>
            <a:r>
              <a:rPr lang="en-GB" sz="2800" dirty="0" smtClean="0">
                <a:latin typeface="+mj-lt"/>
              </a:rPr>
              <a:t>Mae </a:t>
            </a:r>
            <a:r>
              <a:rPr lang="en-GB" sz="2800" dirty="0" err="1">
                <a:latin typeface="+mj-lt"/>
              </a:rPr>
              <a:t>hynny’n</a:t>
            </a:r>
            <a:r>
              <a:rPr lang="en-GB" sz="2800" dirty="0">
                <a:latin typeface="+mj-lt"/>
              </a:rPr>
              <a:t> </a:t>
            </a:r>
            <a:r>
              <a:rPr lang="en-GB" sz="2800" dirty="0" err="1">
                <a:latin typeface="+mj-lt"/>
              </a:rPr>
              <a:t>golygu</a:t>
            </a:r>
            <a:r>
              <a:rPr lang="en-GB" sz="2800" dirty="0">
                <a:latin typeface="+mj-lt"/>
              </a:rPr>
              <a:t> bod </a:t>
            </a:r>
            <a:r>
              <a:rPr lang="en-GB" sz="2800" dirty="0" err="1">
                <a:latin typeface="+mj-lt"/>
              </a:rPr>
              <a:t>cyfrifoldeb</a:t>
            </a:r>
            <a:r>
              <a:rPr lang="en-GB" sz="2800" dirty="0">
                <a:latin typeface="+mj-lt"/>
              </a:rPr>
              <a:t> </a:t>
            </a:r>
            <a:r>
              <a:rPr lang="en-GB" sz="2800" dirty="0" err="1">
                <a:latin typeface="+mj-lt"/>
              </a:rPr>
              <a:t>arnyn</a:t>
            </a:r>
            <a:r>
              <a:rPr lang="en-GB" sz="2800" dirty="0">
                <a:latin typeface="+mj-lt"/>
              </a:rPr>
              <a:t> </a:t>
            </a:r>
            <a:r>
              <a:rPr lang="en-GB" sz="2800" dirty="0" err="1">
                <a:latin typeface="+mj-lt"/>
              </a:rPr>
              <a:t>nhw</a:t>
            </a:r>
            <a:r>
              <a:rPr lang="en-GB" sz="2800" dirty="0">
                <a:latin typeface="+mj-lt"/>
              </a:rPr>
              <a:t> </a:t>
            </a:r>
            <a:r>
              <a:rPr lang="en-GB" sz="2800" dirty="0" err="1">
                <a:latin typeface="+mj-lt"/>
              </a:rPr>
              <a:t>i</a:t>
            </a:r>
            <a:r>
              <a:rPr lang="en-GB" sz="2800" dirty="0">
                <a:latin typeface="+mj-lt"/>
              </a:rPr>
              <a:t> </a:t>
            </a:r>
            <a:r>
              <a:rPr lang="en-GB" sz="2800" dirty="0" err="1">
                <a:latin typeface="+mj-lt"/>
              </a:rPr>
              <a:t>gynnal</a:t>
            </a:r>
            <a:r>
              <a:rPr lang="en-GB" sz="2800" dirty="0">
                <a:latin typeface="+mj-lt"/>
              </a:rPr>
              <a:t> </a:t>
            </a:r>
            <a:r>
              <a:rPr lang="en-GB" sz="2800" dirty="0" err="1">
                <a:latin typeface="+mj-lt"/>
              </a:rPr>
              <a:t>hawliau</a:t>
            </a:r>
            <a:r>
              <a:rPr lang="en-GB" sz="2800" dirty="0">
                <a:latin typeface="+mj-lt"/>
              </a:rPr>
              <a:t> plant. </a:t>
            </a:r>
          </a:p>
        </p:txBody>
      </p:sp>
      <p:pic>
        <p:nvPicPr>
          <p:cNvPr id="2"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56186" y="5543412"/>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315327" y="5543411"/>
            <a:ext cx="487363" cy="487363"/>
          </a:xfrm>
          <a:prstGeom prst="rect">
            <a:avLst/>
          </a:prstGeom>
        </p:spPr>
      </p:pic>
    </p:spTree>
    <p:extLst>
      <p:ext uri="{BB962C8B-B14F-4D97-AF65-F5344CB8AC3E}">
        <p14:creationId xmlns:p14="http://schemas.microsoft.com/office/powerpoint/2010/main" val="37749262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166"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6118" y="3054935"/>
            <a:ext cx="10304835" cy="830997"/>
          </a:xfrm>
        </p:spPr>
        <p:txBody>
          <a:bodyPr/>
          <a:lstStyle/>
          <a:p>
            <a:r>
              <a:rPr lang="en-US" dirty="0" smtClean="0">
                <a:solidFill>
                  <a:schemeClr val="tx1"/>
                </a:solidFill>
              </a:rPr>
              <a:t>Stepping Out - </a:t>
            </a:r>
            <a:endParaRPr lang="en-GB" dirty="0">
              <a:solidFill>
                <a:schemeClr val="tx1"/>
              </a:solidFill>
            </a:endParaRPr>
          </a:p>
        </p:txBody>
      </p:sp>
      <p:sp>
        <p:nvSpPr>
          <p:cNvPr id="4" name="TextBox 3"/>
          <p:cNvSpPr txBox="1"/>
          <p:nvPr/>
        </p:nvSpPr>
        <p:spPr>
          <a:xfrm>
            <a:off x="756118" y="945876"/>
            <a:ext cx="85901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dirty="0" err="1" smtClean="0">
                <a:solidFill>
                  <a:schemeClr val="accent4"/>
                </a:solidFill>
                <a:latin typeface="VAG Rounded"/>
              </a:rPr>
              <a:t>Camu</a:t>
            </a:r>
            <a:r>
              <a:rPr lang="en-US" sz="6000" b="1" dirty="0" smtClean="0">
                <a:solidFill>
                  <a:schemeClr val="accent4"/>
                </a:solidFill>
                <a:latin typeface="VAG Rounded"/>
              </a:rPr>
              <a:t> </a:t>
            </a:r>
            <a:r>
              <a:rPr lang="en-US" sz="6000" b="1" dirty="0" err="1" smtClean="0">
                <a:solidFill>
                  <a:schemeClr val="accent4"/>
                </a:solidFill>
                <a:latin typeface="VAG Rounded"/>
              </a:rPr>
              <a:t>Ymlaen</a:t>
            </a:r>
            <a:r>
              <a:rPr lang="en-US" sz="6000" b="1" dirty="0" smtClean="0">
                <a:solidFill>
                  <a:schemeClr val="accent4"/>
                </a:solidFill>
                <a:latin typeface="VAG Rounded"/>
              </a:rPr>
              <a:t> - </a:t>
            </a:r>
            <a:endParaRPr kumimoji="0" lang="en-GB" sz="6000" b="1" i="0" u="none" strike="noStrike" kern="1200" cap="none" spc="0" normalizeH="0" baseline="0" noProof="0" dirty="0">
              <a:ln>
                <a:noFill/>
              </a:ln>
              <a:solidFill>
                <a:schemeClr val="accent4"/>
              </a:solidFill>
              <a:effectLst/>
              <a:uLnTx/>
              <a:uFillTx/>
              <a:latin typeface="VAG Rounded"/>
            </a:endParaRPr>
          </a:p>
        </p:txBody>
      </p:sp>
      <p:pic>
        <p:nvPicPr>
          <p:cNvPr id="3"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80394" y="3226753"/>
            <a:ext cx="487363" cy="487363"/>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80393" y="1210027"/>
            <a:ext cx="487363" cy="487363"/>
          </a:xfrm>
          <a:prstGeom prst="rect">
            <a:avLst/>
          </a:prstGeom>
        </p:spPr>
      </p:pic>
    </p:spTree>
    <p:extLst>
      <p:ext uri="{BB962C8B-B14F-4D97-AF65-F5344CB8AC3E}">
        <p14:creationId xmlns:p14="http://schemas.microsoft.com/office/powerpoint/2010/main" val="89053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012"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807748" y="664239"/>
            <a:ext cx="5231567" cy="664797"/>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fontAlgn="base"/>
            <a:r>
              <a:rPr lang="en-US" sz="2400" b="1" dirty="0" smtClean="0">
                <a:solidFill>
                  <a:schemeClr val="tx1"/>
                </a:solidFill>
              </a:rPr>
              <a:t>PICTURE PROFILE OF ROCIO      </a:t>
            </a:r>
          </a:p>
          <a:p>
            <a:pPr fontAlgn="base"/>
            <a:r>
              <a:rPr lang="en-US" sz="2400" b="1" dirty="0">
                <a:solidFill>
                  <a:schemeClr val="tx1"/>
                </a:solidFill>
              </a:rPr>
              <a:t> </a:t>
            </a:r>
            <a:r>
              <a:rPr lang="en-US" sz="2400" b="1" dirty="0" smtClean="0">
                <a:solidFill>
                  <a:schemeClr val="tx1"/>
                </a:solidFill>
              </a:rPr>
              <a:t>                 CIFUENTES</a:t>
            </a:r>
            <a:endParaRPr lang="en-US" sz="2400" dirty="0">
              <a:solidFill>
                <a:schemeClr val="tx1"/>
              </a:solidFill>
            </a:endParaRPr>
          </a:p>
        </p:txBody>
      </p:sp>
      <p:pic>
        <p:nvPicPr>
          <p:cNvPr id="3" name="Picture 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456337" y="1229193"/>
            <a:ext cx="5452164" cy="3635115"/>
          </a:xfrm>
          <a:prstGeom prst="rect">
            <a:avLst/>
          </a:prstGeom>
          <a:ln>
            <a:solidFill>
              <a:schemeClr val="tx1"/>
            </a:solidFill>
          </a:ln>
        </p:spPr>
      </p:pic>
      <p:sp>
        <p:nvSpPr>
          <p:cNvPr id="4" name="TextBox 3"/>
          <p:cNvSpPr txBox="1"/>
          <p:nvPr/>
        </p:nvSpPr>
        <p:spPr>
          <a:xfrm>
            <a:off x="854439" y="599607"/>
            <a:ext cx="4437089" cy="830997"/>
          </a:xfrm>
          <a:prstGeom prst="rect">
            <a:avLst/>
          </a:prstGeom>
          <a:noFill/>
        </p:spPr>
        <p:txBody>
          <a:bodyPr wrap="square" rtlCol="0">
            <a:spAutoFit/>
          </a:bodyPr>
          <a:lstStyle/>
          <a:p>
            <a:r>
              <a:rPr lang="en-US" sz="2400" dirty="0" smtClean="0">
                <a:latin typeface="+mj-lt"/>
              </a:rPr>
              <a:t>LLUN PROFFIL O ROCIO CIFUENTES</a:t>
            </a:r>
            <a:endParaRPr lang="en-GB" sz="2400" dirty="0">
              <a:latin typeface="+mj-lt"/>
            </a:endParaRPr>
          </a:p>
        </p:txBody>
      </p:sp>
      <p:pic>
        <p:nvPicPr>
          <p:cNvPr id="2"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30226" y="2803068"/>
            <a:ext cx="487363" cy="487363"/>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534358" y="2803067"/>
            <a:ext cx="487363" cy="487363"/>
          </a:xfrm>
          <a:prstGeom prst="rect">
            <a:avLst/>
          </a:prstGeom>
        </p:spPr>
      </p:pic>
    </p:spTree>
    <p:extLst>
      <p:ext uri="{BB962C8B-B14F-4D97-AF65-F5344CB8AC3E}">
        <p14:creationId xmlns:p14="http://schemas.microsoft.com/office/powerpoint/2010/main" val="1558173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727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9587" y="769189"/>
            <a:ext cx="5441429" cy="3539430"/>
          </a:xfrm>
          <a:prstGeom prst="rect">
            <a:avLst/>
          </a:prstGeom>
          <a:noFill/>
        </p:spPr>
        <p:txBody>
          <a:bodyPr wrap="square" rtlCol="0">
            <a:spAutoFit/>
          </a:bodyPr>
          <a:lstStyle/>
          <a:p>
            <a:r>
              <a:rPr lang="en-GB" sz="2800" dirty="0">
                <a:latin typeface="+mj-lt"/>
              </a:rPr>
              <a:t>PUM SWYDDOGAETH EIN SWYDDFA </a:t>
            </a:r>
          </a:p>
          <a:p>
            <a:endParaRPr lang="en-GB" sz="2800" dirty="0">
              <a:latin typeface="+mj-lt"/>
            </a:endParaRPr>
          </a:p>
          <a:p>
            <a:pPr marL="342900" indent="-342900">
              <a:buFont typeface="Courier New" panose="02070309020205020404" pitchFamily="49" charset="0"/>
              <a:buChar char="o"/>
            </a:pPr>
            <a:r>
              <a:rPr lang="en-GB" sz="2800" dirty="0">
                <a:latin typeface="+mj-lt"/>
              </a:rPr>
              <a:t>CEFNOGI</a:t>
            </a:r>
          </a:p>
          <a:p>
            <a:pPr marL="342900" indent="-342900">
              <a:buFont typeface="Courier New" panose="02070309020205020404" pitchFamily="49" charset="0"/>
              <a:buChar char="o"/>
            </a:pPr>
            <a:r>
              <a:rPr lang="en-GB" sz="2800" dirty="0">
                <a:latin typeface="+mj-lt"/>
              </a:rPr>
              <a:t>GWRANDO </a:t>
            </a:r>
          </a:p>
          <a:p>
            <a:pPr marL="342900" indent="-342900">
              <a:buFont typeface="Courier New" panose="02070309020205020404" pitchFamily="49" charset="0"/>
              <a:buChar char="o"/>
            </a:pPr>
            <a:r>
              <a:rPr lang="en-GB" sz="2800" dirty="0">
                <a:latin typeface="+mj-lt"/>
              </a:rPr>
              <a:t>CYNGHORI </a:t>
            </a:r>
          </a:p>
          <a:p>
            <a:pPr marL="342900" indent="-342900">
              <a:buFont typeface="Courier New" panose="02070309020205020404" pitchFamily="49" charset="0"/>
              <a:buChar char="o"/>
            </a:pPr>
            <a:r>
              <a:rPr lang="en-GB" sz="2800" dirty="0">
                <a:latin typeface="+mj-lt"/>
              </a:rPr>
              <a:t>DYLANWADU </a:t>
            </a:r>
          </a:p>
          <a:p>
            <a:pPr marL="342900" indent="-342900">
              <a:buFont typeface="Courier New" panose="02070309020205020404" pitchFamily="49" charset="0"/>
              <a:buChar char="o"/>
            </a:pPr>
            <a:r>
              <a:rPr lang="en-GB" sz="2800" dirty="0">
                <a:latin typeface="+mj-lt"/>
              </a:rPr>
              <a:t>CODI LLAIS </a:t>
            </a:r>
          </a:p>
        </p:txBody>
      </p:sp>
      <p:sp>
        <p:nvSpPr>
          <p:cNvPr id="3" name="TextBox 2"/>
          <p:cNvSpPr txBox="1"/>
          <p:nvPr/>
        </p:nvSpPr>
        <p:spPr>
          <a:xfrm>
            <a:off x="6745574" y="743483"/>
            <a:ext cx="4976734" cy="3539430"/>
          </a:xfrm>
          <a:prstGeom prst="rect">
            <a:avLst/>
          </a:prstGeom>
          <a:noFill/>
        </p:spPr>
        <p:txBody>
          <a:bodyPr wrap="square" rtlCol="0">
            <a:spAutoFit/>
          </a:bodyPr>
          <a:lstStyle/>
          <a:p>
            <a:r>
              <a:rPr lang="en-US" sz="2800" dirty="0">
                <a:latin typeface="+mj-lt"/>
              </a:rPr>
              <a:t>FIVE FUNCTIONS OF OUR OFFICE </a:t>
            </a:r>
          </a:p>
          <a:p>
            <a:endParaRPr lang="en-US" sz="2800" dirty="0">
              <a:latin typeface="+mj-lt"/>
            </a:endParaRPr>
          </a:p>
          <a:p>
            <a:pPr marL="342900" indent="-342900">
              <a:buFont typeface="Courier New" panose="02070309020205020404" pitchFamily="49" charset="0"/>
              <a:buChar char="o"/>
            </a:pPr>
            <a:r>
              <a:rPr lang="en-US" sz="2800" dirty="0">
                <a:latin typeface="+mj-lt"/>
              </a:rPr>
              <a:t>SUPPORT </a:t>
            </a:r>
          </a:p>
          <a:p>
            <a:pPr marL="342900" indent="-342900">
              <a:buFont typeface="Courier New" panose="02070309020205020404" pitchFamily="49" charset="0"/>
              <a:buChar char="o"/>
            </a:pPr>
            <a:r>
              <a:rPr lang="en-US" sz="2800" dirty="0">
                <a:latin typeface="+mj-lt"/>
              </a:rPr>
              <a:t>LISTENS TO </a:t>
            </a:r>
          </a:p>
          <a:p>
            <a:pPr marL="342900" indent="-342900">
              <a:buFont typeface="Courier New" panose="02070309020205020404" pitchFamily="49" charset="0"/>
              <a:buChar char="o"/>
            </a:pPr>
            <a:r>
              <a:rPr lang="en-US" sz="2800" dirty="0">
                <a:latin typeface="+mj-lt"/>
              </a:rPr>
              <a:t>ADVISE</a:t>
            </a:r>
          </a:p>
          <a:p>
            <a:pPr marL="342900" indent="-342900">
              <a:buFont typeface="Courier New" panose="02070309020205020404" pitchFamily="49" charset="0"/>
              <a:buChar char="o"/>
            </a:pPr>
            <a:r>
              <a:rPr lang="en-US" sz="2800" dirty="0">
                <a:latin typeface="+mj-lt"/>
              </a:rPr>
              <a:t>INFLUENCE </a:t>
            </a:r>
          </a:p>
          <a:p>
            <a:pPr marL="342900" indent="-342900">
              <a:buFont typeface="Courier New" panose="02070309020205020404" pitchFamily="49" charset="0"/>
              <a:buChar char="o"/>
            </a:pPr>
            <a:r>
              <a:rPr lang="en-US" sz="2800" dirty="0">
                <a:latin typeface="+mj-lt"/>
              </a:rPr>
              <a:t>SPEAK UP</a:t>
            </a:r>
          </a:p>
        </p:txBody>
      </p:sp>
      <p:pic>
        <p:nvPicPr>
          <p:cNvPr id="4"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85125" y="5662682"/>
            <a:ext cx="487363" cy="487363"/>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118974" y="5662681"/>
            <a:ext cx="487363" cy="487363"/>
          </a:xfrm>
          <a:prstGeom prst="rect">
            <a:avLst/>
          </a:prstGeom>
        </p:spPr>
      </p:pic>
    </p:spTree>
    <p:extLst>
      <p:ext uri="{BB962C8B-B14F-4D97-AF65-F5344CB8AC3E}">
        <p14:creationId xmlns:p14="http://schemas.microsoft.com/office/powerpoint/2010/main" val="2815097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417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noGrp="1"/>
          </p:cNvSpPr>
          <p:nvPr>
            <p:ph type="body" sz="quarter" idx="10"/>
          </p:nvPr>
        </p:nvSpPr>
        <p:spPr>
          <a:xfrm>
            <a:off x="721441" y="947450"/>
            <a:ext cx="515143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2400" b="1" i="0" u="none" strike="noStrike" cap="none" spc="0" normalizeH="0" baseline="0" dirty="0" err="1">
                <a:ln>
                  <a:noFill/>
                </a:ln>
                <a:solidFill>
                  <a:schemeClr val="tx1"/>
                </a:solidFill>
                <a:effectLst/>
                <a:uFillTx/>
                <a:latin typeface="+mj-lt"/>
                <a:ea typeface="+mj-ea"/>
                <a:cs typeface="+mj-cs"/>
                <a:sym typeface="Calibri"/>
              </a:rPr>
              <a:t>Fideo</a:t>
            </a:r>
            <a:r>
              <a:rPr kumimoji="0" lang="en-GB" sz="2400" b="1" i="0" u="none" strike="noStrike" cap="none" spc="0" normalizeH="0" baseline="0" dirty="0">
                <a:ln>
                  <a:noFill/>
                </a:ln>
                <a:solidFill>
                  <a:schemeClr val="tx1"/>
                </a:solidFill>
                <a:effectLst/>
                <a:uFillTx/>
                <a:latin typeface="+mj-lt"/>
                <a:ea typeface="+mj-ea"/>
                <a:cs typeface="+mj-cs"/>
                <a:sym typeface="Calibri"/>
              </a:rPr>
              <a:t> - </a:t>
            </a:r>
            <a:r>
              <a:rPr kumimoji="0" lang="en-GB" sz="2400" b="1" i="0" u="none" strike="noStrike" cap="none" spc="0" normalizeH="0" baseline="0" dirty="0" err="1">
                <a:ln>
                  <a:noFill/>
                </a:ln>
                <a:solidFill>
                  <a:schemeClr val="tx1"/>
                </a:solidFill>
                <a:effectLst/>
                <a:uFillTx/>
                <a:latin typeface="+mj-lt"/>
                <a:ea typeface="+mj-ea"/>
                <a:cs typeface="+mj-cs"/>
                <a:sym typeface="Calibri"/>
              </a:rPr>
              <a:t>Gwasanaeth</a:t>
            </a:r>
            <a:r>
              <a:rPr kumimoji="0" lang="en-GB" sz="2400" b="1" i="0" u="none" strike="noStrike" cap="none" spc="0" normalizeH="0" baseline="0" dirty="0">
                <a:ln>
                  <a:noFill/>
                </a:ln>
                <a:solidFill>
                  <a:schemeClr val="tx1"/>
                </a:solidFill>
                <a:effectLst/>
                <a:uFillTx/>
                <a:latin typeface="+mj-lt"/>
                <a:ea typeface="+mj-ea"/>
                <a:cs typeface="+mj-cs"/>
                <a:sym typeface="Calibri"/>
              </a:rPr>
              <a:t> </a:t>
            </a:r>
            <a:r>
              <a:rPr kumimoji="0" lang="en-GB" sz="2400" b="1" i="0" u="none" strike="noStrike" cap="none" spc="0" normalizeH="0" baseline="0" dirty="0" err="1">
                <a:ln>
                  <a:noFill/>
                </a:ln>
                <a:solidFill>
                  <a:schemeClr val="tx1"/>
                </a:solidFill>
                <a:effectLst/>
                <a:uFillTx/>
                <a:latin typeface="+mj-lt"/>
                <a:ea typeface="+mj-ea"/>
                <a:cs typeface="+mj-cs"/>
                <a:sym typeface="Calibri"/>
              </a:rPr>
              <a:t>Ymchwiliadau</a:t>
            </a:r>
            <a:r>
              <a:rPr kumimoji="0" lang="en-GB" sz="2400" b="1" i="0" u="none" strike="noStrike" cap="none" spc="0" normalizeH="0" dirty="0">
                <a:ln>
                  <a:noFill/>
                </a:ln>
                <a:solidFill>
                  <a:schemeClr val="tx1"/>
                </a:solidFill>
                <a:effectLst/>
                <a:uFillTx/>
                <a:latin typeface="+mj-lt"/>
                <a:ea typeface="+mj-ea"/>
                <a:cs typeface="+mj-cs"/>
                <a:sym typeface="Calibri"/>
              </a:rPr>
              <a:t> a </a:t>
            </a:r>
            <a:r>
              <a:rPr kumimoji="0" lang="en-GB" sz="2400" b="1" i="0" u="none" strike="noStrike" cap="none" spc="0" normalizeH="0" dirty="0" err="1">
                <a:ln>
                  <a:noFill/>
                </a:ln>
                <a:solidFill>
                  <a:schemeClr val="tx1"/>
                </a:solidFill>
                <a:effectLst/>
                <a:uFillTx/>
                <a:latin typeface="+mj-lt"/>
                <a:ea typeface="+mj-ea"/>
                <a:cs typeface="+mj-cs"/>
                <a:sym typeface="Calibri"/>
              </a:rPr>
              <a:t>Chyngor</a:t>
            </a:r>
            <a:endParaRPr kumimoji="0" lang="en-GB" sz="2400" b="1" i="0" u="none" strike="noStrike" cap="none" spc="0" normalizeH="0" baseline="0" dirty="0">
              <a:ln>
                <a:noFill/>
              </a:ln>
              <a:solidFill>
                <a:schemeClr val="tx1"/>
              </a:solidFill>
              <a:effectLst/>
              <a:uFillTx/>
              <a:latin typeface="+mj-lt"/>
              <a:ea typeface="+mj-ea"/>
              <a:cs typeface="+mj-cs"/>
              <a:sym typeface="Calibri"/>
            </a:endParaRPr>
          </a:p>
        </p:txBody>
      </p:sp>
      <p:pic>
        <p:nvPicPr>
          <p:cNvPr id="4" name="Picture 3">
            <a:hlinkClick r:id="rId7"/>
          </p:cNvPr>
          <p:cNvPicPr>
            <a:picLocks noChangeAspect="1"/>
          </p:cNvPicPr>
          <p:nvPr/>
        </p:nvPicPr>
        <p:blipFill>
          <a:blip r:embed="rId8"/>
          <a:stretch>
            <a:fillRect/>
          </a:stretch>
        </p:blipFill>
        <p:spPr>
          <a:xfrm>
            <a:off x="1422582" y="3097576"/>
            <a:ext cx="3960476" cy="2191306"/>
          </a:xfrm>
          <a:prstGeom prst="rect">
            <a:avLst/>
          </a:prstGeom>
        </p:spPr>
      </p:pic>
      <p:pic>
        <p:nvPicPr>
          <p:cNvPr id="5" name="Picture 4">
            <a:hlinkClick r:id="rId9"/>
          </p:cNvPr>
          <p:cNvPicPr>
            <a:picLocks noChangeAspect="1"/>
          </p:cNvPicPr>
          <p:nvPr/>
        </p:nvPicPr>
        <p:blipFill>
          <a:blip r:embed="rId8"/>
          <a:stretch>
            <a:fillRect/>
          </a:stretch>
        </p:blipFill>
        <p:spPr>
          <a:xfrm>
            <a:off x="7251453" y="3097576"/>
            <a:ext cx="3886799" cy="2150541"/>
          </a:xfrm>
          <a:prstGeom prst="rect">
            <a:avLst/>
          </a:prstGeom>
        </p:spPr>
      </p:pic>
      <p:sp>
        <p:nvSpPr>
          <p:cNvPr id="6" name="Rectangle 5"/>
          <p:cNvSpPr/>
          <p:nvPr/>
        </p:nvSpPr>
        <p:spPr>
          <a:xfrm>
            <a:off x="7251453" y="947450"/>
            <a:ext cx="3547169" cy="830997"/>
          </a:xfrm>
          <a:prstGeom prst="rect">
            <a:avLst/>
          </a:prstGeom>
        </p:spPr>
        <p:txBody>
          <a:bodyPr wrap="square">
            <a:spAutoFit/>
          </a:bodyPr>
          <a:lstStyle/>
          <a:p>
            <a:pPr algn="ctr"/>
            <a:r>
              <a:rPr lang="en-GB" sz="2400" b="1" dirty="0">
                <a:latin typeface="+mj-lt"/>
              </a:rPr>
              <a:t>Video – Investigations and Advice service</a:t>
            </a:r>
          </a:p>
        </p:txBody>
      </p:sp>
      <p:pic>
        <p:nvPicPr>
          <p:cNvPr id="2" name="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94570" y="1119266"/>
            <a:ext cx="487363" cy="487363"/>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936624" y="1119265"/>
            <a:ext cx="487363" cy="487363"/>
          </a:xfrm>
          <a:prstGeom prst="rect">
            <a:avLst/>
          </a:prstGeom>
        </p:spPr>
      </p:pic>
    </p:spTree>
    <p:extLst>
      <p:ext uri="{BB962C8B-B14F-4D97-AF65-F5344CB8AC3E}">
        <p14:creationId xmlns:p14="http://schemas.microsoft.com/office/powerpoint/2010/main" val="6584935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202"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051987" y="689070"/>
            <a:ext cx="4460459" cy="869907"/>
          </a:xfrm>
        </p:spPr>
        <p:txBody>
          <a:bodyPr/>
          <a:lstStyle/>
          <a:p>
            <a:pPr defTabSz="877823">
              <a:spcBef>
                <a:spcPts val="900"/>
              </a:spcBef>
              <a:buSzPct val="100000"/>
              <a:defRPr sz="2688"/>
            </a:pPr>
            <a:r>
              <a:rPr lang="en-GB" sz="2800" dirty="0">
                <a:solidFill>
                  <a:schemeClr val="tx1"/>
                </a:solidFill>
              </a:rPr>
              <a:t>END OF SESSION 1</a:t>
            </a:r>
          </a:p>
          <a:p>
            <a:pPr marL="219455" indent="-219455" defTabSz="877823">
              <a:spcBef>
                <a:spcPts val="900"/>
              </a:spcBef>
              <a:buSzPct val="100000"/>
              <a:buFont typeface="Arial"/>
              <a:buChar char="•"/>
              <a:defRPr sz="2688"/>
            </a:pPr>
            <a:endParaRPr lang="en-GB" sz="2800" dirty="0">
              <a:solidFill>
                <a:schemeClr val="tx1"/>
              </a:solidFill>
            </a:endParaRPr>
          </a:p>
          <a:p>
            <a:pPr marL="457200" indent="-457200" defTabSz="877823">
              <a:spcBef>
                <a:spcPts val="900"/>
              </a:spcBef>
              <a:buFont typeface="Courier New" panose="02070309020205020404" pitchFamily="49" charset="0"/>
              <a:buChar char="o"/>
              <a:defRPr sz="2688"/>
            </a:pPr>
            <a:r>
              <a:rPr lang="en-GB" sz="2800" dirty="0">
                <a:solidFill>
                  <a:schemeClr val="tx1"/>
                </a:solidFill>
              </a:rPr>
              <a:t>Participants should now have an understanding of</a:t>
            </a:r>
            <a:r>
              <a:rPr lang="en-GB" sz="2800" dirty="0" smtClean="0">
                <a:solidFill>
                  <a:schemeClr val="tx1"/>
                </a:solidFill>
              </a:rPr>
              <a:t>: </a:t>
            </a:r>
            <a:endParaRPr lang="en-GB" sz="2800" dirty="0">
              <a:solidFill>
                <a:schemeClr val="tx1"/>
              </a:solidFill>
            </a:endParaRPr>
          </a:p>
          <a:p>
            <a:pPr marL="457200" indent="-457200" defTabSz="877823">
              <a:spcBef>
                <a:spcPts val="900"/>
              </a:spcBef>
              <a:buFont typeface="Courier New" panose="02070309020205020404" pitchFamily="49" charset="0"/>
              <a:buChar char="o"/>
              <a:defRPr sz="2688"/>
            </a:pPr>
            <a:r>
              <a:rPr lang="en-GB" sz="2800" dirty="0" smtClean="0">
                <a:solidFill>
                  <a:schemeClr val="tx1"/>
                </a:solidFill>
              </a:rPr>
              <a:t>UNCRC/ UNCRPD</a:t>
            </a:r>
            <a:endParaRPr lang="en-GB" sz="2800" dirty="0">
              <a:solidFill>
                <a:schemeClr val="tx1"/>
              </a:solidFill>
            </a:endParaRPr>
          </a:p>
          <a:p>
            <a:pPr marL="457200" indent="-457200" defTabSz="877823">
              <a:spcBef>
                <a:spcPts val="900"/>
              </a:spcBef>
              <a:buFont typeface="Courier New" panose="02070309020205020404" pitchFamily="49" charset="0"/>
              <a:buChar char="o"/>
              <a:defRPr sz="2688"/>
            </a:pPr>
            <a:r>
              <a:rPr lang="en-GB" sz="2800" dirty="0">
                <a:solidFill>
                  <a:schemeClr val="tx1"/>
                </a:solidFill>
              </a:rPr>
              <a:t>Role of </a:t>
            </a:r>
            <a:r>
              <a:rPr lang="en-GB" sz="2800" dirty="0" err="1">
                <a:solidFill>
                  <a:schemeClr val="tx1"/>
                </a:solidFill>
              </a:rPr>
              <a:t>CCfW</a:t>
            </a:r>
            <a:endParaRPr lang="en-GB" sz="2800" dirty="0">
              <a:solidFill>
                <a:schemeClr val="tx1"/>
              </a:solidFill>
            </a:endParaRPr>
          </a:p>
          <a:p>
            <a:pPr defTabSz="877823">
              <a:spcBef>
                <a:spcPts val="900"/>
              </a:spcBef>
              <a:defRPr sz="2688"/>
            </a:pPr>
            <a:r>
              <a:rPr lang="en-GB" sz="2800" dirty="0" smtClean="0">
                <a:solidFill>
                  <a:schemeClr val="tx1"/>
                </a:solidFill>
              </a:rPr>
              <a:t>In </a:t>
            </a:r>
            <a:r>
              <a:rPr lang="en-GB" sz="2800" dirty="0">
                <a:solidFill>
                  <a:schemeClr val="tx1"/>
                </a:solidFill>
              </a:rPr>
              <a:t>the next session we will explore rights in practice.</a:t>
            </a:r>
          </a:p>
        </p:txBody>
      </p:sp>
      <p:sp>
        <p:nvSpPr>
          <p:cNvPr id="7" name="Rectangle 6"/>
          <p:cNvSpPr/>
          <p:nvPr/>
        </p:nvSpPr>
        <p:spPr>
          <a:xfrm>
            <a:off x="722052" y="598651"/>
            <a:ext cx="5942781" cy="4159600"/>
          </a:xfrm>
          <a:prstGeom prst="rect">
            <a:avLst/>
          </a:prstGeom>
        </p:spPr>
        <p:txBody>
          <a:bodyPr wrap="square">
            <a:spAutoFit/>
          </a:bodyPr>
          <a:lstStyle/>
          <a:p>
            <a:pPr defTabSz="877823">
              <a:lnSpc>
                <a:spcPct val="90000"/>
              </a:lnSpc>
              <a:spcBef>
                <a:spcPts val="900"/>
              </a:spcBef>
              <a:defRPr sz="2688"/>
            </a:pPr>
            <a:r>
              <a:rPr lang="cy-GB" sz="2800" dirty="0" smtClean="0">
                <a:latin typeface="VAG Rounded" pitchFamily="50" charset="0"/>
              </a:rPr>
              <a:t>DIWEDD </a:t>
            </a:r>
            <a:r>
              <a:rPr lang="cy-GB" sz="2800" dirty="0">
                <a:latin typeface="VAG Rounded" pitchFamily="50" charset="0"/>
              </a:rPr>
              <a:t>SESIWN 1</a:t>
            </a:r>
          </a:p>
          <a:p>
            <a:pPr marL="457200" indent="-457200" defTabSz="877823">
              <a:lnSpc>
                <a:spcPct val="90000"/>
              </a:lnSpc>
              <a:spcBef>
                <a:spcPts val="900"/>
              </a:spcBef>
              <a:buFont typeface="Arial" panose="020B0604020202020204" pitchFamily="34" charset="0"/>
              <a:buChar char="•"/>
              <a:defRPr sz="2688"/>
            </a:pPr>
            <a:endParaRPr lang="cy-GB" sz="2800" dirty="0">
              <a:latin typeface="VAG Rounded" pitchFamily="50" charset="0"/>
            </a:endParaRPr>
          </a:p>
          <a:p>
            <a:pPr marL="457200" indent="-457200" defTabSz="877823">
              <a:lnSpc>
                <a:spcPct val="90000"/>
              </a:lnSpc>
              <a:spcBef>
                <a:spcPts val="900"/>
              </a:spcBef>
              <a:buFont typeface="Courier New" panose="02070309020205020404" pitchFamily="49" charset="0"/>
              <a:buChar char="o"/>
              <a:defRPr sz="2688"/>
            </a:pPr>
            <a:r>
              <a:rPr lang="cy-GB" sz="2800" dirty="0" smtClean="0">
                <a:latin typeface="VAG Rounded" pitchFamily="50" charset="0"/>
              </a:rPr>
              <a:t>Erbyn </a:t>
            </a:r>
            <a:r>
              <a:rPr lang="cy-GB" sz="2800" dirty="0">
                <a:latin typeface="VAG Rounded" pitchFamily="50" charset="0"/>
              </a:rPr>
              <a:t>hyn dylai fod gan y cyfranogwyr ddealltwriaeth o’r canlynol:</a:t>
            </a:r>
          </a:p>
          <a:p>
            <a:pPr marL="457200" indent="-457200" defTabSz="877823">
              <a:lnSpc>
                <a:spcPct val="90000"/>
              </a:lnSpc>
              <a:spcBef>
                <a:spcPts val="900"/>
              </a:spcBef>
              <a:buFont typeface="Courier New" panose="02070309020205020404" pitchFamily="49" charset="0"/>
              <a:buChar char="o"/>
              <a:defRPr sz="2688"/>
            </a:pPr>
            <a:r>
              <a:rPr lang="cy-GB" sz="2800" dirty="0" smtClean="0">
                <a:latin typeface="VAG Rounded" pitchFamily="50" charset="0"/>
              </a:rPr>
              <a:t>CCUHP/ </a:t>
            </a:r>
            <a:r>
              <a:rPr lang="en-GB" sz="2800" dirty="0" smtClean="0">
                <a:latin typeface="VAG Rounded" pitchFamily="50" charset="0"/>
              </a:rPr>
              <a:t>CCUHPA</a:t>
            </a:r>
            <a:endParaRPr lang="en-GB" sz="2800" dirty="0">
              <a:latin typeface="VAG Rounded" pitchFamily="50" charset="0"/>
            </a:endParaRPr>
          </a:p>
          <a:p>
            <a:pPr marL="457200" indent="-457200" defTabSz="877823">
              <a:lnSpc>
                <a:spcPct val="90000"/>
              </a:lnSpc>
              <a:spcBef>
                <a:spcPts val="900"/>
              </a:spcBef>
              <a:buFont typeface="Courier New" panose="02070309020205020404" pitchFamily="49" charset="0"/>
              <a:buChar char="o"/>
              <a:defRPr sz="2688"/>
            </a:pPr>
            <a:r>
              <a:rPr lang="cy-GB" sz="2800" dirty="0">
                <a:latin typeface="VAG Rounded" pitchFamily="50" charset="0"/>
              </a:rPr>
              <a:t>Rôl CPC</a:t>
            </a:r>
          </a:p>
          <a:p>
            <a:pPr defTabSz="877823">
              <a:lnSpc>
                <a:spcPct val="90000"/>
              </a:lnSpc>
              <a:spcBef>
                <a:spcPts val="900"/>
              </a:spcBef>
              <a:defRPr sz="2688"/>
            </a:pPr>
            <a:r>
              <a:rPr lang="cy-GB" sz="2800" dirty="0">
                <a:latin typeface="VAG Rounded" pitchFamily="50" charset="0"/>
              </a:rPr>
              <a:t>Yn y sesiwn nesaf byddwn ni’n edrych ar hawliau ar waith.</a:t>
            </a:r>
          </a:p>
        </p:txBody>
      </p:sp>
      <p:pic>
        <p:nvPicPr>
          <p:cNvPr id="2" name="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44151" y="5516907"/>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523709" y="5516907"/>
            <a:ext cx="487363" cy="487363"/>
          </a:xfrm>
          <a:prstGeom prst="rect">
            <a:avLst/>
          </a:prstGeom>
        </p:spPr>
      </p:pic>
    </p:spTree>
    <p:extLst>
      <p:ext uri="{BB962C8B-B14F-4D97-AF65-F5344CB8AC3E}">
        <p14:creationId xmlns:p14="http://schemas.microsoft.com/office/powerpoint/2010/main" val="442097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06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58494" y="1303667"/>
            <a:ext cx="4610360" cy="2492990"/>
          </a:xfrm>
        </p:spPr>
        <p:txBody>
          <a:bodyPr/>
          <a:lstStyle/>
          <a:p>
            <a:r>
              <a:rPr lang="en-GB" dirty="0" smtClean="0">
                <a:solidFill>
                  <a:schemeClr val="accent4"/>
                </a:solidFill>
              </a:rPr>
              <a:t>EGWYL</a:t>
            </a:r>
            <a:br>
              <a:rPr lang="en-GB" dirty="0" smtClean="0">
                <a:solidFill>
                  <a:schemeClr val="accent4"/>
                </a:solidFill>
              </a:rPr>
            </a:br>
            <a:r>
              <a:rPr lang="en-GB" dirty="0" smtClean="0">
                <a:solidFill>
                  <a:schemeClr val="tx1"/>
                </a:solidFill>
              </a:rPr>
              <a:t>  </a:t>
            </a:r>
            <a:br>
              <a:rPr lang="en-GB" dirty="0" smtClean="0">
                <a:solidFill>
                  <a:schemeClr val="tx1"/>
                </a:solidFill>
              </a:rPr>
            </a:br>
            <a:r>
              <a:rPr lang="en-GB" dirty="0" smtClean="0">
                <a:solidFill>
                  <a:schemeClr val="tx1"/>
                </a:solidFill>
              </a:rPr>
              <a:t>BREAK </a:t>
            </a:r>
            <a:endParaRPr lang="en-GB" dirty="0">
              <a:solidFill>
                <a:schemeClr val="tx1"/>
              </a:solidFill>
            </a:endParaRPr>
          </a:p>
        </p:txBody>
      </p:sp>
      <p:sp>
        <p:nvSpPr>
          <p:cNvPr id="3" name="Subtitle 2"/>
          <p:cNvSpPr>
            <a:spLocks noGrp="1"/>
          </p:cNvSpPr>
          <p:nvPr>
            <p:ph type="subTitle" idx="1"/>
          </p:nvPr>
        </p:nvSpPr>
        <p:spPr/>
        <p:txBody>
          <a:bodyPr/>
          <a:lstStyle/>
          <a:p>
            <a:endParaRPr lang="en-GB" sz="3600" dirty="0" smtClean="0">
              <a:solidFill>
                <a:srgbClr val="DE0057"/>
              </a:solidFill>
              <a:cs typeface="Arial" panose="020B0604020202020204" pitchFamily="34" charset="0"/>
              <a:sym typeface="Calibri"/>
            </a:endParaRPr>
          </a:p>
          <a:p>
            <a:endParaRPr lang="en-GB" sz="3600" dirty="0" smtClean="0">
              <a:solidFill>
                <a:srgbClr val="DE0057"/>
              </a:solidFill>
              <a:cs typeface="Arial" panose="020B0604020202020204" pitchFamily="34" charset="0"/>
              <a:sym typeface="Calibri"/>
            </a:endParaRPr>
          </a:p>
          <a:p>
            <a:endParaRPr lang="en-GB" dirty="0"/>
          </a:p>
        </p:txBody>
      </p:sp>
    </p:spTree>
    <p:extLst>
      <p:ext uri="{BB962C8B-B14F-4D97-AF65-F5344CB8AC3E}">
        <p14:creationId xmlns:p14="http://schemas.microsoft.com/office/powerpoint/2010/main" val="12193214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0457" y="3128955"/>
            <a:ext cx="10304835" cy="830997"/>
          </a:xfrm>
        </p:spPr>
        <p:txBody>
          <a:bodyPr/>
          <a:lstStyle/>
          <a:p>
            <a:r>
              <a:rPr lang="en-US" dirty="0" smtClean="0">
                <a:solidFill>
                  <a:schemeClr val="tx1"/>
                </a:solidFill>
                <a:hlinkClick r:id="rId7"/>
              </a:rPr>
              <a:t>A Children’s Rights Approach</a:t>
            </a:r>
            <a:endParaRPr lang="en-GB" dirty="0">
              <a:solidFill>
                <a:schemeClr val="tx1"/>
              </a:solidFill>
              <a:hlinkClick r:id="rId7"/>
            </a:endParaRPr>
          </a:p>
        </p:txBody>
      </p:sp>
      <p:sp>
        <p:nvSpPr>
          <p:cNvPr id="4" name="TextBox 3"/>
          <p:cNvSpPr txBox="1"/>
          <p:nvPr/>
        </p:nvSpPr>
        <p:spPr>
          <a:xfrm>
            <a:off x="740457" y="945876"/>
            <a:ext cx="8590162" cy="1015663"/>
          </a:xfrm>
          <a:prstGeom prst="rect">
            <a:avLst/>
          </a:prstGeom>
          <a:noFill/>
        </p:spPr>
        <p:txBody>
          <a:bodyPr wrap="square" rtlCol="0">
            <a:spAutoFit/>
          </a:bodyPr>
          <a:lstStyle/>
          <a:p>
            <a:r>
              <a:rPr lang="en-US" sz="6000" b="1" dirty="0" smtClean="0">
                <a:solidFill>
                  <a:schemeClr val="accent4"/>
                </a:solidFill>
                <a:latin typeface="+mj-lt"/>
                <a:hlinkClick r:id="rId8"/>
              </a:rPr>
              <a:t>Dull </a:t>
            </a:r>
            <a:r>
              <a:rPr lang="en-US" sz="6000" b="1" dirty="0" err="1" smtClean="0">
                <a:solidFill>
                  <a:schemeClr val="accent4"/>
                </a:solidFill>
                <a:latin typeface="+mj-lt"/>
                <a:hlinkClick r:id="rId8"/>
              </a:rPr>
              <a:t>Hawliau</a:t>
            </a:r>
            <a:r>
              <a:rPr lang="en-US" sz="6000" b="1" dirty="0" smtClean="0">
                <a:solidFill>
                  <a:schemeClr val="accent4"/>
                </a:solidFill>
                <a:latin typeface="+mj-lt"/>
                <a:hlinkClick r:id="rId8"/>
              </a:rPr>
              <a:t> Plant </a:t>
            </a:r>
            <a:endParaRPr lang="en-GB" sz="6000" b="1" dirty="0">
              <a:solidFill>
                <a:schemeClr val="accent4"/>
              </a:solidFill>
              <a:latin typeface="+mj-lt"/>
            </a:endParaRPr>
          </a:p>
        </p:txBody>
      </p:sp>
      <p:pic>
        <p:nvPicPr>
          <p:cNvPr id="3" name="Slide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29543" y="4125429"/>
            <a:ext cx="487363" cy="487363"/>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529542" y="1210027"/>
            <a:ext cx="487363" cy="487363"/>
          </a:xfrm>
          <a:prstGeom prst="rect">
            <a:avLst/>
          </a:prstGeom>
        </p:spPr>
      </p:pic>
    </p:spTree>
    <p:extLst>
      <p:ext uri="{BB962C8B-B14F-4D97-AF65-F5344CB8AC3E}">
        <p14:creationId xmlns:p14="http://schemas.microsoft.com/office/powerpoint/2010/main" val="3751347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541"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191427" y="476643"/>
            <a:ext cx="5780539" cy="664797"/>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sz="4800" dirty="0" smtClean="0">
                <a:solidFill>
                  <a:schemeClr val="tx1"/>
                </a:solidFill>
              </a:rPr>
              <a:t>Aims of the Session</a:t>
            </a:r>
            <a:endParaRPr lang="en-GB" sz="4800" dirty="0">
              <a:solidFill>
                <a:schemeClr val="tx1"/>
              </a:solidFill>
            </a:endParaRPr>
          </a:p>
        </p:txBody>
      </p:sp>
      <p:sp>
        <p:nvSpPr>
          <p:cNvPr id="8" name="Subtitle 2"/>
          <p:cNvSpPr txBox="1">
            <a:spLocks/>
          </p:cNvSpPr>
          <p:nvPr/>
        </p:nvSpPr>
        <p:spPr>
          <a:xfrm>
            <a:off x="-242789" y="2614640"/>
            <a:ext cx="10852073" cy="1631216"/>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l">
              <a:buFont typeface="Arial" panose="020B0604020202020204" pitchFamily="34" charset="0"/>
              <a:buChar char="•"/>
            </a:pPr>
            <a:endParaRPr lang="en-GB" sz="2200" dirty="0" smtClean="0"/>
          </a:p>
          <a:p>
            <a:pPr marL="342900" lvl="0" indent="-342900" algn="l">
              <a:buFont typeface="Arial" panose="020B0604020202020204" pitchFamily="34" charset="0"/>
              <a:buChar char="•"/>
            </a:pPr>
            <a:endParaRPr lang="en-GB" sz="2200" dirty="0" smtClean="0"/>
          </a:p>
          <a:p>
            <a:pPr marL="342900" lvl="0" indent="-342900" algn="l">
              <a:buFont typeface="Arial" panose="020B0604020202020204" pitchFamily="34" charset="0"/>
              <a:buChar char="•"/>
            </a:pPr>
            <a:endParaRPr lang="en-GB" sz="2200" dirty="0"/>
          </a:p>
          <a:p>
            <a:pPr algn="l"/>
            <a:endParaRPr lang="en-GB" sz="2400" dirty="0"/>
          </a:p>
        </p:txBody>
      </p:sp>
      <p:sp>
        <p:nvSpPr>
          <p:cNvPr id="4" name="Title 3"/>
          <p:cNvSpPr txBox="1">
            <a:spLocks/>
          </p:cNvSpPr>
          <p:nvPr/>
        </p:nvSpPr>
        <p:spPr>
          <a:xfrm>
            <a:off x="130615" y="475820"/>
            <a:ext cx="5231567" cy="664797"/>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sz="4800" dirty="0" err="1">
                <a:solidFill>
                  <a:schemeClr val="tx1"/>
                </a:solidFill>
              </a:rPr>
              <a:t>Nodau’r</a:t>
            </a:r>
            <a:r>
              <a:rPr lang="en-GB" sz="4800" dirty="0">
                <a:solidFill>
                  <a:schemeClr val="tx1"/>
                </a:solidFill>
              </a:rPr>
              <a:t> </a:t>
            </a:r>
            <a:r>
              <a:rPr lang="en-GB" sz="4800" dirty="0" err="1">
                <a:solidFill>
                  <a:schemeClr val="tx1"/>
                </a:solidFill>
              </a:rPr>
              <a:t>Sesiwn</a:t>
            </a:r>
            <a:endParaRPr lang="en-GB" sz="4800" dirty="0">
              <a:solidFill>
                <a:schemeClr val="tx1"/>
              </a:solidFill>
            </a:endParaRPr>
          </a:p>
        </p:txBody>
      </p:sp>
      <p:sp>
        <p:nvSpPr>
          <p:cNvPr id="6" name="Title 3"/>
          <p:cNvSpPr txBox="1">
            <a:spLocks/>
          </p:cNvSpPr>
          <p:nvPr/>
        </p:nvSpPr>
        <p:spPr>
          <a:xfrm>
            <a:off x="450194" y="1576558"/>
            <a:ext cx="5231567" cy="830997"/>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dirty="0" smtClean="0"/>
              <a:t> </a:t>
            </a:r>
            <a:endParaRPr lang="en-GB" dirty="0"/>
          </a:p>
        </p:txBody>
      </p:sp>
      <p:sp>
        <p:nvSpPr>
          <p:cNvPr id="7" name="Subtitle 2"/>
          <p:cNvSpPr txBox="1">
            <a:spLocks/>
          </p:cNvSpPr>
          <p:nvPr/>
        </p:nvSpPr>
        <p:spPr>
          <a:xfrm>
            <a:off x="6211725" y="1107714"/>
            <a:ext cx="5881141" cy="5928803"/>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defRPr sz="2800" b="1"/>
            </a:pPr>
            <a:r>
              <a:rPr lang="en-GB" sz="2800" dirty="0" smtClean="0">
                <a:solidFill>
                  <a:schemeClr val="tx1"/>
                </a:solidFill>
                <a:cs typeface="Arial" panose="020B0604020202020204" pitchFamily="34" charset="0"/>
              </a:rPr>
              <a:t>Introduction </a:t>
            </a:r>
            <a:r>
              <a:rPr lang="en-GB" sz="2800" dirty="0">
                <a:solidFill>
                  <a:schemeClr val="tx1"/>
                </a:solidFill>
                <a:cs typeface="Arial" panose="020B0604020202020204" pitchFamily="34" charset="0"/>
              </a:rPr>
              <a:t>to </a:t>
            </a:r>
            <a:r>
              <a:rPr lang="en-US" sz="2800" dirty="0">
                <a:solidFill>
                  <a:schemeClr val="tx1"/>
                </a:solidFill>
              </a:rPr>
              <a:t>human rights of children</a:t>
            </a:r>
            <a:r>
              <a:rPr lang="en-GB" sz="2800" dirty="0">
                <a:solidFill>
                  <a:schemeClr val="tx1"/>
                </a:solidFill>
                <a:cs typeface="Arial" panose="020B0604020202020204" pitchFamily="34" charset="0"/>
              </a:rPr>
              <a:t> and The Right Way </a:t>
            </a:r>
            <a:r>
              <a:rPr lang="en-GB" sz="2800" dirty="0" smtClean="0">
                <a:solidFill>
                  <a:schemeClr val="tx1"/>
                </a:solidFill>
                <a:cs typeface="Arial" panose="020B0604020202020204" pitchFamily="34" charset="0"/>
              </a:rPr>
              <a:t>approach</a:t>
            </a:r>
          </a:p>
          <a:p>
            <a:pPr algn="l">
              <a:defRPr sz="2800" b="1"/>
            </a:pPr>
            <a:endParaRPr lang="en-US" sz="1400" dirty="0">
              <a:solidFill>
                <a:schemeClr val="tx1"/>
              </a:solidFill>
            </a:endParaRPr>
          </a:p>
          <a:p>
            <a:pPr algn="l">
              <a:buSzPct val="100000"/>
              <a:defRPr sz="2800"/>
            </a:pPr>
            <a:r>
              <a:rPr lang="en-US" sz="2800" dirty="0" smtClean="0">
                <a:solidFill>
                  <a:schemeClr val="tx1"/>
                </a:solidFill>
                <a:cs typeface="Arial" panose="020B0604020202020204" pitchFamily="34" charset="0"/>
              </a:rPr>
              <a:t>Overview </a:t>
            </a:r>
            <a:r>
              <a:rPr lang="en-US" sz="2800" dirty="0">
                <a:solidFill>
                  <a:schemeClr val="tx1"/>
                </a:solidFill>
                <a:cs typeface="Arial" panose="020B0604020202020204" pitchFamily="34" charset="0"/>
              </a:rPr>
              <a:t>of how this fits with the 2021 Curriculum and Assessment Act and the 2018 ALN Act. </a:t>
            </a:r>
            <a:endParaRPr lang="en-US" sz="2800" dirty="0" smtClean="0">
              <a:solidFill>
                <a:schemeClr val="tx1"/>
              </a:solidFill>
              <a:cs typeface="Arial" panose="020B0604020202020204" pitchFamily="34" charset="0"/>
            </a:endParaRPr>
          </a:p>
          <a:p>
            <a:pPr algn="l">
              <a:buSzPct val="100000"/>
              <a:buChar char="•"/>
              <a:defRPr sz="2800"/>
            </a:pPr>
            <a:endParaRPr lang="en-US" sz="1600" dirty="0">
              <a:solidFill>
                <a:schemeClr val="tx1"/>
              </a:solidFill>
              <a:cs typeface="Arial" panose="020B0604020202020204" pitchFamily="34" charset="0"/>
            </a:endParaRPr>
          </a:p>
          <a:p>
            <a:pPr algn="l">
              <a:buSzPct val="100000"/>
              <a:defRPr sz="2800"/>
            </a:pPr>
            <a:r>
              <a:rPr lang="en-GB" sz="2800" dirty="0">
                <a:solidFill>
                  <a:schemeClr val="tx1"/>
                </a:solidFill>
                <a:cs typeface="Arial" panose="020B0604020202020204" pitchFamily="34" charset="0"/>
              </a:rPr>
              <a:t>Outline role of the Children’s Commissioner for Wales</a:t>
            </a:r>
          </a:p>
          <a:p>
            <a:pPr>
              <a:buSzPct val="100000"/>
              <a:buChar char="•"/>
              <a:defRPr sz="2800"/>
            </a:pPr>
            <a:endParaRPr lang="en-US" sz="2000" dirty="0">
              <a:solidFill>
                <a:schemeClr val="tx2">
                  <a:lumMod val="50000"/>
                </a:schemeClr>
              </a:solidFill>
              <a:cs typeface="Arial" panose="020B0604020202020204" pitchFamily="34" charset="0"/>
            </a:endParaRPr>
          </a:p>
          <a:p>
            <a:pPr>
              <a:buSzPct val="100000"/>
              <a:buChar char="•"/>
              <a:defRPr sz="2800"/>
            </a:pPr>
            <a:endParaRPr lang="en-GB" sz="2400" dirty="0">
              <a:solidFill>
                <a:schemeClr val="tx2">
                  <a:lumMod val="50000"/>
                </a:schemeClr>
              </a:solidFill>
              <a:cs typeface="Arial" panose="020B0604020202020204" pitchFamily="34" charset="0"/>
            </a:endParaRPr>
          </a:p>
          <a:p>
            <a:pPr>
              <a:buSzPct val="100000"/>
              <a:buChar char="•"/>
              <a:defRPr sz="2800"/>
            </a:pPr>
            <a:endParaRPr lang="en-GB" sz="2400" dirty="0">
              <a:solidFill>
                <a:schemeClr val="tx2">
                  <a:lumMod val="50000"/>
                </a:schemeClr>
              </a:solidFill>
              <a:cs typeface="Arial" panose="020B0604020202020204" pitchFamily="34" charset="0"/>
            </a:endParaRPr>
          </a:p>
          <a:p>
            <a:pPr>
              <a:buSzPct val="100000"/>
              <a:defRPr sz="2800"/>
            </a:pPr>
            <a:endParaRPr lang="en-GB" sz="2400" dirty="0">
              <a:solidFill>
                <a:schemeClr val="tx2">
                  <a:lumMod val="50000"/>
                </a:schemeClr>
              </a:solidFill>
              <a:cs typeface="Arial" panose="020B0604020202020204" pitchFamily="34" charset="0"/>
            </a:endParaRPr>
          </a:p>
        </p:txBody>
      </p:sp>
      <p:sp>
        <p:nvSpPr>
          <p:cNvPr id="2" name="Rectangle 1"/>
          <p:cNvSpPr/>
          <p:nvPr/>
        </p:nvSpPr>
        <p:spPr>
          <a:xfrm>
            <a:off x="344636" y="1107714"/>
            <a:ext cx="5621449" cy="3970318"/>
          </a:xfrm>
          <a:prstGeom prst="rect">
            <a:avLst/>
          </a:prstGeom>
        </p:spPr>
        <p:txBody>
          <a:bodyPr wrap="square">
            <a:spAutoFit/>
          </a:bodyPr>
          <a:lstStyle/>
          <a:p>
            <a:pPr>
              <a:buSzPct val="100000"/>
              <a:defRPr sz="2800"/>
            </a:pPr>
            <a:r>
              <a:rPr lang="en-US" dirty="0" err="1" smtClean="0">
                <a:latin typeface="+mj-lt"/>
                <a:cs typeface="Arial" panose="020B0604020202020204" pitchFamily="34" charset="0"/>
              </a:rPr>
              <a:t>Cyflwyniad</a:t>
            </a:r>
            <a:r>
              <a:rPr lang="en-US" dirty="0" smtClean="0">
                <a:latin typeface="+mj-lt"/>
                <a:cs typeface="Arial" panose="020B0604020202020204" pitchFamily="34" charset="0"/>
              </a:rPr>
              <a:t> </a:t>
            </a:r>
            <a:r>
              <a:rPr lang="en-US" dirty="0" err="1">
                <a:latin typeface="+mj-lt"/>
                <a:cs typeface="Arial" panose="020B0604020202020204" pitchFamily="34" charset="0"/>
              </a:rPr>
              <a:t>i</a:t>
            </a:r>
            <a:r>
              <a:rPr lang="en-US" dirty="0">
                <a:latin typeface="+mj-lt"/>
                <a:cs typeface="Arial" panose="020B0604020202020204" pitchFamily="34" charset="0"/>
              </a:rPr>
              <a:t> </a:t>
            </a:r>
            <a:r>
              <a:rPr lang="en-US" dirty="0" err="1">
                <a:latin typeface="+mj-lt"/>
                <a:cs typeface="Arial" panose="020B0604020202020204" pitchFamily="34" charset="0"/>
              </a:rPr>
              <a:t>hawliau</a:t>
            </a:r>
            <a:r>
              <a:rPr lang="en-US" dirty="0">
                <a:latin typeface="+mj-lt"/>
                <a:cs typeface="Arial" panose="020B0604020202020204" pitchFamily="34" charset="0"/>
              </a:rPr>
              <a:t> </a:t>
            </a:r>
            <a:r>
              <a:rPr lang="en-US" dirty="0" err="1">
                <a:latin typeface="+mj-lt"/>
                <a:cs typeface="Arial" panose="020B0604020202020204" pitchFamily="34" charset="0"/>
              </a:rPr>
              <a:t>dynol</a:t>
            </a:r>
            <a:r>
              <a:rPr lang="en-US" dirty="0">
                <a:latin typeface="+mj-lt"/>
                <a:cs typeface="Arial" panose="020B0604020202020204" pitchFamily="34" charset="0"/>
              </a:rPr>
              <a:t> plant a dull Y </a:t>
            </a:r>
            <a:r>
              <a:rPr lang="en-US" dirty="0" err="1">
                <a:latin typeface="+mj-lt"/>
                <a:cs typeface="Arial" panose="020B0604020202020204" pitchFamily="34" charset="0"/>
              </a:rPr>
              <a:t>Ffordd</a:t>
            </a:r>
            <a:r>
              <a:rPr lang="en-US" dirty="0">
                <a:latin typeface="+mj-lt"/>
                <a:cs typeface="Arial" panose="020B0604020202020204" pitchFamily="34" charset="0"/>
              </a:rPr>
              <a:t> </a:t>
            </a:r>
            <a:r>
              <a:rPr lang="en-US" dirty="0" err="1" smtClean="0">
                <a:latin typeface="+mj-lt"/>
                <a:cs typeface="Arial" panose="020B0604020202020204" pitchFamily="34" charset="0"/>
              </a:rPr>
              <a:t>Gywir</a:t>
            </a:r>
            <a:endParaRPr lang="en-US" dirty="0" smtClean="0">
              <a:latin typeface="+mj-lt"/>
              <a:cs typeface="Arial" panose="020B0604020202020204" pitchFamily="34" charset="0"/>
            </a:endParaRPr>
          </a:p>
          <a:p>
            <a:pPr>
              <a:buSzPct val="100000"/>
              <a:defRPr sz="2800"/>
            </a:pPr>
            <a:endParaRPr lang="en-US" dirty="0">
              <a:latin typeface="+mj-lt"/>
              <a:cs typeface="Arial" panose="020B0604020202020204" pitchFamily="34" charset="0"/>
            </a:endParaRPr>
          </a:p>
          <a:p>
            <a:pPr>
              <a:buSzPct val="100000"/>
              <a:defRPr sz="2800"/>
            </a:pPr>
            <a:r>
              <a:rPr lang="en-GB" dirty="0" err="1">
                <a:latin typeface="+mj-lt"/>
                <a:cs typeface="Arial" panose="020B0604020202020204" pitchFamily="34" charset="0"/>
              </a:rPr>
              <a:t>Trosolwg</a:t>
            </a:r>
            <a:r>
              <a:rPr lang="en-GB" dirty="0">
                <a:latin typeface="+mj-lt"/>
                <a:cs typeface="Arial" panose="020B0604020202020204" pitchFamily="34" charset="0"/>
              </a:rPr>
              <a:t> </a:t>
            </a:r>
            <a:r>
              <a:rPr lang="en-GB" dirty="0" err="1">
                <a:latin typeface="+mj-lt"/>
                <a:cs typeface="Arial" panose="020B0604020202020204" pitchFamily="34" charset="0"/>
              </a:rPr>
              <a:t>ar</a:t>
            </a:r>
            <a:r>
              <a:rPr lang="en-GB" dirty="0">
                <a:latin typeface="+mj-lt"/>
                <a:cs typeface="Arial" panose="020B0604020202020204" pitchFamily="34" charset="0"/>
              </a:rPr>
              <a:t> </a:t>
            </a:r>
            <a:r>
              <a:rPr lang="en-GB" dirty="0" err="1">
                <a:latin typeface="+mj-lt"/>
                <a:cs typeface="Arial" panose="020B0604020202020204" pitchFamily="34" charset="0"/>
              </a:rPr>
              <a:t>sut</a:t>
            </a:r>
            <a:r>
              <a:rPr lang="en-GB" dirty="0">
                <a:latin typeface="+mj-lt"/>
                <a:cs typeface="Arial" panose="020B0604020202020204" pitchFamily="34" charset="0"/>
              </a:rPr>
              <a:t> </a:t>
            </a:r>
            <a:r>
              <a:rPr lang="en-GB" dirty="0" err="1">
                <a:latin typeface="+mj-lt"/>
                <a:cs typeface="Arial" panose="020B0604020202020204" pitchFamily="34" charset="0"/>
              </a:rPr>
              <a:t>mae</a:t>
            </a:r>
            <a:r>
              <a:rPr lang="en-GB" dirty="0">
                <a:latin typeface="+mj-lt"/>
                <a:cs typeface="Arial" panose="020B0604020202020204" pitchFamily="34" charset="0"/>
              </a:rPr>
              <a:t> </a:t>
            </a:r>
            <a:r>
              <a:rPr lang="en-GB" dirty="0" err="1">
                <a:latin typeface="+mj-lt"/>
                <a:cs typeface="Arial" panose="020B0604020202020204" pitchFamily="34" charset="0"/>
              </a:rPr>
              <a:t>hyn</a:t>
            </a:r>
            <a:r>
              <a:rPr lang="en-GB" dirty="0">
                <a:latin typeface="+mj-lt"/>
                <a:cs typeface="Arial" panose="020B0604020202020204" pitchFamily="34" charset="0"/>
              </a:rPr>
              <a:t> </a:t>
            </a:r>
            <a:r>
              <a:rPr lang="en-GB" dirty="0" err="1">
                <a:latin typeface="+mj-lt"/>
                <a:cs typeface="Arial" panose="020B0604020202020204" pitchFamily="34" charset="0"/>
              </a:rPr>
              <a:t>yn</a:t>
            </a:r>
            <a:r>
              <a:rPr lang="en-GB" dirty="0">
                <a:latin typeface="+mj-lt"/>
                <a:cs typeface="Arial" panose="020B0604020202020204" pitchFamily="34" charset="0"/>
              </a:rPr>
              <a:t> </a:t>
            </a:r>
            <a:r>
              <a:rPr lang="en-GB" dirty="0" err="1">
                <a:latin typeface="+mj-lt"/>
                <a:cs typeface="Arial" panose="020B0604020202020204" pitchFamily="34" charset="0"/>
              </a:rPr>
              <a:t>cyd-fynd</a:t>
            </a:r>
            <a:r>
              <a:rPr lang="en-GB" dirty="0">
                <a:latin typeface="+mj-lt"/>
                <a:cs typeface="Arial" panose="020B0604020202020204" pitchFamily="34" charset="0"/>
              </a:rPr>
              <a:t> â </a:t>
            </a:r>
            <a:r>
              <a:rPr lang="en-GB" dirty="0" err="1">
                <a:latin typeface="+mj-lt"/>
                <a:cs typeface="Arial" panose="020B0604020202020204" pitchFamily="34" charset="0"/>
              </a:rPr>
              <a:t>Deddf</a:t>
            </a:r>
            <a:r>
              <a:rPr lang="en-GB" dirty="0">
                <a:latin typeface="+mj-lt"/>
                <a:cs typeface="Arial" panose="020B0604020202020204" pitchFamily="34" charset="0"/>
              </a:rPr>
              <a:t> </a:t>
            </a:r>
            <a:r>
              <a:rPr lang="en-GB" dirty="0" err="1">
                <a:latin typeface="+mj-lt"/>
                <a:cs typeface="Arial" panose="020B0604020202020204" pitchFamily="34" charset="0"/>
              </a:rPr>
              <a:t>Cwricwlwm</a:t>
            </a:r>
            <a:r>
              <a:rPr lang="en-GB" dirty="0">
                <a:latin typeface="+mj-lt"/>
                <a:cs typeface="Arial" panose="020B0604020202020204" pitchFamily="34" charset="0"/>
              </a:rPr>
              <a:t> ac </a:t>
            </a:r>
            <a:r>
              <a:rPr lang="en-GB" dirty="0" err="1">
                <a:latin typeface="+mj-lt"/>
                <a:cs typeface="Arial" panose="020B0604020202020204" pitchFamily="34" charset="0"/>
              </a:rPr>
              <a:t>Asesu</a:t>
            </a:r>
            <a:r>
              <a:rPr lang="en-GB" dirty="0">
                <a:latin typeface="+mj-lt"/>
                <a:cs typeface="Arial" panose="020B0604020202020204" pitchFamily="34" charset="0"/>
              </a:rPr>
              <a:t> 2021 a </a:t>
            </a:r>
            <a:r>
              <a:rPr lang="en-GB" dirty="0" err="1">
                <a:latin typeface="+mj-lt"/>
                <a:cs typeface="Arial" panose="020B0604020202020204" pitchFamily="34" charset="0"/>
              </a:rPr>
              <a:t>Deddf</a:t>
            </a:r>
            <a:r>
              <a:rPr lang="en-GB" dirty="0">
                <a:latin typeface="+mj-lt"/>
                <a:cs typeface="Arial" panose="020B0604020202020204" pitchFamily="34" charset="0"/>
              </a:rPr>
              <a:t> ADY 2018</a:t>
            </a:r>
            <a:r>
              <a:rPr lang="en-GB" dirty="0" smtClean="0">
                <a:latin typeface="+mj-lt"/>
                <a:cs typeface="Arial" panose="020B0604020202020204" pitchFamily="34" charset="0"/>
              </a:rPr>
              <a:t>.</a:t>
            </a:r>
          </a:p>
          <a:p>
            <a:pPr>
              <a:buSzPct val="100000"/>
              <a:defRPr sz="2800"/>
            </a:pPr>
            <a:endParaRPr lang="en-GB" dirty="0">
              <a:latin typeface="+mj-lt"/>
              <a:cs typeface="Arial" panose="020B0604020202020204" pitchFamily="34" charset="0"/>
            </a:endParaRPr>
          </a:p>
          <a:p>
            <a:pPr>
              <a:buSzPct val="100000"/>
              <a:defRPr sz="2800"/>
            </a:pPr>
            <a:r>
              <a:rPr lang="en-GB" dirty="0" err="1">
                <a:latin typeface="+mj-lt"/>
                <a:cs typeface="Arial" panose="020B0604020202020204" pitchFamily="34" charset="0"/>
              </a:rPr>
              <a:t>Amlinellu</a:t>
            </a:r>
            <a:r>
              <a:rPr lang="en-GB" dirty="0">
                <a:latin typeface="+mj-lt"/>
                <a:cs typeface="Arial" panose="020B0604020202020204" pitchFamily="34" charset="0"/>
              </a:rPr>
              <a:t> </a:t>
            </a:r>
            <a:r>
              <a:rPr lang="en-GB" dirty="0" err="1">
                <a:latin typeface="+mj-lt"/>
                <a:cs typeface="Arial" panose="020B0604020202020204" pitchFamily="34" charset="0"/>
              </a:rPr>
              <a:t>rôl</a:t>
            </a:r>
            <a:r>
              <a:rPr lang="en-GB" dirty="0">
                <a:latin typeface="+mj-lt"/>
                <a:cs typeface="Arial" panose="020B0604020202020204" pitchFamily="34" charset="0"/>
              </a:rPr>
              <a:t> </a:t>
            </a:r>
            <a:r>
              <a:rPr lang="en-GB" dirty="0" err="1">
                <a:latin typeface="+mj-lt"/>
                <a:cs typeface="Arial" panose="020B0604020202020204" pitchFamily="34" charset="0"/>
              </a:rPr>
              <a:t>Comisiynydd</a:t>
            </a:r>
            <a:r>
              <a:rPr lang="en-GB" dirty="0">
                <a:latin typeface="+mj-lt"/>
                <a:cs typeface="Arial" panose="020B0604020202020204" pitchFamily="34" charset="0"/>
              </a:rPr>
              <a:t> Plant </a:t>
            </a:r>
            <a:r>
              <a:rPr lang="en-GB" dirty="0" err="1">
                <a:latin typeface="+mj-lt"/>
                <a:cs typeface="Arial" panose="020B0604020202020204" pitchFamily="34" charset="0"/>
              </a:rPr>
              <a:t>Cymru</a:t>
            </a:r>
            <a:endParaRPr lang="en-GB" dirty="0">
              <a:latin typeface="+mj-lt"/>
              <a:cs typeface="Arial" panose="020B0604020202020204" pitchFamily="34" charset="0"/>
            </a:endParaRPr>
          </a:p>
        </p:txBody>
      </p:sp>
      <p:pic>
        <p:nvPicPr>
          <p:cNvPr id="3"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26099" y="5752782"/>
            <a:ext cx="487363" cy="487363"/>
          </a:xfrm>
          <a:prstGeom prst="rect">
            <a:avLst/>
          </a:prstGeom>
        </p:spPr>
      </p:pic>
      <p:pic>
        <p:nvPicPr>
          <p:cNvPr id="10"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502716" y="5752782"/>
            <a:ext cx="487363" cy="487363"/>
          </a:xfrm>
          <a:prstGeom prst="rect">
            <a:avLst/>
          </a:prstGeom>
        </p:spPr>
      </p:pic>
    </p:spTree>
    <p:extLst>
      <p:ext uri="{BB962C8B-B14F-4D97-AF65-F5344CB8AC3E}">
        <p14:creationId xmlns:p14="http://schemas.microsoft.com/office/powerpoint/2010/main" val="21282959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291"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87652" y="561901"/>
            <a:ext cx="5231567" cy="4265783"/>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algn="l"/>
            <a:r>
              <a:rPr lang="en-US" sz="2200" dirty="0">
                <a:solidFill>
                  <a:schemeClr val="tx1"/>
                </a:solidFill>
              </a:rPr>
              <a:t>What is a Children’s Rights Approach?</a:t>
            </a:r>
          </a:p>
          <a:p>
            <a:pPr algn="l"/>
            <a:endParaRPr lang="en-US" sz="2200" dirty="0">
              <a:solidFill>
                <a:schemeClr val="tx1"/>
              </a:solidFill>
            </a:endParaRPr>
          </a:p>
          <a:p>
            <a:pPr algn="l"/>
            <a:r>
              <a:rPr lang="en-US" sz="2200" dirty="0">
                <a:solidFill>
                  <a:schemeClr val="tx1"/>
                </a:solidFill>
              </a:rPr>
              <a:t>A Children’s Rights Approach is a principled and practical framework for working with children grounded in the UN Convention on the Rights of the Child</a:t>
            </a:r>
          </a:p>
          <a:p>
            <a:pPr algn="l"/>
            <a:endParaRPr lang="en-US" sz="2200" dirty="0">
              <a:solidFill>
                <a:schemeClr val="tx1"/>
              </a:solidFill>
            </a:endParaRPr>
          </a:p>
          <a:p>
            <a:pPr algn="l"/>
            <a:r>
              <a:rPr lang="en-US" sz="2200" dirty="0" smtClean="0">
                <a:solidFill>
                  <a:schemeClr val="tx1"/>
                </a:solidFill>
              </a:rPr>
              <a:t>A </a:t>
            </a:r>
            <a:r>
              <a:rPr lang="en-US" sz="2200" dirty="0">
                <a:solidFill>
                  <a:schemeClr val="tx1"/>
                </a:solidFill>
              </a:rPr>
              <a:t>Children’s Rights Approach is about placing the UNCRC at the Core of planning and service delivery  and integrating children’s rights into every aspect of decision making , policy and practice </a:t>
            </a:r>
          </a:p>
        </p:txBody>
      </p:sp>
      <p:sp>
        <p:nvSpPr>
          <p:cNvPr id="8" name="Subtitle 2"/>
          <p:cNvSpPr txBox="1">
            <a:spLocks/>
          </p:cNvSpPr>
          <p:nvPr/>
        </p:nvSpPr>
        <p:spPr>
          <a:xfrm>
            <a:off x="433343" y="168061"/>
            <a:ext cx="5549575" cy="5256824"/>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endParaRPr lang="en-GB" sz="2200" dirty="0">
              <a:solidFill>
                <a:schemeClr val="tx1"/>
              </a:solidFill>
            </a:endParaRPr>
          </a:p>
          <a:p>
            <a:pPr lvl="0" algn="l"/>
            <a:r>
              <a:rPr lang="en-GB" sz="2000" dirty="0">
                <a:solidFill>
                  <a:schemeClr val="tx1"/>
                </a:solidFill>
              </a:rPr>
              <a:t>Beth </a:t>
            </a:r>
            <a:r>
              <a:rPr lang="en-GB" sz="2000" dirty="0" err="1">
                <a:solidFill>
                  <a:schemeClr val="tx1"/>
                </a:solidFill>
              </a:rPr>
              <a:t>yw</a:t>
            </a:r>
            <a:r>
              <a:rPr lang="en-GB" sz="2000" dirty="0">
                <a:solidFill>
                  <a:schemeClr val="tx1"/>
                </a:solidFill>
              </a:rPr>
              <a:t> Dull </a:t>
            </a:r>
            <a:r>
              <a:rPr lang="en-GB" sz="2000" dirty="0" err="1">
                <a:solidFill>
                  <a:schemeClr val="tx1"/>
                </a:solidFill>
              </a:rPr>
              <a:t>Gweithredu</a:t>
            </a:r>
            <a:r>
              <a:rPr lang="en-GB" sz="2000" dirty="0">
                <a:solidFill>
                  <a:schemeClr val="tx1"/>
                </a:solidFill>
              </a:rPr>
              <a:t> </a:t>
            </a:r>
            <a:r>
              <a:rPr lang="en-GB" sz="2000" dirty="0" err="1">
                <a:solidFill>
                  <a:schemeClr val="tx1"/>
                </a:solidFill>
              </a:rPr>
              <a:t>Seiliedig</a:t>
            </a:r>
            <a:r>
              <a:rPr lang="en-GB" sz="2000" dirty="0">
                <a:solidFill>
                  <a:schemeClr val="tx1"/>
                </a:solidFill>
              </a:rPr>
              <a:t> </a:t>
            </a:r>
            <a:r>
              <a:rPr lang="en-GB" sz="2000" dirty="0" err="1">
                <a:solidFill>
                  <a:schemeClr val="tx1"/>
                </a:solidFill>
              </a:rPr>
              <a:t>ar</a:t>
            </a:r>
            <a:r>
              <a:rPr lang="en-GB" sz="2000" dirty="0">
                <a:solidFill>
                  <a:schemeClr val="tx1"/>
                </a:solidFill>
              </a:rPr>
              <a:t> </a:t>
            </a:r>
            <a:r>
              <a:rPr lang="en-GB" sz="2000" dirty="0" err="1">
                <a:solidFill>
                  <a:schemeClr val="tx1"/>
                </a:solidFill>
              </a:rPr>
              <a:t>Hawliau</a:t>
            </a:r>
            <a:r>
              <a:rPr lang="en-GB" sz="2000" dirty="0">
                <a:solidFill>
                  <a:schemeClr val="tx1"/>
                </a:solidFill>
              </a:rPr>
              <a:t> Plant</a:t>
            </a:r>
            <a:r>
              <a:rPr lang="en-GB" sz="2000" dirty="0" smtClean="0">
                <a:solidFill>
                  <a:schemeClr val="tx1"/>
                </a:solidFill>
              </a:rPr>
              <a:t>?</a:t>
            </a:r>
          </a:p>
          <a:p>
            <a:pPr lvl="0" algn="l"/>
            <a:endParaRPr lang="en-GB" sz="2000" dirty="0">
              <a:solidFill>
                <a:schemeClr val="tx1"/>
              </a:solidFill>
            </a:endParaRPr>
          </a:p>
          <a:p>
            <a:pPr lvl="0" algn="l"/>
            <a:r>
              <a:rPr lang="en-GB" sz="2000" dirty="0" err="1">
                <a:solidFill>
                  <a:schemeClr val="tx1"/>
                </a:solidFill>
              </a:rPr>
              <a:t>Fframwaith</a:t>
            </a:r>
            <a:r>
              <a:rPr lang="en-GB" sz="2000" dirty="0">
                <a:solidFill>
                  <a:schemeClr val="tx1"/>
                </a:solidFill>
              </a:rPr>
              <a:t> </a:t>
            </a:r>
            <a:r>
              <a:rPr lang="en-GB" sz="2000" dirty="0" err="1">
                <a:solidFill>
                  <a:schemeClr val="tx1"/>
                </a:solidFill>
              </a:rPr>
              <a:t>egwyddorol</a:t>
            </a:r>
            <a:r>
              <a:rPr lang="en-GB" sz="2000" dirty="0">
                <a:solidFill>
                  <a:schemeClr val="tx1"/>
                </a:solidFill>
              </a:rPr>
              <a:t> ac </a:t>
            </a:r>
            <a:r>
              <a:rPr lang="en-GB" sz="2000" dirty="0" err="1">
                <a:solidFill>
                  <a:schemeClr val="tx1"/>
                </a:solidFill>
              </a:rPr>
              <a:t>ymarferol</a:t>
            </a:r>
            <a:r>
              <a:rPr lang="en-GB" sz="2000" dirty="0">
                <a:solidFill>
                  <a:schemeClr val="tx1"/>
                </a:solidFill>
              </a:rPr>
              <a:t> </a:t>
            </a:r>
            <a:r>
              <a:rPr lang="en-GB" sz="2000" dirty="0" err="1">
                <a:solidFill>
                  <a:schemeClr val="tx1"/>
                </a:solidFill>
              </a:rPr>
              <a:t>ar</a:t>
            </a:r>
            <a:r>
              <a:rPr lang="en-GB" sz="2000" dirty="0">
                <a:solidFill>
                  <a:schemeClr val="tx1"/>
                </a:solidFill>
              </a:rPr>
              <a:t> </a:t>
            </a:r>
            <a:r>
              <a:rPr lang="en-GB" sz="2000" dirty="0" err="1">
                <a:solidFill>
                  <a:schemeClr val="tx1"/>
                </a:solidFill>
              </a:rPr>
              <a:t>gyfer</a:t>
            </a:r>
            <a:r>
              <a:rPr lang="en-GB" sz="2000" dirty="0">
                <a:solidFill>
                  <a:schemeClr val="tx1"/>
                </a:solidFill>
              </a:rPr>
              <a:t> </a:t>
            </a:r>
            <a:r>
              <a:rPr lang="en-GB" sz="2000" dirty="0" err="1">
                <a:solidFill>
                  <a:schemeClr val="tx1"/>
                </a:solidFill>
              </a:rPr>
              <a:t>gweithio</a:t>
            </a:r>
            <a:r>
              <a:rPr lang="en-GB" sz="2000" dirty="0">
                <a:solidFill>
                  <a:schemeClr val="tx1"/>
                </a:solidFill>
              </a:rPr>
              <a:t> </a:t>
            </a:r>
            <a:r>
              <a:rPr lang="en-GB" sz="2000" dirty="0" err="1">
                <a:solidFill>
                  <a:schemeClr val="tx1"/>
                </a:solidFill>
              </a:rPr>
              <a:t>gyda</a:t>
            </a:r>
            <a:r>
              <a:rPr lang="en-GB" sz="2000" dirty="0">
                <a:solidFill>
                  <a:schemeClr val="tx1"/>
                </a:solidFill>
              </a:rPr>
              <a:t> </a:t>
            </a:r>
            <a:r>
              <a:rPr lang="en-GB" sz="2000" dirty="0" err="1">
                <a:solidFill>
                  <a:schemeClr val="tx1"/>
                </a:solidFill>
              </a:rPr>
              <a:t>phlant</a:t>
            </a:r>
            <a:r>
              <a:rPr lang="en-GB" sz="2000" dirty="0">
                <a:solidFill>
                  <a:schemeClr val="tx1"/>
                </a:solidFill>
              </a:rPr>
              <a:t> </a:t>
            </a:r>
            <a:r>
              <a:rPr lang="en-GB" sz="2000" dirty="0" err="1">
                <a:solidFill>
                  <a:schemeClr val="tx1"/>
                </a:solidFill>
              </a:rPr>
              <a:t>yw</a:t>
            </a:r>
            <a:r>
              <a:rPr lang="en-GB" sz="2000" dirty="0">
                <a:solidFill>
                  <a:schemeClr val="tx1"/>
                </a:solidFill>
              </a:rPr>
              <a:t> Dull </a:t>
            </a:r>
            <a:r>
              <a:rPr lang="en-GB" sz="2000" dirty="0" err="1">
                <a:solidFill>
                  <a:schemeClr val="tx1"/>
                </a:solidFill>
              </a:rPr>
              <a:t>Gweithredu</a:t>
            </a:r>
            <a:r>
              <a:rPr lang="en-GB" sz="2000" dirty="0">
                <a:solidFill>
                  <a:schemeClr val="tx1"/>
                </a:solidFill>
              </a:rPr>
              <a:t> </a:t>
            </a:r>
            <a:r>
              <a:rPr lang="en-GB" sz="2000" dirty="0" err="1">
                <a:solidFill>
                  <a:schemeClr val="tx1"/>
                </a:solidFill>
              </a:rPr>
              <a:t>Seiliedig</a:t>
            </a:r>
            <a:r>
              <a:rPr lang="en-GB" sz="2000" dirty="0">
                <a:solidFill>
                  <a:schemeClr val="tx1"/>
                </a:solidFill>
              </a:rPr>
              <a:t> </a:t>
            </a:r>
            <a:r>
              <a:rPr lang="en-GB" sz="2000" dirty="0" err="1">
                <a:solidFill>
                  <a:schemeClr val="tx1"/>
                </a:solidFill>
              </a:rPr>
              <a:t>ar</a:t>
            </a:r>
            <a:r>
              <a:rPr lang="en-GB" sz="2000" dirty="0">
                <a:solidFill>
                  <a:schemeClr val="tx1"/>
                </a:solidFill>
              </a:rPr>
              <a:t> </a:t>
            </a:r>
            <a:r>
              <a:rPr lang="en-GB" sz="2000" dirty="0" err="1">
                <a:solidFill>
                  <a:schemeClr val="tx1"/>
                </a:solidFill>
              </a:rPr>
              <a:t>Hawliau</a:t>
            </a:r>
            <a:r>
              <a:rPr lang="en-GB" sz="2000" dirty="0">
                <a:solidFill>
                  <a:schemeClr val="tx1"/>
                </a:solidFill>
              </a:rPr>
              <a:t> Plant, </a:t>
            </a:r>
            <a:r>
              <a:rPr lang="en-GB" sz="2000" dirty="0" err="1">
                <a:solidFill>
                  <a:schemeClr val="tx1"/>
                </a:solidFill>
              </a:rPr>
              <a:t>sydd</a:t>
            </a:r>
            <a:r>
              <a:rPr lang="en-GB" sz="2000" dirty="0">
                <a:solidFill>
                  <a:schemeClr val="tx1"/>
                </a:solidFill>
              </a:rPr>
              <a:t> </a:t>
            </a:r>
            <a:r>
              <a:rPr lang="en-GB" sz="2000" dirty="0" err="1">
                <a:solidFill>
                  <a:schemeClr val="tx1"/>
                </a:solidFill>
              </a:rPr>
              <a:t>â’i</a:t>
            </a:r>
            <a:r>
              <a:rPr lang="en-GB" sz="2000" dirty="0">
                <a:solidFill>
                  <a:schemeClr val="tx1"/>
                </a:solidFill>
              </a:rPr>
              <a:t> </a:t>
            </a:r>
            <a:r>
              <a:rPr lang="en-GB" sz="2000" dirty="0" err="1">
                <a:solidFill>
                  <a:schemeClr val="tx1"/>
                </a:solidFill>
              </a:rPr>
              <a:t>wraidd</a:t>
            </a:r>
            <a:r>
              <a:rPr lang="en-GB" sz="2000" dirty="0">
                <a:solidFill>
                  <a:schemeClr val="tx1"/>
                </a:solidFill>
              </a:rPr>
              <a:t> </a:t>
            </a:r>
            <a:r>
              <a:rPr lang="en-GB" sz="2000" dirty="0" err="1">
                <a:solidFill>
                  <a:schemeClr val="tx1"/>
                </a:solidFill>
              </a:rPr>
              <a:t>yng</a:t>
            </a:r>
            <a:r>
              <a:rPr lang="en-GB" sz="2000" dirty="0">
                <a:solidFill>
                  <a:schemeClr val="tx1"/>
                </a:solidFill>
              </a:rPr>
              <a:t> </a:t>
            </a:r>
            <a:r>
              <a:rPr lang="en-GB" sz="2000" dirty="0" err="1">
                <a:solidFill>
                  <a:schemeClr val="tx1"/>
                </a:solidFill>
              </a:rPr>
              <a:t>Nghonfensiwn</a:t>
            </a:r>
            <a:r>
              <a:rPr lang="en-GB" sz="2000" dirty="0">
                <a:solidFill>
                  <a:schemeClr val="tx1"/>
                </a:solidFill>
              </a:rPr>
              <a:t> y </a:t>
            </a:r>
            <a:r>
              <a:rPr lang="en-GB" sz="2000" dirty="0" err="1">
                <a:solidFill>
                  <a:schemeClr val="tx1"/>
                </a:solidFill>
              </a:rPr>
              <a:t>Cenhedloedd</a:t>
            </a:r>
            <a:r>
              <a:rPr lang="en-GB" sz="2000" dirty="0">
                <a:solidFill>
                  <a:schemeClr val="tx1"/>
                </a:solidFill>
              </a:rPr>
              <a:t> </a:t>
            </a:r>
            <a:r>
              <a:rPr lang="en-GB" sz="2000" dirty="0" err="1">
                <a:solidFill>
                  <a:schemeClr val="tx1"/>
                </a:solidFill>
              </a:rPr>
              <a:t>Unedig</a:t>
            </a:r>
            <a:r>
              <a:rPr lang="en-GB" sz="2000" dirty="0">
                <a:solidFill>
                  <a:schemeClr val="tx1"/>
                </a:solidFill>
              </a:rPr>
              <a:t> </a:t>
            </a:r>
            <a:r>
              <a:rPr lang="en-GB" sz="2000" dirty="0" err="1">
                <a:solidFill>
                  <a:schemeClr val="tx1"/>
                </a:solidFill>
              </a:rPr>
              <a:t>ar</a:t>
            </a:r>
            <a:r>
              <a:rPr lang="en-GB" sz="2000" dirty="0">
                <a:solidFill>
                  <a:schemeClr val="tx1"/>
                </a:solidFill>
              </a:rPr>
              <a:t> </a:t>
            </a:r>
            <a:r>
              <a:rPr lang="en-GB" sz="2000" dirty="0" err="1">
                <a:solidFill>
                  <a:schemeClr val="tx1"/>
                </a:solidFill>
              </a:rPr>
              <a:t>Hawliau’r</a:t>
            </a:r>
            <a:r>
              <a:rPr lang="en-GB" sz="2000" dirty="0">
                <a:solidFill>
                  <a:schemeClr val="tx1"/>
                </a:solidFill>
              </a:rPr>
              <a:t> </a:t>
            </a:r>
            <a:r>
              <a:rPr lang="en-GB" sz="2000" dirty="0" err="1" smtClean="0">
                <a:solidFill>
                  <a:schemeClr val="tx1"/>
                </a:solidFill>
              </a:rPr>
              <a:t>Plentyn</a:t>
            </a:r>
            <a:endParaRPr lang="en-GB" sz="2000" dirty="0" smtClean="0">
              <a:solidFill>
                <a:schemeClr val="tx1"/>
              </a:solidFill>
            </a:endParaRPr>
          </a:p>
          <a:p>
            <a:pPr lvl="0" algn="l"/>
            <a:endParaRPr lang="en-GB" sz="2000" dirty="0">
              <a:solidFill>
                <a:schemeClr val="tx1"/>
              </a:solidFill>
            </a:endParaRPr>
          </a:p>
          <a:p>
            <a:pPr lvl="0" algn="l"/>
            <a:r>
              <a:rPr lang="en-GB" sz="2000" dirty="0">
                <a:solidFill>
                  <a:schemeClr val="tx1"/>
                </a:solidFill>
              </a:rPr>
              <a:t>Mae Dull </a:t>
            </a:r>
            <a:r>
              <a:rPr lang="en-GB" sz="2000" dirty="0" err="1">
                <a:solidFill>
                  <a:schemeClr val="tx1"/>
                </a:solidFill>
              </a:rPr>
              <a:t>Gweithredu</a:t>
            </a:r>
            <a:r>
              <a:rPr lang="en-GB" sz="2000" dirty="0">
                <a:solidFill>
                  <a:schemeClr val="tx1"/>
                </a:solidFill>
              </a:rPr>
              <a:t> </a:t>
            </a:r>
            <a:r>
              <a:rPr lang="en-GB" sz="2000" dirty="0" err="1">
                <a:solidFill>
                  <a:schemeClr val="tx1"/>
                </a:solidFill>
              </a:rPr>
              <a:t>Seiliedig</a:t>
            </a:r>
            <a:r>
              <a:rPr lang="en-GB" sz="2000" dirty="0">
                <a:solidFill>
                  <a:schemeClr val="tx1"/>
                </a:solidFill>
              </a:rPr>
              <a:t> </a:t>
            </a:r>
            <a:r>
              <a:rPr lang="en-GB" sz="2000" dirty="0" err="1">
                <a:solidFill>
                  <a:schemeClr val="tx1"/>
                </a:solidFill>
              </a:rPr>
              <a:t>ar</a:t>
            </a:r>
            <a:r>
              <a:rPr lang="en-GB" sz="2000" dirty="0">
                <a:solidFill>
                  <a:schemeClr val="tx1"/>
                </a:solidFill>
              </a:rPr>
              <a:t> </a:t>
            </a:r>
            <a:r>
              <a:rPr lang="en-GB" sz="2000" dirty="0" err="1">
                <a:solidFill>
                  <a:schemeClr val="tx1"/>
                </a:solidFill>
              </a:rPr>
              <a:t>Hawliau</a:t>
            </a:r>
            <a:r>
              <a:rPr lang="en-GB" sz="2000" dirty="0">
                <a:solidFill>
                  <a:schemeClr val="tx1"/>
                </a:solidFill>
              </a:rPr>
              <a:t> Plant </a:t>
            </a:r>
            <a:r>
              <a:rPr lang="en-GB" sz="2000" dirty="0" err="1">
                <a:solidFill>
                  <a:schemeClr val="tx1"/>
                </a:solidFill>
              </a:rPr>
              <a:t>yn</a:t>
            </a:r>
            <a:r>
              <a:rPr lang="en-GB" sz="2000" dirty="0">
                <a:solidFill>
                  <a:schemeClr val="tx1"/>
                </a:solidFill>
              </a:rPr>
              <a:t> </a:t>
            </a:r>
            <a:r>
              <a:rPr lang="en-GB" sz="2000" dirty="0" err="1">
                <a:solidFill>
                  <a:schemeClr val="tx1"/>
                </a:solidFill>
              </a:rPr>
              <a:t>ymwneud</a:t>
            </a:r>
            <a:r>
              <a:rPr lang="en-GB" sz="2000" dirty="0">
                <a:solidFill>
                  <a:schemeClr val="tx1"/>
                </a:solidFill>
              </a:rPr>
              <a:t> â </a:t>
            </a:r>
            <a:r>
              <a:rPr lang="en-GB" sz="2000" dirty="0" err="1">
                <a:solidFill>
                  <a:schemeClr val="tx1"/>
                </a:solidFill>
              </a:rPr>
              <a:t>gosod</a:t>
            </a:r>
            <a:r>
              <a:rPr lang="en-GB" sz="2000" dirty="0">
                <a:solidFill>
                  <a:schemeClr val="tx1"/>
                </a:solidFill>
              </a:rPr>
              <a:t> y CCUHP </a:t>
            </a:r>
            <a:r>
              <a:rPr lang="en-GB" sz="2000" dirty="0" err="1">
                <a:solidFill>
                  <a:schemeClr val="tx1"/>
                </a:solidFill>
              </a:rPr>
              <a:t>wrth</a:t>
            </a:r>
            <a:r>
              <a:rPr lang="en-GB" sz="2000" dirty="0">
                <a:solidFill>
                  <a:schemeClr val="tx1"/>
                </a:solidFill>
              </a:rPr>
              <a:t> </a:t>
            </a:r>
            <a:r>
              <a:rPr lang="en-GB" sz="2000" dirty="0" err="1">
                <a:solidFill>
                  <a:schemeClr val="tx1"/>
                </a:solidFill>
              </a:rPr>
              <a:t>wraidd</a:t>
            </a:r>
            <a:r>
              <a:rPr lang="en-GB" sz="2000" dirty="0">
                <a:solidFill>
                  <a:schemeClr val="tx1"/>
                </a:solidFill>
              </a:rPr>
              <a:t> </a:t>
            </a:r>
            <a:r>
              <a:rPr lang="en-GB" sz="2000" dirty="0" err="1">
                <a:solidFill>
                  <a:schemeClr val="tx1"/>
                </a:solidFill>
              </a:rPr>
              <a:t>cynllunio</a:t>
            </a:r>
            <a:r>
              <a:rPr lang="en-GB" sz="2000" dirty="0">
                <a:solidFill>
                  <a:schemeClr val="tx1"/>
                </a:solidFill>
              </a:rPr>
              <a:t> a </a:t>
            </a:r>
            <a:r>
              <a:rPr lang="en-GB" sz="2000" dirty="0" err="1">
                <a:solidFill>
                  <a:schemeClr val="tx1"/>
                </a:solidFill>
              </a:rPr>
              <a:t>darparu</a:t>
            </a:r>
            <a:r>
              <a:rPr lang="en-GB" sz="2000" dirty="0">
                <a:solidFill>
                  <a:schemeClr val="tx1"/>
                </a:solidFill>
              </a:rPr>
              <a:t> </a:t>
            </a:r>
            <a:r>
              <a:rPr lang="en-GB" sz="2000" dirty="0" err="1">
                <a:solidFill>
                  <a:schemeClr val="tx1"/>
                </a:solidFill>
              </a:rPr>
              <a:t>gwasanaeth</a:t>
            </a:r>
            <a:r>
              <a:rPr lang="en-GB" sz="2000" dirty="0">
                <a:solidFill>
                  <a:schemeClr val="tx1"/>
                </a:solidFill>
              </a:rPr>
              <a:t>, ac </a:t>
            </a:r>
            <a:r>
              <a:rPr lang="en-GB" sz="2000" dirty="0" err="1">
                <a:solidFill>
                  <a:schemeClr val="tx1"/>
                </a:solidFill>
              </a:rPr>
              <a:t>integreiddio</a:t>
            </a:r>
            <a:r>
              <a:rPr lang="en-GB" sz="2000" dirty="0">
                <a:solidFill>
                  <a:schemeClr val="tx1"/>
                </a:solidFill>
              </a:rPr>
              <a:t> </a:t>
            </a:r>
            <a:r>
              <a:rPr lang="en-GB" sz="2000" dirty="0" err="1">
                <a:solidFill>
                  <a:schemeClr val="tx1"/>
                </a:solidFill>
              </a:rPr>
              <a:t>hawliau</a:t>
            </a:r>
            <a:r>
              <a:rPr lang="en-GB" sz="2000" dirty="0">
                <a:solidFill>
                  <a:schemeClr val="tx1"/>
                </a:solidFill>
              </a:rPr>
              <a:t> plant </a:t>
            </a:r>
            <a:r>
              <a:rPr lang="en-GB" sz="2000" dirty="0" err="1">
                <a:solidFill>
                  <a:schemeClr val="tx1"/>
                </a:solidFill>
              </a:rPr>
              <a:t>ym</a:t>
            </a:r>
            <a:r>
              <a:rPr lang="en-GB" sz="2000" dirty="0">
                <a:solidFill>
                  <a:schemeClr val="tx1"/>
                </a:solidFill>
              </a:rPr>
              <a:t> </a:t>
            </a:r>
            <a:r>
              <a:rPr lang="en-GB" sz="2000" dirty="0" err="1">
                <a:solidFill>
                  <a:schemeClr val="tx1"/>
                </a:solidFill>
              </a:rPr>
              <a:t>mhob</a:t>
            </a:r>
            <a:r>
              <a:rPr lang="en-GB" sz="2000" dirty="0">
                <a:solidFill>
                  <a:schemeClr val="tx1"/>
                </a:solidFill>
              </a:rPr>
              <a:t> </a:t>
            </a:r>
            <a:r>
              <a:rPr lang="en-GB" sz="2000" dirty="0" err="1">
                <a:solidFill>
                  <a:schemeClr val="tx1"/>
                </a:solidFill>
              </a:rPr>
              <a:t>agwedd</a:t>
            </a:r>
            <a:r>
              <a:rPr lang="en-GB" sz="2000" dirty="0">
                <a:solidFill>
                  <a:schemeClr val="tx1"/>
                </a:solidFill>
              </a:rPr>
              <a:t> </a:t>
            </a:r>
            <a:r>
              <a:rPr lang="en-GB" sz="2000" dirty="0" err="1">
                <a:solidFill>
                  <a:schemeClr val="tx1"/>
                </a:solidFill>
              </a:rPr>
              <a:t>ar</a:t>
            </a:r>
            <a:r>
              <a:rPr lang="en-GB" sz="2000" dirty="0">
                <a:solidFill>
                  <a:schemeClr val="tx1"/>
                </a:solidFill>
              </a:rPr>
              <a:t> </a:t>
            </a:r>
            <a:r>
              <a:rPr lang="en-GB" sz="2000" dirty="0" err="1">
                <a:solidFill>
                  <a:schemeClr val="tx1"/>
                </a:solidFill>
              </a:rPr>
              <a:t>wneud</a:t>
            </a:r>
            <a:r>
              <a:rPr lang="en-GB" sz="2000" dirty="0">
                <a:solidFill>
                  <a:schemeClr val="tx1"/>
                </a:solidFill>
              </a:rPr>
              <a:t> </a:t>
            </a:r>
            <a:r>
              <a:rPr lang="en-GB" sz="2000" dirty="0" err="1">
                <a:solidFill>
                  <a:schemeClr val="tx1"/>
                </a:solidFill>
              </a:rPr>
              <a:t>penderfyniadau</a:t>
            </a:r>
            <a:r>
              <a:rPr lang="en-GB" sz="2000" dirty="0">
                <a:solidFill>
                  <a:schemeClr val="tx1"/>
                </a:solidFill>
              </a:rPr>
              <a:t>, </a:t>
            </a:r>
            <a:r>
              <a:rPr lang="en-GB" sz="2000" dirty="0" err="1">
                <a:solidFill>
                  <a:schemeClr val="tx1"/>
                </a:solidFill>
              </a:rPr>
              <a:t>polisïau</a:t>
            </a:r>
            <a:r>
              <a:rPr lang="en-GB" sz="2000" dirty="0">
                <a:solidFill>
                  <a:schemeClr val="tx1"/>
                </a:solidFill>
              </a:rPr>
              <a:t> ac </a:t>
            </a:r>
            <a:r>
              <a:rPr lang="en-GB" sz="2000" dirty="0" err="1">
                <a:solidFill>
                  <a:schemeClr val="tx1"/>
                </a:solidFill>
              </a:rPr>
              <a:t>ymarfer</a:t>
            </a:r>
            <a:endParaRPr lang="en-GB" sz="2000" dirty="0">
              <a:solidFill>
                <a:schemeClr val="tx1"/>
              </a:solidFill>
            </a:endParaRPr>
          </a:p>
          <a:p>
            <a:pPr marL="342900" lvl="0" indent="-342900" algn="l">
              <a:buFont typeface="Arial" panose="020B0604020202020204" pitchFamily="34" charset="0"/>
              <a:buChar char="•"/>
            </a:pPr>
            <a:endParaRPr lang="en-GB" sz="2200" dirty="0"/>
          </a:p>
        </p:txBody>
      </p:sp>
      <p:pic>
        <p:nvPicPr>
          <p:cNvPr id="2" name="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16072" y="5689928"/>
            <a:ext cx="487363" cy="487363"/>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964448" y="5689928"/>
            <a:ext cx="487363" cy="487363"/>
          </a:xfrm>
          <a:prstGeom prst="rect">
            <a:avLst/>
          </a:prstGeom>
        </p:spPr>
      </p:pic>
    </p:spTree>
    <p:extLst>
      <p:ext uri="{BB962C8B-B14F-4D97-AF65-F5344CB8AC3E}">
        <p14:creationId xmlns:p14="http://schemas.microsoft.com/office/powerpoint/2010/main" val="27048302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637"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39582" y="766149"/>
            <a:ext cx="10304835" cy="830997"/>
          </a:xfrm>
        </p:spPr>
        <p:txBody>
          <a:bodyPr/>
          <a:lstStyle/>
          <a:p>
            <a:r>
              <a:rPr lang="en-GB" sz="4800" i="1" dirty="0" smtClean="0">
                <a:solidFill>
                  <a:schemeClr val="tx1"/>
                </a:solidFill>
              </a:rPr>
              <a:t>The Right Way</a:t>
            </a:r>
            <a:endParaRPr lang="en-GB" sz="4800" i="1" dirty="0">
              <a:solidFill>
                <a:schemeClr val="tx1"/>
              </a:solidFill>
            </a:endParaRPr>
          </a:p>
        </p:txBody>
      </p:sp>
      <p:sp>
        <p:nvSpPr>
          <p:cNvPr id="3" name="Subtitle 2"/>
          <p:cNvSpPr>
            <a:spLocks noGrp="1"/>
          </p:cNvSpPr>
          <p:nvPr>
            <p:ph type="subTitle" idx="1"/>
          </p:nvPr>
        </p:nvSpPr>
        <p:spPr>
          <a:xfrm>
            <a:off x="7086963" y="1871180"/>
            <a:ext cx="5105037" cy="1216794"/>
          </a:xfrm>
        </p:spPr>
        <p:txBody>
          <a:bodyPr/>
          <a:lstStyle/>
          <a:p>
            <a:r>
              <a:rPr lang="en-GB" dirty="0" smtClean="0">
                <a:solidFill>
                  <a:schemeClr val="tx1"/>
                </a:solidFill>
              </a:rPr>
              <a:t>Embedding the UNCRC</a:t>
            </a:r>
          </a:p>
          <a:p>
            <a:r>
              <a:rPr lang="en-GB" dirty="0" smtClean="0">
                <a:solidFill>
                  <a:schemeClr val="tx1"/>
                </a:solidFill>
              </a:rPr>
              <a:t>Equality and non-discrimination</a:t>
            </a:r>
          </a:p>
          <a:p>
            <a:r>
              <a:rPr lang="en-GB" dirty="0" smtClean="0">
                <a:solidFill>
                  <a:schemeClr val="tx1"/>
                </a:solidFill>
              </a:rPr>
              <a:t>Empowering children</a:t>
            </a:r>
          </a:p>
          <a:p>
            <a:r>
              <a:rPr lang="en-GB" dirty="0" smtClean="0">
                <a:solidFill>
                  <a:schemeClr val="tx1"/>
                </a:solidFill>
              </a:rPr>
              <a:t>Participation</a:t>
            </a:r>
          </a:p>
          <a:p>
            <a:r>
              <a:rPr lang="en-GB" dirty="0" smtClean="0">
                <a:solidFill>
                  <a:schemeClr val="tx1"/>
                </a:solidFill>
              </a:rPr>
              <a:t>Accountability</a:t>
            </a:r>
          </a:p>
          <a:p>
            <a:endParaRPr lang="en-GB" dirty="0"/>
          </a:p>
        </p:txBody>
      </p:sp>
      <p:sp>
        <p:nvSpPr>
          <p:cNvPr id="4" name="Title 1"/>
          <p:cNvSpPr txBox="1">
            <a:spLocks/>
          </p:cNvSpPr>
          <p:nvPr/>
        </p:nvSpPr>
        <p:spPr>
          <a:xfrm>
            <a:off x="420579" y="766149"/>
            <a:ext cx="6056027" cy="66479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US" sz="4800" i="1" dirty="0" smtClean="0">
                <a:solidFill>
                  <a:schemeClr val="tx1"/>
                </a:solidFill>
              </a:rPr>
              <a:t>Dull </a:t>
            </a:r>
            <a:r>
              <a:rPr lang="en-US" sz="4800" i="1" dirty="0" err="1" smtClean="0">
                <a:solidFill>
                  <a:schemeClr val="tx1"/>
                </a:solidFill>
              </a:rPr>
              <a:t>Hawliau</a:t>
            </a:r>
            <a:r>
              <a:rPr lang="en-US" sz="4800" i="1" dirty="0" smtClean="0">
                <a:solidFill>
                  <a:schemeClr val="tx1"/>
                </a:solidFill>
              </a:rPr>
              <a:t> Plant</a:t>
            </a:r>
            <a:endParaRPr lang="en-GB" sz="4800" i="1" dirty="0">
              <a:solidFill>
                <a:schemeClr val="tx1"/>
              </a:solidFill>
            </a:endParaRPr>
          </a:p>
        </p:txBody>
      </p:sp>
      <p:sp>
        <p:nvSpPr>
          <p:cNvPr id="5" name="Subtitle 2"/>
          <p:cNvSpPr txBox="1">
            <a:spLocks/>
          </p:cNvSpPr>
          <p:nvPr/>
        </p:nvSpPr>
        <p:spPr>
          <a:xfrm>
            <a:off x="777739" y="1871180"/>
            <a:ext cx="5341706" cy="3549690"/>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err="1" smtClean="0">
                <a:solidFill>
                  <a:schemeClr val="tx1"/>
                </a:solidFill>
              </a:rPr>
              <a:t>Seilio</a:t>
            </a:r>
            <a:r>
              <a:rPr lang="en-GB" dirty="0" smtClean="0">
                <a:solidFill>
                  <a:schemeClr val="tx1"/>
                </a:solidFill>
              </a:rPr>
              <a:t> </a:t>
            </a:r>
            <a:r>
              <a:rPr lang="en-GB" dirty="0" err="1" smtClean="0">
                <a:solidFill>
                  <a:schemeClr val="tx1"/>
                </a:solidFill>
              </a:rPr>
              <a:t>popeth</a:t>
            </a:r>
            <a:r>
              <a:rPr lang="en-GB" dirty="0" smtClean="0">
                <a:solidFill>
                  <a:schemeClr val="tx1"/>
                </a:solidFill>
              </a:rPr>
              <a:t> </a:t>
            </a:r>
            <a:r>
              <a:rPr lang="en-GB" dirty="0" err="1" smtClean="0">
                <a:solidFill>
                  <a:schemeClr val="tx1"/>
                </a:solidFill>
              </a:rPr>
              <a:t>ar</a:t>
            </a:r>
            <a:r>
              <a:rPr lang="en-GB" dirty="0" smtClean="0">
                <a:solidFill>
                  <a:schemeClr val="tx1"/>
                </a:solidFill>
              </a:rPr>
              <a:t> y CCUHP</a:t>
            </a:r>
          </a:p>
          <a:p>
            <a:r>
              <a:rPr lang="en-GB" dirty="0" err="1" smtClean="0">
                <a:solidFill>
                  <a:schemeClr val="tx1"/>
                </a:solidFill>
              </a:rPr>
              <a:t>Cydraddoldeb</a:t>
            </a:r>
            <a:r>
              <a:rPr lang="en-GB" dirty="0" smtClean="0">
                <a:solidFill>
                  <a:schemeClr val="tx1"/>
                </a:solidFill>
              </a:rPr>
              <a:t> a dim </a:t>
            </a:r>
            <a:r>
              <a:rPr lang="en-GB" dirty="0" err="1" smtClean="0">
                <a:solidFill>
                  <a:schemeClr val="tx1"/>
                </a:solidFill>
              </a:rPr>
              <a:t>gwahaniaethu</a:t>
            </a:r>
            <a:endParaRPr lang="en-GB" dirty="0" smtClean="0">
              <a:solidFill>
                <a:schemeClr val="tx1"/>
              </a:solidFill>
              <a:latin typeface="VAG Rounded" charset="0"/>
            </a:endParaRPr>
          </a:p>
          <a:p>
            <a:r>
              <a:rPr lang="en-GB" dirty="0" err="1" smtClean="0">
                <a:solidFill>
                  <a:schemeClr val="tx1"/>
                </a:solidFill>
              </a:rPr>
              <a:t>Galluogi</a:t>
            </a:r>
            <a:r>
              <a:rPr lang="en-GB" dirty="0" smtClean="0">
                <a:solidFill>
                  <a:schemeClr val="tx1"/>
                </a:solidFill>
              </a:rPr>
              <a:t> plant</a:t>
            </a:r>
          </a:p>
          <a:p>
            <a:r>
              <a:rPr lang="en-GB" dirty="0" err="1" smtClean="0">
                <a:solidFill>
                  <a:schemeClr val="tx1"/>
                </a:solidFill>
              </a:rPr>
              <a:t>Cyfranogiad</a:t>
            </a:r>
            <a:endParaRPr lang="en-GB" dirty="0" smtClean="0">
              <a:solidFill>
                <a:schemeClr val="tx1"/>
              </a:solidFill>
            </a:endParaRPr>
          </a:p>
          <a:p>
            <a:r>
              <a:rPr lang="en-GB" dirty="0" err="1" smtClean="0">
                <a:solidFill>
                  <a:schemeClr val="tx1"/>
                </a:solidFill>
              </a:rPr>
              <a:t>Atebolrwydd</a:t>
            </a:r>
            <a:endParaRPr lang="en-GB" dirty="0" smtClean="0">
              <a:solidFill>
                <a:schemeClr val="tx1"/>
              </a:solidFill>
            </a:endParaRPr>
          </a:p>
          <a:p>
            <a:endParaRPr lang="en-GB" dirty="0"/>
          </a:p>
        </p:txBody>
      </p:sp>
      <p:pic>
        <p:nvPicPr>
          <p:cNvPr id="6" name="Slide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85125" y="5636177"/>
            <a:ext cx="487363" cy="487363"/>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961230" y="5636177"/>
            <a:ext cx="487363" cy="487363"/>
          </a:xfrm>
          <a:prstGeom prst="rect">
            <a:avLst/>
          </a:prstGeom>
        </p:spPr>
      </p:pic>
    </p:spTree>
    <p:extLst>
      <p:ext uri="{BB962C8B-B14F-4D97-AF65-F5344CB8AC3E}">
        <p14:creationId xmlns:p14="http://schemas.microsoft.com/office/powerpoint/2010/main" val="34740750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8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675"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7906425" y="629110"/>
            <a:ext cx="10304835" cy="415498"/>
          </a:xfrm>
        </p:spPr>
        <p:txBody>
          <a:bodyPr/>
          <a:lstStyle/>
          <a:p>
            <a:pPr algn="l"/>
            <a:r>
              <a:rPr lang="en-GB" sz="3600" dirty="0" smtClean="0">
                <a:solidFill>
                  <a:schemeClr val="tx1"/>
                </a:solidFill>
              </a:rPr>
              <a:t>Embedding rights</a:t>
            </a:r>
          </a:p>
          <a:p>
            <a:endParaRPr lang="en-GB" dirty="0"/>
          </a:p>
        </p:txBody>
      </p:sp>
      <p:sp>
        <p:nvSpPr>
          <p:cNvPr id="7" name="Subtitle 2"/>
          <p:cNvSpPr txBox="1">
            <a:spLocks/>
          </p:cNvSpPr>
          <p:nvPr/>
        </p:nvSpPr>
        <p:spPr>
          <a:xfrm>
            <a:off x="7749915" y="1441356"/>
            <a:ext cx="3957403" cy="2215991"/>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Courier New" panose="02070309020205020404" pitchFamily="49" charset="0"/>
              <a:buChar char="o"/>
            </a:pPr>
            <a:r>
              <a:rPr lang="en-US" sz="2000" dirty="0">
                <a:solidFill>
                  <a:schemeClr val="tx1"/>
                </a:solidFill>
              </a:rPr>
              <a:t>Develop a clear strategic vision to embed a children’s rights approach. Evaluation shows that leadership is key to ensuring this. Leaders in a setting need to champion this vision and drive it forward with a clear action </a:t>
            </a:r>
            <a:r>
              <a:rPr lang="en-US" sz="2000" dirty="0" smtClean="0">
                <a:solidFill>
                  <a:schemeClr val="tx1"/>
                </a:solidFill>
              </a:rPr>
              <a:t>plan.</a:t>
            </a:r>
          </a:p>
        </p:txBody>
      </p:sp>
      <p:sp>
        <p:nvSpPr>
          <p:cNvPr id="2" name="TextBox 1"/>
          <p:cNvSpPr txBox="1"/>
          <p:nvPr/>
        </p:nvSpPr>
        <p:spPr>
          <a:xfrm>
            <a:off x="425972" y="450316"/>
            <a:ext cx="4377128" cy="5232202"/>
          </a:xfrm>
          <a:prstGeom prst="rect">
            <a:avLst/>
          </a:prstGeom>
          <a:noFill/>
        </p:spPr>
        <p:txBody>
          <a:bodyPr wrap="square" rtlCol="0">
            <a:spAutoFit/>
          </a:bodyPr>
          <a:lstStyle/>
          <a:p>
            <a:r>
              <a:rPr lang="en-US" sz="3600" b="1" dirty="0" err="1" smtClean="0">
                <a:latin typeface="+mj-lt"/>
              </a:rPr>
              <a:t>Seilio</a:t>
            </a:r>
            <a:r>
              <a:rPr lang="en-US" sz="3600" b="1" dirty="0" smtClean="0">
                <a:latin typeface="+mj-lt"/>
              </a:rPr>
              <a:t> </a:t>
            </a:r>
            <a:r>
              <a:rPr lang="en-US" sz="3600" b="1" dirty="0" err="1" smtClean="0">
                <a:latin typeface="+mj-lt"/>
              </a:rPr>
              <a:t>popeth</a:t>
            </a:r>
            <a:r>
              <a:rPr lang="en-US" sz="3600" b="1" dirty="0" smtClean="0">
                <a:latin typeface="+mj-lt"/>
              </a:rPr>
              <a:t> </a:t>
            </a:r>
            <a:r>
              <a:rPr lang="en-US" sz="3600" b="1" dirty="0" err="1" smtClean="0">
                <a:latin typeface="+mj-lt"/>
              </a:rPr>
              <a:t>ar</a:t>
            </a:r>
            <a:r>
              <a:rPr lang="en-US" sz="3600" b="1" dirty="0" smtClean="0">
                <a:latin typeface="+mj-lt"/>
              </a:rPr>
              <a:t> </a:t>
            </a:r>
            <a:r>
              <a:rPr lang="en-US" sz="3600" b="1" dirty="0" err="1" smtClean="0">
                <a:latin typeface="+mj-lt"/>
              </a:rPr>
              <a:t>hawliau</a:t>
            </a:r>
            <a:endParaRPr lang="en-US" sz="3600" b="1" dirty="0" smtClean="0">
              <a:latin typeface="+mj-lt"/>
            </a:endParaRPr>
          </a:p>
          <a:p>
            <a:pPr marL="342900" indent="-342900">
              <a:buFont typeface="Courier New" panose="02070309020205020404" pitchFamily="49" charset="0"/>
              <a:buChar char="o"/>
            </a:pPr>
            <a:endParaRPr lang="en-US" sz="1400" b="1" dirty="0">
              <a:latin typeface="+mj-lt"/>
            </a:endParaRPr>
          </a:p>
          <a:p>
            <a:pPr marL="342900" indent="-342900">
              <a:buFont typeface="Courier New" panose="02070309020205020404" pitchFamily="49" charset="0"/>
              <a:buChar char="o"/>
            </a:pPr>
            <a:r>
              <a:rPr lang="en-US" sz="2000" b="1" dirty="0" err="1">
                <a:latin typeface="+mj-lt"/>
              </a:rPr>
              <a:t>Datblygu</a:t>
            </a:r>
            <a:r>
              <a:rPr lang="en-US" sz="2000" b="1" dirty="0">
                <a:latin typeface="+mj-lt"/>
              </a:rPr>
              <a:t> </a:t>
            </a:r>
            <a:r>
              <a:rPr lang="en-US" sz="2000" b="1" dirty="0" err="1">
                <a:latin typeface="+mj-lt"/>
              </a:rPr>
              <a:t>gweledigaeth</a:t>
            </a:r>
            <a:r>
              <a:rPr lang="en-US" sz="2000" b="1" dirty="0">
                <a:latin typeface="+mj-lt"/>
              </a:rPr>
              <a:t> </a:t>
            </a:r>
            <a:r>
              <a:rPr lang="en-US" sz="2000" b="1" dirty="0" err="1">
                <a:latin typeface="+mj-lt"/>
              </a:rPr>
              <a:t>strategol</a:t>
            </a:r>
            <a:r>
              <a:rPr lang="en-US" sz="2000" b="1" dirty="0">
                <a:latin typeface="+mj-lt"/>
              </a:rPr>
              <a:t> </a:t>
            </a:r>
            <a:r>
              <a:rPr lang="en-US" sz="2000" b="1" dirty="0" err="1">
                <a:latin typeface="+mj-lt"/>
              </a:rPr>
              <a:t>glir</a:t>
            </a:r>
            <a:r>
              <a:rPr lang="en-US" sz="2000" b="1" dirty="0">
                <a:latin typeface="+mj-lt"/>
              </a:rPr>
              <a:t> </a:t>
            </a:r>
            <a:r>
              <a:rPr lang="en-US" sz="2000" b="1" dirty="0" err="1">
                <a:latin typeface="+mj-lt"/>
              </a:rPr>
              <a:t>er</a:t>
            </a:r>
            <a:r>
              <a:rPr lang="en-US" sz="2000" b="1" dirty="0">
                <a:latin typeface="+mj-lt"/>
              </a:rPr>
              <a:t> </a:t>
            </a:r>
            <a:r>
              <a:rPr lang="en-US" sz="2000" b="1" dirty="0" err="1">
                <a:latin typeface="+mj-lt"/>
              </a:rPr>
              <a:t>mwyn</a:t>
            </a:r>
            <a:r>
              <a:rPr lang="en-US" sz="2000" b="1" dirty="0">
                <a:latin typeface="+mj-lt"/>
              </a:rPr>
              <a:t> </a:t>
            </a:r>
            <a:r>
              <a:rPr lang="en-US" sz="2000" b="1" dirty="0" err="1">
                <a:latin typeface="+mj-lt"/>
              </a:rPr>
              <a:t>gwreiddio</a:t>
            </a:r>
            <a:r>
              <a:rPr lang="en-US" sz="2000" b="1" dirty="0">
                <a:latin typeface="+mj-lt"/>
              </a:rPr>
              <a:t> dull </a:t>
            </a:r>
            <a:r>
              <a:rPr lang="en-US" sz="2000" b="1" dirty="0" err="1">
                <a:latin typeface="+mj-lt"/>
              </a:rPr>
              <a:t>gweithredu</a:t>
            </a:r>
            <a:r>
              <a:rPr lang="en-US" sz="2000" b="1" dirty="0">
                <a:latin typeface="+mj-lt"/>
              </a:rPr>
              <a:t> </a:t>
            </a:r>
            <a:r>
              <a:rPr lang="en-US" sz="2000" b="1" dirty="0" err="1">
                <a:latin typeface="+mj-lt"/>
              </a:rPr>
              <a:t>seiliedig</a:t>
            </a:r>
            <a:r>
              <a:rPr lang="en-US" sz="2000" b="1" dirty="0">
                <a:latin typeface="+mj-lt"/>
              </a:rPr>
              <a:t> </a:t>
            </a:r>
            <a:r>
              <a:rPr lang="en-US" sz="2000" b="1" dirty="0" err="1">
                <a:latin typeface="+mj-lt"/>
              </a:rPr>
              <a:t>ar</a:t>
            </a:r>
            <a:r>
              <a:rPr lang="en-US" sz="2000" b="1" dirty="0">
                <a:latin typeface="+mj-lt"/>
              </a:rPr>
              <a:t> </a:t>
            </a:r>
            <a:r>
              <a:rPr lang="en-US" sz="2000" b="1" dirty="0" err="1">
                <a:latin typeface="+mj-lt"/>
              </a:rPr>
              <a:t>hawliau</a:t>
            </a:r>
            <a:r>
              <a:rPr lang="en-US" sz="2000" b="1" dirty="0">
                <a:latin typeface="+mj-lt"/>
              </a:rPr>
              <a:t> plant. Mae </a:t>
            </a:r>
            <a:r>
              <a:rPr lang="en-US" sz="2000" b="1" dirty="0" err="1">
                <a:latin typeface="+mj-lt"/>
              </a:rPr>
              <a:t>gwerthuso</a:t>
            </a:r>
            <a:r>
              <a:rPr lang="en-US" sz="2000" b="1" dirty="0">
                <a:latin typeface="+mj-lt"/>
              </a:rPr>
              <a:t> </a:t>
            </a:r>
            <a:r>
              <a:rPr lang="en-US" sz="2000" b="1" dirty="0" err="1">
                <a:latin typeface="+mj-lt"/>
              </a:rPr>
              <a:t>yn</a:t>
            </a:r>
            <a:r>
              <a:rPr lang="en-US" sz="2000" b="1" dirty="0">
                <a:latin typeface="+mj-lt"/>
              </a:rPr>
              <a:t> </a:t>
            </a:r>
            <a:r>
              <a:rPr lang="en-US" sz="2000" b="1" dirty="0" err="1">
                <a:latin typeface="+mj-lt"/>
              </a:rPr>
              <a:t>dangos</a:t>
            </a:r>
            <a:r>
              <a:rPr lang="en-US" sz="2000" b="1" dirty="0">
                <a:latin typeface="+mj-lt"/>
              </a:rPr>
              <a:t> bod </a:t>
            </a:r>
            <a:r>
              <a:rPr lang="en-US" sz="2000" b="1" dirty="0" err="1">
                <a:latin typeface="+mj-lt"/>
              </a:rPr>
              <a:t>arweinyddiaeth</a:t>
            </a:r>
            <a:r>
              <a:rPr lang="en-US" sz="2000" b="1" dirty="0">
                <a:latin typeface="+mj-lt"/>
              </a:rPr>
              <a:t> </a:t>
            </a:r>
            <a:r>
              <a:rPr lang="en-US" sz="2000" b="1" dirty="0" err="1">
                <a:latin typeface="+mj-lt"/>
              </a:rPr>
              <a:t>yn</a:t>
            </a:r>
            <a:r>
              <a:rPr lang="en-US" sz="2000" b="1" dirty="0">
                <a:latin typeface="+mj-lt"/>
              </a:rPr>
              <a:t> </a:t>
            </a:r>
            <a:r>
              <a:rPr lang="en-US" sz="2000" b="1" dirty="0" err="1">
                <a:latin typeface="+mj-lt"/>
              </a:rPr>
              <a:t>allweddol</a:t>
            </a:r>
            <a:r>
              <a:rPr lang="en-US" sz="2000" b="1" dirty="0">
                <a:latin typeface="+mj-lt"/>
              </a:rPr>
              <a:t> </a:t>
            </a:r>
            <a:r>
              <a:rPr lang="en-US" sz="2000" b="1" dirty="0" err="1">
                <a:latin typeface="+mj-lt"/>
              </a:rPr>
              <a:t>i</a:t>
            </a:r>
            <a:r>
              <a:rPr lang="en-US" sz="2000" b="1" dirty="0">
                <a:latin typeface="+mj-lt"/>
              </a:rPr>
              <a:t> </a:t>
            </a:r>
            <a:r>
              <a:rPr lang="en-US" sz="2000" b="1" dirty="0" err="1">
                <a:latin typeface="+mj-lt"/>
              </a:rPr>
              <a:t>sicrhau</a:t>
            </a:r>
            <a:r>
              <a:rPr lang="en-US" sz="2000" b="1" dirty="0">
                <a:latin typeface="+mj-lt"/>
              </a:rPr>
              <a:t> </a:t>
            </a:r>
            <a:r>
              <a:rPr lang="en-US" sz="2000" b="1" dirty="0" err="1">
                <a:latin typeface="+mj-lt"/>
              </a:rPr>
              <a:t>hyn</a:t>
            </a:r>
            <a:r>
              <a:rPr lang="en-US" sz="2000" b="1" dirty="0">
                <a:latin typeface="+mj-lt"/>
              </a:rPr>
              <a:t>. Mae </a:t>
            </a:r>
            <a:r>
              <a:rPr lang="en-US" sz="2000" b="1" dirty="0" err="1">
                <a:latin typeface="+mj-lt"/>
              </a:rPr>
              <a:t>angen</a:t>
            </a:r>
            <a:r>
              <a:rPr lang="en-US" sz="2000" b="1" dirty="0">
                <a:latin typeface="+mj-lt"/>
              </a:rPr>
              <a:t> </a:t>
            </a:r>
            <a:r>
              <a:rPr lang="en-US" sz="2000" b="1" dirty="0" err="1">
                <a:latin typeface="+mj-lt"/>
              </a:rPr>
              <a:t>i</a:t>
            </a:r>
            <a:r>
              <a:rPr lang="en-US" sz="2000" b="1" dirty="0">
                <a:latin typeface="+mj-lt"/>
              </a:rPr>
              <a:t> </a:t>
            </a:r>
            <a:r>
              <a:rPr lang="en-US" sz="2000" b="1" dirty="0" err="1">
                <a:latin typeface="+mj-lt"/>
              </a:rPr>
              <a:t>arweinwyr</a:t>
            </a:r>
            <a:r>
              <a:rPr lang="en-US" sz="2000" b="1" dirty="0">
                <a:latin typeface="+mj-lt"/>
              </a:rPr>
              <a:t> </a:t>
            </a:r>
            <a:r>
              <a:rPr lang="en-US" sz="2000" b="1" dirty="0" err="1">
                <a:latin typeface="+mj-lt"/>
              </a:rPr>
              <a:t>lleoliad</a:t>
            </a:r>
            <a:r>
              <a:rPr lang="en-US" sz="2000" b="1" dirty="0">
                <a:latin typeface="+mj-lt"/>
              </a:rPr>
              <a:t> </a:t>
            </a:r>
            <a:r>
              <a:rPr lang="en-US" sz="2000" b="1" dirty="0" err="1">
                <a:latin typeface="+mj-lt"/>
              </a:rPr>
              <a:t>hyrwyddo’r</a:t>
            </a:r>
            <a:r>
              <a:rPr lang="en-US" sz="2000" b="1" dirty="0">
                <a:latin typeface="+mj-lt"/>
              </a:rPr>
              <a:t> </a:t>
            </a:r>
            <a:r>
              <a:rPr lang="en-US" sz="2000" b="1" dirty="0" err="1">
                <a:latin typeface="+mj-lt"/>
              </a:rPr>
              <a:t>weledigaeth</a:t>
            </a:r>
            <a:r>
              <a:rPr lang="en-US" sz="2000" b="1" dirty="0">
                <a:latin typeface="+mj-lt"/>
              </a:rPr>
              <a:t> hon </a:t>
            </a:r>
            <a:r>
              <a:rPr lang="en-US" sz="2000" b="1" dirty="0" err="1">
                <a:latin typeface="+mj-lt"/>
              </a:rPr>
              <a:t>a’i</a:t>
            </a:r>
            <a:r>
              <a:rPr lang="en-US" sz="2000" b="1" dirty="0">
                <a:latin typeface="+mj-lt"/>
              </a:rPr>
              <a:t> </a:t>
            </a:r>
            <a:r>
              <a:rPr lang="en-US" sz="2000" b="1" dirty="0" err="1">
                <a:latin typeface="+mj-lt"/>
              </a:rPr>
              <a:t>symud</a:t>
            </a:r>
            <a:r>
              <a:rPr lang="en-US" sz="2000" b="1" dirty="0">
                <a:latin typeface="+mj-lt"/>
              </a:rPr>
              <a:t> </a:t>
            </a:r>
            <a:r>
              <a:rPr lang="en-US" sz="2000" b="1" dirty="0" err="1">
                <a:latin typeface="+mj-lt"/>
              </a:rPr>
              <a:t>ymlaen</a:t>
            </a:r>
            <a:r>
              <a:rPr lang="en-US" sz="2000" b="1" dirty="0">
                <a:latin typeface="+mj-lt"/>
              </a:rPr>
              <a:t> â </a:t>
            </a:r>
            <a:r>
              <a:rPr lang="en-US" sz="2000" b="1" dirty="0" err="1">
                <a:latin typeface="+mj-lt"/>
              </a:rPr>
              <a:t>chynllun</a:t>
            </a:r>
            <a:r>
              <a:rPr lang="en-US" sz="2000" b="1" dirty="0">
                <a:latin typeface="+mj-lt"/>
              </a:rPr>
              <a:t> </a:t>
            </a:r>
            <a:r>
              <a:rPr lang="en-US" sz="2000" b="1" dirty="0" err="1">
                <a:latin typeface="+mj-lt"/>
              </a:rPr>
              <a:t>gweithredu</a:t>
            </a:r>
            <a:r>
              <a:rPr lang="en-US" sz="2000" b="1" dirty="0">
                <a:latin typeface="+mj-lt"/>
              </a:rPr>
              <a:t> </a:t>
            </a:r>
            <a:r>
              <a:rPr lang="en-US" sz="2000" b="1" dirty="0" err="1">
                <a:latin typeface="+mj-lt"/>
              </a:rPr>
              <a:t>clir</a:t>
            </a:r>
            <a:r>
              <a:rPr lang="en-US" sz="2000" b="1" dirty="0">
                <a:latin typeface="+mj-lt"/>
              </a:rPr>
              <a:t>. </a:t>
            </a:r>
            <a:endParaRPr lang="en-US" sz="2000" b="1" dirty="0" smtClean="0">
              <a:latin typeface="+mj-lt"/>
            </a:endParaRPr>
          </a:p>
          <a:p>
            <a:endParaRPr lang="en-US" b="1" dirty="0">
              <a:solidFill>
                <a:schemeClr val="bg1"/>
              </a:solidFill>
              <a:latin typeface="+mj-lt"/>
            </a:endParaRPr>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61940" y="1231370"/>
            <a:ext cx="2982499" cy="3670094"/>
          </a:xfrm>
          <a:prstGeom prst="rect">
            <a:avLst/>
          </a:prstGeom>
        </p:spPr>
      </p:pic>
      <p:pic>
        <p:nvPicPr>
          <p:cNvPr id="3" name="Slide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952534" y="5775030"/>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51525" y="3184525"/>
            <a:ext cx="487363" cy="487363"/>
          </a:xfrm>
          <a:prstGeom prst="rect">
            <a:avLst/>
          </a:prstGeom>
        </p:spPr>
      </p:pic>
      <p:pic>
        <p:nvPicPr>
          <p:cNvPr id="8"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2568680" y="5775029"/>
            <a:ext cx="487363" cy="487363"/>
          </a:xfrm>
          <a:prstGeom prst="rect">
            <a:avLst/>
          </a:prstGeom>
        </p:spPr>
      </p:pic>
    </p:spTree>
    <p:extLst>
      <p:ext uri="{BB962C8B-B14F-4D97-AF65-F5344CB8AC3E}">
        <p14:creationId xmlns:p14="http://schemas.microsoft.com/office/powerpoint/2010/main" val="11295913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2062"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1551"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6565" y="622704"/>
            <a:ext cx="5120026" cy="830997"/>
          </a:xfrm>
        </p:spPr>
        <p:txBody>
          <a:bodyPr/>
          <a:lstStyle/>
          <a:p>
            <a:r>
              <a:rPr lang="en-GB" sz="3200" dirty="0">
                <a:solidFill>
                  <a:schemeClr val="tx1"/>
                </a:solidFill>
              </a:rPr>
              <a:t>Equality and non-discrimination</a:t>
            </a:r>
          </a:p>
        </p:txBody>
      </p:sp>
      <p:sp>
        <p:nvSpPr>
          <p:cNvPr id="6" name="Subtitle 2"/>
          <p:cNvSpPr>
            <a:spLocks noGrp="1"/>
          </p:cNvSpPr>
          <p:nvPr>
            <p:ph type="subTitle" idx="1"/>
          </p:nvPr>
        </p:nvSpPr>
        <p:spPr>
          <a:xfrm>
            <a:off x="7953983" y="1836378"/>
            <a:ext cx="3573454" cy="2573012"/>
          </a:xfrm>
        </p:spPr>
        <p:txBody>
          <a:bodyPr/>
          <a:lstStyle/>
          <a:p>
            <a:r>
              <a:rPr lang="en-US" sz="2000" dirty="0" smtClean="0">
                <a:solidFill>
                  <a:schemeClr val="tx1"/>
                </a:solidFill>
              </a:rPr>
              <a:t>• </a:t>
            </a:r>
            <a:r>
              <a:rPr lang="en-US" sz="2000" dirty="0">
                <a:solidFill>
                  <a:schemeClr val="tx1"/>
                </a:solidFill>
              </a:rPr>
              <a:t>Support children and young people to take an active stance against different types of discrimination</a:t>
            </a:r>
            <a:r>
              <a:rPr lang="en-US" sz="2000" dirty="0" smtClean="0">
                <a:solidFill>
                  <a:schemeClr val="tx1"/>
                </a:solidFill>
              </a:rPr>
              <a:t>.</a:t>
            </a:r>
          </a:p>
          <a:p>
            <a:r>
              <a:rPr lang="en-US" sz="2000" dirty="0" smtClean="0">
                <a:solidFill>
                  <a:schemeClr val="tx1"/>
                </a:solidFill>
              </a:rPr>
              <a:t>• </a:t>
            </a:r>
            <a:r>
              <a:rPr lang="en-US" sz="2000" dirty="0">
                <a:solidFill>
                  <a:schemeClr val="tx1"/>
                </a:solidFill>
              </a:rPr>
              <a:t>Poverty proof your </a:t>
            </a:r>
            <a:r>
              <a:rPr lang="en-US" sz="2000" dirty="0" smtClean="0">
                <a:solidFill>
                  <a:schemeClr val="tx1"/>
                </a:solidFill>
              </a:rPr>
              <a:t>setting</a:t>
            </a:r>
          </a:p>
          <a:p>
            <a:r>
              <a:rPr lang="en-US" sz="2000" dirty="0" smtClean="0">
                <a:solidFill>
                  <a:schemeClr val="tx1"/>
                </a:solidFill>
              </a:rPr>
              <a:t>• </a:t>
            </a:r>
            <a:r>
              <a:rPr lang="en-US" sz="2000" dirty="0">
                <a:solidFill>
                  <a:schemeClr val="tx1"/>
                </a:solidFill>
              </a:rPr>
              <a:t>Develop an anti-discriminatory approach </a:t>
            </a:r>
            <a:endParaRPr lang="en-US" sz="2000" dirty="0" smtClean="0">
              <a:solidFill>
                <a:schemeClr val="tx1"/>
              </a:solidFill>
            </a:endParaRPr>
          </a:p>
          <a:p>
            <a:endParaRPr lang="en-GB" sz="1800" dirty="0" smtClean="0"/>
          </a:p>
        </p:txBody>
      </p:sp>
      <p:sp>
        <p:nvSpPr>
          <p:cNvPr id="3" name="TextBox 2"/>
          <p:cNvSpPr txBox="1"/>
          <p:nvPr/>
        </p:nvSpPr>
        <p:spPr>
          <a:xfrm>
            <a:off x="634341" y="663621"/>
            <a:ext cx="5023004" cy="1077218"/>
          </a:xfrm>
          <a:prstGeom prst="rect">
            <a:avLst/>
          </a:prstGeom>
          <a:noFill/>
        </p:spPr>
        <p:txBody>
          <a:bodyPr wrap="square" rtlCol="0">
            <a:spAutoFit/>
          </a:bodyPr>
          <a:lstStyle/>
          <a:p>
            <a:r>
              <a:rPr lang="en-US" sz="3200" b="1" dirty="0" err="1" smtClean="0">
                <a:latin typeface="+mj-lt"/>
              </a:rPr>
              <a:t>Cydraddoldeb</a:t>
            </a:r>
            <a:r>
              <a:rPr lang="en-US" sz="3200" b="1" dirty="0" smtClean="0">
                <a:latin typeface="+mj-lt"/>
              </a:rPr>
              <a:t> a dim </a:t>
            </a:r>
            <a:r>
              <a:rPr lang="en-US" sz="3200" b="1" dirty="0" err="1">
                <a:latin typeface="+mj-lt"/>
              </a:rPr>
              <a:t>g</a:t>
            </a:r>
            <a:r>
              <a:rPr lang="en-US" sz="3200" b="1" dirty="0" err="1" smtClean="0">
                <a:latin typeface="+mj-lt"/>
              </a:rPr>
              <a:t>wahaniaethau</a:t>
            </a:r>
            <a:endParaRPr lang="en-GB" sz="3200" b="1" dirty="0">
              <a:latin typeface="+mj-lt"/>
            </a:endParaRPr>
          </a:p>
        </p:txBody>
      </p:sp>
      <p:sp>
        <p:nvSpPr>
          <p:cNvPr id="4" name="TextBox 3"/>
          <p:cNvSpPr txBox="1"/>
          <p:nvPr/>
        </p:nvSpPr>
        <p:spPr>
          <a:xfrm>
            <a:off x="634341" y="1836378"/>
            <a:ext cx="4137892" cy="2554545"/>
          </a:xfrm>
          <a:prstGeom prst="rect">
            <a:avLst/>
          </a:prstGeom>
          <a:noFill/>
        </p:spPr>
        <p:txBody>
          <a:bodyPr wrap="square" rtlCol="0">
            <a:spAutoFit/>
          </a:bodyPr>
          <a:lstStyle/>
          <a:p>
            <a:r>
              <a:rPr lang="en-US" sz="2000" b="1" dirty="0" smtClean="0">
                <a:latin typeface="+mj-lt"/>
              </a:rPr>
              <a:t>• </a:t>
            </a:r>
            <a:r>
              <a:rPr lang="en-US" sz="2000" b="1" dirty="0" err="1">
                <a:latin typeface="+mj-lt"/>
              </a:rPr>
              <a:t>Cefnogi</a:t>
            </a:r>
            <a:r>
              <a:rPr lang="en-US" sz="2000" b="1" dirty="0">
                <a:latin typeface="+mj-lt"/>
              </a:rPr>
              <a:t> plant a </a:t>
            </a:r>
            <a:r>
              <a:rPr lang="en-US" sz="2000" b="1" dirty="0" err="1">
                <a:latin typeface="+mj-lt"/>
              </a:rPr>
              <a:t>phobl</a:t>
            </a:r>
            <a:r>
              <a:rPr lang="en-US" sz="2000" b="1" dirty="0">
                <a:latin typeface="+mj-lt"/>
              </a:rPr>
              <a:t> </a:t>
            </a:r>
            <a:r>
              <a:rPr lang="en-US" sz="2000" b="1" dirty="0" err="1">
                <a:latin typeface="+mj-lt"/>
              </a:rPr>
              <a:t>ifanc</a:t>
            </a:r>
            <a:r>
              <a:rPr lang="en-US" sz="2000" b="1" dirty="0">
                <a:latin typeface="+mj-lt"/>
              </a:rPr>
              <a:t> </a:t>
            </a:r>
            <a:r>
              <a:rPr lang="en-US" sz="2000" b="1" dirty="0" err="1">
                <a:latin typeface="+mj-lt"/>
              </a:rPr>
              <a:t>i</a:t>
            </a:r>
            <a:r>
              <a:rPr lang="en-US" sz="2000" b="1" dirty="0">
                <a:latin typeface="+mj-lt"/>
              </a:rPr>
              <a:t> </a:t>
            </a:r>
            <a:r>
              <a:rPr lang="en-US" sz="2000" b="1" dirty="0" err="1">
                <a:latin typeface="+mj-lt"/>
              </a:rPr>
              <a:t>sefyll</a:t>
            </a:r>
            <a:r>
              <a:rPr lang="en-US" sz="2000" b="1" dirty="0">
                <a:latin typeface="+mj-lt"/>
              </a:rPr>
              <a:t> </a:t>
            </a:r>
            <a:r>
              <a:rPr lang="en-US" sz="2000" b="1" dirty="0" err="1">
                <a:latin typeface="+mj-lt"/>
              </a:rPr>
              <a:t>yn</a:t>
            </a:r>
            <a:r>
              <a:rPr lang="en-US" sz="2000" b="1" dirty="0">
                <a:latin typeface="+mj-lt"/>
              </a:rPr>
              <a:t> </a:t>
            </a:r>
            <a:r>
              <a:rPr lang="en-US" sz="2000" b="1" dirty="0" err="1">
                <a:latin typeface="+mj-lt"/>
              </a:rPr>
              <a:t>weithredol</a:t>
            </a:r>
            <a:r>
              <a:rPr lang="en-US" sz="2000" b="1" dirty="0">
                <a:latin typeface="+mj-lt"/>
              </a:rPr>
              <a:t> </a:t>
            </a:r>
            <a:r>
              <a:rPr lang="en-US" sz="2000" b="1" dirty="0" err="1">
                <a:latin typeface="+mj-lt"/>
              </a:rPr>
              <a:t>yn</a:t>
            </a:r>
            <a:r>
              <a:rPr lang="en-US" sz="2000" b="1" dirty="0">
                <a:latin typeface="+mj-lt"/>
              </a:rPr>
              <a:t> </a:t>
            </a:r>
            <a:r>
              <a:rPr lang="en-US" sz="2000" b="1" dirty="0" err="1">
                <a:latin typeface="+mj-lt"/>
              </a:rPr>
              <a:t>erbyn</a:t>
            </a:r>
            <a:r>
              <a:rPr lang="en-US" sz="2000" b="1" dirty="0">
                <a:latin typeface="+mj-lt"/>
              </a:rPr>
              <a:t> </a:t>
            </a:r>
            <a:r>
              <a:rPr lang="en-US" sz="2000" b="1" dirty="0" err="1">
                <a:latin typeface="+mj-lt"/>
              </a:rPr>
              <a:t>gwahanol</a:t>
            </a:r>
            <a:r>
              <a:rPr lang="en-US" sz="2000" b="1" dirty="0">
                <a:latin typeface="+mj-lt"/>
              </a:rPr>
              <a:t> </a:t>
            </a:r>
            <a:r>
              <a:rPr lang="en-US" sz="2000" b="1" dirty="0" err="1">
                <a:latin typeface="+mj-lt"/>
              </a:rPr>
              <a:t>fathau</a:t>
            </a:r>
            <a:r>
              <a:rPr lang="en-US" sz="2000" b="1" dirty="0">
                <a:latin typeface="+mj-lt"/>
              </a:rPr>
              <a:t> o </a:t>
            </a:r>
            <a:r>
              <a:rPr lang="en-US" sz="2000" b="1" dirty="0" err="1">
                <a:latin typeface="+mj-lt"/>
              </a:rPr>
              <a:t>gamwahaniaethu</a:t>
            </a:r>
            <a:r>
              <a:rPr lang="en-US" sz="2000" b="1" dirty="0">
                <a:latin typeface="+mj-lt"/>
              </a:rPr>
              <a:t>. </a:t>
            </a:r>
            <a:endParaRPr lang="en-US" sz="2000" b="1" dirty="0" smtClean="0">
              <a:latin typeface="+mj-lt"/>
            </a:endParaRPr>
          </a:p>
          <a:p>
            <a:r>
              <a:rPr lang="en-US" sz="2000" b="1" dirty="0" smtClean="0">
                <a:latin typeface="+mj-lt"/>
              </a:rPr>
              <a:t>• </a:t>
            </a:r>
            <a:r>
              <a:rPr lang="en-US" sz="2000" b="1" dirty="0" err="1">
                <a:latin typeface="+mj-lt"/>
              </a:rPr>
              <a:t>Gofalwch</a:t>
            </a:r>
            <a:r>
              <a:rPr lang="en-US" sz="2000" b="1" dirty="0">
                <a:latin typeface="+mj-lt"/>
              </a:rPr>
              <a:t> </a:t>
            </a:r>
            <a:r>
              <a:rPr lang="en-US" sz="2000" b="1" dirty="0" err="1">
                <a:latin typeface="+mj-lt"/>
              </a:rPr>
              <a:t>fod</a:t>
            </a:r>
            <a:r>
              <a:rPr lang="en-US" sz="2000" b="1" dirty="0">
                <a:latin typeface="+mj-lt"/>
              </a:rPr>
              <a:t> </a:t>
            </a:r>
            <a:r>
              <a:rPr lang="en-US" sz="2000" b="1" dirty="0" err="1">
                <a:latin typeface="+mj-lt"/>
              </a:rPr>
              <a:t>eich</a:t>
            </a:r>
            <a:r>
              <a:rPr lang="en-US" sz="2000" b="1" dirty="0">
                <a:latin typeface="+mj-lt"/>
              </a:rPr>
              <a:t> </a:t>
            </a:r>
            <a:r>
              <a:rPr lang="en-US" sz="2000" b="1" dirty="0" err="1">
                <a:latin typeface="+mj-lt"/>
              </a:rPr>
              <a:t>lleoliad</a:t>
            </a:r>
            <a:r>
              <a:rPr lang="en-US" sz="2000" b="1" dirty="0">
                <a:latin typeface="+mj-lt"/>
              </a:rPr>
              <a:t> </a:t>
            </a:r>
            <a:r>
              <a:rPr lang="en-US" sz="2000" b="1" dirty="0" err="1">
                <a:latin typeface="+mj-lt"/>
              </a:rPr>
              <a:t>yn</a:t>
            </a:r>
            <a:r>
              <a:rPr lang="en-US" sz="2000" b="1" dirty="0">
                <a:latin typeface="+mj-lt"/>
              </a:rPr>
              <a:t> </a:t>
            </a:r>
            <a:r>
              <a:rPr lang="en-US" sz="2000" b="1" dirty="0" err="1">
                <a:latin typeface="+mj-lt"/>
              </a:rPr>
              <a:t>cymryd</a:t>
            </a:r>
            <a:r>
              <a:rPr lang="en-US" sz="2000" b="1" dirty="0">
                <a:latin typeface="+mj-lt"/>
              </a:rPr>
              <a:t> </a:t>
            </a:r>
            <a:r>
              <a:rPr lang="en-US" sz="2000" b="1" dirty="0" err="1">
                <a:latin typeface="+mj-lt"/>
              </a:rPr>
              <a:t>tlodi</a:t>
            </a:r>
            <a:r>
              <a:rPr lang="en-US" sz="2000" b="1" dirty="0">
                <a:latin typeface="+mj-lt"/>
              </a:rPr>
              <a:t> </a:t>
            </a:r>
            <a:r>
              <a:rPr lang="en-US" sz="2000" b="1" dirty="0" err="1">
                <a:latin typeface="+mj-lt"/>
              </a:rPr>
              <a:t>i</a:t>
            </a:r>
            <a:r>
              <a:rPr lang="en-US" sz="2000" b="1" dirty="0">
                <a:latin typeface="+mj-lt"/>
              </a:rPr>
              <a:t> </a:t>
            </a:r>
            <a:r>
              <a:rPr lang="en-US" sz="2000" b="1" dirty="0" err="1" smtClean="0">
                <a:latin typeface="+mj-lt"/>
              </a:rPr>
              <a:t>ystyriaeth</a:t>
            </a:r>
            <a:endParaRPr lang="en-US" sz="2000" b="1" dirty="0">
              <a:latin typeface="+mj-lt"/>
            </a:endParaRPr>
          </a:p>
          <a:p>
            <a:r>
              <a:rPr lang="en-US" sz="2000" b="1" dirty="0" smtClean="0">
                <a:latin typeface="+mj-lt"/>
              </a:rPr>
              <a:t>• </a:t>
            </a:r>
            <a:r>
              <a:rPr lang="en-US" sz="2000" b="1" dirty="0" err="1">
                <a:latin typeface="+mj-lt"/>
              </a:rPr>
              <a:t>Datblygu</a:t>
            </a:r>
            <a:r>
              <a:rPr lang="en-US" sz="2000" b="1" dirty="0">
                <a:latin typeface="+mj-lt"/>
              </a:rPr>
              <a:t> </a:t>
            </a:r>
            <a:r>
              <a:rPr lang="en-US" sz="2000" b="1" dirty="0" err="1">
                <a:latin typeface="+mj-lt"/>
              </a:rPr>
              <a:t>agwedd</a:t>
            </a:r>
            <a:r>
              <a:rPr lang="en-US" sz="2000" b="1" dirty="0">
                <a:latin typeface="+mj-lt"/>
              </a:rPr>
              <a:t> </a:t>
            </a:r>
            <a:r>
              <a:rPr lang="en-US" sz="2000" b="1" dirty="0" err="1">
                <a:latin typeface="+mj-lt"/>
              </a:rPr>
              <a:t>sy’n</a:t>
            </a:r>
            <a:r>
              <a:rPr lang="en-US" sz="2000" b="1" dirty="0">
                <a:latin typeface="+mj-lt"/>
              </a:rPr>
              <a:t> </a:t>
            </a:r>
            <a:r>
              <a:rPr lang="en-US" sz="2000" b="1" dirty="0" err="1">
                <a:latin typeface="+mj-lt"/>
              </a:rPr>
              <a:t>gwrthod</a:t>
            </a:r>
            <a:r>
              <a:rPr lang="en-US" sz="2000" b="1" dirty="0">
                <a:latin typeface="+mj-lt"/>
              </a:rPr>
              <a:t> </a:t>
            </a:r>
            <a:r>
              <a:rPr lang="en-US" sz="2000" b="1" dirty="0" err="1" smtClean="0">
                <a:latin typeface="+mj-lt"/>
              </a:rPr>
              <a:t>gwahaniaethu</a:t>
            </a:r>
            <a:r>
              <a:rPr lang="en-US" sz="2000" b="1" dirty="0" smtClean="0">
                <a:latin typeface="+mj-lt"/>
              </a:rPr>
              <a:t>.</a:t>
            </a:r>
          </a:p>
        </p:txBody>
      </p:sp>
      <p:pic>
        <p:nvPicPr>
          <p:cNvPr id="5" name="Picture 4"/>
          <p:cNvPicPr>
            <a:picLocks noChangeAspect="1"/>
          </p:cNvPicPr>
          <p:nvPr/>
        </p:nvPicPr>
        <p:blipFill>
          <a:blip r:embed="rId7"/>
          <a:stretch>
            <a:fillRect/>
          </a:stretch>
        </p:blipFill>
        <p:spPr>
          <a:xfrm>
            <a:off x="4767797" y="1645428"/>
            <a:ext cx="2801843" cy="2990175"/>
          </a:xfrm>
          <a:prstGeom prst="rect">
            <a:avLst/>
          </a:prstGeom>
        </p:spPr>
      </p:pic>
      <p:pic>
        <p:nvPicPr>
          <p:cNvPr id="8" name="Slide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65786" y="5662681"/>
            <a:ext cx="487363" cy="487363"/>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59605" y="5662681"/>
            <a:ext cx="487363" cy="487363"/>
          </a:xfrm>
          <a:prstGeom prst="rect">
            <a:avLst/>
          </a:prstGeom>
        </p:spPr>
      </p:pic>
    </p:spTree>
    <p:extLst>
      <p:ext uri="{BB962C8B-B14F-4D97-AF65-F5344CB8AC3E}">
        <p14:creationId xmlns:p14="http://schemas.microsoft.com/office/powerpoint/2010/main" val="2616081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2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125"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7886175" y="484450"/>
            <a:ext cx="4903705" cy="654821"/>
          </a:xfrm>
        </p:spPr>
        <p:txBody>
          <a:bodyPr/>
          <a:lstStyle/>
          <a:p>
            <a:pPr algn="l"/>
            <a:r>
              <a:rPr lang="en-GB" sz="4400" dirty="0">
                <a:solidFill>
                  <a:schemeClr val="tx1"/>
                </a:solidFill>
              </a:rPr>
              <a:t>Empowering children</a:t>
            </a:r>
          </a:p>
          <a:p>
            <a:endParaRPr lang="en-GB" dirty="0"/>
          </a:p>
        </p:txBody>
      </p:sp>
      <p:sp>
        <p:nvSpPr>
          <p:cNvPr id="4" name="Subtitle 2"/>
          <p:cNvSpPr txBox="1">
            <a:spLocks/>
          </p:cNvSpPr>
          <p:nvPr/>
        </p:nvSpPr>
        <p:spPr>
          <a:xfrm>
            <a:off x="530569" y="1047698"/>
            <a:ext cx="4271552" cy="959237"/>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smtClean="0"/>
          </a:p>
          <a:p>
            <a:pPr marL="457200" indent="-457200" algn="l">
              <a:buFont typeface="Arial" panose="020B0604020202020204" pitchFamily="34" charset="0"/>
              <a:buChar char="•"/>
            </a:pPr>
            <a:endParaRPr lang="en-GB" dirty="0" smtClean="0"/>
          </a:p>
        </p:txBody>
      </p:sp>
      <p:sp>
        <p:nvSpPr>
          <p:cNvPr id="3" name="TextBox 2"/>
          <p:cNvSpPr txBox="1"/>
          <p:nvPr/>
        </p:nvSpPr>
        <p:spPr>
          <a:xfrm>
            <a:off x="530569" y="484450"/>
            <a:ext cx="4904509" cy="769441"/>
          </a:xfrm>
          <a:prstGeom prst="rect">
            <a:avLst/>
          </a:prstGeom>
          <a:noFill/>
        </p:spPr>
        <p:txBody>
          <a:bodyPr wrap="square" rtlCol="0">
            <a:spAutoFit/>
          </a:bodyPr>
          <a:lstStyle/>
          <a:p>
            <a:r>
              <a:rPr lang="en-US" sz="4400" b="1" dirty="0" err="1" smtClean="0">
                <a:latin typeface="+mj-lt"/>
              </a:rPr>
              <a:t>Galluogi</a:t>
            </a:r>
            <a:r>
              <a:rPr lang="en-US" sz="4400" b="1" dirty="0" smtClean="0">
                <a:latin typeface="+mj-lt"/>
              </a:rPr>
              <a:t> Plant</a:t>
            </a:r>
            <a:endParaRPr lang="en-GB" sz="4400" b="1" dirty="0">
              <a:latin typeface="+mj-lt"/>
            </a:endParaRPr>
          </a:p>
        </p:txBody>
      </p:sp>
      <p:sp>
        <p:nvSpPr>
          <p:cNvPr id="6" name="Rectangle 5"/>
          <p:cNvSpPr/>
          <p:nvPr/>
        </p:nvSpPr>
        <p:spPr>
          <a:xfrm>
            <a:off x="7892633" y="1802446"/>
            <a:ext cx="3793237" cy="2862322"/>
          </a:xfrm>
          <a:prstGeom prst="rect">
            <a:avLst/>
          </a:prstGeom>
        </p:spPr>
        <p:txBody>
          <a:bodyPr wrap="square">
            <a:spAutoFit/>
          </a:bodyPr>
          <a:lstStyle/>
          <a:p>
            <a:pPr marL="285750" indent="-285750">
              <a:buFont typeface="Courier New" panose="02070309020205020404" pitchFamily="49" charset="0"/>
              <a:buChar char="o"/>
            </a:pPr>
            <a:r>
              <a:rPr lang="en-GB" sz="2000" dirty="0">
                <a:latin typeface="+mj-lt"/>
              </a:rPr>
              <a:t>Provide children with opportunities to act collectively to develop ideas and proposals to bring about change in your setting</a:t>
            </a:r>
            <a:r>
              <a:rPr lang="en-GB" sz="2000" dirty="0" smtClean="0">
                <a:latin typeface="+mj-lt"/>
              </a:rPr>
              <a:t>.</a:t>
            </a:r>
          </a:p>
          <a:p>
            <a:pPr marL="285750" indent="-285750">
              <a:buFont typeface="Courier New" panose="02070309020205020404" pitchFamily="49" charset="0"/>
              <a:buChar char="o"/>
            </a:pPr>
            <a:endParaRPr lang="en-US" sz="2000" dirty="0">
              <a:latin typeface="+mj-lt"/>
            </a:endParaRPr>
          </a:p>
          <a:p>
            <a:pPr marL="285750" indent="-285750">
              <a:buFont typeface="Courier New" panose="02070309020205020404" pitchFamily="49" charset="0"/>
              <a:buChar char="o"/>
            </a:pPr>
            <a:r>
              <a:rPr lang="en-US" sz="2000" dirty="0" smtClean="0">
                <a:latin typeface="+mj-lt"/>
              </a:rPr>
              <a:t>Make sure children in your setting know their rights </a:t>
            </a:r>
            <a:endParaRPr lang="en-GB" sz="2000" dirty="0">
              <a:latin typeface="+mj-lt"/>
            </a:endParaRPr>
          </a:p>
        </p:txBody>
      </p:sp>
      <p:sp>
        <p:nvSpPr>
          <p:cNvPr id="2" name="TextBox 1"/>
          <p:cNvSpPr txBox="1"/>
          <p:nvPr/>
        </p:nvSpPr>
        <p:spPr>
          <a:xfrm>
            <a:off x="530569" y="1637586"/>
            <a:ext cx="3606716" cy="3477875"/>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err="1">
                <a:latin typeface="+mj-lt"/>
              </a:rPr>
              <a:t>Rhowch</a:t>
            </a:r>
            <a:r>
              <a:rPr lang="en-GB" sz="2000" dirty="0">
                <a:latin typeface="+mj-lt"/>
              </a:rPr>
              <a:t> </a:t>
            </a:r>
            <a:r>
              <a:rPr lang="en-GB" sz="2000" dirty="0" err="1">
                <a:latin typeface="+mj-lt"/>
              </a:rPr>
              <a:t>gyfleoedd</a:t>
            </a:r>
            <a:r>
              <a:rPr lang="en-GB" sz="2000" dirty="0">
                <a:latin typeface="+mj-lt"/>
              </a:rPr>
              <a:t> </a:t>
            </a:r>
            <a:r>
              <a:rPr lang="en-GB" sz="2000" dirty="0" err="1">
                <a:latin typeface="+mj-lt"/>
              </a:rPr>
              <a:t>i</a:t>
            </a:r>
            <a:r>
              <a:rPr lang="en-GB" sz="2000" dirty="0">
                <a:latin typeface="+mj-lt"/>
              </a:rPr>
              <a:t> </a:t>
            </a:r>
            <a:r>
              <a:rPr lang="en-GB" sz="2000" dirty="0" err="1">
                <a:latin typeface="+mj-lt"/>
              </a:rPr>
              <a:t>blant</a:t>
            </a:r>
            <a:r>
              <a:rPr lang="en-GB" sz="2000" dirty="0">
                <a:latin typeface="+mj-lt"/>
              </a:rPr>
              <a:t> </a:t>
            </a:r>
            <a:r>
              <a:rPr lang="en-GB" sz="2000" dirty="0" err="1">
                <a:latin typeface="+mj-lt"/>
              </a:rPr>
              <a:t>weithredu</a:t>
            </a:r>
            <a:r>
              <a:rPr lang="en-GB" sz="2000" dirty="0">
                <a:latin typeface="+mj-lt"/>
              </a:rPr>
              <a:t> </a:t>
            </a:r>
            <a:r>
              <a:rPr lang="en-GB" sz="2000" dirty="0" err="1">
                <a:latin typeface="+mj-lt"/>
              </a:rPr>
              <a:t>ar</a:t>
            </a:r>
            <a:r>
              <a:rPr lang="en-GB" sz="2000" dirty="0">
                <a:latin typeface="+mj-lt"/>
              </a:rPr>
              <a:t> y </a:t>
            </a:r>
            <a:r>
              <a:rPr lang="en-GB" sz="2000" dirty="0" err="1">
                <a:latin typeface="+mj-lt"/>
              </a:rPr>
              <a:t>cyd</a:t>
            </a:r>
            <a:r>
              <a:rPr lang="en-GB" sz="2000" dirty="0">
                <a:latin typeface="+mj-lt"/>
              </a:rPr>
              <a:t> </a:t>
            </a:r>
            <a:r>
              <a:rPr lang="en-GB" sz="2000" dirty="0" err="1">
                <a:latin typeface="+mj-lt"/>
              </a:rPr>
              <a:t>i</a:t>
            </a:r>
            <a:r>
              <a:rPr lang="en-GB" sz="2000" dirty="0">
                <a:latin typeface="+mj-lt"/>
              </a:rPr>
              <a:t> </a:t>
            </a:r>
            <a:r>
              <a:rPr lang="en-GB" sz="2000" dirty="0" err="1">
                <a:latin typeface="+mj-lt"/>
              </a:rPr>
              <a:t>ddatblygu</a:t>
            </a:r>
            <a:r>
              <a:rPr lang="en-GB" sz="2000" dirty="0">
                <a:latin typeface="+mj-lt"/>
              </a:rPr>
              <a:t> </a:t>
            </a:r>
            <a:r>
              <a:rPr lang="en-GB" sz="2000" dirty="0" err="1">
                <a:latin typeface="+mj-lt"/>
              </a:rPr>
              <a:t>syniadau</a:t>
            </a:r>
            <a:r>
              <a:rPr lang="en-GB" sz="2000" dirty="0">
                <a:latin typeface="+mj-lt"/>
              </a:rPr>
              <a:t> a </a:t>
            </a:r>
            <a:r>
              <a:rPr lang="en-GB" sz="2000" dirty="0" err="1">
                <a:latin typeface="+mj-lt"/>
              </a:rPr>
              <a:t>chynigion</a:t>
            </a:r>
            <a:r>
              <a:rPr lang="en-GB" sz="2000" dirty="0">
                <a:latin typeface="+mj-lt"/>
              </a:rPr>
              <a:t> </a:t>
            </a:r>
            <a:r>
              <a:rPr lang="en-GB" sz="2000" dirty="0" err="1">
                <a:latin typeface="+mj-lt"/>
              </a:rPr>
              <a:t>i</a:t>
            </a:r>
            <a:r>
              <a:rPr lang="en-GB" sz="2000" dirty="0">
                <a:latin typeface="+mj-lt"/>
              </a:rPr>
              <a:t> </a:t>
            </a:r>
            <a:r>
              <a:rPr lang="en-GB" sz="2000" dirty="0" err="1">
                <a:latin typeface="+mj-lt"/>
              </a:rPr>
              <a:t>sicrhau</a:t>
            </a:r>
            <a:r>
              <a:rPr lang="en-GB" sz="2000" dirty="0">
                <a:latin typeface="+mj-lt"/>
              </a:rPr>
              <a:t> </a:t>
            </a:r>
            <a:r>
              <a:rPr lang="en-GB" sz="2000" dirty="0" err="1">
                <a:latin typeface="+mj-lt"/>
              </a:rPr>
              <a:t>newid</a:t>
            </a:r>
            <a:r>
              <a:rPr lang="en-GB" sz="2000" dirty="0">
                <a:latin typeface="+mj-lt"/>
              </a:rPr>
              <a:t> </a:t>
            </a:r>
            <a:r>
              <a:rPr lang="en-GB" sz="2000" dirty="0" err="1">
                <a:latin typeface="+mj-lt"/>
              </a:rPr>
              <a:t>yn</a:t>
            </a:r>
            <a:r>
              <a:rPr lang="en-GB" sz="2000" dirty="0">
                <a:latin typeface="+mj-lt"/>
              </a:rPr>
              <a:t> </a:t>
            </a:r>
            <a:r>
              <a:rPr lang="en-GB" sz="2000" dirty="0" err="1">
                <a:latin typeface="+mj-lt"/>
              </a:rPr>
              <a:t>eich</a:t>
            </a:r>
            <a:r>
              <a:rPr lang="en-GB" sz="2000" dirty="0">
                <a:latin typeface="+mj-lt"/>
              </a:rPr>
              <a:t> </a:t>
            </a:r>
            <a:r>
              <a:rPr lang="en-GB" sz="2000" dirty="0" err="1">
                <a:latin typeface="+mj-lt"/>
              </a:rPr>
              <a:t>lleoliad</a:t>
            </a:r>
            <a:r>
              <a:rPr lang="en-GB" sz="2000" dirty="0" smtClean="0">
                <a:latin typeface="+mj-lt"/>
              </a:rPr>
              <a:t>.</a:t>
            </a:r>
          </a:p>
          <a:p>
            <a:endParaRPr lang="en-US" sz="2000" dirty="0" smtClean="0">
              <a:latin typeface="+mj-lt"/>
            </a:endParaRPr>
          </a:p>
          <a:p>
            <a:pPr marL="342900" indent="-342900">
              <a:buFont typeface="Courier New" panose="02070309020205020404" pitchFamily="49" charset="0"/>
              <a:buChar char="o"/>
            </a:pPr>
            <a:r>
              <a:rPr lang="en-US" sz="2000" dirty="0" err="1" smtClean="0">
                <a:latin typeface="+mj-lt"/>
              </a:rPr>
              <a:t>Sicrhewch</a:t>
            </a:r>
            <a:r>
              <a:rPr lang="en-US" sz="2000" dirty="0" smtClean="0">
                <a:latin typeface="+mj-lt"/>
              </a:rPr>
              <a:t> </a:t>
            </a:r>
            <a:r>
              <a:rPr lang="en-US" sz="2000" dirty="0" err="1">
                <a:latin typeface="+mj-lt"/>
              </a:rPr>
              <a:t>fod</a:t>
            </a:r>
            <a:r>
              <a:rPr lang="en-US" sz="2000" dirty="0">
                <a:latin typeface="+mj-lt"/>
              </a:rPr>
              <a:t> </a:t>
            </a:r>
            <a:r>
              <a:rPr lang="en-US" sz="2000" dirty="0" smtClean="0">
                <a:latin typeface="+mj-lt"/>
              </a:rPr>
              <a:t>plant o </a:t>
            </a:r>
            <a:r>
              <a:rPr lang="en-US" sz="2000" dirty="0" err="1" smtClean="0">
                <a:latin typeface="+mj-lt"/>
              </a:rPr>
              <a:t>fewn</a:t>
            </a:r>
            <a:r>
              <a:rPr lang="en-US" sz="2000" dirty="0" smtClean="0">
                <a:latin typeface="+mj-lt"/>
              </a:rPr>
              <a:t> </a:t>
            </a:r>
            <a:r>
              <a:rPr lang="en-US" sz="2000" dirty="0" err="1" smtClean="0">
                <a:latin typeface="+mj-lt"/>
              </a:rPr>
              <a:t>eich</a:t>
            </a:r>
            <a:r>
              <a:rPr lang="en-US" sz="2000" dirty="0" smtClean="0">
                <a:latin typeface="+mj-lt"/>
              </a:rPr>
              <a:t> </a:t>
            </a:r>
            <a:r>
              <a:rPr lang="en-US" sz="2000" dirty="0" err="1" smtClean="0">
                <a:latin typeface="+mj-lt"/>
              </a:rPr>
              <a:t>lleoliad</a:t>
            </a:r>
            <a:r>
              <a:rPr lang="en-US" sz="2000" dirty="0" smtClean="0">
                <a:latin typeface="+mj-lt"/>
              </a:rPr>
              <a:t> </a:t>
            </a:r>
            <a:r>
              <a:rPr lang="en-US" sz="2000" dirty="0" err="1" smtClean="0">
                <a:latin typeface="+mj-lt"/>
              </a:rPr>
              <a:t>yn</a:t>
            </a:r>
            <a:r>
              <a:rPr lang="en-US" sz="2000" dirty="0" smtClean="0">
                <a:latin typeface="+mj-lt"/>
              </a:rPr>
              <a:t> </a:t>
            </a:r>
            <a:r>
              <a:rPr lang="en-US" sz="2000" dirty="0" err="1">
                <a:latin typeface="+mj-lt"/>
              </a:rPr>
              <a:t>gwybod</a:t>
            </a:r>
            <a:r>
              <a:rPr lang="en-US" sz="2000" dirty="0">
                <a:latin typeface="+mj-lt"/>
              </a:rPr>
              <a:t> </a:t>
            </a:r>
            <a:r>
              <a:rPr lang="en-US" sz="2000" dirty="0" err="1">
                <a:latin typeface="+mj-lt"/>
              </a:rPr>
              <a:t>beth</a:t>
            </a:r>
            <a:r>
              <a:rPr lang="en-US" sz="2000" dirty="0">
                <a:latin typeface="+mj-lt"/>
              </a:rPr>
              <a:t> </a:t>
            </a:r>
            <a:r>
              <a:rPr lang="en-US" sz="2000" dirty="0" err="1">
                <a:latin typeface="+mj-lt"/>
              </a:rPr>
              <a:t>yw</a:t>
            </a:r>
            <a:r>
              <a:rPr lang="en-US" sz="2000" dirty="0">
                <a:latin typeface="+mj-lt"/>
              </a:rPr>
              <a:t> </a:t>
            </a:r>
            <a:r>
              <a:rPr lang="en-US" sz="2000" dirty="0" err="1">
                <a:latin typeface="+mj-lt"/>
              </a:rPr>
              <a:t>eu</a:t>
            </a:r>
            <a:r>
              <a:rPr lang="en-US" sz="2000" dirty="0">
                <a:latin typeface="+mj-lt"/>
              </a:rPr>
              <a:t> </a:t>
            </a:r>
            <a:r>
              <a:rPr lang="en-US" sz="2000" dirty="0" err="1" smtClean="0">
                <a:latin typeface="+mj-lt"/>
              </a:rPr>
              <a:t>hawliau</a:t>
            </a:r>
            <a:r>
              <a:rPr lang="en-US" sz="2000" dirty="0" smtClean="0">
                <a:latin typeface="+mj-lt"/>
              </a:rPr>
              <a:t> </a:t>
            </a:r>
            <a:endParaRPr lang="en-US" sz="2000" dirty="0">
              <a:latin typeface="+mj-lt"/>
            </a:endParaRPr>
          </a:p>
          <a:p>
            <a:pPr marL="342900" indent="-342900">
              <a:buFont typeface="Courier New" panose="02070309020205020404" pitchFamily="49" charset="0"/>
              <a:buChar char="o"/>
            </a:pPr>
            <a:endParaRPr lang="en-GB" sz="2000" dirty="0">
              <a:solidFill>
                <a:schemeClr val="bg1"/>
              </a:solidFill>
              <a:latin typeface="+mj-lt"/>
            </a:endParaRPr>
          </a:p>
        </p:txBody>
      </p:sp>
      <p:pic>
        <p:nvPicPr>
          <p:cNvPr id="7" name="Picture 6"/>
          <p:cNvPicPr>
            <a:picLocks noChangeAspect="1"/>
          </p:cNvPicPr>
          <p:nvPr/>
        </p:nvPicPr>
        <p:blipFill>
          <a:blip r:embed="rId7"/>
          <a:stretch>
            <a:fillRect/>
          </a:stretch>
        </p:blipFill>
        <p:spPr>
          <a:xfrm>
            <a:off x="4422842" y="1527316"/>
            <a:ext cx="3184233" cy="3314507"/>
          </a:xfrm>
          <a:prstGeom prst="rect">
            <a:avLst/>
          </a:prstGeom>
        </p:spPr>
      </p:pic>
      <p:pic>
        <p:nvPicPr>
          <p:cNvPr id="8" name="Slide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67003" y="5662682"/>
            <a:ext cx="487363" cy="487363"/>
          </a:xfrm>
          <a:prstGeom prst="rect">
            <a:avLst/>
          </a:prstGeom>
        </p:spPr>
      </p:pic>
      <p:pic>
        <p:nvPicPr>
          <p:cNvPr id="9"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33927" y="5662682"/>
            <a:ext cx="487363" cy="487363"/>
          </a:xfrm>
          <a:prstGeom prst="rect">
            <a:avLst/>
          </a:prstGeom>
        </p:spPr>
      </p:pic>
    </p:spTree>
    <p:extLst>
      <p:ext uri="{BB962C8B-B14F-4D97-AF65-F5344CB8AC3E}">
        <p14:creationId xmlns:p14="http://schemas.microsoft.com/office/powerpoint/2010/main" val="27001012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46" fill="hold"/>
                                        <p:tgtEl>
                                          <p:spTgt spid="8"/>
                                        </p:tgtEl>
                                      </p:cBhvr>
                                    </p:cmd>
                                  </p:childTnLst>
                                </p:cTn>
                              </p:par>
                            </p:childTnLst>
                          </p:cTn>
                        </p:par>
                      </p:childTnLst>
                    </p:cTn>
                  </p:par>
                </p:childTnLst>
              </p:cTn>
              <p:nextCondLst>
                <p:cond evt="onClick" delay="0">
                  <p:tgtEl>
                    <p:spTgt spid="8"/>
                  </p:tgtEl>
                </p:cond>
              </p:nextCondLst>
            </p:seq>
            <p:audio>
              <p:cMediaNode vol="10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269"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82947" y="627860"/>
            <a:ext cx="10304835" cy="830997"/>
          </a:xfrm>
        </p:spPr>
        <p:txBody>
          <a:bodyPr/>
          <a:lstStyle/>
          <a:p>
            <a:r>
              <a:rPr lang="en-GB" sz="5400" dirty="0">
                <a:solidFill>
                  <a:schemeClr val="tx1"/>
                </a:solidFill>
              </a:rPr>
              <a:t>Participation</a:t>
            </a:r>
          </a:p>
        </p:txBody>
      </p:sp>
      <p:sp>
        <p:nvSpPr>
          <p:cNvPr id="3" name="Subtitle 2">
            <a:hlinkClick r:id="rId7"/>
          </p:cNvPr>
          <p:cNvSpPr txBox="1">
            <a:spLocks/>
          </p:cNvSpPr>
          <p:nvPr/>
        </p:nvSpPr>
        <p:spPr>
          <a:xfrm>
            <a:off x="7569110" y="1689210"/>
            <a:ext cx="4229457" cy="3300391"/>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400" dirty="0">
                <a:solidFill>
                  <a:schemeClr val="tx1"/>
                </a:solidFill>
              </a:rPr>
              <a:t>L</a:t>
            </a:r>
            <a:r>
              <a:rPr lang="en-GB" sz="2400" dirty="0" smtClean="0">
                <a:solidFill>
                  <a:schemeClr val="tx1"/>
                </a:solidFill>
              </a:rPr>
              <a:t>istening </a:t>
            </a:r>
            <a:r>
              <a:rPr lang="en-GB" sz="2400" dirty="0">
                <a:solidFill>
                  <a:schemeClr val="tx1"/>
                </a:solidFill>
              </a:rPr>
              <a:t>to children and taking their views meaningfully into </a:t>
            </a:r>
            <a:r>
              <a:rPr lang="en-GB" sz="2400" dirty="0" smtClean="0">
                <a:solidFill>
                  <a:schemeClr val="tx1"/>
                </a:solidFill>
              </a:rPr>
              <a:t>account</a:t>
            </a:r>
          </a:p>
          <a:p>
            <a:pPr algn="l"/>
            <a:endParaRPr lang="en-GB" sz="2400" dirty="0">
              <a:solidFill>
                <a:schemeClr val="tx1"/>
              </a:solidFill>
            </a:endParaRPr>
          </a:p>
          <a:p>
            <a:pPr algn="l"/>
            <a:r>
              <a:rPr lang="en-GB" sz="2400" dirty="0" smtClean="0">
                <a:solidFill>
                  <a:schemeClr val="tx1"/>
                </a:solidFill>
                <a:hlinkClick r:id="rId8"/>
              </a:rPr>
              <a:t>Resources</a:t>
            </a:r>
            <a:endParaRPr lang="en-GB" sz="2400" dirty="0" smtClean="0">
              <a:solidFill>
                <a:schemeClr val="tx1"/>
              </a:solidFill>
            </a:endParaRPr>
          </a:p>
          <a:p>
            <a:pPr algn="l"/>
            <a:endParaRPr lang="en-GB" sz="2400" dirty="0" smtClean="0">
              <a:solidFill>
                <a:schemeClr val="tx1"/>
              </a:solidFill>
            </a:endParaRPr>
          </a:p>
          <a:p>
            <a:pPr algn="l"/>
            <a:r>
              <a:rPr lang="en-GB" sz="2400" dirty="0" smtClean="0">
                <a:solidFill>
                  <a:schemeClr val="tx1"/>
                </a:solidFill>
                <a:hlinkClick r:id="rId7"/>
              </a:rPr>
              <a:t>Ambassador Schemes</a:t>
            </a:r>
            <a:endParaRPr lang="en-GB" sz="2400" dirty="0" smtClean="0">
              <a:solidFill>
                <a:schemeClr val="tx1"/>
              </a:solidFill>
            </a:endParaRPr>
          </a:p>
          <a:p>
            <a:pPr algn="l"/>
            <a:endParaRPr lang="en-GB" sz="2400" dirty="0"/>
          </a:p>
        </p:txBody>
      </p:sp>
      <p:sp>
        <p:nvSpPr>
          <p:cNvPr id="5" name="TextBox 4"/>
          <p:cNvSpPr txBox="1"/>
          <p:nvPr/>
        </p:nvSpPr>
        <p:spPr>
          <a:xfrm>
            <a:off x="650418" y="522341"/>
            <a:ext cx="5255491" cy="923330"/>
          </a:xfrm>
          <a:prstGeom prst="rect">
            <a:avLst/>
          </a:prstGeom>
          <a:noFill/>
        </p:spPr>
        <p:txBody>
          <a:bodyPr wrap="square" rtlCol="0">
            <a:spAutoFit/>
          </a:bodyPr>
          <a:lstStyle/>
          <a:p>
            <a:r>
              <a:rPr lang="en-US" sz="5400" b="1" dirty="0" err="1" smtClean="0">
                <a:latin typeface="+mj-lt"/>
              </a:rPr>
              <a:t>Cyfranogiad</a:t>
            </a:r>
            <a:endParaRPr lang="en-GB" sz="5400" b="1" dirty="0">
              <a:latin typeface="+mj-lt"/>
            </a:endParaRPr>
          </a:p>
        </p:txBody>
      </p:sp>
      <p:sp>
        <p:nvSpPr>
          <p:cNvPr id="6" name="TextBox 5"/>
          <p:cNvSpPr txBox="1"/>
          <p:nvPr/>
        </p:nvSpPr>
        <p:spPr>
          <a:xfrm>
            <a:off x="808898" y="1567775"/>
            <a:ext cx="3906983" cy="3554819"/>
          </a:xfrm>
          <a:prstGeom prst="rect">
            <a:avLst/>
          </a:prstGeom>
          <a:noFill/>
        </p:spPr>
        <p:txBody>
          <a:bodyPr wrap="square" rtlCol="0">
            <a:spAutoFit/>
          </a:bodyPr>
          <a:lstStyle/>
          <a:p>
            <a:r>
              <a:rPr lang="en-US" sz="2400" b="1" dirty="0" err="1" smtClean="0">
                <a:latin typeface="+mj-lt"/>
              </a:rPr>
              <a:t>Gwrando</a:t>
            </a:r>
            <a:r>
              <a:rPr lang="en-US" sz="2400" b="1" dirty="0" smtClean="0">
                <a:latin typeface="+mj-lt"/>
              </a:rPr>
              <a:t> </a:t>
            </a:r>
            <a:r>
              <a:rPr lang="en-US" sz="2400" b="1" dirty="0" err="1" smtClean="0">
                <a:latin typeface="+mj-lt"/>
              </a:rPr>
              <a:t>ar</a:t>
            </a:r>
            <a:r>
              <a:rPr lang="en-US" sz="2400" b="1" dirty="0" smtClean="0">
                <a:latin typeface="+mj-lt"/>
              </a:rPr>
              <a:t> </a:t>
            </a:r>
            <a:r>
              <a:rPr lang="en-US" sz="2400" b="1" dirty="0" err="1" smtClean="0">
                <a:latin typeface="+mj-lt"/>
              </a:rPr>
              <a:t>blant</a:t>
            </a:r>
            <a:r>
              <a:rPr lang="en-US" sz="2400" b="1" dirty="0" smtClean="0">
                <a:latin typeface="+mj-lt"/>
              </a:rPr>
              <a:t> a </a:t>
            </a:r>
            <a:r>
              <a:rPr lang="en-US" sz="2400" b="1" dirty="0" err="1" smtClean="0">
                <a:latin typeface="+mj-lt"/>
              </a:rPr>
              <a:t>chymryd</a:t>
            </a:r>
            <a:r>
              <a:rPr lang="en-US" sz="2400" b="1" dirty="0" smtClean="0">
                <a:latin typeface="+mj-lt"/>
              </a:rPr>
              <a:t> </a:t>
            </a:r>
            <a:r>
              <a:rPr lang="en-US" sz="2400" b="1" dirty="0" err="1" smtClean="0">
                <a:latin typeface="+mj-lt"/>
              </a:rPr>
              <a:t>eu</a:t>
            </a:r>
            <a:r>
              <a:rPr lang="en-US" sz="2400" b="1" dirty="0" smtClean="0">
                <a:latin typeface="+mj-lt"/>
              </a:rPr>
              <a:t> barn </a:t>
            </a:r>
            <a:r>
              <a:rPr lang="en-US" sz="2400" b="1" dirty="0" err="1" smtClean="0">
                <a:latin typeface="+mj-lt"/>
              </a:rPr>
              <a:t>yn</a:t>
            </a:r>
            <a:r>
              <a:rPr lang="en-US" sz="2400" b="1" dirty="0" smtClean="0">
                <a:latin typeface="+mj-lt"/>
              </a:rPr>
              <a:t> </a:t>
            </a:r>
            <a:r>
              <a:rPr lang="en-US" sz="2400" b="1" dirty="0" err="1" smtClean="0">
                <a:latin typeface="+mj-lt"/>
              </a:rPr>
              <a:t>ystyrlon</a:t>
            </a:r>
            <a:endParaRPr lang="en-US" sz="2400" b="1" dirty="0" smtClean="0">
              <a:latin typeface="+mj-lt"/>
            </a:endParaRPr>
          </a:p>
          <a:p>
            <a:endParaRPr lang="en-US" sz="2400" b="1" dirty="0">
              <a:latin typeface="+mj-lt"/>
            </a:endParaRPr>
          </a:p>
          <a:p>
            <a:r>
              <a:rPr lang="en-US" sz="2400" b="1" dirty="0" smtClean="0">
                <a:latin typeface="+mj-lt"/>
                <a:hlinkClick r:id="rId9"/>
              </a:rPr>
              <a:t>Adnoddau</a:t>
            </a:r>
            <a:endParaRPr lang="en-US" sz="2400" b="1" dirty="0" smtClean="0">
              <a:latin typeface="+mj-lt"/>
            </a:endParaRPr>
          </a:p>
          <a:p>
            <a:endParaRPr lang="en-US" sz="2400" b="1" dirty="0" smtClean="0">
              <a:latin typeface="+mj-lt"/>
            </a:endParaRPr>
          </a:p>
          <a:p>
            <a:r>
              <a:rPr lang="en-US" sz="2400" b="1" dirty="0" smtClean="0">
                <a:latin typeface="+mj-lt"/>
                <a:hlinkClick r:id="rId10"/>
              </a:rPr>
              <a:t>Ein-cynlluniau</a:t>
            </a:r>
            <a:endParaRPr lang="en-US" sz="2400" b="1" dirty="0" smtClean="0">
              <a:latin typeface="+mj-lt"/>
            </a:endParaRPr>
          </a:p>
          <a:p>
            <a:endParaRPr lang="en-US" sz="900" b="1" dirty="0">
              <a:solidFill>
                <a:schemeClr val="bg1"/>
              </a:solidFill>
              <a:latin typeface="+mj-lt"/>
            </a:endParaRPr>
          </a:p>
          <a:p>
            <a:endParaRPr lang="en-US" sz="2400" b="1" dirty="0" smtClean="0">
              <a:solidFill>
                <a:schemeClr val="bg1"/>
              </a:solidFill>
              <a:latin typeface="+mj-lt"/>
            </a:endParaRPr>
          </a:p>
          <a:p>
            <a:endParaRPr lang="en-US" sz="2400" b="1" dirty="0">
              <a:solidFill>
                <a:schemeClr val="bg1"/>
              </a:solidFill>
              <a:latin typeface="+mj-lt"/>
            </a:endParaRPr>
          </a:p>
        </p:txBody>
      </p:sp>
      <p:pic>
        <p:nvPicPr>
          <p:cNvPr id="4" name="Picture 3"/>
          <p:cNvPicPr>
            <a:picLocks noChangeAspect="1"/>
          </p:cNvPicPr>
          <p:nvPr/>
        </p:nvPicPr>
        <p:blipFill>
          <a:blip r:embed="rId11"/>
          <a:stretch>
            <a:fillRect/>
          </a:stretch>
        </p:blipFill>
        <p:spPr>
          <a:xfrm>
            <a:off x="4460514" y="1689210"/>
            <a:ext cx="2822433" cy="2868772"/>
          </a:xfrm>
          <a:prstGeom prst="rect">
            <a:avLst/>
          </a:prstGeom>
        </p:spPr>
      </p:pic>
      <p:pic>
        <p:nvPicPr>
          <p:cNvPr id="8" name="Slide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713995" y="5609673"/>
            <a:ext cx="487363" cy="487363"/>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68035" y="5609673"/>
            <a:ext cx="487363" cy="487363"/>
          </a:xfrm>
          <a:prstGeom prst="rect">
            <a:avLst/>
          </a:prstGeom>
        </p:spPr>
      </p:pic>
    </p:spTree>
    <p:extLst>
      <p:ext uri="{BB962C8B-B14F-4D97-AF65-F5344CB8AC3E}">
        <p14:creationId xmlns:p14="http://schemas.microsoft.com/office/powerpoint/2010/main" val="33291567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0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2078"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rot="10800000" flipV="1">
            <a:off x="7467324" y="594901"/>
            <a:ext cx="4130676" cy="1248887"/>
          </a:xfrm>
        </p:spPr>
        <p:txBody>
          <a:bodyPr/>
          <a:lstStyle/>
          <a:p>
            <a:pPr algn="l"/>
            <a:r>
              <a:rPr lang="en-GB" sz="4000" dirty="0" smtClean="0">
                <a:solidFill>
                  <a:schemeClr val="tx1"/>
                </a:solidFill>
              </a:rPr>
              <a:t>Accountability</a:t>
            </a:r>
          </a:p>
          <a:p>
            <a:pPr algn="l"/>
            <a:endParaRPr lang="en-US" sz="400" dirty="0">
              <a:solidFill>
                <a:schemeClr val="tx1"/>
              </a:solidFill>
            </a:endParaRPr>
          </a:p>
          <a:p>
            <a:pPr algn="l"/>
            <a:r>
              <a:rPr lang="en-US" sz="2200" dirty="0">
                <a:solidFill>
                  <a:schemeClr val="tx1"/>
                </a:solidFill>
              </a:rPr>
              <a:t>Education settings need to be </a:t>
            </a:r>
            <a:r>
              <a:rPr lang="en-US" sz="2200" dirty="0" smtClean="0">
                <a:solidFill>
                  <a:schemeClr val="tx1"/>
                </a:solidFill>
              </a:rPr>
              <a:t>accountable </a:t>
            </a:r>
            <a:r>
              <a:rPr lang="en-US" sz="2200" dirty="0">
                <a:solidFill>
                  <a:schemeClr val="tx1"/>
                </a:solidFill>
              </a:rPr>
              <a:t>as to how they have considered children’s human rights.  Settings should be accountable to children for decisions and actions which affect their lives, and provide reasons for these decisions and actions.</a:t>
            </a:r>
            <a:endParaRPr lang="en-GB" sz="2200" dirty="0">
              <a:solidFill>
                <a:schemeClr val="tx1"/>
              </a:solidFill>
            </a:endParaRPr>
          </a:p>
          <a:p>
            <a:endParaRPr lang="en-GB" dirty="0"/>
          </a:p>
        </p:txBody>
      </p:sp>
      <p:sp>
        <p:nvSpPr>
          <p:cNvPr id="6" name="TextBox 5"/>
          <p:cNvSpPr txBox="1"/>
          <p:nvPr/>
        </p:nvSpPr>
        <p:spPr>
          <a:xfrm>
            <a:off x="550044" y="462778"/>
            <a:ext cx="4115491" cy="5170646"/>
          </a:xfrm>
          <a:prstGeom prst="rect">
            <a:avLst/>
          </a:prstGeom>
          <a:noFill/>
        </p:spPr>
        <p:txBody>
          <a:bodyPr wrap="square" rtlCol="0">
            <a:spAutoFit/>
          </a:bodyPr>
          <a:lstStyle/>
          <a:p>
            <a:r>
              <a:rPr lang="en-US" sz="4000" b="1" dirty="0" err="1" smtClean="0">
                <a:latin typeface="+mj-lt"/>
              </a:rPr>
              <a:t>Atebolrwydd</a:t>
            </a:r>
            <a:endParaRPr lang="en-US" sz="4000" b="1" dirty="0" smtClean="0">
              <a:latin typeface="+mj-lt"/>
            </a:endParaRPr>
          </a:p>
          <a:p>
            <a:endParaRPr lang="en-US" sz="1200" b="1" dirty="0">
              <a:latin typeface="+mj-lt"/>
            </a:endParaRPr>
          </a:p>
          <a:p>
            <a:r>
              <a:rPr lang="en-US" sz="2200" b="1" dirty="0">
                <a:latin typeface="+mj-lt"/>
              </a:rPr>
              <a:t>Mae </a:t>
            </a:r>
            <a:r>
              <a:rPr lang="en-US" sz="2200" b="1" dirty="0" err="1">
                <a:latin typeface="+mj-lt"/>
              </a:rPr>
              <a:t>angen</a:t>
            </a:r>
            <a:r>
              <a:rPr lang="en-US" sz="2200" b="1" dirty="0">
                <a:latin typeface="+mj-lt"/>
              </a:rPr>
              <a:t> </a:t>
            </a:r>
            <a:r>
              <a:rPr lang="en-US" sz="2200" b="1" dirty="0" err="1">
                <a:latin typeface="+mj-lt"/>
              </a:rPr>
              <a:t>i</a:t>
            </a:r>
            <a:r>
              <a:rPr lang="en-US" sz="2200" b="1" dirty="0">
                <a:latin typeface="+mj-lt"/>
              </a:rPr>
              <a:t> </a:t>
            </a:r>
            <a:r>
              <a:rPr lang="en-US" sz="2200" b="1" dirty="0" err="1">
                <a:latin typeface="+mj-lt"/>
              </a:rPr>
              <a:t>leoliadau</a:t>
            </a:r>
            <a:r>
              <a:rPr lang="en-US" sz="2200" b="1" dirty="0">
                <a:latin typeface="+mj-lt"/>
              </a:rPr>
              <a:t> </a:t>
            </a:r>
            <a:r>
              <a:rPr lang="en-US" sz="2200" b="1" dirty="0" err="1">
                <a:latin typeface="+mj-lt"/>
              </a:rPr>
              <a:t>addysg</a:t>
            </a:r>
            <a:r>
              <a:rPr lang="en-US" sz="2200" b="1" dirty="0">
                <a:latin typeface="+mj-lt"/>
              </a:rPr>
              <a:t> </a:t>
            </a:r>
            <a:r>
              <a:rPr lang="en-US" sz="2200" b="1" dirty="0" err="1">
                <a:latin typeface="+mj-lt"/>
              </a:rPr>
              <a:t>fod</a:t>
            </a:r>
            <a:r>
              <a:rPr lang="en-US" sz="2200" b="1" dirty="0">
                <a:latin typeface="+mj-lt"/>
              </a:rPr>
              <a:t> </a:t>
            </a:r>
            <a:r>
              <a:rPr lang="en-US" sz="2200" b="1" dirty="0" err="1">
                <a:latin typeface="+mj-lt"/>
              </a:rPr>
              <a:t>yn</a:t>
            </a:r>
            <a:r>
              <a:rPr lang="en-US" sz="2200" b="1" dirty="0">
                <a:latin typeface="+mj-lt"/>
              </a:rPr>
              <a:t> </a:t>
            </a:r>
            <a:r>
              <a:rPr lang="en-US" sz="2200" b="1" dirty="0" err="1">
                <a:latin typeface="+mj-lt"/>
              </a:rPr>
              <a:t>atebol</a:t>
            </a:r>
            <a:r>
              <a:rPr lang="en-US" sz="2200" b="1" dirty="0">
                <a:latin typeface="+mj-lt"/>
              </a:rPr>
              <a:t> o ran </a:t>
            </a:r>
            <a:r>
              <a:rPr lang="en-US" sz="2200" b="1" dirty="0" err="1">
                <a:latin typeface="+mj-lt"/>
              </a:rPr>
              <a:t>sut</a:t>
            </a:r>
            <a:r>
              <a:rPr lang="en-US" sz="2200" b="1" dirty="0">
                <a:latin typeface="+mj-lt"/>
              </a:rPr>
              <a:t> </a:t>
            </a:r>
            <a:r>
              <a:rPr lang="en-US" sz="2200" b="1" dirty="0" err="1">
                <a:latin typeface="+mj-lt"/>
              </a:rPr>
              <a:t>maen</a:t>
            </a:r>
            <a:r>
              <a:rPr lang="en-US" sz="2200" b="1" dirty="0">
                <a:latin typeface="+mj-lt"/>
              </a:rPr>
              <a:t> </a:t>
            </a:r>
            <a:r>
              <a:rPr lang="en-US" sz="2200" b="1" dirty="0" err="1">
                <a:latin typeface="+mj-lt"/>
              </a:rPr>
              <a:t>nhw</a:t>
            </a:r>
            <a:r>
              <a:rPr lang="en-US" sz="2200" b="1" dirty="0">
                <a:latin typeface="+mj-lt"/>
              </a:rPr>
              <a:t> </a:t>
            </a:r>
            <a:r>
              <a:rPr lang="en-US" sz="2200" b="1" dirty="0" err="1">
                <a:latin typeface="+mj-lt"/>
              </a:rPr>
              <a:t>wedi</a:t>
            </a:r>
            <a:r>
              <a:rPr lang="en-US" sz="2200" b="1" dirty="0">
                <a:latin typeface="+mj-lt"/>
              </a:rPr>
              <a:t> </a:t>
            </a:r>
            <a:r>
              <a:rPr lang="en-US" sz="2200" b="1" dirty="0" err="1">
                <a:latin typeface="+mj-lt"/>
              </a:rPr>
              <a:t>ystyried</a:t>
            </a:r>
            <a:r>
              <a:rPr lang="en-US" sz="2200" b="1" dirty="0">
                <a:latin typeface="+mj-lt"/>
              </a:rPr>
              <a:t> </a:t>
            </a:r>
            <a:r>
              <a:rPr lang="en-US" sz="2200" b="1" dirty="0" err="1">
                <a:latin typeface="+mj-lt"/>
              </a:rPr>
              <a:t>hawliau</a:t>
            </a:r>
            <a:r>
              <a:rPr lang="en-US" sz="2200" b="1" dirty="0">
                <a:latin typeface="+mj-lt"/>
              </a:rPr>
              <a:t> </a:t>
            </a:r>
            <a:r>
              <a:rPr lang="en-US" sz="2200" b="1" dirty="0" err="1">
                <a:latin typeface="+mj-lt"/>
              </a:rPr>
              <a:t>dynol</a:t>
            </a:r>
            <a:r>
              <a:rPr lang="en-US" sz="2200" b="1" dirty="0">
                <a:latin typeface="+mj-lt"/>
              </a:rPr>
              <a:t> plant. </a:t>
            </a:r>
            <a:r>
              <a:rPr lang="en-US" sz="2200" b="1" dirty="0" err="1">
                <a:latin typeface="+mj-lt"/>
              </a:rPr>
              <a:t>Dylai</a:t>
            </a:r>
            <a:r>
              <a:rPr lang="en-US" sz="2200" b="1" dirty="0">
                <a:latin typeface="+mj-lt"/>
              </a:rPr>
              <a:t> </a:t>
            </a:r>
            <a:r>
              <a:rPr lang="en-US" sz="2200" b="1" dirty="0" err="1">
                <a:latin typeface="+mj-lt"/>
              </a:rPr>
              <a:t>lleoliadau</a:t>
            </a:r>
            <a:r>
              <a:rPr lang="en-US" sz="2200" b="1" dirty="0">
                <a:latin typeface="+mj-lt"/>
              </a:rPr>
              <a:t> </a:t>
            </a:r>
            <a:r>
              <a:rPr lang="en-US" sz="2200" b="1" dirty="0" err="1">
                <a:latin typeface="+mj-lt"/>
              </a:rPr>
              <a:t>fod</a:t>
            </a:r>
            <a:r>
              <a:rPr lang="en-US" sz="2200" b="1" dirty="0">
                <a:latin typeface="+mj-lt"/>
              </a:rPr>
              <a:t> </a:t>
            </a:r>
            <a:r>
              <a:rPr lang="en-US" sz="2200" b="1" dirty="0" err="1">
                <a:latin typeface="+mj-lt"/>
              </a:rPr>
              <a:t>yn</a:t>
            </a:r>
            <a:r>
              <a:rPr lang="en-US" sz="2200" b="1" dirty="0">
                <a:latin typeface="+mj-lt"/>
              </a:rPr>
              <a:t> </a:t>
            </a:r>
            <a:r>
              <a:rPr lang="en-US" sz="2200" b="1" dirty="0" err="1">
                <a:latin typeface="+mj-lt"/>
              </a:rPr>
              <a:t>atebol</a:t>
            </a:r>
            <a:r>
              <a:rPr lang="en-US" sz="2200" b="1" dirty="0">
                <a:latin typeface="+mj-lt"/>
              </a:rPr>
              <a:t> </a:t>
            </a:r>
            <a:r>
              <a:rPr lang="en-US" sz="2200" b="1" dirty="0" err="1">
                <a:latin typeface="+mj-lt"/>
              </a:rPr>
              <a:t>i</a:t>
            </a:r>
            <a:r>
              <a:rPr lang="en-US" sz="2200" b="1" dirty="0">
                <a:latin typeface="+mj-lt"/>
              </a:rPr>
              <a:t> </a:t>
            </a:r>
            <a:r>
              <a:rPr lang="en-US" sz="2200" b="1" dirty="0" err="1">
                <a:latin typeface="+mj-lt"/>
              </a:rPr>
              <a:t>blant</a:t>
            </a:r>
            <a:r>
              <a:rPr lang="en-US" sz="2200" b="1" dirty="0">
                <a:latin typeface="+mj-lt"/>
              </a:rPr>
              <a:t> am </a:t>
            </a:r>
            <a:r>
              <a:rPr lang="en-US" sz="2200" b="1" dirty="0" err="1">
                <a:latin typeface="+mj-lt"/>
              </a:rPr>
              <a:t>benderfyniadau</a:t>
            </a:r>
            <a:r>
              <a:rPr lang="en-US" sz="2200" b="1" dirty="0">
                <a:latin typeface="+mj-lt"/>
              </a:rPr>
              <a:t> a </a:t>
            </a:r>
            <a:r>
              <a:rPr lang="en-US" sz="2200" b="1" dirty="0" err="1">
                <a:latin typeface="+mj-lt"/>
              </a:rPr>
              <a:t>chamau</a:t>
            </a:r>
            <a:r>
              <a:rPr lang="en-US" sz="2200" b="1" dirty="0">
                <a:latin typeface="+mj-lt"/>
              </a:rPr>
              <a:t> </a:t>
            </a:r>
            <a:r>
              <a:rPr lang="en-US" sz="2200" b="1" dirty="0" err="1">
                <a:latin typeface="+mj-lt"/>
              </a:rPr>
              <a:t>gweithredu</a:t>
            </a:r>
            <a:r>
              <a:rPr lang="en-US" sz="2200" b="1" dirty="0">
                <a:latin typeface="+mj-lt"/>
              </a:rPr>
              <a:t> </a:t>
            </a:r>
            <a:r>
              <a:rPr lang="en-US" sz="2200" b="1" dirty="0" err="1">
                <a:latin typeface="+mj-lt"/>
              </a:rPr>
              <a:t>sy’n</a:t>
            </a:r>
            <a:r>
              <a:rPr lang="en-US" sz="2200" b="1" dirty="0">
                <a:latin typeface="+mj-lt"/>
              </a:rPr>
              <a:t> </a:t>
            </a:r>
            <a:r>
              <a:rPr lang="en-US" sz="2200" b="1" dirty="0" err="1">
                <a:latin typeface="+mj-lt"/>
              </a:rPr>
              <a:t>effeithio</a:t>
            </a:r>
            <a:r>
              <a:rPr lang="en-US" sz="2200" b="1" dirty="0">
                <a:latin typeface="+mj-lt"/>
              </a:rPr>
              <a:t> </a:t>
            </a:r>
            <a:r>
              <a:rPr lang="en-US" sz="2200" b="1" dirty="0" err="1">
                <a:latin typeface="+mj-lt"/>
              </a:rPr>
              <a:t>ar</a:t>
            </a:r>
            <a:r>
              <a:rPr lang="en-US" sz="2200" b="1" dirty="0">
                <a:latin typeface="+mj-lt"/>
              </a:rPr>
              <a:t> </a:t>
            </a:r>
            <a:r>
              <a:rPr lang="en-US" sz="2200" b="1" dirty="0" err="1">
                <a:latin typeface="+mj-lt"/>
              </a:rPr>
              <a:t>eu</a:t>
            </a:r>
            <a:r>
              <a:rPr lang="en-US" sz="2200" b="1" dirty="0">
                <a:latin typeface="+mj-lt"/>
              </a:rPr>
              <a:t> </a:t>
            </a:r>
            <a:r>
              <a:rPr lang="en-US" sz="2200" b="1" dirty="0" err="1">
                <a:latin typeface="+mj-lt"/>
              </a:rPr>
              <a:t>bywydau</a:t>
            </a:r>
            <a:r>
              <a:rPr lang="en-US" sz="2200" b="1" dirty="0">
                <a:latin typeface="+mj-lt"/>
              </a:rPr>
              <a:t>, a </a:t>
            </a:r>
            <a:r>
              <a:rPr lang="en-US" sz="2200" b="1" dirty="0" err="1">
                <a:latin typeface="+mj-lt"/>
              </a:rPr>
              <a:t>darparu</a:t>
            </a:r>
            <a:r>
              <a:rPr lang="en-US" sz="2200" b="1" dirty="0">
                <a:latin typeface="+mj-lt"/>
              </a:rPr>
              <a:t> </a:t>
            </a:r>
            <a:r>
              <a:rPr lang="en-US" sz="2200" b="1" dirty="0" err="1">
                <a:latin typeface="+mj-lt"/>
              </a:rPr>
              <a:t>rhesymau</a:t>
            </a:r>
            <a:r>
              <a:rPr lang="en-US" sz="2200" b="1" dirty="0">
                <a:latin typeface="+mj-lt"/>
              </a:rPr>
              <a:t> am y </a:t>
            </a:r>
            <a:r>
              <a:rPr lang="en-US" sz="2200" b="1" dirty="0" err="1">
                <a:latin typeface="+mj-lt"/>
              </a:rPr>
              <a:t>penderfyniadau</a:t>
            </a:r>
            <a:r>
              <a:rPr lang="en-US" sz="2200" b="1" dirty="0">
                <a:latin typeface="+mj-lt"/>
              </a:rPr>
              <a:t> </a:t>
            </a:r>
            <a:r>
              <a:rPr lang="en-US" sz="2200" b="1" dirty="0" err="1">
                <a:latin typeface="+mj-lt"/>
              </a:rPr>
              <a:t>a’r</a:t>
            </a:r>
            <a:r>
              <a:rPr lang="en-US" sz="2200" b="1" dirty="0">
                <a:latin typeface="+mj-lt"/>
              </a:rPr>
              <a:t> </a:t>
            </a:r>
            <a:r>
              <a:rPr lang="en-US" sz="2200" b="1" dirty="0" err="1">
                <a:latin typeface="+mj-lt"/>
              </a:rPr>
              <a:t>camau</a:t>
            </a:r>
            <a:r>
              <a:rPr lang="en-US" sz="2200" b="1" dirty="0">
                <a:latin typeface="+mj-lt"/>
              </a:rPr>
              <a:t> </a:t>
            </a:r>
            <a:r>
              <a:rPr lang="en-US" sz="2200" b="1" dirty="0" err="1">
                <a:latin typeface="+mj-lt"/>
              </a:rPr>
              <a:t>gweithredu</a:t>
            </a:r>
            <a:r>
              <a:rPr lang="en-US" sz="2200" b="1" dirty="0">
                <a:latin typeface="+mj-lt"/>
              </a:rPr>
              <a:t> </a:t>
            </a:r>
            <a:r>
              <a:rPr lang="en-US" sz="2200" b="1" dirty="0" err="1">
                <a:latin typeface="+mj-lt"/>
              </a:rPr>
              <a:t>hyn</a:t>
            </a:r>
            <a:r>
              <a:rPr lang="en-US" sz="2200" b="1" dirty="0">
                <a:latin typeface="+mj-lt"/>
              </a:rPr>
              <a:t>. </a:t>
            </a:r>
            <a:endParaRPr lang="en-US" sz="2200" b="1" dirty="0" smtClean="0">
              <a:latin typeface="+mj-lt"/>
            </a:endParaRPr>
          </a:p>
          <a:p>
            <a:endParaRPr lang="en-GB" sz="2400" b="1" dirty="0">
              <a:solidFill>
                <a:schemeClr val="bg1"/>
              </a:solidFill>
              <a:latin typeface="+mj-lt"/>
            </a:endParaRPr>
          </a:p>
        </p:txBody>
      </p:sp>
      <p:pic>
        <p:nvPicPr>
          <p:cNvPr id="2" name="Picture 1"/>
          <p:cNvPicPr>
            <a:picLocks noChangeAspect="1"/>
          </p:cNvPicPr>
          <p:nvPr/>
        </p:nvPicPr>
        <p:blipFill>
          <a:blip r:embed="rId7"/>
          <a:stretch>
            <a:fillRect/>
          </a:stretch>
        </p:blipFill>
        <p:spPr>
          <a:xfrm>
            <a:off x="4414267" y="1653127"/>
            <a:ext cx="2874515" cy="3089752"/>
          </a:xfrm>
          <a:prstGeom prst="rect">
            <a:avLst/>
          </a:prstGeom>
        </p:spPr>
      </p:pic>
      <p:pic>
        <p:nvPicPr>
          <p:cNvPr id="3" name="Slide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45299" y="5783326"/>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64109" y="5783325"/>
            <a:ext cx="487363" cy="487363"/>
          </a:xfrm>
          <a:prstGeom prst="rect">
            <a:avLst/>
          </a:prstGeom>
        </p:spPr>
      </p:pic>
    </p:spTree>
    <p:extLst>
      <p:ext uri="{BB962C8B-B14F-4D97-AF65-F5344CB8AC3E}">
        <p14:creationId xmlns:p14="http://schemas.microsoft.com/office/powerpoint/2010/main" val="39278054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2178"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695406" y="563556"/>
            <a:ext cx="5564777" cy="4191323"/>
          </a:xfrm>
        </p:spPr>
        <p:txBody>
          <a:bodyPr/>
          <a:lstStyle/>
          <a:p>
            <a:pPr marL="0" marR="0" lvl="1" indent="678941" algn="l" defTabSz="905255" rtl="0" eaLnBrk="1" fontAlgn="auto" latinLnBrk="0" hangingPunct="1">
              <a:lnSpc>
                <a:spcPct val="100000"/>
              </a:lnSpc>
              <a:spcBef>
                <a:spcPts val="900"/>
              </a:spcBef>
              <a:spcAft>
                <a:spcPts val="0"/>
              </a:spcAft>
              <a:buClrTx/>
              <a:buSzTx/>
              <a:buFontTx/>
              <a:buNone/>
              <a:tabLst/>
              <a:defRPr sz="2376" b="1">
                <a:solidFill>
                  <a:srgbClr val="DE0058"/>
                </a:solidFill>
              </a:defRPr>
            </a:pPr>
            <a:r>
              <a:rPr lang="en-GB" sz="3200" b="1" kern="1200" dirty="0">
                <a:latin typeface="Arial" panose="020B0604020202020204" pitchFamily="34" charset="0"/>
                <a:cs typeface="Arial" panose="020B0604020202020204" pitchFamily="34" charset="0"/>
              </a:rPr>
              <a:t/>
            </a:r>
            <a:br>
              <a:rPr lang="en-GB" sz="3200" b="1" kern="1200" dirty="0">
                <a:latin typeface="Arial" panose="020B0604020202020204" pitchFamily="34" charset="0"/>
                <a:cs typeface="Arial" panose="020B0604020202020204" pitchFamily="34" charset="0"/>
              </a:rPr>
            </a:br>
            <a:r>
              <a:rPr lang="en-GB" dirty="0" smtClean="0">
                <a:solidFill>
                  <a:schemeClr val="bg2"/>
                </a:solidFill>
              </a:rPr>
              <a:t/>
            </a:r>
            <a:br>
              <a:rPr lang="en-GB" dirty="0" smtClean="0">
                <a:solidFill>
                  <a:schemeClr val="bg2"/>
                </a:solidFill>
              </a:rPr>
            </a:br>
            <a:endParaRPr lang="en-GB" dirty="0"/>
          </a:p>
        </p:txBody>
      </p:sp>
      <p:sp>
        <p:nvSpPr>
          <p:cNvPr id="2" name="TextBox 1"/>
          <p:cNvSpPr txBox="1"/>
          <p:nvPr/>
        </p:nvSpPr>
        <p:spPr>
          <a:xfrm>
            <a:off x="695329" y="563556"/>
            <a:ext cx="5267758" cy="7417415"/>
          </a:xfrm>
          <a:prstGeom prst="rect">
            <a:avLst/>
          </a:prstGeom>
          <a:noFill/>
        </p:spPr>
        <p:txBody>
          <a:bodyPr wrap="square" rtlCol="0">
            <a:spAutoFit/>
          </a:bodyPr>
          <a:lstStyle/>
          <a:p>
            <a:pPr lvl="0">
              <a:defRPr/>
            </a:pPr>
            <a:r>
              <a:rPr lang="en-US" sz="2400" dirty="0" err="1" smtClean="0">
                <a:latin typeface="+mj-lt"/>
              </a:rPr>
              <a:t>Tasgiau</a:t>
            </a:r>
            <a:r>
              <a:rPr lang="en-US" sz="2400" dirty="0" smtClean="0">
                <a:latin typeface="+mj-lt"/>
              </a:rPr>
              <a:t>:</a:t>
            </a:r>
          </a:p>
          <a:p>
            <a:pPr lvl="0">
              <a:defRPr/>
            </a:pPr>
            <a:r>
              <a:rPr lang="en-US" sz="2000" dirty="0" err="1">
                <a:latin typeface="+mj-lt"/>
              </a:rPr>
              <a:t>Ystyriwch</a:t>
            </a:r>
            <a:r>
              <a:rPr lang="en-US" sz="2000" dirty="0">
                <a:latin typeface="+mj-lt"/>
              </a:rPr>
              <a:t> </a:t>
            </a:r>
            <a:r>
              <a:rPr lang="en-US" sz="2000" dirty="0" err="1">
                <a:latin typeface="+mj-lt"/>
              </a:rPr>
              <a:t>yr</a:t>
            </a:r>
            <a:r>
              <a:rPr lang="en-US" sz="2000" dirty="0">
                <a:latin typeface="+mj-lt"/>
              </a:rPr>
              <a:t> </a:t>
            </a:r>
            <a:r>
              <a:rPr lang="en-US" sz="2000" dirty="0" err="1">
                <a:latin typeface="+mj-lt"/>
              </a:rPr>
              <a:t>astudiaethau</a:t>
            </a:r>
            <a:r>
              <a:rPr lang="en-US" sz="2000" dirty="0">
                <a:latin typeface="+mj-lt"/>
              </a:rPr>
              <a:t> </a:t>
            </a:r>
            <a:r>
              <a:rPr lang="en-US" sz="2000" dirty="0" err="1">
                <a:latin typeface="+mj-lt"/>
              </a:rPr>
              <a:t>achos</a:t>
            </a:r>
            <a:r>
              <a:rPr lang="en-US" sz="2000" dirty="0">
                <a:latin typeface="+mj-lt"/>
              </a:rPr>
              <a:t> o </a:t>
            </a:r>
            <a:r>
              <a:rPr lang="en-US" sz="2000" dirty="0" err="1">
                <a:latin typeface="+mj-lt"/>
              </a:rPr>
              <a:t>arfer</a:t>
            </a:r>
            <a:r>
              <a:rPr lang="en-US" sz="2000" dirty="0">
                <a:latin typeface="+mj-lt"/>
              </a:rPr>
              <a:t> </a:t>
            </a:r>
            <a:r>
              <a:rPr lang="en-US" sz="2000" dirty="0" err="1">
                <a:latin typeface="+mj-lt"/>
              </a:rPr>
              <a:t>yn</a:t>
            </a:r>
            <a:r>
              <a:rPr lang="en-US" sz="2000" dirty="0">
                <a:latin typeface="+mj-lt"/>
              </a:rPr>
              <a:t> </a:t>
            </a:r>
            <a:r>
              <a:rPr lang="en-US" sz="2000" dirty="0" err="1" smtClean="0">
                <a:latin typeface="+mj-lt"/>
              </a:rPr>
              <a:t>ein</a:t>
            </a:r>
            <a:r>
              <a:rPr lang="en-US" sz="2000" dirty="0">
                <a:latin typeface="+mj-lt"/>
              </a:rPr>
              <a:t> </a:t>
            </a:r>
            <a:r>
              <a:rPr lang="en-US" sz="2000" dirty="0" err="1" smtClean="0">
                <a:latin typeface="+mj-lt"/>
              </a:rPr>
              <a:t>canllaw</a:t>
            </a:r>
            <a:endParaRPr lang="en-US" sz="2000" dirty="0" smtClean="0">
              <a:latin typeface="+mj-lt"/>
            </a:endParaRPr>
          </a:p>
          <a:p>
            <a:pPr lvl="0">
              <a:defRPr/>
            </a:pPr>
            <a:endParaRPr lang="en-US" sz="1100" dirty="0" smtClean="0">
              <a:latin typeface="+mj-lt"/>
            </a:endParaRPr>
          </a:p>
          <a:p>
            <a:pPr lvl="0">
              <a:defRPr/>
            </a:pPr>
            <a:r>
              <a:rPr lang="en-US" sz="2000" dirty="0" err="1">
                <a:latin typeface="+mj-lt"/>
              </a:rPr>
              <a:t>Defnyddiwch</a:t>
            </a:r>
            <a:r>
              <a:rPr lang="en-US" sz="2000" dirty="0">
                <a:latin typeface="+mj-lt"/>
              </a:rPr>
              <a:t> </a:t>
            </a:r>
            <a:r>
              <a:rPr lang="en-US" sz="2000" dirty="0" smtClean="0">
                <a:latin typeface="+mj-lt"/>
              </a:rPr>
              <a:t>y </a:t>
            </a:r>
            <a:r>
              <a:rPr lang="en-US" sz="2000" dirty="0" err="1" smtClean="0">
                <a:latin typeface="+mj-lt"/>
              </a:rPr>
              <a:t>templed</a:t>
            </a:r>
            <a:r>
              <a:rPr lang="en-US" sz="2000" dirty="0" smtClean="0">
                <a:latin typeface="+mj-lt"/>
              </a:rPr>
              <a:t> </a:t>
            </a:r>
            <a:r>
              <a:rPr lang="en-US" sz="2000" dirty="0" err="1">
                <a:latin typeface="+mj-lt"/>
              </a:rPr>
              <a:t>hunanasesu</a:t>
            </a:r>
            <a:r>
              <a:rPr lang="en-US" sz="2000" dirty="0">
                <a:latin typeface="+mj-lt"/>
              </a:rPr>
              <a:t> </a:t>
            </a:r>
            <a:r>
              <a:rPr lang="en-US" sz="2000" dirty="0" err="1">
                <a:latin typeface="+mj-lt"/>
              </a:rPr>
              <a:t>i</a:t>
            </a:r>
            <a:r>
              <a:rPr lang="en-US" sz="2000" dirty="0">
                <a:latin typeface="+mj-lt"/>
              </a:rPr>
              <a:t> weld </a:t>
            </a:r>
            <a:r>
              <a:rPr lang="en-US" sz="2000" dirty="0" err="1">
                <a:latin typeface="+mj-lt"/>
              </a:rPr>
              <a:t>i</a:t>
            </a:r>
            <a:r>
              <a:rPr lang="en-US" sz="2000" dirty="0">
                <a:latin typeface="+mj-lt"/>
              </a:rPr>
              <a:t> </a:t>
            </a:r>
            <a:r>
              <a:rPr lang="en-US" sz="2000" dirty="0" err="1">
                <a:latin typeface="+mj-lt"/>
              </a:rPr>
              <a:t>ba</a:t>
            </a:r>
            <a:r>
              <a:rPr lang="en-US" sz="2000" dirty="0">
                <a:latin typeface="+mj-lt"/>
              </a:rPr>
              <a:t> </a:t>
            </a:r>
            <a:r>
              <a:rPr lang="en-US" sz="2000" dirty="0" err="1">
                <a:latin typeface="+mj-lt"/>
              </a:rPr>
              <a:t>raddau</a:t>
            </a:r>
            <a:r>
              <a:rPr lang="en-US" sz="2000" dirty="0">
                <a:latin typeface="+mj-lt"/>
              </a:rPr>
              <a:t> y </a:t>
            </a:r>
            <a:r>
              <a:rPr lang="en-US" sz="2000" dirty="0" err="1">
                <a:latin typeface="+mj-lt"/>
              </a:rPr>
              <a:t>mae</a:t>
            </a:r>
            <a:r>
              <a:rPr lang="en-US" sz="2000" dirty="0">
                <a:latin typeface="+mj-lt"/>
              </a:rPr>
              <a:t> </a:t>
            </a:r>
            <a:r>
              <a:rPr lang="en-US" sz="2000" dirty="0" err="1">
                <a:latin typeface="+mj-lt"/>
              </a:rPr>
              <a:t>eich</a:t>
            </a:r>
            <a:r>
              <a:rPr lang="en-US" sz="2000" dirty="0">
                <a:latin typeface="+mj-lt"/>
              </a:rPr>
              <a:t> </a:t>
            </a:r>
            <a:r>
              <a:rPr lang="en-US" sz="2000" dirty="0" err="1">
                <a:latin typeface="+mj-lt"/>
              </a:rPr>
              <a:t>lleoliad</a:t>
            </a:r>
            <a:r>
              <a:rPr lang="en-US" sz="2000" dirty="0">
                <a:latin typeface="+mj-lt"/>
              </a:rPr>
              <a:t> </a:t>
            </a:r>
            <a:r>
              <a:rPr lang="en-US" sz="2000" dirty="0" err="1">
                <a:latin typeface="+mj-lt"/>
              </a:rPr>
              <a:t>yn</a:t>
            </a:r>
            <a:r>
              <a:rPr lang="en-US" sz="2000" dirty="0">
                <a:latin typeface="+mj-lt"/>
              </a:rPr>
              <a:t> </a:t>
            </a:r>
            <a:r>
              <a:rPr lang="en-US" sz="2000" dirty="0" err="1">
                <a:latin typeface="+mj-lt"/>
              </a:rPr>
              <a:t>cefnogi</a:t>
            </a:r>
            <a:r>
              <a:rPr lang="en-US" sz="2000" dirty="0">
                <a:latin typeface="+mj-lt"/>
              </a:rPr>
              <a:t> </a:t>
            </a:r>
            <a:r>
              <a:rPr lang="en-US" sz="2000" dirty="0" err="1">
                <a:latin typeface="+mj-lt"/>
              </a:rPr>
              <a:t>hawliau</a:t>
            </a:r>
            <a:r>
              <a:rPr lang="en-US" sz="2000" dirty="0">
                <a:latin typeface="+mj-lt"/>
              </a:rPr>
              <a:t> </a:t>
            </a:r>
            <a:r>
              <a:rPr lang="en-US" sz="2000" dirty="0" err="1">
                <a:latin typeface="+mj-lt"/>
              </a:rPr>
              <a:t>dynol</a:t>
            </a:r>
            <a:r>
              <a:rPr lang="en-US" sz="2000" dirty="0">
                <a:latin typeface="+mj-lt"/>
              </a:rPr>
              <a:t> </a:t>
            </a:r>
            <a:r>
              <a:rPr lang="en-US" sz="2000" dirty="0" smtClean="0">
                <a:latin typeface="+mj-lt"/>
              </a:rPr>
              <a:t>plant</a:t>
            </a:r>
          </a:p>
          <a:p>
            <a:pPr lvl="0">
              <a:defRPr/>
            </a:pPr>
            <a:endParaRPr lang="en-US" sz="1100" dirty="0">
              <a:latin typeface="+mj-lt"/>
            </a:endParaRPr>
          </a:p>
          <a:p>
            <a:pPr lvl="0">
              <a:defRPr/>
            </a:pPr>
            <a:r>
              <a:rPr lang="en-US" sz="2000" dirty="0" err="1" smtClean="0">
                <a:latin typeface="+mj-lt"/>
              </a:rPr>
              <a:t>Cymrewch</a:t>
            </a:r>
            <a:r>
              <a:rPr lang="en-US" sz="2000" dirty="0" smtClean="0">
                <a:latin typeface="+mj-lt"/>
              </a:rPr>
              <a:t> </a:t>
            </a:r>
            <a:r>
              <a:rPr lang="en-US" sz="2000" dirty="0" err="1" smtClean="0">
                <a:latin typeface="+mj-lt"/>
              </a:rPr>
              <a:t>gip</a:t>
            </a:r>
            <a:r>
              <a:rPr lang="en-US" sz="2000" dirty="0" smtClean="0">
                <a:latin typeface="+mj-lt"/>
              </a:rPr>
              <a:t> </a:t>
            </a:r>
            <a:r>
              <a:rPr lang="en-US" sz="2000" dirty="0" err="1" smtClean="0">
                <a:latin typeface="+mj-lt"/>
              </a:rPr>
              <a:t>ar</a:t>
            </a:r>
            <a:r>
              <a:rPr lang="en-US" sz="2000" dirty="0" smtClean="0">
                <a:latin typeface="+mj-lt"/>
              </a:rPr>
              <a:t> y </a:t>
            </a:r>
            <a:r>
              <a:rPr lang="en-US" sz="2000" dirty="0" err="1" smtClean="0">
                <a:latin typeface="+mj-lt"/>
              </a:rPr>
              <a:t>mapio</a:t>
            </a:r>
            <a:r>
              <a:rPr lang="en-US" sz="2000" dirty="0" smtClean="0">
                <a:latin typeface="+mj-lt"/>
              </a:rPr>
              <a:t> </a:t>
            </a:r>
            <a:r>
              <a:rPr lang="en-US" sz="2000" dirty="0" err="1">
                <a:latin typeface="+mj-lt"/>
              </a:rPr>
              <a:t>cwricwlwm</a:t>
            </a:r>
            <a:r>
              <a:rPr lang="en-US" sz="2000" dirty="0">
                <a:latin typeface="+mj-lt"/>
              </a:rPr>
              <a:t> </a:t>
            </a:r>
            <a:r>
              <a:rPr lang="en-US" sz="2000" dirty="0" err="1">
                <a:latin typeface="+mj-lt"/>
              </a:rPr>
              <a:t>i</a:t>
            </a:r>
            <a:r>
              <a:rPr lang="en-US" sz="2000" dirty="0">
                <a:latin typeface="+mj-lt"/>
              </a:rPr>
              <a:t> weld </a:t>
            </a:r>
            <a:r>
              <a:rPr lang="en-US" sz="2000" dirty="0" err="1">
                <a:latin typeface="+mj-lt"/>
              </a:rPr>
              <a:t>sut</a:t>
            </a:r>
            <a:r>
              <a:rPr lang="en-US" sz="2000" dirty="0">
                <a:latin typeface="+mj-lt"/>
              </a:rPr>
              <a:t> y </a:t>
            </a:r>
            <a:r>
              <a:rPr lang="en-US" sz="2000" dirty="0" err="1">
                <a:latin typeface="+mj-lt"/>
              </a:rPr>
              <a:t>gallwch</a:t>
            </a:r>
            <a:r>
              <a:rPr lang="en-US" sz="2000" dirty="0">
                <a:latin typeface="+mj-lt"/>
              </a:rPr>
              <a:t> </a:t>
            </a:r>
            <a:r>
              <a:rPr lang="en-US" sz="2000" dirty="0" err="1">
                <a:latin typeface="+mj-lt"/>
              </a:rPr>
              <a:t>fapio</a:t>
            </a:r>
            <a:r>
              <a:rPr lang="en-US" sz="2000" dirty="0">
                <a:latin typeface="+mj-lt"/>
              </a:rPr>
              <a:t> </a:t>
            </a:r>
            <a:r>
              <a:rPr lang="en-US" sz="2000" dirty="0" err="1">
                <a:latin typeface="+mj-lt"/>
              </a:rPr>
              <a:t>hawliau</a:t>
            </a:r>
            <a:r>
              <a:rPr lang="en-US" sz="2000" dirty="0">
                <a:latin typeface="+mj-lt"/>
              </a:rPr>
              <a:t> </a:t>
            </a:r>
            <a:r>
              <a:rPr lang="en-US" sz="2000" dirty="0" err="1">
                <a:latin typeface="+mj-lt"/>
              </a:rPr>
              <a:t>dynol</a:t>
            </a:r>
            <a:r>
              <a:rPr lang="en-US" sz="2000" dirty="0">
                <a:latin typeface="+mj-lt"/>
              </a:rPr>
              <a:t> </a:t>
            </a:r>
            <a:r>
              <a:rPr lang="en-US" sz="2000" dirty="0" err="1">
                <a:latin typeface="+mj-lt"/>
              </a:rPr>
              <a:t>ar</a:t>
            </a:r>
            <a:r>
              <a:rPr lang="en-US" sz="2000" dirty="0">
                <a:latin typeface="+mj-lt"/>
              </a:rPr>
              <a:t> draws </a:t>
            </a:r>
            <a:r>
              <a:rPr lang="en-US" sz="2000" dirty="0" err="1">
                <a:latin typeface="+mj-lt"/>
              </a:rPr>
              <a:t>eich</a:t>
            </a:r>
            <a:r>
              <a:rPr lang="en-US" sz="2000" dirty="0">
                <a:latin typeface="+mj-lt"/>
              </a:rPr>
              <a:t> </a:t>
            </a:r>
            <a:r>
              <a:rPr lang="en-US" sz="2000" dirty="0" err="1" smtClean="0">
                <a:latin typeface="+mj-lt"/>
              </a:rPr>
              <a:t>cwricwlwm</a:t>
            </a:r>
            <a:endParaRPr lang="en-US" sz="2000" dirty="0" smtClean="0">
              <a:latin typeface="+mj-lt"/>
            </a:endParaRPr>
          </a:p>
          <a:p>
            <a:pPr lvl="0">
              <a:defRPr/>
            </a:pPr>
            <a:endParaRPr lang="en-US" sz="1100" dirty="0">
              <a:latin typeface="+mj-lt"/>
            </a:endParaRPr>
          </a:p>
          <a:p>
            <a:pPr lvl="0">
              <a:defRPr/>
            </a:pPr>
            <a:r>
              <a:rPr lang="en-US" sz="2000" dirty="0" err="1">
                <a:latin typeface="+mj-lt"/>
              </a:rPr>
              <a:t>Nodwch</a:t>
            </a:r>
            <a:r>
              <a:rPr lang="en-US" sz="2000" dirty="0">
                <a:latin typeface="+mj-lt"/>
              </a:rPr>
              <a:t> pa </a:t>
            </a:r>
            <a:r>
              <a:rPr lang="en-US" sz="2000" dirty="0" err="1">
                <a:latin typeface="+mj-lt"/>
              </a:rPr>
              <a:t>ddysgu</a:t>
            </a:r>
            <a:r>
              <a:rPr lang="en-US" sz="2000" dirty="0">
                <a:latin typeface="+mj-lt"/>
              </a:rPr>
              <a:t> </a:t>
            </a:r>
            <a:r>
              <a:rPr lang="en-US" sz="2000" dirty="0" err="1">
                <a:latin typeface="+mj-lt"/>
              </a:rPr>
              <a:t>proffesiynol</a:t>
            </a:r>
            <a:r>
              <a:rPr lang="en-US" sz="2000" dirty="0">
                <a:latin typeface="+mj-lt"/>
              </a:rPr>
              <a:t> </a:t>
            </a:r>
            <a:r>
              <a:rPr lang="en-US" sz="2000" dirty="0" err="1">
                <a:latin typeface="+mj-lt"/>
              </a:rPr>
              <a:t>sydd</a:t>
            </a:r>
            <a:r>
              <a:rPr lang="en-US" sz="2000" dirty="0">
                <a:latin typeface="+mj-lt"/>
              </a:rPr>
              <a:t> </a:t>
            </a:r>
            <a:r>
              <a:rPr lang="en-US" sz="2000" dirty="0" err="1">
                <a:latin typeface="+mj-lt"/>
              </a:rPr>
              <a:t>ar</a:t>
            </a:r>
            <a:r>
              <a:rPr lang="en-US" sz="2000" dirty="0">
                <a:latin typeface="+mj-lt"/>
              </a:rPr>
              <a:t> </a:t>
            </a:r>
            <a:r>
              <a:rPr lang="en-US" sz="2000" dirty="0" err="1">
                <a:latin typeface="+mj-lt"/>
              </a:rPr>
              <a:t>gael</a:t>
            </a:r>
            <a:r>
              <a:rPr lang="en-US" sz="2000" dirty="0">
                <a:latin typeface="+mj-lt"/>
              </a:rPr>
              <a:t> </a:t>
            </a:r>
            <a:r>
              <a:rPr lang="en-US" sz="2000" dirty="0" err="1">
                <a:latin typeface="+mj-lt"/>
              </a:rPr>
              <a:t>i</a:t>
            </a:r>
            <a:r>
              <a:rPr lang="en-US" sz="2000" dirty="0">
                <a:latin typeface="+mj-lt"/>
              </a:rPr>
              <a:t> chi </a:t>
            </a:r>
            <a:r>
              <a:rPr lang="en-US" sz="2000" dirty="0" err="1">
                <a:latin typeface="+mj-lt"/>
              </a:rPr>
              <a:t>ar</a:t>
            </a:r>
            <a:r>
              <a:rPr lang="en-US" sz="2000" dirty="0">
                <a:latin typeface="+mj-lt"/>
              </a:rPr>
              <a:t> </a:t>
            </a:r>
            <a:r>
              <a:rPr lang="en-US" sz="2000" dirty="0" err="1">
                <a:latin typeface="+mj-lt"/>
              </a:rPr>
              <a:t>restr</a:t>
            </a:r>
            <a:r>
              <a:rPr lang="en-US" sz="2000" dirty="0">
                <a:latin typeface="+mj-lt"/>
              </a:rPr>
              <a:t> </a:t>
            </a:r>
            <a:r>
              <a:rPr lang="en-US" sz="2000" dirty="0" err="1">
                <a:latin typeface="+mj-lt"/>
              </a:rPr>
              <a:t>chwarae</a:t>
            </a:r>
            <a:r>
              <a:rPr lang="en-US" sz="2000" dirty="0">
                <a:latin typeface="+mj-lt"/>
              </a:rPr>
              <a:t> </a:t>
            </a:r>
            <a:r>
              <a:rPr lang="en-US" sz="2000" dirty="0" err="1">
                <a:latin typeface="+mj-lt"/>
              </a:rPr>
              <a:t>Hwb</a:t>
            </a:r>
            <a:endParaRPr lang="en-US" sz="2000" dirty="0">
              <a:latin typeface="+mj-lt"/>
            </a:endParaRPr>
          </a:p>
          <a:p>
            <a:pPr lvl="0">
              <a:defRPr/>
            </a:pPr>
            <a:endParaRPr lang="en-US" sz="2000" dirty="0" smtClean="0">
              <a:solidFill>
                <a:srgbClr val="DE0056"/>
              </a:solidFill>
              <a:latin typeface="+mj-lt"/>
            </a:endParaRPr>
          </a:p>
          <a:p>
            <a:pPr lvl="0">
              <a:defRPr/>
            </a:pPr>
            <a:endParaRPr lang="en-US" sz="2400" dirty="0">
              <a:solidFill>
                <a:prstClr val="black"/>
              </a:solidFill>
              <a:latin typeface="+mj-lt"/>
            </a:endParaRPr>
          </a:p>
          <a:p>
            <a:pPr lvl="0">
              <a:defRPr/>
            </a:pPr>
            <a:endParaRPr lang="en-US" sz="2400" dirty="0" smtClean="0">
              <a:solidFill>
                <a:prstClr val="black"/>
              </a:solidFill>
              <a:latin typeface="+mj-lt"/>
            </a:endParaRPr>
          </a:p>
          <a:p>
            <a:pPr lvl="0">
              <a:defRPr/>
            </a:pPr>
            <a:endParaRPr kumimoji="0" lang="en-US" sz="2400" b="0" i="0" u="none" strike="noStrike" kern="1200" cap="none" spc="0" normalizeH="0" baseline="0" noProof="0" dirty="0">
              <a:ln>
                <a:noFill/>
              </a:ln>
              <a:solidFill>
                <a:prstClr val="black"/>
              </a:solidFill>
              <a:effectLst/>
              <a:uLnTx/>
              <a:uFillTx/>
              <a:latin typeface="+mj-lt"/>
            </a:endParaRPr>
          </a:p>
          <a:p>
            <a:pPr lvl="0">
              <a:defRPr/>
            </a:pPr>
            <a:endParaRPr lang="en-US" sz="2400" dirty="0" smtClean="0">
              <a:solidFill>
                <a:prstClr val="black"/>
              </a:solidFill>
              <a:latin typeface="+mj-lt"/>
            </a:endParaRPr>
          </a:p>
          <a:p>
            <a:pPr lvl="0">
              <a:defRPr/>
            </a:pPr>
            <a:endParaRPr kumimoji="0" lang="en-US" sz="2400" b="0" i="0" u="none" strike="noStrike" kern="1200" cap="none" spc="0" normalizeH="0" baseline="0" noProof="0" dirty="0">
              <a:ln>
                <a:noFill/>
              </a:ln>
              <a:solidFill>
                <a:prstClr val="black"/>
              </a:solidFill>
              <a:effectLst/>
              <a:uLnTx/>
              <a:uFillTx/>
              <a:latin typeface="+mj-lt"/>
            </a:endParaRPr>
          </a:p>
          <a:p>
            <a:pPr lvl="0">
              <a:defRPr/>
            </a:pPr>
            <a:endParaRPr kumimoji="0" lang="en-US" sz="2400" b="0" i="0" u="none" strike="noStrike" kern="1200" cap="none" spc="0" normalizeH="0" baseline="0" noProof="0" dirty="0" smtClean="0">
              <a:ln>
                <a:noFill/>
              </a:ln>
              <a:solidFill>
                <a:prstClr val="black"/>
              </a:solidFill>
              <a:effectLst/>
              <a:uLnTx/>
              <a:uFillTx/>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latin typeface="VAG Rounded Std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VAG Rounded Std Light"/>
              <a:ea typeface="+mn-ea"/>
              <a:cs typeface="+mn-cs"/>
            </a:endParaRPr>
          </a:p>
        </p:txBody>
      </p:sp>
      <p:sp>
        <p:nvSpPr>
          <p:cNvPr id="4" name="TextBox 3"/>
          <p:cNvSpPr txBox="1"/>
          <p:nvPr/>
        </p:nvSpPr>
        <p:spPr>
          <a:xfrm>
            <a:off x="6226699" y="563556"/>
            <a:ext cx="5297096" cy="6417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effectLst/>
                <a:uLnTx/>
                <a:uFillTx/>
                <a:latin typeface="VAG Rounded" charset="0"/>
              </a:rPr>
              <a:t>Tasks:</a:t>
            </a:r>
            <a:endParaRPr lang="en-US" sz="2400" dirty="0">
              <a:latin typeface="VAG Rounded"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effectLst/>
                <a:uLnTx/>
                <a:uFillTx/>
                <a:latin typeface="VAG Rounded" charset="0"/>
              </a:rPr>
              <a:t>Consider the case studies of practice in our guidance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VAG Rounded"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VAG Rounded" charset="0"/>
              </a:rPr>
              <a:t>Use the self-assessment tool to see how far your setting supports children’s human rights.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VAG Rounded"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VAG Rounded" charset="0"/>
              </a:rPr>
              <a:t>See the curriculum mapping tool for how you can map human rights across your curriculum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VAG Rounded"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VAG Rounded" charset="0"/>
              </a:rPr>
              <a:t>Identify what professional learning is available for you on the </a:t>
            </a:r>
            <a:r>
              <a:rPr lang="en-US" sz="2000" dirty="0" err="1" smtClean="0">
                <a:latin typeface="VAG Rounded" charset="0"/>
              </a:rPr>
              <a:t>Hwb</a:t>
            </a:r>
            <a:r>
              <a:rPr lang="en-US" sz="2000" dirty="0" smtClean="0">
                <a:latin typeface="VAG Rounded" charset="0"/>
              </a:rPr>
              <a:t> playlist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DE0056"/>
              </a:solidFill>
              <a:latin typeface="VAG Rounded"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DE0056"/>
              </a:solidFill>
              <a:latin typeface="VAG Rounded"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DE0056"/>
              </a:solidFill>
              <a:effectLst/>
              <a:uLnTx/>
              <a:uFillTx/>
              <a:latin typeface="VAG Rounded St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DE0056"/>
              </a:solidFill>
              <a:latin typeface="VAG Rounded Std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DE0056"/>
              </a:solidFill>
              <a:effectLst/>
              <a:uLnTx/>
              <a:uFillTx/>
              <a:latin typeface="VAG Rounded St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DE0056"/>
              </a:solidFill>
              <a:effectLst/>
              <a:uLnTx/>
              <a:uFillTx/>
              <a:latin typeface="VAG Rounded Std Light"/>
              <a:ea typeface="+mn-ea"/>
              <a:cs typeface="+mn-cs"/>
            </a:endParaRPr>
          </a:p>
        </p:txBody>
      </p:sp>
      <p:pic>
        <p:nvPicPr>
          <p:cNvPr id="5" name="Slide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3779" y="5624106"/>
            <a:ext cx="487363" cy="487363"/>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692425" y="5624105"/>
            <a:ext cx="487363" cy="487363"/>
          </a:xfrm>
          <a:prstGeom prst="rect">
            <a:avLst/>
          </a:prstGeom>
        </p:spPr>
      </p:pic>
    </p:spTree>
    <p:extLst>
      <p:ext uri="{BB962C8B-B14F-4D97-AF65-F5344CB8AC3E}">
        <p14:creationId xmlns:p14="http://schemas.microsoft.com/office/powerpoint/2010/main" val="23615955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7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8123"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7"/>
          <p:cNvSpPr txBox="1">
            <a:spLocks/>
          </p:cNvSpPr>
          <p:nvPr/>
        </p:nvSpPr>
        <p:spPr>
          <a:xfrm>
            <a:off x="974233" y="902089"/>
            <a:ext cx="11633982" cy="4276579"/>
          </a:xfrm>
          <a:prstGeom prst="rect">
            <a:avLst/>
          </a:prstGeom>
        </p:spPr>
        <p:txBody>
          <a:bodyPr vert="horz" lIns="0" tIns="0" rIns="0" bIns="0" rtlCol="0">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defRPr sz="1800"/>
            </a:pPr>
            <a:r>
              <a:rPr lang="en-GB" sz="5800" b="1" dirty="0" err="1" smtClean="0">
                <a:solidFill>
                  <a:schemeClr val="accent4">
                    <a:lumMod val="75000"/>
                  </a:schemeClr>
                </a:solidFill>
              </a:rPr>
              <a:t>Manylion</a:t>
            </a:r>
            <a:r>
              <a:rPr lang="en-GB" sz="5800" b="1" dirty="0" smtClean="0">
                <a:solidFill>
                  <a:schemeClr val="accent4">
                    <a:lumMod val="75000"/>
                  </a:schemeClr>
                </a:solidFill>
              </a:rPr>
              <a:t> </a:t>
            </a:r>
            <a:r>
              <a:rPr lang="en-GB" sz="5800" b="1" dirty="0" err="1" smtClean="0">
                <a:solidFill>
                  <a:schemeClr val="accent4">
                    <a:lumMod val="75000"/>
                  </a:schemeClr>
                </a:solidFill>
              </a:rPr>
              <a:t>Cyswllt</a:t>
            </a:r>
            <a:r>
              <a:rPr lang="en-GB" sz="5800" b="1" dirty="0" smtClean="0">
                <a:solidFill>
                  <a:schemeClr val="accent4">
                    <a:lumMod val="75000"/>
                  </a:schemeClr>
                </a:solidFill>
              </a:rPr>
              <a:t> </a:t>
            </a:r>
            <a:r>
              <a:rPr lang="en-GB" sz="5800" b="1" dirty="0" smtClean="0"/>
              <a:t>| Contact Details</a:t>
            </a:r>
            <a:endParaRPr lang="en-GB" sz="5800" b="1" dirty="0" smtClean="0">
              <a:solidFill>
                <a:srgbClr val="DE0058"/>
              </a:solidFill>
            </a:endParaRPr>
          </a:p>
          <a:p>
            <a:pPr>
              <a:lnSpc>
                <a:spcPct val="100000"/>
              </a:lnSpc>
              <a:defRPr sz="1800"/>
            </a:pPr>
            <a:endParaRPr lang="en-GB" sz="2200" b="1" dirty="0" smtClean="0"/>
          </a:p>
          <a:p>
            <a:pPr>
              <a:lnSpc>
                <a:spcPct val="100000"/>
              </a:lnSpc>
              <a:defRPr sz="1800"/>
            </a:pPr>
            <a:endParaRPr lang="en-GB" sz="2600" b="1" dirty="0" smtClean="0"/>
          </a:p>
          <a:p>
            <a:pPr>
              <a:lnSpc>
                <a:spcPct val="100000"/>
              </a:lnSpc>
              <a:defRPr sz="1800"/>
            </a:pPr>
            <a:r>
              <a:rPr lang="en-GB" sz="3400" b="1" dirty="0" err="1" smtClean="0">
                <a:solidFill>
                  <a:schemeClr val="accent4">
                    <a:lumMod val="75000"/>
                  </a:schemeClr>
                </a:solidFill>
              </a:rPr>
              <a:t>Trydar</a:t>
            </a:r>
            <a:r>
              <a:rPr lang="en-GB" sz="3400" b="1" dirty="0" smtClean="0">
                <a:solidFill>
                  <a:schemeClr val="accent4">
                    <a:lumMod val="75000"/>
                  </a:schemeClr>
                </a:solidFill>
              </a:rPr>
              <a:t> </a:t>
            </a:r>
            <a:r>
              <a:rPr lang="en-GB" sz="3400" b="1" dirty="0" smtClean="0"/>
              <a:t>|</a:t>
            </a:r>
            <a:r>
              <a:rPr lang="en-GB" sz="3400" b="1" dirty="0" smtClean="0">
                <a:solidFill>
                  <a:schemeClr val="accent4">
                    <a:lumMod val="75000"/>
                  </a:schemeClr>
                </a:solidFill>
              </a:rPr>
              <a:t> </a:t>
            </a:r>
            <a:r>
              <a:rPr lang="en-GB" sz="3400" b="1" dirty="0" smtClean="0"/>
              <a:t>Twitter</a:t>
            </a:r>
            <a:r>
              <a:rPr lang="en-GB" sz="3400" b="1" dirty="0" smtClean="0">
                <a:solidFill>
                  <a:srgbClr val="DE0058"/>
                </a:solidFill>
              </a:rPr>
              <a:t>              	</a:t>
            </a:r>
            <a:r>
              <a:rPr lang="en-GB" sz="3400" b="1" dirty="0" smtClean="0"/>
              <a:t>@</a:t>
            </a:r>
            <a:r>
              <a:rPr lang="en-GB" sz="3400" b="1" dirty="0" err="1" smtClean="0"/>
              <a:t>childcomwales</a:t>
            </a:r>
            <a:endParaRPr lang="en-GB" sz="3400" b="1" dirty="0" smtClean="0"/>
          </a:p>
          <a:p>
            <a:pPr>
              <a:lnSpc>
                <a:spcPct val="100000"/>
              </a:lnSpc>
              <a:defRPr sz="1800"/>
            </a:pPr>
            <a:r>
              <a:rPr lang="en-GB" sz="3400" b="1" dirty="0" smtClean="0"/>
              <a:t>Instagram</a:t>
            </a:r>
            <a:r>
              <a:rPr lang="en-GB" sz="3400" b="1" dirty="0" smtClean="0">
                <a:solidFill>
                  <a:srgbClr val="DE0058"/>
                </a:solidFill>
              </a:rPr>
              <a:t>			</a:t>
            </a:r>
            <a:r>
              <a:rPr lang="en-GB" sz="3400" b="1" dirty="0" smtClean="0"/>
              <a:t>@</a:t>
            </a:r>
            <a:r>
              <a:rPr lang="en-GB" sz="3400" b="1" dirty="0" err="1" smtClean="0"/>
              <a:t>childcomwales</a:t>
            </a:r>
            <a:endParaRPr lang="en-GB" sz="3400" b="1" dirty="0" smtClean="0"/>
          </a:p>
          <a:p>
            <a:pPr>
              <a:lnSpc>
                <a:spcPct val="100000"/>
              </a:lnSpc>
              <a:defRPr sz="1800"/>
            </a:pPr>
            <a:r>
              <a:rPr lang="en-GB" sz="3400" b="1" dirty="0" err="1" smtClean="0">
                <a:solidFill>
                  <a:schemeClr val="accent4">
                    <a:lumMod val="75000"/>
                  </a:schemeClr>
                </a:solidFill>
              </a:rPr>
              <a:t>Ffôn</a:t>
            </a:r>
            <a:r>
              <a:rPr lang="en-GB" sz="3400" b="1" dirty="0" smtClean="0">
                <a:solidFill>
                  <a:srgbClr val="DE0058"/>
                </a:solidFill>
              </a:rPr>
              <a:t>  </a:t>
            </a:r>
            <a:r>
              <a:rPr lang="en-GB" sz="3400" b="1" dirty="0" smtClean="0"/>
              <a:t>| Phone</a:t>
            </a:r>
            <a:r>
              <a:rPr lang="en-GB" sz="3400" dirty="0" smtClean="0"/>
              <a:t>             		</a:t>
            </a:r>
            <a:r>
              <a:rPr lang="en-GB" sz="3400" b="1" dirty="0" smtClean="0"/>
              <a:t>01792 765600</a:t>
            </a:r>
          </a:p>
          <a:p>
            <a:pPr>
              <a:lnSpc>
                <a:spcPct val="100000"/>
              </a:lnSpc>
              <a:defRPr sz="1800"/>
            </a:pPr>
            <a:r>
              <a:rPr lang="en-GB" sz="3400" b="1" dirty="0" err="1" smtClean="0">
                <a:solidFill>
                  <a:schemeClr val="accent4">
                    <a:lumMod val="75000"/>
                  </a:schemeClr>
                </a:solidFill>
              </a:rPr>
              <a:t>Ebost</a:t>
            </a:r>
            <a:r>
              <a:rPr lang="en-GB" sz="3400" b="1" dirty="0" smtClean="0">
                <a:solidFill>
                  <a:schemeClr val="accent4">
                    <a:lumMod val="75000"/>
                  </a:schemeClr>
                </a:solidFill>
              </a:rPr>
              <a:t> </a:t>
            </a:r>
            <a:r>
              <a:rPr lang="en-GB" sz="3400" b="1" dirty="0" smtClean="0"/>
              <a:t>| Email   </a:t>
            </a:r>
            <a:r>
              <a:rPr lang="en-GB" sz="3400" dirty="0" smtClean="0"/>
              <a:t>             		</a:t>
            </a:r>
            <a:r>
              <a:rPr lang="en-GB" sz="3400" u="sng" dirty="0" smtClean="0">
                <a:solidFill>
                  <a:srgbClr val="0563C1"/>
                </a:solidFill>
                <a:uFill>
                  <a:solidFill>
                    <a:srgbClr val="0563C1"/>
                  </a:solidFill>
                </a:uFill>
                <a:hlinkClick r:id="rId7"/>
              </a:rPr>
              <a:t>post@childcomwales.org.uk</a:t>
            </a:r>
            <a:r>
              <a:rPr lang="en-GB" sz="3400" u="sng" dirty="0" smtClean="0">
                <a:solidFill>
                  <a:srgbClr val="0563C1"/>
                </a:solidFill>
                <a:uFill>
                  <a:solidFill>
                    <a:srgbClr val="0563C1"/>
                  </a:solidFill>
                </a:uFill>
              </a:rPr>
              <a:t> </a:t>
            </a:r>
            <a:r>
              <a:rPr lang="en-GB" sz="3400" dirty="0" smtClean="0"/>
              <a:t>| </a:t>
            </a:r>
            <a:r>
              <a:rPr lang="en-GB" sz="3400" u="sng" dirty="0" smtClean="0">
                <a:solidFill>
                  <a:srgbClr val="0563C1"/>
                </a:solidFill>
                <a:uFill>
                  <a:solidFill>
                    <a:srgbClr val="0563C1"/>
                  </a:solidFill>
                </a:uFill>
              </a:rPr>
              <a:t>post@complantcymru.org.uk </a:t>
            </a:r>
          </a:p>
          <a:p>
            <a:pPr>
              <a:lnSpc>
                <a:spcPct val="100000"/>
              </a:lnSpc>
              <a:defRPr sz="1800"/>
            </a:pPr>
            <a:r>
              <a:rPr lang="en-GB" sz="3400" b="1" dirty="0" smtClean="0"/>
              <a:t>Facebook			</a:t>
            </a:r>
            <a:r>
              <a:rPr lang="en-GB" sz="3400" dirty="0" smtClean="0">
                <a:hlinkClick r:id="rId8"/>
              </a:rPr>
              <a:t>https://www.facebook.com/childcomwales/</a:t>
            </a:r>
            <a:endParaRPr lang="en-GB" sz="3400" dirty="0" smtClean="0"/>
          </a:p>
          <a:p>
            <a:pPr>
              <a:lnSpc>
                <a:spcPct val="100000"/>
              </a:lnSpc>
              <a:defRPr sz="1800"/>
            </a:pPr>
            <a:r>
              <a:rPr lang="en-GB" sz="3400" b="1" dirty="0" err="1" smtClean="0">
                <a:solidFill>
                  <a:schemeClr val="accent4">
                    <a:lumMod val="75000"/>
                  </a:schemeClr>
                </a:solidFill>
              </a:rPr>
              <a:t>Gwefan</a:t>
            </a:r>
            <a:r>
              <a:rPr lang="en-GB" sz="3400" dirty="0" smtClean="0"/>
              <a:t>  </a:t>
            </a:r>
            <a:r>
              <a:rPr lang="en-GB" sz="3400" b="1" dirty="0" smtClean="0"/>
              <a:t>| Website   		</a:t>
            </a:r>
            <a:r>
              <a:rPr lang="en-GB" sz="3400" u="sng" dirty="0" smtClean="0">
                <a:solidFill>
                  <a:srgbClr val="0563C1"/>
                </a:solidFill>
                <a:uFill>
                  <a:solidFill>
                    <a:srgbClr val="0563C1"/>
                  </a:solidFill>
                </a:uFill>
                <a:hlinkClick r:id="" invalidUrl="http://www.childcomwales.org.uk%7C/"/>
              </a:rPr>
              <a:t>www.childcomwales.org.uk</a:t>
            </a:r>
            <a:r>
              <a:rPr lang="en-GB" sz="3400" dirty="0" smtClean="0">
                <a:hlinkClick r:id="" invalidUrl="http://www.childcomwales.org.uk%7C/"/>
              </a:rPr>
              <a:t>|</a:t>
            </a:r>
            <a:r>
              <a:rPr lang="en-GB" sz="3400" dirty="0" smtClean="0"/>
              <a:t> </a:t>
            </a:r>
            <a:r>
              <a:rPr lang="en-GB" sz="3400" u="sng" dirty="0" smtClean="0">
                <a:solidFill>
                  <a:srgbClr val="0563C1"/>
                </a:solidFill>
                <a:uFill>
                  <a:solidFill>
                    <a:srgbClr val="0563C1"/>
                  </a:solidFill>
                </a:uFill>
                <a:hlinkClick r:id="rId9"/>
              </a:rPr>
              <a:t>www.complantcymru.org.uk</a:t>
            </a:r>
            <a:endParaRPr lang="en-GB" sz="3400" u="sng" dirty="0" smtClean="0">
              <a:solidFill>
                <a:srgbClr val="0563C1"/>
              </a:solidFill>
              <a:uFill>
                <a:solidFill>
                  <a:srgbClr val="0563C1"/>
                </a:solidFill>
              </a:uFill>
            </a:endParaRPr>
          </a:p>
          <a:p>
            <a:pPr>
              <a:lnSpc>
                <a:spcPct val="100000"/>
              </a:lnSpc>
              <a:defRPr sz="1800"/>
            </a:pPr>
            <a:endParaRPr lang="en-GB" sz="2200" dirty="0" smtClean="0"/>
          </a:p>
          <a:p>
            <a:pPr>
              <a:lnSpc>
                <a:spcPct val="100000"/>
              </a:lnSpc>
              <a:defRPr sz="1800"/>
            </a:pPr>
            <a:r>
              <a:rPr lang="en-GB" sz="2200" dirty="0" smtClean="0"/>
              <a:t>          </a:t>
            </a:r>
          </a:p>
          <a:p>
            <a:pPr>
              <a:lnSpc>
                <a:spcPct val="100000"/>
              </a:lnSpc>
              <a:defRPr sz="1800"/>
            </a:pPr>
            <a:r>
              <a:rPr lang="en-GB" sz="2200" dirty="0" smtClean="0"/>
              <a:t>                                     </a:t>
            </a:r>
            <a:endParaRPr lang="en-GB" sz="2200" dirty="0"/>
          </a:p>
        </p:txBody>
      </p:sp>
      <p:pic>
        <p:nvPicPr>
          <p:cNvPr id="2" name="Slide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25505" y="5632172"/>
            <a:ext cx="593976" cy="516836"/>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703591" y="5661645"/>
            <a:ext cx="487363" cy="487363"/>
          </a:xfrm>
          <a:prstGeom prst="rect">
            <a:avLst/>
          </a:prstGeom>
        </p:spPr>
      </p:pic>
    </p:spTree>
    <p:extLst>
      <p:ext uri="{BB962C8B-B14F-4D97-AF65-F5344CB8AC3E}">
        <p14:creationId xmlns:p14="http://schemas.microsoft.com/office/powerpoint/2010/main" val="3977309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4012"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8901" y="3000336"/>
            <a:ext cx="10304835" cy="830997"/>
          </a:xfrm>
        </p:spPr>
        <p:txBody>
          <a:bodyPr>
            <a:normAutofit fontScale="90000"/>
          </a:bodyPr>
          <a:lstStyle/>
          <a:p>
            <a:r>
              <a:rPr lang="en-US" b="1" dirty="0">
                <a:solidFill>
                  <a:schemeClr val="tx1"/>
                </a:solidFill>
                <a:latin typeface="VAG Rounded"/>
                <a:hlinkClick r:id="rId7"/>
              </a:rPr>
              <a:t>Children’s</a:t>
            </a:r>
            <a:r>
              <a:rPr lang="en-US" b="1" dirty="0">
                <a:solidFill>
                  <a:schemeClr val="tx1"/>
                </a:solidFill>
                <a:latin typeface="VAG Rounded"/>
              </a:rPr>
              <a:t> Human Rights</a:t>
            </a:r>
            <a:r>
              <a:rPr lang="en-GB" b="1" dirty="0">
                <a:solidFill>
                  <a:prstClr val="white"/>
                </a:solidFill>
                <a:latin typeface="VAG Rounded"/>
                <a:ea typeface="+mn-ea"/>
                <a:cs typeface="+mn-cs"/>
              </a:rPr>
              <a:t/>
            </a:r>
            <a:br>
              <a:rPr lang="en-GB" b="1" dirty="0">
                <a:solidFill>
                  <a:prstClr val="white"/>
                </a:solidFill>
                <a:latin typeface="VAG Rounded"/>
                <a:ea typeface="+mn-ea"/>
                <a:cs typeface="+mn-cs"/>
              </a:rPr>
            </a:br>
            <a:endParaRPr lang="en-GB" dirty="0"/>
          </a:p>
        </p:txBody>
      </p:sp>
      <p:sp>
        <p:nvSpPr>
          <p:cNvPr id="4" name="TextBox 3">
            <a:hlinkClick r:id="rId8"/>
          </p:cNvPr>
          <p:cNvSpPr txBox="1"/>
          <p:nvPr/>
        </p:nvSpPr>
        <p:spPr>
          <a:xfrm>
            <a:off x="774009" y="910275"/>
            <a:ext cx="85901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smtClean="0">
                <a:ln>
                  <a:noFill/>
                </a:ln>
                <a:solidFill>
                  <a:schemeClr val="accent4"/>
                </a:solidFill>
                <a:effectLst/>
                <a:uLnTx/>
                <a:uFillTx/>
                <a:latin typeface="VAG Rounded"/>
                <a:ea typeface="+mn-ea"/>
                <a:cs typeface="+mn-cs"/>
              </a:rPr>
              <a:t>Hawliau</a:t>
            </a:r>
            <a:r>
              <a:rPr kumimoji="0" lang="en-US" sz="6000" b="1" i="0" u="none" strike="noStrike" kern="1200" cap="none" spc="0" normalizeH="0" baseline="0" noProof="0" dirty="0" smtClean="0">
                <a:ln>
                  <a:noFill/>
                </a:ln>
                <a:solidFill>
                  <a:schemeClr val="accent4"/>
                </a:solidFill>
                <a:effectLst/>
                <a:uLnTx/>
                <a:uFillTx/>
                <a:latin typeface="VAG Rounded"/>
                <a:ea typeface="+mn-ea"/>
                <a:cs typeface="+mn-cs"/>
              </a:rPr>
              <a:t> </a:t>
            </a:r>
            <a:r>
              <a:rPr kumimoji="0" lang="en-US" sz="6000" b="1" i="0" u="none" strike="noStrike" kern="1200" cap="none" spc="0" normalizeH="0" baseline="0" noProof="0" dirty="0" err="1" smtClean="0">
                <a:ln>
                  <a:noFill/>
                </a:ln>
                <a:solidFill>
                  <a:schemeClr val="accent4"/>
                </a:solidFill>
                <a:effectLst/>
                <a:uLnTx/>
                <a:uFillTx/>
                <a:latin typeface="VAG Rounded"/>
                <a:ea typeface="+mn-ea"/>
                <a:cs typeface="+mn-cs"/>
              </a:rPr>
              <a:t>Dynol</a:t>
            </a:r>
            <a:r>
              <a:rPr kumimoji="0" lang="en-US" sz="6000" b="1" i="0" u="none" strike="noStrike" kern="1200" cap="none" spc="0" normalizeH="0" noProof="0" dirty="0" smtClean="0">
                <a:ln>
                  <a:noFill/>
                </a:ln>
                <a:solidFill>
                  <a:schemeClr val="accent4"/>
                </a:solidFill>
                <a:effectLst/>
                <a:uLnTx/>
                <a:uFillTx/>
                <a:latin typeface="VAG Rounded"/>
                <a:ea typeface="+mn-ea"/>
                <a:cs typeface="+mn-cs"/>
              </a:rPr>
              <a:t> </a:t>
            </a:r>
            <a:r>
              <a:rPr kumimoji="0" lang="en-US" sz="6000" b="1" i="0" u="none" strike="noStrike" kern="1200" cap="none" spc="0" normalizeH="0" noProof="0" dirty="0" smtClean="0">
                <a:ln>
                  <a:noFill/>
                </a:ln>
                <a:solidFill>
                  <a:schemeClr val="accent4"/>
                </a:solidFill>
                <a:effectLst/>
                <a:uLnTx/>
                <a:uFillTx/>
                <a:latin typeface="VAG Rounded"/>
                <a:ea typeface="+mn-ea"/>
                <a:cs typeface="+mn-cs"/>
                <a:hlinkClick r:id="rId8"/>
              </a:rPr>
              <a:t>Plant</a:t>
            </a:r>
            <a:endParaRPr kumimoji="0" lang="en-GB" sz="6000" b="1" i="0" u="none" strike="noStrike" kern="1200" cap="none" spc="0" normalizeH="0" baseline="0" noProof="0" dirty="0">
              <a:ln>
                <a:noFill/>
              </a:ln>
              <a:solidFill>
                <a:schemeClr val="accent4"/>
              </a:solidFill>
              <a:effectLst/>
              <a:uLnTx/>
              <a:uFillTx/>
              <a:latin typeface="VAG Rounded"/>
              <a:ea typeface="+mn-ea"/>
              <a:cs typeface="+mn-cs"/>
            </a:endParaRPr>
          </a:p>
        </p:txBody>
      </p:sp>
      <p:pic>
        <p:nvPicPr>
          <p:cNvPr id="3"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63974" y="3000336"/>
            <a:ext cx="750446" cy="750446"/>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663974" y="1042351"/>
            <a:ext cx="751512" cy="751512"/>
          </a:xfrm>
          <a:prstGeom prst="rect">
            <a:avLst/>
          </a:prstGeom>
        </p:spPr>
      </p:pic>
    </p:spTree>
    <p:extLst>
      <p:ext uri="{BB962C8B-B14F-4D97-AF65-F5344CB8AC3E}">
        <p14:creationId xmlns:p14="http://schemas.microsoft.com/office/powerpoint/2010/main" val="35673905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34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452165" y="593257"/>
            <a:ext cx="5231567" cy="4321183"/>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algn="l"/>
            <a:r>
              <a:rPr lang="en-US" sz="2400" dirty="0" smtClean="0">
                <a:solidFill>
                  <a:schemeClr val="tx1"/>
                </a:solidFill>
              </a:rPr>
              <a:t>UNCRC - United Nations Convention on the Rights of the Child is an international agreement that protects the human rights of those under the age of 18.</a:t>
            </a:r>
          </a:p>
          <a:p>
            <a:pPr algn="l"/>
            <a:endParaRPr lang="en-US" sz="2400" dirty="0" smtClean="0">
              <a:solidFill>
                <a:schemeClr val="tx1"/>
              </a:solidFill>
            </a:endParaRPr>
          </a:p>
          <a:p>
            <a:pPr algn="l"/>
            <a:r>
              <a:rPr lang="en-US" sz="2400" dirty="0" smtClean="0">
                <a:solidFill>
                  <a:schemeClr val="tx1"/>
                </a:solidFill>
              </a:rPr>
              <a:t>It lists the rights that all children and young people, everywhere in the world have.</a:t>
            </a:r>
          </a:p>
          <a:p>
            <a:pPr algn="l"/>
            <a:endParaRPr lang="en-US" sz="2400" dirty="0" smtClean="0">
              <a:solidFill>
                <a:schemeClr val="tx1"/>
              </a:solidFill>
            </a:endParaRPr>
          </a:p>
          <a:p>
            <a:pPr algn="l"/>
            <a:r>
              <a:rPr lang="en-US" sz="2400" dirty="0" smtClean="0">
                <a:solidFill>
                  <a:schemeClr val="tx1"/>
                </a:solidFill>
              </a:rPr>
              <a:t>It was adopted by the UN in 1989, the UK ratified it in 1991 and it came into force in 1992.</a:t>
            </a:r>
            <a:endParaRPr lang="en-US" sz="2400" dirty="0">
              <a:solidFill>
                <a:schemeClr val="tx1"/>
              </a:solidFill>
            </a:endParaRPr>
          </a:p>
        </p:txBody>
      </p:sp>
      <p:sp>
        <p:nvSpPr>
          <p:cNvPr id="8" name="Subtitle 2"/>
          <p:cNvSpPr txBox="1">
            <a:spLocks/>
          </p:cNvSpPr>
          <p:nvPr/>
        </p:nvSpPr>
        <p:spPr>
          <a:xfrm>
            <a:off x="539154" y="593257"/>
            <a:ext cx="5719454" cy="4934684"/>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GB" sz="2400" dirty="0">
                <a:solidFill>
                  <a:schemeClr val="tx1"/>
                </a:solidFill>
              </a:rPr>
              <a:t>CCUHP – </a:t>
            </a:r>
            <a:r>
              <a:rPr lang="en-GB" sz="2400" dirty="0" err="1" smtClean="0">
                <a:solidFill>
                  <a:schemeClr val="tx1"/>
                </a:solidFill>
              </a:rPr>
              <a:t>Confensiwn</a:t>
            </a:r>
            <a:r>
              <a:rPr lang="en-GB" sz="2400" dirty="0" smtClean="0">
                <a:solidFill>
                  <a:schemeClr val="tx1"/>
                </a:solidFill>
              </a:rPr>
              <a:t> </a:t>
            </a:r>
            <a:r>
              <a:rPr lang="en-GB" sz="2400" dirty="0">
                <a:solidFill>
                  <a:schemeClr val="tx1"/>
                </a:solidFill>
              </a:rPr>
              <a:t>y </a:t>
            </a:r>
            <a:r>
              <a:rPr lang="en-GB" sz="2400" dirty="0" err="1" smtClean="0">
                <a:solidFill>
                  <a:schemeClr val="tx1"/>
                </a:solidFill>
              </a:rPr>
              <a:t>Cenhedloedd</a:t>
            </a:r>
            <a:r>
              <a:rPr lang="en-GB" sz="2400" dirty="0" smtClean="0">
                <a:solidFill>
                  <a:schemeClr val="tx1"/>
                </a:solidFill>
              </a:rPr>
              <a:t> </a:t>
            </a:r>
            <a:r>
              <a:rPr lang="en-GB" sz="2400" dirty="0" err="1">
                <a:solidFill>
                  <a:schemeClr val="tx1"/>
                </a:solidFill>
              </a:rPr>
              <a:t>Unedig</a:t>
            </a:r>
            <a:r>
              <a:rPr lang="en-GB" sz="2400" dirty="0">
                <a:solidFill>
                  <a:schemeClr val="tx1"/>
                </a:solidFill>
              </a:rPr>
              <a:t> </a:t>
            </a:r>
            <a:r>
              <a:rPr lang="en-GB" sz="2400" dirty="0" err="1">
                <a:solidFill>
                  <a:schemeClr val="tx1"/>
                </a:solidFill>
              </a:rPr>
              <a:t>ar</a:t>
            </a:r>
            <a:r>
              <a:rPr lang="en-GB" sz="2400" dirty="0">
                <a:solidFill>
                  <a:schemeClr val="tx1"/>
                </a:solidFill>
              </a:rPr>
              <a:t> </a:t>
            </a:r>
            <a:r>
              <a:rPr lang="en-GB" sz="2400" dirty="0" err="1">
                <a:solidFill>
                  <a:schemeClr val="tx1"/>
                </a:solidFill>
              </a:rPr>
              <a:t>Hawliau’r</a:t>
            </a:r>
            <a:r>
              <a:rPr lang="en-GB" sz="2400" dirty="0">
                <a:solidFill>
                  <a:schemeClr val="tx1"/>
                </a:solidFill>
              </a:rPr>
              <a:t> </a:t>
            </a:r>
            <a:r>
              <a:rPr lang="en-GB" sz="2400" dirty="0" err="1" smtClean="0">
                <a:solidFill>
                  <a:schemeClr val="tx1"/>
                </a:solidFill>
              </a:rPr>
              <a:t>Plentyn</a:t>
            </a:r>
            <a:r>
              <a:rPr lang="en-GB" sz="2400" dirty="0" smtClean="0">
                <a:solidFill>
                  <a:schemeClr val="tx1"/>
                </a:solidFill>
              </a:rPr>
              <a:t>. </a:t>
            </a:r>
            <a:r>
              <a:rPr lang="en-GB" sz="2400" dirty="0" err="1" smtClean="0">
                <a:solidFill>
                  <a:schemeClr val="tx1"/>
                </a:solidFill>
              </a:rPr>
              <a:t>Cytundeb</a:t>
            </a:r>
            <a:r>
              <a:rPr lang="en-GB" sz="2400" dirty="0" smtClean="0">
                <a:solidFill>
                  <a:schemeClr val="tx1"/>
                </a:solidFill>
              </a:rPr>
              <a:t> </a:t>
            </a:r>
            <a:r>
              <a:rPr lang="en-GB" sz="2400" dirty="0" err="1">
                <a:solidFill>
                  <a:schemeClr val="tx1"/>
                </a:solidFill>
              </a:rPr>
              <a:t>rhyngwladol</a:t>
            </a:r>
            <a:r>
              <a:rPr lang="en-GB" sz="2400" dirty="0">
                <a:solidFill>
                  <a:schemeClr val="tx1"/>
                </a:solidFill>
              </a:rPr>
              <a:t> </a:t>
            </a:r>
            <a:r>
              <a:rPr lang="en-GB" sz="2400" dirty="0" err="1">
                <a:solidFill>
                  <a:schemeClr val="tx1"/>
                </a:solidFill>
              </a:rPr>
              <a:t>yw</a:t>
            </a:r>
            <a:r>
              <a:rPr lang="en-GB" sz="2400" dirty="0">
                <a:solidFill>
                  <a:schemeClr val="tx1"/>
                </a:solidFill>
              </a:rPr>
              <a:t> </a:t>
            </a:r>
            <a:r>
              <a:rPr lang="en-GB" sz="2400" dirty="0" err="1">
                <a:solidFill>
                  <a:schemeClr val="tx1"/>
                </a:solidFill>
              </a:rPr>
              <a:t>hwn</a:t>
            </a:r>
            <a:r>
              <a:rPr lang="en-GB" sz="2400" dirty="0">
                <a:solidFill>
                  <a:schemeClr val="tx1"/>
                </a:solidFill>
              </a:rPr>
              <a:t> </a:t>
            </a:r>
            <a:r>
              <a:rPr lang="en-GB" sz="2400" dirty="0" err="1">
                <a:solidFill>
                  <a:schemeClr val="tx1"/>
                </a:solidFill>
              </a:rPr>
              <a:t>sy’n</a:t>
            </a:r>
            <a:r>
              <a:rPr lang="en-GB" sz="2400" dirty="0">
                <a:solidFill>
                  <a:schemeClr val="tx1"/>
                </a:solidFill>
              </a:rPr>
              <a:t> </a:t>
            </a:r>
            <a:r>
              <a:rPr lang="en-GB" sz="2400" dirty="0" err="1">
                <a:solidFill>
                  <a:schemeClr val="tx1"/>
                </a:solidFill>
              </a:rPr>
              <a:t>amddiffyn</a:t>
            </a:r>
            <a:r>
              <a:rPr lang="en-GB" sz="2400" dirty="0">
                <a:solidFill>
                  <a:schemeClr val="tx1"/>
                </a:solidFill>
              </a:rPr>
              <a:t> </a:t>
            </a:r>
            <a:r>
              <a:rPr lang="en-GB" sz="2400" dirty="0" err="1">
                <a:solidFill>
                  <a:schemeClr val="tx1"/>
                </a:solidFill>
              </a:rPr>
              <a:t>hawliau</a:t>
            </a:r>
            <a:r>
              <a:rPr lang="en-GB" sz="2400" dirty="0">
                <a:solidFill>
                  <a:schemeClr val="tx1"/>
                </a:solidFill>
              </a:rPr>
              <a:t> </a:t>
            </a:r>
            <a:r>
              <a:rPr lang="en-GB" sz="2400" dirty="0" err="1">
                <a:solidFill>
                  <a:schemeClr val="tx1"/>
                </a:solidFill>
              </a:rPr>
              <a:t>dynol</a:t>
            </a:r>
            <a:r>
              <a:rPr lang="en-GB" sz="2400" dirty="0">
                <a:solidFill>
                  <a:schemeClr val="tx1"/>
                </a:solidFill>
              </a:rPr>
              <a:t> </a:t>
            </a:r>
            <a:r>
              <a:rPr lang="en-GB" sz="2400" dirty="0" err="1">
                <a:solidFill>
                  <a:schemeClr val="tx1"/>
                </a:solidFill>
              </a:rPr>
              <a:t>pobl</a:t>
            </a:r>
            <a:r>
              <a:rPr lang="en-GB" sz="2400" dirty="0">
                <a:solidFill>
                  <a:schemeClr val="tx1"/>
                </a:solidFill>
              </a:rPr>
              <a:t> o </a:t>
            </a:r>
            <a:r>
              <a:rPr lang="en-GB" sz="2400" dirty="0" err="1">
                <a:solidFill>
                  <a:schemeClr val="tx1"/>
                </a:solidFill>
              </a:rPr>
              <a:t>dan</a:t>
            </a:r>
            <a:r>
              <a:rPr lang="en-GB" sz="2400" dirty="0">
                <a:solidFill>
                  <a:schemeClr val="tx1"/>
                </a:solidFill>
              </a:rPr>
              <a:t> 18 </a:t>
            </a:r>
            <a:r>
              <a:rPr lang="en-GB" sz="2400" dirty="0" err="1">
                <a:solidFill>
                  <a:schemeClr val="tx1"/>
                </a:solidFill>
              </a:rPr>
              <a:t>oed</a:t>
            </a:r>
            <a:r>
              <a:rPr lang="en-GB" sz="2400" dirty="0">
                <a:solidFill>
                  <a:schemeClr val="tx1"/>
                </a:solidFill>
              </a:rPr>
              <a:t>.</a:t>
            </a:r>
          </a:p>
          <a:p>
            <a:pPr marL="342900" lvl="0" indent="-342900">
              <a:buFont typeface="Arial" panose="020B0604020202020204" pitchFamily="34" charset="0"/>
              <a:buChar char="•"/>
            </a:pPr>
            <a:endParaRPr lang="en-GB" sz="2400" dirty="0">
              <a:solidFill>
                <a:schemeClr val="tx1"/>
              </a:solidFill>
            </a:endParaRPr>
          </a:p>
          <a:p>
            <a:pPr lvl="0" algn="l"/>
            <a:r>
              <a:rPr lang="en-GB" sz="2400" dirty="0" err="1">
                <a:solidFill>
                  <a:schemeClr val="tx1"/>
                </a:solidFill>
              </a:rPr>
              <a:t>Mae’n</a:t>
            </a:r>
            <a:r>
              <a:rPr lang="en-GB" sz="2400" dirty="0">
                <a:solidFill>
                  <a:schemeClr val="tx1"/>
                </a:solidFill>
              </a:rPr>
              <a:t> </a:t>
            </a:r>
            <a:r>
              <a:rPr lang="en-GB" sz="2400" dirty="0" err="1">
                <a:solidFill>
                  <a:schemeClr val="tx1"/>
                </a:solidFill>
              </a:rPr>
              <a:t>rhestru’r</a:t>
            </a:r>
            <a:r>
              <a:rPr lang="en-GB" sz="2400" dirty="0">
                <a:solidFill>
                  <a:schemeClr val="tx1"/>
                </a:solidFill>
              </a:rPr>
              <a:t> </a:t>
            </a:r>
            <a:r>
              <a:rPr lang="en-GB" sz="2400" dirty="0" err="1">
                <a:solidFill>
                  <a:schemeClr val="tx1"/>
                </a:solidFill>
              </a:rPr>
              <a:t>hawliau</a:t>
            </a:r>
            <a:r>
              <a:rPr lang="en-GB" sz="2400" dirty="0">
                <a:solidFill>
                  <a:schemeClr val="tx1"/>
                </a:solidFill>
              </a:rPr>
              <a:t> </a:t>
            </a:r>
            <a:r>
              <a:rPr lang="en-GB" sz="2400" dirty="0" err="1">
                <a:solidFill>
                  <a:schemeClr val="tx1"/>
                </a:solidFill>
              </a:rPr>
              <a:t>sydd</a:t>
            </a:r>
            <a:r>
              <a:rPr lang="en-GB" sz="2400" dirty="0">
                <a:solidFill>
                  <a:schemeClr val="tx1"/>
                </a:solidFill>
              </a:rPr>
              <a:t> </a:t>
            </a:r>
            <a:r>
              <a:rPr lang="en-GB" sz="2400" dirty="0" err="1">
                <a:solidFill>
                  <a:schemeClr val="tx1"/>
                </a:solidFill>
              </a:rPr>
              <a:t>gan</a:t>
            </a:r>
            <a:r>
              <a:rPr lang="en-GB" sz="2400" dirty="0">
                <a:solidFill>
                  <a:schemeClr val="tx1"/>
                </a:solidFill>
              </a:rPr>
              <a:t> bob </a:t>
            </a:r>
            <a:r>
              <a:rPr lang="en-GB" sz="2400" dirty="0" err="1">
                <a:solidFill>
                  <a:schemeClr val="tx1"/>
                </a:solidFill>
              </a:rPr>
              <a:t>plentyn</a:t>
            </a:r>
            <a:r>
              <a:rPr lang="en-GB" sz="2400" dirty="0">
                <a:solidFill>
                  <a:schemeClr val="tx1"/>
                </a:solidFill>
              </a:rPr>
              <a:t> a </a:t>
            </a:r>
            <a:r>
              <a:rPr lang="en-GB" sz="2400" dirty="0" err="1">
                <a:solidFill>
                  <a:schemeClr val="tx1"/>
                </a:solidFill>
              </a:rPr>
              <a:t>pherson</a:t>
            </a:r>
            <a:r>
              <a:rPr lang="en-GB" sz="2400" dirty="0">
                <a:solidFill>
                  <a:schemeClr val="tx1"/>
                </a:solidFill>
              </a:rPr>
              <a:t> </a:t>
            </a:r>
            <a:r>
              <a:rPr lang="en-GB" sz="2400" dirty="0" err="1">
                <a:solidFill>
                  <a:schemeClr val="tx1"/>
                </a:solidFill>
              </a:rPr>
              <a:t>ifanc</a:t>
            </a:r>
            <a:r>
              <a:rPr lang="en-GB" sz="2400" dirty="0">
                <a:solidFill>
                  <a:schemeClr val="tx1"/>
                </a:solidFill>
              </a:rPr>
              <a:t>, </a:t>
            </a:r>
            <a:r>
              <a:rPr lang="en-GB" sz="2400" dirty="0" err="1">
                <a:solidFill>
                  <a:schemeClr val="tx1"/>
                </a:solidFill>
              </a:rPr>
              <a:t>ym</a:t>
            </a:r>
            <a:r>
              <a:rPr lang="en-GB" sz="2400" dirty="0">
                <a:solidFill>
                  <a:schemeClr val="tx1"/>
                </a:solidFill>
              </a:rPr>
              <a:t> </a:t>
            </a:r>
            <a:r>
              <a:rPr lang="en-GB" sz="2400" dirty="0" err="1">
                <a:solidFill>
                  <a:schemeClr val="tx1"/>
                </a:solidFill>
              </a:rPr>
              <a:t>mhobman</a:t>
            </a:r>
            <a:r>
              <a:rPr lang="en-GB" sz="2400" dirty="0">
                <a:solidFill>
                  <a:schemeClr val="tx1"/>
                </a:solidFill>
              </a:rPr>
              <a:t> </a:t>
            </a:r>
            <a:r>
              <a:rPr lang="en-GB" sz="2400" dirty="0" err="1">
                <a:solidFill>
                  <a:schemeClr val="tx1"/>
                </a:solidFill>
              </a:rPr>
              <a:t>yn</a:t>
            </a:r>
            <a:r>
              <a:rPr lang="en-GB" sz="2400" dirty="0">
                <a:solidFill>
                  <a:schemeClr val="tx1"/>
                </a:solidFill>
              </a:rPr>
              <a:t> y </a:t>
            </a:r>
            <a:r>
              <a:rPr lang="en-GB" sz="2400" dirty="0" err="1">
                <a:solidFill>
                  <a:schemeClr val="tx1"/>
                </a:solidFill>
              </a:rPr>
              <a:t>byd</a:t>
            </a:r>
            <a:r>
              <a:rPr lang="en-GB" sz="2400" dirty="0">
                <a:solidFill>
                  <a:schemeClr val="tx1"/>
                </a:solidFill>
              </a:rPr>
              <a:t>.</a:t>
            </a:r>
          </a:p>
          <a:p>
            <a:pPr marL="342900" lvl="0" indent="-342900">
              <a:buFont typeface="Arial" panose="020B0604020202020204" pitchFamily="34" charset="0"/>
              <a:buChar char="•"/>
            </a:pPr>
            <a:endParaRPr lang="en-GB" sz="2400" dirty="0">
              <a:solidFill>
                <a:schemeClr val="tx1"/>
              </a:solidFill>
            </a:endParaRPr>
          </a:p>
          <a:p>
            <a:pPr lvl="0" algn="l"/>
            <a:r>
              <a:rPr lang="en-GB" sz="2400" dirty="0" err="1">
                <a:solidFill>
                  <a:schemeClr val="tx1"/>
                </a:solidFill>
              </a:rPr>
              <a:t>Cafodd</a:t>
            </a:r>
            <a:r>
              <a:rPr lang="en-GB" sz="2400" dirty="0">
                <a:solidFill>
                  <a:schemeClr val="tx1"/>
                </a:solidFill>
              </a:rPr>
              <a:t> </a:t>
            </a:r>
            <a:r>
              <a:rPr lang="en-GB" sz="2400" dirty="0" err="1">
                <a:solidFill>
                  <a:schemeClr val="tx1"/>
                </a:solidFill>
              </a:rPr>
              <a:t>ei</a:t>
            </a:r>
            <a:r>
              <a:rPr lang="en-GB" sz="2400" dirty="0">
                <a:solidFill>
                  <a:schemeClr val="tx1"/>
                </a:solidFill>
              </a:rPr>
              <a:t> </a:t>
            </a:r>
            <a:r>
              <a:rPr lang="en-GB" sz="2400" dirty="0" err="1">
                <a:solidFill>
                  <a:schemeClr val="tx1"/>
                </a:solidFill>
              </a:rPr>
              <a:t>fabwysiadu</a:t>
            </a:r>
            <a:r>
              <a:rPr lang="en-GB" sz="2400" dirty="0">
                <a:solidFill>
                  <a:schemeClr val="tx1"/>
                </a:solidFill>
              </a:rPr>
              <a:t> </a:t>
            </a:r>
            <a:r>
              <a:rPr lang="en-GB" sz="2400" dirty="0" err="1">
                <a:solidFill>
                  <a:schemeClr val="tx1"/>
                </a:solidFill>
              </a:rPr>
              <a:t>gan</a:t>
            </a:r>
            <a:r>
              <a:rPr lang="en-GB" sz="2400" dirty="0">
                <a:solidFill>
                  <a:schemeClr val="tx1"/>
                </a:solidFill>
              </a:rPr>
              <a:t> y CU </a:t>
            </a:r>
            <a:r>
              <a:rPr lang="en-GB" sz="2400" dirty="0" err="1">
                <a:solidFill>
                  <a:schemeClr val="tx1"/>
                </a:solidFill>
              </a:rPr>
              <a:t>yn</a:t>
            </a:r>
            <a:r>
              <a:rPr lang="en-GB" sz="2400" dirty="0">
                <a:solidFill>
                  <a:schemeClr val="tx1"/>
                </a:solidFill>
              </a:rPr>
              <a:t> 1989, </a:t>
            </a:r>
            <a:r>
              <a:rPr lang="en-GB" sz="2400" dirty="0" err="1">
                <a:solidFill>
                  <a:schemeClr val="tx1"/>
                </a:solidFill>
              </a:rPr>
              <a:t>cafodd</a:t>
            </a:r>
            <a:r>
              <a:rPr lang="en-GB" sz="2400" dirty="0">
                <a:solidFill>
                  <a:schemeClr val="tx1"/>
                </a:solidFill>
              </a:rPr>
              <a:t> </a:t>
            </a:r>
            <a:r>
              <a:rPr lang="en-GB" sz="2400" dirty="0" err="1">
                <a:solidFill>
                  <a:schemeClr val="tx1"/>
                </a:solidFill>
              </a:rPr>
              <a:t>ei</a:t>
            </a:r>
            <a:r>
              <a:rPr lang="en-GB" sz="2400" dirty="0">
                <a:solidFill>
                  <a:schemeClr val="tx1"/>
                </a:solidFill>
              </a:rPr>
              <a:t> </a:t>
            </a:r>
            <a:r>
              <a:rPr lang="en-GB" sz="2400" dirty="0" err="1">
                <a:solidFill>
                  <a:schemeClr val="tx1"/>
                </a:solidFill>
              </a:rPr>
              <a:t>gadarnhau</a:t>
            </a:r>
            <a:r>
              <a:rPr lang="en-GB" sz="2400" dirty="0">
                <a:solidFill>
                  <a:schemeClr val="tx1"/>
                </a:solidFill>
              </a:rPr>
              <a:t> </a:t>
            </a:r>
            <a:r>
              <a:rPr lang="en-GB" sz="2400" dirty="0" err="1">
                <a:solidFill>
                  <a:schemeClr val="tx1"/>
                </a:solidFill>
              </a:rPr>
              <a:t>gan</a:t>
            </a:r>
            <a:r>
              <a:rPr lang="en-GB" sz="2400" dirty="0">
                <a:solidFill>
                  <a:schemeClr val="tx1"/>
                </a:solidFill>
              </a:rPr>
              <a:t> y </a:t>
            </a:r>
            <a:r>
              <a:rPr lang="en-GB" sz="2400" dirty="0" err="1">
                <a:solidFill>
                  <a:schemeClr val="tx1"/>
                </a:solidFill>
              </a:rPr>
              <a:t>Deyrnas</a:t>
            </a:r>
            <a:r>
              <a:rPr lang="en-GB" sz="2400" dirty="0">
                <a:solidFill>
                  <a:schemeClr val="tx1"/>
                </a:solidFill>
              </a:rPr>
              <a:t> </a:t>
            </a:r>
            <a:r>
              <a:rPr lang="en-GB" sz="2400" dirty="0" err="1">
                <a:solidFill>
                  <a:schemeClr val="tx1"/>
                </a:solidFill>
              </a:rPr>
              <a:t>Unedig</a:t>
            </a:r>
            <a:r>
              <a:rPr lang="en-GB" sz="2400" dirty="0">
                <a:solidFill>
                  <a:schemeClr val="tx1"/>
                </a:solidFill>
              </a:rPr>
              <a:t> </a:t>
            </a:r>
            <a:r>
              <a:rPr lang="en-GB" sz="2400" dirty="0" err="1">
                <a:solidFill>
                  <a:schemeClr val="tx1"/>
                </a:solidFill>
              </a:rPr>
              <a:t>yn</a:t>
            </a:r>
            <a:r>
              <a:rPr lang="en-GB" sz="2400" dirty="0">
                <a:solidFill>
                  <a:schemeClr val="tx1"/>
                </a:solidFill>
              </a:rPr>
              <a:t> 1991, a </a:t>
            </a:r>
            <a:r>
              <a:rPr lang="en-GB" sz="2400" dirty="0" err="1">
                <a:solidFill>
                  <a:schemeClr val="tx1"/>
                </a:solidFill>
              </a:rPr>
              <a:t>daeth</a:t>
            </a:r>
            <a:r>
              <a:rPr lang="en-GB" sz="2400" dirty="0">
                <a:solidFill>
                  <a:schemeClr val="tx1"/>
                </a:solidFill>
              </a:rPr>
              <a:t> </a:t>
            </a:r>
            <a:r>
              <a:rPr lang="en-GB" sz="2400" dirty="0" err="1">
                <a:solidFill>
                  <a:schemeClr val="tx1"/>
                </a:solidFill>
              </a:rPr>
              <a:t>i</a:t>
            </a:r>
            <a:r>
              <a:rPr lang="en-GB" sz="2400" dirty="0">
                <a:solidFill>
                  <a:schemeClr val="tx1"/>
                </a:solidFill>
              </a:rPr>
              <a:t> </a:t>
            </a:r>
            <a:r>
              <a:rPr lang="en-GB" sz="2400" dirty="0" err="1">
                <a:solidFill>
                  <a:schemeClr val="tx1"/>
                </a:solidFill>
              </a:rPr>
              <a:t>rym</a:t>
            </a:r>
            <a:r>
              <a:rPr lang="en-GB" sz="2400" dirty="0">
                <a:solidFill>
                  <a:schemeClr val="tx1"/>
                </a:solidFill>
              </a:rPr>
              <a:t> </a:t>
            </a:r>
            <a:r>
              <a:rPr lang="en-GB" sz="2400" dirty="0" err="1">
                <a:solidFill>
                  <a:schemeClr val="tx1"/>
                </a:solidFill>
              </a:rPr>
              <a:t>yn</a:t>
            </a:r>
            <a:r>
              <a:rPr lang="en-GB" sz="2400" dirty="0">
                <a:solidFill>
                  <a:schemeClr val="tx1"/>
                </a:solidFill>
              </a:rPr>
              <a:t> 1992.</a:t>
            </a:r>
          </a:p>
          <a:p>
            <a:pPr marL="342900" lvl="0" indent="-342900" algn="l">
              <a:buFont typeface="Arial" panose="020B0604020202020204" pitchFamily="34" charset="0"/>
              <a:buChar char="•"/>
            </a:pPr>
            <a:endParaRPr lang="en-GB" sz="2200" dirty="0"/>
          </a:p>
        </p:txBody>
      </p:sp>
      <p:pic>
        <p:nvPicPr>
          <p:cNvPr id="2"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72697" y="5622924"/>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911518" y="5622925"/>
            <a:ext cx="487363" cy="487363"/>
          </a:xfrm>
          <a:prstGeom prst="rect">
            <a:avLst/>
          </a:prstGeom>
        </p:spPr>
      </p:pic>
    </p:spTree>
    <p:extLst>
      <p:ext uri="{BB962C8B-B14F-4D97-AF65-F5344CB8AC3E}">
        <p14:creationId xmlns:p14="http://schemas.microsoft.com/office/powerpoint/2010/main" val="3323267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723"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547" y="814460"/>
            <a:ext cx="5531372" cy="3693319"/>
          </a:xfrm>
          <a:prstGeom prst="rect">
            <a:avLst/>
          </a:prstGeom>
          <a:noFill/>
        </p:spPr>
        <p:txBody>
          <a:bodyPr wrap="square" rtlCol="0">
            <a:spAutoFit/>
          </a:bodyPr>
          <a:lstStyle/>
          <a:p>
            <a:r>
              <a:rPr lang="en-GB" sz="2600" dirty="0">
                <a:latin typeface="+mj-lt"/>
              </a:rPr>
              <a:t>Mae 54 o ‘</a:t>
            </a:r>
            <a:r>
              <a:rPr lang="en-GB" sz="2600" dirty="0" err="1">
                <a:latin typeface="+mj-lt"/>
              </a:rPr>
              <a:t>erthyglau</a:t>
            </a:r>
            <a:r>
              <a:rPr lang="en-GB" sz="2600" dirty="0">
                <a:latin typeface="+mj-lt"/>
              </a:rPr>
              <a:t>’ </a:t>
            </a:r>
            <a:r>
              <a:rPr lang="en-GB" sz="2600" dirty="0" err="1">
                <a:latin typeface="+mj-lt"/>
              </a:rPr>
              <a:t>yn</a:t>
            </a:r>
            <a:r>
              <a:rPr lang="en-GB" sz="2600" dirty="0">
                <a:latin typeface="+mj-lt"/>
              </a:rPr>
              <a:t> y </a:t>
            </a:r>
            <a:r>
              <a:rPr lang="en-GB" sz="2600" dirty="0" err="1">
                <a:latin typeface="+mj-lt"/>
              </a:rPr>
              <a:t>Confensiwn</a:t>
            </a:r>
            <a:r>
              <a:rPr lang="en-GB" sz="2600" dirty="0">
                <a:latin typeface="+mj-lt"/>
              </a:rPr>
              <a:t>:</a:t>
            </a:r>
          </a:p>
          <a:p>
            <a:pPr marL="457200" indent="-457200">
              <a:buFont typeface="Courier New" panose="02070309020205020404" pitchFamily="49" charset="0"/>
              <a:buChar char="o"/>
            </a:pPr>
            <a:r>
              <a:rPr lang="en-GB" sz="2600" dirty="0">
                <a:latin typeface="+mj-lt"/>
              </a:rPr>
              <a:t>Mae </a:t>
            </a:r>
            <a:r>
              <a:rPr lang="en-GB" sz="2600" dirty="0" err="1">
                <a:latin typeface="+mj-lt"/>
              </a:rPr>
              <a:t>Erthyglau</a:t>
            </a:r>
            <a:r>
              <a:rPr lang="en-GB" sz="2600" dirty="0">
                <a:latin typeface="+mj-lt"/>
              </a:rPr>
              <a:t> 1 – 42 </a:t>
            </a:r>
            <a:r>
              <a:rPr lang="en-GB" sz="2600" dirty="0" err="1">
                <a:latin typeface="+mj-lt"/>
              </a:rPr>
              <a:t>yn</a:t>
            </a:r>
            <a:r>
              <a:rPr lang="en-GB" sz="2600" dirty="0">
                <a:latin typeface="+mj-lt"/>
              </a:rPr>
              <a:t> </a:t>
            </a:r>
            <a:r>
              <a:rPr lang="en-GB" sz="2600" dirty="0" err="1">
                <a:latin typeface="+mj-lt"/>
              </a:rPr>
              <a:t>amlinellu</a:t>
            </a:r>
            <a:r>
              <a:rPr lang="en-GB" sz="2600" dirty="0">
                <a:latin typeface="+mj-lt"/>
              </a:rPr>
              <a:t> </a:t>
            </a:r>
            <a:r>
              <a:rPr lang="en-GB" sz="2600" dirty="0" err="1">
                <a:latin typeface="+mj-lt"/>
              </a:rPr>
              <a:t>hawliau</a:t>
            </a:r>
            <a:r>
              <a:rPr lang="en-GB" sz="2600" dirty="0">
                <a:latin typeface="+mj-lt"/>
              </a:rPr>
              <a:t> </a:t>
            </a:r>
            <a:r>
              <a:rPr lang="en-GB" sz="2600" dirty="0" err="1">
                <a:latin typeface="+mj-lt"/>
              </a:rPr>
              <a:t>penodol</a:t>
            </a:r>
            <a:r>
              <a:rPr lang="en-GB" sz="2600" dirty="0">
                <a:latin typeface="+mj-lt"/>
              </a:rPr>
              <a:t> plant</a:t>
            </a:r>
          </a:p>
          <a:p>
            <a:pPr marL="457200" indent="-457200">
              <a:buFont typeface="Courier New" panose="02070309020205020404" pitchFamily="49" charset="0"/>
              <a:buChar char="o"/>
            </a:pPr>
            <a:r>
              <a:rPr lang="en-GB" sz="2600" dirty="0">
                <a:latin typeface="+mj-lt"/>
              </a:rPr>
              <a:t>Mae </a:t>
            </a:r>
            <a:r>
              <a:rPr lang="en-GB" sz="2600" dirty="0" err="1">
                <a:latin typeface="+mj-lt"/>
              </a:rPr>
              <a:t>Erthyglau</a:t>
            </a:r>
            <a:r>
              <a:rPr lang="en-GB" sz="2600" dirty="0">
                <a:latin typeface="+mj-lt"/>
              </a:rPr>
              <a:t> 43 – 54 </a:t>
            </a:r>
            <a:r>
              <a:rPr lang="en-GB" sz="2600" dirty="0" err="1">
                <a:latin typeface="+mj-lt"/>
              </a:rPr>
              <a:t>yn</a:t>
            </a:r>
            <a:r>
              <a:rPr lang="en-GB" sz="2600" dirty="0">
                <a:latin typeface="+mj-lt"/>
              </a:rPr>
              <a:t> </a:t>
            </a:r>
            <a:r>
              <a:rPr lang="en-GB" sz="2600" dirty="0" err="1">
                <a:latin typeface="+mj-lt"/>
              </a:rPr>
              <a:t>amlinellu’r</a:t>
            </a:r>
            <a:r>
              <a:rPr lang="en-GB" sz="2600" dirty="0">
                <a:latin typeface="+mj-lt"/>
              </a:rPr>
              <a:t> </a:t>
            </a:r>
            <a:r>
              <a:rPr lang="en-GB" sz="2600" dirty="0" err="1">
                <a:latin typeface="+mj-lt"/>
              </a:rPr>
              <a:t>rhwymedigaethau</a:t>
            </a:r>
            <a:r>
              <a:rPr lang="en-GB" sz="2600" dirty="0">
                <a:latin typeface="+mj-lt"/>
              </a:rPr>
              <a:t> </a:t>
            </a:r>
            <a:r>
              <a:rPr lang="en-GB" sz="2600" dirty="0" err="1">
                <a:latin typeface="+mj-lt"/>
              </a:rPr>
              <a:t>sydd</a:t>
            </a:r>
            <a:r>
              <a:rPr lang="en-GB" sz="2600" dirty="0">
                <a:latin typeface="+mj-lt"/>
              </a:rPr>
              <a:t> </a:t>
            </a:r>
            <a:r>
              <a:rPr lang="en-GB" sz="2600" dirty="0" err="1">
                <a:latin typeface="+mj-lt"/>
              </a:rPr>
              <a:t>ar</a:t>
            </a:r>
            <a:r>
              <a:rPr lang="en-GB" sz="2600" dirty="0">
                <a:latin typeface="+mj-lt"/>
              </a:rPr>
              <a:t> </a:t>
            </a:r>
            <a:r>
              <a:rPr lang="en-GB" sz="2600" dirty="0" err="1">
                <a:latin typeface="+mj-lt"/>
              </a:rPr>
              <a:t>Bartïon</a:t>
            </a:r>
            <a:r>
              <a:rPr lang="en-GB" sz="2600" dirty="0">
                <a:latin typeface="+mj-lt"/>
              </a:rPr>
              <a:t> </a:t>
            </a:r>
            <a:r>
              <a:rPr lang="en-GB" sz="2600" dirty="0" err="1">
                <a:latin typeface="+mj-lt"/>
              </a:rPr>
              <a:t>Gwladol</a:t>
            </a:r>
            <a:r>
              <a:rPr lang="en-GB" sz="2600" dirty="0">
                <a:latin typeface="+mj-lt"/>
              </a:rPr>
              <a:t> ac </a:t>
            </a:r>
            <a:r>
              <a:rPr lang="en-GB" sz="2600" dirty="0" err="1">
                <a:latin typeface="+mj-lt"/>
              </a:rPr>
              <a:t>eraill</a:t>
            </a:r>
            <a:r>
              <a:rPr lang="en-GB" sz="2600" dirty="0">
                <a:latin typeface="+mj-lt"/>
              </a:rPr>
              <a:t> </a:t>
            </a:r>
            <a:r>
              <a:rPr lang="en-GB" sz="2600" dirty="0" err="1">
                <a:latin typeface="+mj-lt"/>
              </a:rPr>
              <a:t>sydd</a:t>
            </a:r>
            <a:r>
              <a:rPr lang="en-GB" sz="2600" dirty="0">
                <a:latin typeface="+mj-lt"/>
              </a:rPr>
              <a:t> ‘o </a:t>
            </a:r>
            <a:r>
              <a:rPr lang="en-GB" sz="2600" dirty="0" err="1">
                <a:latin typeface="+mj-lt"/>
              </a:rPr>
              <a:t>dan</a:t>
            </a:r>
            <a:r>
              <a:rPr lang="en-GB" sz="2600" dirty="0">
                <a:latin typeface="+mj-lt"/>
              </a:rPr>
              <a:t> </a:t>
            </a:r>
            <a:r>
              <a:rPr lang="en-GB" sz="2600" dirty="0" err="1">
                <a:latin typeface="+mj-lt"/>
              </a:rPr>
              <a:t>ddyletswydd</a:t>
            </a:r>
            <a:r>
              <a:rPr lang="en-GB" sz="2600" dirty="0">
                <a:latin typeface="+mj-lt"/>
              </a:rPr>
              <a:t>’ </a:t>
            </a:r>
          </a:p>
        </p:txBody>
      </p:sp>
      <p:sp>
        <p:nvSpPr>
          <p:cNvPr id="4" name="TextBox 3"/>
          <p:cNvSpPr txBox="1"/>
          <p:nvPr/>
        </p:nvSpPr>
        <p:spPr>
          <a:xfrm>
            <a:off x="6595672" y="814460"/>
            <a:ext cx="4542020" cy="3293209"/>
          </a:xfrm>
          <a:prstGeom prst="rect">
            <a:avLst/>
          </a:prstGeom>
          <a:noFill/>
        </p:spPr>
        <p:txBody>
          <a:bodyPr wrap="square" rtlCol="0">
            <a:spAutoFit/>
          </a:bodyPr>
          <a:lstStyle/>
          <a:p>
            <a:r>
              <a:rPr lang="en-US" sz="2600" dirty="0">
                <a:latin typeface="+mj-lt"/>
              </a:rPr>
              <a:t>There are 54 ‘articles’ in the Convention: </a:t>
            </a:r>
          </a:p>
          <a:p>
            <a:pPr marL="457200" indent="-457200">
              <a:buFont typeface="Courier New" panose="02070309020205020404" pitchFamily="49" charset="0"/>
              <a:buChar char="o"/>
            </a:pPr>
            <a:r>
              <a:rPr lang="en-US" sz="2600" dirty="0">
                <a:latin typeface="+mj-lt"/>
              </a:rPr>
              <a:t>Articles 1 – 42 outline the rights specific to children</a:t>
            </a:r>
          </a:p>
          <a:p>
            <a:pPr marL="457200" indent="-457200">
              <a:buFont typeface="Courier New" panose="02070309020205020404" pitchFamily="49" charset="0"/>
              <a:buChar char="o"/>
            </a:pPr>
            <a:r>
              <a:rPr lang="en-US" sz="2600" dirty="0">
                <a:latin typeface="+mj-lt"/>
              </a:rPr>
              <a:t>Articles 43 – 54 outline the obligations of State Parties and other ‘duty-bearers</a:t>
            </a:r>
          </a:p>
        </p:txBody>
      </p:sp>
      <p:pic>
        <p:nvPicPr>
          <p:cNvPr id="3"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000" y="5583168"/>
            <a:ext cx="487363" cy="487363"/>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967870" y="5583168"/>
            <a:ext cx="487363" cy="487363"/>
          </a:xfrm>
          <a:prstGeom prst="rect">
            <a:avLst/>
          </a:prstGeom>
        </p:spPr>
      </p:pic>
    </p:spTree>
    <p:extLst>
      <p:ext uri="{BB962C8B-B14F-4D97-AF65-F5344CB8AC3E}">
        <p14:creationId xmlns:p14="http://schemas.microsoft.com/office/powerpoint/2010/main" val="4413608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147"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52565" y="867617"/>
            <a:ext cx="5231567" cy="3046988"/>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algn="l" defTabSz="886968">
              <a:defRPr sz="2716"/>
            </a:pPr>
            <a:r>
              <a:rPr lang="en-GB" sz="2800" b="1" dirty="0">
                <a:solidFill>
                  <a:schemeClr val="tx1"/>
                </a:solidFill>
                <a:cs typeface="Arial" panose="020B0604020202020204" pitchFamily="34" charset="0"/>
              </a:rPr>
              <a:t>Activity 1:</a:t>
            </a:r>
          </a:p>
          <a:p>
            <a:pPr algn="l" defTabSz="886968">
              <a:defRPr sz="2716"/>
            </a:pPr>
            <a:endParaRPr lang="en-GB" sz="2400" b="1" dirty="0">
              <a:solidFill>
                <a:schemeClr val="tx1"/>
              </a:solidFill>
              <a:cs typeface="Arial" panose="020B0604020202020204" pitchFamily="34" charset="0"/>
            </a:endParaRPr>
          </a:p>
          <a:p>
            <a:pPr algn="l" defTabSz="886968">
              <a:defRPr sz="2716"/>
            </a:pPr>
            <a:endParaRPr lang="en-GB" sz="2400" dirty="0">
              <a:solidFill>
                <a:schemeClr val="tx1"/>
              </a:solidFill>
              <a:cs typeface="Arial" panose="020B0604020202020204" pitchFamily="34" charset="0"/>
              <a:hlinkClick r:id="rId7"/>
            </a:endParaRPr>
          </a:p>
          <a:p>
            <a:pPr algn="l" defTabSz="886968">
              <a:defRPr sz="2716"/>
            </a:pPr>
            <a:r>
              <a:rPr lang="en-GB" sz="2400" dirty="0">
                <a:solidFill>
                  <a:schemeClr val="tx1"/>
                </a:solidFill>
                <a:cs typeface="Arial" panose="020B0604020202020204" pitchFamily="34" charset="0"/>
                <a:hlinkClick r:id="rId7"/>
              </a:rPr>
              <a:t>Using a UNCRC poster</a:t>
            </a:r>
            <a:r>
              <a:rPr lang="en-GB" sz="2400" dirty="0">
                <a:solidFill>
                  <a:schemeClr val="tx1"/>
                </a:solidFill>
                <a:cs typeface="Arial" panose="020B0604020202020204" pitchFamily="34" charset="0"/>
              </a:rPr>
              <a:t>, read through the articles and discuss which three articles are most important to your </a:t>
            </a:r>
            <a:r>
              <a:rPr lang="en-GB" sz="2400" dirty="0" smtClean="0">
                <a:solidFill>
                  <a:schemeClr val="tx1"/>
                </a:solidFill>
                <a:cs typeface="Arial" panose="020B0604020202020204" pitchFamily="34" charset="0"/>
              </a:rPr>
              <a:t>role. </a:t>
            </a:r>
            <a:endParaRPr lang="en-GB" sz="2400" dirty="0">
              <a:solidFill>
                <a:schemeClr val="tx1"/>
              </a:solidFill>
              <a:cs typeface="Arial" panose="020B0604020202020204" pitchFamily="34" charset="0"/>
            </a:endParaRPr>
          </a:p>
          <a:p>
            <a:pPr defTabSz="886968">
              <a:defRPr sz="2716"/>
            </a:pPr>
            <a:endParaRPr lang="en-GB" sz="2400" dirty="0">
              <a:cs typeface="Arial" panose="020B0604020202020204" pitchFamily="34" charset="0"/>
            </a:endParaRPr>
          </a:p>
          <a:p>
            <a:endParaRPr lang="en-US" sz="2400" dirty="0"/>
          </a:p>
        </p:txBody>
      </p:sp>
      <p:sp>
        <p:nvSpPr>
          <p:cNvPr id="8" name="Subtitle 2"/>
          <p:cNvSpPr txBox="1">
            <a:spLocks/>
          </p:cNvSpPr>
          <p:nvPr/>
        </p:nvSpPr>
        <p:spPr>
          <a:xfrm>
            <a:off x="549764" y="867617"/>
            <a:ext cx="5549575" cy="2956707"/>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cy-GB" sz="2400" dirty="0">
                <a:solidFill>
                  <a:schemeClr val="tx1"/>
                </a:solidFill>
                <a:cs typeface="Arial" panose="020B0604020202020204" pitchFamily="34" charset="0"/>
              </a:rPr>
              <a:t> </a:t>
            </a:r>
            <a:r>
              <a:rPr lang="cy-GB" sz="2800" dirty="0">
                <a:solidFill>
                  <a:schemeClr val="tx1"/>
                </a:solidFill>
                <a:cs typeface="Arial" panose="020B0604020202020204" pitchFamily="34" charset="0"/>
              </a:rPr>
              <a:t>Gweithgaredd 1:</a:t>
            </a:r>
          </a:p>
          <a:p>
            <a:pPr algn="l">
              <a:lnSpc>
                <a:spcPct val="100000"/>
              </a:lnSpc>
              <a:spcBef>
                <a:spcPts val="0"/>
              </a:spcBef>
            </a:pPr>
            <a:endParaRPr lang="cy-GB" sz="2400" dirty="0">
              <a:solidFill>
                <a:schemeClr val="tx1"/>
              </a:solidFill>
              <a:cs typeface="Arial" panose="020B0604020202020204" pitchFamily="34" charset="0"/>
            </a:endParaRPr>
          </a:p>
          <a:p>
            <a:pPr algn="l">
              <a:lnSpc>
                <a:spcPct val="100000"/>
              </a:lnSpc>
              <a:spcBef>
                <a:spcPts val="0"/>
              </a:spcBef>
            </a:pPr>
            <a:endParaRPr lang="cy-GB" sz="1600" dirty="0">
              <a:solidFill>
                <a:schemeClr val="tx1"/>
              </a:solidFill>
              <a:cs typeface="Arial" panose="020B0604020202020204" pitchFamily="34" charset="0"/>
            </a:endParaRPr>
          </a:p>
          <a:p>
            <a:pPr algn="l">
              <a:lnSpc>
                <a:spcPct val="100000"/>
              </a:lnSpc>
              <a:spcBef>
                <a:spcPts val="0"/>
              </a:spcBef>
            </a:pPr>
            <a:r>
              <a:rPr lang="cy-GB" sz="2400" dirty="0" smtClean="0">
                <a:solidFill>
                  <a:schemeClr val="tx1"/>
                </a:solidFill>
                <a:cs typeface="Arial" panose="020B0604020202020204" pitchFamily="34" charset="0"/>
              </a:rPr>
              <a:t>Gan </a:t>
            </a:r>
            <a:r>
              <a:rPr lang="cy-GB" sz="2400" dirty="0">
                <a:solidFill>
                  <a:schemeClr val="tx1"/>
                </a:solidFill>
                <a:cs typeface="Arial" panose="020B0604020202020204" pitchFamily="34" charset="0"/>
                <a:hlinkClick r:id="rId8"/>
              </a:rPr>
              <a:t>ddefnyddio poster CCUHP, </a:t>
            </a:r>
            <a:r>
              <a:rPr lang="cy-GB" sz="2400" dirty="0">
                <a:solidFill>
                  <a:schemeClr val="tx1"/>
                </a:solidFill>
                <a:cs typeface="Arial" panose="020B0604020202020204" pitchFamily="34" charset="0"/>
              </a:rPr>
              <a:t>darllenwch </a:t>
            </a:r>
            <a:r>
              <a:rPr lang="cy-GB" sz="2400" dirty="0" smtClean="0">
                <a:solidFill>
                  <a:schemeClr val="tx1"/>
                </a:solidFill>
                <a:cs typeface="Arial" panose="020B0604020202020204" pitchFamily="34" charset="0"/>
              </a:rPr>
              <a:t>drwy’r </a:t>
            </a:r>
            <a:r>
              <a:rPr lang="cy-GB" sz="2400" dirty="0">
                <a:solidFill>
                  <a:schemeClr val="tx1"/>
                </a:solidFill>
                <a:cs typeface="Arial" panose="020B0604020202020204" pitchFamily="34" charset="0"/>
              </a:rPr>
              <a:t>erthyglau </a:t>
            </a:r>
            <a:r>
              <a:rPr lang="cy-GB" sz="2400" dirty="0" smtClean="0">
                <a:solidFill>
                  <a:schemeClr val="tx1"/>
                </a:solidFill>
                <a:cs typeface="Arial" panose="020B0604020202020204" pitchFamily="34" charset="0"/>
              </a:rPr>
              <a:t>a thrafodwch </a:t>
            </a:r>
            <a:r>
              <a:rPr lang="cy-GB" sz="2400" dirty="0">
                <a:solidFill>
                  <a:schemeClr val="tx1"/>
                </a:solidFill>
                <a:cs typeface="Arial" panose="020B0604020202020204" pitchFamily="34" charset="0"/>
              </a:rPr>
              <a:t>pa dair erthygl sydd </a:t>
            </a:r>
            <a:r>
              <a:rPr lang="cy-GB" sz="2400" dirty="0" smtClean="0">
                <a:solidFill>
                  <a:schemeClr val="tx1"/>
                </a:solidFill>
                <a:cs typeface="Arial" panose="020B0604020202020204" pitchFamily="34" charset="0"/>
              </a:rPr>
              <a:t> bwysicaf / sydd fwyaf pwysig </a:t>
            </a:r>
            <a:r>
              <a:rPr lang="cy-GB" sz="2400" dirty="0">
                <a:solidFill>
                  <a:schemeClr val="tx1"/>
                </a:solidFill>
                <a:cs typeface="Arial" panose="020B0604020202020204" pitchFamily="34" charset="0"/>
              </a:rPr>
              <a:t>i'ch rôl.</a:t>
            </a:r>
            <a:endParaRPr lang="en-GB" sz="2400" dirty="0">
              <a:solidFill>
                <a:schemeClr val="tx1"/>
              </a:solidFill>
            </a:endParaRPr>
          </a:p>
          <a:p>
            <a:pPr marL="342900" lvl="0" indent="-342900" algn="l">
              <a:buFont typeface="Arial" panose="020B0604020202020204" pitchFamily="34" charset="0"/>
              <a:buChar char="•"/>
            </a:pPr>
            <a:endParaRPr lang="en-GB" sz="2200" dirty="0"/>
          </a:p>
        </p:txBody>
      </p:sp>
      <p:pic>
        <p:nvPicPr>
          <p:cNvPr id="2"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24666" y="5596420"/>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080869" y="5596420"/>
            <a:ext cx="487363" cy="487363"/>
          </a:xfrm>
          <a:prstGeom prst="rect">
            <a:avLst/>
          </a:prstGeom>
        </p:spPr>
      </p:pic>
    </p:spTree>
    <p:extLst>
      <p:ext uri="{BB962C8B-B14F-4D97-AF65-F5344CB8AC3E}">
        <p14:creationId xmlns:p14="http://schemas.microsoft.com/office/powerpoint/2010/main" val="3560754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51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8569" y="476643"/>
            <a:ext cx="5105037" cy="4321183"/>
          </a:xfrm>
        </p:spPr>
        <p:txBody>
          <a:bodyPr/>
          <a:lstStyle/>
          <a:p>
            <a:pPr>
              <a:spcBef>
                <a:spcPct val="0"/>
              </a:spcBef>
              <a:buSzPct val="100000"/>
              <a:defRPr sz="2800"/>
            </a:pPr>
            <a:r>
              <a:rPr lang="en-US" sz="2400" dirty="0" err="1">
                <a:solidFill>
                  <a:schemeClr val="tx1"/>
                </a:solidFill>
                <a:ea typeface="+mj-ea"/>
                <a:cs typeface="+mj-cs"/>
              </a:rPr>
              <a:t>Confensiwn</a:t>
            </a:r>
            <a:r>
              <a:rPr lang="en-US" sz="2400" dirty="0">
                <a:solidFill>
                  <a:schemeClr val="tx1"/>
                </a:solidFill>
                <a:ea typeface="+mj-ea"/>
                <a:cs typeface="+mj-cs"/>
              </a:rPr>
              <a:t> y </a:t>
            </a:r>
            <a:r>
              <a:rPr lang="en-US" sz="2400" dirty="0" err="1">
                <a:solidFill>
                  <a:schemeClr val="tx1"/>
                </a:solidFill>
                <a:ea typeface="+mj-ea"/>
                <a:cs typeface="+mj-cs"/>
              </a:rPr>
              <a:t>Cenhedloedd</a:t>
            </a:r>
            <a:r>
              <a:rPr lang="en-US" sz="2400" dirty="0">
                <a:solidFill>
                  <a:schemeClr val="tx1"/>
                </a:solidFill>
                <a:ea typeface="+mj-ea"/>
                <a:cs typeface="+mj-cs"/>
              </a:rPr>
              <a:t> </a:t>
            </a:r>
            <a:r>
              <a:rPr lang="en-US" sz="2400" dirty="0" err="1">
                <a:solidFill>
                  <a:schemeClr val="tx1"/>
                </a:solidFill>
                <a:ea typeface="+mj-ea"/>
                <a:cs typeface="+mj-cs"/>
              </a:rPr>
              <a:t>Unedig</a:t>
            </a:r>
            <a:r>
              <a:rPr lang="en-US" sz="2400" dirty="0">
                <a:solidFill>
                  <a:schemeClr val="tx1"/>
                </a:solidFill>
                <a:ea typeface="+mj-ea"/>
                <a:cs typeface="+mj-cs"/>
              </a:rPr>
              <a:t> </a:t>
            </a:r>
            <a:r>
              <a:rPr lang="en-US" sz="2400" dirty="0" err="1">
                <a:solidFill>
                  <a:schemeClr val="tx1"/>
                </a:solidFill>
                <a:ea typeface="+mj-ea"/>
                <a:cs typeface="+mj-cs"/>
              </a:rPr>
              <a:t>ar</a:t>
            </a:r>
            <a:r>
              <a:rPr lang="en-US" sz="2400" dirty="0">
                <a:solidFill>
                  <a:schemeClr val="tx1"/>
                </a:solidFill>
                <a:ea typeface="+mj-ea"/>
                <a:cs typeface="+mj-cs"/>
              </a:rPr>
              <a:t> </a:t>
            </a:r>
            <a:r>
              <a:rPr lang="en-US" sz="2400" dirty="0" err="1">
                <a:solidFill>
                  <a:schemeClr val="tx1"/>
                </a:solidFill>
                <a:ea typeface="+mj-ea"/>
                <a:cs typeface="+mj-cs"/>
              </a:rPr>
              <a:t>Hawliau</a:t>
            </a:r>
            <a:r>
              <a:rPr lang="en-US" sz="2400" dirty="0">
                <a:solidFill>
                  <a:schemeClr val="tx1"/>
                </a:solidFill>
                <a:ea typeface="+mj-ea"/>
                <a:cs typeface="+mj-cs"/>
              </a:rPr>
              <a:t> </a:t>
            </a:r>
            <a:r>
              <a:rPr lang="en-US" sz="2400" dirty="0" err="1">
                <a:solidFill>
                  <a:schemeClr val="tx1"/>
                </a:solidFill>
                <a:ea typeface="+mj-ea"/>
                <a:cs typeface="+mj-cs"/>
              </a:rPr>
              <a:t>Pobl</a:t>
            </a:r>
            <a:r>
              <a:rPr lang="en-US" sz="2400" dirty="0">
                <a:solidFill>
                  <a:schemeClr val="tx1"/>
                </a:solidFill>
                <a:ea typeface="+mj-ea"/>
                <a:cs typeface="+mj-cs"/>
              </a:rPr>
              <a:t> ag </a:t>
            </a:r>
            <a:r>
              <a:rPr lang="en-US" sz="2400" dirty="0" err="1">
                <a:solidFill>
                  <a:schemeClr val="tx1"/>
                </a:solidFill>
                <a:ea typeface="+mj-ea"/>
                <a:cs typeface="+mj-cs"/>
              </a:rPr>
              <a:t>Anableddau</a:t>
            </a:r>
            <a:r>
              <a:rPr lang="en-US" sz="2400" dirty="0">
                <a:solidFill>
                  <a:schemeClr val="tx1"/>
                </a:solidFill>
                <a:ea typeface="+mj-ea"/>
                <a:cs typeface="+mj-cs"/>
              </a:rPr>
              <a:t> </a:t>
            </a:r>
            <a:r>
              <a:rPr lang="en-GB" sz="2400" dirty="0">
                <a:solidFill>
                  <a:schemeClr val="tx1"/>
                </a:solidFill>
                <a:ea typeface="+mj-ea"/>
                <a:cs typeface="+mj-cs"/>
              </a:rPr>
              <a:t>[CCUHPA]</a:t>
            </a:r>
          </a:p>
          <a:p>
            <a:pPr>
              <a:spcBef>
                <a:spcPct val="0"/>
              </a:spcBef>
              <a:buSzPct val="100000"/>
              <a:defRPr sz="2800"/>
            </a:pPr>
            <a:endParaRPr lang="en-US" sz="2000" dirty="0">
              <a:solidFill>
                <a:schemeClr val="tx1"/>
              </a:solidFill>
              <a:ea typeface="+mj-ea"/>
              <a:cs typeface="+mj-cs"/>
            </a:endParaRPr>
          </a:p>
          <a:p>
            <a:pPr marL="342900" indent="-342900">
              <a:spcBef>
                <a:spcPct val="0"/>
              </a:spcBef>
              <a:buSzPct val="100000"/>
              <a:buFont typeface="Courier New" panose="02070309020205020404" pitchFamily="49" charset="0"/>
              <a:buChar char="o"/>
              <a:defRPr sz="2800"/>
            </a:pPr>
            <a:r>
              <a:rPr lang="en-GB" sz="2200" dirty="0" err="1" smtClean="0">
                <a:solidFill>
                  <a:schemeClr val="tx1"/>
                </a:solidFill>
                <a:ea typeface="+mj-ea"/>
                <a:cs typeface="+mj-cs"/>
              </a:rPr>
              <a:t>Yn</a:t>
            </a:r>
            <a:r>
              <a:rPr lang="en-GB" sz="2200" dirty="0" smtClean="0">
                <a:solidFill>
                  <a:schemeClr val="tx1"/>
                </a:solidFill>
                <a:ea typeface="+mj-ea"/>
                <a:cs typeface="+mj-cs"/>
              </a:rPr>
              <a:t> </a:t>
            </a:r>
            <a:r>
              <a:rPr lang="en-GB" sz="2200" dirty="0" err="1">
                <a:solidFill>
                  <a:schemeClr val="tx1"/>
                </a:solidFill>
                <a:ea typeface="+mj-ea"/>
                <a:cs typeface="+mj-cs"/>
              </a:rPr>
              <a:t>egluro</a:t>
            </a:r>
            <a:r>
              <a:rPr lang="en-GB" sz="2200" dirty="0">
                <a:solidFill>
                  <a:schemeClr val="tx1"/>
                </a:solidFill>
                <a:ea typeface="+mj-ea"/>
                <a:cs typeface="+mj-cs"/>
              </a:rPr>
              <a:t> </a:t>
            </a:r>
            <a:r>
              <a:rPr lang="en-GB" sz="2200" dirty="0" err="1">
                <a:solidFill>
                  <a:schemeClr val="tx1"/>
                </a:solidFill>
                <a:ea typeface="+mj-ea"/>
                <a:cs typeface="+mj-cs"/>
              </a:rPr>
              <a:t>hawliau</a:t>
            </a:r>
            <a:r>
              <a:rPr lang="en-GB" sz="2200" dirty="0">
                <a:solidFill>
                  <a:schemeClr val="tx1"/>
                </a:solidFill>
                <a:ea typeface="+mj-ea"/>
                <a:cs typeface="+mj-cs"/>
              </a:rPr>
              <a:t> </a:t>
            </a:r>
            <a:r>
              <a:rPr lang="en-GB" sz="2200" dirty="0" err="1">
                <a:solidFill>
                  <a:schemeClr val="tx1"/>
                </a:solidFill>
                <a:ea typeface="+mj-ea"/>
                <a:cs typeface="+mj-cs"/>
              </a:rPr>
              <a:t>pobl</a:t>
            </a:r>
            <a:r>
              <a:rPr lang="en-GB" sz="2200" dirty="0">
                <a:solidFill>
                  <a:schemeClr val="tx1"/>
                </a:solidFill>
                <a:ea typeface="+mj-ea"/>
                <a:cs typeface="+mj-cs"/>
              </a:rPr>
              <a:t> ag </a:t>
            </a:r>
            <a:r>
              <a:rPr lang="en-GB" sz="2200" dirty="0" err="1">
                <a:solidFill>
                  <a:schemeClr val="tx1"/>
                </a:solidFill>
                <a:ea typeface="+mj-ea"/>
                <a:cs typeface="+mj-cs"/>
              </a:rPr>
              <a:t>anableddau</a:t>
            </a:r>
            <a:endParaRPr lang="en-GB" sz="2200" dirty="0">
              <a:solidFill>
                <a:schemeClr val="tx1"/>
              </a:solidFill>
              <a:ea typeface="+mj-ea"/>
              <a:cs typeface="+mj-cs"/>
            </a:endParaRPr>
          </a:p>
          <a:p>
            <a:pPr marL="342900" indent="-342900">
              <a:spcBef>
                <a:spcPct val="0"/>
              </a:spcBef>
              <a:buSzPct val="100000"/>
              <a:buFont typeface="Courier New" panose="02070309020205020404" pitchFamily="49" charset="0"/>
              <a:buChar char="o"/>
              <a:defRPr sz="2800"/>
            </a:pPr>
            <a:r>
              <a:rPr lang="en-GB" sz="2200" dirty="0" err="1" smtClean="0">
                <a:solidFill>
                  <a:schemeClr val="tx1"/>
                </a:solidFill>
                <a:ea typeface="+mj-ea"/>
                <a:cs typeface="+mj-cs"/>
              </a:rPr>
              <a:t>Yn</a:t>
            </a:r>
            <a:r>
              <a:rPr lang="en-GB" sz="2200" dirty="0" smtClean="0">
                <a:solidFill>
                  <a:schemeClr val="tx1"/>
                </a:solidFill>
                <a:ea typeface="+mj-ea"/>
                <a:cs typeface="+mj-cs"/>
              </a:rPr>
              <a:t> </a:t>
            </a:r>
            <a:r>
              <a:rPr lang="en-GB" sz="2200" dirty="0" err="1">
                <a:solidFill>
                  <a:schemeClr val="tx1"/>
                </a:solidFill>
                <a:ea typeface="+mj-ea"/>
                <a:cs typeface="+mj-cs"/>
              </a:rPr>
              <a:t>nodi</a:t>
            </a:r>
            <a:r>
              <a:rPr lang="en-GB" sz="2200" dirty="0">
                <a:solidFill>
                  <a:schemeClr val="tx1"/>
                </a:solidFill>
                <a:ea typeface="+mj-ea"/>
                <a:cs typeface="+mj-cs"/>
              </a:rPr>
              <a:t> </a:t>
            </a:r>
            <a:r>
              <a:rPr lang="en-GB" sz="2200" dirty="0" err="1">
                <a:solidFill>
                  <a:schemeClr val="tx1"/>
                </a:solidFill>
                <a:ea typeface="+mj-ea"/>
                <a:cs typeface="+mj-cs"/>
              </a:rPr>
              <a:t>cyfrifoldebau</a:t>
            </a:r>
            <a:r>
              <a:rPr lang="en-GB" sz="2200" dirty="0">
                <a:solidFill>
                  <a:schemeClr val="tx1"/>
                </a:solidFill>
                <a:ea typeface="+mj-ea"/>
                <a:cs typeface="+mj-cs"/>
              </a:rPr>
              <a:t> </a:t>
            </a:r>
            <a:r>
              <a:rPr lang="en-GB" sz="2200" dirty="0" err="1">
                <a:solidFill>
                  <a:schemeClr val="tx1"/>
                </a:solidFill>
                <a:ea typeface="+mj-ea"/>
                <a:cs typeface="+mj-cs"/>
              </a:rPr>
              <a:t>i</a:t>
            </a:r>
            <a:r>
              <a:rPr lang="en-GB" sz="2200" dirty="0">
                <a:solidFill>
                  <a:schemeClr val="tx1"/>
                </a:solidFill>
                <a:ea typeface="+mj-ea"/>
                <a:cs typeface="+mj-cs"/>
              </a:rPr>
              <a:t> </a:t>
            </a:r>
            <a:r>
              <a:rPr lang="en-GB" sz="2200" dirty="0" err="1">
                <a:solidFill>
                  <a:schemeClr val="tx1"/>
                </a:solidFill>
                <a:ea typeface="+mj-ea"/>
                <a:cs typeface="+mj-cs"/>
              </a:rPr>
              <a:t>barchu'r</a:t>
            </a:r>
            <a:r>
              <a:rPr lang="en-GB" sz="2200" dirty="0">
                <a:solidFill>
                  <a:schemeClr val="tx1"/>
                </a:solidFill>
                <a:ea typeface="+mj-ea"/>
                <a:cs typeface="+mj-cs"/>
              </a:rPr>
              <a:t> </a:t>
            </a:r>
            <a:r>
              <a:rPr lang="en-GB" sz="2200" dirty="0" err="1">
                <a:solidFill>
                  <a:schemeClr val="tx1"/>
                </a:solidFill>
                <a:ea typeface="+mj-ea"/>
                <a:cs typeface="+mj-cs"/>
              </a:rPr>
              <a:t>hawliau</a:t>
            </a:r>
            <a:r>
              <a:rPr lang="en-GB" sz="2200" dirty="0">
                <a:solidFill>
                  <a:schemeClr val="tx1"/>
                </a:solidFill>
                <a:ea typeface="+mj-ea"/>
                <a:cs typeface="+mj-cs"/>
              </a:rPr>
              <a:t> </a:t>
            </a:r>
            <a:r>
              <a:rPr lang="en-GB" sz="2200" dirty="0" err="1">
                <a:solidFill>
                  <a:schemeClr val="tx1"/>
                </a:solidFill>
                <a:ea typeface="+mj-ea"/>
                <a:cs typeface="+mj-cs"/>
              </a:rPr>
              <a:t>hynny</a:t>
            </a:r>
            <a:endParaRPr lang="en-GB" sz="2200" dirty="0">
              <a:solidFill>
                <a:schemeClr val="tx1"/>
              </a:solidFill>
              <a:ea typeface="+mj-ea"/>
              <a:cs typeface="+mj-cs"/>
            </a:endParaRPr>
          </a:p>
          <a:p>
            <a:pPr marL="342900" indent="-342900">
              <a:spcBef>
                <a:spcPct val="0"/>
              </a:spcBef>
              <a:buSzPct val="100000"/>
              <a:buFont typeface="Courier New" panose="02070309020205020404" pitchFamily="49" charset="0"/>
              <a:buChar char="o"/>
              <a:defRPr sz="2800"/>
            </a:pPr>
            <a:r>
              <a:rPr lang="en-GB" sz="2200" dirty="0" err="1" smtClean="0">
                <a:solidFill>
                  <a:schemeClr val="tx1"/>
                </a:solidFill>
                <a:ea typeface="+mj-ea"/>
                <a:cs typeface="+mj-cs"/>
              </a:rPr>
              <a:t>Yn</a:t>
            </a:r>
            <a:r>
              <a:rPr lang="en-GB" sz="2200" dirty="0" smtClean="0">
                <a:solidFill>
                  <a:schemeClr val="tx1"/>
                </a:solidFill>
                <a:ea typeface="+mj-ea"/>
                <a:cs typeface="+mj-cs"/>
              </a:rPr>
              <a:t> </a:t>
            </a:r>
            <a:r>
              <a:rPr lang="en-GB" sz="2200" dirty="0" err="1">
                <a:solidFill>
                  <a:schemeClr val="tx1"/>
                </a:solidFill>
                <a:ea typeface="+mj-ea"/>
                <a:cs typeface="+mj-cs"/>
              </a:rPr>
              <a:t>gofyn</a:t>
            </a:r>
            <a:r>
              <a:rPr lang="en-GB" sz="2200" dirty="0">
                <a:solidFill>
                  <a:schemeClr val="tx1"/>
                </a:solidFill>
                <a:ea typeface="+mj-ea"/>
                <a:cs typeface="+mj-cs"/>
              </a:rPr>
              <a:t> am </a:t>
            </a:r>
            <a:r>
              <a:rPr lang="en-GB" sz="2200" dirty="0" err="1">
                <a:solidFill>
                  <a:schemeClr val="tx1"/>
                </a:solidFill>
                <a:ea typeface="+mj-ea"/>
                <a:cs typeface="+mj-cs"/>
              </a:rPr>
              <a:t>agwedd</a:t>
            </a:r>
            <a:r>
              <a:rPr lang="en-GB" sz="2200" dirty="0">
                <a:solidFill>
                  <a:schemeClr val="tx1"/>
                </a:solidFill>
                <a:ea typeface="+mj-ea"/>
                <a:cs typeface="+mj-cs"/>
              </a:rPr>
              <a:t> </a:t>
            </a:r>
            <a:r>
              <a:rPr lang="en-GB" sz="2200" dirty="0" err="1">
                <a:solidFill>
                  <a:schemeClr val="tx1"/>
                </a:solidFill>
                <a:ea typeface="+mj-ea"/>
                <a:cs typeface="+mj-cs"/>
              </a:rPr>
              <a:t>seiliedig</a:t>
            </a:r>
            <a:r>
              <a:rPr lang="en-GB" sz="2200" dirty="0">
                <a:solidFill>
                  <a:schemeClr val="tx1"/>
                </a:solidFill>
                <a:ea typeface="+mj-ea"/>
                <a:cs typeface="+mj-cs"/>
              </a:rPr>
              <a:t> </a:t>
            </a:r>
            <a:r>
              <a:rPr lang="en-GB" sz="2200" dirty="0" err="1">
                <a:solidFill>
                  <a:schemeClr val="tx1"/>
                </a:solidFill>
                <a:ea typeface="+mj-ea"/>
                <a:cs typeface="+mj-cs"/>
              </a:rPr>
              <a:t>ar</a:t>
            </a:r>
            <a:r>
              <a:rPr lang="en-GB" sz="2200" dirty="0">
                <a:solidFill>
                  <a:schemeClr val="tx1"/>
                </a:solidFill>
                <a:ea typeface="+mj-ea"/>
                <a:cs typeface="+mj-cs"/>
              </a:rPr>
              <a:t> </a:t>
            </a:r>
            <a:r>
              <a:rPr lang="en-GB" sz="2200" dirty="0" err="1">
                <a:solidFill>
                  <a:schemeClr val="tx1"/>
                </a:solidFill>
                <a:ea typeface="+mj-ea"/>
                <a:cs typeface="+mj-cs"/>
              </a:rPr>
              <a:t>hawliau</a:t>
            </a:r>
            <a:r>
              <a:rPr lang="en-GB" sz="2200" dirty="0">
                <a:solidFill>
                  <a:schemeClr val="tx1"/>
                </a:solidFill>
                <a:ea typeface="+mj-ea"/>
                <a:cs typeface="+mj-cs"/>
              </a:rPr>
              <a:t> </a:t>
            </a:r>
            <a:r>
              <a:rPr lang="en-GB" sz="2200" dirty="0" err="1">
                <a:solidFill>
                  <a:schemeClr val="tx1"/>
                </a:solidFill>
                <a:ea typeface="+mj-ea"/>
                <a:cs typeface="+mj-cs"/>
              </a:rPr>
              <a:t>tuag</a:t>
            </a:r>
            <a:r>
              <a:rPr lang="en-GB" sz="2200" dirty="0">
                <a:solidFill>
                  <a:schemeClr val="tx1"/>
                </a:solidFill>
                <a:ea typeface="+mj-ea"/>
                <a:cs typeface="+mj-cs"/>
              </a:rPr>
              <a:t> at </a:t>
            </a:r>
            <a:r>
              <a:rPr lang="en-GB" sz="2200" dirty="0" err="1">
                <a:solidFill>
                  <a:schemeClr val="tx1"/>
                </a:solidFill>
                <a:ea typeface="+mj-ea"/>
                <a:cs typeface="+mj-cs"/>
              </a:rPr>
              <a:t>anabledd</a:t>
            </a:r>
            <a:endParaRPr lang="en-GB" sz="2200" dirty="0">
              <a:solidFill>
                <a:schemeClr val="tx1"/>
              </a:solidFill>
              <a:ea typeface="+mj-ea"/>
              <a:cs typeface="+mj-cs"/>
            </a:endParaRPr>
          </a:p>
          <a:p>
            <a:pPr marL="342900" indent="-342900">
              <a:spcBef>
                <a:spcPct val="0"/>
              </a:spcBef>
              <a:buSzPct val="100000"/>
              <a:buFont typeface="Courier New" panose="02070309020205020404" pitchFamily="49" charset="0"/>
              <a:buChar char="o"/>
              <a:defRPr sz="2800"/>
            </a:pPr>
            <a:r>
              <a:rPr lang="en-GB" sz="2200" dirty="0" err="1" smtClean="0">
                <a:solidFill>
                  <a:schemeClr val="tx1"/>
                </a:solidFill>
                <a:ea typeface="+mj-ea"/>
                <a:cs typeface="+mj-cs"/>
              </a:rPr>
              <a:t>Yn</a:t>
            </a:r>
            <a:r>
              <a:rPr lang="en-GB" sz="2200" dirty="0" smtClean="0">
                <a:solidFill>
                  <a:schemeClr val="tx1"/>
                </a:solidFill>
                <a:ea typeface="+mj-ea"/>
                <a:cs typeface="+mj-cs"/>
              </a:rPr>
              <a:t> </a:t>
            </a:r>
            <a:r>
              <a:rPr lang="en-GB" sz="2200" dirty="0" err="1">
                <a:solidFill>
                  <a:schemeClr val="tx1"/>
                </a:solidFill>
                <a:ea typeface="+mj-ea"/>
                <a:cs typeface="+mj-cs"/>
              </a:rPr>
              <a:t>hyrwyddo</a:t>
            </a:r>
            <a:r>
              <a:rPr lang="en-GB" sz="2200" dirty="0">
                <a:solidFill>
                  <a:schemeClr val="tx1"/>
                </a:solidFill>
                <a:ea typeface="+mj-ea"/>
                <a:cs typeface="+mj-cs"/>
              </a:rPr>
              <a:t> </a:t>
            </a:r>
            <a:r>
              <a:rPr lang="en-GB" sz="2200" dirty="0" err="1">
                <a:solidFill>
                  <a:schemeClr val="tx1"/>
                </a:solidFill>
                <a:ea typeface="+mj-ea"/>
                <a:cs typeface="+mj-cs"/>
              </a:rPr>
              <a:t>datblygiad</a:t>
            </a:r>
            <a:r>
              <a:rPr lang="en-GB" sz="2200" dirty="0">
                <a:solidFill>
                  <a:schemeClr val="tx1"/>
                </a:solidFill>
                <a:ea typeface="+mj-ea"/>
                <a:cs typeface="+mj-cs"/>
              </a:rPr>
              <a:t> </a:t>
            </a:r>
            <a:r>
              <a:rPr lang="en-GB" sz="2200" dirty="0" err="1">
                <a:solidFill>
                  <a:schemeClr val="tx1"/>
                </a:solidFill>
                <a:ea typeface="+mj-ea"/>
                <a:cs typeface="+mj-cs"/>
              </a:rPr>
              <a:t>hygyrch</a:t>
            </a:r>
            <a:r>
              <a:rPr lang="en-GB" sz="2200" dirty="0">
                <a:solidFill>
                  <a:schemeClr val="tx1"/>
                </a:solidFill>
                <a:ea typeface="+mj-ea"/>
                <a:cs typeface="+mj-cs"/>
              </a:rPr>
              <a:t> a </a:t>
            </a:r>
            <a:r>
              <a:rPr lang="en-GB" sz="2200" dirty="0" err="1">
                <a:solidFill>
                  <a:schemeClr val="tx1"/>
                </a:solidFill>
                <a:ea typeface="+mj-ea"/>
                <a:cs typeface="+mj-cs"/>
              </a:rPr>
              <a:t>chynhwysol</a:t>
            </a:r>
            <a:endParaRPr lang="en-GB" sz="2200" dirty="0">
              <a:solidFill>
                <a:schemeClr val="tx1"/>
              </a:solidFill>
              <a:ea typeface="+mj-ea"/>
              <a:cs typeface="+mj-cs"/>
            </a:endParaRPr>
          </a:p>
          <a:p>
            <a:pPr marL="342900" indent="-342900">
              <a:spcBef>
                <a:spcPct val="0"/>
              </a:spcBef>
              <a:buSzPct val="100000"/>
              <a:buFont typeface="Courier New" panose="02070309020205020404" pitchFamily="49" charset="0"/>
              <a:buChar char="o"/>
              <a:defRPr sz="2800"/>
            </a:pPr>
            <a:r>
              <a:rPr lang="en-GB" sz="2200" dirty="0" err="1" smtClean="0">
                <a:solidFill>
                  <a:schemeClr val="tx1"/>
                </a:solidFill>
                <a:ea typeface="+mj-ea"/>
                <a:cs typeface="+mj-cs"/>
              </a:rPr>
              <a:t>Sicrhau</a:t>
            </a:r>
            <a:r>
              <a:rPr lang="en-GB" sz="2200" dirty="0" smtClean="0">
                <a:solidFill>
                  <a:schemeClr val="tx1"/>
                </a:solidFill>
                <a:ea typeface="+mj-ea"/>
                <a:cs typeface="+mj-cs"/>
              </a:rPr>
              <a:t> </a:t>
            </a:r>
            <a:r>
              <a:rPr lang="en-GB" sz="2200" dirty="0" err="1">
                <a:solidFill>
                  <a:schemeClr val="tx1"/>
                </a:solidFill>
                <a:ea typeface="+mj-ea"/>
                <a:cs typeface="+mj-cs"/>
              </a:rPr>
              <a:t>i</a:t>
            </a:r>
            <a:r>
              <a:rPr lang="en-GB" sz="2200" dirty="0">
                <a:solidFill>
                  <a:schemeClr val="tx1"/>
                </a:solidFill>
                <a:ea typeface="+mj-ea"/>
                <a:cs typeface="+mj-cs"/>
              </a:rPr>
              <a:t> </a:t>
            </a:r>
            <a:r>
              <a:rPr lang="en-GB" sz="2200" dirty="0" err="1">
                <a:solidFill>
                  <a:schemeClr val="tx1"/>
                </a:solidFill>
                <a:ea typeface="+mj-ea"/>
                <a:cs typeface="+mj-cs"/>
              </a:rPr>
              <a:t>monitro</a:t>
            </a:r>
            <a:r>
              <a:rPr lang="en-GB" sz="2200" dirty="0">
                <a:solidFill>
                  <a:schemeClr val="tx1"/>
                </a:solidFill>
                <a:ea typeface="+mj-ea"/>
                <a:cs typeface="+mj-cs"/>
              </a:rPr>
              <a:t> </a:t>
            </a:r>
            <a:r>
              <a:rPr lang="en-GB" sz="2200" dirty="0" err="1">
                <a:solidFill>
                  <a:schemeClr val="tx1"/>
                </a:solidFill>
                <a:ea typeface="+mj-ea"/>
                <a:cs typeface="+mj-cs"/>
              </a:rPr>
              <a:t>hawliau</a:t>
            </a:r>
            <a:r>
              <a:rPr lang="en-GB" sz="2200" dirty="0">
                <a:solidFill>
                  <a:schemeClr val="tx1"/>
                </a:solidFill>
                <a:ea typeface="+mj-ea"/>
                <a:cs typeface="+mj-cs"/>
              </a:rPr>
              <a:t> </a:t>
            </a:r>
            <a:r>
              <a:rPr lang="en-GB" sz="2200" dirty="0" err="1">
                <a:solidFill>
                  <a:schemeClr val="tx1"/>
                </a:solidFill>
                <a:ea typeface="+mj-ea"/>
                <a:cs typeface="+mj-cs"/>
              </a:rPr>
              <a:t>yn</a:t>
            </a:r>
            <a:r>
              <a:rPr lang="en-GB" sz="2200" dirty="0">
                <a:solidFill>
                  <a:schemeClr val="tx1"/>
                </a:solidFill>
                <a:ea typeface="+mj-ea"/>
                <a:cs typeface="+mj-cs"/>
              </a:rPr>
              <a:t> </a:t>
            </a:r>
            <a:r>
              <a:rPr lang="en-GB" sz="2200" dirty="0" err="1">
                <a:solidFill>
                  <a:schemeClr val="tx1"/>
                </a:solidFill>
                <a:ea typeface="+mj-ea"/>
                <a:cs typeface="+mj-cs"/>
              </a:rPr>
              <a:t>genedlaethol</a:t>
            </a:r>
            <a:r>
              <a:rPr lang="en-GB" sz="2200" dirty="0">
                <a:solidFill>
                  <a:schemeClr val="tx1"/>
                </a:solidFill>
                <a:ea typeface="+mj-ea"/>
                <a:cs typeface="+mj-cs"/>
              </a:rPr>
              <a:t> ac </a:t>
            </a:r>
            <a:r>
              <a:rPr lang="en-GB" sz="2200" dirty="0" err="1">
                <a:solidFill>
                  <a:schemeClr val="tx1"/>
                </a:solidFill>
                <a:ea typeface="+mj-ea"/>
                <a:cs typeface="+mj-cs"/>
              </a:rPr>
              <a:t>yn</a:t>
            </a:r>
            <a:r>
              <a:rPr lang="en-GB" sz="2200" dirty="0">
                <a:solidFill>
                  <a:schemeClr val="tx1"/>
                </a:solidFill>
                <a:ea typeface="+mj-ea"/>
                <a:cs typeface="+mj-cs"/>
              </a:rPr>
              <a:t> </a:t>
            </a:r>
            <a:r>
              <a:rPr lang="en-GB" sz="2200" dirty="0" err="1">
                <a:solidFill>
                  <a:schemeClr val="tx1"/>
                </a:solidFill>
                <a:ea typeface="+mj-ea"/>
                <a:cs typeface="+mj-cs"/>
              </a:rPr>
              <a:t>rhyngwladol</a:t>
            </a:r>
            <a:endParaRPr lang="en-GB" sz="2200" dirty="0">
              <a:solidFill>
                <a:schemeClr val="tx1"/>
              </a:solidFill>
              <a:ea typeface="+mj-ea"/>
              <a:cs typeface="+mj-cs"/>
            </a:endParaRPr>
          </a:p>
        </p:txBody>
      </p:sp>
      <p:sp>
        <p:nvSpPr>
          <p:cNvPr id="2" name="TextBox 1"/>
          <p:cNvSpPr txBox="1"/>
          <p:nvPr/>
        </p:nvSpPr>
        <p:spPr>
          <a:xfrm>
            <a:off x="6071015" y="356722"/>
            <a:ext cx="5816185" cy="4893647"/>
          </a:xfrm>
          <a:prstGeom prst="rect">
            <a:avLst/>
          </a:prstGeom>
          <a:noFill/>
        </p:spPr>
        <p:txBody>
          <a:bodyPr wrap="square" rtlCol="0">
            <a:spAutoFit/>
          </a:bodyPr>
          <a:lstStyle/>
          <a:p>
            <a:r>
              <a:rPr lang="en-US" sz="2400" dirty="0">
                <a:latin typeface="+mj-lt"/>
              </a:rPr>
              <a:t>United Nations Convention on the Rights of Persons with Disabilities [UNCRPD]</a:t>
            </a:r>
          </a:p>
          <a:p>
            <a:endParaRPr lang="en-US" sz="1400" dirty="0">
              <a:latin typeface="+mj-lt"/>
            </a:endParaRPr>
          </a:p>
          <a:p>
            <a:pPr marL="342900" indent="-342900">
              <a:buFont typeface="Courier New" panose="02070309020205020404" pitchFamily="49" charset="0"/>
              <a:buChar char="o"/>
            </a:pPr>
            <a:r>
              <a:rPr lang="en-US" sz="2200" dirty="0" smtClean="0">
                <a:latin typeface="+mj-lt"/>
              </a:rPr>
              <a:t>Clarifies </a:t>
            </a:r>
            <a:r>
              <a:rPr lang="en-US" sz="2200" dirty="0">
                <a:latin typeface="+mj-lt"/>
              </a:rPr>
              <a:t>the rights of persons with disabilities</a:t>
            </a:r>
          </a:p>
          <a:p>
            <a:pPr marL="342900" indent="-342900">
              <a:buFont typeface="Courier New" panose="02070309020205020404" pitchFamily="49" charset="0"/>
              <a:buChar char="o"/>
            </a:pPr>
            <a:r>
              <a:rPr lang="en-US" sz="2200" dirty="0" smtClean="0">
                <a:latin typeface="+mj-lt"/>
              </a:rPr>
              <a:t>Sets </a:t>
            </a:r>
            <a:r>
              <a:rPr lang="en-US" sz="2200" dirty="0">
                <a:latin typeface="+mj-lt"/>
              </a:rPr>
              <a:t>out responsibilities to respect those rights</a:t>
            </a:r>
          </a:p>
          <a:p>
            <a:pPr marL="342900" indent="-342900">
              <a:buFont typeface="Courier New" panose="02070309020205020404" pitchFamily="49" charset="0"/>
              <a:buChar char="o"/>
            </a:pPr>
            <a:r>
              <a:rPr lang="en-US" sz="2200" dirty="0" smtClean="0">
                <a:latin typeface="+mj-lt"/>
              </a:rPr>
              <a:t>Requires </a:t>
            </a:r>
            <a:r>
              <a:rPr lang="en-US" sz="2200" dirty="0">
                <a:latin typeface="+mj-lt"/>
              </a:rPr>
              <a:t>a rights-based approach to disability</a:t>
            </a:r>
          </a:p>
          <a:p>
            <a:pPr marL="342900" indent="-342900">
              <a:buFont typeface="Courier New" panose="02070309020205020404" pitchFamily="49" charset="0"/>
              <a:buChar char="o"/>
            </a:pPr>
            <a:r>
              <a:rPr lang="en-US" sz="2200" dirty="0" smtClean="0">
                <a:latin typeface="+mj-lt"/>
              </a:rPr>
              <a:t>Promotes </a:t>
            </a:r>
            <a:r>
              <a:rPr lang="en-US" sz="2200" dirty="0">
                <a:latin typeface="+mj-lt"/>
              </a:rPr>
              <a:t>inclusive and accessible development</a:t>
            </a:r>
          </a:p>
          <a:p>
            <a:pPr marL="342900" indent="-342900">
              <a:buFont typeface="Courier New" panose="02070309020205020404" pitchFamily="49" charset="0"/>
              <a:buChar char="o"/>
            </a:pPr>
            <a:r>
              <a:rPr lang="en-US" sz="2200" dirty="0" smtClean="0">
                <a:latin typeface="+mj-lt"/>
              </a:rPr>
              <a:t>Ensures </a:t>
            </a:r>
            <a:r>
              <a:rPr lang="en-US" sz="2200" dirty="0">
                <a:latin typeface="+mj-lt"/>
              </a:rPr>
              <a:t>national and international monitoring of rights</a:t>
            </a:r>
          </a:p>
        </p:txBody>
      </p:sp>
      <p:pic>
        <p:nvPicPr>
          <p:cNvPr id="4"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59397" y="5516908"/>
            <a:ext cx="487363" cy="487363"/>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847405" y="5516907"/>
            <a:ext cx="487363" cy="487363"/>
          </a:xfrm>
          <a:prstGeom prst="rect">
            <a:avLst/>
          </a:prstGeom>
        </p:spPr>
      </p:pic>
    </p:spTree>
    <p:extLst>
      <p:ext uri="{BB962C8B-B14F-4D97-AF65-F5344CB8AC3E}">
        <p14:creationId xmlns:p14="http://schemas.microsoft.com/office/powerpoint/2010/main" val="789896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2292"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6138" y="3367359"/>
            <a:ext cx="10304835" cy="830997"/>
          </a:xfrm>
        </p:spPr>
        <p:txBody>
          <a:bodyPr/>
          <a:lstStyle/>
          <a:p>
            <a:r>
              <a:rPr lang="en-US" sz="5400" dirty="0" smtClean="0">
                <a:solidFill>
                  <a:schemeClr val="tx1"/>
                </a:solidFill>
              </a:rPr>
              <a:t>Human Rights in Education Law</a:t>
            </a:r>
            <a:endParaRPr lang="en-GB" sz="5400" dirty="0">
              <a:solidFill>
                <a:schemeClr val="tx1"/>
              </a:solidFill>
            </a:endParaRPr>
          </a:p>
        </p:txBody>
      </p:sp>
      <p:sp>
        <p:nvSpPr>
          <p:cNvPr id="4" name="TextBox 3"/>
          <p:cNvSpPr txBox="1"/>
          <p:nvPr/>
        </p:nvSpPr>
        <p:spPr>
          <a:xfrm>
            <a:off x="726138" y="759318"/>
            <a:ext cx="10501495" cy="1754326"/>
          </a:xfrm>
          <a:prstGeom prst="rect">
            <a:avLst/>
          </a:prstGeom>
          <a:noFill/>
        </p:spPr>
        <p:txBody>
          <a:bodyPr wrap="square" rtlCol="0">
            <a:spAutoFit/>
          </a:bodyPr>
          <a:lstStyle/>
          <a:p>
            <a:r>
              <a:rPr lang="en-US" sz="5400" b="1" dirty="0" err="1" smtClean="0">
                <a:solidFill>
                  <a:schemeClr val="accent4"/>
                </a:solidFill>
                <a:latin typeface="+mj-lt"/>
              </a:rPr>
              <a:t>Hawliau</a:t>
            </a:r>
            <a:r>
              <a:rPr lang="en-US" sz="5400" b="1" dirty="0" smtClean="0">
                <a:solidFill>
                  <a:schemeClr val="accent4"/>
                </a:solidFill>
                <a:latin typeface="+mj-lt"/>
              </a:rPr>
              <a:t> </a:t>
            </a:r>
            <a:r>
              <a:rPr lang="en-US" sz="5400" b="1" dirty="0" err="1" smtClean="0">
                <a:solidFill>
                  <a:schemeClr val="accent4"/>
                </a:solidFill>
                <a:latin typeface="+mj-lt"/>
              </a:rPr>
              <a:t>Dynol</a:t>
            </a:r>
            <a:r>
              <a:rPr lang="en-US" sz="5400" b="1" dirty="0" smtClean="0">
                <a:solidFill>
                  <a:schemeClr val="accent4"/>
                </a:solidFill>
                <a:latin typeface="+mj-lt"/>
              </a:rPr>
              <a:t> </a:t>
            </a:r>
            <a:r>
              <a:rPr lang="en-US" sz="5400" b="1" dirty="0" err="1" smtClean="0">
                <a:solidFill>
                  <a:schemeClr val="accent4"/>
                </a:solidFill>
                <a:latin typeface="+mj-lt"/>
              </a:rPr>
              <a:t>mewn</a:t>
            </a:r>
            <a:r>
              <a:rPr lang="en-US" sz="5400" b="1" dirty="0" smtClean="0">
                <a:solidFill>
                  <a:schemeClr val="accent4"/>
                </a:solidFill>
                <a:latin typeface="+mj-lt"/>
              </a:rPr>
              <a:t> </a:t>
            </a:r>
            <a:r>
              <a:rPr lang="en-US" sz="5400" b="1" dirty="0" err="1" smtClean="0">
                <a:solidFill>
                  <a:schemeClr val="accent4"/>
                </a:solidFill>
                <a:latin typeface="+mj-lt"/>
              </a:rPr>
              <a:t>Cyfraith</a:t>
            </a:r>
            <a:r>
              <a:rPr lang="en-US" sz="5400" b="1" dirty="0" smtClean="0">
                <a:solidFill>
                  <a:schemeClr val="accent4"/>
                </a:solidFill>
                <a:latin typeface="+mj-lt"/>
              </a:rPr>
              <a:t> </a:t>
            </a:r>
            <a:r>
              <a:rPr lang="en-US" sz="5400" b="1" dirty="0" err="1" smtClean="0">
                <a:solidFill>
                  <a:schemeClr val="accent4"/>
                </a:solidFill>
                <a:latin typeface="+mj-lt"/>
              </a:rPr>
              <a:t>Addysg</a:t>
            </a:r>
            <a:endParaRPr lang="en-GB" sz="5400" b="1" dirty="0">
              <a:solidFill>
                <a:schemeClr val="accent4"/>
              </a:solidFill>
              <a:latin typeface="+mj-lt"/>
            </a:endParaRPr>
          </a:p>
        </p:txBody>
      </p:sp>
      <p:pic>
        <p:nvPicPr>
          <p:cNvPr id="3"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3951" y="3539175"/>
            <a:ext cx="487363" cy="487363"/>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363158" y="1873291"/>
            <a:ext cx="487363" cy="487363"/>
          </a:xfrm>
          <a:prstGeom prst="rect">
            <a:avLst/>
          </a:prstGeom>
        </p:spPr>
      </p:pic>
    </p:spTree>
    <p:extLst>
      <p:ext uri="{BB962C8B-B14F-4D97-AF65-F5344CB8AC3E}">
        <p14:creationId xmlns:p14="http://schemas.microsoft.com/office/powerpoint/2010/main" val="16164797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9253"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37738" y="552824"/>
            <a:ext cx="5536685" cy="4581767"/>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algn="l">
              <a:spcBef>
                <a:spcPts val="1000"/>
              </a:spcBef>
              <a:buSzPct val="100000"/>
              <a:defRPr sz="2800"/>
            </a:pPr>
            <a:r>
              <a:rPr lang="en-US" sz="1900" dirty="0">
                <a:solidFill>
                  <a:schemeClr val="tx1"/>
                </a:solidFill>
                <a:ea typeface="+mn-ea"/>
                <a:cs typeface="Arial" panose="020B0604020202020204" pitchFamily="34" charset="0"/>
              </a:rPr>
              <a:t>Human rights in the Additional Learning Needs and Education Tribunal (Wales) Act 2018</a:t>
            </a:r>
          </a:p>
          <a:p>
            <a:pPr algn="l">
              <a:spcBef>
                <a:spcPts val="1000"/>
              </a:spcBef>
              <a:buSzPct val="100000"/>
              <a:defRPr sz="2800"/>
            </a:pPr>
            <a:endParaRPr lang="en-US" sz="1900" dirty="0">
              <a:solidFill>
                <a:schemeClr val="tx1"/>
              </a:solidFill>
              <a:ea typeface="+mn-ea"/>
              <a:cs typeface="Arial" panose="020B0604020202020204" pitchFamily="34" charset="0"/>
            </a:endParaRPr>
          </a:p>
          <a:p>
            <a:pPr algn="l">
              <a:spcBef>
                <a:spcPts val="1000"/>
              </a:spcBef>
              <a:buSzPct val="100000"/>
              <a:defRPr sz="2800"/>
            </a:pPr>
            <a:r>
              <a:rPr lang="en-US" sz="1900" dirty="0">
                <a:solidFill>
                  <a:schemeClr val="tx1"/>
                </a:solidFill>
                <a:ea typeface="+mn-ea"/>
                <a:cs typeface="Arial" panose="020B0604020202020204" pitchFamily="34" charset="0"/>
              </a:rPr>
              <a:t>The Act has a due regard duty to both Conventions in (Sections 7 and 8).  So local authorities and health bodies must take account of these Conventions.</a:t>
            </a:r>
          </a:p>
          <a:p>
            <a:pPr algn="l">
              <a:spcBef>
                <a:spcPts val="1000"/>
              </a:spcBef>
              <a:buSzPct val="100000"/>
              <a:defRPr sz="2800"/>
            </a:pPr>
            <a:endParaRPr lang="en-US" sz="1900" dirty="0">
              <a:solidFill>
                <a:schemeClr val="tx1"/>
              </a:solidFill>
              <a:ea typeface="+mn-ea"/>
              <a:cs typeface="Arial" panose="020B0604020202020204" pitchFamily="34" charset="0"/>
            </a:endParaRPr>
          </a:p>
          <a:p>
            <a:pPr algn="l">
              <a:spcBef>
                <a:spcPts val="1000"/>
              </a:spcBef>
              <a:buSzPct val="100000"/>
              <a:defRPr sz="2800"/>
            </a:pPr>
            <a:r>
              <a:rPr lang="en-US" sz="1900" dirty="0">
                <a:solidFill>
                  <a:schemeClr val="tx1"/>
                </a:solidFill>
                <a:ea typeface="+mn-ea"/>
                <a:cs typeface="Arial" panose="020B0604020202020204" pitchFamily="34" charset="0"/>
              </a:rPr>
              <a:t>Principles of the UNCRC and UNCRPD are also integrated through the Act, for example the principles of the Code include:</a:t>
            </a:r>
          </a:p>
          <a:p>
            <a:pPr algn="l">
              <a:spcBef>
                <a:spcPts val="1000"/>
              </a:spcBef>
              <a:buSzPct val="100000"/>
              <a:defRPr sz="2800"/>
            </a:pPr>
            <a:endParaRPr lang="en-US" sz="1900" dirty="0">
              <a:solidFill>
                <a:schemeClr val="tx1"/>
              </a:solidFill>
              <a:ea typeface="+mn-ea"/>
              <a:cs typeface="Arial" panose="020B0604020202020204" pitchFamily="34" charset="0"/>
            </a:endParaRPr>
          </a:p>
          <a:p>
            <a:pPr algn="l">
              <a:spcBef>
                <a:spcPts val="1000"/>
              </a:spcBef>
              <a:buSzPct val="100000"/>
              <a:defRPr sz="2800"/>
            </a:pPr>
            <a:r>
              <a:rPr lang="en-US" sz="1900" i="1" dirty="0">
                <a:solidFill>
                  <a:schemeClr val="tx1"/>
                </a:solidFill>
                <a:ea typeface="+mn-ea"/>
                <a:cs typeface="Arial" panose="020B0604020202020204" pitchFamily="34" charset="0"/>
              </a:rPr>
              <a:t>“A rights-based approach”;</a:t>
            </a:r>
          </a:p>
          <a:p>
            <a:pPr algn="l">
              <a:spcBef>
                <a:spcPts val="1000"/>
              </a:spcBef>
              <a:buSzPct val="100000"/>
              <a:defRPr sz="2800"/>
            </a:pPr>
            <a:r>
              <a:rPr lang="en-US" sz="1900" i="1" dirty="0">
                <a:solidFill>
                  <a:schemeClr val="tx1"/>
                </a:solidFill>
                <a:ea typeface="+mn-ea"/>
                <a:cs typeface="Arial" panose="020B0604020202020204" pitchFamily="34" charset="0"/>
              </a:rPr>
              <a:t> </a:t>
            </a:r>
            <a:r>
              <a:rPr lang="en-US" sz="1900" i="1" dirty="0" smtClean="0">
                <a:solidFill>
                  <a:schemeClr val="tx1"/>
                </a:solidFill>
                <a:ea typeface="+mn-ea"/>
                <a:cs typeface="Arial" panose="020B0604020202020204" pitchFamily="34" charset="0"/>
              </a:rPr>
              <a:t>“</a:t>
            </a:r>
            <a:r>
              <a:rPr lang="en-US" sz="1900" i="1" dirty="0">
                <a:solidFill>
                  <a:schemeClr val="tx1"/>
                </a:solidFill>
                <a:ea typeface="+mn-ea"/>
                <a:cs typeface="Arial" panose="020B0604020202020204" pitchFamily="34" charset="0"/>
              </a:rPr>
              <a:t>Inclusive </a:t>
            </a:r>
            <a:r>
              <a:rPr lang="en-US" sz="1900" i="1" dirty="0" smtClean="0">
                <a:solidFill>
                  <a:schemeClr val="tx1"/>
                </a:solidFill>
                <a:ea typeface="+mn-ea"/>
                <a:cs typeface="Arial" panose="020B0604020202020204" pitchFamily="34" charset="0"/>
              </a:rPr>
              <a:t>education”</a:t>
            </a:r>
            <a:endParaRPr lang="en-US" sz="1900" b="1" i="1" dirty="0">
              <a:solidFill>
                <a:schemeClr val="tx1"/>
              </a:solidFill>
            </a:endParaRPr>
          </a:p>
        </p:txBody>
      </p:sp>
      <p:sp>
        <p:nvSpPr>
          <p:cNvPr id="8" name="Subtitle 2"/>
          <p:cNvSpPr txBox="1">
            <a:spLocks/>
          </p:cNvSpPr>
          <p:nvPr/>
        </p:nvSpPr>
        <p:spPr>
          <a:xfrm>
            <a:off x="588847" y="552824"/>
            <a:ext cx="5549575" cy="5014706"/>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SzPct val="100000"/>
              <a:defRPr sz="2800"/>
            </a:pPr>
            <a:r>
              <a:rPr lang="en-GB" sz="1900" dirty="0" err="1">
                <a:solidFill>
                  <a:schemeClr val="tx1"/>
                </a:solidFill>
                <a:cs typeface="Arial" panose="020B0604020202020204" pitchFamily="34" charset="0"/>
              </a:rPr>
              <a:t>Hawliau</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dynol</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yn</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Neddf</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Tribiwnlys</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Anghenion</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Dysgu</a:t>
            </a:r>
            <a:r>
              <a:rPr lang="en-GB" sz="1900" dirty="0">
                <a:solidFill>
                  <a:schemeClr val="tx1"/>
                </a:solidFill>
                <a:cs typeface="Arial" panose="020B0604020202020204" pitchFamily="34" charset="0"/>
              </a:rPr>
              <a:t> ac </a:t>
            </a:r>
            <a:r>
              <a:rPr lang="en-GB" sz="1900" dirty="0" err="1">
                <a:solidFill>
                  <a:schemeClr val="tx1"/>
                </a:solidFill>
                <a:cs typeface="Arial" panose="020B0604020202020204" pitchFamily="34" charset="0"/>
              </a:rPr>
              <a:t>Addysg</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Ychwanegol</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Cymru</a:t>
            </a:r>
            <a:r>
              <a:rPr lang="en-GB" sz="1900" dirty="0">
                <a:solidFill>
                  <a:schemeClr val="tx1"/>
                </a:solidFill>
                <a:cs typeface="Arial" panose="020B0604020202020204" pitchFamily="34" charset="0"/>
              </a:rPr>
              <a:t>) 2018</a:t>
            </a:r>
          </a:p>
          <a:p>
            <a:pPr algn="l">
              <a:buSzPct val="100000"/>
              <a:defRPr sz="2800"/>
            </a:pPr>
            <a:endParaRPr lang="en-GB" sz="1900" dirty="0">
              <a:solidFill>
                <a:schemeClr val="tx1"/>
              </a:solidFill>
              <a:cs typeface="Arial" panose="020B0604020202020204" pitchFamily="34" charset="0"/>
            </a:endParaRPr>
          </a:p>
          <a:p>
            <a:pPr algn="l">
              <a:buSzPct val="100000"/>
              <a:defRPr sz="2800"/>
            </a:pPr>
            <a:r>
              <a:rPr lang="en-GB" sz="1900" dirty="0">
                <a:solidFill>
                  <a:schemeClr val="tx1"/>
                </a:solidFill>
                <a:cs typeface="Arial" panose="020B0604020202020204" pitchFamily="34" charset="0"/>
              </a:rPr>
              <a:t>Mae </a:t>
            </a:r>
            <a:r>
              <a:rPr lang="en-GB" sz="1900" dirty="0" err="1">
                <a:solidFill>
                  <a:schemeClr val="tx1"/>
                </a:solidFill>
                <a:cs typeface="Arial" panose="020B0604020202020204" pitchFamily="34" charset="0"/>
              </a:rPr>
              <a:t>gan</a:t>
            </a:r>
            <a:r>
              <a:rPr lang="en-GB" sz="1900" dirty="0">
                <a:solidFill>
                  <a:schemeClr val="tx1"/>
                </a:solidFill>
                <a:cs typeface="Arial" panose="020B0604020202020204" pitchFamily="34" charset="0"/>
              </a:rPr>
              <a:t> y </a:t>
            </a:r>
            <a:r>
              <a:rPr lang="en-GB" sz="1900" dirty="0" err="1">
                <a:solidFill>
                  <a:schemeClr val="tx1"/>
                </a:solidFill>
                <a:cs typeface="Arial" panose="020B0604020202020204" pitchFamily="34" charset="0"/>
              </a:rPr>
              <a:t>Ddeddf</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ddyletswydd</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sylw</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dyledus</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i'r</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ddau</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Gonfensiwn</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yn</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Adrannau</a:t>
            </a:r>
            <a:r>
              <a:rPr lang="en-GB" sz="1900" dirty="0">
                <a:solidFill>
                  <a:schemeClr val="tx1"/>
                </a:solidFill>
                <a:cs typeface="Arial" panose="020B0604020202020204" pitchFamily="34" charset="0"/>
              </a:rPr>
              <a:t> 7 ac 8). Felly </a:t>
            </a:r>
            <a:r>
              <a:rPr lang="en-GB" sz="1900" dirty="0" err="1">
                <a:solidFill>
                  <a:schemeClr val="tx1"/>
                </a:solidFill>
                <a:cs typeface="Arial" panose="020B0604020202020204" pitchFamily="34" charset="0"/>
              </a:rPr>
              <a:t>mae'n</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rhaid</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i</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awdurdodau</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lleol</a:t>
            </a:r>
            <a:r>
              <a:rPr lang="en-GB" sz="1900" dirty="0">
                <a:solidFill>
                  <a:schemeClr val="tx1"/>
                </a:solidFill>
                <a:cs typeface="Arial" panose="020B0604020202020204" pitchFamily="34" charset="0"/>
              </a:rPr>
              <a:t> a </a:t>
            </a:r>
            <a:r>
              <a:rPr lang="en-GB" sz="1900" dirty="0" err="1">
                <a:solidFill>
                  <a:schemeClr val="tx1"/>
                </a:solidFill>
                <a:cs typeface="Arial" panose="020B0604020202020204" pitchFamily="34" charset="0"/>
              </a:rPr>
              <a:t>chyrff</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iechyd</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ystyried</a:t>
            </a:r>
            <a:r>
              <a:rPr lang="en-GB" sz="1900" dirty="0">
                <a:solidFill>
                  <a:schemeClr val="tx1"/>
                </a:solidFill>
                <a:cs typeface="Arial" panose="020B0604020202020204" pitchFamily="34" charset="0"/>
              </a:rPr>
              <a:t> y </a:t>
            </a:r>
            <a:r>
              <a:rPr lang="en-GB" sz="1900" dirty="0" err="1">
                <a:solidFill>
                  <a:schemeClr val="tx1"/>
                </a:solidFill>
                <a:cs typeface="Arial" panose="020B0604020202020204" pitchFamily="34" charset="0"/>
              </a:rPr>
              <a:t>Confensiynau</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hyn</a:t>
            </a:r>
            <a:r>
              <a:rPr lang="en-GB" sz="1900" dirty="0">
                <a:solidFill>
                  <a:schemeClr val="tx1"/>
                </a:solidFill>
                <a:cs typeface="Arial" panose="020B0604020202020204" pitchFamily="34" charset="0"/>
              </a:rPr>
              <a:t>.</a:t>
            </a:r>
          </a:p>
          <a:p>
            <a:pPr algn="l">
              <a:buSzPct val="100000"/>
              <a:defRPr sz="2800"/>
            </a:pPr>
            <a:endParaRPr lang="en-US" sz="1900" dirty="0">
              <a:solidFill>
                <a:schemeClr val="tx1"/>
              </a:solidFill>
              <a:cs typeface="Arial" panose="020B0604020202020204" pitchFamily="34" charset="0"/>
            </a:endParaRPr>
          </a:p>
          <a:p>
            <a:pPr algn="l">
              <a:buSzPct val="100000"/>
              <a:defRPr sz="2800"/>
            </a:pPr>
            <a:r>
              <a:rPr lang="en-GB" sz="1900" dirty="0">
                <a:solidFill>
                  <a:schemeClr val="tx1"/>
                </a:solidFill>
                <a:cs typeface="Arial" panose="020B0604020202020204" pitchFamily="34" charset="0"/>
              </a:rPr>
              <a:t>Mae </a:t>
            </a:r>
            <a:r>
              <a:rPr lang="en-GB" sz="1900" dirty="0" err="1">
                <a:solidFill>
                  <a:schemeClr val="tx1"/>
                </a:solidFill>
                <a:cs typeface="Arial" panose="020B0604020202020204" pitchFamily="34" charset="0"/>
              </a:rPr>
              <a:t>egwyddorion</a:t>
            </a:r>
            <a:r>
              <a:rPr lang="en-GB" sz="1900" dirty="0">
                <a:solidFill>
                  <a:schemeClr val="tx1"/>
                </a:solidFill>
                <a:cs typeface="Arial" panose="020B0604020202020204" pitchFamily="34" charset="0"/>
              </a:rPr>
              <a:t> CCUHP ac CCUHPA </a:t>
            </a:r>
            <a:r>
              <a:rPr lang="en-GB" sz="1900" dirty="0" err="1">
                <a:solidFill>
                  <a:schemeClr val="tx1"/>
                </a:solidFill>
                <a:cs typeface="Arial" panose="020B0604020202020204" pitchFamily="34" charset="0"/>
              </a:rPr>
              <a:t>hefyd</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wedi'u</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hintegreiddio</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trwy'r</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Ddeddf</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er</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enghraifft</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mae</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egwyddorion</a:t>
            </a:r>
            <a:r>
              <a:rPr lang="en-GB" sz="1900" dirty="0">
                <a:solidFill>
                  <a:schemeClr val="tx1"/>
                </a:solidFill>
                <a:cs typeface="Arial" panose="020B0604020202020204" pitchFamily="34" charset="0"/>
              </a:rPr>
              <a:t> y Cod </a:t>
            </a:r>
            <a:r>
              <a:rPr lang="en-GB" sz="1900" dirty="0" err="1">
                <a:solidFill>
                  <a:schemeClr val="tx1"/>
                </a:solidFill>
                <a:cs typeface="Arial" panose="020B0604020202020204" pitchFamily="34" charset="0"/>
              </a:rPr>
              <a:t>yn</a:t>
            </a:r>
            <a:r>
              <a:rPr lang="en-GB" sz="1900" dirty="0">
                <a:solidFill>
                  <a:schemeClr val="tx1"/>
                </a:solidFill>
                <a:cs typeface="Arial" panose="020B0604020202020204" pitchFamily="34" charset="0"/>
              </a:rPr>
              <a:t> </a:t>
            </a:r>
            <a:r>
              <a:rPr lang="en-GB" sz="1900" dirty="0" err="1">
                <a:solidFill>
                  <a:schemeClr val="tx1"/>
                </a:solidFill>
                <a:cs typeface="Arial" panose="020B0604020202020204" pitchFamily="34" charset="0"/>
              </a:rPr>
              <a:t>cynnwys</a:t>
            </a:r>
            <a:r>
              <a:rPr lang="en-GB" sz="1900" dirty="0">
                <a:solidFill>
                  <a:schemeClr val="tx1"/>
                </a:solidFill>
                <a:cs typeface="Arial" panose="020B0604020202020204" pitchFamily="34" charset="0"/>
              </a:rPr>
              <a:t>:</a:t>
            </a:r>
          </a:p>
          <a:p>
            <a:pPr algn="l">
              <a:buSzPct val="100000"/>
              <a:defRPr sz="2800"/>
            </a:pPr>
            <a:endParaRPr lang="en-US" sz="1900" dirty="0">
              <a:solidFill>
                <a:schemeClr val="tx1"/>
              </a:solidFill>
              <a:cs typeface="Arial" panose="020B0604020202020204" pitchFamily="34" charset="0"/>
            </a:endParaRPr>
          </a:p>
          <a:p>
            <a:pPr algn="l">
              <a:buSzPct val="100000"/>
              <a:defRPr sz="2800"/>
            </a:pPr>
            <a:r>
              <a:rPr lang="en-GB" sz="1900" i="1" dirty="0">
                <a:solidFill>
                  <a:schemeClr val="tx1"/>
                </a:solidFill>
                <a:cs typeface="Arial" panose="020B0604020202020204" pitchFamily="34" charset="0"/>
              </a:rPr>
              <a:t>“Dull </a:t>
            </a:r>
            <a:r>
              <a:rPr lang="en-GB" sz="1900" i="1" dirty="0" err="1">
                <a:solidFill>
                  <a:schemeClr val="tx1"/>
                </a:solidFill>
                <a:cs typeface="Arial" panose="020B0604020202020204" pitchFamily="34" charset="0"/>
              </a:rPr>
              <a:t>sy'n</a:t>
            </a:r>
            <a:r>
              <a:rPr lang="en-GB" sz="1900" i="1" dirty="0">
                <a:solidFill>
                  <a:schemeClr val="tx1"/>
                </a:solidFill>
                <a:cs typeface="Arial" panose="020B0604020202020204" pitchFamily="34" charset="0"/>
              </a:rPr>
              <a:t> </a:t>
            </a:r>
            <a:r>
              <a:rPr lang="en-GB" sz="1900" i="1" dirty="0" err="1">
                <a:solidFill>
                  <a:schemeClr val="tx1"/>
                </a:solidFill>
                <a:cs typeface="Arial" panose="020B0604020202020204" pitchFamily="34" charset="0"/>
              </a:rPr>
              <a:t>seiliedig</a:t>
            </a:r>
            <a:r>
              <a:rPr lang="en-GB" sz="1900" i="1" dirty="0">
                <a:solidFill>
                  <a:schemeClr val="tx1"/>
                </a:solidFill>
                <a:cs typeface="Arial" panose="020B0604020202020204" pitchFamily="34" charset="0"/>
              </a:rPr>
              <a:t> </a:t>
            </a:r>
            <a:r>
              <a:rPr lang="en-GB" sz="1900" i="1" dirty="0" err="1">
                <a:solidFill>
                  <a:schemeClr val="tx1"/>
                </a:solidFill>
                <a:cs typeface="Arial" panose="020B0604020202020204" pitchFamily="34" charset="0"/>
              </a:rPr>
              <a:t>ar</a:t>
            </a:r>
            <a:r>
              <a:rPr lang="en-GB" sz="1900" i="1" dirty="0">
                <a:solidFill>
                  <a:schemeClr val="tx1"/>
                </a:solidFill>
                <a:cs typeface="Arial" panose="020B0604020202020204" pitchFamily="34" charset="0"/>
              </a:rPr>
              <a:t> </a:t>
            </a:r>
            <a:r>
              <a:rPr lang="en-GB" sz="1900" i="1" dirty="0" err="1">
                <a:solidFill>
                  <a:schemeClr val="tx1"/>
                </a:solidFill>
                <a:cs typeface="Arial" panose="020B0604020202020204" pitchFamily="34" charset="0"/>
              </a:rPr>
              <a:t>hawliau</a:t>
            </a:r>
            <a:r>
              <a:rPr lang="en-GB" sz="1900" i="1" dirty="0">
                <a:solidFill>
                  <a:schemeClr val="tx1"/>
                </a:solidFill>
                <a:cs typeface="Arial" panose="020B0604020202020204" pitchFamily="34" charset="0"/>
              </a:rPr>
              <a:t>”;</a:t>
            </a:r>
          </a:p>
          <a:p>
            <a:pPr algn="l">
              <a:buSzPct val="100000"/>
              <a:defRPr sz="2800"/>
            </a:pPr>
            <a:r>
              <a:rPr lang="en-GB" sz="1900" i="1" dirty="0">
                <a:solidFill>
                  <a:schemeClr val="tx1"/>
                </a:solidFill>
                <a:cs typeface="Arial" panose="020B0604020202020204" pitchFamily="34" charset="0"/>
              </a:rPr>
              <a:t>“</a:t>
            </a:r>
            <a:r>
              <a:rPr lang="en-GB" sz="1900" i="1" dirty="0" err="1">
                <a:solidFill>
                  <a:schemeClr val="tx1"/>
                </a:solidFill>
                <a:cs typeface="Arial" panose="020B0604020202020204" pitchFamily="34" charset="0"/>
              </a:rPr>
              <a:t>Addysg</a:t>
            </a:r>
            <a:r>
              <a:rPr lang="en-GB" sz="1900" i="1" dirty="0">
                <a:solidFill>
                  <a:schemeClr val="tx1"/>
                </a:solidFill>
                <a:cs typeface="Arial" panose="020B0604020202020204" pitchFamily="34" charset="0"/>
              </a:rPr>
              <a:t> </a:t>
            </a:r>
            <a:r>
              <a:rPr lang="en-GB" sz="1900" i="1" dirty="0" err="1">
                <a:solidFill>
                  <a:schemeClr val="tx1"/>
                </a:solidFill>
                <a:cs typeface="Arial" panose="020B0604020202020204" pitchFamily="34" charset="0"/>
              </a:rPr>
              <a:t>gynhwysol</a:t>
            </a:r>
            <a:r>
              <a:rPr lang="en-GB" sz="1900" i="1" dirty="0">
                <a:solidFill>
                  <a:schemeClr val="tx1"/>
                </a:solidFill>
                <a:cs typeface="Arial" panose="020B0604020202020204" pitchFamily="34" charset="0"/>
              </a:rPr>
              <a:t>”</a:t>
            </a:r>
          </a:p>
          <a:p>
            <a:pPr marL="342900" lvl="0" indent="-342900" algn="l">
              <a:buFont typeface="Arial" panose="020B0604020202020204" pitchFamily="34" charset="0"/>
              <a:buChar char="•"/>
            </a:pPr>
            <a:endParaRPr lang="en-GB" sz="2200" dirty="0"/>
          </a:p>
        </p:txBody>
      </p:sp>
      <p:pic>
        <p:nvPicPr>
          <p:cNvPr id="2"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62398" y="5801604"/>
            <a:ext cx="487363" cy="487363"/>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119952" y="5821706"/>
            <a:ext cx="487363" cy="487363"/>
          </a:xfrm>
          <a:prstGeom prst="rect">
            <a:avLst/>
          </a:prstGeom>
        </p:spPr>
      </p:pic>
    </p:spTree>
    <p:extLst>
      <p:ext uri="{BB962C8B-B14F-4D97-AF65-F5344CB8AC3E}">
        <p14:creationId xmlns:p14="http://schemas.microsoft.com/office/powerpoint/2010/main" val="6481079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226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CComm">
      <a:dk1>
        <a:sysClr val="windowText" lastClr="000000"/>
      </a:dk1>
      <a:lt1>
        <a:sysClr val="window" lastClr="FFFFFF"/>
      </a:lt1>
      <a:dk2>
        <a:srgbClr val="414042"/>
      </a:dk2>
      <a:lt2>
        <a:srgbClr val="ED1556"/>
      </a:lt2>
      <a:accent1>
        <a:srgbClr val="0072BC"/>
      </a:accent1>
      <a:accent2>
        <a:srgbClr val="FDB913"/>
      </a:accent2>
      <a:accent3>
        <a:srgbClr val="27AAE1"/>
      </a:accent3>
      <a:accent4>
        <a:srgbClr val="EE3D96"/>
      </a:accent4>
      <a:accent5>
        <a:srgbClr val="A978B4"/>
      </a:accent5>
      <a:accent6>
        <a:srgbClr val="B3D235"/>
      </a:accent6>
      <a:hlink>
        <a:srgbClr val="0563C1"/>
      </a:hlink>
      <a:folHlink>
        <a:srgbClr val="954F72"/>
      </a:folHlink>
    </a:clrScheme>
    <a:fontScheme name="CCom">
      <a:majorFont>
        <a:latin typeface="VAG Rounded"/>
        <a:ea typeface=""/>
        <a:cs typeface=""/>
      </a:majorFont>
      <a:minorFont>
        <a:latin typeface="VAG Rounded St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2018.potx" id="{B0D8CF57-D8FC-43EB-9088-CCE5842F2899}" vid="{29BCE122-BF80-41C0-B566-8E18204F2718}"/>
    </a:ext>
  </a:extLst>
</a:theme>
</file>

<file path=ppt/theme/theme2.xml><?xml version="1.0" encoding="utf-8"?>
<a:theme xmlns:a="http://schemas.openxmlformats.org/drawingml/2006/main" name="1_Office Theme">
  <a:themeElements>
    <a:clrScheme name="CComm">
      <a:dk1>
        <a:sysClr val="windowText" lastClr="000000"/>
      </a:dk1>
      <a:lt1>
        <a:sysClr val="window" lastClr="FFFFFF"/>
      </a:lt1>
      <a:dk2>
        <a:srgbClr val="414042"/>
      </a:dk2>
      <a:lt2>
        <a:srgbClr val="ED1556"/>
      </a:lt2>
      <a:accent1>
        <a:srgbClr val="0072BC"/>
      </a:accent1>
      <a:accent2>
        <a:srgbClr val="FDB913"/>
      </a:accent2>
      <a:accent3>
        <a:srgbClr val="27AAE1"/>
      </a:accent3>
      <a:accent4>
        <a:srgbClr val="EE3D96"/>
      </a:accent4>
      <a:accent5>
        <a:srgbClr val="A978B4"/>
      </a:accent5>
      <a:accent6>
        <a:srgbClr val="B3D235"/>
      </a:accent6>
      <a:hlink>
        <a:srgbClr val="0563C1"/>
      </a:hlink>
      <a:folHlink>
        <a:srgbClr val="954F72"/>
      </a:folHlink>
    </a:clrScheme>
    <a:fontScheme name="CCom">
      <a:majorFont>
        <a:latin typeface="VAG Rounded"/>
        <a:ea typeface=""/>
        <a:cs typeface=""/>
      </a:majorFont>
      <a:minorFont>
        <a:latin typeface="VAG Rounded St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2018.potx" id="{B0D8CF57-D8FC-43EB-9088-CCE5842F2899}" vid="{29BCE122-BF80-41C0-B566-8E18204F271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2FE3CD854411C4385551A9D4B32FEB7" ma:contentTypeVersion="" ma:contentTypeDescription="Create a new document." ma:contentTypeScope="" ma:versionID="317539c51a26a6ccad62dcff38058d62">
  <xsd:schema xmlns:xsd="http://www.w3.org/2001/XMLSchema" xmlns:xs="http://www.w3.org/2001/XMLSchema" xmlns:p="http://schemas.microsoft.com/office/2006/metadata/properties" targetNamespace="http://schemas.microsoft.com/office/2006/metadata/properties" ma:root="true" ma:fieldsID="b2384c6cc0088fcedbaf6edaf557de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EA4B06-7647-41AE-B410-A6EA42F9AD54}">
  <ds:schemaRefs>
    <ds:schemaRef ds:uri="http://www.w3.org/XML/1998/namespace"/>
    <ds:schemaRef ds:uri="http://schemas.microsoft.com/office/2006/documentManagement/types"/>
    <ds:schemaRef ds:uri="http://schemas.microsoft.com/office/2006/metadata/properties"/>
    <ds:schemaRef ds:uri="http://purl.org/dc/terms/"/>
    <ds:schemaRef ds:uri="http://purl.org/dc/elements/1.1/"/>
    <ds:schemaRef ds:uri="http://schemas.openxmlformats.org/package/2006/metadata/core-properti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AAB7059E-7DB6-47ED-B979-65F269DED4B1}">
  <ds:schemaRefs>
    <ds:schemaRef ds:uri="http://schemas.microsoft.com/sharepoint/v3/contenttype/forms"/>
  </ds:schemaRefs>
</ds:datastoreItem>
</file>

<file path=customXml/itemProps3.xml><?xml version="1.0" encoding="utf-8"?>
<ds:datastoreItem xmlns:ds="http://schemas.openxmlformats.org/officeDocument/2006/customXml" ds:itemID="{A4348FED-21F3-4453-B97F-C426D56328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25068</TotalTime>
  <Words>5978</Words>
  <Application>Microsoft Office PowerPoint</Application>
  <PresentationFormat>Widescreen</PresentationFormat>
  <Paragraphs>645</Paragraphs>
  <Slides>28</Slides>
  <Notes>28</Notes>
  <HiddenSlides>0</HiddenSlides>
  <MMClips>55</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VAG Rounded</vt:lpstr>
      <vt:lpstr>VAG Rounded Std Light</vt:lpstr>
      <vt:lpstr>Arial</vt:lpstr>
      <vt:lpstr>Courier New</vt:lpstr>
      <vt:lpstr>Times New Roman</vt:lpstr>
      <vt:lpstr>VAG Rounded Std Thin</vt:lpstr>
      <vt:lpstr>Merriweather</vt:lpstr>
      <vt:lpstr>Calibri</vt:lpstr>
      <vt:lpstr>Office Theme</vt:lpstr>
      <vt:lpstr>1_Office Theme</vt:lpstr>
      <vt:lpstr>   </vt:lpstr>
      <vt:lpstr>PowerPoint Presentation</vt:lpstr>
      <vt:lpstr>Children’s Human Rights </vt:lpstr>
      <vt:lpstr>PowerPoint Presentation</vt:lpstr>
      <vt:lpstr>PowerPoint Presentation</vt:lpstr>
      <vt:lpstr>PowerPoint Presentation</vt:lpstr>
      <vt:lpstr>PowerPoint Presentation</vt:lpstr>
      <vt:lpstr>Human Rights in Education Law</vt:lpstr>
      <vt:lpstr>PowerPoint Presentation</vt:lpstr>
      <vt:lpstr>PowerPoint Presentation</vt:lpstr>
      <vt:lpstr>PowerPoint Presentation</vt:lpstr>
      <vt:lpstr>PowerPoint Presentation</vt:lpstr>
      <vt:lpstr>Stepping Out - </vt:lpstr>
      <vt:lpstr>PowerPoint Presentation</vt:lpstr>
      <vt:lpstr>PowerPoint Presentation</vt:lpstr>
      <vt:lpstr>PowerPoint Presentation</vt:lpstr>
      <vt:lpstr>PowerPoint Presentation</vt:lpstr>
      <vt:lpstr>EGWYL    BREAK </vt:lpstr>
      <vt:lpstr>A Children’s Rights Approach</vt:lpstr>
      <vt:lpstr>PowerPoint Presentation</vt:lpstr>
      <vt:lpstr>The Right Way</vt:lpstr>
      <vt:lpstr>PowerPoint Presentation</vt:lpstr>
      <vt:lpstr>Equality and non-discrimination</vt:lpstr>
      <vt:lpstr>PowerPoint Presentation</vt:lpstr>
      <vt:lpstr>Participation</vt:lpstr>
      <vt:lpstr>PowerPoint Presentation</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Siwan Dafydd</dc:creator>
  <cp:lastModifiedBy>Marged Smith</cp:lastModifiedBy>
  <cp:revision>262</cp:revision>
  <dcterms:created xsi:type="dcterms:W3CDTF">2019-03-26T15:18:01Z</dcterms:created>
  <dcterms:modified xsi:type="dcterms:W3CDTF">2023-08-21T13:37:19Z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0x010100D2FE3CD854411C4385551A9D4B32FEB7</vt:lpwstr>
  </property>
</Properties>
</file>