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AG Rounded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00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2" autoAdjust="0"/>
    <p:restoredTop sz="83867" autoAdjust="0"/>
  </p:normalViewPr>
  <p:slideViewPr>
    <p:cSldViewPr snapToGrid="0" showGuides="1">
      <p:cViewPr varScale="1">
        <p:scale>
          <a:sx n="47" d="100"/>
          <a:sy n="47" d="100"/>
        </p:scale>
        <p:origin x="48" y="6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D8222-D8A0-4BE1-A883-1FCB2E9A229F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00335-8692-45AE-B0DC-F794E0D26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7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Rocio. Rocio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Comisiynydd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Cymru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dangos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llun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Swydd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Rocio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sicrhau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 plant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hapus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diogel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(y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stroriwr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dewis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gweithred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gyfer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bob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mwyn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ailadrodd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trwy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gydol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sesiwn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6392-11B0-4D91-BC11-820BE042FD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164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Rocio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eisiau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dweud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diolch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mawr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gwneud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pethau’n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well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Nghymru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diwedd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8CEB0-9C68-48F2-BE56-6B9440C99BD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7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Llynedd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Rocio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gwmpas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Cymru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darganfod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iachus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diogel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Hefyd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gofynnodd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gall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Cymru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Siaradodd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8,000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ddarganfod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6392-11B0-4D91-BC11-820BE042FD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135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Gallwch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ddyfalu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ddywedodd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gwneud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iddynt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deimlo’n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dangoswch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luniau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annog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bwynt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pŵer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trwy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bropiau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dyma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oedd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atebion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mwyaf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cyffredin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arolwg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Teulu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Chwarae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Gofodau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allanol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parciau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gerddi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traethau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8CEB0-9C68-48F2-BE56-6B9440C99BD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2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Gallwch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ddyfalu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ddywedodd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gwneud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iddynt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deimlo’n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iachus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dangoswch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luniau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annog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bwynt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pŵer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trwy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bropiau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dyma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oedd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atebion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mwyaf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cyffredin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arolwg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iachus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Ymarfer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Corff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Gofalu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hylendid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golchi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dannedd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golchi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dwylo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corff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6392-11B0-4D91-BC11-820BE042FD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33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Gallwch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ddyfalu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ddywedodd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gwneud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iddynt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deimlo’n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ddiogel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dangoswch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luniau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annog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bwynt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pŵer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trwy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bropiau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dyma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oedd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atebion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mwyaf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cyffredin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arolwg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Athro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ysgol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Gwasanaethau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brys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diffoddwyr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tân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neu’r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heddlu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6392-11B0-4D91-BC11-820BE042FD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671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Hefyd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dywedodd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Rocio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byddai’n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gwneud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Cymru’n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Helpodd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Rocio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wybod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ddylai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wneud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Rocio’n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gobeithio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wneud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blynedd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nesaf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6392-11B0-4D91-BC11-820BE042FD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89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Sicrhau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deuluoedd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arian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angen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6392-11B0-4D91-BC11-820BE042FD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885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Sicrhau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plentyn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charedigrwydd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6392-11B0-4D91-BC11-820BE042FD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58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Sicrhau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oedolion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gwrando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6392-11B0-4D91-BC11-820BE042FD8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92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87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510" y="694207"/>
            <a:ext cx="10304835" cy="3656386"/>
          </a:xfrm>
        </p:spPr>
        <p:txBody>
          <a:bodyPr/>
          <a:lstStyle/>
          <a:p>
            <a:r>
              <a:rPr lang="en-GB" sz="2400" dirty="0"/>
              <a:t/>
            </a:r>
            <a:br>
              <a:rPr lang="en-GB" sz="2400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289957" y="1091239"/>
            <a:ext cx="96753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prstClr val="black"/>
                </a:solidFill>
                <a:latin typeface="VAG Rounded" pitchFamily="50" charset="0"/>
                <a:ea typeface="+mj-ea"/>
                <a:cs typeface="+mj-cs"/>
              </a:rPr>
              <a:t>Gobeithion</a:t>
            </a:r>
            <a:r>
              <a:rPr lang="en-US" sz="6000" dirty="0">
                <a:solidFill>
                  <a:prstClr val="black"/>
                </a:solidFill>
                <a:latin typeface="VAG Rounded" pitchFamily="50" charset="0"/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AG Rounded" pitchFamily="50" charset="0"/>
                <a:ea typeface="+mj-ea"/>
                <a:cs typeface="+mj-cs"/>
              </a:rPr>
              <a:t>i</a:t>
            </a:r>
            <a:r>
              <a:rPr lang="en-US" sz="6000" dirty="0">
                <a:solidFill>
                  <a:prstClr val="black"/>
                </a:solidFill>
                <a:latin typeface="VAG Rounded" pitchFamily="50" charset="0"/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AG Rounded" pitchFamily="50" charset="0"/>
                <a:ea typeface="+mj-ea"/>
                <a:cs typeface="+mj-cs"/>
              </a:rPr>
              <a:t>Gymru</a:t>
            </a:r>
            <a:r>
              <a:rPr lang="en-US" sz="6000" dirty="0">
                <a:solidFill>
                  <a:prstClr val="black"/>
                </a:solidFill>
                <a:latin typeface="VAG Rounded" pitchFamily="50" charset="0"/>
                <a:ea typeface="+mj-ea"/>
                <a:cs typeface="+mj-cs"/>
              </a:rPr>
              <a:t> </a:t>
            </a:r>
            <a:br>
              <a:rPr lang="en-US" sz="6000" dirty="0">
                <a:solidFill>
                  <a:prstClr val="black"/>
                </a:solidFill>
                <a:latin typeface="VAG Rounded" pitchFamily="50" charset="0"/>
                <a:ea typeface="+mj-ea"/>
                <a:cs typeface="+mj-cs"/>
              </a:rPr>
            </a:br>
            <a:r>
              <a:rPr lang="en-US" sz="6000" dirty="0">
                <a:solidFill>
                  <a:prstClr val="black"/>
                </a:solidFill>
                <a:latin typeface="VAG Rounded" pitchFamily="50" charset="0"/>
                <a:ea typeface="+mj-ea"/>
                <a:cs typeface="+mj-cs"/>
              </a:rPr>
              <a:t/>
            </a:r>
            <a:br>
              <a:rPr lang="en-US" sz="6000" dirty="0">
                <a:solidFill>
                  <a:prstClr val="black"/>
                </a:solidFill>
                <a:latin typeface="VAG Rounded" pitchFamily="50" charset="0"/>
                <a:ea typeface="+mj-ea"/>
                <a:cs typeface="+mj-cs"/>
              </a:rPr>
            </a:br>
            <a:r>
              <a:rPr lang="en-US" sz="6000" dirty="0" err="1">
                <a:solidFill>
                  <a:prstClr val="black"/>
                </a:solidFill>
                <a:latin typeface="VAG Rounded" pitchFamily="50" charset="0"/>
                <a:ea typeface="+mj-ea"/>
                <a:cs typeface="+mj-cs"/>
              </a:rPr>
              <a:t>Adborth</a:t>
            </a:r>
            <a:r>
              <a:rPr lang="en-US" sz="6000" dirty="0">
                <a:solidFill>
                  <a:prstClr val="black"/>
                </a:solidFill>
                <a:latin typeface="VAG Rounded" pitchFamily="50" charset="0"/>
                <a:ea typeface="+mj-ea"/>
                <a:cs typeface="+mj-cs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VAG Rounded" pitchFamily="50" charset="0"/>
                <a:ea typeface="+mj-ea"/>
                <a:cs typeface="+mj-cs"/>
              </a:rPr>
              <a:t>i</a:t>
            </a:r>
            <a:r>
              <a:rPr lang="en-US" sz="6000" dirty="0" smtClean="0">
                <a:solidFill>
                  <a:prstClr val="black"/>
                </a:solidFill>
                <a:latin typeface="VAG Rounded" pitchFamily="50" charset="0"/>
                <a:ea typeface="+mj-ea"/>
                <a:cs typeface="+mj-cs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VAG Rounded" pitchFamily="50" charset="0"/>
                <a:ea typeface="+mj-ea"/>
                <a:cs typeface="+mj-cs"/>
              </a:rPr>
              <a:t>blant</a:t>
            </a:r>
            <a:r>
              <a:rPr lang="en-US" sz="6000" dirty="0" smtClean="0">
                <a:solidFill>
                  <a:prstClr val="black"/>
                </a:solidFill>
                <a:latin typeface="VAG Rounded" pitchFamily="50" charset="0"/>
                <a:ea typeface="+mj-ea"/>
                <a:cs typeface="+mj-cs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VAG Rounded" pitchFamily="50" charset="0"/>
                <a:ea typeface="+mj-ea"/>
                <a:cs typeface="+mj-cs"/>
              </a:rPr>
              <a:t>dan</a:t>
            </a:r>
            <a:r>
              <a:rPr lang="en-US" sz="6000" dirty="0" smtClean="0">
                <a:solidFill>
                  <a:prstClr val="black"/>
                </a:solidFill>
                <a:latin typeface="VAG Rounded" pitchFamily="50" charset="0"/>
                <a:ea typeface="+mj-ea"/>
                <a:cs typeface="+mj-cs"/>
              </a:rPr>
              <a:t> </a:t>
            </a:r>
            <a:r>
              <a:rPr lang="en-US" sz="6000" dirty="0">
                <a:solidFill>
                  <a:prstClr val="black"/>
                </a:solidFill>
                <a:latin typeface="VAG Rounded" pitchFamily="50" charset="0"/>
                <a:ea typeface="+mj-ea"/>
                <a:cs typeface="+mj-cs"/>
              </a:rPr>
              <a:t>7 </a:t>
            </a:r>
            <a:r>
              <a:rPr lang="en-US" sz="6000" dirty="0" err="1">
                <a:solidFill>
                  <a:prstClr val="black"/>
                </a:solidFill>
                <a:latin typeface="VAG Rounded" pitchFamily="50" charset="0"/>
                <a:ea typeface="+mj-ea"/>
                <a:cs typeface="+mj-cs"/>
              </a:rPr>
              <a:t>oed</a:t>
            </a:r>
            <a:endParaRPr lang="en-GB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069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of Rocio Cifuen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r="25230"/>
          <a:stretch/>
        </p:blipFill>
        <p:spPr bwMode="auto">
          <a:xfrm>
            <a:off x="0" y="259492"/>
            <a:ext cx="6310473" cy="631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802" y="2020641"/>
            <a:ext cx="1976080" cy="2138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709" y="2020641"/>
            <a:ext cx="2230083" cy="223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141" y="1131695"/>
            <a:ext cx="2714286" cy="36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6610" y="2091982"/>
            <a:ext cx="4240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+mj-lt"/>
              </a:rPr>
              <a:t>Diolch</a:t>
            </a:r>
            <a:r>
              <a:rPr lang="en-US" sz="6000" dirty="0" smtClean="0">
                <a:latin typeface="+mj-lt"/>
              </a:rPr>
              <a:t>!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230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of Rocio Cifuen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r="25230"/>
          <a:stretch/>
        </p:blipFill>
        <p:spPr bwMode="auto">
          <a:xfrm>
            <a:off x="0" y="0"/>
            <a:ext cx="6853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96210" y="2541161"/>
            <a:ext cx="2307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+mj-lt"/>
              </a:rPr>
              <a:t>Rocio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86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28" y="3340446"/>
            <a:ext cx="1912118" cy="1912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703" y="1363865"/>
            <a:ext cx="3287648" cy="3953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471" y="300004"/>
            <a:ext cx="3081344" cy="3040442"/>
          </a:xfrm>
          <a:prstGeom prst="rect">
            <a:avLst/>
          </a:prstGeom>
        </p:spPr>
      </p:pic>
      <p:pic>
        <p:nvPicPr>
          <p:cNvPr id="7" name="Picture 2" descr="A picture of Rocio Cifuent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r="25230"/>
          <a:stretch/>
        </p:blipFill>
        <p:spPr bwMode="auto">
          <a:xfrm>
            <a:off x="683592" y="1363865"/>
            <a:ext cx="3338420" cy="33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3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152"/>
          <a:stretch/>
        </p:blipFill>
        <p:spPr>
          <a:xfrm>
            <a:off x="1" y="1618734"/>
            <a:ext cx="4816714" cy="52392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9519" y="389768"/>
            <a:ext cx="2537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+mj-lt"/>
              </a:rPr>
              <a:t>Hapus</a:t>
            </a:r>
            <a:endParaRPr lang="en-GB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17" y="672881"/>
            <a:ext cx="2316266" cy="2329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612" y="591145"/>
            <a:ext cx="2453857" cy="2411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06" y="3183125"/>
            <a:ext cx="2635362" cy="25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9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4755"/>
          <a:stretch/>
        </p:blipFill>
        <p:spPr>
          <a:xfrm>
            <a:off x="1" y="1433384"/>
            <a:ext cx="5530400" cy="5418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489" y="417721"/>
            <a:ext cx="3011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+mj-lt"/>
              </a:rPr>
              <a:t>Iach</a:t>
            </a:r>
            <a:endParaRPr lang="en-GB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673" y="582028"/>
            <a:ext cx="2118431" cy="2118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45" y="582028"/>
            <a:ext cx="2282550" cy="2243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83" y="3138458"/>
            <a:ext cx="2692209" cy="2323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702" y="3138458"/>
            <a:ext cx="2253093" cy="22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3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745"/>
          <a:stretch/>
        </p:blipFill>
        <p:spPr>
          <a:xfrm>
            <a:off x="0" y="1336504"/>
            <a:ext cx="5375189" cy="5521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7537" y="414481"/>
            <a:ext cx="2591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+mj-lt"/>
              </a:rPr>
              <a:t>Diogel</a:t>
            </a:r>
            <a:endParaRPr lang="en-GB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91" y="615858"/>
            <a:ext cx="2189499" cy="2176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483" y="520532"/>
            <a:ext cx="2285382" cy="2272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91" y="3442617"/>
            <a:ext cx="2734701" cy="2154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872" y="3287728"/>
            <a:ext cx="1775559" cy="22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3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3" y="2656217"/>
            <a:ext cx="3142958" cy="3142958"/>
          </a:xfrm>
          <a:prstGeom prst="rect">
            <a:avLst/>
          </a:prstGeom>
        </p:spPr>
      </p:pic>
      <p:pic>
        <p:nvPicPr>
          <p:cNvPr id="4" name="Picture 2" descr="A picture of Rocio Cifuent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r="25230"/>
          <a:stretch/>
        </p:blipFill>
        <p:spPr bwMode="auto">
          <a:xfrm>
            <a:off x="5375955" y="-65177"/>
            <a:ext cx="6918978" cy="692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63" y="1156436"/>
            <a:ext cx="1904762" cy="1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6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of Rocio Cifuen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r="25230"/>
          <a:stretch/>
        </p:blipFill>
        <p:spPr bwMode="auto">
          <a:xfrm>
            <a:off x="0" y="259492"/>
            <a:ext cx="6310473" cy="631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91" y="1457898"/>
            <a:ext cx="2848370" cy="2806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440" y="1700313"/>
            <a:ext cx="2334810" cy="232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of Rocio Cifuen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r="25230"/>
          <a:stretch/>
        </p:blipFill>
        <p:spPr bwMode="auto">
          <a:xfrm>
            <a:off x="0" y="259492"/>
            <a:ext cx="6310473" cy="631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063" y="2211859"/>
            <a:ext cx="2179234" cy="2129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295" y="2100647"/>
            <a:ext cx="2191757" cy="212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3D9BFB92DA0247B6CDD85BA06D1FC7" ma:contentTypeVersion="" ma:contentTypeDescription="Create a new document." ma:contentTypeScope="" ma:versionID="9732a5ee8e25c06c74f75254036ab18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6CCF13-9911-4B37-9CBD-CA61567403E0}">
  <ds:schemaRefs>
    <ds:schemaRef ds:uri="http://schemas.microsoft.com/office/2006/documentManagement/types"/>
    <ds:schemaRef ds:uri="http://purl.org/dc/elements/1.1/"/>
    <ds:schemaRef ds:uri="http://www.w3.org/XML/1998/namespace"/>
    <ds:schemaRef ds:uri="f4edaaa3-7766-4c66-951e-371f72d67791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185F66-FDB1-4F6C-BC27-68F3BD6529E2}"/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440</TotalTime>
  <Words>364</Words>
  <Application>Microsoft Office PowerPoint</Application>
  <PresentationFormat>Widescreen</PresentationFormat>
  <Paragraphs>40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VAG Rounded</vt:lpstr>
      <vt:lpstr>VAG Rounded Std Light</vt:lpstr>
      <vt:lpstr>Arial</vt:lpstr>
      <vt:lpstr>VAG Rounded Std Thin</vt:lpstr>
      <vt:lpstr>Times New Roman</vt:lpstr>
      <vt:lpstr>Office Theme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Rhian Evans</cp:lastModifiedBy>
  <cp:revision>21</cp:revision>
  <dcterms:created xsi:type="dcterms:W3CDTF">2019-03-26T15:18:01Z</dcterms:created>
  <dcterms:modified xsi:type="dcterms:W3CDTF">2023-06-14T11:12:18Z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0x0101003F3D9BFB92DA0247B6CDD85BA06D1FC7</vt:lpwstr>
  </property>
</Properties>
</file>