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93" r:id="rId5"/>
    <p:sldId id="291" r:id="rId6"/>
    <p:sldId id="363" r:id="rId7"/>
    <p:sldId id="345" r:id="rId8"/>
    <p:sldId id="339" r:id="rId9"/>
    <p:sldId id="340" r:id="rId10"/>
    <p:sldId id="357" r:id="rId11"/>
    <p:sldId id="342" r:id="rId12"/>
    <p:sldId id="358" r:id="rId13"/>
    <p:sldId id="359" r:id="rId14"/>
    <p:sldId id="365" r:id="rId15"/>
    <p:sldId id="360" r:id="rId16"/>
    <p:sldId id="361" r:id="rId17"/>
    <p:sldId id="343" r:id="rId18"/>
    <p:sldId id="337" r:id="rId19"/>
    <p:sldId id="313" r:id="rId20"/>
    <p:sldId id="314" r:id="rId21"/>
    <p:sldId id="315" r:id="rId22"/>
    <p:sldId id="316" r:id="rId23"/>
    <p:sldId id="317" r:id="rId24"/>
    <p:sldId id="362" r:id="rId25"/>
    <p:sldId id="304" r:id="rId26"/>
  </p:sldIdLst>
  <p:sldSz cx="12192000" cy="6858000"/>
  <p:notesSz cx="6858000" cy="9144000"/>
  <p:embeddedFontLst>
    <p:embeddedFont>
      <p:font typeface="VAG Rounded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AGRounded Lt" panose="000004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FFFFFF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61671" autoAdjust="0"/>
  </p:normalViewPr>
  <p:slideViewPr>
    <p:cSldViewPr snapToGrid="0" showGuides="1">
      <p:cViewPr varScale="1">
        <p:scale>
          <a:sx n="54" d="100"/>
          <a:sy n="54" d="100"/>
        </p:scale>
        <p:origin x="206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D4C90-9C71-4D39-8280-69583A66C294}" type="datetimeFigureOut">
              <a:rPr lang="en-GB" smtClean="0"/>
              <a:pPr/>
              <a:t>14/09/2022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A6EA9-66A1-4DDF-AD32-3B154CB7BB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56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chroeso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ymarferwyr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Blynyddoedd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pwerbwynt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law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arwain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dechrau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siŵr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lincs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gwblhau’r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annibynnol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gwblhau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go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dorri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55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llanw’r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7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mlynedd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Rocio Cifuentes.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rhagor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gwefan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54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err="1" smtClean="0"/>
              <a:t>Darllenwch</a:t>
            </a:r>
            <a:r>
              <a:rPr lang="en-GB" i="1" baseline="0" dirty="0" smtClean="0"/>
              <a:t> </a:t>
            </a:r>
            <a:r>
              <a:rPr lang="en-GB" i="1" baseline="0" dirty="0" smtClean="0"/>
              <a:t>y </a:t>
            </a:r>
            <a:r>
              <a:rPr lang="en-GB" i="1" baseline="0" dirty="0" err="1" smtClean="0"/>
              <a:t>wybodaeth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21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disgrifio’r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galw’n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bwerau’r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ddysgu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wrando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wasanaeth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tîm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ymchwiliadau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chyngor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Dylanwadu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ddylanwadu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gynnwys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Llywodraeth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Cymru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 plant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gwasaneth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053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cwblhau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symud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ymlaen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cwblhewch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tudalen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ffocysu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dull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gall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hegwyddorion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taflenni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paratoi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hoffech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datblygu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210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Croeso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ddechrau’r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hon,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siwr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bosib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rannu’n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grwpiau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cwblhau’r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grwp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Darllenwch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2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canllawiau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Gywir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bob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gam,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yna’n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935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gwreiddio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ganolog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gynllunio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chyflwyno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gwasanaeth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polisïau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gweithdrefnau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elfennau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feithrinfa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staff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siarter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meithrin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uniongyrchol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addasu’r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siwtio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siarter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arddangosfa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cytuno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swnio’n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gymhleth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dim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a 10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enghreifftiau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ffyrdd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uniongyrchol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gyflawni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ychwanegu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gwreiddio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gwagle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41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cydraddoldeb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pheidio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chamwahaniaethu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cydraddoldeb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golygu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sicrhau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cyfle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cyfartal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fawr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doniau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datblygu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eithaf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potensial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bod dim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blentyn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oddef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cyfleoedd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bywyd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oherwydd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camwahaniaethu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llawer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Nghymru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wynebu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camwahaniaethu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addysg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wynebu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camwahaniaethu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oherwydd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hunaniaeth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gall plant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brofi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bwlio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oherwydd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anabledd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oherwydd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perthyn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gymuned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ethnig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lleiafrifol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y sgrin fe welwch chi enghraifft o Dy Enfys un meithrin, gwnaeth y lleoliad yma sylweddoli bod nifer o’r plant yn dod o amryw o fathau o deuluoedd ac amgylchiadau cartrefol. Gwnaeth y staff gwneud ymdrech enfawr i greu tŷ doliau ac ardal chwarae hefyd a oedd yn cynrychioli pob math o deulu a fydd yn sicrhau bod pob plentyn yn gweld eu hun yn cael i gynrychioli. </a:t>
            </a:r>
          </a:p>
          <a:p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Cymerwch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a 13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tebyg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chofnodi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006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trydedd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rymuso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hynny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ychwanegu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unigolion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mantais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ymgysylltu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sefydliadau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dylanwadu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gyfrif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dewisiadau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ganlyniadau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drostynt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hunain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feithrin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grymuso'r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Efallai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eisoes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rywbeth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hoffech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gyflwyno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dyfodol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teimlo’n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cyntaf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dechrau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meddyliwch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51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Cyfranogiad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cyfranogiad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ystyrlon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barn.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fynegi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barn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dylen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clywed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barn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ystyriaeth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pwysau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priodol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hoed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honno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ffaith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rheswm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ddiystyru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barn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prosesau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penderfyniadau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PowerPoint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welwch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wrando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lais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weledol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ychydig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cymorth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lais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ganddynt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ddweud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ddifri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Cymerwch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cyfranogiad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chi. 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92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Crynhoi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Cenhedloedd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Unedig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cyfeirio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CCUHP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plant).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Siarad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Gomisiynydd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pwerau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rhyngddyn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symudwch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ymlaen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983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egwyddor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olaf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Atebolrwydd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bob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aelod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staff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gyfrifoldebau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dderbyn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gwybodaeth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chael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mynediad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weithdrefnau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galluogi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gwestiynu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wnaed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leoliadau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dryloyw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rhesymau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gweithredoedd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bynnag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dylid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cysylltu’r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</a:p>
          <a:p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‘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dywedoch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chi’ ‘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gwelir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esiampl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gweledol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adborth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canlyniad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atebolrwydd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iawn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lleisiau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cymryd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ddifri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bosib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newid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rhywbeth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esboniwch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rheswm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pam.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fforddio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un,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esboniwch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iddynt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weld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ddatrysiad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gyda'ch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gilydd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gall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atebolrwydd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deimlo’n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lletchwith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enwedig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phlant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ychwanegu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pwyntiau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dydalen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cyflawni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Rhowch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20. 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8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Llongyfarchiadau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chreu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dempled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flaenoriaethu'r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newidiadau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weld 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dîm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amlaf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efallai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chreu’r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gilydd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Dechreuwch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ddewis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eisoes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cam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meddwl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gweithredu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gwblhau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annibynnol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tîm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penawdau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bwydlen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fesul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arddangos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mawr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addasu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polisïau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gynnwys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dylsai’r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bwydlen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cyrraedd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4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Diolch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gymryd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blynyddoedd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cynnar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gobeithio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roedd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hoffech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dderbyn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tystysgrif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plis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danfonwch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bwydlen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ebost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sgrin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hoffech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dderbyn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adnoddau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gefnogaeth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plîs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cysylltwch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he-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2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Weithgaredd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Dilynwch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cyfarwyddiadau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sgrîn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orffen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cyfrifwch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faint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llwyddo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henwi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rhestr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ohonyn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synnu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esbonio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dyfu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teimlo’n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ddiogel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penodol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cydnabod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cydnabod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teimlo’n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ddiogel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weithgaredd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cwestiynnau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Peidiwch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 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phoeni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drostyn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6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son, CCUHP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diogelu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swyddfa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18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21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54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Erthyglau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1-42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phobl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erthyglau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43-54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pethau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cyrff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cyhoeddus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llywodraeth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confensiwn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mlwydd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confensiynau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gafodd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lofnodion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addewid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8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ohonoch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rhesymau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ychwanegol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amddiffyniad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agored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cam-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hecsbloetio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dibynnu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hoed,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gwbl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neu’n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bennaf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ddibynnol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dyw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lles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pennaf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ddim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bob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endParaRPr lang="en-GB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i="1" dirty="0" smtClean="0">
                <a:latin typeface="VAGRounded Lt" panose="00000400000000000000" pitchFamily="2" charset="0"/>
              </a:rPr>
              <a:t>Mae plant </a:t>
            </a:r>
            <a:r>
              <a:rPr lang="en-GB" sz="1200" i="1" dirty="0" err="1" smtClean="0">
                <a:latin typeface="VAGRounded Lt" panose="00000400000000000000" pitchFamily="2" charset="0"/>
              </a:rPr>
              <a:t>yn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wynebu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llu</a:t>
            </a:r>
            <a:r>
              <a:rPr lang="en-GB" sz="1200" i="1" dirty="0" smtClean="0">
                <a:latin typeface="VAGRounded Lt" panose="00000400000000000000" pitchFamily="2" charset="0"/>
              </a:rPr>
              <a:t> o </a:t>
            </a:r>
            <a:r>
              <a:rPr lang="en-GB" sz="1200" i="1" dirty="0" err="1" smtClean="0">
                <a:latin typeface="VAGRounded Lt" panose="00000400000000000000" pitchFamily="2" charset="0"/>
              </a:rPr>
              <a:t>derfynau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oed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cyfreithiol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pryd</a:t>
            </a:r>
            <a:r>
              <a:rPr lang="en-GB" sz="1200" i="1" dirty="0" smtClean="0">
                <a:latin typeface="VAGRounded Lt" panose="00000400000000000000" pitchFamily="2" charset="0"/>
              </a:rPr>
              <a:t> y </a:t>
            </a:r>
            <a:r>
              <a:rPr lang="en-GB" sz="1200" i="1" dirty="0" err="1" smtClean="0">
                <a:latin typeface="VAGRounded Lt" panose="00000400000000000000" pitchFamily="2" charset="0"/>
              </a:rPr>
              <a:t>bernir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eu</a:t>
            </a:r>
            <a:r>
              <a:rPr lang="en-GB" sz="1200" i="1" dirty="0" smtClean="0">
                <a:latin typeface="VAGRounded Lt" panose="00000400000000000000" pitchFamily="2" charset="0"/>
              </a:rPr>
              <a:t> bod </a:t>
            </a:r>
            <a:r>
              <a:rPr lang="en-GB" sz="1200" i="1" dirty="0" err="1" smtClean="0">
                <a:latin typeface="VAGRounded Lt" panose="00000400000000000000" pitchFamily="2" charset="0"/>
              </a:rPr>
              <a:t>nhw’n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gallu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gwneud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penderfyniadau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drostynt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eu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hunain</a:t>
            </a:r>
            <a:endParaRPr lang="en-GB" sz="1200" i="1" dirty="0" smtClean="0">
              <a:latin typeface="VAGRounded Lt" panose="000004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i="1" dirty="0" smtClean="0">
                <a:latin typeface="VAGRounded Lt" panose="00000400000000000000" pitchFamily="2" charset="0"/>
              </a:rPr>
              <a:t>Mae plant </a:t>
            </a:r>
            <a:r>
              <a:rPr lang="en-GB" sz="1200" i="1" dirty="0" err="1" smtClean="0">
                <a:latin typeface="VAGRounded Lt" panose="00000400000000000000" pitchFamily="2" charset="0"/>
              </a:rPr>
              <a:t>yn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aml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heb</a:t>
            </a:r>
            <a:r>
              <a:rPr lang="en-GB" sz="1200" i="1" dirty="0" smtClean="0">
                <a:latin typeface="VAGRounded Lt" panose="00000400000000000000" pitchFamily="2" charset="0"/>
              </a:rPr>
              <a:t> </a:t>
            </a:r>
            <a:r>
              <a:rPr lang="en-GB" sz="1200" i="1" dirty="0" err="1" smtClean="0">
                <a:latin typeface="VAGRounded Lt" panose="00000400000000000000" pitchFamily="2" charset="0"/>
              </a:rPr>
              <a:t>lais</a:t>
            </a:r>
            <a:endParaRPr lang="en-GB" sz="1200" i="1" dirty="0" smtClean="0">
              <a:latin typeface="VAGRounded Lt" panose="00000400000000000000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thebyg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cydnabod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pwyntiau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bwled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berthnasol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naturiol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dibynnol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amdanynt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ymarferwyr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wrthym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faterion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chemeClr val="tx1"/>
              </a:solidFill>
            </a:endParaRPr>
          </a:p>
          <a:p>
            <a:endParaRPr lang="en-US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3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weithgaredd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dydalen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Cymerwch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fwyaf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Blynyddoedd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cywir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anghywir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felly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Poster ‘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Adnabod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hysgrifennu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dîm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meddyliau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aelod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tebyg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35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dyletswydd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arnoch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ymarferydd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blynyddoedd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cyfrifoldeb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cynnal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y plant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wirioneddol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ifanc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angenrheidiol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caneuon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gynllunio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ymatebol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ddechrau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siarad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ac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archwilio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hanfodol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gofio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chyflwyno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gall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grymuso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gwestiynu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elfennau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bywydau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Efallai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datganiad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digwydd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plîs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dilynwch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bolisi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phroses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diogelu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3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dudalen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rafodaeth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dim.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uchod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meddyliwch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eisoes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hawliawu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lleoliad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realiti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erthygl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ddiogel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gysylltu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hynny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polisi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diogelu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tîm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staff,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ddewis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hawliau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allwch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gysylltu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erthygl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confensiwn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EA9-66A1-4DDF-AD32-3B154CB7BBD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64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pPr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complantcymru.org.uk/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www.facebook.com/childcomwales/" TargetMode="External"/><Relationship Id="rId5" Type="http://schemas.openxmlformats.org/officeDocument/2006/relationships/hyperlink" Target="mailto:post@childcomwales.org.uk" TargetMode="External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childcomwales.org.uk/wp-content/uploads/2019/09/Poster-Hawliau-Plant-Medi-2019-.pdf" TargetMode="External"/><Relationship Id="rId5" Type="http://schemas.openxmlformats.org/officeDocument/2006/relationships/hyperlink" Target="https://www.childcomwales.org.uk/wp-content/uploads/2019/09/Childrens-Rights-Poster-September-2019pdf.pdf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childcomwales.org.uk/wp-content/uploads/2019/09/Poster-Hawliau-Plant-Medi-2019-.pdf" TargetMode="External"/><Relationship Id="rId5" Type="http://schemas.openxmlformats.org/officeDocument/2006/relationships/hyperlink" Target="https://www.childcomwales.org.uk/wp-content/uploads/2019/09/Childrens-Rights-Poster-September-2019pdf.pdf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26847" y="2795826"/>
            <a:ext cx="10191425" cy="9971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 Children’s Rights Approach: Early Years and non-maintained nursery settings </a:t>
            </a:r>
            <a:endParaRPr lang="en-GB" sz="36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26847" y="1429870"/>
            <a:ext cx="10191425" cy="9971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VAGRounded Lt" panose="00000400000000000000" pitchFamily="2" charset="0"/>
              </a:rPr>
              <a:t>Dull </a:t>
            </a:r>
            <a:r>
              <a:rPr lang="en-US" sz="3600" dirty="0" err="1" smtClean="0">
                <a:latin typeface="VAGRounded Lt" panose="00000400000000000000" pitchFamily="2" charset="0"/>
              </a:rPr>
              <a:t>Hawliau</a:t>
            </a:r>
            <a:r>
              <a:rPr lang="en-US" sz="3600" dirty="0" smtClean="0">
                <a:latin typeface="VAGRounded Lt" panose="00000400000000000000" pitchFamily="2" charset="0"/>
              </a:rPr>
              <a:t> Plant: </a:t>
            </a:r>
            <a:r>
              <a:rPr lang="en-US" sz="3600" dirty="0" err="1" smtClean="0">
                <a:latin typeface="VAGRounded Lt" panose="00000400000000000000" pitchFamily="2" charset="0"/>
              </a:rPr>
              <a:t>Blynyddoedd</a:t>
            </a:r>
            <a:r>
              <a:rPr lang="en-US" sz="3600" dirty="0" smtClean="0">
                <a:latin typeface="VAGRounded Lt" panose="00000400000000000000" pitchFamily="2" charset="0"/>
              </a:rPr>
              <a:t> </a:t>
            </a:r>
            <a:r>
              <a:rPr lang="en-US" sz="3600" dirty="0" err="1" smtClean="0">
                <a:latin typeface="VAGRounded Lt" panose="00000400000000000000" pitchFamily="2" charset="0"/>
              </a:rPr>
              <a:t>Cynnar</a:t>
            </a:r>
            <a:r>
              <a:rPr lang="en-US" sz="3600" dirty="0" smtClean="0">
                <a:latin typeface="VAGRounded Lt" panose="00000400000000000000" pitchFamily="2" charset="0"/>
              </a:rPr>
              <a:t> a </a:t>
            </a:r>
            <a:r>
              <a:rPr lang="en-US" sz="3600" dirty="0" err="1" smtClean="0">
                <a:latin typeface="VAGRounded Lt" panose="00000400000000000000" pitchFamily="2" charset="0"/>
              </a:rPr>
              <a:t>meithreinfeydd</a:t>
            </a:r>
            <a:r>
              <a:rPr lang="en-US" sz="3600" dirty="0" smtClean="0">
                <a:latin typeface="VAGRounded Lt" panose="00000400000000000000" pitchFamily="2" charset="0"/>
              </a:rPr>
              <a:t> </a:t>
            </a:r>
            <a:r>
              <a:rPr lang="en-US" sz="3600" dirty="0" err="1" smtClean="0">
                <a:latin typeface="VAGRounded Lt" panose="00000400000000000000" pitchFamily="2" charset="0"/>
              </a:rPr>
              <a:t>nas</a:t>
            </a:r>
            <a:r>
              <a:rPr lang="en-US" sz="3600" dirty="0" smtClean="0">
                <a:latin typeface="VAGRounded Lt" panose="00000400000000000000" pitchFamily="2" charset="0"/>
              </a:rPr>
              <a:t> </a:t>
            </a:r>
            <a:r>
              <a:rPr lang="en-US" sz="3600" dirty="0" err="1" smtClean="0">
                <a:latin typeface="VAGRounded Lt" panose="00000400000000000000" pitchFamily="2" charset="0"/>
              </a:rPr>
              <a:t>cynhelir</a:t>
            </a:r>
            <a:r>
              <a:rPr lang="en-US" sz="3600" dirty="0" smtClean="0">
                <a:latin typeface="VAGRounded Lt" panose="00000400000000000000" pitchFamily="2" charset="0"/>
              </a:rPr>
              <a:t> </a:t>
            </a:r>
            <a:endParaRPr lang="en-GB" sz="3600" dirty="0">
              <a:latin typeface="VAGRounded Lt" panose="00000400000000000000" pitchFamily="2" charset="0"/>
            </a:endParaRPr>
          </a:p>
        </p:txBody>
      </p:sp>
      <p:pic>
        <p:nvPicPr>
          <p:cNvPr id="4" name="EY Cymraeg Slei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7389" y="5438996"/>
            <a:ext cx="1132598" cy="11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1247421" y="1439332"/>
            <a:ext cx="9669172" cy="2590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9038" eaLnBrk="0" fontAlgn="base" hangingPunct="0">
              <a:lnSpc>
                <a:spcPct val="100000"/>
              </a:lnSpc>
              <a:buNone/>
              <a:defRPr/>
            </a:pPr>
            <a:r>
              <a:rPr lang="en-US" sz="40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</a:rPr>
              <a:t>Comisiynydd</a:t>
            </a:r>
            <a:r>
              <a:rPr lang="en-US" sz="40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</a:rPr>
              <a:t> Plant </a:t>
            </a:r>
            <a:r>
              <a:rPr lang="en-US" sz="40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</a:rPr>
              <a:t>Cymru</a:t>
            </a:r>
            <a:endParaRPr lang="en-US" sz="4000" dirty="0" smtClean="0">
              <a:latin typeface="VAGRounded Lt" panose="00000400000000000000" pitchFamily="2" charset="0"/>
              <a:ea typeface="+mj-ea"/>
              <a:cs typeface="Arial" panose="020B0604020202020204" pitchFamily="34" charset="0"/>
            </a:endParaRPr>
          </a:p>
          <a:p>
            <a:pPr algn="ctr" defTabSz="339038" eaLnBrk="0" fontAlgn="base" hangingPunct="0">
              <a:lnSpc>
                <a:spcPct val="100000"/>
              </a:lnSpc>
              <a:defRPr/>
            </a:pPr>
            <a:endParaRPr lang="en-US" sz="4000" dirty="0" smtClean="0">
              <a:solidFill>
                <a:schemeClr val="tx2">
                  <a:lumMod val="50000"/>
                </a:schemeClr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</a:endParaRPr>
          </a:p>
          <a:p>
            <a:pPr marL="0" indent="0" algn="ctr" defTabSz="339038" eaLnBrk="0" fontAlgn="base" hangingPunct="0">
              <a:lnSpc>
                <a:spcPct val="100000"/>
              </a:lnSpc>
              <a:buNone/>
              <a:defRPr/>
            </a:pPr>
            <a:r>
              <a:rPr lang="en-US" sz="40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</a:rPr>
              <a:t>The Children’s Commissioner for Wales </a:t>
            </a:r>
            <a:endParaRPr lang="en-GB" sz="4000" dirty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EY Cymraeg Slei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1831" y="5470525"/>
            <a:ext cx="880351" cy="8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487807" y="889215"/>
            <a:ext cx="5011466" cy="40592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l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In 2001, Wales 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was the first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country in the UK to create the role of the Children’s 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Commissioner.</a:t>
            </a:r>
          </a:p>
          <a:p>
            <a:pPr algn="l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226313" indent="-226313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buFont typeface="Arial"/>
              <a:buChar char="•"/>
              <a:defRPr sz="2079">
                <a:solidFill>
                  <a:srgbClr val="404040"/>
                </a:solidFill>
              </a:defRPr>
            </a:pPr>
            <a:endParaRPr lang="en-GB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Assembly ministers recognised that children and young people need someone to speak up for them and make sure that they are listened to and treated fairly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.</a:t>
            </a:r>
          </a:p>
          <a:p>
            <a:pPr algn="l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There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is a set of laws including: the Care Standards Act 2000 and the Children’s Commissioner  for Wales Act 2001 which  explains the role and responsibilities 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of the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Commissioner.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9911" y="889215"/>
            <a:ext cx="4888089" cy="466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2001,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Cymru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oedd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y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wlad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gyntaf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y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Deyrnas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Unedig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i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greu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rôl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y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Comisiynydd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Plant. </a:t>
            </a: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Roedd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Aelodau’r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Cynulliad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sylweddoli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bod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angen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rhywun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ar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blant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a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phobl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ifanc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i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godi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llais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ar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eu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rhan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, a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gwneud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siŵr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eu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bod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nhw’n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cael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gwrandawiad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ac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cael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eu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trin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deg.</a:t>
            </a: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22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Mae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cyfres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o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gyfreithiau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cynnwys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: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Deddf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Safonau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Gofal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2000 a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Deddf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Comisiynydd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Plant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Cymru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2001,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sy’n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esbonio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rôl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a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chyfrifoldebau’r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GB" sz="2200" dirty="0" err="1">
                <a:latin typeface="VAGRounded Lt" panose="00000400000000000000" pitchFamily="2" charset="0"/>
                <a:ea typeface="+mj-ea"/>
                <a:cs typeface="+mj-cs"/>
              </a:rPr>
              <a:t>Comisiynydd</a:t>
            </a:r>
            <a:r>
              <a:rPr lang="en-GB" sz="2200" dirty="0">
                <a:latin typeface="VAGRounded Lt" panose="00000400000000000000" pitchFamily="2" charset="0"/>
                <a:ea typeface="+mj-ea"/>
                <a:cs typeface="+mj-cs"/>
              </a:rPr>
              <a:t>.</a:t>
            </a:r>
          </a:p>
          <a:p>
            <a:endParaRPr lang="en-GB" dirty="0"/>
          </a:p>
        </p:txBody>
      </p:sp>
      <p:pic>
        <p:nvPicPr>
          <p:cNvPr id="4" name="EY Cymraeg Slei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0" y="5968049"/>
            <a:ext cx="725714" cy="7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95014" y="1202267"/>
            <a:ext cx="4887385" cy="34713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4000"/>
              </a:lnSpc>
              <a:buNone/>
              <a:defRPr sz="1700" b="1">
                <a:solidFill>
                  <a:srgbClr val="404040"/>
                </a:solidFill>
              </a:defRPr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lnSpc>
                <a:spcPct val="64000"/>
              </a:lnSpc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Five functions of our office</a:t>
            </a:r>
            <a:endParaRPr lang="en-GB" sz="3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 algn="ctr">
              <a:lnSpc>
                <a:spcPct val="64000"/>
              </a:lnSpc>
              <a:buNone/>
              <a:defRPr sz="1700" b="1">
                <a:solidFill>
                  <a:srgbClr val="404040"/>
                </a:solidFill>
              </a:defRPr>
            </a:pPr>
            <a:endParaRPr lang="en-GB" sz="24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lnSpc>
                <a:spcPct val="64000"/>
              </a:lnSpc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Support </a:t>
            </a:r>
            <a:endParaRPr lang="en-GB" sz="3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lnSpc>
                <a:spcPct val="64000"/>
              </a:lnSpc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Listen To</a:t>
            </a:r>
          </a:p>
          <a:p>
            <a:pPr marL="0" indent="0">
              <a:lnSpc>
                <a:spcPct val="64000"/>
              </a:lnSpc>
              <a:buSzPct val="100000"/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Advise </a:t>
            </a:r>
          </a:p>
          <a:p>
            <a:pPr marL="0" indent="0">
              <a:lnSpc>
                <a:spcPct val="64000"/>
              </a:lnSpc>
              <a:buSzPct val="100000"/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Influence</a:t>
            </a:r>
          </a:p>
          <a:p>
            <a:pPr marL="0" indent="0">
              <a:lnSpc>
                <a:spcPct val="64000"/>
              </a:lnSpc>
              <a:buSzPct val="100000"/>
              <a:buNone/>
              <a:defRPr sz="1700" b="1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Speak Up</a:t>
            </a:r>
            <a:endParaRPr lang="en-GB" sz="32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378" y="2203952"/>
            <a:ext cx="2332402" cy="219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cy-GB" sz="3200" dirty="0" smtClean="0">
                <a:latin typeface="VAGRounded Lt" panose="00000400000000000000" pitchFamily="2" charset="0"/>
              </a:rPr>
              <a:t>Cefnogi </a:t>
            </a:r>
            <a:endParaRPr lang="cy-GB" sz="3200" dirty="0">
              <a:latin typeface="VAGRounded Lt" panose="00000400000000000000" pitchFamily="2" charset="0"/>
            </a:endParaRPr>
          </a:p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cy-GB" sz="3200" dirty="0" smtClean="0">
                <a:latin typeface="VAGRounded Lt" panose="00000400000000000000" pitchFamily="2" charset="0"/>
              </a:rPr>
              <a:t>Gwrando </a:t>
            </a:r>
            <a:endParaRPr lang="cy-GB" sz="3200" dirty="0">
              <a:latin typeface="VAGRounded Lt" panose="00000400000000000000" pitchFamily="2" charset="0"/>
            </a:endParaRPr>
          </a:p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cy-GB" sz="3200" dirty="0" smtClean="0">
                <a:latin typeface="VAGRounded Lt" panose="00000400000000000000" pitchFamily="2" charset="0"/>
              </a:rPr>
              <a:t>Cynghori </a:t>
            </a:r>
            <a:endParaRPr lang="cy-GB" sz="3200" dirty="0">
              <a:latin typeface="VAGRounded Lt" panose="00000400000000000000" pitchFamily="2" charset="0"/>
            </a:endParaRPr>
          </a:p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cy-GB" sz="3200" dirty="0" smtClean="0">
                <a:latin typeface="VAGRounded Lt" panose="00000400000000000000" pitchFamily="2" charset="0"/>
              </a:rPr>
              <a:t>Dylanwadu</a:t>
            </a:r>
            <a:endParaRPr lang="cy-GB" sz="3200" dirty="0">
              <a:latin typeface="VAGRounded Lt" panose="00000400000000000000" pitchFamily="2" charset="0"/>
            </a:endParaRPr>
          </a:p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cy-GB" sz="3200" dirty="0" smtClean="0">
                <a:latin typeface="VAGRounded Lt" panose="00000400000000000000" pitchFamily="2" charset="0"/>
              </a:rPr>
              <a:t>Codi Llais</a:t>
            </a:r>
            <a:endParaRPr lang="en-GB" sz="3200" dirty="0">
              <a:latin typeface="VAGRounded Lt" panose="000004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378" y="1497255"/>
            <a:ext cx="5651889" cy="407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4000"/>
              </a:lnSpc>
              <a:spcBef>
                <a:spcPts val="1000"/>
              </a:spcBef>
              <a:defRPr sz="1700" b="1">
                <a:solidFill>
                  <a:srgbClr val="404040"/>
                </a:solidFill>
              </a:defRPr>
            </a:pPr>
            <a:r>
              <a:rPr lang="en-US" sz="3200" dirty="0" err="1" smtClean="0">
                <a:latin typeface="VAGRounded Lt" panose="00000400000000000000" pitchFamily="2" charset="0"/>
              </a:rPr>
              <a:t>Pum</a:t>
            </a:r>
            <a:r>
              <a:rPr lang="en-US" sz="3200" dirty="0" smtClean="0">
                <a:latin typeface="VAGRounded Lt" panose="00000400000000000000" pitchFamily="2" charset="0"/>
              </a:rPr>
              <a:t> </a:t>
            </a:r>
            <a:r>
              <a:rPr lang="en-US" sz="3200" dirty="0" err="1">
                <a:latin typeface="VAGRounded Lt" panose="00000400000000000000" pitchFamily="2" charset="0"/>
              </a:rPr>
              <a:t>s</a:t>
            </a:r>
            <a:r>
              <a:rPr lang="en-US" sz="3200" dirty="0" err="1" smtClean="0">
                <a:latin typeface="VAGRounded Lt" panose="00000400000000000000" pitchFamily="2" charset="0"/>
              </a:rPr>
              <a:t>wyddogaeth</a:t>
            </a:r>
            <a:r>
              <a:rPr lang="en-US" sz="3200" dirty="0" smtClean="0">
                <a:latin typeface="VAGRounded Lt" panose="00000400000000000000" pitchFamily="2" charset="0"/>
              </a:rPr>
              <a:t> </a:t>
            </a:r>
            <a:r>
              <a:rPr lang="en-US" sz="3200" dirty="0" err="1" smtClean="0">
                <a:latin typeface="VAGRounded Lt" panose="00000400000000000000" pitchFamily="2" charset="0"/>
              </a:rPr>
              <a:t>ein</a:t>
            </a:r>
            <a:r>
              <a:rPr lang="en-US" sz="3200" dirty="0" smtClean="0">
                <a:latin typeface="VAGRounded Lt" panose="00000400000000000000" pitchFamily="2" charset="0"/>
              </a:rPr>
              <a:t> </a:t>
            </a:r>
            <a:r>
              <a:rPr lang="en-US" sz="3200" dirty="0" err="1" smtClean="0">
                <a:latin typeface="VAGRounded Lt" panose="00000400000000000000" pitchFamily="2" charset="0"/>
              </a:rPr>
              <a:t>swyddfa</a:t>
            </a:r>
            <a:endParaRPr lang="en-US" sz="3200" dirty="0">
              <a:latin typeface="VAGRounded Lt" panose="00000400000000000000" pitchFamily="2" charset="0"/>
            </a:endParaRPr>
          </a:p>
        </p:txBody>
      </p:sp>
      <p:pic>
        <p:nvPicPr>
          <p:cNvPr id="6" name="EY Cymraeg Slei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148" y="5915296"/>
            <a:ext cx="800237" cy="8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3200" dirty="0" smtClean="0">
              <a:solidFill>
                <a:srgbClr val="FFFFFF"/>
              </a:solidFill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3200" dirty="0">
              <a:solidFill>
                <a:srgbClr val="FFFFFF"/>
              </a:solidFill>
            </a:endParaRP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tx1"/>
                </a:solidFill>
              </a:rPr>
              <a:t>DIWEDD RHAN UN</a:t>
            </a:r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3200" dirty="0"/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endParaRPr lang="en-GB" sz="3200" dirty="0" smtClean="0"/>
          </a:p>
          <a:p>
            <a:pPr defTabSz="905255">
              <a:lnSpc>
                <a:spcPct val="72000"/>
              </a:lnSpc>
              <a:spcBef>
                <a:spcPts val="200"/>
              </a:spcBef>
              <a:buClr>
                <a:srgbClr val="FF6600"/>
              </a:buClr>
              <a:buSzPct val="100000"/>
              <a:defRPr sz="2079">
                <a:solidFill>
                  <a:srgbClr val="404040"/>
                </a:solidFill>
              </a:defRPr>
            </a:pPr>
            <a:r>
              <a:rPr lang="en-GB" sz="3200" dirty="0" smtClean="0">
                <a:solidFill>
                  <a:schemeClr val="accent1"/>
                </a:solidFill>
              </a:rPr>
              <a:t>END OF PART ONE </a:t>
            </a:r>
            <a:endParaRPr lang="en-GB" sz="3200" dirty="0">
              <a:solidFill>
                <a:schemeClr val="accent1"/>
              </a:solidFill>
            </a:endParaRPr>
          </a:p>
          <a:p>
            <a:endParaRPr lang="en-US" sz="2400" dirty="0"/>
          </a:p>
        </p:txBody>
      </p:sp>
      <p:pic>
        <p:nvPicPr>
          <p:cNvPr id="3" name="EY Cymraeg Slei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2928" y="5418273"/>
            <a:ext cx="1110978" cy="11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01782" y="820662"/>
            <a:ext cx="4997612" cy="3323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What is a Children’s Rights Approach?</a:t>
            </a:r>
          </a:p>
          <a:p>
            <a:endParaRPr lang="en-US" sz="20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/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A Children’s Rights Approach is a principled and practical framework for working with children grounded in the UN Convention on the Rights of the Child</a:t>
            </a:r>
          </a:p>
          <a:p>
            <a:endParaRPr lang="en-US" sz="20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/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 </a:t>
            </a: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Children’s Rights Approach is about placing the UNCRC at the Core of planning and service delivery  and integrating children’s rights into every aspect of decision making , policy and practice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07189" y="820662"/>
            <a:ext cx="5274958" cy="4013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20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Beth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yw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Dull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Gweithredu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Seiliedig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Plant</a:t>
            </a:r>
            <a:r>
              <a:rPr lang="en-GB" sz="20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?</a:t>
            </a:r>
            <a:endParaRPr lang="en-GB" sz="2000" dirty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pPr lvl="0" algn="l"/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Fframwaith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egwyddorol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ac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ymarferol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gyfer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gweithio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gyda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phlant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yw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Dull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Gweithredu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Seiliedig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Plant,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sydd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â’i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wraidd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yng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Nghonfensiwn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y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Cenhedloedd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Unedig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Hawliau’r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Plentyn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</a:p>
          <a:p>
            <a:pPr lvl="0" algn="l"/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Mae Dull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Gweithredu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Seiliedig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Plant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ymwneud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â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gosod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y CCUHP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wrth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wraidd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cynllunio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darparu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gwasanaeth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, ac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integreiddio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plant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ym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mhob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agwedd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wneud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penderfyniadau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,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polisïau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ac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ymarfer</a:t>
            </a:r>
            <a:endParaRPr lang="en-GB" sz="2000" dirty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3" name="EY Cymraeg Slei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7018" y="5888537"/>
            <a:ext cx="850257" cy="8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23013" y="872907"/>
            <a:ext cx="5054600" cy="665163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The Right Way</a:t>
            </a:r>
            <a:endParaRPr lang="en-GB" sz="48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23013" y="1925605"/>
            <a:ext cx="5005387" cy="2717800"/>
          </a:xfrm>
        </p:spPr>
        <p:txBody>
          <a:bodyPr/>
          <a:lstStyle/>
          <a:p>
            <a:pPr marL="0" indent="0" algn="l"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Embedding the UNCRC</a:t>
            </a:r>
          </a:p>
          <a:p>
            <a:pPr marL="0" indent="0" algn="l"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Equality and non-discrimination</a:t>
            </a:r>
          </a:p>
          <a:p>
            <a:pPr marL="0" indent="0" algn="l"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Empowering children</a:t>
            </a:r>
          </a:p>
          <a:p>
            <a:pPr marL="0" indent="0" algn="l"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Participation</a:t>
            </a:r>
          </a:p>
          <a:p>
            <a:pPr marL="0" indent="0" algn="l"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Accountability</a:t>
            </a:r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6394" y="873273"/>
            <a:ext cx="5136553" cy="664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48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Y </a:t>
            </a:r>
            <a:r>
              <a:rPr lang="en-GB" sz="48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Ffordd</a:t>
            </a:r>
            <a:r>
              <a:rPr lang="en-GB" sz="48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48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Gywir</a:t>
            </a:r>
            <a:endParaRPr lang="en-GB" sz="4800" dirty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20470" y="1936469"/>
            <a:ext cx="5028400" cy="2718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Ymgorffori’r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CCUHP</a:t>
            </a:r>
          </a:p>
          <a:p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Cydraddoldeb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ac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anwahaniaethu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 </a:t>
            </a:r>
          </a:p>
          <a:p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Galluogi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plant</a:t>
            </a:r>
          </a:p>
          <a:p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Cyfranogiad</a:t>
            </a:r>
            <a:endParaRPr lang="en-GB" sz="2400" dirty="0" smtClean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Atebolrwydd</a:t>
            </a:r>
            <a:endParaRPr lang="en-GB" sz="2400" dirty="0" smtClean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endParaRPr lang="en-GB" dirty="0"/>
          </a:p>
        </p:txBody>
      </p:sp>
      <p:pic>
        <p:nvPicPr>
          <p:cNvPr id="7" name="EY Cymraeg Slei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8615" y="5953851"/>
            <a:ext cx="734332" cy="7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98043" y="746784"/>
            <a:ext cx="4127068" cy="415498"/>
          </a:xfrm>
        </p:spPr>
        <p:txBody>
          <a:bodyPr/>
          <a:lstStyle/>
          <a:p>
            <a:r>
              <a:rPr lang="en-GB" sz="3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Embedding the UNCRC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746784"/>
            <a:ext cx="4646404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Gwreiddio</a:t>
            </a:r>
            <a:r>
              <a:rPr lang="en-GB" sz="3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’r</a:t>
            </a:r>
            <a:r>
              <a:rPr lang="en-GB" sz="3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3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CCUHP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643468"/>
            <a:ext cx="2816577" cy="441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98043" y="1806015"/>
            <a:ext cx="3771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This is an example of a children’s rights charter in a nursery setting. You’ll notice that the nursery has made direct links to a number of children’s rights and made slight changes to the language on our rights symbols cards to suit their children.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44201" y="1837271"/>
            <a:ext cx="3371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Dyma</a:t>
            </a:r>
            <a:r>
              <a:rPr lang="en-US" dirty="0"/>
              <a:t> </a:t>
            </a:r>
            <a:r>
              <a:rPr lang="en-US" dirty="0" err="1"/>
              <a:t>esiampl</a:t>
            </a:r>
            <a:r>
              <a:rPr lang="en-US" dirty="0"/>
              <a:t> o </a:t>
            </a:r>
            <a:r>
              <a:rPr lang="en-US" dirty="0" err="1"/>
              <a:t>Siarter</a:t>
            </a:r>
            <a:r>
              <a:rPr lang="en-US" dirty="0"/>
              <a:t> </a:t>
            </a:r>
            <a:r>
              <a:rPr lang="en-US" dirty="0" err="1"/>
              <a:t>Hawliau</a:t>
            </a:r>
            <a:r>
              <a:rPr lang="en-US" dirty="0"/>
              <a:t> plant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meithrinfa</a:t>
            </a:r>
            <a:r>
              <a:rPr lang="en-US" dirty="0"/>
              <a:t>. </a:t>
            </a:r>
            <a:r>
              <a:rPr lang="en-US" dirty="0" err="1"/>
              <a:t>Mae’r</a:t>
            </a:r>
            <a:r>
              <a:rPr lang="en-US" dirty="0"/>
              <a:t> </a:t>
            </a:r>
            <a:r>
              <a:rPr lang="en-US" dirty="0" err="1"/>
              <a:t>lleoliad</a:t>
            </a:r>
            <a:r>
              <a:rPr lang="en-US" dirty="0"/>
              <a:t> </a:t>
            </a:r>
            <a:r>
              <a:rPr lang="en-US" dirty="0" err="1"/>
              <a:t>yma</a:t>
            </a:r>
            <a:r>
              <a:rPr lang="en-US" dirty="0"/>
              <a:t>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creu</a:t>
            </a:r>
            <a:r>
              <a:rPr lang="en-US" dirty="0"/>
              <a:t> </a:t>
            </a:r>
            <a:r>
              <a:rPr lang="en-US" dirty="0" err="1"/>
              <a:t>cysylltiadau</a:t>
            </a:r>
            <a:r>
              <a:rPr lang="en-US" dirty="0"/>
              <a:t> </a:t>
            </a:r>
            <a:r>
              <a:rPr lang="en-US" dirty="0" err="1"/>
              <a:t>uniongyrchol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nifer</a:t>
            </a:r>
            <a:r>
              <a:rPr lang="en-US" dirty="0"/>
              <a:t> o </a:t>
            </a:r>
            <a:r>
              <a:rPr lang="en-US" dirty="0" err="1"/>
              <a:t>hawliau</a:t>
            </a:r>
            <a:r>
              <a:rPr lang="en-US" dirty="0"/>
              <a:t> plant ac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symleiddio’r</a:t>
            </a:r>
            <a:r>
              <a:rPr lang="en-US" dirty="0"/>
              <a:t> </a:t>
            </a:r>
            <a:r>
              <a:rPr lang="en-US" dirty="0" err="1"/>
              <a:t>iaith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dysgwyr</a:t>
            </a:r>
            <a:r>
              <a:rPr lang="en-US" dirty="0"/>
              <a:t>. </a:t>
            </a:r>
          </a:p>
        </p:txBody>
      </p:sp>
      <p:pic>
        <p:nvPicPr>
          <p:cNvPr id="8" name="EY Cymraeg Slei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0038" y="5513388"/>
            <a:ext cx="1063625" cy="10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08712" y="766306"/>
            <a:ext cx="4360756" cy="831850"/>
          </a:xfrm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Equality and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non-discrimination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7764" y="795958"/>
            <a:ext cx="3378125" cy="830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Cydraddoldeb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a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pheidio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â</a:t>
            </a:r>
          </a:p>
          <a:p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chamwahaniaethu</a:t>
            </a:r>
            <a:endParaRPr lang="en-GB" sz="2200" dirty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076" r="8041" b="2461"/>
          <a:stretch/>
        </p:blipFill>
        <p:spPr>
          <a:xfrm rot="5400000">
            <a:off x="3736901" y="1461219"/>
            <a:ext cx="4362450" cy="380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955829" y="1626955"/>
            <a:ext cx="32681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</a:t>
            </a:r>
            <a:r>
              <a:rPr lang="cy-GB" dirty="0">
                <a:solidFill>
                  <a:srgbClr val="0072BC"/>
                </a:solidFill>
              </a:rPr>
              <a:t>ŷ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Enfys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It was important to the nursery that children could see their family forms reflected in their setting. 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The staff made sure that they sourced dolls that showed all of the family forms and the children have really enjoyed playing with them. </a:t>
            </a:r>
          </a:p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98" y="1525403"/>
            <a:ext cx="32681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Tŷ Enfys</a:t>
            </a:r>
          </a:p>
          <a:p>
            <a:endParaRPr lang="cy-GB" dirty="0"/>
          </a:p>
          <a:p>
            <a:r>
              <a:rPr lang="cy-GB" dirty="0"/>
              <a:t>Roedd hi’n bwysig iawn i’r meithrin yma bod pob plentyn a’i sefyllfa deuluol yn cael i gynrychioli o fewn yr ardaloedd dysgu.</a:t>
            </a:r>
          </a:p>
          <a:p>
            <a:endParaRPr lang="cy-GB" dirty="0"/>
          </a:p>
          <a:p>
            <a:r>
              <a:rPr lang="cy-GB" dirty="0"/>
              <a:t>Mae staff y meithrin wedi gwneud ymdrech mawr i ddod o hyd i a defnyddio amryw o ddoliau a theganau </a:t>
            </a:r>
          </a:p>
          <a:p>
            <a:r>
              <a:rPr lang="cy-GB" dirty="0"/>
              <a:t>i greu ardal chwarae gynhwysol i bob unigolyn. </a:t>
            </a:r>
          </a:p>
        </p:txBody>
      </p:sp>
      <p:pic>
        <p:nvPicPr>
          <p:cNvPr id="5" name="EY Cymraeg Sleid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4444" y="5960606"/>
            <a:ext cx="768807" cy="7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7620000" y="861483"/>
            <a:ext cx="4023254" cy="560917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dirty="0">
                <a:solidFill>
                  <a:schemeClr val="accent1"/>
                </a:solidFill>
                <a:latin typeface="VAGRounded Lt" panose="00000400000000000000" pitchFamily="2" charset="0"/>
              </a:rPr>
              <a:t>Empowering children</a:t>
            </a:r>
          </a:p>
          <a:p>
            <a:pPr algn="ctr"/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11200" y="945070"/>
            <a:ext cx="2737554" cy="903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Grymuso</a:t>
            </a:r>
            <a:r>
              <a:rPr lang="en-GB" sz="26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plant</a:t>
            </a:r>
          </a:p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133" y="1136725"/>
            <a:ext cx="3359679" cy="405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620000" y="1848907"/>
            <a:ext cx="37930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Every day the children </a:t>
            </a:r>
            <a:r>
              <a:rPr lang="en-GB" dirty="0" smtClean="0">
                <a:solidFill>
                  <a:schemeClr val="accent1"/>
                </a:solidFill>
              </a:rPr>
              <a:t>at this setting have </a:t>
            </a:r>
            <a:r>
              <a:rPr lang="en-GB" dirty="0">
                <a:solidFill>
                  <a:schemeClr val="accent1"/>
                </a:solidFill>
              </a:rPr>
              <a:t>the opportunity to take part in a group vote on the activities they would like to take part in. </a:t>
            </a:r>
            <a:endParaRPr lang="en-GB" dirty="0" smtClean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The </a:t>
            </a:r>
            <a:r>
              <a:rPr lang="en-GB" dirty="0">
                <a:solidFill>
                  <a:schemeClr val="accent1"/>
                </a:solidFill>
              </a:rPr>
              <a:t>children vote using dolls </a:t>
            </a:r>
            <a:r>
              <a:rPr lang="en-GB" dirty="0" smtClean="0">
                <a:solidFill>
                  <a:schemeClr val="accent1"/>
                </a:solidFill>
              </a:rPr>
              <a:t>that </a:t>
            </a:r>
            <a:r>
              <a:rPr lang="en-GB" dirty="0">
                <a:solidFill>
                  <a:schemeClr val="accent1"/>
                </a:solidFill>
              </a:rPr>
              <a:t>represent them and the top two choices are then </a:t>
            </a:r>
            <a:r>
              <a:rPr lang="en-GB" dirty="0" smtClean="0">
                <a:solidFill>
                  <a:schemeClr val="accent1"/>
                </a:solidFill>
              </a:rPr>
              <a:t>offered to the children. 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66" y="1979792"/>
            <a:ext cx="37930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dyddiol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lleoliad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pleidlais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benderfynu</a:t>
            </a:r>
            <a:r>
              <a:rPr lang="en-GB" dirty="0"/>
              <a:t> pa </a:t>
            </a:r>
            <a:r>
              <a:rPr lang="en-GB" dirty="0" err="1"/>
              <a:t>weithgareddau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y </a:t>
            </a:r>
            <a:r>
              <a:rPr lang="en-GB" dirty="0" err="1"/>
              <a:t>diwrnod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Mae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unigolyn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cyfle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bleidleisio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dol</a:t>
            </a:r>
            <a:r>
              <a:rPr lang="en-GB" dirty="0"/>
              <a:t> </a:t>
            </a:r>
            <a:r>
              <a:rPr lang="en-GB" dirty="0" err="1"/>
              <a:t>bren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personoli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8" name="EY Cymraeg Slei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6290" y="5999163"/>
            <a:ext cx="720198" cy="7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63466" y="780355"/>
            <a:ext cx="2731911" cy="442913"/>
          </a:xfrm>
        </p:spPr>
        <p:txBody>
          <a:bodyPr>
            <a:noAutofit/>
          </a:bodyPr>
          <a:lstStyle/>
          <a:p>
            <a:r>
              <a:rPr lang="en-GB" sz="2600" dirty="0">
                <a:solidFill>
                  <a:schemeClr val="accent1"/>
                </a:solidFill>
                <a:latin typeface="VAGRounded Lt" panose="00000400000000000000" pitchFamily="2" charset="0"/>
              </a:rPr>
              <a:t>Participation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736" y="770488"/>
            <a:ext cx="3745013" cy="3600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26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Cyfranogiad</a:t>
            </a:r>
            <a:endParaRPr lang="en-GB" sz="2600" dirty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599" y="960404"/>
            <a:ext cx="3242168" cy="422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925341" y="1603022"/>
            <a:ext cx="3408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VAGRounded Lt" panose="00000400000000000000" pitchFamily="2" charset="0"/>
              </a:rPr>
              <a:t>In this setting children were asked to share their “</a:t>
            </a:r>
            <a:r>
              <a:rPr lang="en-US" dirty="0" err="1">
                <a:solidFill>
                  <a:schemeClr val="accent1"/>
                </a:solidFill>
                <a:latin typeface="VAGRounded Lt" panose="00000400000000000000" pitchFamily="2" charset="0"/>
              </a:rPr>
              <a:t>syniad</a:t>
            </a:r>
            <a:r>
              <a:rPr lang="en-US" dirty="0">
                <a:solidFill>
                  <a:schemeClr val="accent1"/>
                </a:solidFill>
                <a:latin typeface="VAGRounded Lt" panose="00000400000000000000" pitchFamily="2" charset="0"/>
              </a:rPr>
              <a:t> da” (good idea), some children shared the things they like while others asked to do different activities. </a:t>
            </a:r>
            <a:endParaRPr lang="en-GB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“I </a:t>
            </a:r>
            <a:r>
              <a:rPr lang="en-US" dirty="0">
                <a:solidFill>
                  <a:schemeClr val="accent1"/>
                </a:solidFill>
              </a:rPr>
              <a:t>would like to make a volcano”</a:t>
            </a:r>
            <a:endParaRPr lang="en-GB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“</a:t>
            </a:r>
            <a:r>
              <a:rPr lang="en-US" dirty="0" err="1">
                <a:solidFill>
                  <a:schemeClr val="accent1"/>
                </a:solidFill>
              </a:rPr>
              <a:t>Eisiau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chwarae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gyda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tedi</a:t>
            </a:r>
            <a:r>
              <a:rPr lang="en-US" dirty="0">
                <a:solidFill>
                  <a:schemeClr val="accent1"/>
                </a:solidFill>
              </a:rPr>
              <a:t> a dollies” (want to play with teddy and dollies”</a:t>
            </a:r>
            <a:endParaRPr lang="en-GB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03514" y="1603022"/>
            <a:ext cx="3408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VAGRounded Lt" panose="00000400000000000000" pitchFamily="2" charset="0"/>
              </a:rPr>
              <a:t>Yn</a:t>
            </a:r>
            <a:r>
              <a:rPr lang="en-US" dirty="0">
                <a:latin typeface="VAGRounded Lt" panose="00000400000000000000" pitchFamily="2" charset="0"/>
              </a:rPr>
              <a:t> y </a:t>
            </a:r>
            <a:r>
              <a:rPr lang="en-US" dirty="0" err="1">
                <a:latin typeface="VAGRounded Lt" panose="00000400000000000000" pitchFamily="2" charset="0"/>
              </a:rPr>
              <a:t>lleoliad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yma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gofynnir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i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blant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rhannu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eu</a:t>
            </a:r>
            <a:r>
              <a:rPr lang="en-US" dirty="0">
                <a:latin typeface="VAGRounded Lt" panose="00000400000000000000" pitchFamily="2" charset="0"/>
              </a:rPr>
              <a:t> ‘</a:t>
            </a:r>
            <a:r>
              <a:rPr lang="en-US" dirty="0" err="1">
                <a:latin typeface="VAGRounded Lt" panose="00000400000000000000" pitchFamily="2" charset="0"/>
              </a:rPr>
              <a:t>syniadau</a:t>
            </a:r>
            <a:r>
              <a:rPr lang="en-US" dirty="0">
                <a:latin typeface="VAGRounded Lt" panose="00000400000000000000" pitchFamily="2" charset="0"/>
              </a:rPr>
              <a:t> da’. </a:t>
            </a:r>
            <a:r>
              <a:rPr lang="en-US" dirty="0" err="1">
                <a:latin typeface="VAGRounded Lt" panose="00000400000000000000" pitchFamily="2" charset="0"/>
              </a:rPr>
              <a:t>Gwnaeth</a:t>
            </a:r>
            <a:r>
              <a:rPr lang="en-US" dirty="0">
                <a:latin typeface="VAGRounded Lt" panose="00000400000000000000" pitchFamily="2" charset="0"/>
              </a:rPr>
              <a:t> y plant </a:t>
            </a:r>
            <a:r>
              <a:rPr lang="en-US" dirty="0" err="1">
                <a:latin typeface="VAGRounded Lt" panose="00000400000000000000" pitchFamily="2" charset="0"/>
              </a:rPr>
              <a:t>ymateb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gydag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amryw</a:t>
            </a:r>
            <a:r>
              <a:rPr lang="en-US" dirty="0">
                <a:latin typeface="VAGRounded Lt" panose="00000400000000000000" pitchFamily="2" charset="0"/>
              </a:rPr>
              <a:t> o </a:t>
            </a:r>
            <a:r>
              <a:rPr lang="en-US" dirty="0" err="1">
                <a:latin typeface="VAGRounded Lt" panose="00000400000000000000" pitchFamily="2" charset="0"/>
              </a:rPr>
              <a:t>bethau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fel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rhannu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eu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hoff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weithgaredd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neu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ofyn</a:t>
            </a:r>
            <a:r>
              <a:rPr lang="en-US" dirty="0">
                <a:latin typeface="VAGRounded Lt" panose="00000400000000000000" pitchFamily="2" charset="0"/>
              </a:rPr>
              <a:t> am </a:t>
            </a:r>
            <a:r>
              <a:rPr lang="en-US" dirty="0" err="1">
                <a:latin typeface="VAGRounded Lt" panose="00000400000000000000" pitchFamily="2" charset="0"/>
              </a:rPr>
              <a:t>rywbeth</a:t>
            </a:r>
            <a:r>
              <a:rPr lang="en-US" dirty="0">
                <a:latin typeface="VAGRounded Lt" panose="00000400000000000000" pitchFamily="2" charset="0"/>
              </a:rPr>
              <a:t> </a:t>
            </a:r>
            <a:r>
              <a:rPr lang="en-US" dirty="0" err="1">
                <a:latin typeface="VAGRounded Lt" panose="00000400000000000000" pitchFamily="2" charset="0"/>
              </a:rPr>
              <a:t>newydd</a:t>
            </a:r>
            <a:r>
              <a:rPr lang="en-US" dirty="0">
                <a:latin typeface="VAGRounded Lt" panose="00000400000000000000" pitchFamily="2" charset="0"/>
              </a:rPr>
              <a:t>. </a:t>
            </a:r>
            <a:endParaRPr lang="en-US" dirty="0" smtClean="0">
              <a:latin typeface="VAGRounded Lt" panose="00000400000000000000" pitchFamily="2" charset="0"/>
            </a:endParaRP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/>
              <a:t>Eisiau</a:t>
            </a:r>
            <a:r>
              <a:rPr lang="en-US" dirty="0"/>
              <a:t> </a:t>
            </a:r>
            <a:r>
              <a:rPr lang="en-US" dirty="0" err="1"/>
              <a:t>chwarae</a:t>
            </a:r>
            <a:r>
              <a:rPr lang="en-US" dirty="0"/>
              <a:t> </a:t>
            </a:r>
            <a:r>
              <a:rPr lang="en-US" dirty="0" err="1"/>
              <a:t>gyda</a:t>
            </a:r>
            <a:r>
              <a:rPr lang="en-US" dirty="0"/>
              <a:t> </a:t>
            </a:r>
            <a:r>
              <a:rPr lang="en-US" dirty="0" err="1"/>
              <a:t>tedi</a:t>
            </a:r>
            <a:r>
              <a:rPr lang="en-US" dirty="0"/>
              <a:t> a dollies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/>
              <a:t>“I would like to make a volcano”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EY Cymraeg Sleid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001" y="5942013"/>
            <a:ext cx="778387" cy="7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491924" y="840680"/>
            <a:ext cx="5008746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Aims of the Session</a:t>
            </a:r>
            <a:endParaRPr lang="en-GB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0194" y="840679"/>
            <a:ext cx="5231567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Nodau’r</a:t>
            </a:r>
            <a:r>
              <a:rPr lang="en-GB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Sesiwn</a:t>
            </a:r>
            <a:endParaRPr lang="en-GB" sz="2200" dirty="0" smtClean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0194" y="1576558"/>
            <a:ext cx="5231567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51903" y="1576558"/>
            <a:ext cx="5288787" cy="2389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Recap the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United Nations 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Convention on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the Rights of the Child (</a:t>
            </a: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UNCRC)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GB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Outline </a:t>
            </a:r>
            <a:r>
              <a:rPr lang="en-GB" sz="22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role of the Children’s Commissioner for Wales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US" altLang="en-US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Explore </a:t>
            </a:r>
            <a:r>
              <a:rPr lang="en-US" altLang="en-US" sz="22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and </a:t>
            </a:r>
            <a:r>
              <a:rPr lang="en-US" altLang="en-US" sz="22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discuss how children’s rights link to your role as an Early Years Practitioner. </a:t>
            </a:r>
            <a:endParaRPr lang="en-GB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77635" y="1578316"/>
            <a:ext cx="5288787" cy="2084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Adolygu</a:t>
            </a:r>
            <a:r>
              <a:rPr lang="en-GB" sz="22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Confensiwn</a:t>
            </a:r>
            <a:r>
              <a:rPr lang="en-US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y </a:t>
            </a:r>
            <a:r>
              <a:rPr lang="en-US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Cenhedloedd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Unedig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Hawliau'r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Plentyn</a:t>
            </a:r>
            <a:r>
              <a:rPr lang="en-US" sz="2200" dirty="0">
                <a:solidFill>
                  <a:schemeClr val="tx1"/>
                </a:solidFill>
                <a:latin typeface="VAGRounded Lt" panose="00000400000000000000" pitchFamily="2" charset="0"/>
              </a:rPr>
              <a:t> (CCUHP</a:t>
            </a:r>
            <a:r>
              <a:rPr lang="en-US" sz="22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)</a:t>
            </a:r>
            <a:endParaRPr lang="en-GB" sz="2200" dirty="0" smtClean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Esbonio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r</a:t>
            </a:r>
            <a:r>
              <a:rPr lang="en-GB" sz="2200" dirty="0" err="1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ô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l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Comisiynydd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Plant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Cymru</a:t>
            </a:r>
            <a:endParaRPr lang="en-GB" sz="2200" dirty="0" smtClean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  <a:defRPr sz="2800"/>
            </a:pP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Archwilio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a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thrafod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sut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mae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hawliau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plant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yn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gysylltiedig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i’ch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rôl</a:t>
            </a:r>
            <a:r>
              <a:rPr lang="en-GB" sz="22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fel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ymarferwr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blynyddoedd</a:t>
            </a:r>
            <a:r>
              <a:rPr lang="en-GB" sz="22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cynnar</a:t>
            </a:r>
            <a:endParaRPr lang="en-GB" sz="2200" dirty="0" smtClean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EY Cymraeg Slei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0410" y="6022318"/>
            <a:ext cx="672024" cy="6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2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7570258" y="868363"/>
            <a:ext cx="3267075" cy="498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Accountability</a:t>
            </a:r>
            <a:endParaRPr lang="en-GB" sz="26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16938" y="854599"/>
            <a:ext cx="3267174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Atebolrwydd</a:t>
            </a:r>
            <a:endParaRPr lang="en-GB" sz="2600" dirty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519" y="1790171"/>
            <a:ext cx="5020552" cy="3035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32" y="1716280"/>
            <a:ext cx="5866787" cy="3183610"/>
          </a:xfrm>
          <a:prstGeom prst="rect">
            <a:avLst/>
          </a:prstGeom>
        </p:spPr>
      </p:pic>
      <p:pic>
        <p:nvPicPr>
          <p:cNvPr id="7" name="EY Cymraeg Sleid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2843" y="5984875"/>
            <a:ext cx="721076" cy="7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337072" y="600073"/>
            <a:ext cx="3371850" cy="83026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Menu for Change  </a:t>
            </a:r>
            <a:endParaRPr lang="en-GB" sz="24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43650" y="1430336"/>
            <a:ext cx="5645150" cy="3395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Look over your answers and thoughts for each principle. 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Pick three things you do well.</a:t>
            </a:r>
          </a:p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Using the menu for change (page 21), choose three things that you would like to improve on.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6712" y="849006"/>
            <a:ext cx="3372479" cy="3323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endParaRPr lang="en-GB" sz="2400" dirty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96712" y="1737828"/>
            <a:ext cx="5644444" cy="3046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 smtClean="0">
              <a:solidFill>
                <a:schemeClr val="tx1"/>
              </a:solidFill>
              <a:latin typeface="VAGRounded Lt" panose="000004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49791" y="656155"/>
            <a:ext cx="3371850" cy="83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Bwydlen</a:t>
            </a:r>
            <a:r>
              <a:rPr lang="en-US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o </a:t>
            </a:r>
            <a:r>
              <a:rPr lang="en-US" sz="24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syniadau</a:t>
            </a:r>
            <a:endParaRPr lang="en-GB" sz="24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712" y="1423735"/>
            <a:ext cx="5645150" cy="33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Edrychwch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ar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eich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atebion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a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syniadau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ar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gyfer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pob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egwyddor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Dewiswch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tri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pheth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rydych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yn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gwneud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yn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dda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Gan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ddefnyddio’r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‘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bwydlen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o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syniadau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,’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dewiswch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tri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pheth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hoffech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 </a:t>
            </a:r>
            <a:r>
              <a:rPr lang="en-US" sz="2200" dirty="0" err="1" smtClean="0">
                <a:solidFill>
                  <a:schemeClr val="accent1"/>
                </a:solidFill>
                <a:latin typeface="VAGRounded Lt" panose="00000400000000000000" pitchFamily="2" charset="0"/>
              </a:rPr>
              <a:t>wella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. </a:t>
            </a:r>
          </a:p>
        </p:txBody>
      </p:sp>
      <p:pic>
        <p:nvPicPr>
          <p:cNvPr id="9" name="EY Cymraeg Slei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062" y="5956300"/>
            <a:ext cx="792163" cy="7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7"/>
          <p:cNvSpPr txBox="1">
            <a:spLocks/>
          </p:cNvSpPr>
          <p:nvPr/>
        </p:nvSpPr>
        <p:spPr>
          <a:xfrm>
            <a:off x="974233" y="902089"/>
            <a:ext cx="11633982" cy="4276579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 sz="1800"/>
            </a:pPr>
            <a:r>
              <a:rPr lang="en-GB" sz="5800" b="1" dirty="0" err="1" smtClean="0">
                <a:solidFill>
                  <a:schemeClr val="accent4">
                    <a:lumMod val="75000"/>
                  </a:schemeClr>
                </a:solidFill>
              </a:rPr>
              <a:t>Manylion</a:t>
            </a:r>
            <a:r>
              <a:rPr lang="en-GB" sz="5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5800" b="1" dirty="0" err="1" smtClean="0">
                <a:solidFill>
                  <a:schemeClr val="accent4">
                    <a:lumMod val="75000"/>
                  </a:schemeClr>
                </a:solidFill>
              </a:rPr>
              <a:t>Cyswllt</a:t>
            </a:r>
            <a:r>
              <a:rPr lang="en-GB" sz="5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5800" b="1" dirty="0" smtClean="0"/>
              <a:t>| Contact Details</a:t>
            </a:r>
            <a:endParaRPr lang="en-GB" sz="5800" b="1" dirty="0" smtClean="0">
              <a:solidFill>
                <a:srgbClr val="DE0058"/>
              </a:solidFill>
            </a:endParaRPr>
          </a:p>
          <a:p>
            <a:pPr>
              <a:lnSpc>
                <a:spcPct val="100000"/>
              </a:lnSpc>
              <a:defRPr sz="1800"/>
            </a:pPr>
            <a:endParaRPr lang="en-GB" sz="2200" b="1" dirty="0" smtClean="0"/>
          </a:p>
          <a:p>
            <a:pPr>
              <a:lnSpc>
                <a:spcPct val="100000"/>
              </a:lnSpc>
              <a:defRPr sz="1800"/>
            </a:pPr>
            <a:endParaRPr lang="en-GB" sz="2600" b="1" dirty="0" smtClean="0"/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Trydar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smtClean="0"/>
              <a:t>|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smtClean="0"/>
              <a:t>Twitter</a:t>
            </a:r>
            <a:r>
              <a:rPr lang="en-GB" sz="3400" b="1" dirty="0" smtClean="0">
                <a:solidFill>
                  <a:srgbClr val="DE0058"/>
                </a:solidFill>
              </a:rPr>
              <a:t>              		</a:t>
            </a:r>
            <a:r>
              <a:rPr lang="en-GB" sz="3400" b="1" dirty="0" smtClean="0"/>
              <a:t>@</a:t>
            </a:r>
            <a:r>
              <a:rPr lang="en-GB" sz="3400" b="1" dirty="0" err="1" smtClean="0"/>
              <a:t>childcomwales</a:t>
            </a:r>
            <a:endParaRPr lang="en-GB" sz="3400" b="1" dirty="0" smtClean="0"/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smtClean="0"/>
              <a:t>Instagram</a:t>
            </a:r>
            <a:r>
              <a:rPr lang="en-GB" sz="3400" b="1" dirty="0" smtClean="0">
                <a:solidFill>
                  <a:srgbClr val="DE0058"/>
                </a:solidFill>
              </a:rPr>
              <a:t>			</a:t>
            </a:r>
            <a:r>
              <a:rPr lang="en-GB" sz="3400" b="1" dirty="0" smtClean="0"/>
              <a:t>@</a:t>
            </a:r>
            <a:r>
              <a:rPr lang="en-GB" sz="3400" b="1" dirty="0" err="1" smtClean="0"/>
              <a:t>childcomwales</a:t>
            </a:r>
            <a:endParaRPr lang="en-GB" sz="3400" b="1" dirty="0" smtClean="0"/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Awr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Hawliau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smtClean="0"/>
              <a:t>|Rights Hour  </a:t>
            </a:r>
            <a:r>
              <a:rPr lang="en-GB" sz="3400" b="1" dirty="0"/>
              <a:t>	</a:t>
            </a:r>
            <a:r>
              <a:rPr lang="en-GB" sz="3400" b="1" dirty="0" smtClean="0"/>
              <a:t>	</a:t>
            </a: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Dydd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Gwener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smtClean="0"/>
              <a:t>|Friday 12- 1 </a:t>
            </a:r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Ffôn</a:t>
            </a:r>
            <a:r>
              <a:rPr lang="en-GB" sz="3400" b="1" dirty="0" smtClean="0">
                <a:solidFill>
                  <a:srgbClr val="DE0058"/>
                </a:solidFill>
              </a:rPr>
              <a:t>  </a:t>
            </a:r>
            <a:r>
              <a:rPr lang="en-GB" sz="3400" b="1" dirty="0" smtClean="0"/>
              <a:t>| Phone</a:t>
            </a:r>
            <a:r>
              <a:rPr lang="en-GB" sz="3400" dirty="0" smtClean="0"/>
              <a:t>             		</a:t>
            </a:r>
            <a:r>
              <a:rPr lang="en-GB" sz="3400" b="1" dirty="0" smtClean="0"/>
              <a:t>01792 765600</a:t>
            </a:r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Ebost</a:t>
            </a:r>
            <a:r>
              <a:rPr lang="en-GB" sz="3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3400" b="1" dirty="0" smtClean="0"/>
              <a:t>| Email   </a:t>
            </a:r>
            <a:r>
              <a:rPr lang="en-GB" sz="3400" dirty="0" smtClean="0"/>
              <a:t>             		</a:t>
            </a:r>
            <a:r>
              <a:rPr lang="en-GB" sz="3400" u="sng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post@childcomwales.org.uk</a:t>
            </a:r>
            <a:r>
              <a:rPr lang="en-GB" sz="3400" u="sng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</a:t>
            </a:r>
            <a:r>
              <a:rPr lang="en-GB" sz="3400" dirty="0" smtClean="0"/>
              <a:t>| </a:t>
            </a:r>
            <a:r>
              <a:rPr lang="en-GB" sz="3400" u="sng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post@complantcymru.org.uk </a:t>
            </a:r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smtClean="0"/>
              <a:t>Facebook				</a:t>
            </a:r>
            <a:r>
              <a:rPr lang="en-GB" sz="3400" dirty="0" smtClean="0">
                <a:hlinkClick r:id="rId6"/>
              </a:rPr>
              <a:t>https://www.facebook.com/childcomwales/</a:t>
            </a:r>
            <a:endParaRPr lang="en-GB" sz="3400" dirty="0" smtClean="0"/>
          </a:p>
          <a:p>
            <a:pPr>
              <a:lnSpc>
                <a:spcPct val="100000"/>
              </a:lnSpc>
              <a:defRPr sz="1800"/>
            </a:pPr>
            <a:r>
              <a:rPr lang="en-GB" sz="3400" b="1" dirty="0" err="1" smtClean="0">
                <a:solidFill>
                  <a:schemeClr val="accent4">
                    <a:lumMod val="75000"/>
                  </a:schemeClr>
                </a:solidFill>
              </a:rPr>
              <a:t>Gwefan</a:t>
            </a:r>
            <a:r>
              <a:rPr lang="en-GB" sz="3400" dirty="0" smtClean="0"/>
              <a:t>  </a:t>
            </a:r>
            <a:r>
              <a:rPr lang="en-GB" sz="3400" b="1" dirty="0" smtClean="0"/>
              <a:t>| Website   		</a:t>
            </a:r>
            <a:r>
              <a:rPr lang="en-GB" sz="3400" u="sng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" invalidUrl="http://www.childcomwales.org.uk%7C/"/>
              </a:rPr>
              <a:t>www.childcomwales.org.uk</a:t>
            </a:r>
            <a:r>
              <a:rPr lang="en-GB" sz="3400" dirty="0" smtClean="0">
                <a:hlinkClick r:id="" invalidUrl="http://www.childcomwales.org.uk%7C/"/>
              </a:rPr>
              <a:t>|</a:t>
            </a:r>
            <a:r>
              <a:rPr lang="en-GB" sz="3400" dirty="0" smtClean="0"/>
              <a:t> </a:t>
            </a:r>
            <a:r>
              <a:rPr lang="en-GB" sz="3400" u="sng" dirty="0" smtClean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rPr>
              <a:t>www.complantcymru.org.uk</a:t>
            </a:r>
            <a:endParaRPr lang="en-GB" sz="3400" u="sng" dirty="0" smtClean="0">
              <a:solidFill>
                <a:srgbClr val="0563C1"/>
              </a:solidFill>
              <a:uFill>
                <a:solidFill>
                  <a:srgbClr val="0563C1"/>
                </a:solidFill>
              </a:uFill>
            </a:endParaRPr>
          </a:p>
          <a:p>
            <a:pPr>
              <a:lnSpc>
                <a:spcPct val="100000"/>
              </a:lnSpc>
              <a:defRPr sz="1800"/>
            </a:pPr>
            <a:endParaRPr lang="en-GB" sz="2200" dirty="0" smtClean="0"/>
          </a:p>
          <a:p>
            <a:pPr>
              <a:lnSpc>
                <a:spcPct val="100000"/>
              </a:lnSpc>
              <a:defRPr sz="1800"/>
            </a:pPr>
            <a:r>
              <a:rPr lang="en-GB" sz="2200" dirty="0" smtClean="0"/>
              <a:t>          </a:t>
            </a:r>
          </a:p>
          <a:p>
            <a:pPr>
              <a:lnSpc>
                <a:spcPct val="100000"/>
              </a:lnSpc>
              <a:defRPr sz="1800"/>
            </a:pPr>
            <a:r>
              <a:rPr lang="en-GB" sz="2200" dirty="0" smtClean="0"/>
              <a:t>                                     </a:t>
            </a:r>
            <a:endParaRPr lang="en-GB" sz="2200" dirty="0"/>
          </a:p>
        </p:txBody>
      </p:sp>
      <p:pic>
        <p:nvPicPr>
          <p:cNvPr id="3" name="EY Cymraeg Slei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3312" y="5365752"/>
            <a:ext cx="1077912" cy="10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5334" y="611139"/>
            <a:ext cx="55259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Activity 1: What do children need to grow up happy, healthy and safe? </a:t>
            </a:r>
          </a:p>
          <a:p>
            <a:endParaRPr lang="en-US" sz="2000" dirty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Use Activity Sheet </a:t>
            </a:r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One (page 3) </a:t>
            </a: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in your </a:t>
            </a:r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workbook </a:t>
            </a:r>
            <a:endParaRPr lang="en-US" sz="2000" dirty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Think about the things a child needs to grow up happy, healthy and safe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Write your answers inside the body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Using a rights poster, check over your answers and see how many of them are children’s rights.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34623" y="611139"/>
            <a:ext cx="55259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Gweithgaredd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1: Beth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sydd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angen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ar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blant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i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dyfu’n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hapus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,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iach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ac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ddiogel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? </a:t>
            </a:r>
          </a:p>
          <a:p>
            <a:pPr algn="ctr"/>
            <a:endParaRPr lang="en-US" sz="20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Defnyddiwch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Daflen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Gweithgaredd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1 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(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tudalen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 3) 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eich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llyfryn</a:t>
            </a:r>
            <a:endParaRPr lang="en-US" sz="20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Meddyliwch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am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beth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sydd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angen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ar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blentyn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i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dyfu’n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hapus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,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iach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ac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ddiogel</a:t>
            </a:r>
            <a:endParaRPr lang="en-US" sz="20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Ysgrifennwch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eich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atebion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tu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fewn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i’r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corff</a:t>
            </a:r>
            <a:endParaRPr lang="en-US" sz="2000" dirty="0">
              <a:latin typeface="VAGRounded Lt" panose="00000400000000000000" pitchFamily="2" charset="0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Gan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 smtClean="0">
                <a:latin typeface="VAGRounded Lt" panose="00000400000000000000" pitchFamily="2" charset="0"/>
                <a:ea typeface="+mj-ea"/>
                <a:cs typeface="+mj-cs"/>
              </a:rPr>
              <a:t>ddefnyddio’r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p</a:t>
            </a:r>
            <a:r>
              <a:rPr lang="en-US" sz="2000" dirty="0" smtClean="0">
                <a:latin typeface="VAGRounded Lt" panose="00000400000000000000" pitchFamily="2" charset="0"/>
                <a:ea typeface="+mj-ea"/>
                <a:cs typeface="+mj-cs"/>
              </a:rPr>
              <a:t>oster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hawliau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,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gwiriwch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eich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atebion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a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nodwch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sawl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un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sy’n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hawl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VAGRounded Lt" panose="00000400000000000000" pitchFamily="2" charset="0"/>
                <a:ea typeface="+mj-ea"/>
                <a:cs typeface="+mj-cs"/>
              </a:rPr>
              <a:t>plentyn</a:t>
            </a:r>
            <a:r>
              <a:rPr lang="en-US" sz="2000" dirty="0">
                <a:latin typeface="VAGRounded Lt" panose="00000400000000000000" pitchFamily="2" charset="0"/>
                <a:ea typeface="+mj-ea"/>
                <a:cs typeface="+mj-cs"/>
              </a:rPr>
              <a:t>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14528" y="5874561"/>
            <a:ext cx="4334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i="1" dirty="0" smtClean="0"/>
              <a:t>Click </a:t>
            </a:r>
            <a:r>
              <a:rPr lang="en-GB" i="1" dirty="0" smtClean="0">
                <a:hlinkClick r:id="rId5"/>
              </a:rPr>
              <a:t>here</a:t>
            </a:r>
            <a:r>
              <a:rPr lang="en-GB" i="1" dirty="0" smtClean="0"/>
              <a:t> to see the Rights Poster</a:t>
            </a:r>
          </a:p>
          <a:p>
            <a:pPr>
              <a:lnSpc>
                <a:spcPct val="150000"/>
              </a:lnSpc>
            </a:pPr>
            <a:r>
              <a:rPr lang="en-GB" i="1" dirty="0" err="1" smtClean="0"/>
              <a:t>Cliciwch</a:t>
            </a:r>
            <a:r>
              <a:rPr lang="en-GB" i="1" dirty="0" smtClean="0"/>
              <a:t> </a:t>
            </a:r>
            <a:r>
              <a:rPr lang="en-GB" i="1" dirty="0" smtClean="0">
                <a:hlinkClick r:id="rId6"/>
              </a:rPr>
              <a:t>yma</a:t>
            </a:r>
            <a:r>
              <a:rPr lang="en-GB" i="1" dirty="0" smtClean="0"/>
              <a:t> </a:t>
            </a:r>
            <a:r>
              <a:rPr lang="en-GB" i="1" dirty="0" err="1" smtClean="0"/>
              <a:t>i</a:t>
            </a:r>
            <a:r>
              <a:rPr lang="en-GB" i="1" dirty="0" smtClean="0"/>
              <a:t> weld y poster </a:t>
            </a:r>
            <a:r>
              <a:rPr lang="en-GB" i="1" dirty="0" err="1" smtClean="0"/>
              <a:t>hawliau</a:t>
            </a:r>
            <a:r>
              <a:rPr lang="en-GB" i="1" dirty="0" smtClean="0"/>
              <a:t> </a:t>
            </a:r>
          </a:p>
          <a:p>
            <a:endParaRPr lang="en-GB" dirty="0"/>
          </a:p>
        </p:txBody>
      </p:sp>
      <p:pic>
        <p:nvPicPr>
          <p:cNvPr id="6" name="EY Cymraeg Slei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2843" y="5995728"/>
            <a:ext cx="675381" cy="6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41156" y="1566669"/>
            <a:ext cx="5983111" cy="2759075"/>
          </a:xfrm>
        </p:spPr>
        <p:txBody>
          <a:bodyPr/>
          <a:lstStyle/>
          <a:p>
            <a:pPr algn="l"/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How </a:t>
            </a:r>
            <a: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  <a:t>many </a:t>
            </a:r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rights </a:t>
            </a:r>
            <a: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  <a:t>do children </a:t>
            </a:r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have?</a:t>
            </a:r>
            <a:b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</a:br>
            <a: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  <a:t/>
            </a:r>
            <a:b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</a:br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What </a:t>
            </a:r>
            <a: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  <a:t>ages does </a:t>
            </a:r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the UNCRC cover?</a:t>
            </a:r>
            <a:b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</a:br>
            <a: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  <a:t/>
            </a:r>
            <a:br>
              <a:rPr lang="en-GB" sz="2400" dirty="0">
                <a:solidFill>
                  <a:schemeClr val="accent1"/>
                </a:solidFill>
                <a:latin typeface="VAGRounded Lt" panose="00000400000000000000" pitchFamily="2" charset="0"/>
              </a:rPr>
            </a:br>
            <a:r>
              <a:rPr lang="en-GB" sz="24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How long has the UNCRC been a convention? </a:t>
            </a:r>
            <a:r>
              <a:rPr lang="en-GB" sz="2400" dirty="0" smtClean="0">
                <a:solidFill>
                  <a:schemeClr val="accent1"/>
                </a:solidFill>
              </a:rPr>
              <a:t/>
            </a:r>
            <a:br>
              <a:rPr lang="en-GB" sz="2400" dirty="0" smtClean="0">
                <a:solidFill>
                  <a:schemeClr val="accent1"/>
                </a:solidFill>
              </a:rPr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0930" y="1782812"/>
            <a:ext cx="5132291" cy="232679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Sawl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hawl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sydd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gan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VAGRounded Lt" panose="00000400000000000000" pitchFamily="2" charset="0"/>
              </a:rPr>
              <a:t>b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lentyn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?</a:t>
            </a:r>
            <a:b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</a:br>
            <a:endParaRPr lang="en-GB" sz="2400" dirty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pPr algn="l"/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Pa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oedrannau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mae’r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CCUHP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gyfer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?</a:t>
            </a:r>
            <a:b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</a:b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</a:b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Pa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mor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hir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mae’r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CCUHP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wedi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bod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gonfensiwn</a:t>
            </a:r>
            <a:r>
              <a:rPr lang="en-GB" sz="24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? </a:t>
            </a:r>
            <a:r>
              <a:rPr lang="en-GB" sz="2400" dirty="0" smtClean="0">
                <a:solidFill>
                  <a:schemeClr val="tx1"/>
                </a:solidFill>
              </a:rPr>
              <a:t/>
            </a:r>
            <a:br>
              <a:rPr lang="en-GB" sz="2400" dirty="0" smtClean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156" y="828705"/>
            <a:ext cx="5365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+mj-cs"/>
              </a:rPr>
              <a:t>Activity 2: Children’s Rights Check-In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33" y="828706"/>
            <a:ext cx="5365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 err="1">
                <a:latin typeface="VAGRounded Lt" panose="00000400000000000000" pitchFamily="2" charset="0"/>
                <a:ea typeface="+mj-ea"/>
                <a:cs typeface="+mj-cs"/>
              </a:rPr>
              <a:t>Gweithgaredd</a:t>
            </a:r>
            <a:r>
              <a:rPr lang="en-GB" sz="2600" dirty="0">
                <a:latin typeface="VAGRounded Lt" panose="00000400000000000000" pitchFamily="2" charset="0"/>
                <a:ea typeface="+mj-ea"/>
                <a:cs typeface="+mj-cs"/>
              </a:rPr>
              <a:t> 2: </a:t>
            </a:r>
            <a:r>
              <a:rPr lang="en-GB" sz="2600" dirty="0" err="1">
                <a:latin typeface="VAGRounded Lt" panose="00000400000000000000" pitchFamily="2" charset="0"/>
                <a:ea typeface="+mj-ea"/>
                <a:cs typeface="+mj-cs"/>
              </a:rPr>
              <a:t>Hawliau</a:t>
            </a:r>
            <a:r>
              <a:rPr lang="en-GB" sz="2600" dirty="0">
                <a:latin typeface="VAGRounded Lt" panose="00000400000000000000" pitchFamily="2" charset="0"/>
                <a:ea typeface="+mj-ea"/>
                <a:cs typeface="+mj-cs"/>
              </a:rPr>
              <a:t> Plant</a:t>
            </a:r>
          </a:p>
        </p:txBody>
      </p:sp>
      <p:pic>
        <p:nvPicPr>
          <p:cNvPr id="7" name="EY Cymraeg Slei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0518" y="6037696"/>
            <a:ext cx="645406" cy="6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486266" y="1264447"/>
            <a:ext cx="5231567" cy="27699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UNCRC - United Nations Convention on the Rights of the Child is an international agreement that protects the human rights of those under the age of 18.</a:t>
            </a:r>
          </a:p>
          <a:p>
            <a:endParaRPr lang="en-US" sz="20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/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It lists the rights that all children and young people, everywhere in the world have.</a:t>
            </a:r>
          </a:p>
          <a:p>
            <a:endParaRPr lang="en-US" sz="2000" dirty="0" smtClean="0">
              <a:solidFill>
                <a:schemeClr val="accent1"/>
              </a:solidFill>
              <a:latin typeface="VAGRounded Lt" panose="00000400000000000000" pitchFamily="2" charset="0"/>
            </a:endParaRPr>
          </a:p>
          <a:p>
            <a:pPr algn="l"/>
            <a:r>
              <a:rPr lang="en-US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It was adopted by the UN in 1989, the UK ratified it in 1991 and it came into force in 1992.</a:t>
            </a:r>
            <a:endParaRPr lang="en-US" sz="20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10278" y="1275827"/>
            <a:ext cx="5549575" cy="37158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CCUHP –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Confensiwn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y 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Cenhedloedd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Unedig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Hawliau’r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Plentyn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.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Cytundeb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rhyngwladol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yw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hwn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sy’n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amddiffyn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dynol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pobl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o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dan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18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oed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pPr lvl="0" algn="l"/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Mae’n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rhestru’r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hawliau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sydd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gan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bob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plentyn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pherson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ifanc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, </a:t>
            </a:r>
            <a:r>
              <a:rPr lang="en-GB" sz="20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bobman</a:t>
            </a:r>
            <a:r>
              <a:rPr lang="en-GB" sz="20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000" dirty="0" smtClean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y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byd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VAGRounded Lt" panose="00000400000000000000" pitchFamily="2" charset="0"/>
            </a:endParaRPr>
          </a:p>
          <a:p>
            <a:pPr lvl="0" algn="l"/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Cafodd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ei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fabwysiadu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gan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y CU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1989,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cafodd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ei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gadarnhau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gan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y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Deyrnas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Unedig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1991, a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daeth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i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rym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VAGRounded Lt" panose="00000400000000000000" pitchFamily="2" charset="0"/>
              </a:rPr>
              <a:t>yn</a:t>
            </a:r>
            <a:r>
              <a:rPr lang="en-GB" sz="2000" dirty="0">
                <a:solidFill>
                  <a:schemeClr val="tx1"/>
                </a:solidFill>
                <a:latin typeface="VAGRounded Lt" panose="00000400000000000000" pitchFamily="2" charset="0"/>
              </a:rPr>
              <a:t> 1992.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3" name="EY Cymraeg Slei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4662" y="5911959"/>
            <a:ext cx="805191" cy="8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48920" y="1724505"/>
            <a:ext cx="4870450" cy="28781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Children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are more vulnerable to abuse and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exploitation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Dependent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on age, children are entirely or mostly dependent on adults –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their best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interests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are not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always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Children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face an array of legal minimum ages at which they are considered capable of making decisions for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Children 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are often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voiceless</a:t>
            </a:r>
            <a:endParaRPr lang="en-GB" sz="20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552337" y="832767"/>
            <a:ext cx="4884738" cy="498475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VAGRounded Lt" panose="00000400000000000000" pitchFamily="2" charset="0"/>
              </a:rPr>
              <a:t>Mae </a:t>
            </a:r>
            <a:r>
              <a:rPr lang="en-GB" sz="2000" dirty="0" err="1" smtClean="0">
                <a:latin typeface="VAGRounded Lt" panose="00000400000000000000" pitchFamily="2" charset="0"/>
              </a:rPr>
              <a:t>gennym</a:t>
            </a:r>
            <a:r>
              <a:rPr lang="en-GB" sz="2000" dirty="0" smtClean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ni</a:t>
            </a:r>
            <a:r>
              <a:rPr lang="en-GB" sz="2000" dirty="0" smtClean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Hawliau</a:t>
            </a:r>
            <a:r>
              <a:rPr lang="en-GB" sz="2000" dirty="0" smtClean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Dynol</a:t>
            </a:r>
            <a:r>
              <a:rPr lang="en-GB" sz="2000" dirty="0" smtClean="0">
                <a:latin typeface="VAGRounded Lt" panose="00000400000000000000" pitchFamily="2" charset="0"/>
              </a:rPr>
              <a:t>, pam </a:t>
            </a:r>
            <a:r>
              <a:rPr lang="en-GB" sz="2000" dirty="0" err="1" smtClean="0">
                <a:latin typeface="VAGRounded Lt" panose="00000400000000000000" pitchFamily="2" charset="0"/>
              </a:rPr>
              <a:t>mae</a:t>
            </a:r>
            <a:r>
              <a:rPr lang="en-GB" sz="2000" dirty="0" smtClean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angen</a:t>
            </a:r>
            <a:r>
              <a:rPr lang="en-GB" sz="2000" dirty="0" smtClean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Hawliau</a:t>
            </a:r>
            <a:r>
              <a:rPr lang="en-GB" sz="2000" dirty="0" smtClean="0">
                <a:latin typeface="VAGRounded Lt" panose="00000400000000000000" pitchFamily="2" charset="0"/>
              </a:rPr>
              <a:t> Plant?</a:t>
            </a:r>
            <a:endParaRPr lang="en-GB" sz="2000" dirty="0">
              <a:latin typeface="VAGRounded Lt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37" y="1937519"/>
            <a:ext cx="5574997" cy="319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VAGRounded Lt" panose="00000400000000000000" pitchFamily="2" charset="0"/>
              </a:rPr>
              <a:t>Mae plant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fwy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agored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i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gael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eu</a:t>
            </a:r>
            <a:r>
              <a:rPr lang="en-GB" sz="2000" dirty="0">
                <a:latin typeface="VAGRounded Lt" panose="00000400000000000000" pitchFamily="2" charset="0"/>
              </a:rPr>
              <a:t> cam-</a:t>
            </a:r>
            <a:r>
              <a:rPr lang="en-GB" sz="2000" dirty="0" err="1">
                <a:latin typeface="VAGRounded Lt" panose="00000400000000000000" pitchFamily="2" charset="0"/>
              </a:rPr>
              <a:t>drin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a’u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hecsbloetio</a:t>
            </a:r>
            <a:endParaRPr lang="en-GB" sz="2000" dirty="0">
              <a:latin typeface="VAGRounded Lt" panose="00000400000000000000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dibynnu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ar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eu</a:t>
            </a:r>
            <a:r>
              <a:rPr lang="en-GB" sz="2000" dirty="0">
                <a:latin typeface="VAGRounded Lt" panose="00000400000000000000" pitchFamily="2" charset="0"/>
              </a:rPr>
              <a:t> hoed, </a:t>
            </a:r>
            <a:r>
              <a:rPr lang="en-GB" sz="2000" dirty="0" err="1">
                <a:latin typeface="VAGRounded Lt" panose="00000400000000000000" pitchFamily="2" charset="0"/>
              </a:rPr>
              <a:t>mae</a:t>
            </a:r>
            <a:r>
              <a:rPr lang="en-GB" sz="2000" dirty="0">
                <a:latin typeface="VAGRounded Lt" panose="00000400000000000000" pitchFamily="2" charset="0"/>
              </a:rPr>
              <a:t> plant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ddibynnol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ar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oedolion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llwyr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neu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i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raddau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helaeth</a:t>
            </a:r>
            <a:r>
              <a:rPr lang="en-GB" sz="2000" dirty="0">
                <a:latin typeface="VAGRounded Lt" panose="00000400000000000000" pitchFamily="2" charset="0"/>
              </a:rPr>
              <a:t> – </a:t>
            </a:r>
            <a:r>
              <a:rPr lang="en-GB" sz="2000" dirty="0" err="1">
                <a:latin typeface="VAGRounded Lt" panose="00000400000000000000" pitchFamily="2" charset="0"/>
              </a:rPr>
              <a:t>nid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yw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lles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pennaf</a:t>
            </a:r>
            <a:r>
              <a:rPr lang="en-GB" sz="2000" dirty="0">
                <a:latin typeface="VAGRounded Lt" panose="00000400000000000000" pitchFamily="2" charset="0"/>
              </a:rPr>
              <a:t> bob </a:t>
            </a:r>
            <a:r>
              <a:rPr lang="en-GB" sz="2000" dirty="0" err="1">
                <a:latin typeface="VAGRounded Lt" panose="00000400000000000000" pitchFamily="2" charset="0"/>
              </a:rPr>
              <a:t>amser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cael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ei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ystyried</a:t>
            </a:r>
            <a:endParaRPr lang="en-GB" sz="2000" dirty="0">
              <a:latin typeface="VAGRounded Lt" panose="00000400000000000000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VAGRounded Lt" panose="00000400000000000000" pitchFamily="2" charset="0"/>
              </a:rPr>
              <a:t>Mae plant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wynebu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llu</a:t>
            </a:r>
            <a:r>
              <a:rPr lang="en-GB" sz="2000" dirty="0">
                <a:latin typeface="VAGRounded Lt" panose="00000400000000000000" pitchFamily="2" charset="0"/>
              </a:rPr>
              <a:t> o </a:t>
            </a:r>
            <a:r>
              <a:rPr lang="en-GB" sz="2000" dirty="0" err="1">
                <a:latin typeface="VAGRounded Lt" panose="00000400000000000000" pitchFamily="2" charset="0"/>
              </a:rPr>
              <a:t>derfynau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oed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cyfreithiol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pryd</a:t>
            </a:r>
            <a:r>
              <a:rPr lang="en-GB" sz="2000" dirty="0">
                <a:latin typeface="VAGRounded Lt" panose="00000400000000000000" pitchFamily="2" charset="0"/>
              </a:rPr>
              <a:t> y </a:t>
            </a:r>
            <a:r>
              <a:rPr lang="en-GB" sz="2000" dirty="0" err="1">
                <a:latin typeface="VAGRounded Lt" panose="00000400000000000000" pitchFamily="2" charset="0"/>
              </a:rPr>
              <a:t>bernir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eu</a:t>
            </a:r>
            <a:r>
              <a:rPr lang="en-GB" sz="2000" dirty="0">
                <a:latin typeface="VAGRounded Lt" panose="00000400000000000000" pitchFamily="2" charset="0"/>
              </a:rPr>
              <a:t> bod </a:t>
            </a:r>
            <a:r>
              <a:rPr lang="en-GB" sz="2000" dirty="0" err="1">
                <a:latin typeface="VAGRounded Lt" panose="00000400000000000000" pitchFamily="2" charset="0"/>
              </a:rPr>
              <a:t>nhw’n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gallu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gwneud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penderfyniadau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drostynt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eu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 smtClean="0">
                <a:latin typeface="VAGRounded Lt" panose="00000400000000000000" pitchFamily="2" charset="0"/>
              </a:rPr>
              <a:t>hunain</a:t>
            </a:r>
            <a:endParaRPr lang="en-GB" sz="2000" dirty="0">
              <a:latin typeface="VAGRounded Lt" panose="00000400000000000000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VAGRounded Lt" panose="00000400000000000000" pitchFamily="2" charset="0"/>
              </a:rPr>
              <a:t>Mae plant </a:t>
            </a:r>
            <a:r>
              <a:rPr lang="en-GB" sz="2000" dirty="0" err="1">
                <a:latin typeface="VAGRounded Lt" panose="00000400000000000000" pitchFamily="2" charset="0"/>
              </a:rPr>
              <a:t>yn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aml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heb</a:t>
            </a:r>
            <a:r>
              <a:rPr lang="en-GB" sz="2000" dirty="0">
                <a:latin typeface="VAGRounded Lt" panose="00000400000000000000" pitchFamily="2" charset="0"/>
              </a:rPr>
              <a:t> </a:t>
            </a:r>
            <a:r>
              <a:rPr lang="en-GB" sz="2000" dirty="0" err="1">
                <a:latin typeface="VAGRounded Lt" panose="00000400000000000000" pitchFamily="2" charset="0"/>
              </a:rPr>
              <a:t>lais</a:t>
            </a:r>
            <a:r>
              <a:rPr lang="en-GB" dirty="0" smtClean="0">
                <a:solidFill>
                  <a:schemeClr val="accent1"/>
                </a:solidFill>
              </a:rPr>
              <a:t/>
            </a:r>
            <a:br>
              <a:rPr lang="en-GB" dirty="0" smtClean="0">
                <a:solidFill>
                  <a:schemeClr val="accent1"/>
                </a:solidFill>
              </a:rPr>
            </a:b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6748920" y="832644"/>
            <a:ext cx="488428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</a:rPr>
              <a:t>We have Human Rights, why do we need Children’s Rights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?</a:t>
            </a:r>
            <a:endParaRPr lang="en-GB" sz="2000" dirty="0">
              <a:solidFill>
                <a:schemeClr val="accent1"/>
              </a:solidFill>
              <a:latin typeface="VAGRounded Lt" panose="00000400000000000000" pitchFamily="2" charset="0"/>
            </a:endParaRPr>
          </a:p>
        </p:txBody>
      </p:sp>
      <p:pic>
        <p:nvPicPr>
          <p:cNvPr id="4" name="EY Cymraeg Slei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2338" y="5975022"/>
            <a:ext cx="769992" cy="7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6716405" y="1074053"/>
            <a:ext cx="4872921" cy="28253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l" defTabSz="886968">
              <a:defRPr sz="2716"/>
            </a:pPr>
            <a:r>
              <a:rPr lang="en-GB" sz="2000" b="1" u="sng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Activity 3: Children’s Rights and You</a:t>
            </a:r>
          </a:p>
          <a:p>
            <a:pPr defTabSz="886968">
              <a:defRPr sz="2716"/>
            </a:pPr>
            <a:endParaRPr lang="en-GB" sz="2000" b="1" dirty="0">
              <a:solidFill>
                <a:schemeClr val="accent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 algn="l" defTabSz="886968">
              <a:defRPr sz="2716"/>
            </a:pP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What Rights could be important to your role as </a:t>
            </a:r>
            <a:r>
              <a:rPr lang="en-GB" sz="2000" dirty="0" smtClean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an early years practitioner? </a:t>
            </a:r>
          </a:p>
          <a:p>
            <a:pPr algn="l" defTabSz="886968">
              <a:defRPr sz="2716"/>
            </a:pPr>
            <a:endParaRPr lang="en-GB" sz="2000" dirty="0">
              <a:solidFill>
                <a:schemeClr val="accent1"/>
              </a:solidFill>
              <a:latin typeface="VAGRounded Lt" panose="00000400000000000000" pitchFamily="2" charset="0"/>
              <a:cs typeface="Arial" panose="020B0604020202020204" pitchFamily="34" charset="0"/>
              <a:hlinkClick r:id="rId5"/>
            </a:endParaRPr>
          </a:p>
          <a:p>
            <a:pPr algn="l" defTabSz="886968">
              <a:defRPr sz="2716"/>
            </a:pP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  <a:hlinkClick r:id="rId5"/>
              </a:rPr>
              <a:t>Using a UNCRC poster</a:t>
            </a:r>
            <a:r>
              <a:rPr lang="en-GB" sz="2000" dirty="0">
                <a:solidFill>
                  <a:schemeClr val="accent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, read through the articles and discuss which three articles are most important to your role </a:t>
            </a:r>
          </a:p>
          <a:p>
            <a:pPr defTabSz="886968">
              <a:defRPr sz="2716"/>
            </a:pPr>
            <a:endParaRPr lang="en-GB" sz="20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71943" y="1046181"/>
            <a:ext cx="5026727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VAG Rounde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y-GB" sz="2000" u="sng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 Gweithgaredd 3</a:t>
            </a:r>
            <a:r>
              <a:rPr lang="cy-GB" sz="2000" u="sng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: Hawliau Plant a Chi</a:t>
            </a:r>
            <a:endParaRPr lang="cy-GB" sz="2000" u="sng" dirty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y-GB" sz="2000" dirty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y-GB" sz="20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Pa </a:t>
            </a:r>
            <a:r>
              <a:rPr lang="cy-GB" sz="20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Hawliau allai fod yn bwysig i’ch rôl fel gweithiwr proffesiynol?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y-GB" sz="2000" dirty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y-GB" sz="20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Gan </a:t>
            </a:r>
            <a:r>
              <a:rPr lang="cy-GB" sz="20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  <a:hlinkClick r:id="rId6"/>
              </a:rPr>
              <a:t>ddefnyddio poster CCUHP, </a:t>
            </a:r>
            <a:r>
              <a:rPr lang="cy-GB" sz="20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darllenwch trwy’r erthyglau mewn parau a </a:t>
            </a:r>
            <a:r>
              <a:rPr lang="cy-GB" sz="20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thrafodwch </a:t>
            </a:r>
            <a:r>
              <a:rPr lang="cy-GB" sz="2000" dirty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pa dair erthygl yw’r rhai pwysicaf </a:t>
            </a:r>
            <a:r>
              <a:rPr lang="cy-GB" sz="2000" dirty="0" smtClean="0">
                <a:solidFill>
                  <a:schemeClr val="tx1"/>
                </a:solidFill>
                <a:latin typeface="VAGRounded Lt" panose="00000400000000000000" pitchFamily="2" charset="0"/>
                <a:cs typeface="Arial" panose="020B0604020202020204" pitchFamily="34" charset="0"/>
              </a:rPr>
              <a:t>i’ch rôl.</a:t>
            </a:r>
            <a:endParaRPr lang="cy-GB" sz="2000" dirty="0">
              <a:solidFill>
                <a:schemeClr val="tx1"/>
              </a:solidFill>
              <a:latin typeface="VAGRounded Lt" panose="000004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y-GB" sz="2000" dirty="0">
              <a:solidFill>
                <a:srgbClr val="DE0057"/>
              </a:solidFill>
              <a:cs typeface="Arial" panose="020B0604020202020204" pitchFamily="34" charset="0"/>
            </a:endParaRPr>
          </a:p>
        </p:txBody>
      </p:sp>
      <p:pic>
        <p:nvPicPr>
          <p:cNvPr id="3" name="EY Cymraeg Slei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8670" y="5959256"/>
            <a:ext cx="756855" cy="7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913564" y="1280006"/>
            <a:ext cx="4872037" cy="297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What about you</a:t>
            </a: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?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1"/>
                </a:solidFill>
                <a:latin typeface="VAGRounded Lt" panose="00000400000000000000" pitchFamily="2" charset="0"/>
              </a:rPr>
              <a:t>Along </a:t>
            </a:r>
            <a:r>
              <a:rPr lang="en-US" sz="2200" dirty="0">
                <a:solidFill>
                  <a:schemeClr val="accent1"/>
                </a:solidFill>
                <a:latin typeface="VAGRounded Lt" panose="00000400000000000000" pitchFamily="2" charset="0"/>
              </a:rPr>
              <a:t>with the Government, all people who care for children and young people are duty bearers under the UNCRC. That means they have a responsibility to uphold children’s rights.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8964" y="1323879"/>
            <a:ext cx="557499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VAGRounded Lt" panose="00000400000000000000" pitchFamily="2" charset="0"/>
              </a:rPr>
              <a:t>Beth </a:t>
            </a:r>
            <a:r>
              <a:rPr lang="en-GB" sz="2200" dirty="0" err="1">
                <a:latin typeface="VAGRounded Lt" panose="00000400000000000000" pitchFamily="2" charset="0"/>
              </a:rPr>
              <a:t>amdana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 smtClean="0">
                <a:latin typeface="VAGRounded Lt" panose="00000400000000000000" pitchFamily="2" charset="0"/>
              </a:rPr>
              <a:t>ti</a:t>
            </a:r>
            <a:r>
              <a:rPr lang="en-GB" sz="2200" dirty="0" smtClean="0">
                <a:latin typeface="VAGRounded Lt" panose="00000400000000000000" pitchFamily="2" charset="0"/>
              </a:rPr>
              <a:t>?</a:t>
            </a:r>
            <a:endParaRPr lang="en-GB" sz="2200" dirty="0">
              <a:latin typeface="VAGRounded Lt" panose="00000400000000000000" pitchFamily="2" charset="0"/>
            </a:endParaRPr>
          </a:p>
          <a:p>
            <a:r>
              <a:rPr lang="en-GB" sz="2200" dirty="0" err="1">
                <a:latin typeface="VAGRounded Lt" panose="00000400000000000000" pitchFamily="2" charset="0"/>
              </a:rPr>
              <a:t>Ar</a:t>
            </a:r>
            <a:r>
              <a:rPr lang="en-GB" sz="2200" dirty="0">
                <a:latin typeface="VAGRounded Lt" panose="00000400000000000000" pitchFamily="2" charset="0"/>
              </a:rPr>
              <a:t> y </a:t>
            </a:r>
            <a:r>
              <a:rPr lang="en-GB" sz="2200" dirty="0" err="1">
                <a:latin typeface="VAGRounded Lt" panose="00000400000000000000" pitchFamily="2" charset="0"/>
              </a:rPr>
              <a:t>cyd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â’r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Llywodraeth</a:t>
            </a:r>
            <a:r>
              <a:rPr lang="en-GB" sz="2200" dirty="0">
                <a:latin typeface="VAGRounded Lt" panose="00000400000000000000" pitchFamily="2" charset="0"/>
              </a:rPr>
              <a:t>, </a:t>
            </a:r>
            <a:r>
              <a:rPr lang="en-GB" sz="2200" dirty="0" err="1">
                <a:latin typeface="VAGRounded Lt" panose="00000400000000000000" pitchFamily="2" charset="0"/>
              </a:rPr>
              <a:t>mae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dyletswydd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ar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bawb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sy’n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gofalu</a:t>
            </a:r>
            <a:r>
              <a:rPr lang="en-GB" sz="2200" dirty="0">
                <a:latin typeface="VAGRounded Lt" panose="00000400000000000000" pitchFamily="2" charset="0"/>
              </a:rPr>
              <a:t> am </a:t>
            </a:r>
            <a:r>
              <a:rPr lang="en-GB" sz="2200" dirty="0" err="1">
                <a:latin typeface="VAGRounded Lt" panose="00000400000000000000" pitchFamily="2" charset="0"/>
              </a:rPr>
              <a:t>blant</a:t>
            </a:r>
            <a:r>
              <a:rPr lang="en-GB" sz="2200" dirty="0">
                <a:latin typeface="VAGRounded Lt" panose="00000400000000000000" pitchFamily="2" charset="0"/>
              </a:rPr>
              <a:t> a </a:t>
            </a:r>
            <a:r>
              <a:rPr lang="en-GB" sz="2200" dirty="0" err="1">
                <a:latin typeface="VAGRounded Lt" panose="00000400000000000000" pitchFamily="2" charset="0"/>
              </a:rPr>
              <a:t>phobl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ifanc</a:t>
            </a:r>
            <a:r>
              <a:rPr lang="en-GB" sz="2200" dirty="0">
                <a:latin typeface="VAGRounded Lt" panose="00000400000000000000" pitchFamily="2" charset="0"/>
              </a:rPr>
              <a:t> o </a:t>
            </a:r>
            <a:r>
              <a:rPr lang="en-GB" sz="2200" dirty="0" err="1">
                <a:latin typeface="VAGRounded Lt" panose="00000400000000000000" pitchFamily="2" charset="0"/>
              </a:rPr>
              <a:t>dan</a:t>
            </a:r>
            <a:r>
              <a:rPr lang="en-GB" sz="2200" dirty="0">
                <a:latin typeface="VAGRounded Lt" panose="00000400000000000000" pitchFamily="2" charset="0"/>
              </a:rPr>
              <a:t> CCUHP. Mae </a:t>
            </a:r>
            <a:r>
              <a:rPr lang="en-GB" sz="2200" dirty="0" err="1">
                <a:latin typeface="VAGRounded Lt" panose="00000400000000000000" pitchFamily="2" charset="0"/>
              </a:rPr>
              <a:t>hynny’n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golygu</a:t>
            </a:r>
            <a:r>
              <a:rPr lang="en-GB" sz="2200" dirty="0">
                <a:latin typeface="VAGRounded Lt" panose="00000400000000000000" pitchFamily="2" charset="0"/>
              </a:rPr>
              <a:t> bod </a:t>
            </a:r>
            <a:r>
              <a:rPr lang="en-GB" sz="2200" dirty="0" err="1">
                <a:latin typeface="VAGRounded Lt" panose="00000400000000000000" pitchFamily="2" charset="0"/>
              </a:rPr>
              <a:t>cyfrifoldeb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arnyn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nhw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i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gynnal</a:t>
            </a:r>
            <a:r>
              <a:rPr lang="en-GB" sz="2200" dirty="0">
                <a:latin typeface="VAGRounded Lt" panose="00000400000000000000" pitchFamily="2" charset="0"/>
              </a:rPr>
              <a:t> </a:t>
            </a:r>
            <a:r>
              <a:rPr lang="en-GB" sz="2200" dirty="0" err="1">
                <a:latin typeface="VAGRounded Lt" panose="00000400000000000000" pitchFamily="2" charset="0"/>
              </a:rPr>
              <a:t>hawliau</a:t>
            </a:r>
            <a:r>
              <a:rPr lang="en-GB" sz="2200" dirty="0">
                <a:latin typeface="VAGRounded Lt" panose="00000400000000000000" pitchFamily="2" charset="0"/>
              </a:rPr>
              <a:t> plant. </a:t>
            </a:r>
          </a:p>
        </p:txBody>
      </p:sp>
      <p:pic>
        <p:nvPicPr>
          <p:cNvPr id="4" name="EY Cymraeg Slei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5228" y="5930354"/>
            <a:ext cx="892556" cy="8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964892" y="1085850"/>
            <a:ext cx="4600575" cy="3316817"/>
          </a:xfrm>
        </p:spPr>
        <p:txBody>
          <a:bodyPr>
            <a:noAutofit/>
          </a:bodyPr>
          <a:lstStyle/>
          <a:p>
            <a:pPr marL="0" indent="0" defTabSz="339038" eaLnBrk="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altLang="en-US" sz="22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Activity 4: Discussion</a:t>
            </a:r>
          </a:p>
          <a:p>
            <a:pPr algn="l" defTabSz="339038" eaLnBrk="0" fontAlgn="base" hangingPunct="0"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sz="2200" dirty="0" smtClean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marL="0" indent="0" algn="l" defTabSz="339038" eaLnBrk="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22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Take a look at article 8, 16, 19, 24, 29 and 31</a:t>
            </a:r>
          </a:p>
          <a:p>
            <a:pPr algn="l" defTabSz="339038" eaLnBrk="0" fontAlgn="base" hangingPunct="0">
              <a:lnSpc>
                <a:spcPct val="100000"/>
              </a:lnSpc>
              <a:spcBef>
                <a:spcPts val="0"/>
              </a:spcBef>
              <a:defRPr/>
            </a:pPr>
            <a:endParaRPr lang="en-GB" altLang="en-US" sz="2200" dirty="0" smtClean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algn="l" defTabSz="339038" eaLnBrk="0" fontAlgn="base" hangingPunct="0">
              <a:lnSpc>
                <a:spcPct val="100000"/>
              </a:lnSpc>
              <a:spcBef>
                <a:spcPts val="0"/>
              </a:spcBef>
              <a:defRPr/>
            </a:pPr>
            <a:endParaRPr lang="en-GB" altLang="en-US" sz="2200" dirty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marL="0" indent="0" algn="l" defTabSz="339038" eaLnBrk="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altLang="en-US" sz="22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Discuss:  What </a:t>
            </a:r>
            <a:r>
              <a:rPr lang="en-GB" altLang="en-US" sz="22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do you do </a:t>
            </a:r>
            <a:r>
              <a:rPr lang="en-GB" altLang="en-US" sz="2200" dirty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to make this right a reality for children </a:t>
            </a:r>
            <a:r>
              <a:rPr lang="en-GB" altLang="en-US" sz="2200" dirty="0" smtClean="0">
                <a:solidFill>
                  <a:schemeClr val="accent1"/>
                </a:solidFill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in your setting? </a:t>
            </a:r>
            <a:endParaRPr lang="en-GB" altLang="en-US" sz="2200" dirty="0">
              <a:solidFill>
                <a:schemeClr val="accent1"/>
              </a:solidFill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423" y="1085850"/>
            <a:ext cx="52027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9038" eaLnBrk="0" fontAlgn="base" hangingPunct="0">
              <a:defRPr/>
            </a:pPr>
            <a:r>
              <a:rPr lang="en-GB" altLang="en-US" sz="2200" dirty="0" err="1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Gweithgaredd</a:t>
            </a:r>
            <a:r>
              <a:rPr lang="en-GB" altLang="en-US" sz="2200" dirty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4: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Trafodaeth</a:t>
            </a:r>
            <a:endParaRPr lang="en-GB" altLang="en-US" sz="2200" dirty="0" smtClean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defTabSz="339038" eaLnBrk="0" fontAlgn="base" hangingPunct="0">
              <a:defRPr/>
            </a:pPr>
            <a:endParaRPr lang="en-GB" altLang="en-US" sz="2200" dirty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defTabSz="339038" eaLnBrk="0" fontAlgn="base" hangingPunct="0">
              <a:defRPr/>
            </a:pPr>
            <a:endParaRPr lang="en-GB" altLang="en-US" sz="2200" dirty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defTabSz="339038" eaLnBrk="0" fontAlgn="base" hangingPunct="0">
              <a:defRPr/>
            </a:pP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Edrychwch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ar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erthyglau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8, 16, 19, 24, 29 a 31.</a:t>
            </a:r>
          </a:p>
          <a:p>
            <a:pPr defTabSz="339038" eaLnBrk="0" fontAlgn="base" hangingPunct="0">
              <a:defRPr/>
            </a:pPr>
            <a:endParaRPr lang="en-US" altLang="en-US" sz="2200" dirty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defTabSz="339038" eaLnBrk="0" fontAlgn="base" hangingPunct="0">
              <a:defRPr/>
            </a:pPr>
            <a:endParaRPr lang="en-GB" altLang="en-US" sz="2200" dirty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  <a:p>
            <a:pPr defTabSz="339038" eaLnBrk="0" fontAlgn="base" hangingPunct="0">
              <a:defRPr/>
            </a:pPr>
            <a:r>
              <a:rPr lang="en-GB" altLang="en-US" sz="2200" dirty="0" err="1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Trafodaeth</a:t>
            </a:r>
            <a:r>
              <a:rPr lang="en-GB" altLang="en-US" sz="2200" dirty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: Beth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ydych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chi’n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gwneud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yn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barod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i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wireddu’r</a:t>
            </a:r>
            <a:r>
              <a:rPr lang="en-GB" altLang="en-US" sz="2200" dirty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hawliau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yma </a:t>
            </a:r>
            <a:r>
              <a:rPr lang="en-GB" altLang="en-US" sz="2200" dirty="0" err="1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i</a:t>
            </a:r>
            <a:r>
              <a:rPr lang="en-GB" altLang="en-US" sz="2200" dirty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blant</a:t>
            </a:r>
            <a:r>
              <a:rPr lang="en-GB" altLang="en-US" sz="2200" dirty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yn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eich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 </a:t>
            </a:r>
            <a:r>
              <a:rPr lang="en-GB" altLang="en-US" sz="2200" dirty="0" err="1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lleoliad</a:t>
            </a:r>
            <a:r>
              <a:rPr lang="en-GB" altLang="en-US" sz="2200" dirty="0" smtClean="0">
                <a:latin typeface="VAGRounded Lt" panose="00000400000000000000" pitchFamily="2" charset="0"/>
                <a:ea typeface="+mj-ea"/>
                <a:cs typeface="Arial" panose="020B0604020202020204" pitchFamily="34" charset="0"/>
                <a:sym typeface="GillSans" charset="0"/>
              </a:rPr>
              <a:t>? </a:t>
            </a:r>
            <a:endParaRPr lang="en-GB" altLang="en-US" sz="2200" dirty="0">
              <a:latin typeface="VAGRounded Lt" panose="00000400000000000000" pitchFamily="2" charset="0"/>
              <a:ea typeface="+mj-ea"/>
              <a:cs typeface="Arial" panose="020B0604020202020204" pitchFamily="34" charset="0"/>
              <a:sym typeface="GillSans" charset="0"/>
            </a:endParaRPr>
          </a:p>
        </p:txBody>
      </p:sp>
      <p:pic>
        <p:nvPicPr>
          <p:cNvPr id="4" name="EY Cymraeg Sleid 9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135" y="5896194"/>
            <a:ext cx="817289" cy="8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3A8E78AB32843A87CE7A1972A94D1" ma:contentTypeVersion="" ma:contentTypeDescription="Create a new document." ma:contentTypeScope="" ma:versionID="9d4fbf0f223b8cd1ef563aaf4e7973b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6CCF13-9911-4B37-9CBD-CA61567403E0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21D8E49-D70F-4562-A934-85F7BFD90E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BA7EEC-8C4D-4171-8661-C428891DCA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18374</TotalTime>
  <Words>4342</Words>
  <Application>Microsoft Office PowerPoint</Application>
  <PresentationFormat>Widescreen</PresentationFormat>
  <Paragraphs>363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VAG Rounded</vt:lpstr>
      <vt:lpstr>VAG Rounded Std Light</vt:lpstr>
      <vt:lpstr>GillSans</vt:lpstr>
      <vt:lpstr>Calibri</vt:lpstr>
      <vt:lpstr>VAGRounded Lt</vt:lpstr>
      <vt:lpstr>Arial</vt:lpstr>
      <vt:lpstr>Times New Roman</vt:lpstr>
      <vt:lpstr>VAG Rounded Std Thin</vt:lpstr>
      <vt:lpstr>Office Theme</vt:lpstr>
      <vt:lpstr>PowerPoint Presentation</vt:lpstr>
      <vt:lpstr>PowerPoint Presentation</vt:lpstr>
      <vt:lpstr>PowerPoint Presentation</vt:lpstr>
      <vt:lpstr>How many rights do children have?  What ages does the UNCRC cover?  How long has the UNCRC been a convention?   </vt:lpstr>
      <vt:lpstr>PowerPoint Presentation</vt:lpstr>
      <vt:lpstr>Mae gennym ni Hawliau Dynol, pam mae angen Hawliau Plant?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DIWEDD RHAN UN   END OF PART ONE  </vt:lpstr>
      <vt:lpstr>PowerPoint Presentation</vt:lpstr>
      <vt:lpstr>The Right Way</vt:lpstr>
      <vt:lpstr>PowerPoint Presentation</vt:lpstr>
      <vt:lpstr>Equality and non-discrimination</vt:lpstr>
      <vt:lpstr>PowerPoint Presentation</vt:lpstr>
      <vt:lpstr>Participation</vt:lpstr>
      <vt:lpstr>PowerPoint Presentation</vt:lpstr>
      <vt:lpstr>Menu for Change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ccfw\swilliams</cp:lastModifiedBy>
  <cp:revision>352</cp:revision>
  <dcterms:created xsi:type="dcterms:W3CDTF">2019-03-26T15:18:01Z</dcterms:created>
  <dcterms:modified xsi:type="dcterms:W3CDTF">2022-09-20T14:49:46Z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0x010100B1A3A8E78AB32843A87CE7A1972A94D1</vt:lpwstr>
  </property>
</Properties>
</file>