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sldIdLst>
    <p:sldId id="293" r:id="rId5"/>
    <p:sldId id="291" r:id="rId6"/>
    <p:sldId id="363" r:id="rId7"/>
    <p:sldId id="345" r:id="rId8"/>
    <p:sldId id="339" r:id="rId9"/>
    <p:sldId id="340" r:id="rId10"/>
    <p:sldId id="357" r:id="rId11"/>
    <p:sldId id="342" r:id="rId12"/>
    <p:sldId id="358" r:id="rId13"/>
    <p:sldId id="359" r:id="rId14"/>
    <p:sldId id="365" r:id="rId15"/>
    <p:sldId id="360" r:id="rId16"/>
    <p:sldId id="361" r:id="rId17"/>
    <p:sldId id="343" r:id="rId18"/>
    <p:sldId id="337" r:id="rId19"/>
    <p:sldId id="313" r:id="rId20"/>
    <p:sldId id="314" r:id="rId21"/>
    <p:sldId id="315" r:id="rId22"/>
    <p:sldId id="316" r:id="rId23"/>
    <p:sldId id="317" r:id="rId24"/>
    <p:sldId id="362" r:id="rId25"/>
    <p:sldId id="304" r:id="rId26"/>
  </p:sldIdLst>
  <p:sldSz cx="12192000" cy="6858000"/>
  <p:notesSz cx="6858000" cy="9144000"/>
  <p:embeddedFontLst>
    <p:embeddedFont>
      <p:font typeface="VAG Rounded" charset="0"/>
      <p:regular r:id="rId28"/>
      <p:bold r:id="rId29"/>
    </p:embeddedFont>
    <p:embeddedFont>
      <p:font typeface="Calibri" panose="020F0502020204030204" pitchFamily="34" charset="0"/>
      <p:regular r:id="rId30"/>
      <p:bold r:id="rId31"/>
      <p:italic r:id="rId32"/>
      <p:boldItalic r:id="rId33"/>
    </p:embeddedFont>
    <p:embeddedFont>
      <p:font typeface="VAGRounded Lt" panose="00000400000000000000" pitchFamily="2"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FFFFFF"/>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80839" autoAdjust="0"/>
  </p:normalViewPr>
  <p:slideViewPr>
    <p:cSldViewPr snapToGrid="0" showGuides="1">
      <p:cViewPr varScale="1">
        <p:scale>
          <a:sx n="71" d="100"/>
          <a:sy n="71" d="100"/>
        </p:scale>
        <p:origin x="1397" y="48"/>
      </p:cViewPr>
      <p:guideLst>
        <p:guide orient="horz" pos="2160"/>
        <p:guide pos="3840"/>
      </p:guideLst>
    </p:cSldViewPr>
  </p:slideViewPr>
  <p:notesTextViewPr>
    <p:cViewPr>
      <p:scale>
        <a:sx n="100" d="100"/>
        <a:sy n="100" d="100"/>
      </p:scale>
      <p:origin x="0" y="-43"/>
    </p:cViewPr>
  </p:notesTextViewPr>
  <p:sorterViewPr>
    <p:cViewPr>
      <p:scale>
        <a:sx n="100" d="100"/>
        <a:sy n="100" d="100"/>
      </p:scale>
      <p:origin x="0" y="-2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D4C90-9C71-4D39-8280-69583A66C294}" type="datetimeFigureOut">
              <a:rPr lang="en-GB" smtClean="0"/>
              <a:pPr/>
              <a:t>20/09/2022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A6EA9-66A1-4DDF-AD32-3B154CB7BBD1}" type="slidenum">
              <a:rPr lang="en-GB" smtClean="0"/>
              <a:pPr/>
              <a:t>‹#›</a:t>
            </a:fld>
            <a:endParaRPr lang="en-GB"/>
          </a:p>
        </p:txBody>
      </p:sp>
    </p:spTree>
    <p:extLst>
      <p:ext uri="{BB962C8B-B14F-4D97-AF65-F5344CB8AC3E}">
        <p14:creationId xmlns:p14="http://schemas.microsoft.com/office/powerpoint/2010/main" val="380256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FFFF00"/>
                </a:solidFill>
              </a:rPr>
              <a:t>Hello and</a:t>
            </a:r>
            <a:r>
              <a:rPr lang="en-US" b="0" baseline="0" dirty="0" smtClean="0">
                <a:solidFill>
                  <a:srgbClr val="FFFF00"/>
                </a:solidFill>
              </a:rPr>
              <a:t> welcome to our children’s rights training for Early Years practitioners. This PowerPoint  should be used with your workbook to guide you through the Children’s Rights training. </a:t>
            </a:r>
          </a:p>
          <a:p>
            <a:endParaRPr lang="en-US" b="0" baseline="0" dirty="0" smtClean="0">
              <a:solidFill>
                <a:srgbClr val="FFFF00"/>
              </a:solidFill>
            </a:endParaRPr>
          </a:p>
          <a:p>
            <a:r>
              <a:rPr lang="en-US" b="0" baseline="0" dirty="0" smtClean="0">
                <a:solidFill>
                  <a:srgbClr val="FFFF00"/>
                </a:solidFill>
              </a:rPr>
              <a:t>Before you start the training today make sure you have your workbook and open the links on page two of your workbook. </a:t>
            </a:r>
          </a:p>
          <a:p>
            <a:endParaRPr lang="en-US" b="0" baseline="0" dirty="0" smtClean="0">
              <a:solidFill>
                <a:srgbClr val="FFFF00"/>
              </a:solidFill>
            </a:endParaRPr>
          </a:p>
          <a:p>
            <a:r>
              <a:rPr lang="en-US" b="0" baseline="0" dirty="0" smtClean="0">
                <a:solidFill>
                  <a:srgbClr val="FFFF00"/>
                </a:solidFill>
              </a:rPr>
              <a:t>You can do this training independently or as part of a group.  You could do it in one go or break it down into smaller chunks.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a:t>
            </a:fld>
            <a:endParaRPr lang="en-GB"/>
          </a:p>
        </p:txBody>
      </p:sp>
    </p:spTree>
    <p:extLst>
      <p:ext uri="{BB962C8B-B14F-4D97-AF65-F5344CB8AC3E}">
        <p14:creationId xmlns:p14="http://schemas.microsoft.com/office/powerpoint/2010/main" val="394755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 the next few slides</a:t>
            </a:r>
            <a:r>
              <a:rPr lang="en-US" baseline="0" dirty="0" smtClean="0"/>
              <a:t> we will explore the role of the Children’s Commissioner for Wales. Each Commissioner sits for 7 years.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smtClean="0"/>
              <a:t>current Children’s Commissioner for Wales is called Rocio Cifuentes.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a:t>
            </a:r>
            <a:r>
              <a:rPr lang="en-US" baseline="0" dirty="0" smtClean="0"/>
              <a:t>can find </a:t>
            </a:r>
            <a:r>
              <a:rPr lang="en-US" baseline="0" dirty="0" smtClean="0"/>
              <a:t>more information </a:t>
            </a:r>
            <a:r>
              <a:rPr lang="en-US" baseline="0" dirty="0" smtClean="0"/>
              <a:t>about Rocio and her role on our website. </a:t>
            </a:r>
            <a:endParaRPr lang="en-GB"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10</a:t>
            </a:fld>
            <a:endParaRPr lang="en-GB"/>
          </a:p>
        </p:txBody>
      </p:sp>
    </p:spTree>
    <p:extLst>
      <p:ext uri="{BB962C8B-B14F-4D97-AF65-F5344CB8AC3E}">
        <p14:creationId xmlns:p14="http://schemas.microsoft.com/office/powerpoint/2010/main" val="286854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a:t>
            </a:r>
            <a:r>
              <a:rPr lang="en-GB" dirty="0" smtClean="0"/>
              <a:t>slide</a:t>
            </a:r>
            <a:endParaRPr lang="en-GB"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11</a:t>
            </a:fld>
            <a:endParaRPr lang="en-GB"/>
          </a:p>
        </p:txBody>
      </p:sp>
    </p:spTree>
    <p:extLst>
      <p:ext uri="{BB962C8B-B14F-4D97-AF65-F5344CB8AC3E}">
        <p14:creationId xmlns:p14="http://schemas.microsoft.com/office/powerpoint/2010/main" val="361621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Commissioner has 5 functions. When we describe these to younger children we call them the Commissioners super powers. </a:t>
            </a:r>
          </a:p>
          <a:p>
            <a:endParaRPr lang="en-US" baseline="0" dirty="0" smtClean="0"/>
          </a:p>
          <a:p>
            <a:r>
              <a:rPr lang="en-US" baseline="0" dirty="0" smtClean="0"/>
              <a:t>Support – the commissioner has to support children and young people to learn about their rights </a:t>
            </a:r>
          </a:p>
          <a:p>
            <a:r>
              <a:rPr lang="en-US" baseline="0" dirty="0" smtClean="0"/>
              <a:t>Listen to – the children’s commissioner for wales has to listen to children and young people and find out what’s important to them </a:t>
            </a:r>
          </a:p>
          <a:p>
            <a:r>
              <a:rPr lang="en-US" baseline="0" dirty="0" smtClean="0"/>
              <a:t>Advise – our office has an advice service – our investigations and advice team are there to advise children, young people and the adults who care for them if they feel that their rights are being denied </a:t>
            </a:r>
          </a:p>
          <a:p>
            <a:r>
              <a:rPr lang="en-US" baseline="0" dirty="0" smtClean="0"/>
              <a:t>Influence – Once we’ve listened to children and young people about what’s important to them we use that information to influence decision makers including welsh government</a:t>
            </a:r>
          </a:p>
          <a:p>
            <a:r>
              <a:rPr lang="en-US" baseline="0" dirty="0" smtClean="0"/>
              <a:t>Speak up – the commissioner also speaks up on behalf of children and young people</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12</a:t>
            </a:fld>
            <a:endParaRPr lang="en-GB"/>
          </a:p>
        </p:txBody>
      </p:sp>
    </p:spTree>
    <p:extLst>
      <p:ext uri="{BB962C8B-B14F-4D97-AF65-F5344CB8AC3E}">
        <p14:creationId xmlns:p14="http://schemas.microsoft.com/office/powerpoint/2010/main" val="235905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have completed Part One of our children’s rights training. Take some time to fill in page 7 of your workbook before moving on to part two. </a:t>
            </a:r>
          </a:p>
          <a:p>
            <a:endParaRPr lang="en-US" baseline="0" dirty="0" smtClean="0"/>
          </a:p>
          <a:p>
            <a:r>
              <a:rPr lang="en-US" baseline="0" dirty="0" smtClean="0"/>
              <a:t>In Part Two we will focus on our children’s rights approach and what that could look like in your setting. </a:t>
            </a:r>
          </a:p>
          <a:p>
            <a:endParaRPr lang="en-US" baseline="0" dirty="0" smtClean="0"/>
          </a:p>
          <a:p>
            <a:r>
              <a:rPr lang="en-US" baseline="0" dirty="0" smtClean="0"/>
              <a:t>We will lead you through our principles and using the information in your workbooks you will have opportunity to think about what you are doing well in your setting and the things you would like to change or develop.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13</a:t>
            </a:fld>
            <a:endParaRPr lang="en-GB"/>
          </a:p>
        </p:txBody>
      </p:sp>
    </p:spTree>
    <p:extLst>
      <p:ext uri="{BB962C8B-B14F-4D97-AF65-F5344CB8AC3E}">
        <p14:creationId xmlns:p14="http://schemas.microsoft.com/office/powerpoint/2010/main" val="2976210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to part two of the training. Before you start this session, make sure you have your work book. If you are working with colleagues - you may want to break up into small groups to discuss the questions under each principle. </a:t>
            </a:r>
          </a:p>
          <a:p>
            <a:endParaRPr lang="en-US" baseline="0" dirty="0" smtClean="0"/>
          </a:p>
          <a:p>
            <a:r>
              <a:rPr lang="en-US" baseline="0" dirty="0" smtClean="0"/>
              <a:t>Read from above.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14</a:t>
            </a:fld>
            <a:endParaRPr lang="en-GB"/>
          </a:p>
        </p:txBody>
      </p:sp>
    </p:spTree>
    <p:extLst>
      <p:ext uri="{BB962C8B-B14F-4D97-AF65-F5344CB8AC3E}">
        <p14:creationId xmlns:p14="http://schemas.microsoft.com/office/powerpoint/2010/main" val="103642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Right Way guidance</a:t>
            </a:r>
            <a:r>
              <a:rPr lang="en-US" baseline="0" dirty="0" smtClean="0"/>
              <a:t> follows five principles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going to walk you through each principle and then give you time to work through the questions in your workbook. </a:t>
            </a:r>
            <a:endParaRPr lang="en-GB"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15</a:t>
            </a:fld>
            <a:endParaRPr lang="en-GB"/>
          </a:p>
        </p:txBody>
      </p:sp>
    </p:spTree>
    <p:extLst>
      <p:ext uri="{BB962C8B-B14F-4D97-AF65-F5344CB8AC3E}">
        <p14:creationId xmlns:p14="http://schemas.microsoft.com/office/powerpoint/2010/main" val="2521935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smtClean="0">
                <a:solidFill>
                  <a:schemeClr val="tx1"/>
                </a:solidFill>
              </a:rPr>
              <a:t>Embedding means</a:t>
            </a:r>
            <a:r>
              <a:rPr lang="en-GB" sz="1200" baseline="0" dirty="0" smtClean="0">
                <a:solidFill>
                  <a:schemeClr val="tx1"/>
                </a:solidFill>
              </a:rPr>
              <a:t> p</a:t>
            </a:r>
            <a:r>
              <a:rPr lang="en-GB" sz="1200" dirty="0" smtClean="0">
                <a:solidFill>
                  <a:schemeClr val="tx1"/>
                </a:solidFill>
              </a:rPr>
              <a:t>utting children’s rights at the core of planning and service delivery.</a:t>
            </a:r>
          </a:p>
          <a:p>
            <a:pPr algn="l"/>
            <a:r>
              <a:rPr lang="en-US" sz="1200" dirty="0" smtClean="0">
                <a:solidFill>
                  <a:schemeClr val="tx1"/>
                </a:solidFill>
              </a:rPr>
              <a:t>For example: </a:t>
            </a:r>
          </a:p>
          <a:p>
            <a:pPr marL="342900" indent="-342900" algn="l">
              <a:buFont typeface="Arial" panose="020B0604020202020204" pitchFamily="34" charset="0"/>
              <a:buChar char="•"/>
            </a:pPr>
            <a:r>
              <a:rPr lang="en-US" sz="1200" dirty="0" smtClean="0">
                <a:solidFill>
                  <a:schemeClr val="tx1"/>
                </a:solidFill>
              </a:rPr>
              <a:t>Taking part in rights training </a:t>
            </a:r>
          </a:p>
          <a:p>
            <a:pPr marL="342900" indent="-342900" algn="l">
              <a:buFont typeface="Arial" panose="020B0604020202020204" pitchFamily="34" charset="0"/>
              <a:buChar char="•"/>
            </a:pPr>
            <a:r>
              <a:rPr lang="en-US" sz="1200" dirty="0" smtClean="0">
                <a:solidFill>
                  <a:schemeClr val="tx1"/>
                </a:solidFill>
              </a:rPr>
              <a:t>Linking rights to your policies and procedures </a:t>
            </a:r>
          </a:p>
          <a:p>
            <a:pPr marL="342900" indent="-342900" algn="l">
              <a:buFont typeface="Arial" panose="020B0604020202020204" pitchFamily="34" charset="0"/>
              <a:buChar char="•"/>
            </a:pPr>
            <a:r>
              <a:rPr lang="en-US" sz="1200" dirty="0" smtClean="0">
                <a:solidFill>
                  <a:schemeClr val="tx1"/>
                </a:solidFill>
              </a:rPr>
              <a:t>Linking rights to areas of you setting </a:t>
            </a:r>
          </a:p>
          <a:p>
            <a:pPr marL="342900" indent="-342900" algn="l">
              <a:buFont typeface="Arial" panose="020B0604020202020204" pitchFamily="34" charset="0"/>
              <a:buChar char="•"/>
            </a:pPr>
            <a:endParaRPr lang="en-US" sz="1200" dirty="0" smtClean="0">
              <a:solidFill>
                <a:schemeClr val="tx1"/>
              </a:solidFill>
            </a:endParaRPr>
          </a:p>
          <a:p>
            <a:r>
              <a:rPr lang="en-US" sz="1200" b="0" dirty="0" smtClean="0">
                <a:solidFill>
                  <a:schemeClr val="tx1"/>
                </a:solidFill>
              </a:rPr>
              <a:t>On your screen is an example from</a:t>
            </a:r>
            <a:r>
              <a:rPr lang="en-US" sz="1200" b="0" baseline="0" dirty="0" smtClean="0">
                <a:solidFill>
                  <a:schemeClr val="tx1"/>
                </a:solidFill>
              </a:rPr>
              <a:t> a nursery setting. The staff and children worked together to create a children’s charter. You’ll notice that the nursey has made direct links to a number of rights and made slight changes to the language to suit their children. </a:t>
            </a:r>
            <a:r>
              <a:rPr lang="en-US" sz="1200" b="0" kern="1200" dirty="0" smtClean="0">
                <a:solidFill>
                  <a:schemeClr val="tx1"/>
                </a:solidFill>
                <a:effectLst/>
                <a:latin typeface="+mn-lt"/>
                <a:ea typeface="+mn-ea"/>
                <a:cs typeface="+mn-cs"/>
              </a:rPr>
              <a:t>Other examples of a children’s rights charter include children and adults putting their handprints on a display to show they have “signed up” to their nursery charter. The charter included quotes from children about what’s important to them: </a:t>
            </a:r>
            <a:endParaRPr lang="en-GB"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Children said things like:</a:t>
            </a:r>
          </a:p>
          <a:p>
            <a:r>
              <a:rPr lang="en-US" sz="1200" b="0" kern="1200" dirty="0" smtClean="0">
                <a:solidFill>
                  <a:schemeClr val="tx1"/>
                </a:solidFill>
                <a:effectLst/>
                <a:latin typeface="+mn-lt"/>
                <a:ea typeface="+mn-ea"/>
                <a:cs typeface="+mn-cs"/>
              </a:rPr>
              <a:t>“Stop. I have a right to be safe!” (which links to Article 19)</a:t>
            </a:r>
            <a:endParaRPr lang="en-GB"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And, “We play together and be friends.” (which links to Article 15 and 31) </a:t>
            </a:r>
            <a:endParaRPr lang="en-GB" sz="1200" b="0" kern="1200" dirty="0" smtClean="0">
              <a:solidFill>
                <a:schemeClr val="tx1"/>
              </a:solidFill>
              <a:effectLst/>
              <a:latin typeface="+mn-lt"/>
              <a:ea typeface="+mn-ea"/>
              <a:cs typeface="+mn-cs"/>
            </a:endParaRPr>
          </a:p>
          <a:p>
            <a:pPr marL="0" indent="0" algn="l">
              <a:buFont typeface="Arial" panose="020B0604020202020204" pitchFamily="34" charset="0"/>
              <a:buNone/>
            </a:pPr>
            <a:endParaRPr lang="en-US" sz="1200" b="1" baseline="0" dirty="0" smtClean="0">
              <a:solidFill>
                <a:schemeClr val="tx1"/>
              </a:solidFill>
            </a:endParaRPr>
          </a:p>
          <a:p>
            <a:pPr marL="0" indent="0" algn="l">
              <a:buFont typeface="Arial" panose="020B0604020202020204" pitchFamily="34" charset="0"/>
              <a:buNone/>
            </a:pPr>
            <a:endParaRPr lang="en-US" sz="1200" baseline="0" dirty="0" smtClean="0">
              <a:solidFill>
                <a:schemeClr val="tx1"/>
              </a:solidFill>
            </a:endParaRPr>
          </a:p>
          <a:p>
            <a:r>
              <a:rPr lang="en-US" baseline="0" dirty="0" smtClean="0"/>
              <a:t>Embedding the UNCRC can sometimes sound complicated, but it doesn’t have to be. </a:t>
            </a:r>
          </a:p>
          <a:p>
            <a:r>
              <a:rPr lang="en-US" baseline="0" dirty="0" smtClean="0">
                <a:solidFill>
                  <a:schemeClr val="accent2"/>
                </a:solidFill>
              </a:rPr>
              <a:t>On page 9 and 10 of your workbook we have included examples of practical and straight forward ways that you can achieve this, we have also added </a:t>
            </a:r>
            <a:r>
              <a:rPr lang="en-US" baseline="0" dirty="0" smtClean="0"/>
              <a:t>some questions for you to think about your own setting and how you embed children’s rights. There is space on page 11 of your workbook for you to reflect your ideas and thoughts. </a:t>
            </a:r>
          </a:p>
          <a:p>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16</a:t>
            </a:fld>
            <a:endParaRPr lang="en-GB"/>
          </a:p>
        </p:txBody>
      </p:sp>
    </p:spTree>
    <p:extLst>
      <p:ext uri="{BB962C8B-B14F-4D97-AF65-F5344CB8AC3E}">
        <p14:creationId xmlns:p14="http://schemas.microsoft.com/office/powerpoint/2010/main" val="147204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principle is Equality</a:t>
            </a:r>
            <a:r>
              <a:rPr lang="en-US" baseline="0" dirty="0" smtClean="0"/>
              <a:t> and non-discrimination.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effectLst/>
                <a:latin typeface="+mn-lt"/>
                <a:ea typeface="+mn-ea"/>
                <a:cs typeface="+mn-cs"/>
              </a:rPr>
              <a:t>Equality is about ensuring that every child has an equal opportunity to make the most of their talents and develop to their fullest potential, and that no child has to endure poor life chances because of discrimination. Many children and young people in Wales face discrimination in education settings. Sometimes children face discrimination due to their identity, for example, children and young people can experience bullying due to disability or because they are a member of a minority ethnic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effectLst/>
                <a:latin typeface="+mn-lt"/>
                <a:ea typeface="+mn-ea"/>
                <a:cs typeface="+mn-cs"/>
              </a:rPr>
              <a:t>On the screen you can see Ty</a:t>
            </a:r>
            <a:r>
              <a:rPr lang="en-GB" sz="1200" i="0" kern="1200" baseline="0" dirty="0" smtClean="0">
                <a:solidFill>
                  <a:schemeClr val="tx1"/>
                </a:solidFill>
                <a:effectLst/>
                <a:latin typeface="+mn-lt"/>
                <a:ea typeface="+mn-ea"/>
                <a:cs typeface="+mn-cs"/>
              </a:rPr>
              <a:t> </a:t>
            </a:r>
            <a:r>
              <a:rPr lang="en-GB" sz="1200" i="0" kern="1200" baseline="0" dirty="0" err="1" smtClean="0">
                <a:solidFill>
                  <a:schemeClr val="tx1"/>
                </a:solidFill>
                <a:effectLst/>
                <a:latin typeface="+mn-lt"/>
                <a:ea typeface="+mn-ea"/>
                <a:cs typeface="+mn-cs"/>
              </a:rPr>
              <a:t>Enfys</a:t>
            </a:r>
            <a:r>
              <a:rPr lang="en-GB" sz="1200" i="0" kern="1200" baseline="0" dirty="0" smtClean="0">
                <a:solidFill>
                  <a:schemeClr val="tx1"/>
                </a:solidFill>
                <a:effectLst/>
                <a:latin typeface="+mn-lt"/>
                <a:ea typeface="+mn-ea"/>
                <a:cs typeface="+mn-cs"/>
              </a:rPr>
              <a:t>, this nursery setting recognised that lots of their children had different family forms and so they took time to find dolls that represented each of the families in their setting. Children were able to see their family reflected back at them and use the dolls and Ty </a:t>
            </a:r>
            <a:r>
              <a:rPr lang="en-GB" sz="1200" i="0" kern="1200" baseline="0" dirty="0" err="1" smtClean="0">
                <a:solidFill>
                  <a:schemeClr val="tx1"/>
                </a:solidFill>
                <a:effectLst/>
                <a:latin typeface="+mn-lt"/>
                <a:ea typeface="+mn-ea"/>
                <a:cs typeface="+mn-cs"/>
              </a:rPr>
              <a:t>Enfys</a:t>
            </a:r>
            <a:r>
              <a:rPr lang="en-GB" sz="1200" i="0" kern="1200" baseline="0" dirty="0" smtClean="0">
                <a:solidFill>
                  <a:schemeClr val="tx1"/>
                </a:solidFill>
                <a:effectLst/>
                <a:latin typeface="+mn-lt"/>
                <a:ea typeface="+mn-ea"/>
                <a:cs typeface="+mn-cs"/>
              </a:rPr>
              <a:t> to learn more about different family forms.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Take some time now to look over</a:t>
            </a:r>
            <a:r>
              <a:rPr lang="en-US" baseline="0" dirty="0" smtClean="0"/>
              <a:t> the examples and questions on page 12 and 13 of your workbook.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Do you do anything similar, or is this something you need to focus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 page 14 of your workbook you will find space to reflect your thoughts and ideas on equality and non-discrimination.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17</a:t>
            </a:fld>
            <a:endParaRPr lang="en-GB"/>
          </a:p>
        </p:txBody>
      </p:sp>
    </p:spTree>
    <p:extLst>
      <p:ext uri="{BB962C8B-B14F-4D97-AF65-F5344CB8AC3E}">
        <p14:creationId xmlns:p14="http://schemas.microsoft.com/office/powerpoint/2010/main" val="2322006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third principle is Empowering</a:t>
            </a:r>
            <a:r>
              <a:rPr lang="en-US" baseline="0" dirty="0" smtClean="0"/>
              <a:t> Children.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effectLst/>
                <a:latin typeface="+mn-lt"/>
                <a:ea typeface="+mn-ea"/>
                <a:cs typeface="+mn-cs"/>
              </a:rPr>
              <a:t>Human rights should empower children. Empowerment means enhancing children’s capabilities as individuals so they are better able to take advantage of rights, and to engage with, influence and hold accountable the people and organisations that affect their lives.</a:t>
            </a:r>
            <a:r>
              <a:rPr lang="en-GB" sz="1200" i="0" kern="1200" baseline="0" dirty="0" smtClean="0">
                <a:solidFill>
                  <a:schemeClr val="tx1"/>
                </a:solidFill>
                <a:effectLst/>
                <a:latin typeface="+mn-lt"/>
                <a:ea typeface="+mn-ea"/>
                <a:cs typeface="+mn-cs"/>
              </a:rPr>
              <a:t> </a:t>
            </a:r>
            <a:r>
              <a:rPr lang="en-GB" sz="1200" i="0" kern="1200" dirty="0" smtClean="0">
                <a:solidFill>
                  <a:schemeClr val="tx1"/>
                </a:solidFill>
                <a:effectLst/>
                <a:latin typeface="+mn-lt"/>
                <a:ea typeface="+mn-ea"/>
                <a:cs typeface="+mn-cs"/>
              </a:rPr>
              <a:t>Children should be able to make choices and to affect outcomes for themselves.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On the screen you can see an</a:t>
            </a:r>
            <a:r>
              <a:rPr lang="en-US" sz="1200" i="0" kern="1200" baseline="0" dirty="0" smtClean="0">
                <a:solidFill>
                  <a:schemeClr val="tx1"/>
                </a:solidFill>
                <a:effectLst/>
                <a:latin typeface="+mn-lt"/>
                <a:ea typeface="+mn-ea"/>
                <a:cs typeface="+mn-cs"/>
              </a:rPr>
              <a:t> example from a nursery setting. This might be something you already do, or might be something that you would like to introduce to your setting. IN order for children to feel empowered they should know about their rights, so using our activity pack and introducing some of the ideas in that will be a good first step.</a:t>
            </a: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US" dirty="0" smtClean="0"/>
              <a:t>Have a look over the examples and questions on page</a:t>
            </a:r>
            <a:r>
              <a:rPr lang="en-US" baseline="0" dirty="0" smtClean="0"/>
              <a:t> 15 of you</a:t>
            </a:r>
            <a:r>
              <a:rPr lang="en-US" dirty="0" smtClean="0"/>
              <a:t>r workbook and think about</a:t>
            </a:r>
            <a:r>
              <a:rPr lang="en-US" baseline="0" dirty="0" smtClean="0"/>
              <a:t> how you empower children in your setting. Use page 16 to write down your thoughts.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18</a:t>
            </a:fld>
            <a:endParaRPr lang="en-GB"/>
          </a:p>
        </p:txBody>
      </p:sp>
    </p:spTree>
    <p:extLst>
      <p:ext uri="{BB962C8B-B14F-4D97-AF65-F5344CB8AC3E}">
        <p14:creationId xmlns:p14="http://schemas.microsoft.com/office/powerpoint/2010/main" val="73551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Participation</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effectLst/>
                <a:latin typeface="+mn-lt"/>
                <a:ea typeface="+mn-ea"/>
                <a:cs typeface="+mn-cs"/>
              </a:rPr>
              <a:t>Participation means listening to children and taking their views meaningfully into account. All children should be supported to freely express their opinion; they should be both heard and listened to. </a:t>
            </a:r>
            <a:r>
              <a:rPr lang="en-GB" sz="1200" b="0" i="0" kern="1200" dirty="0" smtClean="0">
                <a:solidFill>
                  <a:schemeClr val="tx1"/>
                </a:solidFill>
                <a:effectLst/>
                <a:latin typeface="+mn-lt"/>
                <a:ea typeface="+mn-ea"/>
                <a:cs typeface="+mn-cs"/>
              </a:rPr>
              <a:t>Children’s views will need to be taken into account and given due weight in light of their age, but young age is no reason for discounting children’s opinions or for giving them less attention in decision-making processes.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powerpoint</a:t>
            </a:r>
            <a:r>
              <a:rPr lang="en-US" sz="1200" kern="1200" baseline="0" dirty="0" smtClean="0">
                <a:solidFill>
                  <a:schemeClr val="tx1"/>
                </a:solidFill>
                <a:effectLst/>
                <a:latin typeface="+mn-lt"/>
                <a:ea typeface="+mn-ea"/>
                <a:cs typeface="+mn-cs"/>
              </a:rPr>
              <a:t> you can see an example of listening to the voice of the child. Children in this setting were able to add their ideas with support from an adult when needed. This is a simple but affective way of showing children that you are listening to their voice and that what they say matters.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Spend </a:t>
            </a:r>
            <a:r>
              <a:rPr lang="en-US" sz="1200" kern="1200" dirty="0" smtClean="0">
                <a:solidFill>
                  <a:schemeClr val="tx1"/>
                </a:solidFill>
                <a:effectLst/>
                <a:latin typeface="+mn-lt"/>
                <a:ea typeface="+mn-ea"/>
                <a:cs typeface="+mn-cs"/>
              </a:rPr>
              <a:t>some time thinking about </a:t>
            </a:r>
            <a:r>
              <a:rPr lang="en-US" sz="1200" kern="1200" baseline="0" dirty="0" smtClean="0">
                <a:solidFill>
                  <a:schemeClr val="tx1"/>
                </a:solidFill>
                <a:effectLst/>
                <a:latin typeface="+mn-lt"/>
                <a:ea typeface="+mn-ea"/>
                <a:cs typeface="+mn-cs"/>
              </a:rPr>
              <a:t>what participation looks like in your setting by looking at the examples and questions on page 17 of your workbook. There’s space on page 18 for you to write down your thoughts.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19</a:t>
            </a:fld>
            <a:endParaRPr lang="en-GB"/>
          </a:p>
        </p:txBody>
      </p:sp>
    </p:spTree>
    <p:extLst>
      <p:ext uri="{BB962C8B-B14F-4D97-AF65-F5344CB8AC3E}">
        <p14:creationId xmlns:p14="http://schemas.microsoft.com/office/powerpoint/2010/main" val="2078929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During this training we will be </a:t>
            </a:r>
            <a:r>
              <a:rPr lang="en-US" baseline="0" dirty="0" smtClean="0"/>
              <a:t>recapping </a:t>
            </a:r>
          </a:p>
          <a:p>
            <a:r>
              <a:rPr lang="en-US" baseline="0" dirty="0" smtClean="0"/>
              <a:t>- The </a:t>
            </a:r>
            <a:r>
              <a:rPr lang="en-US" baseline="0" dirty="0" smtClean="0"/>
              <a:t>United Nations Convention on the Rights of the Child (we usually refer to the UNCRC as children’s rights)</a:t>
            </a:r>
          </a:p>
          <a:p>
            <a:r>
              <a:rPr lang="en-US" baseline="0" dirty="0" smtClean="0"/>
              <a:t>- Talking </a:t>
            </a:r>
            <a:r>
              <a:rPr lang="en-US" baseline="0" dirty="0" smtClean="0"/>
              <a:t>about the Children’s Commissioner for Wales and their powers </a:t>
            </a:r>
          </a:p>
          <a:p>
            <a:r>
              <a:rPr lang="en-US" baseline="0" dirty="0" smtClean="0"/>
              <a:t>- Thinking </a:t>
            </a:r>
            <a:r>
              <a:rPr lang="en-US" baseline="0" dirty="0" smtClean="0"/>
              <a:t>about children’s rights and how they link to your role as a practitioner.</a:t>
            </a:r>
          </a:p>
          <a:p>
            <a:endParaRPr lang="en-US" baseline="0" dirty="0" smtClean="0"/>
          </a:p>
          <a:p>
            <a:r>
              <a:rPr lang="en-US" baseline="0" dirty="0" smtClean="0"/>
              <a:t>When you are ready, move on to the next slide, which is a little activity to help you think about children’s rights.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a:t>
            </a:fld>
            <a:endParaRPr lang="en-GB"/>
          </a:p>
        </p:txBody>
      </p:sp>
    </p:spTree>
    <p:extLst>
      <p:ext uri="{BB962C8B-B14F-4D97-AF65-F5344CB8AC3E}">
        <p14:creationId xmlns:p14="http://schemas.microsoft.com/office/powerpoint/2010/main" val="2052983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The last principle</a:t>
            </a:r>
            <a:r>
              <a:rPr lang="en-US" sz="1200" i="0" kern="1200" baseline="0" dirty="0" smtClean="0">
                <a:solidFill>
                  <a:schemeClr val="tx1"/>
                </a:solidFill>
                <a:effectLst/>
                <a:latin typeface="+mn-lt"/>
                <a:ea typeface="+mn-ea"/>
                <a:cs typeface="+mn-cs"/>
              </a:rPr>
              <a:t> is Accountability </a:t>
            </a:r>
            <a:endParaRPr lang="en-GB"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effectLst/>
                <a:latin typeface="+mn-lt"/>
                <a:ea typeface="+mn-ea"/>
                <a:cs typeface="+mn-cs"/>
              </a:rPr>
              <a:t>All staff have responsibilities and make decisions and actions that impact on children. Children should be provided with information and given access to procedures which enable them to question and challenge decisions that have been taken in settings. For this to be effective settings need to be transparent and provide reasons for their decisions and actions. Wherever possible these should be linked to children’s rights. </a:t>
            </a:r>
            <a:endParaRPr lang="en-US" i="0" dirty="0" smtClean="0"/>
          </a:p>
          <a:p>
            <a:endParaRPr lang="en-US" i="0" dirty="0" smtClean="0"/>
          </a:p>
          <a:p>
            <a:r>
              <a:rPr lang="en-US" i="0" dirty="0" smtClean="0"/>
              <a:t>You said, we did is a really simple</a:t>
            </a:r>
            <a:r>
              <a:rPr lang="en-US" i="0" baseline="0" dirty="0" smtClean="0"/>
              <a:t> and visual way that you can feed back to children in your setting. It shows children that you have listened and what will change (or stay the same as a result). Accountability is really important for showing children in your setting that their voice and opinions matter and that you take them seriously. If you can’t change something in your setting, be honest with children and explain why. For example if children asked for an extra slide in the </a:t>
            </a:r>
            <a:r>
              <a:rPr lang="en-US" i="0" baseline="0" dirty="0" err="1" smtClean="0"/>
              <a:t>playspace</a:t>
            </a:r>
            <a:r>
              <a:rPr lang="en-US" i="0" baseline="0" dirty="0" smtClean="0"/>
              <a:t> and you aren’t able to afford it, explain this to children and see if you can think of a solution together. </a:t>
            </a:r>
          </a:p>
          <a:p>
            <a:endParaRPr lang="en-US" i="0" baseline="0" dirty="0" smtClean="0"/>
          </a:p>
          <a:p>
            <a:r>
              <a:rPr lang="en-US" i="0" baseline="0" dirty="0" smtClean="0"/>
              <a:t>Accountability can sometimes feel tricky, especially whilst working with younger children. </a:t>
            </a:r>
          </a:p>
          <a:p>
            <a:r>
              <a:rPr lang="en-US" i="0" baseline="0" dirty="0" smtClean="0"/>
              <a:t>We’ve added some thinking points on accountability on page 19 of your workbook. H</a:t>
            </a:r>
            <a:r>
              <a:rPr lang="en-US" baseline="0" dirty="0" smtClean="0"/>
              <a:t>ow do you achieve this in your setting? Use page 20 to write down your thoughts. </a:t>
            </a:r>
          </a:p>
          <a:p>
            <a:endParaRPr lang="en-US" baseline="0" dirty="0" smtClean="0"/>
          </a:p>
          <a:p>
            <a:r>
              <a:rPr lang="en-US" sz="1200" i="1" kern="1200" dirty="0" err="1" smtClean="0">
                <a:solidFill>
                  <a:schemeClr val="tx1"/>
                </a:solidFill>
                <a:effectLst/>
                <a:latin typeface="+mn-lt"/>
                <a:ea typeface="+mn-ea"/>
                <a:cs typeface="+mn-cs"/>
              </a:rPr>
              <a:t>Yr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egwyddor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olaf</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yw</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Atebolrwydd</a:t>
            </a:r>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Mae </a:t>
            </a:r>
            <a:r>
              <a:rPr lang="en-GB" sz="1200" i="1" kern="1200" dirty="0" err="1" smtClean="0">
                <a:solidFill>
                  <a:schemeClr val="tx1"/>
                </a:solidFill>
                <a:effectLst/>
                <a:latin typeface="+mn-lt"/>
                <a:ea typeface="+mn-ea"/>
                <a:cs typeface="+mn-cs"/>
              </a:rPr>
              <a:t>gan</a:t>
            </a:r>
            <a:r>
              <a:rPr lang="en-GB" sz="1200" i="1" kern="1200" dirty="0" smtClean="0">
                <a:solidFill>
                  <a:schemeClr val="tx1"/>
                </a:solidFill>
                <a:effectLst/>
                <a:latin typeface="+mn-lt"/>
                <a:ea typeface="+mn-ea"/>
                <a:cs typeface="+mn-cs"/>
              </a:rPr>
              <a:t> bob </a:t>
            </a:r>
            <a:r>
              <a:rPr lang="en-GB" sz="1200" i="1" kern="1200" dirty="0" err="1" smtClean="0">
                <a:solidFill>
                  <a:schemeClr val="tx1"/>
                </a:solidFill>
                <a:effectLst/>
                <a:latin typeface="+mn-lt"/>
                <a:ea typeface="+mn-ea"/>
                <a:cs typeface="+mn-cs"/>
              </a:rPr>
              <a:t>aelod</a:t>
            </a:r>
            <a:r>
              <a:rPr lang="en-GB" sz="1200" i="1" kern="1200" dirty="0" smtClean="0">
                <a:solidFill>
                  <a:schemeClr val="tx1"/>
                </a:solidFill>
                <a:effectLst/>
                <a:latin typeface="+mn-lt"/>
                <a:ea typeface="+mn-ea"/>
                <a:cs typeface="+mn-cs"/>
              </a:rPr>
              <a:t> o staff </a:t>
            </a:r>
            <a:r>
              <a:rPr lang="en-GB" sz="1200" i="1" kern="1200" dirty="0" err="1" smtClean="0">
                <a:solidFill>
                  <a:schemeClr val="tx1"/>
                </a:solidFill>
                <a:effectLst/>
                <a:latin typeface="+mn-lt"/>
                <a:ea typeface="+mn-ea"/>
                <a:cs typeface="+mn-cs"/>
              </a:rPr>
              <a:t>gyfrifoldebau</a:t>
            </a:r>
            <a:r>
              <a:rPr lang="en-GB" sz="1200" i="1" kern="1200" dirty="0" smtClean="0">
                <a:solidFill>
                  <a:schemeClr val="tx1"/>
                </a:solidFill>
                <a:effectLst/>
                <a:latin typeface="+mn-lt"/>
                <a:ea typeface="+mn-ea"/>
                <a:cs typeface="+mn-cs"/>
              </a:rPr>
              <a:t>, ac </a:t>
            </a:r>
            <a:r>
              <a:rPr lang="en-GB" sz="1200" i="1" kern="1200" dirty="0" err="1" smtClean="0">
                <a:solidFill>
                  <a:schemeClr val="tx1"/>
                </a:solidFill>
                <a:effectLst/>
                <a:latin typeface="+mn-lt"/>
                <a:ea typeface="+mn-ea"/>
                <a:cs typeface="+mn-cs"/>
              </a:rPr>
              <a:t>maen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nhw’n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gwneud</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penderfyniadau</a:t>
            </a:r>
            <a:r>
              <a:rPr lang="en-GB" sz="1200" i="1" kern="1200" dirty="0" smtClean="0">
                <a:solidFill>
                  <a:schemeClr val="tx1"/>
                </a:solidFill>
                <a:effectLst/>
                <a:latin typeface="+mn-lt"/>
                <a:ea typeface="+mn-ea"/>
                <a:cs typeface="+mn-cs"/>
              </a:rPr>
              <a:t> ac </a:t>
            </a:r>
            <a:r>
              <a:rPr lang="en-GB" sz="1200" i="1" kern="1200" dirty="0" err="1" smtClean="0">
                <a:solidFill>
                  <a:schemeClr val="tx1"/>
                </a:solidFill>
                <a:effectLst/>
                <a:latin typeface="+mn-lt"/>
                <a:ea typeface="+mn-ea"/>
                <a:cs typeface="+mn-cs"/>
              </a:rPr>
              <a:t>yn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cymryd</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camau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sy’n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effeithio</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ar</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blant</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Dylai</a:t>
            </a:r>
            <a:r>
              <a:rPr lang="en-GB" sz="1200" i="1" kern="1200" dirty="0" smtClean="0">
                <a:solidFill>
                  <a:schemeClr val="tx1"/>
                </a:solidFill>
                <a:effectLst/>
                <a:latin typeface="+mn-lt"/>
                <a:ea typeface="+mn-ea"/>
                <a:cs typeface="+mn-cs"/>
              </a:rPr>
              <a:t> plant </a:t>
            </a:r>
            <a:r>
              <a:rPr lang="en-GB" sz="1200" i="1" kern="1200" dirty="0" err="1" smtClean="0">
                <a:solidFill>
                  <a:schemeClr val="tx1"/>
                </a:solidFill>
                <a:effectLst/>
                <a:latin typeface="+mn-lt"/>
                <a:ea typeface="+mn-ea"/>
                <a:cs typeface="+mn-cs"/>
              </a:rPr>
              <a:t>dderbyn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gwybodaeth</a:t>
            </a:r>
            <a:r>
              <a:rPr lang="en-GB" sz="1200" i="1" kern="1200" dirty="0" smtClean="0">
                <a:solidFill>
                  <a:schemeClr val="tx1"/>
                </a:solidFill>
                <a:effectLst/>
                <a:latin typeface="+mn-lt"/>
                <a:ea typeface="+mn-ea"/>
                <a:cs typeface="+mn-cs"/>
              </a:rPr>
              <a:t> a </a:t>
            </a:r>
            <a:r>
              <a:rPr lang="en-GB" sz="1200" i="1" kern="1200" dirty="0" err="1" smtClean="0">
                <a:solidFill>
                  <a:schemeClr val="tx1"/>
                </a:solidFill>
                <a:effectLst/>
                <a:latin typeface="+mn-lt"/>
                <a:ea typeface="+mn-ea"/>
                <a:cs typeface="+mn-cs"/>
              </a:rPr>
              <a:t>chael</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mynediad</a:t>
            </a:r>
            <a:r>
              <a:rPr lang="en-GB" sz="1200" i="1" kern="1200" dirty="0" smtClean="0">
                <a:solidFill>
                  <a:schemeClr val="tx1"/>
                </a:solidFill>
                <a:effectLst/>
                <a:latin typeface="+mn-lt"/>
                <a:ea typeface="+mn-ea"/>
                <a:cs typeface="+mn-cs"/>
              </a:rPr>
              <a:t> at </a:t>
            </a:r>
            <a:r>
              <a:rPr lang="en-GB" sz="1200" i="1" kern="1200" dirty="0" err="1" smtClean="0">
                <a:solidFill>
                  <a:schemeClr val="tx1"/>
                </a:solidFill>
                <a:effectLst/>
                <a:latin typeface="+mn-lt"/>
                <a:ea typeface="+mn-ea"/>
                <a:cs typeface="+mn-cs"/>
              </a:rPr>
              <a:t>weithdrefnau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sy’n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eu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galluogi</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i</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gwestiynu</a:t>
            </a:r>
            <a:r>
              <a:rPr lang="en-GB" sz="1200" i="1" kern="1200" dirty="0" smtClean="0">
                <a:solidFill>
                  <a:schemeClr val="tx1"/>
                </a:solidFill>
                <a:effectLst/>
                <a:latin typeface="+mn-lt"/>
                <a:ea typeface="+mn-ea"/>
                <a:cs typeface="+mn-cs"/>
              </a:rPr>
              <a:t> a </a:t>
            </a:r>
            <a:r>
              <a:rPr lang="en-GB" sz="1200" i="1" kern="1200" dirty="0" err="1" smtClean="0">
                <a:solidFill>
                  <a:schemeClr val="tx1"/>
                </a:solidFill>
                <a:effectLst/>
                <a:latin typeface="+mn-lt"/>
                <a:ea typeface="+mn-ea"/>
                <a:cs typeface="+mn-cs"/>
              </a:rPr>
              <a:t>herio</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penderfyniadau</a:t>
            </a:r>
            <a:r>
              <a:rPr lang="en-GB" sz="1200" i="1" kern="1200" dirty="0" smtClean="0">
                <a:solidFill>
                  <a:schemeClr val="tx1"/>
                </a:solidFill>
                <a:effectLst/>
                <a:latin typeface="+mn-lt"/>
                <a:ea typeface="+mn-ea"/>
                <a:cs typeface="+mn-cs"/>
              </a:rPr>
              <a:t> a </a:t>
            </a:r>
            <a:r>
              <a:rPr lang="en-GB" sz="1200" i="1" kern="1200" dirty="0" err="1" smtClean="0">
                <a:solidFill>
                  <a:schemeClr val="tx1"/>
                </a:solidFill>
                <a:effectLst/>
                <a:latin typeface="+mn-lt"/>
                <a:ea typeface="+mn-ea"/>
                <a:cs typeface="+mn-cs"/>
              </a:rPr>
              <a:t>wnaed</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mewn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lleoliadau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Os</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yw</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hyn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i</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fod</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yn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effeithiol</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mae</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angen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i</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leoliadau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fod</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yn</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dryloyw</a:t>
            </a:r>
            <a:r>
              <a:rPr lang="en-GB" sz="1200" i="1" kern="1200" dirty="0" smtClean="0">
                <a:solidFill>
                  <a:schemeClr val="tx1"/>
                </a:solidFill>
                <a:effectLst/>
                <a:latin typeface="+mn-lt"/>
                <a:ea typeface="+mn-ea"/>
                <a:cs typeface="+mn-cs"/>
              </a:rPr>
              <a:t> a </a:t>
            </a:r>
            <a:r>
              <a:rPr lang="en-GB" sz="1200" i="1" kern="1200" dirty="0" err="1" smtClean="0">
                <a:solidFill>
                  <a:schemeClr val="tx1"/>
                </a:solidFill>
                <a:effectLst/>
                <a:latin typeface="+mn-lt"/>
                <a:ea typeface="+mn-ea"/>
                <a:cs typeface="+mn-cs"/>
              </a:rPr>
              <a:t>rhoi</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rhesymau</a:t>
            </a:r>
            <a:r>
              <a:rPr lang="en-GB" sz="1200" i="1" kern="1200" dirty="0" smtClean="0">
                <a:solidFill>
                  <a:schemeClr val="tx1"/>
                </a:solidFill>
                <a:effectLst/>
                <a:latin typeface="+mn-lt"/>
                <a:ea typeface="+mn-ea"/>
                <a:cs typeface="+mn-cs"/>
              </a:rPr>
              <a:t> am </a:t>
            </a:r>
            <a:r>
              <a:rPr lang="en-GB" sz="1200" i="1" kern="1200" dirty="0" err="1" smtClean="0">
                <a:solidFill>
                  <a:schemeClr val="tx1"/>
                </a:solidFill>
                <a:effectLst/>
                <a:latin typeface="+mn-lt"/>
                <a:ea typeface="+mn-ea"/>
                <a:cs typeface="+mn-cs"/>
              </a:rPr>
              <a:t>eu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penderfyniadau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a’u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gweithredoedd</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Lle</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bynnag</a:t>
            </a:r>
            <a:r>
              <a:rPr lang="en-GB" sz="1200" i="1" kern="1200" dirty="0" smtClean="0">
                <a:solidFill>
                  <a:schemeClr val="tx1"/>
                </a:solidFill>
                <a:effectLst/>
                <a:latin typeface="+mn-lt"/>
                <a:ea typeface="+mn-ea"/>
                <a:cs typeface="+mn-cs"/>
              </a:rPr>
              <a:t> y </a:t>
            </a:r>
            <a:r>
              <a:rPr lang="en-GB" sz="1200" i="1" kern="1200" dirty="0" err="1" smtClean="0">
                <a:solidFill>
                  <a:schemeClr val="tx1"/>
                </a:solidFill>
                <a:effectLst/>
                <a:latin typeface="+mn-lt"/>
                <a:ea typeface="+mn-ea"/>
                <a:cs typeface="+mn-cs"/>
              </a:rPr>
              <a:t>bo</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modd</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dylid</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cysylltu’r</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rhain</a:t>
            </a:r>
            <a:r>
              <a:rPr lang="en-GB" sz="1200" i="1" kern="1200" dirty="0" smtClean="0">
                <a:solidFill>
                  <a:schemeClr val="tx1"/>
                </a:solidFill>
                <a:effectLst/>
                <a:latin typeface="+mn-lt"/>
                <a:ea typeface="+mn-ea"/>
                <a:cs typeface="+mn-cs"/>
              </a:rPr>
              <a:t> â </a:t>
            </a:r>
            <a:r>
              <a:rPr lang="en-GB" sz="1200" i="1" kern="1200" dirty="0" err="1" smtClean="0">
                <a:solidFill>
                  <a:schemeClr val="tx1"/>
                </a:solidFill>
                <a:effectLst/>
                <a:latin typeface="+mn-lt"/>
                <a:ea typeface="+mn-ea"/>
                <a:cs typeface="+mn-cs"/>
              </a:rPr>
              <a:t>hawliau</a:t>
            </a:r>
            <a:r>
              <a:rPr lang="en-GB" sz="1200" i="1" kern="1200" dirty="0" smtClean="0">
                <a:solidFill>
                  <a:schemeClr val="tx1"/>
                </a:solidFill>
                <a:effectLst/>
                <a:latin typeface="+mn-lt"/>
                <a:ea typeface="+mn-ea"/>
                <a:cs typeface="+mn-cs"/>
              </a:rPr>
              <a:t> plant. </a:t>
            </a:r>
            <a:endParaRPr lang="en-GB"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Ar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eich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sgrîn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welwch</a:t>
            </a:r>
            <a:r>
              <a:rPr lang="en-US" sz="1200" i="1" kern="1200" dirty="0" smtClean="0">
                <a:solidFill>
                  <a:schemeClr val="tx1"/>
                </a:solidFill>
                <a:effectLst/>
                <a:latin typeface="+mn-lt"/>
                <a:ea typeface="+mn-ea"/>
                <a:cs typeface="+mn-cs"/>
              </a:rPr>
              <a:t> chi </a:t>
            </a:r>
            <a:r>
              <a:rPr lang="en-US" sz="1200" i="1" kern="1200" dirty="0" err="1" smtClean="0">
                <a:solidFill>
                  <a:schemeClr val="tx1"/>
                </a:solidFill>
                <a:effectLst/>
                <a:latin typeface="+mn-lt"/>
                <a:ea typeface="+mn-ea"/>
                <a:cs typeface="+mn-cs"/>
              </a:rPr>
              <a:t>enghraifft</a:t>
            </a:r>
            <a:r>
              <a:rPr lang="en-US" sz="1200" i="1" kern="1200" dirty="0" smtClean="0">
                <a:solidFill>
                  <a:schemeClr val="tx1"/>
                </a:solidFill>
                <a:effectLst/>
                <a:latin typeface="+mn-lt"/>
                <a:ea typeface="+mn-ea"/>
                <a:cs typeface="+mn-cs"/>
              </a:rPr>
              <a:t> o XXXX </a:t>
            </a:r>
            <a:endParaRPr lang="en-GB"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Weithiau</a:t>
            </a:r>
            <a:r>
              <a:rPr lang="en-US" sz="1200" i="1" kern="1200" dirty="0" smtClean="0">
                <a:solidFill>
                  <a:schemeClr val="tx1"/>
                </a:solidFill>
                <a:effectLst/>
                <a:latin typeface="+mn-lt"/>
                <a:ea typeface="+mn-ea"/>
                <a:cs typeface="+mn-cs"/>
              </a:rPr>
              <a:t> gall </a:t>
            </a:r>
            <a:r>
              <a:rPr lang="en-US" sz="1200" i="1" kern="1200" dirty="0" err="1" smtClean="0">
                <a:solidFill>
                  <a:schemeClr val="tx1"/>
                </a:solidFill>
                <a:effectLst/>
                <a:latin typeface="+mn-lt"/>
                <a:ea typeface="+mn-ea"/>
                <a:cs typeface="+mn-cs"/>
              </a:rPr>
              <a:t>atebolrwydd</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deimlo’n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lletchwith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enwedig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wrth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weithio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gyda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phlant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bach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Rydyn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wedi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ychwanegu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rhai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pwyntiau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feddwl</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amdanyn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nhw</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ar</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eich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taflen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atebolrwydd</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Sut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rydych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chi’n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cyflawni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eich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lleoliad</a:t>
            </a:r>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20</a:t>
            </a:fld>
            <a:endParaRPr lang="en-GB"/>
          </a:p>
        </p:txBody>
      </p:sp>
    </p:spTree>
    <p:extLst>
      <p:ext uri="{BB962C8B-B14F-4D97-AF65-F5344CB8AC3E}">
        <p14:creationId xmlns:p14="http://schemas.microsoft.com/office/powerpoint/2010/main" val="150998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Congratulations</a:t>
            </a:r>
            <a:r>
              <a:rPr lang="en-US" baseline="0" dirty="0" smtClean="0"/>
              <a:t>! </a:t>
            </a:r>
            <a:r>
              <a:rPr lang="en-US" dirty="0" smtClean="0"/>
              <a:t>You have almost finished our training</a:t>
            </a:r>
            <a:r>
              <a:rPr lang="en-US" baseline="0" dirty="0" smtClean="0"/>
              <a:t> session. </a:t>
            </a:r>
          </a:p>
          <a:p>
            <a:endParaRPr lang="en-US" baseline="0" dirty="0" smtClean="0"/>
          </a:p>
          <a:p>
            <a:r>
              <a:rPr lang="en-US" baseline="0" dirty="0" smtClean="0"/>
              <a:t>This is your opportunity now to look over the ideas you’ve put down in part two so far and create a menu for change. </a:t>
            </a:r>
          </a:p>
          <a:p>
            <a:r>
              <a:rPr lang="en-US" baseline="0" dirty="0" smtClean="0"/>
              <a:t>A menu for change is a template you can use to help you </a:t>
            </a:r>
            <a:r>
              <a:rPr lang="en-US" baseline="0" dirty="0" err="1" smtClean="0"/>
              <a:t>prioritise</a:t>
            </a:r>
            <a:r>
              <a:rPr lang="en-US" baseline="0" dirty="0" smtClean="0"/>
              <a:t> the changes you will make in your setting. You can find the menu for change on page 21 of your workbook. </a:t>
            </a:r>
          </a:p>
          <a:p>
            <a:endParaRPr lang="en-US" baseline="0" dirty="0" smtClean="0"/>
          </a:p>
          <a:p>
            <a:r>
              <a:rPr lang="en-US" baseline="0" dirty="0" smtClean="0"/>
              <a:t>If you work as part of a team usually then this would be a good opportunity for you to come together and create a menu for change for your setting. </a:t>
            </a:r>
            <a:endParaRPr lang="en-US" dirty="0" smtClean="0"/>
          </a:p>
          <a:p>
            <a:endParaRPr lang="en-US" baseline="0" dirty="0" smtClean="0"/>
          </a:p>
          <a:p>
            <a:r>
              <a:rPr lang="en-US" baseline="0" dirty="0" smtClean="0"/>
              <a:t>Start by choosing three thing that you do well as a setting. </a:t>
            </a:r>
          </a:p>
          <a:p>
            <a:r>
              <a:rPr lang="en-US" baseline="0" dirty="0" smtClean="0"/>
              <a:t>If you are working with your team share your answers with them and celebrate your successes. </a:t>
            </a:r>
          </a:p>
          <a:p>
            <a:endParaRPr lang="en-US" baseline="0" dirty="0" smtClean="0"/>
          </a:p>
          <a:p>
            <a:r>
              <a:rPr lang="en-US" baseline="0" dirty="0" smtClean="0"/>
              <a:t>The next step is to think about improving your children’s rights approach by using our ‘menu for change’ template. You could complete this independently or within your group. You will need to use the headings on page 21 to help you </a:t>
            </a:r>
            <a:r>
              <a:rPr lang="en-US" baseline="0" dirty="0" err="1" smtClean="0"/>
              <a:t>prioritise</a:t>
            </a:r>
            <a:r>
              <a:rPr lang="en-US" baseline="0" dirty="0" smtClean="0"/>
              <a:t> your goals. </a:t>
            </a:r>
          </a:p>
          <a:p>
            <a:endParaRPr lang="en-US" baseline="0" dirty="0" smtClean="0"/>
          </a:p>
          <a:p>
            <a:r>
              <a:rPr lang="en-US" baseline="0" dirty="0" smtClean="0"/>
              <a:t>Your menu could include ideas like displaying a children’s rights poster or revisiting your policies and procedures to include children’s rights. </a:t>
            </a:r>
          </a:p>
          <a:p>
            <a:endParaRPr lang="en-US" baseline="0" dirty="0" smtClean="0"/>
          </a:p>
          <a:p>
            <a:r>
              <a:rPr lang="en-US" baseline="0" dirty="0" smtClean="0"/>
              <a:t>Your menu for change should be achievable, if you are completing it as a team make sure that you include as many views as possible. </a:t>
            </a:r>
          </a:p>
          <a:p>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21</a:t>
            </a:fld>
            <a:endParaRPr lang="en-GB"/>
          </a:p>
        </p:txBody>
      </p:sp>
    </p:spTree>
    <p:extLst>
      <p:ext uri="{BB962C8B-B14F-4D97-AF65-F5344CB8AC3E}">
        <p14:creationId xmlns:p14="http://schemas.microsoft.com/office/powerpoint/2010/main" val="155904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taking part in our children’s rights in early years training.</a:t>
            </a:r>
            <a:r>
              <a:rPr lang="en-US" baseline="0" dirty="0" smtClean="0"/>
              <a:t> We hope you found it beneficial</a:t>
            </a:r>
            <a:r>
              <a:rPr lang="en-US" baseline="0" dirty="0" smtClean="0"/>
              <a:t>.</a:t>
            </a:r>
          </a:p>
          <a:p>
            <a:endParaRPr lang="en-US" baseline="0" dirty="0" smtClean="0"/>
          </a:p>
          <a:p>
            <a:r>
              <a:rPr lang="en-US" baseline="0" dirty="0" smtClean="0"/>
              <a:t>If you would like a certificate for your records then please send your menu for change to the email address on this screen</a:t>
            </a:r>
            <a:r>
              <a:rPr lang="en-US" baseline="0" dirty="0" smtClean="0"/>
              <a:t>.</a:t>
            </a:r>
          </a:p>
          <a:p>
            <a:endParaRPr lang="en-US" baseline="0" dirty="0" smtClean="0"/>
          </a:p>
          <a:p>
            <a:r>
              <a:rPr lang="en-US" baseline="0" dirty="0" smtClean="0"/>
              <a:t>If </a:t>
            </a:r>
            <a:r>
              <a:rPr lang="en-US" baseline="0" dirty="0" smtClean="0"/>
              <a:t>you would like any further resources or support then you can contact us.</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22</a:t>
            </a:fld>
            <a:endParaRPr lang="en-GB"/>
          </a:p>
        </p:txBody>
      </p:sp>
    </p:spTree>
    <p:extLst>
      <p:ext uri="{BB962C8B-B14F-4D97-AF65-F5344CB8AC3E}">
        <p14:creationId xmlns:p14="http://schemas.microsoft.com/office/powerpoint/2010/main" val="44602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slide you will need to use Activity Sheet one on page 3 of your workbook.</a:t>
            </a:r>
          </a:p>
          <a:p>
            <a:endParaRPr lang="en-US" baseline="0" dirty="0" smtClean="0"/>
          </a:p>
          <a:p>
            <a:r>
              <a:rPr lang="en-US" baseline="0" dirty="0" smtClean="0"/>
              <a:t>Follow the instructions on the screen. Once you’ve finished, count up how many children’s rights you have managed to name. </a:t>
            </a:r>
          </a:p>
          <a:p>
            <a:r>
              <a:rPr lang="en-US" baseline="0" dirty="0" smtClean="0"/>
              <a:t>Have another look at the list of children’s rights. Are any of them surprising to you? </a:t>
            </a:r>
            <a:endParaRPr lang="en-US" dirty="0" smtClean="0"/>
          </a:p>
          <a:p>
            <a:endParaRPr lang="en-US" dirty="0" smtClean="0"/>
          </a:p>
          <a:p>
            <a:r>
              <a:rPr lang="en-US" b="0" dirty="0" smtClean="0"/>
              <a:t>It’s important to point out that when we talk about the UNCRC or children’s rights with younger</a:t>
            </a:r>
            <a:r>
              <a:rPr lang="en-US" b="0" baseline="0" dirty="0" smtClean="0"/>
              <a:t> children we explain that they are the things they need to grow up feeling happy, healthy and safe. </a:t>
            </a:r>
          </a:p>
          <a:p>
            <a:r>
              <a:rPr lang="en-US" b="0" baseline="0" dirty="0" smtClean="0"/>
              <a:t>While there isn’t a right specifically stating that children should be happy, we </a:t>
            </a:r>
            <a:r>
              <a:rPr lang="en-US" b="0" baseline="0" dirty="0" err="1" smtClean="0"/>
              <a:t>recognise</a:t>
            </a:r>
            <a:r>
              <a:rPr lang="en-US" b="0" baseline="0" dirty="0" smtClean="0"/>
              <a:t> that small children will understand the emotion happy. We also </a:t>
            </a:r>
            <a:r>
              <a:rPr lang="en-US" b="0" baseline="0" dirty="0" err="1" smtClean="0"/>
              <a:t>recognise</a:t>
            </a:r>
            <a:r>
              <a:rPr lang="en-US" b="0" baseline="0" dirty="0" smtClean="0"/>
              <a:t> that if they are experiencing their rights then children will feel happy and safe. </a:t>
            </a:r>
          </a:p>
          <a:p>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3</a:t>
            </a:fld>
            <a:endParaRPr lang="en-GB"/>
          </a:p>
        </p:txBody>
      </p:sp>
    </p:spTree>
    <p:extLst>
      <p:ext uri="{BB962C8B-B14F-4D97-AF65-F5344CB8AC3E}">
        <p14:creationId xmlns:p14="http://schemas.microsoft.com/office/powerpoint/2010/main" val="93773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activity sheet</a:t>
            </a:r>
            <a:r>
              <a:rPr lang="en-US" baseline="0" dirty="0" smtClean="0"/>
              <a:t> two which is on page 4 in your work book. See if you can answer the questions in our Children’s Rights Check in. </a:t>
            </a:r>
          </a:p>
          <a:p>
            <a:endParaRPr lang="en-US" baseline="0" dirty="0" smtClean="0"/>
          </a:p>
          <a:p>
            <a:r>
              <a:rPr lang="en-US" baseline="0" dirty="0" smtClean="0"/>
              <a:t>Don’t worry if you don’t know the answers to these questions, we will go over them on the next few slides.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4</a:t>
            </a:fld>
            <a:endParaRPr lang="en-GB"/>
          </a:p>
        </p:txBody>
      </p:sp>
    </p:spTree>
    <p:extLst>
      <p:ext uri="{BB962C8B-B14F-4D97-AF65-F5344CB8AC3E}">
        <p14:creationId xmlns:p14="http://schemas.microsoft.com/office/powerpoint/2010/main" val="276596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slide states,</a:t>
            </a:r>
            <a:r>
              <a:rPr lang="en-US" baseline="0" dirty="0" smtClean="0"/>
              <a:t> the UNCRC protects the human rights of those under the age of 18. </a:t>
            </a:r>
          </a:p>
          <a:p>
            <a:endParaRPr lang="en-US" baseline="0" dirty="0" smtClean="0"/>
          </a:p>
          <a:p>
            <a:r>
              <a:rPr lang="en-US" baseline="0" dirty="0" smtClean="0"/>
              <a:t>Our </a:t>
            </a:r>
            <a:r>
              <a:rPr lang="en-US" baseline="0" dirty="0" smtClean="0"/>
              <a:t>office can support children up until the age of 18 or 21 </a:t>
            </a:r>
            <a:r>
              <a:rPr lang="en-US" baseline="0" dirty="0" smtClean="0"/>
              <a:t>if </a:t>
            </a:r>
            <a:r>
              <a:rPr lang="en-US" baseline="0" dirty="0" smtClean="0"/>
              <a:t>they are in care. </a:t>
            </a:r>
          </a:p>
          <a:p>
            <a:endParaRPr lang="en-US" baseline="0" dirty="0" smtClean="0"/>
          </a:p>
          <a:p>
            <a:r>
              <a:rPr lang="en-US" baseline="0" dirty="0" smtClean="0"/>
              <a:t>The </a:t>
            </a:r>
            <a:r>
              <a:rPr lang="en-US" baseline="0" dirty="0" smtClean="0"/>
              <a:t>UNCRC includes 54 rights. </a:t>
            </a:r>
            <a:r>
              <a:rPr lang="en-US" baseline="0" dirty="0" smtClean="0"/>
              <a:t>Articles </a:t>
            </a:r>
            <a:r>
              <a:rPr lang="en-US" baseline="0" dirty="0" smtClean="0"/>
              <a:t>1 – 42 are the things that children and young people should know about and articles 43-54 are the things that adults, public bodies and government should know. </a:t>
            </a:r>
          </a:p>
          <a:p>
            <a:endParaRPr lang="en-US" baseline="0" dirty="0" smtClean="0"/>
          </a:p>
          <a:p>
            <a:r>
              <a:rPr lang="en-US" baseline="0" dirty="0" smtClean="0"/>
              <a:t>The </a:t>
            </a:r>
            <a:r>
              <a:rPr lang="en-US" baseline="0" dirty="0" smtClean="0"/>
              <a:t>UNCRC is now over 30 years old and at the time of creation was one of the most signed up to conventions. </a:t>
            </a:r>
            <a:r>
              <a:rPr lang="en-US" baseline="0" dirty="0" smtClean="0"/>
              <a:t>It </a:t>
            </a:r>
            <a:r>
              <a:rPr lang="en-US" baseline="0" dirty="0" smtClean="0"/>
              <a:t>was called the worlds greatest promise to children.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5</a:t>
            </a:fld>
            <a:endParaRPr lang="en-GB"/>
          </a:p>
        </p:txBody>
      </p:sp>
    </p:spTree>
    <p:extLst>
      <p:ext uri="{BB962C8B-B14F-4D97-AF65-F5344CB8AC3E}">
        <p14:creationId xmlns:p14="http://schemas.microsoft.com/office/powerpoint/2010/main" val="2064981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in the Early Years you will all </a:t>
            </a:r>
            <a:r>
              <a:rPr lang="en-US" baseline="0" dirty="0" smtClean="0"/>
              <a:t>understand the important reasons that children need an extra layer of protection on top of their human rights.</a:t>
            </a:r>
          </a:p>
          <a:p>
            <a:r>
              <a:rPr lang="en-US" baseline="0" dirty="0" smtClean="0"/>
              <a:t> </a:t>
            </a:r>
          </a:p>
          <a:p>
            <a:pPr marL="285750" indent="-285750">
              <a:buFont typeface="Arial" panose="020B0604020202020204" pitchFamily="34" charset="0"/>
              <a:buChar char="•"/>
            </a:pPr>
            <a:r>
              <a:rPr lang="en-GB" sz="1200" dirty="0" smtClean="0">
                <a:solidFill>
                  <a:schemeClr val="tx1"/>
                </a:solidFill>
              </a:rPr>
              <a:t>Children are more vulnerable to abuse and exploitation</a:t>
            </a:r>
          </a:p>
          <a:p>
            <a:pPr marL="285750" indent="-285750">
              <a:buFont typeface="Arial" panose="020B0604020202020204" pitchFamily="34" charset="0"/>
              <a:buChar char="•"/>
            </a:pPr>
            <a:r>
              <a:rPr lang="en-GB" sz="1200" dirty="0" smtClean="0">
                <a:solidFill>
                  <a:schemeClr val="tx1"/>
                </a:solidFill>
              </a:rPr>
              <a:t>Dependent on age, children are entirely or mostly dependent on adults – their best interests are not always considered</a:t>
            </a:r>
          </a:p>
          <a:p>
            <a:pPr marL="285750" indent="-285750">
              <a:buFont typeface="Arial" panose="020B0604020202020204" pitchFamily="34" charset="0"/>
              <a:buChar char="•"/>
            </a:pPr>
            <a:r>
              <a:rPr lang="en-GB" sz="1200" dirty="0" smtClean="0">
                <a:solidFill>
                  <a:schemeClr val="tx1"/>
                </a:solidFill>
              </a:rPr>
              <a:t>Children face an array of legal minimum ages at which they are considered capable of making decisions for themselves this</a:t>
            </a:r>
            <a:r>
              <a:rPr lang="en-GB" sz="1200" baseline="0" dirty="0" smtClean="0">
                <a:solidFill>
                  <a:schemeClr val="tx1"/>
                </a:solidFill>
              </a:rPr>
              <a:t> would include voting and making medical decisions</a:t>
            </a:r>
            <a:endParaRPr lang="en-GB" sz="1200" dirty="0" smtClean="0">
              <a:solidFill>
                <a:schemeClr val="tx1"/>
              </a:solidFill>
            </a:endParaRPr>
          </a:p>
          <a:p>
            <a:pPr marL="285750" indent="-285750">
              <a:buFont typeface="Arial" panose="020B0604020202020204" pitchFamily="34" charset="0"/>
              <a:buChar char="•"/>
            </a:pPr>
            <a:r>
              <a:rPr lang="en-GB" sz="1200" dirty="0" smtClean="0">
                <a:solidFill>
                  <a:schemeClr val="tx1"/>
                </a:solidFill>
              </a:rPr>
              <a:t>Children are often voiceless</a:t>
            </a:r>
            <a:endParaRPr lang="en-GB" sz="1200" dirty="0" smtClean="0"/>
          </a:p>
          <a:p>
            <a:pPr marL="285750" indent="-285750">
              <a:buFont typeface="Arial" panose="020B0604020202020204" pitchFamily="34" charset="0"/>
              <a:buChar char="•"/>
            </a:pPr>
            <a:endParaRPr lang="en-GB" sz="1200" dirty="0" smtClean="0">
              <a:solidFill>
                <a:schemeClr val="tx1"/>
              </a:solidFill>
            </a:endParaRPr>
          </a:p>
          <a:p>
            <a:pPr marL="0" indent="0">
              <a:buFont typeface="Arial" panose="020B0604020202020204" pitchFamily="34" charset="0"/>
              <a:buNone/>
            </a:pPr>
            <a:endParaRPr lang="en-GB" sz="1200" b="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smtClean="0"/>
              <a:t>You probably </a:t>
            </a:r>
            <a:r>
              <a:rPr lang="en-US" b="0" baseline="0" dirty="0" err="1" smtClean="0"/>
              <a:t>recognise</a:t>
            </a:r>
            <a:r>
              <a:rPr lang="en-US" b="0" baseline="0" dirty="0" smtClean="0"/>
              <a:t> a few of the points above as being relevant to the children you work with. Younger children are more dependent on the adults who care for them and often Early Years </a:t>
            </a:r>
            <a:r>
              <a:rPr lang="en-US" b="0" baseline="0" dirty="0" err="1" smtClean="0"/>
              <a:t>pracitioners</a:t>
            </a:r>
            <a:r>
              <a:rPr lang="en-US" b="0" baseline="0" dirty="0" smtClean="0"/>
              <a:t> tell us that their children are not consulted with on issues that affect them.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6</a:t>
            </a:fld>
            <a:endParaRPr lang="en-GB"/>
          </a:p>
        </p:txBody>
      </p:sp>
    </p:spTree>
    <p:extLst>
      <p:ext uri="{BB962C8B-B14F-4D97-AF65-F5344CB8AC3E}">
        <p14:creationId xmlns:p14="http://schemas.microsoft.com/office/powerpoint/2010/main" val="39627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Activity sheet</a:t>
            </a:r>
            <a:r>
              <a:rPr lang="en-US" baseline="0" dirty="0" smtClean="0"/>
              <a:t> 3 on page 5 of your workbook. </a:t>
            </a:r>
            <a:r>
              <a:rPr lang="en-US" baseline="0" dirty="0" smtClean="0"/>
              <a:t>Take </a:t>
            </a:r>
            <a:r>
              <a:rPr lang="en-US" baseline="0" dirty="0" smtClean="0"/>
              <a:t>some time now to reflect about which rights are most important to you and your work as an Early Years practitioner. </a:t>
            </a:r>
          </a:p>
          <a:p>
            <a:endParaRPr lang="en-US" baseline="0" dirty="0" smtClean="0"/>
          </a:p>
          <a:p>
            <a:r>
              <a:rPr lang="en-US" baseline="0" dirty="0" smtClean="0"/>
              <a:t>There </a:t>
            </a:r>
            <a:r>
              <a:rPr lang="en-US" baseline="0" dirty="0" smtClean="0"/>
              <a:t>are no wrong or right answers for this so look over the Know Your Rights Poster and write your answers. </a:t>
            </a:r>
          </a:p>
          <a:p>
            <a:endParaRPr lang="en-US" baseline="0" dirty="0" smtClean="0"/>
          </a:p>
          <a:p>
            <a:r>
              <a:rPr lang="en-US" baseline="0" dirty="0" smtClean="0"/>
              <a:t>Once </a:t>
            </a:r>
            <a:r>
              <a:rPr lang="en-US" baseline="0" dirty="0" smtClean="0"/>
              <a:t>you’ve thought about your answers and written them down, if you are part of a team share your thoughts with another member. Do you have similar thoughts or have you thought of different rights that are important?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7</a:t>
            </a:fld>
            <a:endParaRPr lang="en-GB"/>
          </a:p>
        </p:txBody>
      </p:sp>
    </p:spTree>
    <p:extLst>
      <p:ext uri="{BB962C8B-B14F-4D97-AF65-F5344CB8AC3E}">
        <p14:creationId xmlns:p14="http://schemas.microsoft.com/office/powerpoint/2010/main" val="1623353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an early years practitioner you are a duty bearer. It’s your responsibility to uphold children’s rights for the children in your care. Teaching children from a young age about their rights, gives them the language they need and empowers them to speak out if they aren’t getting their rights. Alongside this training we have created a resource pack for you to use in your settings. It includes songs, activities and provides you with ideas for responsive planning. </a:t>
            </a:r>
          </a:p>
          <a:p>
            <a:endParaRPr lang="en-US" baseline="0" dirty="0" smtClean="0"/>
          </a:p>
          <a:p>
            <a:r>
              <a:rPr lang="en-US" baseline="0" dirty="0" smtClean="0"/>
              <a:t>The resource pack will provide you with the tools to talk about and explore children’s rights with the children in your setting. It is really important to remember that when we discuss children’s rights with children it can often empower them to question things that happen in their life. You may find that children disclose information after a session, please follow your settings safeguarding policy and procedure if this happens.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8</a:t>
            </a:fld>
            <a:endParaRPr lang="en-GB"/>
          </a:p>
        </p:txBody>
      </p:sp>
    </p:spTree>
    <p:extLst>
      <p:ext uri="{BB962C8B-B14F-4D97-AF65-F5344CB8AC3E}">
        <p14:creationId xmlns:p14="http://schemas.microsoft.com/office/powerpoint/2010/main" val="110453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r>
              <a:rPr lang="en-US" baseline="0" dirty="0" smtClean="0"/>
              <a:t> 4 on page 6 could be run as a group discussion if you work as part of a team. Looking at the rights  on the slide. Think about what you already do to make that right a reality in your setting. </a:t>
            </a:r>
          </a:p>
          <a:p>
            <a:endParaRPr lang="en-US" baseline="0" dirty="0" smtClean="0"/>
          </a:p>
          <a:p>
            <a:r>
              <a:rPr lang="en-US" baseline="0" dirty="0" smtClean="0"/>
              <a:t>For example for article 19  the right to be safe you could link it to you safeguarding policy. </a:t>
            </a:r>
          </a:p>
          <a:p>
            <a:endParaRPr lang="en-US" baseline="0" dirty="0" smtClean="0"/>
          </a:p>
          <a:p>
            <a:r>
              <a:rPr lang="en-US" baseline="0" dirty="0" smtClean="0"/>
              <a:t>If you are working as a whole staff team you could choose more rights and see if you can link up every article in the UNCRC to an area of your work.  </a:t>
            </a:r>
          </a:p>
        </p:txBody>
      </p:sp>
      <p:sp>
        <p:nvSpPr>
          <p:cNvPr id="4" name="Slide Number Placeholder 3"/>
          <p:cNvSpPr>
            <a:spLocks noGrp="1"/>
          </p:cNvSpPr>
          <p:nvPr>
            <p:ph type="sldNum" sz="quarter" idx="10"/>
          </p:nvPr>
        </p:nvSpPr>
        <p:spPr/>
        <p:txBody>
          <a:bodyPr/>
          <a:lstStyle/>
          <a:p>
            <a:fld id="{459A6EA9-66A1-4DDF-AD32-3B154CB7BBD1}" type="slidenum">
              <a:rPr lang="en-GB" smtClean="0"/>
              <a:pPr/>
              <a:t>9</a:t>
            </a:fld>
            <a:endParaRPr lang="en-GB"/>
          </a:p>
        </p:txBody>
      </p:sp>
    </p:spTree>
    <p:extLst>
      <p:ext uri="{BB962C8B-B14F-4D97-AF65-F5344CB8AC3E}">
        <p14:creationId xmlns:p14="http://schemas.microsoft.com/office/powerpoint/2010/main" val="2008642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smtClean="0"/>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smtClean="0"/>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pPr/>
              <a:t>20/09/2022</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pPr/>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hyperlink" Target="http://www.complantcymru.org.uk/"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facebook.com/childcomwales/" TargetMode="External"/><Relationship Id="rId5" Type="http://schemas.openxmlformats.org/officeDocument/2006/relationships/hyperlink" Target="mailto:post@childcomwales.org.uk"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hildcomwales.org.uk/wp-content/uploads/2019/09/Poster-Hawliau-Plant-Medi-2019-.pdf" TargetMode="External"/><Relationship Id="rId5" Type="http://schemas.openxmlformats.org/officeDocument/2006/relationships/hyperlink" Target="https://www.childcomwales.org.uk/wp-content/uploads/2019/09/Childrens-Rights-Poster-September-2019pdf.pdf"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childcomwales.org.uk/wp-content/uploads/2019/09/Poster-Hawliau-Plant-Medi-2019-.pdf" TargetMode="External"/><Relationship Id="rId5" Type="http://schemas.openxmlformats.org/officeDocument/2006/relationships/hyperlink" Target="https://www.childcomwales.org.uk/wp-content/uploads/2019/09/Childrens-Rights-Poster-September-2019pdf.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26847" y="2795826"/>
            <a:ext cx="10191425" cy="99719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a:lstStyle>
          <a:p>
            <a:pPr algn="ctr"/>
            <a:r>
              <a:rPr lang="en-US" sz="3600" dirty="0" smtClean="0">
                <a:solidFill>
                  <a:schemeClr val="accent1"/>
                </a:solidFill>
                <a:latin typeface="VAGRounded Lt" panose="00000400000000000000" pitchFamily="2" charset="0"/>
              </a:rPr>
              <a:t>A Children’s Rights Approach: Early Years and non-maintained nursery settings </a:t>
            </a:r>
            <a:endParaRPr lang="en-GB" sz="3600" dirty="0">
              <a:solidFill>
                <a:schemeClr val="accent1"/>
              </a:solidFill>
              <a:latin typeface="VAGRounded Lt" panose="00000400000000000000" pitchFamily="2" charset="0"/>
            </a:endParaRPr>
          </a:p>
        </p:txBody>
      </p:sp>
      <p:sp>
        <p:nvSpPr>
          <p:cNvPr id="3" name="Title 1"/>
          <p:cNvSpPr txBox="1">
            <a:spLocks/>
          </p:cNvSpPr>
          <p:nvPr/>
        </p:nvSpPr>
        <p:spPr>
          <a:xfrm>
            <a:off x="926847" y="1429870"/>
            <a:ext cx="10191425" cy="99719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a:lstStyle>
          <a:p>
            <a:pPr algn="ctr"/>
            <a:r>
              <a:rPr lang="en-US" sz="3600" dirty="0" smtClean="0">
                <a:latin typeface="VAGRounded Lt" panose="00000400000000000000" pitchFamily="2" charset="0"/>
              </a:rPr>
              <a:t>Dull </a:t>
            </a:r>
            <a:r>
              <a:rPr lang="en-US" sz="3600" dirty="0" err="1" smtClean="0">
                <a:latin typeface="VAGRounded Lt" panose="00000400000000000000" pitchFamily="2" charset="0"/>
              </a:rPr>
              <a:t>Hawliau</a:t>
            </a:r>
            <a:r>
              <a:rPr lang="en-US" sz="3600" dirty="0" smtClean="0">
                <a:latin typeface="VAGRounded Lt" panose="00000400000000000000" pitchFamily="2" charset="0"/>
              </a:rPr>
              <a:t> Plant: </a:t>
            </a:r>
            <a:r>
              <a:rPr lang="en-US" sz="3600" dirty="0" err="1" smtClean="0">
                <a:latin typeface="VAGRounded Lt" panose="00000400000000000000" pitchFamily="2" charset="0"/>
              </a:rPr>
              <a:t>Blynyddoedd</a:t>
            </a:r>
            <a:r>
              <a:rPr lang="en-US" sz="3600" dirty="0" smtClean="0">
                <a:latin typeface="VAGRounded Lt" panose="00000400000000000000" pitchFamily="2" charset="0"/>
              </a:rPr>
              <a:t> </a:t>
            </a:r>
            <a:r>
              <a:rPr lang="en-US" sz="3600" dirty="0" err="1" smtClean="0">
                <a:latin typeface="VAGRounded Lt" panose="00000400000000000000" pitchFamily="2" charset="0"/>
              </a:rPr>
              <a:t>Cynnar</a:t>
            </a:r>
            <a:r>
              <a:rPr lang="en-US" sz="3600" dirty="0" smtClean="0">
                <a:latin typeface="VAGRounded Lt" panose="00000400000000000000" pitchFamily="2" charset="0"/>
              </a:rPr>
              <a:t> a </a:t>
            </a:r>
            <a:r>
              <a:rPr lang="en-US" sz="3600" dirty="0" err="1" smtClean="0">
                <a:latin typeface="VAGRounded Lt" panose="00000400000000000000" pitchFamily="2" charset="0"/>
              </a:rPr>
              <a:t>meithreinfeydd</a:t>
            </a:r>
            <a:r>
              <a:rPr lang="en-US" sz="3600" dirty="0" smtClean="0">
                <a:latin typeface="VAGRounded Lt" panose="00000400000000000000" pitchFamily="2" charset="0"/>
              </a:rPr>
              <a:t> </a:t>
            </a:r>
            <a:r>
              <a:rPr lang="en-US" sz="3600" dirty="0" err="1" smtClean="0">
                <a:latin typeface="VAGRounded Lt" panose="00000400000000000000" pitchFamily="2" charset="0"/>
              </a:rPr>
              <a:t>nas</a:t>
            </a:r>
            <a:r>
              <a:rPr lang="en-US" sz="3600" dirty="0" smtClean="0">
                <a:latin typeface="VAGRounded Lt" panose="00000400000000000000" pitchFamily="2" charset="0"/>
              </a:rPr>
              <a:t> </a:t>
            </a:r>
            <a:r>
              <a:rPr lang="en-US" sz="3600" dirty="0" err="1" smtClean="0">
                <a:latin typeface="VAGRounded Lt" panose="00000400000000000000" pitchFamily="2" charset="0"/>
              </a:rPr>
              <a:t>cynhelir</a:t>
            </a:r>
            <a:r>
              <a:rPr lang="en-US" sz="3600" dirty="0" smtClean="0">
                <a:latin typeface="VAGRounded Lt" panose="00000400000000000000" pitchFamily="2" charset="0"/>
              </a:rPr>
              <a:t> </a:t>
            </a:r>
            <a:endParaRPr lang="en-GB" sz="3600" dirty="0">
              <a:latin typeface="VAGRounded Lt" panose="00000400000000000000" pitchFamily="2" charset="0"/>
            </a:endParaRPr>
          </a:p>
        </p:txBody>
      </p:sp>
      <p:pic>
        <p:nvPicPr>
          <p:cNvPr id="2" name="SLid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7759" y="5512398"/>
            <a:ext cx="609600" cy="609600"/>
          </a:xfrm>
          <a:prstGeom prst="rect">
            <a:avLst/>
          </a:prstGeom>
        </p:spPr>
      </p:pic>
    </p:spTree>
    <p:extLst>
      <p:ext uri="{BB962C8B-B14F-4D97-AF65-F5344CB8AC3E}">
        <p14:creationId xmlns:p14="http://schemas.microsoft.com/office/powerpoint/2010/main" val="2873148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1247421" y="1439332"/>
            <a:ext cx="9669172" cy="2590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39038" eaLnBrk="0" fontAlgn="base" hangingPunct="0">
              <a:lnSpc>
                <a:spcPct val="100000"/>
              </a:lnSpc>
              <a:buNone/>
              <a:defRPr/>
            </a:pPr>
            <a:r>
              <a:rPr lang="en-US" sz="4000" dirty="0" err="1" smtClean="0">
                <a:latin typeface="VAGRounded Lt" panose="00000400000000000000" pitchFamily="2" charset="0"/>
                <a:ea typeface="+mj-ea"/>
                <a:cs typeface="Arial" panose="020B0604020202020204" pitchFamily="34" charset="0"/>
              </a:rPr>
              <a:t>Comisiynydd</a:t>
            </a:r>
            <a:r>
              <a:rPr lang="en-US" sz="4000" dirty="0" smtClean="0">
                <a:latin typeface="VAGRounded Lt" panose="00000400000000000000" pitchFamily="2" charset="0"/>
                <a:ea typeface="+mj-ea"/>
                <a:cs typeface="Arial" panose="020B0604020202020204" pitchFamily="34" charset="0"/>
              </a:rPr>
              <a:t> Plant </a:t>
            </a:r>
            <a:r>
              <a:rPr lang="en-US" sz="4000" dirty="0" err="1" smtClean="0">
                <a:latin typeface="VAGRounded Lt" panose="00000400000000000000" pitchFamily="2" charset="0"/>
                <a:ea typeface="+mj-ea"/>
                <a:cs typeface="Arial" panose="020B0604020202020204" pitchFamily="34" charset="0"/>
              </a:rPr>
              <a:t>Cymru</a:t>
            </a:r>
            <a:endParaRPr lang="en-US" sz="4000" dirty="0" smtClean="0">
              <a:latin typeface="VAGRounded Lt" panose="00000400000000000000" pitchFamily="2" charset="0"/>
              <a:ea typeface="+mj-ea"/>
              <a:cs typeface="Arial" panose="020B0604020202020204" pitchFamily="34" charset="0"/>
            </a:endParaRPr>
          </a:p>
          <a:p>
            <a:pPr algn="ctr" defTabSz="339038" eaLnBrk="0" fontAlgn="base" hangingPunct="0">
              <a:lnSpc>
                <a:spcPct val="100000"/>
              </a:lnSpc>
              <a:defRPr/>
            </a:pPr>
            <a:endParaRPr lang="en-US" sz="4000" dirty="0" smtClean="0">
              <a:solidFill>
                <a:schemeClr val="tx2">
                  <a:lumMod val="50000"/>
                </a:schemeClr>
              </a:solidFill>
              <a:latin typeface="VAGRounded Lt" panose="00000400000000000000" pitchFamily="2" charset="0"/>
              <a:ea typeface="+mj-ea"/>
              <a:cs typeface="Arial" panose="020B0604020202020204" pitchFamily="34" charset="0"/>
            </a:endParaRPr>
          </a:p>
          <a:p>
            <a:pPr marL="0" indent="0" algn="ctr" defTabSz="339038" eaLnBrk="0" fontAlgn="base" hangingPunct="0">
              <a:lnSpc>
                <a:spcPct val="100000"/>
              </a:lnSpc>
              <a:buNone/>
              <a:defRPr/>
            </a:pPr>
            <a:r>
              <a:rPr lang="en-US" sz="4000" dirty="0" smtClean="0">
                <a:solidFill>
                  <a:schemeClr val="accent1"/>
                </a:solidFill>
                <a:latin typeface="VAGRounded Lt" panose="00000400000000000000" pitchFamily="2" charset="0"/>
                <a:ea typeface="+mj-ea"/>
                <a:cs typeface="Arial" panose="020B0604020202020204" pitchFamily="34" charset="0"/>
              </a:rPr>
              <a:t>The Children’s Commissioner for Wales </a:t>
            </a:r>
            <a:endParaRPr lang="en-GB" sz="4000" dirty="0">
              <a:solidFill>
                <a:schemeClr val="accent1"/>
              </a:solidFill>
              <a:latin typeface="VAGRounded Lt" panose="00000400000000000000" pitchFamily="2" charset="0"/>
              <a:ea typeface="+mj-ea"/>
              <a:cs typeface="Arial" panose="020B0604020202020204" pitchFamily="34" charset="0"/>
            </a:endParaRPr>
          </a:p>
        </p:txBody>
      </p:sp>
      <p:pic>
        <p:nvPicPr>
          <p:cNvPr id="2"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77207" y="5619974"/>
            <a:ext cx="609600" cy="609600"/>
          </a:xfrm>
          <a:prstGeom prst="rect">
            <a:avLst/>
          </a:prstGeom>
        </p:spPr>
      </p:pic>
    </p:spTree>
    <p:extLst>
      <p:ext uri="{BB962C8B-B14F-4D97-AF65-F5344CB8AC3E}">
        <p14:creationId xmlns:p14="http://schemas.microsoft.com/office/powerpoint/2010/main" val="673568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87807" y="889215"/>
            <a:ext cx="5011466" cy="405925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defTabSz="905255">
              <a:lnSpc>
                <a:spcPct val="72000"/>
              </a:lnSpc>
              <a:spcBef>
                <a:spcPts val="200"/>
              </a:spcBef>
              <a:buClr>
                <a:srgbClr val="FF6600"/>
              </a:buClr>
              <a:buSzPct val="100000"/>
              <a:defRPr sz="2079">
                <a:solidFill>
                  <a:srgbClr val="404040"/>
                </a:solidFill>
              </a:defRPr>
            </a:pPr>
            <a:r>
              <a:rPr lang="en-GB" sz="2200" dirty="0">
                <a:solidFill>
                  <a:schemeClr val="accent1"/>
                </a:solidFill>
                <a:latin typeface="VAGRounded Lt" panose="00000400000000000000" pitchFamily="2" charset="0"/>
              </a:rPr>
              <a:t>In 2001, Wales </a:t>
            </a:r>
            <a:r>
              <a:rPr lang="en-GB" sz="2200" dirty="0" smtClean="0">
                <a:solidFill>
                  <a:schemeClr val="accent1"/>
                </a:solidFill>
                <a:latin typeface="VAGRounded Lt" panose="00000400000000000000" pitchFamily="2" charset="0"/>
              </a:rPr>
              <a:t>was the first </a:t>
            </a:r>
            <a:r>
              <a:rPr lang="en-GB" sz="2200" dirty="0">
                <a:solidFill>
                  <a:schemeClr val="accent1"/>
                </a:solidFill>
                <a:latin typeface="VAGRounded Lt" panose="00000400000000000000" pitchFamily="2" charset="0"/>
              </a:rPr>
              <a:t>country in the UK to create the role of the Children’s </a:t>
            </a:r>
            <a:r>
              <a:rPr lang="en-GB" sz="2200" dirty="0" smtClean="0">
                <a:solidFill>
                  <a:schemeClr val="accent1"/>
                </a:solidFill>
                <a:latin typeface="VAGRounded Lt" panose="00000400000000000000" pitchFamily="2" charset="0"/>
              </a:rPr>
              <a:t>Commissioner.</a:t>
            </a:r>
          </a:p>
          <a:p>
            <a:pPr algn="l" defTabSz="905255">
              <a:lnSpc>
                <a:spcPct val="72000"/>
              </a:lnSpc>
              <a:spcBef>
                <a:spcPts val="200"/>
              </a:spcBef>
              <a:buClr>
                <a:srgbClr val="FF6600"/>
              </a:buClr>
              <a:buSzPct val="100000"/>
              <a:defRPr sz="2079">
                <a:solidFill>
                  <a:srgbClr val="404040"/>
                </a:solidFill>
              </a:defRPr>
            </a:pPr>
            <a:endParaRPr lang="en-GB" sz="2200" dirty="0">
              <a:solidFill>
                <a:schemeClr val="accent1"/>
              </a:solidFill>
              <a:latin typeface="VAGRounded Lt" panose="00000400000000000000" pitchFamily="2" charset="0"/>
            </a:endParaRPr>
          </a:p>
          <a:p>
            <a:pPr marL="226313" indent="-226313" defTabSz="905255">
              <a:lnSpc>
                <a:spcPct val="72000"/>
              </a:lnSpc>
              <a:spcBef>
                <a:spcPts val="200"/>
              </a:spcBef>
              <a:buClr>
                <a:srgbClr val="FF6600"/>
              </a:buClr>
              <a:buSzPct val="100000"/>
              <a:buFont typeface="Arial"/>
              <a:buChar char="•"/>
              <a:defRPr sz="2079">
                <a:solidFill>
                  <a:srgbClr val="404040"/>
                </a:solidFill>
              </a:defRPr>
            </a:pPr>
            <a:endParaRPr lang="en-GB" sz="2200" dirty="0">
              <a:solidFill>
                <a:schemeClr val="accent1"/>
              </a:solidFill>
              <a:latin typeface="VAGRounded Lt" panose="00000400000000000000" pitchFamily="2" charset="0"/>
            </a:endParaRPr>
          </a:p>
          <a:p>
            <a:pPr algn="l" defTabSz="905255">
              <a:lnSpc>
                <a:spcPct val="72000"/>
              </a:lnSpc>
              <a:spcBef>
                <a:spcPts val="200"/>
              </a:spcBef>
              <a:buClr>
                <a:srgbClr val="FF6600"/>
              </a:buClr>
              <a:buSzPct val="100000"/>
              <a:defRPr sz="2079">
                <a:solidFill>
                  <a:srgbClr val="404040"/>
                </a:solidFill>
              </a:defRPr>
            </a:pPr>
            <a:r>
              <a:rPr lang="en-GB" sz="2200" dirty="0">
                <a:solidFill>
                  <a:schemeClr val="accent1"/>
                </a:solidFill>
                <a:latin typeface="VAGRounded Lt" panose="00000400000000000000" pitchFamily="2" charset="0"/>
              </a:rPr>
              <a:t>Assembly ministers recognised that children and young people need someone to speak up for them and make sure that they are listened to and treated fairly</a:t>
            </a:r>
            <a:r>
              <a:rPr lang="en-GB" sz="2200" dirty="0" smtClean="0">
                <a:solidFill>
                  <a:schemeClr val="accent1"/>
                </a:solidFill>
                <a:latin typeface="VAGRounded Lt" panose="00000400000000000000" pitchFamily="2" charset="0"/>
              </a:rPr>
              <a:t>.</a:t>
            </a:r>
          </a:p>
          <a:p>
            <a:pPr algn="l" defTabSz="905255">
              <a:lnSpc>
                <a:spcPct val="72000"/>
              </a:lnSpc>
              <a:spcBef>
                <a:spcPts val="200"/>
              </a:spcBef>
              <a:buClr>
                <a:srgbClr val="FF6600"/>
              </a:buClr>
              <a:buSzPct val="100000"/>
              <a:defRPr sz="2079">
                <a:solidFill>
                  <a:srgbClr val="404040"/>
                </a:solidFill>
              </a:defRPr>
            </a:pPr>
            <a:endParaRPr lang="en-GB" sz="2200" dirty="0">
              <a:solidFill>
                <a:schemeClr val="accent1"/>
              </a:solidFill>
              <a:latin typeface="VAGRounded Lt" panose="00000400000000000000" pitchFamily="2" charset="0"/>
            </a:endParaRPr>
          </a:p>
          <a:p>
            <a:pPr defTabSz="905255">
              <a:lnSpc>
                <a:spcPct val="72000"/>
              </a:lnSpc>
              <a:spcBef>
                <a:spcPts val="200"/>
              </a:spcBef>
              <a:buClr>
                <a:srgbClr val="FF6600"/>
              </a:buClr>
              <a:buSzPct val="100000"/>
              <a:defRPr sz="2079">
                <a:solidFill>
                  <a:srgbClr val="404040"/>
                </a:solidFill>
              </a:defRPr>
            </a:pPr>
            <a:endParaRPr lang="en-GB" sz="2200" dirty="0" smtClean="0">
              <a:solidFill>
                <a:schemeClr val="accent1"/>
              </a:solidFill>
              <a:latin typeface="VAGRounded Lt" panose="00000400000000000000" pitchFamily="2" charset="0"/>
            </a:endParaRPr>
          </a:p>
          <a:p>
            <a:pPr algn="l" defTabSz="905255">
              <a:lnSpc>
                <a:spcPct val="72000"/>
              </a:lnSpc>
              <a:spcBef>
                <a:spcPts val="200"/>
              </a:spcBef>
              <a:buClr>
                <a:srgbClr val="FF6600"/>
              </a:buClr>
              <a:buSzPct val="100000"/>
              <a:defRPr sz="2079">
                <a:solidFill>
                  <a:srgbClr val="404040"/>
                </a:solidFill>
              </a:defRPr>
            </a:pPr>
            <a:r>
              <a:rPr lang="en-GB" sz="2200" dirty="0" smtClean="0">
                <a:solidFill>
                  <a:schemeClr val="accent1"/>
                </a:solidFill>
                <a:latin typeface="VAGRounded Lt" panose="00000400000000000000" pitchFamily="2" charset="0"/>
              </a:rPr>
              <a:t>There </a:t>
            </a:r>
            <a:r>
              <a:rPr lang="en-GB" sz="2200" dirty="0">
                <a:solidFill>
                  <a:schemeClr val="accent1"/>
                </a:solidFill>
                <a:latin typeface="VAGRounded Lt" panose="00000400000000000000" pitchFamily="2" charset="0"/>
              </a:rPr>
              <a:t>is a set of laws including: the Care Standards Act 2000 and the Children’s Commissioner  for Wales Act 2001 which  explains the role and responsibilities </a:t>
            </a:r>
            <a:r>
              <a:rPr lang="en-GB" sz="2200" dirty="0" smtClean="0">
                <a:solidFill>
                  <a:schemeClr val="accent1"/>
                </a:solidFill>
                <a:latin typeface="VAGRounded Lt" panose="00000400000000000000" pitchFamily="2" charset="0"/>
              </a:rPr>
              <a:t>of the </a:t>
            </a:r>
            <a:r>
              <a:rPr lang="en-GB" sz="2200" dirty="0">
                <a:solidFill>
                  <a:schemeClr val="accent1"/>
                </a:solidFill>
                <a:latin typeface="VAGRounded Lt" panose="00000400000000000000" pitchFamily="2" charset="0"/>
              </a:rPr>
              <a:t>Commissioner. </a:t>
            </a:r>
          </a:p>
        </p:txBody>
      </p:sp>
      <p:sp>
        <p:nvSpPr>
          <p:cNvPr id="2" name="TextBox 1"/>
          <p:cNvSpPr txBox="1"/>
          <p:nvPr/>
        </p:nvSpPr>
        <p:spPr>
          <a:xfrm>
            <a:off x="699911" y="889215"/>
            <a:ext cx="4888089" cy="4667560"/>
          </a:xfrm>
          <a:prstGeom prst="rect">
            <a:avLst/>
          </a:prstGeom>
          <a:noFill/>
        </p:spPr>
        <p:txBody>
          <a:bodyPr wrap="square" rtlCol="0">
            <a:spAutoFit/>
          </a:bodyPr>
          <a:lstStyle/>
          <a:p>
            <a:pPr defTabSz="905255">
              <a:lnSpc>
                <a:spcPct val="72000"/>
              </a:lnSpc>
              <a:spcBef>
                <a:spcPts val="200"/>
              </a:spcBef>
              <a:buClr>
                <a:srgbClr val="FF6600"/>
              </a:buClr>
              <a:buSzPct val="100000"/>
              <a:defRPr sz="2079">
                <a:solidFill>
                  <a:srgbClr val="404040"/>
                </a:solidFill>
              </a:defRPr>
            </a:pPr>
            <a:r>
              <a:rPr lang="en-GB" sz="2200" dirty="0" err="1">
                <a:latin typeface="VAGRounded Lt" panose="00000400000000000000" pitchFamily="2" charset="0"/>
                <a:ea typeface="+mj-ea"/>
                <a:cs typeface="+mj-cs"/>
              </a:rPr>
              <a:t>Yn</a:t>
            </a:r>
            <a:r>
              <a:rPr lang="en-GB" sz="2200" dirty="0">
                <a:latin typeface="VAGRounded Lt" panose="00000400000000000000" pitchFamily="2" charset="0"/>
                <a:ea typeface="+mj-ea"/>
                <a:cs typeface="+mj-cs"/>
              </a:rPr>
              <a:t> 2001, </a:t>
            </a:r>
            <a:r>
              <a:rPr lang="en-GB" sz="2200" dirty="0" err="1">
                <a:latin typeface="VAGRounded Lt" panose="00000400000000000000" pitchFamily="2" charset="0"/>
                <a:ea typeface="+mj-ea"/>
                <a:cs typeface="+mj-cs"/>
              </a:rPr>
              <a:t>Cymru</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oedd</a:t>
            </a:r>
            <a:r>
              <a:rPr lang="en-GB" sz="2200" dirty="0">
                <a:latin typeface="VAGRounded Lt" panose="00000400000000000000" pitchFamily="2" charset="0"/>
                <a:ea typeface="+mj-ea"/>
                <a:cs typeface="+mj-cs"/>
              </a:rPr>
              <a:t> y </a:t>
            </a:r>
            <a:r>
              <a:rPr lang="en-GB" sz="2200" dirty="0" err="1">
                <a:latin typeface="VAGRounded Lt" panose="00000400000000000000" pitchFamily="2" charset="0"/>
                <a:ea typeface="+mj-ea"/>
                <a:cs typeface="+mj-cs"/>
              </a:rPr>
              <a:t>wlad</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gyntaf</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yn</a:t>
            </a:r>
            <a:r>
              <a:rPr lang="en-GB" sz="2200" dirty="0">
                <a:latin typeface="VAGRounded Lt" panose="00000400000000000000" pitchFamily="2" charset="0"/>
                <a:ea typeface="+mj-ea"/>
                <a:cs typeface="+mj-cs"/>
              </a:rPr>
              <a:t> y </a:t>
            </a:r>
            <a:r>
              <a:rPr lang="en-GB" sz="2200" dirty="0" err="1">
                <a:latin typeface="VAGRounded Lt" panose="00000400000000000000" pitchFamily="2" charset="0"/>
                <a:ea typeface="+mj-ea"/>
                <a:cs typeface="+mj-cs"/>
              </a:rPr>
              <a:t>Deyrnas</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Unedig</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i</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greu</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rôl</a:t>
            </a:r>
            <a:r>
              <a:rPr lang="en-GB" sz="2200" dirty="0">
                <a:latin typeface="VAGRounded Lt" panose="00000400000000000000" pitchFamily="2" charset="0"/>
                <a:ea typeface="+mj-ea"/>
                <a:cs typeface="+mj-cs"/>
              </a:rPr>
              <a:t> y </a:t>
            </a:r>
            <a:r>
              <a:rPr lang="en-GB" sz="2200" dirty="0" err="1">
                <a:latin typeface="VAGRounded Lt" panose="00000400000000000000" pitchFamily="2" charset="0"/>
                <a:ea typeface="+mj-ea"/>
                <a:cs typeface="+mj-cs"/>
              </a:rPr>
              <a:t>Comisiynydd</a:t>
            </a:r>
            <a:r>
              <a:rPr lang="en-GB" sz="2200" dirty="0">
                <a:latin typeface="VAGRounded Lt" panose="00000400000000000000" pitchFamily="2" charset="0"/>
                <a:ea typeface="+mj-ea"/>
                <a:cs typeface="+mj-cs"/>
              </a:rPr>
              <a:t> Plant. </a:t>
            </a:r>
          </a:p>
          <a:p>
            <a:pPr defTabSz="905255">
              <a:lnSpc>
                <a:spcPct val="72000"/>
              </a:lnSpc>
              <a:spcBef>
                <a:spcPts val="200"/>
              </a:spcBef>
              <a:buClr>
                <a:srgbClr val="FF6600"/>
              </a:buClr>
              <a:buSzPct val="100000"/>
              <a:defRPr sz="2079">
                <a:solidFill>
                  <a:srgbClr val="404040"/>
                </a:solidFill>
              </a:defRPr>
            </a:pPr>
            <a:endParaRPr lang="en-GB" sz="2200" dirty="0">
              <a:latin typeface="VAGRounded Lt" panose="00000400000000000000" pitchFamily="2" charset="0"/>
              <a:ea typeface="+mj-ea"/>
              <a:cs typeface="+mj-cs"/>
            </a:endParaRPr>
          </a:p>
          <a:p>
            <a:pPr defTabSz="905255">
              <a:lnSpc>
                <a:spcPct val="72000"/>
              </a:lnSpc>
              <a:spcBef>
                <a:spcPts val="200"/>
              </a:spcBef>
              <a:buClr>
                <a:srgbClr val="FF6600"/>
              </a:buClr>
              <a:buSzPct val="100000"/>
              <a:defRPr sz="2079">
                <a:solidFill>
                  <a:srgbClr val="404040"/>
                </a:solidFill>
              </a:defRPr>
            </a:pPr>
            <a:endParaRPr lang="en-GB" sz="2200" dirty="0">
              <a:latin typeface="VAGRounded Lt" panose="00000400000000000000" pitchFamily="2" charset="0"/>
              <a:ea typeface="+mj-ea"/>
              <a:cs typeface="+mj-cs"/>
            </a:endParaRPr>
          </a:p>
          <a:p>
            <a:pPr defTabSz="905255">
              <a:lnSpc>
                <a:spcPct val="72000"/>
              </a:lnSpc>
              <a:spcBef>
                <a:spcPts val="200"/>
              </a:spcBef>
              <a:buClr>
                <a:srgbClr val="FF6600"/>
              </a:buClr>
              <a:buSzPct val="100000"/>
              <a:defRPr sz="2079">
                <a:solidFill>
                  <a:srgbClr val="404040"/>
                </a:solidFill>
              </a:defRPr>
            </a:pPr>
            <a:r>
              <a:rPr lang="en-GB" sz="2200" dirty="0" err="1">
                <a:latin typeface="VAGRounded Lt" panose="00000400000000000000" pitchFamily="2" charset="0"/>
                <a:ea typeface="+mj-ea"/>
                <a:cs typeface="+mj-cs"/>
              </a:rPr>
              <a:t>Roedd</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Aelodau’r</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Cynulliad</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yn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sylweddoli</a:t>
            </a:r>
            <a:r>
              <a:rPr lang="en-GB" sz="2200" dirty="0">
                <a:latin typeface="VAGRounded Lt" panose="00000400000000000000" pitchFamily="2" charset="0"/>
                <a:ea typeface="+mj-ea"/>
                <a:cs typeface="+mj-cs"/>
              </a:rPr>
              <a:t> bod </a:t>
            </a:r>
            <a:r>
              <a:rPr lang="en-GB" sz="2200" dirty="0" err="1">
                <a:latin typeface="VAGRounded Lt" panose="00000400000000000000" pitchFamily="2" charset="0"/>
                <a:ea typeface="+mj-ea"/>
                <a:cs typeface="+mj-cs"/>
              </a:rPr>
              <a:t>angen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rhywun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ar</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blant</a:t>
            </a:r>
            <a:r>
              <a:rPr lang="en-GB" sz="2200" dirty="0">
                <a:latin typeface="VAGRounded Lt" panose="00000400000000000000" pitchFamily="2" charset="0"/>
                <a:ea typeface="+mj-ea"/>
                <a:cs typeface="+mj-cs"/>
              </a:rPr>
              <a:t> a </a:t>
            </a:r>
            <a:r>
              <a:rPr lang="en-GB" sz="2200" dirty="0" err="1">
                <a:latin typeface="VAGRounded Lt" panose="00000400000000000000" pitchFamily="2" charset="0"/>
                <a:ea typeface="+mj-ea"/>
                <a:cs typeface="+mj-cs"/>
              </a:rPr>
              <a:t>phobl</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ifanc</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i</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godi</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llais</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ar</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eu</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rhan</a:t>
            </a:r>
            <a:r>
              <a:rPr lang="en-GB" sz="2200" dirty="0">
                <a:latin typeface="VAGRounded Lt" panose="00000400000000000000" pitchFamily="2" charset="0"/>
                <a:ea typeface="+mj-ea"/>
                <a:cs typeface="+mj-cs"/>
              </a:rPr>
              <a:t>, a </a:t>
            </a:r>
            <a:r>
              <a:rPr lang="en-GB" sz="2200" dirty="0" err="1">
                <a:latin typeface="VAGRounded Lt" panose="00000400000000000000" pitchFamily="2" charset="0"/>
                <a:ea typeface="+mj-ea"/>
                <a:cs typeface="+mj-cs"/>
              </a:rPr>
              <a:t>gwneud</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yn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siŵr</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eu</a:t>
            </a:r>
            <a:r>
              <a:rPr lang="en-GB" sz="2200" dirty="0">
                <a:latin typeface="VAGRounded Lt" panose="00000400000000000000" pitchFamily="2" charset="0"/>
                <a:ea typeface="+mj-ea"/>
                <a:cs typeface="+mj-cs"/>
              </a:rPr>
              <a:t> bod </a:t>
            </a:r>
            <a:r>
              <a:rPr lang="en-GB" sz="2200" dirty="0" err="1">
                <a:latin typeface="VAGRounded Lt" panose="00000400000000000000" pitchFamily="2" charset="0"/>
                <a:ea typeface="+mj-ea"/>
                <a:cs typeface="+mj-cs"/>
              </a:rPr>
              <a:t>nhw’n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cael</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gwrandawiad</a:t>
            </a:r>
            <a:r>
              <a:rPr lang="en-GB" sz="2200" dirty="0">
                <a:latin typeface="VAGRounded Lt" panose="00000400000000000000" pitchFamily="2" charset="0"/>
                <a:ea typeface="+mj-ea"/>
                <a:cs typeface="+mj-cs"/>
              </a:rPr>
              <a:t> ac </a:t>
            </a:r>
            <a:r>
              <a:rPr lang="en-GB" sz="2200" dirty="0" err="1">
                <a:latin typeface="VAGRounded Lt" panose="00000400000000000000" pitchFamily="2" charset="0"/>
                <a:ea typeface="+mj-ea"/>
                <a:cs typeface="+mj-cs"/>
              </a:rPr>
              <a:t>yn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cael</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eu</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trin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yn</a:t>
            </a:r>
            <a:r>
              <a:rPr lang="en-GB" sz="2200" dirty="0">
                <a:latin typeface="VAGRounded Lt" panose="00000400000000000000" pitchFamily="2" charset="0"/>
                <a:ea typeface="+mj-ea"/>
                <a:cs typeface="+mj-cs"/>
              </a:rPr>
              <a:t> deg.</a:t>
            </a:r>
          </a:p>
          <a:p>
            <a:pPr defTabSz="905255">
              <a:lnSpc>
                <a:spcPct val="72000"/>
              </a:lnSpc>
              <a:spcBef>
                <a:spcPts val="200"/>
              </a:spcBef>
              <a:buClr>
                <a:srgbClr val="FF6600"/>
              </a:buClr>
              <a:buSzPct val="100000"/>
              <a:defRPr sz="2079">
                <a:solidFill>
                  <a:srgbClr val="404040"/>
                </a:solidFill>
              </a:defRPr>
            </a:pPr>
            <a:endParaRPr lang="en-GB" sz="2200" dirty="0">
              <a:latin typeface="VAGRounded Lt" panose="00000400000000000000" pitchFamily="2" charset="0"/>
              <a:ea typeface="+mj-ea"/>
              <a:cs typeface="+mj-cs"/>
            </a:endParaRPr>
          </a:p>
          <a:p>
            <a:pPr defTabSz="905255">
              <a:lnSpc>
                <a:spcPct val="72000"/>
              </a:lnSpc>
              <a:spcBef>
                <a:spcPts val="200"/>
              </a:spcBef>
              <a:buClr>
                <a:srgbClr val="FF6600"/>
              </a:buClr>
              <a:buSzPct val="100000"/>
              <a:defRPr sz="2079">
                <a:solidFill>
                  <a:srgbClr val="404040"/>
                </a:solidFill>
              </a:defRPr>
            </a:pPr>
            <a:endParaRPr lang="en-GB" sz="2200" dirty="0">
              <a:latin typeface="VAGRounded Lt" panose="00000400000000000000" pitchFamily="2" charset="0"/>
              <a:ea typeface="+mj-ea"/>
              <a:cs typeface="+mj-cs"/>
            </a:endParaRPr>
          </a:p>
          <a:p>
            <a:pPr defTabSz="905255">
              <a:lnSpc>
                <a:spcPct val="72000"/>
              </a:lnSpc>
              <a:spcBef>
                <a:spcPts val="200"/>
              </a:spcBef>
              <a:buClr>
                <a:srgbClr val="FF6600"/>
              </a:buClr>
              <a:buSzPct val="100000"/>
              <a:defRPr sz="2079">
                <a:solidFill>
                  <a:srgbClr val="404040"/>
                </a:solidFill>
              </a:defRPr>
            </a:pPr>
            <a:r>
              <a:rPr lang="en-GB" sz="2200" dirty="0">
                <a:latin typeface="VAGRounded Lt" panose="00000400000000000000" pitchFamily="2" charset="0"/>
                <a:ea typeface="+mj-ea"/>
                <a:cs typeface="+mj-cs"/>
              </a:rPr>
              <a:t>Mae </a:t>
            </a:r>
            <a:r>
              <a:rPr lang="en-GB" sz="2200" dirty="0" err="1">
                <a:latin typeface="VAGRounded Lt" panose="00000400000000000000" pitchFamily="2" charset="0"/>
                <a:ea typeface="+mj-ea"/>
                <a:cs typeface="+mj-cs"/>
              </a:rPr>
              <a:t>cyfres</a:t>
            </a:r>
            <a:r>
              <a:rPr lang="en-GB" sz="2200" dirty="0">
                <a:latin typeface="VAGRounded Lt" panose="00000400000000000000" pitchFamily="2" charset="0"/>
                <a:ea typeface="+mj-ea"/>
                <a:cs typeface="+mj-cs"/>
              </a:rPr>
              <a:t> o </a:t>
            </a:r>
            <a:r>
              <a:rPr lang="en-GB" sz="2200" dirty="0" err="1">
                <a:latin typeface="VAGRounded Lt" panose="00000400000000000000" pitchFamily="2" charset="0"/>
                <a:ea typeface="+mj-ea"/>
                <a:cs typeface="+mj-cs"/>
              </a:rPr>
              <a:t>gyfreithiau</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yn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cynnwys</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Deddf</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Safonau</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Gofal</a:t>
            </a:r>
            <a:r>
              <a:rPr lang="en-GB" sz="2200" dirty="0">
                <a:latin typeface="VAGRounded Lt" panose="00000400000000000000" pitchFamily="2" charset="0"/>
                <a:ea typeface="+mj-ea"/>
                <a:cs typeface="+mj-cs"/>
              </a:rPr>
              <a:t> 2000 a </a:t>
            </a:r>
            <a:r>
              <a:rPr lang="en-GB" sz="2200" dirty="0" err="1">
                <a:latin typeface="VAGRounded Lt" panose="00000400000000000000" pitchFamily="2" charset="0"/>
                <a:ea typeface="+mj-ea"/>
                <a:cs typeface="+mj-cs"/>
              </a:rPr>
              <a:t>Deddf</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Comisiynydd</a:t>
            </a:r>
            <a:r>
              <a:rPr lang="en-GB" sz="2200" dirty="0">
                <a:latin typeface="VAGRounded Lt" panose="00000400000000000000" pitchFamily="2" charset="0"/>
                <a:ea typeface="+mj-ea"/>
                <a:cs typeface="+mj-cs"/>
              </a:rPr>
              <a:t> Plant </a:t>
            </a:r>
            <a:r>
              <a:rPr lang="en-GB" sz="2200" dirty="0" err="1">
                <a:latin typeface="VAGRounded Lt" panose="00000400000000000000" pitchFamily="2" charset="0"/>
                <a:ea typeface="+mj-ea"/>
                <a:cs typeface="+mj-cs"/>
              </a:rPr>
              <a:t>Cymru</a:t>
            </a:r>
            <a:r>
              <a:rPr lang="en-GB" sz="2200" dirty="0">
                <a:latin typeface="VAGRounded Lt" panose="00000400000000000000" pitchFamily="2" charset="0"/>
                <a:ea typeface="+mj-ea"/>
                <a:cs typeface="+mj-cs"/>
              </a:rPr>
              <a:t> 2001, </a:t>
            </a:r>
            <a:r>
              <a:rPr lang="en-GB" sz="2200" dirty="0" err="1">
                <a:latin typeface="VAGRounded Lt" panose="00000400000000000000" pitchFamily="2" charset="0"/>
                <a:ea typeface="+mj-ea"/>
                <a:cs typeface="+mj-cs"/>
              </a:rPr>
              <a:t>sy’n</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esbonio</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rôl</a:t>
            </a:r>
            <a:r>
              <a:rPr lang="en-GB" sz="2200" dirty="0">
                <a:latin typeface="VAGRounded Lt" panose="00000400000000000000" pitchFamily="2" charset="0"/>
                <a:ea typeface="+mj-ea"/>
                <a:cs typeface="+mj-cs"/>
              </a:rPr>
              <a:t> a </a:t>
            </a:r>
            <a:r>
              <a:rPr lang="en-GB" sz="2200" dirty="0" err="1">
                <a:latin typeface="VAGRounded Lt" panose="00000400000000000000" pitchFamily="2" charset="0"/>
                <a:ea typeface="+mj-ea"/>
                <a:cs typeface="+mj-cs"/>
              </a:rPr>
              <a:t>chyfrifoldebau’r</a:t>
            </a:r>
            <a:r>
              <a:rPr lang="en-GB" sz="2200" dirty="0">
                <a:latin typeface="VAGRounded Lt" panose="00000400000000000000" pitchFamily="2" charset="0"/>
                <a:ea typeface="+mj-ea"/>
                <a:cs typeface="+mj-cs"/>
              </a:rPr>
              <a:t> </a:t>
            </a:r>
            <a:r>
              <a:rPr lang="en-GB" sz="2200" dirty="0" err="1">
                <a:latin typeface="VAGRounded Lt" panose="00000400000000000000" pitchFamily="2" charset="0"/>
                <a:ea typeface="+mj-ea"/>
                <a:cs typeface="+mj-cs"/>
              </a:rPr>
              <a:t>Comisiynydd</a:t>
            </a:r>
            <a:r>
              <a:rPr lang="en-GB" sz="2200" dirty="0">
                <a:latin typeface="VAGRounded Lt" panose="00000400000000000000" pitchFamily="2" charset="0"/>
                <a:ea typeface="+mj-ea"/>
                <a:cs typeface="+mj-cs"/>
              </a:rPr>
              <a:t>.</a:t>
            </a:r>
          </a:p>
          <a:p>
            <a:endParaRPr lang="en-GB" dirty="0"/>
          </a:p>
        </p:txBody>
      </p:sp>
      <p:pic>
        <p:nvPicPr>
          <p:cNvPr id="3" name="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8000" y="5985734"/>
            <a:ext cx="609600" cy="609600"/>
          </a:xfrm>
          <a:prstGeom prst="rect">
            <a:avLst/>
          </a:prstGeom>
        </p:spPr>
      </p:pic>
    </p:spTree>
    <p:extLst>
      <p:ext uri="{BB962C8B-B14F-4D97-AF65-F5344CB8AC3E}">
        <p14:creationId xmlns:p14="http://schemas.microsoft.com/office/powerpoint/2010/main" val="2422910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695014" y="1202267"/>
            <a:ext cx="4887385" cy="3471332"/>
          </a:xfrm>
        </p:spPr>
        <p:txBody>
          <a:bodyPr>
            <a:normAutofit/>
          </a:bodyPr>
          <a:lstStyle/>
          <a:p>
            <a:pPr marL="0" indent="0" algn="ctr">
              <a:lnSpc>
                <a:spcPct val="64000"/>
              </a:lnSpc>
              <a:buNone/>
              <a:defRPr sz="1700" b="1">
                <a:solidFill>
                  <a:srgbClr val="404040"/>
                </a:solidFill>
              </a:defRPr>
            </a:pPr>
            <a:endParaRPr lang="en-GB" dirty="0">
              <a:solidFill>
                <a:schemeClr val="accent1"/>
              </a:solidFill>
            </a:endParaRPr>
          </a:p>
          <a:p>
            <a:pPr marL="0" indent="0">
              <a:lnSpc>
                <a:spcPct val="64000"/>
              </a:lnSpc>
              <a:buNone/>
              <a:defRPr sz="1700" b="1">
                <a:solidFill>
                  <a:srgbClr val="404040"/>
                </a:solidFill>
              </a:defRPr>
            </a:pPr>
            <a:r>
              <a:rPr lang="en-GB" sz="3200" dirty="0" smtClean="0">
                <a:solidFill>
                  <a:schemeClr val="accent1"/>
                </a:solidFill>
                <a:latin typeface="VAGRounded Lt" panose="00000400000000000000" pitchFamily="2" charset="0"/>
              </a:rPr>
              <a:t>Five functions of our office</a:t>
            </a:r>
            <a:endParaRPr lang="en-GB" sz="3200" dirty="0">
              <a:solidFill>
                <a:schemeClr val="accent1"/>
              </a:solidFill>
              <a:latin typeface="VAGRounded Lt" panose="00000400000000000000" pitchFamily="2" charset="0"/>
            </a:endParaRPr>
          </a:p>
          <a:p>
            <a:pPr marL="0" indent="0" algn="ctr">
              <a:lnSpc>
                <a:spcPct val="64000"/>
              </a:lnSpc>
              <a:buNone/>
              <a:defRPr sz="1700" b="1">
                <a:solidFill>
                  <a:srgbClr val="404040"/>
                </a:solidFill>
              </a:defRPr>
            </a:pPr>
            <a:endParaRPr lang="en-GB" sz="2400" dirty="0">
              <a:solidFill>
                <a:schemeClr val="accent1"/>
              </a:solidFill>
              <a:latin typeface="VAGRounded Lt" panose="00000400000000000000" pitchFamily="2" charset="0"/>
            </a:endParaRPr>
          </a:p>
          <a:p>
            <a:pPr marL="0" indent="0">
              <a:lnSpc>
                <a:spcPct val="64000"/>
              </a:lnSpc>
              <a:buNone/>
              <a:defRPr sz="1700" b="1">
                <a:solidFill>
                  <a:srgbClr val="404040"/>
                </a:solidFill>
              </a:defRPr>
            </a:pPr>
            <a:r>
              <a:rPr lang="en-GB" sz="3200" dirty="0" smtClean="0">
                <a:solidFill>
                  <a:schemeClr val="accent1"/>
                </a:solidFill>
                <a:latin typeface="VAGRounded Lt" panose="00000400000000000000" pitchFamily="2" charset="0"/>
              </a:rPr>
              <a:t>Support </a:t>
            </a:r>
            <a:endParaRPr lang="en-GB" sz="3200" dirty="0">
              <a:solidFill>
                <a:schemeClr val="accent1"/>
              </a:solidFill>
              <a:latin typeface="VAGRounded Lt" panose="00000400000000000000" pitchFamily="2" charset="0"/>
            </a:endParaRPr>
          </a:p>
          <a:p>
            <a:pPr marL="0" indent="0">
              <a:lnSpc>
                <a:spcPct val="64000"/>
              </a:lnSpc>
              <a:buNone/>
              <a:defRPr sz="1700" b="1">
                <a:solidFill>
                  <a:srgbClr val="404040"/>
                </a:solidFill>
              </a:defRPr>
            </a:pPr>
            <a:r>
              <a:rPr lang="en-GB" sz="3200" dirty="0" smtClean="0">
                <a:solidFill>
                  <a:schemeClr val="accent1"/>
                </a:solidFill>
                <a:latin typeface="VAGRounded Lt" panose="00000400000000000000" pitchFamily="2" charset="0"/>
              </a:rPr>
              <a:t>Listen To</a:t>
            </a:r>
          </a:p>
          <a:p>
            <a:pPr marL="0" indent="0">
              <a:lnSpc>
                <a:spcPct val="64000"/>
              </a:lnSpc>
              <a:buSzPct val="100000"/>
              <a:buNone/>
              <a:defRPr sz="1700" b="1">
                <a:solidFill>
                  <a:srgbClr val="404040"/>
                </a:solidFill>
              </a:defRPr>
            </a:pPr>
            <a:r>
              <a:rPr lang="en-GB" sz="3200" dirty="0" smtClean="0">
                <a:solidFill>
                  <a:schemeClr val="accent1"/>
                </a:solidFill>
                <a:latin typeface="VAGRounded Lt" panose="00000400000000000000" pitchFamily="2" charset="0"/>
              </a:rPr>
              <a:t>Advise </a:t>
            </a:r>
          </a:p>
          <a:p>
            <a:pPr marL="0" indent="0">
              <a:lnSpc>
                <a:spcPct val="64000"/>
              </a:lnSpc>
              <a:buSzPct val="100000"/>
              <a:buNone/>
              <a:defRPr sz="1700" b="1">
                <a:solidFill>
                  <a:srgbClr val="404040"/>
                </a:solidFill>
              </a:defRPr>
            </a:pPr>
            <a:r>
              <a:rPr lang="en-GB" sz="3200" dirty="0" smtClean="0">
                <a:solidFill>
                  <a:schemeClr val="accent1"/>
                </a:solidFill>
                <a:latin typeface="VAGRounded Lt" panose="00000400000000000000" pitchFamily="2" charset="0"/>
              </a:rPr>
              <a:t>Influence</a:t>
            </a:r>
          </a:p>
          <a:p>
            <a:pPr marL="0" indent="0">
              <a:lnSpc>
                <a:spcPct val="64000"/>
              </a:lnSpc>
              <a:buSzPct val="100000"/>
              <a:buNone/>
              <a:defRPr sz="1700" b="1">
                <a:solidFill>
                  <a:srgbClr val="404040"/>
                </a:solidFill>
              </a:defRPr>
            </a:pPr>
            <a:r>
              <a:rPr lang="en-GB" sz="3200" dirty="0" smtClean="0">
                <a:solidFill>
                  <a:schemeClr val="accent1"/>
                </a:solidFill>
                <a:latin typeface="VAGRounded Lt" panose="00000400000000000000" pitchFamily="2" charset="0"/>
              </a:rPr>
              <a:t>Speak Up</a:t>
            </a:r>
            <a:endParaRPr lang="en-GB" sz="3200" dirty="0">
              <a:solidFill>
                <a:schemeClr val="accent1"/>
              </a:solidFill>
              <a:latin typeface="VAGRounded Lt" panose="00000400000000000000" pitchFamily="2" charset="0"/>
            </a:endParaRPr>
          </a:p>
        </p:txBody>
      </p:sp>
      <p:sp>
        <p:nvSpPr>
          <p:cNvPr id="2" name="Rectangle 1"/>
          <p:cNvSpPr/>
          <p:nvPr/>
        </p:nvSpPr>
        <p:spPr>
          <a:xfrm>
            <a:off x="376378" y="2203952"/>
            <a:ext cx="2332402" cy="2197974"/>
          </a:xfrm>
          <a:prstGeom prst="rect">
            <a:avLst/>
          </a:prstGeom>
        </p:spPr>
        <p:txBody>
          <a:bodyPr wrap="square">
            <a:spAutoFit/>
          </a:bodyPr>
          <a:lstStyle/>
          <a:p>
            <a:pPr>
              <a:lnSpc>
                <a:spcPct val="64000"/>
              </a:lnSpc>
              <a:spcBef>
                <a:spcPts val="1000"/>
              </a:spcBef>
              <a:defRPr sz="1700" b="1">
                <a:solidFill>
                  <a:srgbClr val="404040"/>
                </a:solidFill>
              </a:defRPr>
            </a:pPr>
            <a:r>
              <a:rPr lang="cy-GB" sz="3200" dirty="0" smtClean="0">
                <a:latin typeface="VAGRounded Lt" panose="00000400000000000000" pitchFamily="2" charset="0"/>
              </a:rPr>
              <a:t>Cefnogi </a:t>
            </a:r>
            <a:endParaRPr lang="cy-GB" sz="3200" dirty="0">
              <a:latin typeface="VAGRounded Lt" panose="00000400000000000000" pitchFamily="2" charset="0"/>
            </a:endParaRPr>
          </a:p>
          <a:p>
            <a:pPr>
              <a:lnSpc>
                <a:spcPct val="64000"/>
              </a:lnSpc>
              <a:spcBef>
                <a:spcPts val="1000"/>
              </a:spcBef>
              <a:defRPr sz="1700" b="1">
                <a:solidFill>
                  <a:srgbClr val="404040"/>
                </a:solidFill>
              </a:defRPr>
            </a:pPr>
            <a:r>
              <a:rPr lang="cy-GB" sz="3200" dirty="0" smtClean="0">
                <a:latin typeface="VAGRounded Lt" panose="00000400000000000000" pitchFamily="2" charset="0"/>
              </a:rPr>
              <a:t>Gwrando </a:t>
            </a:r>
            <a:endParaRPr lang="cy-GB" sz="3200" dirty="0">
              <a:latin typeface="VAGRounded Lt" panose="00000400000000000000" pitchFamily="2" charset="0"/>
            </a:endParaRPr>
          </a:p>
          <a:p>
            <a:pPr>
              <a:lnSpc>
                <a:spcPct val="64000"/>
              </a:lnSpc>
              <a:spcBef>
                <a:spcPts val="1000"/>
              </a:spcBef>
              <a:defRPr sz="1700" b="1">
                <a:solidFill>
                  <a:srgbClr val="404040"/>
                </a:solidFill>
              </a:defRPr>
            </a:pPr>
            <a:r>
              <a:rPr lang="cy-GB" sz="3200" dirty="0" smtClean="0">
                <a:latin typeface="VAGRounded Lt" panose="00000400000000000000" pitchFamily="2" charset="0"/>
              </a:rPr>
              <a:t>Cynghori </a:t>
            </a:r>
            <a:endParaRPr lang="cy-GB" sz="3200" dirty="0">
              <a:latin typeface="VAGRounded Lt" panose="00000400000000000000" pitchFamily="2" charset="0"/>
            </a:endParaRPr>
          </a:p>
          <a:p>
            <a:pPr>
              <a:lnSpc>
                <a:spcPct val="64000"/>
              </a:lnSpc>
              <a:spcBef>
                <a:spcPts val="1000"/>
              </a:spcBef>
              <a:defRPr sz="1700" b="1">
                <a:solidFill>
                  <a:srgbClr val="404040"/>
                </a:solidFill>
              </a:defRPr>
            </a:pPr>
            <a:r>
              <a:rPr lang="cy-GB" sz="3200" dirty="0" smtClean="0">
                <a:latin typeface="VAGRounded Lt" panose="00000400000000000000" pitchFamily="2" charset="0"/>
              </a:rPr>
              <a:t>Dylanwadu</a:t>
            </a:r>
            <a:endParaRPr lang="cy-GB" sz="3200" dirty="0">
              <a:latin typeface="VAGRounded Lt" panose="00000400000000000000" pitchFamily="2" charset="0"/>
            </a:endParaRPr>
          </a:p>
          <a:p>
            <a:pPr>
              <a:lnSpc>
                <a:spcPct val="64000"/>
              </a:lnSpc>
              <a:spcBef>
                <a:spcPts val="1000"/>
              </a:spcBef>
              <a:defRPr sz="1700" b="1">
                <a:solidFill>
                  <a:srgbClr val="404040"/>
                </a:solidFill>
              </a:defRPr>
            </a:pPr>
            <a:r>
              <a:rPr lang="cy-GB" sz="3200" dirty="0" smtClean="0">
                <a:latin typeface="VAGRounded Lt" panose="00000400000000000000" pitchFamily="2" charset="0"/>
              </a:rPr>
              <a:t>Codi Llais</a:t>
            </a:r>
            <a:endParaRPr lang="en-GB" sz="3200" dirty="0">
              <a:latin typeface="VAGRounded Lt" panose="00000400000000000000" pitchFamily="2" charset="0"/>
            </a:endParaRPr>
          </a:p>
        </p:txBody>
      </p:sp>
      <p:sp>
        <p:nvSpPr>
          <p:cNvPr id="5" name="Rectangle 4"/>
          <p:cNvSpPr/>
          <p:nvPr/>
        </p:nvSpPr>
        <p:spPr>
          <a:xfrm>
            <a:off x="376378" y="1497255"/>
            <a:ext cx="5651889" cy="407484"/>
          </a:xfrm>
          <a:prstGeom prst="rect">
            <a:avLst/>
          </a:prstGeom>
        </p:spPr>
        <p:txBody>
          <a:bodyPr wrap="square">
            <a:spAutoFit/>
          </a:bodyPr>
          <a:lstStyle/>
          <a:p>
            <a:pPr>
              <a:lnSpc>
                <a:spcPct val="64000"/>
              </a:lnSpc>
              <a:spcBef>
                <a:spcPts val="1000"/>
              </a:spcBef>
              <a:defRPr sz="1700" b="1">
                <a:solidFill>
                  <a:srgbClr val="404040"/>
                </a:solidFill>
              </a:defRPr>
            </a:pPr>
            <a:r>
              <a:rPr lang="en-US" sz="3200" dirty="0" err="1" smtClean="0">
                <a:latin typeface="VAGRounded Lt" panose="00000400000000000000" pitchFamily="2" charset="0"/>
              </a:rPr>
              <a:t>Pum</a:t>
            </a:r>
            <a:r>
              <a:rPr lang="en-US" sz="3200" dirty="0" smtClean="0">
                <a:latin typeface="VAGRounded Lt" panose="00000400000000000000" pitchFamily="2" charset="0"/>
              </a:rPr>
              <a:t> </a:t>
            </a:r>
            <a:r>
              <a:rPr lang="en-US" sz="3200" dirty="0" err="1">
                <a:latin typeface="VAGRounded Lt" panose="00000400000000000000" pitchFamily="2" charset="0"/>
              </a:rPr>
              <a:t>s</a:t>
            </a:r>
            <a:r>
              <a:rPr lang="en-US" sz="3200" dirty="0" err="1" smtClean="0">
                <a:latin typeface="VAGRounded Lt" panose="00000400000000000000" pitchFamily="2" charset="0"/>
              </a:rPr>
              <a:t>wyddogaeth</a:t>
            </a:r>
            <a:r>
              <a:rPr lang="en-US" sz="3200" dirty="0" smtClean="0">
                <a:latin typeface="VAGRounded Lt" panose="00000400000000000000" pitchFamily="2" charset="0"/>
              </a:rPr>
              <a:t> </a:t>
            </a:r>
            <a:r>
              <a:rPr lang="en-US" sz="3200" dirty="0" err="1" smtClean="0">
                <a:latin typeface="VAGRounded Lt" panose="00000400000000000000" pitchFamily="2" charset="0"/>
              </a:rPr>
              <a:t>ein</a:t>
            </a:r>
            <a:r>
              <a:rPr lang="en-US" sz="3200" dirty="0" smtClean="0">
                <a:latin typeface="VAGRounded Lt" panose="00000400000000000000" pitchFamily="2" charset="0"/>
              </a:rPr>
              <a:t> </a:t>
            </a:r>
            <a:r>
              <a:rPr lang="en-US" sz="3200" dirty="0" err="1" smtClean="0">
                <a:latin typeface="VAGRounded Lt" panose="00000400000000000000" pitchFamily="2" charset="0"/>
              </a:rPr>
              <a:t>swyddfa</a:t>
            </a:r>
            <a:endParaRPr lang="en-US" sz="3200" dirty="0">
              <a:latin typeface="VAGRounded Lt" panose="00000400000000000000" pitchFamily="2" charset="0"/>
            </a:endParaRPr>
          </a:p>
        </p:txBody>
      </p:sp>
      <p:pic>
        <p:nvPicPr>
          <p:cNvPr id="4" name="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1807" y="5974976"/>
            <a:ext cx="609600" cy="609600"/>
          </a:xfrm>
          <a:prstGeom prst="rect">
            <a:avLst/>
          </a:prstGeom>
        </p:spPr>
      </p:pic>
    </p:spTree>
    <p:extLst>
      <p:ext uri="{BB962C8B-B14F-4D97-AF65-F5344CB8AC3E}">
        <p14:creationId xmlns:p14="http://schemas.microsoft.com/office/powerpoint/2010/main" val="330899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noGrp="1"/>
          </p:cNvSpPr>
          <p:nvPr>
            <p:ph type="ctrTitle"/>
          </p:nvPr>
        </p:nvSpPr>
        <p:spPr>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defTabSz="905255">
              <a:lnSpc>
                <a:spcPct val="72000"/>
              </a:lnSpc>
              <a:spcBef>
                <a:spcPts val="200"/>
              </a:spcBef>
              <a:buClr>
                <a:srgbClr val="FF6600"/>
              </a:buClr>
              <a:buSzPct val="100000"/>
              <a:defRPr sz="2079">
                <a:solidFill>
                  <a:srgbClr val="404040"/>
                </a:solidFill>
              </a:defRPr>
            </a:pPr>
            <a:endParaRPr lang="en-GB" sz="3200" dirty="0" smtClean="0">
              <a:solidFill>
                <a:srgbClr val="FFFFFF"/>
              </a:solidFill>
            </a:endParaRPr>
          </a:p>
          <a:p>
            <a:pPr defTabSz="905255">
              <a:lnSpc>
                <a:spcPct val="72000"/>
              </a:lnSpc>
              <a:spcBef>
                <a:spcPts val="200"/>
              </a:spcBef>
              <a:buClr>
                <a:srgbClr val="FF6600"/>
              </a:buClr>
              <a:buSzPct val="100000"/>
              <a:defRPr sz="2079">
                <a:solidFill>
                  <a:srgbClr val="404040"/>
                </a:solidFill>
              </a:defRPr>
            </a:pPr>
            <a:endParaRPr lang="en-GB" sz="3200" dirty="0">
              <a:solidFill>
                <a:srgbClr val="FFFFFF"/>
              </a:solidFill>
            </a:endParaRPr>
          </a:p>
          <a:p>
            <a:pPr defTabSz="905255">
              <a:lnSpc>
                <a:spcPct val="72000"/>
              </a:lnSpc>
              <a:spcBef>
                <a:spcPts val="200"/>
              </a:spcBef>
              <a:buClr>
                <a:srgbClr val="FF6600"/>
              </a:buClr>
              <a:buSzPct val="100000"/>
              <a:defRPr sz="2079">
                <a:solidFill>
                  <a:srgbClr val="404040"/>
                </a:solidFill>
              </a:defRPr>
            </a:pPr>
            <a:r>
              <a:rPr lang="en-GB" sz="3200" dirty="0" smtClean="0">
                <a:solidFill>
                  <a:schemeClr val="tx1"/>
                </a:solidFill>
              </a:rPr>
              <a:t>DIWEDD RHAN UN</a:t>
            </a:r>
          </a:p>
          <a:p>
            <a:pPr defTabSz="905255">
              <a:lnSpc>
                <a:spcPct val="72000"/>
              </a:lnSpc>
              <a:spcBef>
                <a:spcPts val="200"/>
              </a:spcBef>
              <a:buClr>
                <a:srgbClr val="FF6600"/>
              </a:buClr>
              <a:buSzPct val="100000"/>
              <a:defRPr sz="2079">
                <a:solidFill>
                  <a:srgbClr val="404040"/>
                </a:solidFill>
              </a:defRPr>
            </a:pPr>
            <a:endParaRPr lang="en-GB" sz="3200" dirty="0"/>
          </a:p>
          <a:p>
            <a:pPr defTabSz="905255">
              <a:lnSpc>
                <a:spcPct val="72000"/>
              </a:lnSpc>
              <a:spcBef>
                <a:spcPts val="200"/>
              </a:spcBef>
              <a:buClr>
                <a:srgbClr val="FF6600"/>
              </a:buClr>
              <a:buSzPct val="100000"/>
              <a:defRPr sz="2079">
                <a:solidFill>
                  <a:srgbClr val="404040"/>
                </a:solidFill>
              </a:defRPr>
            </a:pPr>
            <a:endParaRPr lang="en-GB" sz="3200" dirty="0" smtClean="0"/>
          </a:p>
          <a:p>
            <a:pPr defTabSz="905255">
              <a:lnSpc>
                <a:spcPct val="72000"/>
              </a:lnSpc>
              <a:spcBef>
                <a:spcPts val="200"/>
              </a:spcBef>
              <a:buClr>
                <a:srgbClr val="FF6600"/>
              </a:buClr>
              <a:buSzPct val="100000"/>
              <a:defRPr sz="2079">
                <a:solidFill>
                  <a:srgbClr val="404040"/>
                </a:solidFill>
              </a:defRPr>
            </a:pPr>
            <a:r>
              <a:rPr lang="en-GB" sz="3200" dirty="0" smtClean="0">
                <a:solidFill>
                  <a:schemeClr val="accent1"/>
                </a:solidFill>
              </a:rPr>
              <a:t>END OF PART ONE </a:t>
            </a:r>
            <a:endParaRPr lang="en-GB" sz="3200" dirty="0">
              <a:solidFill>
                <a:schemeClr val="accent1"/>
              </a:solidFill>
            </a:endParaRPr>
          </a:p>
          <a:p>
            <a:endParaRPr lang="en-US" sz="2400" dirty="0"/>
          </a:p>
        </p:txBody>
      </p:sp>
      <p:pic>
        <p:nvPicPr>
          <p:cNvPr id="2" name="Slid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3617" y="5576943"/>
            <a:ext cx="609600" cy="609600"/>
          </a:xfrm>
          <a:prstGeom prst="rect">
            <a:avLst/>
          </a:prstGeom>
        </p:spPr>
      </p:pic>
    </p:spTree>
    <p:extLst>
      <p:ext uri="{BB962C8B-B14F-4D97-AF65-F5344CB8AC3E}">
        <p14:creationId xmlns:p14="http://schemas.microsoft.com/office/powerpoint/2010/main" val="2430881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701782" y="820662"/>
            <a:ext cx="4997612" cy="332398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000" dirty="0" smtClean="0">
                <a:solidFill>
                  <a:schemeClr val="accent1"/>
                </a:solidFill>
                <a:latin typeface="VAGRounded Lt" panose="00000400000000000000" pitchFamily="2" charset="0"/>
              </a:rPr>
              <a:t>What is a Children’s Rights Approach?</a:t>
            </a:r>
          </a:p>
          <a:p>
            <a:endParaRPr lang="en-US" sz="2000" dirty="0">
              <a:solidFill>
                <a:schemeClr val="accent1"/>
              </a:solidFill>
              <a:latin typeface="VAGRounded Lt" panose="00000400000000000000" pitchFamily="2" charset="0"/>
            </a:endParaRPr>
          </a:p>
          <a:p>
            <a:pPr algn="l"/>
            <a:r>
              <a:rPr lang="en-US" sz="2000" dirty="0">
                <a:solidFill>
                  <a:schemeClr val="accent1"/>
                </a:solidFill>
                <a:latin typeface="VAGRounded Lt" panose="00000400000000000000" pitchFamily="2" charset="0"/>
              </a:rPr>
              <a:t>A Children’s Rights Approach is a principled and practical framework for working with children grounded in the UN Convention on the Rights of the Child</a:t>
            </a:r>
          </a:p>
          <a:p>
            <a:endParaRPr lang="en-US" sz="2000" dirty="0">
              <a:solidFill>
                <a:schemeClr val="accent1"/>
              </a:solidFill>
              <a:latin typeface="VAGRounded Lt" panose="00000400000000000000" pitchFamily="2" charset="0"/>
            </a:endParaRPr>
          </a:p>
          <a:p>
            <a:pPr algn="l"/>
            <a:r>
              <a:rPr lang="en-US" sz="2000" dirty="0" smtClean="0">
                <a:solidFill>
                  <a:schemeClr val="accent1"/>
                </a:solidFill>
                <a:latin typeface="VAGRounded Lt" panose="00000400000000000000" pitchFamily="2" charset="0"/>
              </a:rPr>
              <a:t>A </a:t>
            </a:r>
            <a:r>
              <a:rPr lang="en-US" sz="2000" dirty="0">
                <a:solidFill>
                  <a:schemeClr val="accent1"/>
                </a:solidFill>
                <a:latin typeface="VAGRounded Lt" panose="00000400000000000000" pitchFamily="2" charset="0"/>
              </a:rPr>
              <a:t>Children’s Rights Approach is about placing the UNCRC at the Core of planning and service delivery  and integrating children’s rights into every aspect of decision making , policy and practice </a:t>
            </a:r>
          </a:p>
        </p:txBody>
      </p:sp>
      <p:sp>
        <p:nvSpPr>
          <p:cNvPr id="8" name="Subtitle 2"/>
          <p:cNvSpPr txBox="1">
            <a:spLocks/>
          </p:cNvSpPr>
          <p:nvPr/>
        </p:nvSpPr>
        <p:spPr>
          <a:xfrm>
            <a:off x="807189" y="820662"/>
            <a:ext cx="5274958" cy="401340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000" dirty="0" smtClean="0">
                <a:solidFill>
                  <a:schemeClr val="tx1"/>
                </a:solidFill>
                <a:latin typeface="VAGRounded Lt" panose="00000400000000000000" pitchFamily="2" charset="0"/>
              </a:rPr>
              <a:t>Beth </a:t>
            </a:r>
            <a:r>
              <a:rPr lang="en-GB" sz="2000" dirty="0" err="1">
                <a:solidFill>
                  <a:schemeClr val="tx1"/>
                </a:solidFill>
                <a:latin typeface="VAGRounded Lt" panose="00000400000000000000" pitchFamily="2" charset="0"/>
              </a:rPr>
              <a:t>yw</a:t>
            </a:r>
            <a:r>
              <a:rPr lang="en-GB" sz="2000" dirty="0">
                <a:solidFill>
                  <a:schemeClr val="tx1"/>
                </a:solidFill>
                <a:latin typeface="VAGRounded Lt" panose="00000400000000000000" pitchFamily="2" charset="0"/>
              </a:rPr>
              <a:t> Dull </a:t>
            </a:r>
            <a:r>
              <a:rPr lang="en-GB" sz="2000" dirty="0" err="1">
                <a:solidFill>
                  <a:schemeClr val="tx1"/>
                </a:solidFill>
                <a:latin typeface="VAGRounded Lt" panose="00000400000000000000" pitchFamily="2" charset="0"/>
              </a:rPr>
              <a:t>Gweithredu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Seiliedig</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Hawliau</a:t>
            </a:r>
            <a:r>
              <a:rPr lang="en-GB" sz="2000" dirty="0">
                <a:solidFill>
                  <a:schemeClr val="tx1"/>
                </a:solidFill>
                <a:latin typeface="VAGRounded Lt" panose="00000400000000000000" pitchFamily="2" charset="0"/>
              </a:rPr>
              <a:t> Plant</a:t>
            </a:r>
            <a:r>
              <a:rPr lang="en-GB" sz="2000" dirty="0" smtClean="0">
                <a:solidFill>
                  <a:schemeClr val="tx1"/>
                </a:solidFill>
                <a:latin typeface="VAGRounded Lt" panose="00000400000000000000" pitchFamily="2" charset="0"/>
              </a:rPr>
              <a:t>?</a:t>
            </a:r>
            <a:endParaRPr lang="en-GB" sz="2000" dirty="0">
              <a:solidFill>
                <a:schemeClr val="tx1"/>
              </a:solidFill>
              <a:latin typeface="VAGRounded Lt" panose="00000400000000000000" pitchFamily="2" charset="0"/>
            </a:endParaRPr>
          </a:p>
          <a:p>
            <a:pPr lvl="0" algn="l"/>
            <a:r>
              <a:rPr lang="en-GB" sz="2000" dirty="0" err="1">
                <a:solidFill>
                  <a:schemeClr val="tx1"/>
                </a:solidFill>
                <a:latin typeface="VAGRounded Lt" panose="00000400000000000000" pitchFamily="2" charset="0"/>
              </a:rPr>
              <a:t>Fframwaith</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egwyddorol</a:t>
            </a:r>
            <a:r>
              <a:rPr lang="en-GB" sz="2000" dirty="0">
                <a:solidFill>
                  <a:schemeClr val="tx1"/>
                </a:solidFill>
                <a:latin typeface="VAGRounded Lt" panose="00000400000000000000" pitchFamily="2" charset="0"/>
              </a:rPr>
              <a:t> ac </a:t>
            </a:r>
            <a:r>
              <a:rPr lang="en-GB" sz="2000" dirty="0" err="1">
                <a:solidFill>
                  <a:schemeClr val="tx1"/>
                </a:solidFill>
                <a:latin typeface="VAGRounded Lt" panose="00000400000000000000" pitchFamily="2" charset="0"/>
              </a:rPr>
              <a:t>ymarferol</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gyfer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gweithio</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gyda</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phlant</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yw</a:t>
            </a:r>
            <a:r>
              <a:rPr lang="en-GB" sz="2000" dirty="0">
                <a:solidFill>
                  <a:schemeClr val="tx1"/>
                </a:solidFill>
                <a:latin typeface="VAGRounded Lt" panose="00000400000000000000" pitchFamily="2" charset="0"/>
              </a:rPr>
              <a:t> Dull </a:t>
            </a:r>
            <a:r>
              <a:rPr lang="en-GB" sz="2000" dirty="0" err="1">
                <a:solidFill>
                  <a:schemeClr val="tx1"/>
                </a:solidFill>
                <a:latin typeface="VAGRounded Lt" panose="00000400000000000000" pitchFamily="2" charset="0"/>
              </a:rPr>
              <a:t>Gweithredu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Seiliedig</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Hawliau</a:t>
            </a:r>
            <a:r>
              <a:rPr lang="en-GB" sz="2000" dirty="0">
                <a:solidFill>
                  <a:schemeClr val="tx1"/>
                </a:solidFill>
                <a:latin typeface="VAGRounded Lt" panose="00000400000000000000" pitchFamily="2" charset="0"/>
              </a:rPr>
              <a:t> Plant, </a:t>
            </a:r>
            <a:r>
              <a:rPr lang="en-GB" sz="2000" dirty="0" err="1">
                <a:solidFill>
                  <a:schemeClr val="tx1"/>
                </a:solidFill>
                <a:latin typeface="VAGRounded Lt" panose="00000400000000000000" pitchFamily="2" charset="0"/>
              </a:rPr>
              <a:t>sydd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â’i</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wraidd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yng</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Nghonfensiwn</a:t>
            </a:r>
            <a:r>
              <a:rPr lang="en-GB" sz="2000" dirty="0">
                <a:solidFill>
                  <a:schemeClr val="tx1"/>
                </a:solidFill>
                <a:latin typeface="VAGRounded Lt" panose="00000400000000000000" pitchFamily="2" charset="0"/>
              </a:rPr>
              <a:t> y </a:t>
            </a:r>
            <a:r>
              <a:rPr lang="en-GB" sz="2000" dirty="0" err="1">
                <a:solidFill>
                  <a:schemeClr val="tx1"/>
                </a:solidFill>
                <a:latin typeface="VAGRounded Lt" panose="00000400000000000000" pitchFamily="2" charset="0"/>
              </a:rPr>
              <a:t>Cenhedloedd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Unedig</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Hawliau’r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Plentyn</a:t>
            </a:r>
            <a:r>
              <a:rPr lang="en-GB" sz="2000" dirty="0">
                <a:solidFill>
                  <a:schemeClr val="tx1"/>
                </a:solidFill>
                <a:latin typeface="VAGRounded Lt" panose="00000400000000000000" pitchFamily="2" charset="0"/>
              </a:rPr>
              <a:t> </a:t>
            </a:r>
          </a:p>
          <a:p>
            <a:pPr lvl="0" algn="l"/>
            <a:r>
              <a:rPr lang="en-GB" sz="2000" dirty="0">
                <a:solidFill>
                  <a:schemeClr val="tx1"/>
                </a:solidFill>
                <a:latin typeface="VAGRounded Lt" panose="00000400000000000000" pitchFamily="2" charset="0"/>
              </a:rPr>
              <a:t>Mae Dull </a:t>
            </a:r>
            <a:r>
              <a:rPr lang="en-GB" sz="2000" dirty="0" err="1">
                <a:solidFill>
                  <a:schemeClr val="tx1"/>
                </a:solidFill>
                <a:latin typeface="VAGRounded Lt" panose="00000400000000000000" pitchFamily="2" charset="0"/>
              </a:rPr>
              <a:t>Gweithredu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Seiliedig</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Hawliau</a:t>
            </a:r>
            <a:r>
              <a:rPr lang="en-GB" sz="2000" dirty="0">
                <a:solidFill>
                  <a:schemeClr val="tx1"/>
                </a:solidFill>
                <a:latin typeface="VAGRounded Lt" panose="00000400000000000000" pitchFamily="2" charset="0"/>
              </a:rPr>
              <a:t> Plant </a:t>
            </a:r>
            <a:r>
              <a:rPr lang="en-GB" sz="2000" dirty="0" err="1">
                <a:solidFill>
                  <a:schemeClr val="tx1"/>
                </a:solidFill>
                <a:latin typeface="VAGRounded Lt" panose="00000400000000000000" pitchFamily="2" charset="0"/>
              </a:rPr>
              <a:t>yn</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ymwneud</a:t>
            </a:r>
            <a:r>
              <a:rPr lang="en-GB" sz="2000" dirty="0">
                <a:solidFill>
                  <a:schemeClr val="tx1"/>
                </a:solidFill>
                <a:latin typeface="VAGRounded Lt" panose="00000400000000000000" pitchFamily="2" charset="0"/>
              </a:rPr>
              <a:t> â </a:t>
            </a:r>
            <a:r>
              <a:rPr lang="en-GB" sz="2000" dirty="0" err="1">
                <a:solidFill>
                  <a:schemeClr val="tx1"/>
                </a:solidFill>
                <a:latin typeface="VAGRounded Lt" panose="00000400000000000000" pitchFamily="2" charset="0"/>
              </a:rPr>
              <a:t>gosod</a:t>
            </a:r>
            <a:r>
              <a:rPr lang="en-GB" sz="2000" dirty="0">
                <a:solidFill>
                  <a:schemeClr val="tx1"/>
                </a:solidFill>
                <a:latin typeface="VAGRounded Lt" panose="00000400000000000000" pitchFamily="2" charset="0"/>
              </a:rPr>
              <a:t> y CCUHP </a:t>
            </a:r>
            <a:r>
              <a:rPr lang="en-GB" sz="2000" dirty="0" err="1">
                <a:solidFill>
                  <a:schemeClr val="tx1"/>
                </a:solidFill>
                <a:latin typeface="VAGRounded Lt" panose="00000400000000000000" pitchFamily="2" charset="0"/>
              </a:rPr>
              <a:t>wrth</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wraidd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cynllunio</a:t>
            </a:r>
            <a:r>
              <a:rPr lang="en-GB" sz="2000" dirty="0">
                <a:solidFill>
                  <a:schemeClr val="tx1"/>
                </a:solidFill>
                <a:latin typeface="VAGRounded Lt" panose="00000400000000000000" pitchFamily="2" charset="0"/>
              </a:rPr>
              <a:t> a </a:t>
            </a:r>
            <a:r>
              <a:rPr lang="en-GB" sz="2000" dirty="0" err="1">
                <a:solidFill>
                  <a:schemeClr val="tx1"/>
                </a:solidFill>
                <a:latin typeface="VAGRounded Lt" panose="00000400000000000000" pitchFamily="2" charset="0"/>
              </a:rPr>
              <a:t>darparu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gwasanaeth</a:t>
            </a:r>
            <a:r>
              <a:rPr lang="en-GB" sz="2000" dirty="0">
                <a:solidFill>
                  <a:schemeClr val="tx1"/>
                </a:solidFill>
                <a:latin typeface="VAGRounded Lt" panose="00000400000000000000" pitchFamily="2" charset="0"/>
              </a:rPr>
              <a:t>, ac </a:t>
            </a:r>
            <a:r>
              <a:rPr lang="en-GB" sz="2000" dirty="0" err="1">
                <a:solidFill>
                  <a:schemeClr val="tx1"/>
                </a:solidFill>
                <a:latin typeface="VAGRounded Lt" panose="00000400000000000000" pitchFamily="2" charset="0"/>
              </a:rPr>
              <a:t>integreiddio</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hawliau</a:t>
            </a:r>
            <a:r>
              <a:rPr lang="en-GB" sz="2000" dirty="0">
                <a:solidFill>
                  <a:schemeClr val="tx1"/>
                </a:solidFill>
                <a:latin typeface="VAGRounded Lt" panose="00000400000000000000" pitchFamily="2" charset="0"/>
              </a:rPr>
              <a:t> plant </a:t>
            </a:r>
            <a:r>
              <a:rPr lang="en-GB" sz="2000" dirty="0" err="1">
                <a:solidFill>
                  <a:schemeClr val="tx1"/>
                </a:solidFill>
                <a:latin typeface="VAGRounded Lt" panose="00000400000000000000" pitchFamily="2" charset="0"/>
              </a:rPr>
              <a:t>ym</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mhob</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agwedd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wneud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penderfyniadau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polisïau</a:t>
            </a:r>
            <a:r>
              <a:rPr lang="en-GB" sz="2000" dirty="0">
                <a:solidFill>
                  <a:schemeClr val="tx1"/>
                </a:solidFill>
                <a:latin typeface="VAGRounded Lt" panose="00000400000000000000" pitchFamily="2" charset="0"/>
              </a:rPr>
              <a:t> ac </a:t>
            </a:r>
            <a:r>
              <a:rPr lang="en-GB" sz="2000" dirty="0" err="1">
                <a:solidFill>
                  <a:schemeClr val="tx1"/>
                </a:solidFill>
                <a:latin typeface="VAGRounded Lt" panose="00000400000000000000" pitchFamily="2" charset="0"/>
              </a:rPr>
              <a:t>ymarfer</a:t>
            </a:r>
            <a:endParaRPr lang="en-GB" sz="2000" dirty="0">
              <a:solidFill>
                <a:schemeClr val="tx1"/>
              </a:solidFill>
              <a:latin typeface="VAGRounded Lt" panose="00000400000000000000" pitchFamily="2" charset="0"/>
            </a:endParaRPr>
          </a:p>
          <a:p>
            <a:pPr marL="342900" lvl="0" indent="-342900" algn="l">
              <a:buFont typeface="Arial" panose="020B0604020202020204" pitchFamily="34" charset="0"/>
              <a:buChar char="•"/>
            </a:pPr>
            <a:endParaRPr lang="en-GB" sz="2200" dirty="0"/>
          </a:p>
        </p:txBody>
      </p:sp>
      <p:pic>
        <p:nvPicPr>
          <p:cNvPr id="2" name="Slid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77347" y="6028765"/>
            <a:ext cx="609600" cy="609600"/>
          </a:xfrm>
          <a:prstGeom prst="rect">
            <a:avLst/>
          </a:prstGeom>
        </p:spPr>
      </p:pic>
    </p:spTree>
    <p:extLst>
      <p:ext uri="{BB962C8B-B14F-4D97-AF65-F5344CB8AC3E}">
        <p14:creationId xmlns:p14="http://schemas.microsoft.com/office/powerpoint/2010/main" val="1913155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323013" y="872907"/>
            <a:ext cx="5054600" cy="665163"/>
          </a:xfrm>
        </p:spPr>
        <p:txBody>
          <a:bodyPr>
            <a:normAutofit fontScale="90000"/>
          </a:bodyPr>
          <a:lstStyle/>
          <a:p>
            <a:r>
              <a:rPr lang="en-GB" sz="4800" dirty="0" smtClean="0">
                <a:solidFill>
                  <a:schemeClr val="accent1"/>
                </a:solidFill>
                <a:latin typeface="VAGRounded Lt" panose="00000400000000000000" pitchFamily="2" charset="0"/>
              </a:rPr>
              <a:t>The Right Way</a:t>
            </a:r>
            <a:endParaRPr lang="en-GB" sz="4800" dirty="0">
              <a:solidFill>
                <a:schemeClr val="accent1"/>
              </a:solidFill>
              <a:latin typeface="VAGRounded Lt" panose="00000400000000000000" pitchFamily="2" charset="0"/>
            </a:endParaRPr>
          </a:p>
        </p:txBody>
      </p:sp>
      <p:sp>
        <p:nvSpPr>
          <p:cNvPr id="3" name="Subtitle 2"/>
          <p:cNvSpPr>
            <a:spLocks noGrp="1"/>
          </p:cNvSpPr>
          <p:nvPr>
            <p:ph type="subTitle" idx="4294967295"/>
          </p:nvPr>
        </p:nvSpPr>
        <p:spPr>
          <a:xfrm>
            <a:off x="6323013" y="1925605"/>
            <a:ext cx="5005387" cy="2717800"/>
          </a:xfrm>
        </p:spPr>
        <p:txBody>
          <a:bodyPr/>
          <a:lstStyle/>
          <a:p>
            <a:pPr marL="0" indent="0" algn="l">
              <a:buNone/>
            </a:pPr>
            <a:r>
              <a:rPr lang="en-GB" sz="2400" dirty="0" smtClean="0">
                <a:solidFill>
                  <a:schemeClr val="accent1"/>
                </a:solidFill>
              </a:rPr>
              <a:t>Embedding the UNCRC</a:t>
            </a:r>
          </a:p>
          <a:p>
            <a:pPr marL="0" indent="0" algn="l">
              <a:buNone/>
            </a:pPr>
            <a:r>
              <a:rPr lang="en-GB" sz="2400" dirty="0" smtClean="0">
                <a:solidFill>
                  <a:schemeClr val="accent1"/>
                </a:solidFill>
              </a:rPr>
              <a:t>Equality and non-discrimination</a:t>
            </a:r>
          </a:p>
          <a:p>
            <a:pPr marL="0" indent="0" algn="l">
              <a:buNone/>
            </a:pPr>
            <a:r>
              <a:rPr lang="en-GB" sz="2400" dirty="0" smtClean="0">
                <a:solidFill>
                  <a:schemeClr val="accent1"/>
                </a:solidFill>
              </a:rPr>
              <a:t>Empowering children</a:t>
            </a:r>
          </a:p>
          <a:p>
            <a:pPr marL="0" indent="0" algn="l">
              <a:buNone/>
            </a:pPr>
            <a:r>
              <a:rPr lang="en-GB" sz="2400" dirty="0" smtClean="0">
                <a:solidFill>
                  <a:schemeClr val="accent1"/>
                </a:solidFill>
              </a:rPr>
              <a:t>Participation</a:t>
            </a:r>
          </a:p>
          <a:p>
            <a:pPr marL="0" indent="0" algn="l">
              <a:buNone/>
            </a:pPr>
            <a:r>
              <a:rPr lang="en-GB" sz="2400" dirty="0" smtClean="0">
                <a:solidFill>
                  <a:schemeClr val="accent1"/>
                </a:solidFill>
              </a:rPr>
              <a:t>Accountability</a:t>
            </a:r>
          </a:p>
          <a:p>
            <a:endParaRPr lang="en-GB" dirty="0"/>
          </a:p>
        </p:txBody>
      </p:sp>
      <p:sp>
        <p:nvSpPr>
          <p:cNvPr id="4" name="Title 1"/>
          <p:cNvSpPr txBox="1">
            <a:spLocks/>
          </p:cNvSpPr>
          <p:nvPr/>
        </p:nvSpPr>
        <p:spPr>
          <a:xfrm>
            <a:off x="966394" y="873273"/>
            <a:ext cx="5136553"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smtClean="0">
                <a:solidFill>
                  <a:schemeClr val="tx1"/>
                </a:solidFill>
                <a:latin typeface="VAGRounded Lt" panose="00000400000000000000" pitchFamily="2" charset="0"/>
              </a:rPr>
              <a:t>Y </a:t>
            </a:r>
            <a:r>
              <a:rPr lang="en-GB" sz="4800" dirty="0" err="1" smtClean="0">
                <a:solidFill>
                  <a:schemeClr val="tx1"/>
                </a:solidFill>
                <a:latin typeface="VAGRounded Lt" panose="00000400000000000000" pitchFamily="2" charset="0"/>
              </a:rPr>
              <a:t>Ffordd</a:t>
            </a:r>
            <a:r>
              <a:rPr lang="en-GB" sz="4800" dirty="0" smtClean="0">
                <a:solidFill>
                  <a:schemeClr val="tx1"/>
                </a:solidFill>
                <a:latin typeface="VAGRounded Lt" panose="00000400000000000000" pitchFamily="2" charset="0"/>
              </a:rPr>
              <a:t> </a:t>
            </a:r>
            <a:r>
              <a:rPr lang="en-GB" sz="4800" dirty="0" err="1" smtClean="0">
                <a:solidFill>
                  <a:schemeClr val="tx1"/>
                </a:solidFill>
                <a:latin typeface="VAGRounded Lt" panose="00000400000000000000" pitchFamily="2" charset="0"/>
              </a:rPr>
              <a:t>Gywir</a:t>
            </a:r>
            <a:endParaRPr lang="en-GB" sz="4800" dirty="0">
              <a:solidFill>
                <a:schemeClr val="tx1"/>
              </a:solidFill>
              <a:latin typeface="VAGRounded Lt" panose="00000400000000000000" pitchFamily="2" charset="0"/>
            </a:endParaRPr>
          </a:p>
        </p:txBody>
      </p:sp>
      <p:sp>
        <p:nvSpPr>
          <p:cNvPr id="5" name="Subtitle 2"/>
          <p:cNvSpPr txBox="1">
            <a:spLocks/>
          </p:cNvSpPr>
          <p:nvPr/>
        </p:nvSpPr>
        <p:spPr>
          <a:xfrm>
            <a:off x="1020470" y="1936469"/>
            <a:ext cx="5028400" cy="271869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dirty="0" err="1" smtClean="0">
                <a:solidFill>
                  <a:schemeClr val="tx1"/>
                </a:solidFill>
                <a:latin typeface="VAGRounded Lt" panose="00000400000000000000" pitchFamily="2" charset="0"/>
              </a:rPr>
              <a:t>Ymgorffori’r</a:t>
            </a:r>
            <a:r>
              <a:rPr lang="en-GB" sz="2400" dirty="0" smtClean="0">
                <a:solidFill>
                  <a:schemeClr val="tx1"/>
                </a:solidFill>
                <a:latin typeface="VAGRounded Lt" panose="00000400000000000000" pitchFamily="2" charset="0"/>
              </a:rPr>
              <a:t> CCUHP</a:t>
            </a:r>
          </a:p>
          <a:p>
            <a:r>
              <a:rPr lang="en-GB" sz="2400" dirty="0" err="1" smtClean="0">
                <a:solidFill>
                  <a:schemeClr val="tx1"/>
                </a:solidFill>
                <a:latin typeface="VAGRounded Lt" panose="00000400000000000000" pitchFamily="2" charset="0"/>
              </a:rPr>
              <a:t>Cydraddoldeb</a:t>
            </a:r>
            <a:r>
              <a:rPr lang="en-GB" sz="2400" dirty="0" smtClean="0">
                <a:solidFill>
                  <a:schemeClr val="tx1"/>
                </a:solidFill>
                <a:latin typeface="VAGRounded Lt" panose="00000400000000000000" pitchFamily="2" charset="0"/>
              </a:rPr>
              <a:t> ac </a:t>
            </a:r>
            <a:r>
              <a:rPr lang="en-GB" sz="2400" dirty="0" err="1" smtClean="0">
                <a:solidFill>
                  <a:schemeClr val="tx1"/>
                </a:solidFill>
                <a:latin typeface="VAGRounded Lt" panose="00000400000000000000" pitchFamily="2" charset="0"/>
              </a:rPr>
              <a:t>anwahaniaethu</a:t>
            </a:r>
            <a:r>
              <a:rPr lang="en-GB" sz="2400" dirty="0" smtClean="0">
                <a:solidFill>
                  <a:schemeClr val="tx1"/>
                </a:solidFill>
                <a:latin typeface="VAGRounded Lt" panose="00000400000000000000" pitchFamily="2" charset="0"/>
              </a:rPr>
              <a:t>  </a:t>
            </a:r>
          </a:p>
          <a:p>
            <a:r>
              <a:rPr lang="en-GB" sz="2400" dirty="0" err="1" smtClean="0">
                <a:solidFill>
                  <a:schemeClr val="tx1"/>
                </a:solidFill>
                <a:latin typeface="VAGRounded Lt" panose="00000400000000000000" pitchFamily="2" charset="0"/>
              </a:rPr>
              <a:t>Galluogi</a:t>
            </a:r>
            <a:r>
              <a:rPr lang="en-GB" sz="2400" dirty="0" smtClean="0">
                <a:solidFill>
                  <a:schemeClr val="tx1"/>
                </a:solidFill>
                <a:latin typeface="VAGRounded Lt" panose="00000400000000000000" pitchFamily="2" charset="0"/>
              </a:rPr>
              <a:t> plant</a:t>
            </a:r>
          </a:p>
          <a:p>
            <a:r>
              <a:rPr lang="en-GB" sz="2400" dirty="0" err="1" smtClean="0">
                <a:solidFill>
                  <a:schemeClr val="tx1"/>
                </a:solidFill>
                <a:latin typeface="VAGRounded Lt" panose="00000400000000000000" pitchFamily="2" charset="0"/>
              </a:rPr>
              <a:t>Cyfranogiad</a:t>
            </a:r>
            <a:endParaRPr lang="en-GB" sz="2400" dirty="0" smtClean="0">
              <a:solidFill>
                <a:schemeClr val="tx1"/>
              </a:solidFill>
              <a:latin typeface="VAGRounded Lt" panose="00000400000000000000" pitchFamily="2" charset="0"/>
            </a:endParaRPr>
          </a:p>
          <a:p>
            <a:r>
              <a:rPr lang="en-GB" sz="2400" dirty="0" err="1" smtClean="0">
                <a:solidFill>
                  <a:schemeClr val="tx1"/>
                </a:solidFill>
                <a:latin typeface="VAGRounded Lt" panose="00000400000000000000" pitchFamily="2" charset="0"/>
              </a:rPr>
              <a:t>Atebolrwydd</a:t>
            </a:r>
            <a:endParaRPr lang="en-GB" sz="2400" dirty="0" smtClean="0">
              <a:solidFill>
                <a:schemeClr val="tx1"/>
              </a:solidFill>
              <a:latin typeface="VAGRounded Lt" panose="00000400000000000000" pitchFamily="2" charset="0"/>
            </a:endParaRPr>
          </a:p>
          <a:p>
            <a:endParaRPr lang="en-GB" dirty="0"/>
          </a:p>
        </p:txBody>
      </p:sp>
      <p:pic>
        <p:nvPicPr>
          <p:cNvPr id="6"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93347" y="5974976"/>
            <a:ext cx="609600" cy="609600"/>
          </a:xfrm>
          <a:prstGeom prst="rect">
            <a:avLst/>
          </a:prstGeom>
        </p:spPr>
      </p:pic>
    </p:spTree>
    <p:extLst>
      <p:ext uri="{BB962C8B-B14F-4D97-AF65-F5344CB8AC3E}">
        <p14:creationId xmlns:p14="http://schemas.microsoft.com/office/powerpoint/2010/main" val="1405922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7698043" y="746784"/>
            <a:ext cx="4127068" cy="415498"/>
          </a:xfrm>
        </p:spPr>
        <p:txBody>
          <a:bodyPr/>
          <a:lstStyle/>
          <a:p>
            <a:r>
              <a:rPr lang="en-GB" sz="3200" dirty="0" smtClean="0">
                <a:solidFill>
                  <a:schemeClr val="accent1"/>
                </a:solidFill>
                <a:latin typeface="VAGRounded Lt" panose="00000400000000000000" pitchFamily="2" charset="0"/>
              </a:rPr>
              <a:t>Embedding the UNCRC</a:t>
            </a:r>
          </a:p>
        </p:txBody>
      </p:sp>
      <p:sp>
        <p:nvSpPr>
          <p:cNvPr id="4" name="Subtitle 2"/>
          <p:cNvSpPr txBox="1">
            <a:spLocks/>
          </p:cNvSpPr>
          <p:nvPr/>
        </p:nvSpPr>
        <p:spPr>
          <a:xfrm>
            <a:off x="0" y="746784"/>
            <a:ext cx="4646404" cy="44319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200" dirty="0" err="1" smtClean="0">
                <a:solidFill>
                  <a:schemeClr val="tx1"/>
                </a:solidFill>
                <a:latin typeface="VAGRounded Lt" panose="00000400000000000000" pitchFamily="2" charset="0"/>
              </a:rPr>
              <a:t>Ymgorffori’r</a:t>
            </a:r>
            <a:r>
              <a:rPr lang="en-GB" sz="3200" dirty="0" smtClean="0">
                <a:solidFill>
                  <a:schemeClr val="tx1"/>
                </a:solidFill>
                <a:latin typeface="VAGRounded Lt" panose="00000400000000000000" pitchFamily="2" charset="0"/>
              </a:rPr>
              <a:t> CCUHP</a:t>
            </a:r>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504267" y="643468"/>
            <a:ext cx="2816577" cy="4418932"/>
          </a:xfrm>
          <a:prstGeom prst="rect">
            <a:avLst/>
          </a:prstGeom>
          <a:ln>
            <a:noFill/>
          </a:ln>
          <a:effectLst>
            <a:softEdge rad="112500"/>
          </a:effectLst>
        </p:spPr>
      </p:pic>
      <p:sp>
        <p:nvSpPr>
          <p:cNvPr id="3" name="TextBox 2"/>
          <p:cNvSpPr txBox="1"/>
          <p:nvPr/>
        </p:nvSpPr>
        <p:spPr>
          <a:xfrm>
            <a:off x="7698043" y="1806015"/>
            <a:ext cx="3771467" cy="2308324"/>
          </a:xfrm>
          <a:prstGeom prst="rect">
            <a:avLst/>
          </a:prstGeom>
          <a:noFill/>
        </p:spPr>
        <p:txBody>
          <a:bodyPr wrap="square" rtlCol="0">
            <a:spAutoFit/>
          </a:bodyPr>
          <a:lstStyle/>
          <a:p>
            <a:r>
              <a:rPr lang="en-US" dirty="0" smtClean="0">
                <a:solidFill>
                  <a:schemeClr val="accent1"/>
                </a:solidFill>
              </a:rPr>
              <a:t>This is an example of a children’s rights charter in a nursery setting. You’ll notice that the nursery has made direct links to a number of children’s rights and made slight changes to the language on our rights symbols cards to suit their children. </a:t>
            </a:r>
            <a:endParaRPr lang="en-GB" dirty="0">
              <a:solidFill>
                <a:schemeClr val="accent1"/>
              </a:solidFill>
            </a:endParaRPr>
          </a:p>
        </p:txBody>
      </p:sp>
      <p:pic>
        <p:nvPicPr>
          <p:cNvPr id="2" name="Slid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7755" y="5566186"/>
            <a:ext cx="609600" cy="609600"/>
          </a:xfrm>
          <a:prstGeom prst="rect">
            <a:avLst/>
          </a:prstGeom>
        </p:spPr>
      </p:pic>
      <p:sp>
        <p:nvSpPr>
          <p:cNvPr id="7" name="TextBox 2"/>
          <p:cNvSpPr txBox="1"/>
          <p:nvPr/>
        </p:nvSpPr>
        <p:spPr>
          <a:xfrm>
            <a:off x="544201" y="1837271"/>
            <a:ext cx="3371584"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Dyma</a:t>
            </a:r>
            <a:r>
              <a:rPr lang="en-US" dirty="0"/>
              <a:t> </a:t>
            </a:r>
            <a:r>
              <a:rPr lang="en-US" dirty="0" err="1"/>
              <a:t>esiampl</a:t>
            </a:r>
            <a:r>
              <a:rPr lang="en-US" dirty="0"/>
              <a:t> o </a:t>
            </a:r>
            <a:r>
              <a:rPr lang="en-US" dirty="0" err="1"/>
              <a:t>Siarter</a:t>
            </a:r>
            <a:r>
              <a:rPr lang="en-US" dirty="0"/>
              <a:t> </a:t>
            </a:r>
            <a:r>
              <a:rPr lang="en-US" dirty="0" err="1"/>
              <a:t>Hawliau</a:t>
            </a:r>
            <a:r>
              <a:rPr lang="en-US" dirty="0"/>
              <a:t> plant </a:t>
            </a:r>
            <a:r>
              <a:rPr lang="en-US" dirty="0" err="1"/>
              <a:t>mewn</a:t>
            </a:r>
            <a:r>
              <a:rPr lang="en-US" dirty="0"/>
              <a:t> </a:t>
            </a:r>
            <a:r>
              <a:rPr lang="en-US" dirty="0" err="1"/>
              <a:t>meithrinfa</a:t>
            </a:r>
            <a:r>
              <a:rPr lang="en-US" dirty="0"/>
              <a:t>. </a:t>
            </a:r>
            <a:r>
              <a:rPr lang="en-US" dirty="0" err="1"/>
              <a:t>Mae’r</a:t>
            </a:r>
            <a:r>
              <a:rPr lang="en-US" dirty="0"/>
              <a:t> </a:t>
            </a:r>
            <a:r>
              <a:rPr lang="en-US" dirty="0" err="1"/>
              <a:t>lleoliad</a:t>
            </a:r>
            <a:r>
              <a:rPr lang="en-US" dirty="0"/>
              <a:t> </a:t>
            </a:r>
            <a:r>
              <a:rPr lang="en-US" dirty="0" err="1"/>
              <a:t>yma</a:t>
            </a:r>
            <a:r>
              <a:rPr lang="en-US" dirty="0"/>
              <a:t> </a:t>
            </a:r>
            <a:r>
              <a:rPr lang="en-US" dirty="0" err="1"/>
              <a:t>wedi</a:t>
            </a:r>
            <a:r>
              <a:rPr lang="en-US" dirty="0"/>
              <a:t> </a:t>
            </a:r>
            <a:r>
              <a:rPr lang="en-US" dirty="0" err="1"/>
              <a:t>creu</a:t>
            </a:r>
            <a:r>
              <a:rPr lang="en-US" dirty="0"/>
              <a:t> </a:t>
            </a:r>
            <a:r>
              <a:rPr lang="en-US" dirty="0" err="1"/>
              <a:t>cysylltiadau</a:t>
            </a:r>
            <a:r>
              <a:rPr lang="en-US" dirty="0"/>
              <a:t> </a:t>
            </a:r>
            <a:r>
              <a:rPr lang="en-US" dirty="0" err="1"/>
              <a:t>uniongyrchol</a:t>
            </a:r>
            <a:r>
              <a:rPr lang="en-US" dirty="0"/>
              <a:t> </a:t>
            </a:r>
            <a:r>
              <a:rPr lang="en-US" dirty="0" err="1"/>
              <a:t>i</a:t>
            </a:r>
            <a:r>
              <a:rPr lang="en-US" dirty="0"/>
              <a:t> </a:t>
            </a:r>
            <a:r>
              <a:rPr lang="en-US" dirty="0" err="1"/>
              <a:t>nifer</a:t>
            </a:r>
            <a:r>
              <a:rPr lang="en-US" dirty="0"/>
              <a:t> o </a:t>
            </a:r>
            <a:r>
              <a:rPr lang="en-US" dirty="0" err="1"/>
              <a:t>hawliau</a:t>
            </a:r>
            <a:r>
              <a:rPr lang="en-US" dirty="0"/>
              <a:t> plant ac </a:t>
            </a:r>
            <a:r>
              <a:rPr lang="en-US" dirty="0" err="1"/>
              <a:t>wedi</a:t>
            </a:r>
            <a:r>
              <a:rPr lang="en-US" dirty="0"/>
              <a:t> </a:t>
            </a:r>
            <a:r>
              <a:rPr lang="en-US" dirty="0" err="1"/>
              <a:t>symleiddio’r</a:t>
            </a:r>
            <a:r>
              <a:rPr lang="en-US" dirty="0"/>
              <a:t> </a:t>
            </a:r>
            <a:r>
              <a:rPr lang="en-US" dirty="0" err="1"/>
              <a:t>iaith</a:t>
            </a:r>
            <a:r>
              <a:rPr lang="en-US" dirty="0"/>
              <a:t> </a:t>
            </a:r>
            <a:r>
              <a:rPr lang="en-US" dirty="0" err="1"/>
              <a:t>ar</a:t>
            </a:r>
            <a:r>
              <a:rPr lang="en-US" dirty="0"/>
              <a:t> </a:t>
            </a:r>
            <a:r>
              <a:rPr lang="en-US" dirty="0" err="1"/>
              <a:t>gyfer</a:t>
            </a:r>
            <a:r>
              <a:rPr lang="en-US" dirty="0"/>
              <a:t> </a:t>
            </a:r>
            <a:r>
              <a:rPr lang="en-US" dirty="0" err="1"/>
              <a:t>eu</a:t>
            </a:r>
            <a:r>
              <a:rPr lang="en-US" dirty="0"/>
              <a:t> </a:t>
            </a:r>
            <a:r>
              <a:rPr lang="en-US" dirty="0" err="1"/>
              <a:t>dysgwyr</a:t>
            </a:r>
            <a:r>
              <a:rPr lang="en-US" dirty="0"/>
              <a:t>. </a:t>
            </a:r>
          </a:p>
        </p:txBody>
      </p:sp>
    </p:spTree>
    <p:extLst>
      <p:ext uri="{BB962C8B-B14F-4D97-AF65-F5344CB8AC3E}">
        <p14:creationId xmlns:p14="http://schemas.microsoft.com/office/powerpoint/2010/main" val="395238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08712" y="766306"/>
            <a:ext cx="4360756" cy="831850"/>
          </a:xfrm>
        </p:spPr>
        <p:txBody>
          <a:bodyPr>
            <a:normAutofit/>
          </a:bodyPr>
          <a:lstStyle/>
          <a:p>
            <a:pPr algn="ctr"/>
            <a:r>
              <a:rPr lang="en-GB" sz="2200" dirty="0" smtClean="0">
                <a:solidFill>
                  <a:schemeClr val="accent1"/>
                </a:solidFill>
                <a:latin typeface="VAGRounded Lt" panose="00000400000000000000" pitchFamily="2" charset="0"/>
              </a:rPr>
              <a:t>Equality and </a:t>
            </a:r>
            <a:r>
              <a:rPr lang="en-GB" sz="2200" dirty="0">
                <a:solidFill>
                  <a:schemeClr val="accent1"/>
                </a:solidFill>
                <a:latin typeface="VAGRounded Lt" panose="00000400000000000000" pitchFamily="2" charset="0"/>
              </a:rPr>
              <a:t>non-discrimination</a:t>
            </a:r>
          </a:p>
        </p:txBody>
      </p:sp>
      <p:sp>
        <p:nvSpPr>
          <p:cNvPr id="3" name="Title 1"/>
          <p:cNvSpPr txBox="1">
            <a:spLocks/>
          </p:cNvSpPr>
          <p:nvPr/>
        </p:nvSpPr>
        <p:spPr>
          <a:xfrm>
            <a:off x="637764" y="795958"/>
            <a:ext cx="3378125" cy="830997"/>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2200" dirty="0" smtClean="0">
                <a:solidFill>
                  <a:schemeClr val="tx1"/>
                </a:solidFill>
                <a:latin typeface="VAGRounded Lt" panose="00000400000000000000" pitchFamily="2" charset="0"/>
              </a:rPr>
              <a:t> </a:t>
            </a:r>
            <a:r>
              <a:rPr lang="en-GB" sz="2200" dirty="0" err="1" smtClean="0">
                <a:solidFill>
                  <a:schemeClr val="tx1"/>
                </a:solidFill>
                <a:latin typeface="VAGRounded Lt" panose="00000400000000000000" pitchFamily="2" charset="0"/>
              </a:rPr>
              <a:t>Cydraddoldeb</a:t>
            </a:r>
            <a:r>
              <a:rPr lang="en-GB" sz="2200" dirty="0" smtClean="0">
                <a:solidFill>
                  <a:schemeClr val="tx1"/>
                </a:solidFill>
                <a:latin typeface="VAGRounded Lt" panose="00000400000000000000" pitchFamily="2" charset="0"/>
              </a:rPr>
              <a:t> a </a:t>
            </a:r>
            <a:r>
              <a:rPr lang="en-GB" sz="2200" dirty="0" err="1" smtClean="0">
                <a:solidFill>
                  <a:schemeClr val="tx1"/>
                </a:solidFill>
                <a:latin typeface="VAGRounded Lt" panose="00000400000000000000" pitchFamily="2" charset="0"/>
              </a:rPr>
              <a:t>pheidio</a:t>
            </a:r>
            <a:r>
              <a:rPr lang="en-GB" sz="2200" dirty="0" smtClean="0">
                <a:solidFill>
                  <a:schemeClr val="tx1"/>
                </a:solidFill>
                <a:latin typeface="VAGRounded Lt" panose="00000400000000000000" pitchFamily="2" charset="0"/>
              </a:rPr>
              <a:t> â</a:t>
            </a:r>
          </a:p>
          <a:p>
            <a:r>
              <a:rPr lang="en-GB" sz="2200" dirty="0" smtClean="0">
                <a:solidFill>
                  <a:schemeClr val="tx1"/>
                </a:solidFill>
                <a:latin typeface="VAGRounded Lt" panose="00000400000000000000" pitchFamily="2" charset="0"/>
              </a:rPr>
              <a:t> </a:t>
            </a:r>
            <a:r>
              <a:rPr lang="en-GB" sz="2200" dirty="0" err="1" smtClean="0">
                <a:solidFill>
                  <a:schemeClr val="tx1"/>
                </a:solidFill>
                <a:latin typeface="VAGRounded Lt" panose="00000400000000000000" pitchFamily="2" charset="0"/>
              </a:rPr>
              <a:t>chamwahaniaethu</a:t>
            </a:r>
            <a:endParaRPr lang="en-GB" sz="2200" dirty="0">
              <a:solidFill>
                <a:schemeClr val="tx1"/>
              </a:solidFill>
              <a:latin typeface="VAGRounded Lt" panose="00000400000000000000" pitchFamily="2" charset="0"/>
            </a:endParaRPr>
          </a:p>
        </p:txBody>
      </p:sp>
      <p:pic>
        <p:nvPicPr>
          <p:cNvPr id="6" name="Picture 5"/>
          <p:cNvPicPr>
            <a:picLocks noChangeAspect="1"/>
          </p:cNvPicPr>
          <p:nvPr/>
        </p:nvPicPr>
        <p:blipFill rotWithShape="1">
          <a:blip r:embed="rId5"/>
          <a:srcRect l="8076" r="8041" b="2461"/>
          <a:stretch/>
        </p:blipFill>
        <p:spPr>
          <a:xfrm rot="5400000">
            <a:off x="3736901" y="1461219"/>
            <a:ext cx="4362450" cy="3804474"/>
          </a:xfrm>
          <a:prstGeom prst="rect">
            <a:avLst/>
          </a:prstGeom>
          <a:ln>
            <a:noFill/>
          </a:ln>
          <a:effectLst>
            <a:softEdge rad="112500"/>
          </a:effectLst>
        </p:spPr>
      </p:pic>
      <p:sp>
        <p:nvSpPr>
          <p:cNvPr id="8" name="TextBox 7"/>
          <p:cNvSpPr txBox="1"/>
          <p:nvPr/>
        </p:nvSpPr>
        <p:spPr>
          <a:xfrm>
            <a:off x="7955829" y="1626955"/>
            <a:ext cx="3268134" cy="3693319"/>
          </a:xfrm>
          <a:prstGeom prst="rect">
            <a:avLst/>
          </a:prstGeom>
          <a:noFill/>
        </p:spPr>
        <p:txBody>
          <a:bodyPr wrap="square" rtlCol="0">
            <a:spAutoFit/>
          </a:bodyPr>
          <a:lstStyle/>
          <a:p>
            <a:r>
              <a:rPr lang="en-US" dirty="0" smtClean="0">
                <a:solidFill>
                  <a:schemeClr val="accent1"/>
                </a:solidFill>
              </a:rPr>
              <a:t>T</a:t>
            </a:r>
            <a:r>
              <a:rPr lang="cy-GB" dirty="0">
                <a:solidFill>
                  <a:srgbClr val="0072BC"/>
                </a:solidFill>
              </a:rPr>
              <a:t>ŷ</a:t>
            </a:r>
            <a:r>
              <a:rPr lang="en-US" dirty="0" smtClean="0">
                <a:solidFill>
                  <a:schemeClr val="accent1"/>
                </a:solidFill>
              </a:rPr>
              <a:t> </a:t>
            </a:r>
            <a:r>
              <a:rPr lang="en-US" dirty="0" err="1" smtClean="0">
                <a:solidFill>
                  <a:schemeClr val="accent1"/>
                </a:solidFill>
              </a:rPr>
              <a:t>Enfys</a:t>
            </a:r>
            <a:endParaRPr lang="en-US" dirty="0" smtClean="0">
              <a:solidFill>
                <a:schemeClr val="accent1"/>
              </a:solidFill>
            </a:endParaRPr>
          </a:p>
          <a:p>
            <a:endParaRPr lang="en-US" dirty="0">
              <a:solidFill>
                <a:schemeClr val="accent1"/>
              </a:solidFill>
            </a:endParaRPr>
          </a:p>
          <a:p>
            <a:r>
              <a:rPr lang="en-US" dirty="0" smtClean="0">
                <a:solidFill>
                  <a:schemeClr val="accent1"/>
                </a:solidFill>
              </a:rPr>
              <a:t>It was important to the nursery that children could see their family forms reflected in their setting. </a:t>
            </a:r>
          </a:p>
          <a:p>
            <a:endParaRPr lang="en-US" dirty="0" smtClean="0">
              <a:solidFill>
                <a:schemeClr val="accent1"/>
              </a:solidFill>
            </a:endParaRPr>
          </a:p>
          <a:p>
            <a:r>
              <a:rPr lang="en-US" dirty="0" smtClean="0">
                <a:solidFill>
                  <a:schemeClr val="accent1"/>
                </a:solidFill>
              </a:rPr>
              <a:t>The staff made sure that they sourced dolls that showed all of the family forms and the children have really enjoyed playing with them. </a:t>
            </a:r>
          </a:p>
          <a:p>
            <a:endParaRPr lang="en-GB" dirty="0">
              <a:solidFill>
                <a:schemeClr val="accent1"/>
              </a:solidFill>
            </a:endParaRPr>
          </a:p>
        </p:txBody>
      </p:sp>
      <p:pic>
        <p:nvPicPr>
          <p:cNvPr id="4" name="Slid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3326" y="5971364"/>
            <a:ext cx="609600" cy="609600"/>
          </a:xfrm>
          <a:prstGeom prst="rect">
            <a:avLst/>
          </a:prstGeom>
        </p:spPr>
      </p:pic>
      <p:sp>
        <p:nvSpPr>
          <p:cNvPr id="7" name="TextBox 6"/>
          <p:cNvSpPr txBox="1"/>
          <p:nvPr/>
        </p:nvSpPr>
        <p:spPr>
          <a:xfrm>
            <a:off x="502298" y="1525403"/>
            <a:ext cx="3268134" cy="3970318"/>
          </a:xfrm>
          <a:prstGeom prst="rect">
            <a:avLst/>
          </a:prstGeom>
          <a:noFill/>
        </p:spPr>
        <p:txBody>
          <a:bodyPr wrap="square" rtlCol="0">
            <a:spAutoFit/>
          </a:bodyPr>
          <a:lstStyle/>
          <a:p>
            <a:r>
              <a:rPr lang="cy-GB" dirty="0"/>
              <a:t>Tŷ Enfys</a:t>
            </a:r>
          </a:p>
          <a:p>
            <a:endParaRPr lang="cy-GB" dirty="0"/>
          </a:p>
          <a:p>
            <a:r>
              <a:rPr lang="cy-GB" dirty="0"/>
              <a:t>Roedd hi’n bwysig iawn i’r meithrin yma bod pob plentyn a’i sefyllfa deuluol yn cael i gynrychioli o fewn yr ardaloedd dysgu.</a:t>
            </a:r>
          </a:p>
          <a:p>
            <a:endParaRPr lang="cy-GB" dirty="0"/>
          </a:p>
          <a:p>
            <a:r>
              <a:rPr lang="cy-GB" dirty="0"/>
              <a:t>Mae staff y meithrin wedi gwneud ymdrech mawr i ddod o hyd i a defnyddio amryw o ddoliau a theganau </a:t>
            </a:r>
          </a:p>
          <a:p>
            <a:r>
              <a:rPr lang="cy-GB" dirty="0"/>
              <a:t>i greu ardal chwarae gynhwysol i bob unigolyn. </a:t>
            </a:r>
          </a:p>
        </p:txBody>
      </p:sp>
    </p:spTree>
    <p:extLst>
      <p:ext uri="{BB962C8B-B14F-4D97-AF65-F5344CB8AC3E}">
        <p14:creationId xmlns:p14="http://schemas.microsoft.com/office/powerpoint/2010/main" val="3642314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7620000" y="861483"/>
            <a:ext cx="4023254" cy="560917"/>
          </a:xfrm>
        </p:spPr>
        <p:txBody>
          <a:bodyPr/>
          <a:lstStyle/>
          <a:p>
            <a:pPr marL="0" indent="0" algn="ctr">
              <a:buNone/>
            </a:pPr>
            <a:r>
              <a:rPr lang="en-GB" sz="2600" dirty="0">
                <a:solidFill>
                  <a:schemeClr val="accent1"/>
                </a:solidFill>
                <a:latin typeface="VAGRounded Lt" panose="00000400000000000000" pitchFamily="2" charset="0"/>
              </a:rPr>
              <a:t>Empowering children</a:t>
            </a:r>
          </a:p>
          <a:p>
            <a:pPr algn="ctr"/>
            <a:endParaRPr lang="en-GB" dirty="0"/>
          </a:p>
        </p:txBody>
      </p:sp>
      <p:sp>
        <p:nvSpPr>
          <p:cNvPr id="4" name="Subtitle 2"/>
          <p:cNvSpPr txBox="1">
            <a:spLocks/>
          </p:cNvSpPr>
          <p:nvPr/>
        </p:nvSpPr>
        <p:spPr>
          <a:xfrm>
            <a:off x="711200" y="945070"/>
            <a:ext cx="2737554" cy="90383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2600" dirty="0" err="1" smtClean="0">
                <a:solidFill>
                  <a:schemeClr val="tx1"/>
                </a:solidFill>
                <a:latin typeface="VAGRounded Lt" panose="00000400000000000000" pitchFamily="2" charset="0"/>
              </a:rPr>
              <a:t>Grymuso</a:t>
            </a:r>
            <a:r>
              <a:rPr lang="en-GB" sz="2600" dirty="0" smtClean="0">
                <a:solidFill>
                  <a:schemeClr val="tx1"/>
                </a:solidFill>
                <a:latin typeface="VAGRounded Lt" panose="00000400000000000000" pitchFamily="2" charset="0"/>
              </a:rPr>
              <a:t> plant</a:t>
            </a:r>
          </a:p>
          <a:p>
            <a:pPr algn="ctr"/>
            <a:endParaRPr lang="en-GB" dirty="0"/>
          </a:p>
        </p:txBody>
      </p:sp>
      <p:pic>
        <p:nvPicPr>
          <p:cNvPr id="3" name="Picture 2"/>
          <p:cNvPicPr>
            <a:picLocks noChangeAspect="1"/>
          </p:cNvPicPr>
          <p:nvPr/>
        </p:nvPicPr>
        <p:blipFill>
          <a:blip r:embed="rId5"/>
          <a:stretch>
            <a:fillRect/>
          </a:stretch>
        </p:blipFill>
        <p:spPr>
          <a:xfrm>
            <a:off x="4030133" y="1136725"/>
            <a:ext cx="3359679" cy="4057794"/>
          </a:xfrm>
          <a:prstGeom prst="rect">
            <a:avLst/>
          </a:prstGeom>
          <a:ln>
            <a:noFill/>
          </a:ln>
          <a:effectLst>
            <a:softEdge rad="112500"/>
          </a:effectLst>
        </p:spPr>
      </p:pic>
      <p:sp>
        <p:nvSpPr>
          <p:cNvPr id="6" name="TextBox 5"/>
          <p:cNvSpPr txBox="1"/>
          <p:nvPr/>
        </p:nvSpPr>
        <p:spPr>
          <a:xfrm>
            <a:off x="7620000" y="1848907"/>
            <a:ext cx="3793067" cy="2585323"/>
          </a:xfrm>
          <a:prstGeom prst="rect">
            <a:avLst/>
          </a:prstGeom>
          <a:noFill/>
        </p:spPr>
        <p:txBody>
          <a:bodyPr wrap="square" rtlCol="0">
            <a:spAutoFit/>
          </a:bodyPr>
          <a:lstStyle/>
          <a:p>
            <a:r>
              <a:rPr lang="en-GB" dirty="0">
                <a:solidFill>
                  <a:schemeClr val="accent1"/>
                </a:solidFill>
              </a:rPr>
              <a:t>Every day the children </a:t>
            </a:r>
            <a:r>
              <a:rPr lang="en-GB" dirty="0" smtClean="0">
                <a:solidFill>
                  <a:schemeClr val="accent1"/>
                </a:solidFill>
              </a:rPr>
              <a:t>at this setting have </a:t>
            </a:r>
            <a:r>
              <a:rPr lang="en-GB" dirty="0">
                <a:solidFill>
                  <a:schemeClr val="accent1"/>
                </a:solidFill>
              </a:rPr>
              <a:t>the opportunity to take part in a group vote on the activities they would like to take part in. </a:t>
            </a:r>
            <a:endParaRPr lang="en-GB" dirty="0" smtClean="0">
              <a:solidFill>
                <a:schemeClr val="accent1"/>
              </a:solidFill>
            </a:endParaRPr>
          </a:p>
          <a:p>
            <a:endParaRPr lang="en-GB" dirty="0">
              <a:solidFill>
                <a:schemeClr val="accent1"/>
              </a:solidFill>
            </a:endParaRPr>
          </a:p>
          <a:p>
            <a:r>
              <a:rPr lang="en-GB" dirty="0" smtClean="0">
                <a:solidFill>
                  <a:schemeClr val="accent1"/>
                </a:solidFill>
              </a:rPr>
              <a:t>The </a:t>
            </a:r>
            <a:r>
              <a:rPr lang="en-GB" dirty="0">
                <a:solidFill>
                  <a:schemeClr val="accent1"/>
                </a:solidFill>
              </a:rPr>
              <a:t>children vote using dolls </a:t>
            </a:r>
            <a:r>
              <a:rPr lang="en-GB" dirty="0" smtClean="0">
                <a:solidFill>
                  <a:schemeClr val="accent1"/>
                </a:solidFill>
              </a:rPr>
              <a:t>that </a:t>
            </a:r>
            <a:r>
              <a:rPr lang="en-GB" dirty="0">
                <a:solidFill>
                  <a:schemeClr val="accent1"/>
                </a:solidFill>
              </a:rPr>
              <a:t>represent them and the top two choices are then </a:t>
            </a:r>
            <a:r>
              <a:rPr lang="en-GB" dirty="0" smtClean="0">
                <a:solidFill>
                  <a:schemeClr val="accent1"/>
                </a:solidFill>
              </a:rPr>
              <a:t>offered to the children.  </a:t>
            </a:r>
            <a:endParaRPr lang="en-GB" dirty="0">
              <a:solidFill>
                <a:schemeClr val="accent1"/>
              </a:solidFill>
            </a:endParaRPr>
          </a:p>
        </p:txBody>
      </p:sp>
      <p:pic>
        <p:nvPicPr>
          <p:cNvPr id="2" name="Slid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5172" y="5996492"/>
            <a:ext cx="609600" cy="609600"/>
          </a:xfrm>
          <a:prstGeom prst="rect">
            <a:avLst/>
          </a:prstGeom>
        </p:spPr>
      </p:pic>
      <p:sp>
        <p:nvSpPr>
          <p:cNvPr id="7" name="TextBox 6"/>
          <p:cNvSpPr txBox="1"/>
          <p:nvPr/>
        </p:nvSpPr>
        <p:spPr>
          <a:xfrm>
            <a:off x="237066" y="1979792"/>
            <a:ext cx="3793067" cy="2585323"/>
          </a:xfrm>
          <a:prstGeom prst="rect">
            <a:avLst/>
          </a:prstGeom>
          <a:noFill/>
        </p:spPr>
        <p:txBody>
          <a:bodyPr wrap="square" rtlCol="0">
            <a:spAutoFit/>
          </a:bodyPr>
          <a:lstStyle/>
          <a:p>
            <a:r>
              <a:rPr lang="en-GB" dirty="0"/>
              <a:t>Un </a:t>
            </a:r>
            <a:r>
              <a:rPr lang="en-GB" dirty="0" err="1"/>
              <a:t>gweithgaredd</a:t>
            </a:r>
            <a:r>
              <a:rPr lang="en-GB" dirty="0"/>
              <a:t> </a:t>
            </a:r>
            <a:r>
              <a:rPr lang="en-GB" dirty="0" err="1"/>
              <a:t>dyddiol</a:t>
            </a:r>
            <a:r>
              <a:rPr lang="en-GB" dirty="0"/>
              <a:t> </a:t>
            </a:r>
            <a:r>
              <a:rPr lang="en-GB" dirty="0" err="1"/>
              <a:t>mae’r</a:t>
            </a:r>
            <a:r>
              <a:rPr lang="en-GB" dirty="0"/>
              <a:t> </a:t>
            </a:r>
            <a:r>
              <a:rPr lang="en-GB" dirty="0" err="1"/>
              <a:t>lleoliad</a:t>
            </a:r>
            <a:r>
              <a:rPr lang="en-GB" dirty="0"/>
              <a:t> </a:t>
            </a:r>
            <a:r>
              <a:rPr lang="en-GB" dirty="0" err="1"/>
              <a:t>yma</a:t>
            </a:r>
            <a:r>
              <a:rPr lang="en-GB" dirty="0"/>
              <a:t> </a:t>
            </a:r>
            <a:r>
              <a:rPr lang="en-GB" dirty="0" err="1"/>
              <a:t>yn</a:t>
            </a:r>
            <a:r>
              <a:rPr lang="en-GB" dirty="0"/>
              <a:t> </a:t>
            </a:r>
            <a:r>
              <a:rPr lang="en-GB" dirty="0" err="1"/>
              <a:t>gwneud</a:t>
            </a:r>
            <a:r>
              <a:rPr lang="en-GB" dirty="0"/>
              <a:t> </a:t>
            </a:r>
            <a:r>
              <a:rPr lang="en-GB" dirty="0" err="1"/>
              <a:t>ydy</a:t>
            </a:r>
            <a:r>
              <a:rPr lang="en-GB" dirty="0"/>
              <a:t> </a:t>
            </a:r>
            <a:r>
              <a:rPr lang="en-GB" dirty="0" err="1"/>
              <a:t>pleidlais</a:t>
            </a:r>
            <a:r>
              <a:rPr lang="en-GB" dirty="0"/>
              <a:t> </a:t>
            </a:r>
            <a:r>
              <a:rPr lang="en-GB" dirty="0" err="1"/>
              <a:t>grŵp</a:t>
            </a:r>
            <a:r>
              <a:rPr lang="en-GB" dirty="0"/>
              <a:t> </a:t>
            </a:r>
            <a:r>
              <a:rPr lang="en-GB" dirty="0" err="1"/>
              <a:t>i</a:t>
            </a:r>
            <a:r>
              <a:rPr lang="en-GB" dirty="0"/>
              <a:t> </a:t>
            </a:r>
            <a:r>
              <a:rPr lang="en-GB" dirty="0" err="1"/>
              <a:t>benderfynu</a:t>
            </a:r>
            <a:r>
              <a:rPr lang="en-GB" dirty="0"/>
              <a:t> pa </a:t>
            </a:r>
            <a:r>
              <a:rPr lang="en-GB" dirty="0" err="1"/>
              <a:t>weithgareddau</a:t>
            </a:r>
            <a:r>
              <a:rPr lang="en-GB" dirty="0"/>
              <a:t> </a:t>
            </a:r>
            <a:r>
              <a:rPr lang="en-GB" dirty="0" err="1"/>
              <a:t>i</a:t>
            </a:r>
            <a:r>
              <a:rPr lang="en-GB" dirty="0"/>
              <a:t> </a:t>
            </a:r>
            <a:r>
              <a:rPr lang="en-GB" dirty="0" err="1"/>
              <a:t>wneud</a:t>
            </a:r>
            <a:r>
              <a:rPr lang="en-GB" dirty="0"/>
              <a:t> y </a:t>
            </a:r>
            <a:r>
              <a:rPr lang="en-GB" dirty="0" err="1"/>
              <a:t>diwrnod</a:t>
            </a:r>
            <a:r>
              <a:rPr lang="en-GB" dirty="0"/>
              <a:t> </a:t>
            </a:r>
            <a:r>
              <a:rPr lang="en-GB" dirty="0" err="1"/>
              <a:t>hynny</a:t>
            </a:r>
            <a:r>
              <a:rPr lang="en-GB" dirty="0"/>
              <a:t>.</a:t>
            </a:r>
          </a:p>
          <a:p>
            <a:endParaRPr lang="en-GB" dirty="0"/>
          </a:p>
          <a:p>
            <a:r>
              <a:rPr lang="en-GB" dirty="0"/>
              <a:t>Mae </a:t>
            </a:r>
            <a:r>
              <a:rPr lang="en-GB" dirty="0" err="1"/>
              <a:t>pob</a:t>
            </a:r>
            <a:r>
              <a:rPr lang="en-GB" dirty="0"/>
              <a:t> </a:t>
            </a:r>
            <a:r>
              <a:rPr lang="en-GB" dirty="0" err="1"/>
              <a:t>unigolyn</a:t>
            </a:r>
            <a:r>
              <a:rPr lang="en-GB" dirty="0"/>
              <a:t> </a:t>
            </a:r>
            <a:r>
              <a:rPr lang="en-GB" dirty="0" err="1"/>
              <a:t>yn</a:t>
            </a:r>
            <a:r>
              <a:rPr lang="en-GB" dirty="0"/>
              <a:t> </a:t>
            </a:r>
            <a:r>
              <a:rPr lang="en-GB" dirty="0" err="1"/>
              <a:t>cael</a:t>
            </a:r>
            <a:r>
              <a:rPr lang="en-GB" dirty="0"/>
              <a:t> </a:t>
            </a:r>
            <a:r>
              <a:rPr lang="en-GB" dirty="0" err="1"/>
              <a:t>cyfle</a:t>
            </a:r>
            <a:r>
              <a:rPr lang="en-GB" dirty="0"/>
              <a:t> </a:t>
            </a:r>
            <a:r>
              <a:rPr lang="en-GB" dirty="0" err="1"/>
              <a:t>i</a:t>
            </a:r>
            <a:r>
              <a:rPr lang="en-GB" dirty="0"/>
              <a:t> </a:t>
            </a:r>
            <a:r>
              <a:rPr lang="en-GB" dirty="0" err="1"/>
              <a:t>bleidleisio</a:t>
            </a:r>
            <a:r>
              <a:rPr lang="en-GB" dirty="0"/>
              <a:t> </a:t>
            </a:r>
            <a:r>
              <a:rPr lang="en-GB" dirty="0" err="1"/>
              <a:t>gan</a:t>
            </a:r>
            <a:r>
              <a:rPr lang="en-GB" dirty="0"/>
              <a:t> </a:t>
            </a:r>
            <a:r>
              <a:rPr lang="en-GB" dirty="0" err="1"/>
              <a:t>ddefnyddio</a:t>
            </a:r>
            <a:r>
              <a:rPr lang="en-GB" dirty="0"/>
              <a:t> </a:t>
            </a:r>
            <a:r>
              <a:rPr lang="en-GB" dirty="0" err="1"/>
              <a:t>dol</a:t>
            </a:r>
            <a:r>
              <a:rPr lang="en-GB" dirty="0"/>
              <a:t> </a:t>
            </a:r>
            <a:r>
              <a:rPr lang="en-GB" dirty="0" err="1"/>
              <a:t>bren</a:t>
            </a:r>
            <a:r>
              <a:rPr lang="en-GB" dirty="0"/>
              <a:t> </a:t>
            </a:r>
            <a:r>
              <a:rPr lang="en-GB" dirty="0" err="1"/>
              <a:t>sydd</a:t>
            </a:r>
            <a:r>
              <a:rPr lang="en-GB" dirty="0"/>
              <a:t> </a:t>
            </a:r>
            <a:r>
              <a:rPr lang="en-GB" dirty="0" err="1"/>
              <a:t>wedi</a:t>
            </a:r>
            <a:r>
              <a:rPr lang="en-GB" dirty="0"/>
              <a:t> </a:t>
            </a:r>
            <a:r>
              <a:rPr lang="en-GB" dirty="0" err="1"/>
              <a:t>personoli</a:t>
            </a:r>
            <a:r>
              <a:rPr lang="en-GB" dirty="0" smtClean="0"/>
              <a:t>. </a:t>
            </a:r>
            <a:endParaRPr lang="en-GB" dirty="0"/>
          </a:p>
        </p:txBody>
      </p:sp>
    </p:spTree>
    <p:extLst>
      <p:ext uri="{BB962C8B-B14F-4D97-AF65-F5344CB8AC3E}">
        <p14:creationId xmlns:p14="http://schemas.microsoft.com/office/powerpoint/2010/main" val="3519419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263466" y="780355"/>
            <a:ext cx="2731911" cy="442913"/>
          </a:xfrm>
        </p:spPr>
        <p:txBody>
          <a:bodyPr>
            <a:noAutofit/>
          </a:bodyPr>
          <a:lstStyle/>
          <a:p>
            <a:r>
              <a:rPr lang="en-GB" sz="2600" dirty="0">
                <a:solidFill>
                  <a:schemeClr val="accent1"/>
                </a:solidFill>
                <a:latin typeface="VAGRounded Lt" panose="00000400000000000000" pitchFamily="2" charset="0"/>
              </a:rPr>
              <a:t>Participation</a:t>
            </a:r>
          </a:p>
        </p:txBody>
      </p:sp>
      <p:sp>
        <p:nvSpPr>
          <p:cNvPr id="3" name="Title 1"/>
          <p:cNvSpPr txBox="1">
            <a:spLocks/>
          </p:cNvSpPr>
          <p:nvPr/>
        </p:nvSpPr>
        <p:spPr>
          <a:xfrm>
            <a:off x="304736" y="770488"/>
            <a:ext cx="3745013" cy="360099"/>
          </a:xfrm>
          <a:prstGeom prst="rect">
            <a:avLst/>
          </a:prstGeom>
        </p:spPr>
        <p:txBody>
          <a:bodyPr vert="horz"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2600" dirty="0" err="1" smtClean="0">
                <a:solidFill>
                  <a:schemeClr val="tx1"/>
                </a:solidFill>
                <a:latin typeface="VAGRounded Lt" panose="00000400000000000000" pitchFamily="2" charset="0"/>
              </a:rPr>
              <a:t>Cyfranogiad</a:t>
            </a:r>
            <a:endParaRPr lang="en-GB" sz="2600" dirty="0">
              <a:solidFill>
                <a:schemeClr val="tx1"/>
              </a:solidFill>
              <a:latin typeface="VAGRounded Lt" panose="00000400000000000000" pitchFamily="2" charset="0"/>
            </a:endParaRPr>
          </a:p>
        </p:txBody>
      </p:sp>
      <p:pic>
        <p:nvPicPr>
          <p:cNvPr id="5" name="Picture 4"/>
          <p:cNvPicPr>
            <a:picLocks noChangeAspect="1"/>
          </p:cNvPicPr>
          <p:nvPr/>
        </p:nvPicPr>
        <p:blipFill>
          <a:blip r:embed="rId5"/>
          <a:stretch>
            <a:fillRect/>
          </a:stretch>
        </p:blipFill>
        <p:spPr>
          <a:xfrm>
            <a:off x="4373599" y="960404"/>
            <a:ext cx="3242168" cy="4229265"/>
          </a:xfrm>
          <a:prstGeom prst="rect">
            <a:avLst/>
          </a:prstGeom>
          <a:ln>
            <a:noFill/>
          </a:ln>
          <a:effectLst>
            <a:softEdge rad="112500"/>
          </a:effectLst>
        </p:spPr>
      </p:pic>
      <p:sp>
        <p:nvSpPr>
          <p:cNvPr id="6" name="TextBox 5"/>
          <p:cNvSpPr txBox="1"/>
          <p:nvPr/>
        </p:nvSpPr>
        <p:spPr>
          <a:xfrm>
            <a:off x="7925341" y="1603022"/>
            <a:ext cx="3408160" cy="3416320"/>
          </a:xfrm>
          <a:prstGeom prst="rect">
            <a:avLst/>
          </a:prstGeom>
          <a:noFill/>
        </p:spPr>
        <p:txBody>
          <a:bodyPr wrap="square" rtlCol="0">
            <a:spAutoFit/>
          </a:bodyPr>
          <a:lstStyle/>
          <a:p>
            <a:r>
              <a:rPr lang="en-US" dirty="0">
                <a:solidFill>
                  <a:schemeClr val="accent1"/>
                </a:solidFill>
                <a:latin typeface="VAGRounded Lt" panose="00000400000000000000" pitchFamily="2" charset="0"/>
              </a:rPr>
              <a:t>In this setting children were asked to share their “</a:t>
            </a:r>
            <a:r>
              <a:rPr lang="en-US" dirty="0" err="1">
                <a:solidFill>
                  <a:schemeClr val="accent1"/>
                </a:solidFill>
                <a:latin typeface="VAGRounded Lt" panose="00000400000000000000" pitchFamily="2" charset="0"/>
              </a:rPr>
              <a:t>syniad</a:t>
            </a:r>
            <a:r>
              <a:rPr lang="en-US" dirty="0">
                <a:solidFill>
                  <a:schemeClr val="accent1"/>
                </a:solidFill>
                <a:latin typeface="VAGRounded Lt" panose="00000400000000000000" pitchFamily="2" charset="0"/>
              </a:rPr>
              <a:t> da” (good idea), some children shared the things they like while others asked to do different activities. </a:t>
            </a:r>
            <a:endParaRPr lang="en-GB" dirty="0">
              <a:solidFill>
                <a:schemeClr val="accent1"/>
              </a:solidFill>
              <a:latin typeface="VAGRounded Lt" panose="00000400000000000000" pitchFamily="2" charset="0"/>
            </a:endParaRPr>
          </a:p>
          <a:p>
            <a:endParaRPr lang="en-US" dirty="0" smtClean="0">
              <a:solidFill>
                <a:schemeClr val="accent1"/>
              </a:solidFill>
            </a:endParaRPr>
          </a:p>
          <a:p>
            <a:r>
              <a:rPr lang="en-US" dirty="0" smtClean="0">
                <a:solidFill>
                  <a:schemeClr val="accent1"/>
                </a:solidFill>
              </a:rPr>
              <a:t>“I </a:t>
            </a:r>
            <a:r>
              <a:rPr lang="en-US" dirty="0">
                <a:solidFill>
                  <a:schemeClr val="accent1"/>
                </a:solidFill>
              </a:rPr>
              <a:t>would like to make a volcano”</a:t>
            </a:r>
            <a:endParaRPr lang="en-GB" dirty="0">
              <a:solidFill>
                <a:schemeClr val="accent1"/>
              </a:solidFill>
            </a:endParaRPr>
          </a:p>
          <a:p>
            <a:endParaRPr lang="en-US" dirty="0" smtClean="0">
              <a:solidFill>
                <a:schemeClr val="accent1"/>
              </a:solidFill>
            </a:endParaRPr>
          </a:p>
          <a:p>
            <a:r>
              <a:rPr lang="en-US" dirty="0" smtClean="0">
                <a:solidFill>
                  <a:schemeClr val="accent1"/>
                </a:solidFill>
              </a:rPr>
              <a:t>“</a:t>
            </a:r>
            <a:r>
              <a:rPr lang="en-US" dirty="0" err="1">
                <a:solidFill>
                  <a:schemeClr val="accent1"/>
                </a:solidFill>
              </a:rPr>
              <a:t>Eisiau</a:t>
            </a:r>
            <a:r>
              <a:rPr lang="en-US" dirty="0">
                <a:solidFill>
                  <a:schemeClr val="accent1"/>
                </a:solidFill>
              </a:rPr>
              <a:t> </a:t>
            </a:r>
            <a:r>
              <a:rPr lang="en-US" dirty="0" err="1">
                <a:solidFill>
                  <a:schemeClr val="accent1"/>
                </a:solidFill>
              </a:rPr>
              <a:t>chwarae</a:t>
            </a:r>
            <a:r>
              <a:rPr lang="en-US" dirty="0">
                <a:solidFill>
                  <a:schemeClr val="accent1"/>
                </a:solidFill>
              </a:rPr>
              <a:t> </a:t>
            </a:r>
            <a:r>
              <a:rPr lang="en-US" dirty="0" err="1">
                <a:solidFill>
                  <a:schemeClr val="accent1"/>
                </a:solidFill>
              </a:rPr>
              <a:t>gyda</a:t>
            </a:r>
            <a:r>
              <a:rPr lang="en-US" dirty="0">
                <a:solidFill>
                  <a:schemeClr val="accent1"/>
                </a:solidFill>
              </a:rPr>
              <a:t> </a:t>
            </a:r>
            <a:r>
              <a:rPr lang="en-US" dirty="0" err="1">
                <a:solidFill>
                  <a:schemeClr val="accent1"/>
                </a:solidFill>
              </a:rPr>
              <a:t>tedi</a:t>
            </a:r>
            <a:r>
              <a:rPr lang="en-US" dirty="0">
                <a:solidFill>
                  <a:schemeClr val="accent1"/>
                </a:solidFill>
              </a:rPr>
              <a:t> a dollies” (want to play with teddy and dollies”</a:t>
            </a:r>
            <a:endParaRPr lang="en-GB" dirty="0">
              <a:solidFill>
                <a:schemeClr val="accent1"/>
              </a:solidFill>
            </a:endParaRPr>
          </a:p>
          <a:p>
            <a:endParaRPr lang="en-GB" dirty="0"/>
          </a:p>
        </p:txBody>
      </p:sp>
      <p:pic>
        <p:nvPicPr>
          <p:cNvPr id="4" name="Slid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883" y="5964219"/>
            <a:ext cx="609600" cy="609600"/>
          </a:xfrm>
          <a:prstGeom prst="rect">
            <a:avLst/>
          </a:prstGeom>
        </p:spPr>
      </p:pic>
      <p:sp>
        <p:nvSpPr>
          <p:cNvPr id="7" name="TextBox 6"/>
          <p:cNvSpPr txBox="1"/>
          <p:nvPr/>
        </p:nvSpPr>
        <p:spPr>
          <a:xfrm>
            <a:off x="803514" y="1603022"/>
            <a:ext cx="3408160" cy="3693319"/>
          </a:xfrm>
          <a:prstGeom prst="rect">
            <a:avLst/>
          </a:prstGeom>
          <a:noFill/>
        </p:spPr>
        <p:txBody>
          <a:bodyPr wrap="square" rtlCol="0">
            <a:spAutoFit/>
          </a:bodyPr>
          <a:lstStyle/>
          <a:p>
            <a:r>
              <a:rPr lang="en-US" dirty="0" err="1">
                <a:latin typeface="VAGRounded Lt" panose="00000400000000000000" pitchFamily="2" charset="0"/>
              </a:rPr>
              <a:t>Yn</a:t>
            </a:r>
            <a:r>
              <a:rPr lang="en-US" dirty="0">
                <a:latin typeface="VAGRounded Lt" panose="00000400000000000000" pitchFamily="2" charset="0"/>
              </a:rPr>
              <a:t> y </a:t>
            </a:r>
            <a:r>
              <a:rPr lang="en-US" dirty="0" err="1">
                <a:latin typeface="VAGRounded Lt" panose="00000400000000000000" pitchFamily="2" charset="0"/>
              </a:rPr>
              <a:t>lleoliad</a:t>
            </a:r>
            <a:r>
              <a:rPr lang="en-US" dirty="0">
                <a:latin typeface="VAGRounded Lt" panose="00000400000000000000" pitchFamily="2" charset="0"/>
              </a:rPr>
              <a:t> </a:t>
            </a:r>
            <a:r>
              <a:rPr lang="en-US" dirty="0" err="1">
                <a:latin typeface="VAGRounded Lt" panose="00000400000000000000" pitchFamily="2" charset="0"/>
              </a:rPr>
              <a:t>yma</a:t>
            </a:r>
            <a:r>
              <a:rPr lang="en-US" dirty="0">
                <a:latin typeface="VAGRounded Lt" panose="00000400000000000000" pitchFamily="2" charset="0"/>
              </a:rPr>
              <a:t> </a:t>
            </a:r>
            <a:r>
              <a:rPr lang="en-US" dirty="0" err="1">
                <a:latin typeface="VAGRounded Lt" panose="00000400000000000000" pitchFamily="2" charset="0"/>
              </a:rPr>
              <a:t>gofynnir</a:t>
            </a:r>
            <a:r>
              <a:rPr lang="en-US" dirty="0">
                <a:latin typeface="VAGRounded Lt" panose="00000400000000000000" pitchFamily="2" charset="0"/>
              </a:rPr>
              <a:t> </a:t>
            </a:r>
            <a:r>
              <a:rPr lang="en-US" dirty="0" err="1">
                <a:latin typeface="VAGRounded Lt" panose="00000400000000000000" pitchFamily="2" charset="0"/>
              </a:rPr>
              <a:t>i</a:t>
            </a:r>
            <a:r>
              <a:rPr lang="en-US" dirty="0">
                <a:latin typeface="VAGRounded Lt" panose="00000400000000000000" pitchFamily="2" charset="0"/>
              </a:rPr>
              <a:t> </a:t>
            </a:r>
            <a:r>
              <a:rPr lang="en-US" dirty="0" err="1">
                <a:latin typeface="VAGRounded Lt" panose="00000400000000000000" pitchFamily="2" charset="0"/>
              </a:rPr>
              <a:t>blant</a:t>
            </a:r>
            <a:r>
              <a:rPr lang="en-US" dirty="0">
                <a:latin typeface="VAGRounded Lt" panose="00000400000000000000" pitchFamily="2" charset="0"/>
              </a:rPr>
              <a:t> </a:t>
            </a:r>
            <a:r>
              <a:rPr lang="en-US" dirty="0" err="1">
                <a:latin typeface="VAGRounded Lt" panose="00000400000000000000" pitchFamily="2" charset="0"/>
              </a:rPr>
              <a:t>rhannu</a:t>
            </a:r>
            <a:r>
              <a:rPr lang="en-US" dirty="0">
                <a:latin typeface="VAGRounded Lt" panose="00000400000000000000" pitchFamily="2" charset="0"/>
              </a:rPr>
              <a:t> </a:t>
            </a:r>
            <a:r>
              <a:rPr lang="en-US" dirty="0" err="1">
                <a:latin typeface="VAGRounded Lt" panose="00000400000000000000" pitchFamily="2" charset="0"/>
              </a:rPr>
              <a:t>eu</a:t>
            </a:r>
            <a:r>
              <a:rPr lang="en-US" dirty="0">
                <a:latin typeface="VAGRounded Lt" panose="00000400000000000000" pitchFamily="2" charset="0"/>
              </a:rPr>
              <a:t> ‘</a:t>
            </a:r>
            <a:r>
              <a:rPr lang="en-US" dirty="0" err="1">
                <a:latin typeface="VAGRounded Lt" panose="00000400000000000000" pitchFamily="2" charset="0"/>
              </a:rPr>
              <a:t>syniadau</a:t>
            </a:r>
            <a:r>
              <a:rPr lang="en-US" dirty="0">
                <a:latin typeface="VAGRounded Lt" panose="00000400000000000000" pitchFamily="2" charset="0"/>
              </a:rPr>
              <a:t> da’. </a:t>
            </a:r>
            <a:r>
              <a:rPr lang="en-US" dirty="0" err="1">
                <a:latin typeface="VAGRounded Lt" panose="00000400000000000000" pitchFamily="2" charset="0"/>
              </a:rPr>
              <a:t>Gwnaeth</a:t>
            </a:r>
            <a:r>
              <a:rPr lang="en-US" dirty="0">
                <a:latin typeface="VAGRounded Lt" panose="00000400000000000000" pitchFamily="2" charset="0"/>
              </a:rPr>
              <a:t> y plant </a:t>
            </a:r>
            <a:r>
              <a:rPr lang="en-US" dirty="0" err="1">
                <a:latin typeface="VAGRounded Lt" panose="00000400000000000000" pitchFamily="2" charset="0"/>
              </a:rPr>
              <a:t>ymateb</a:t>
            </a:r>
            <a:r>
              <a:rPr lang="en-US" dirty="0">
                <a:latin typeface="VAGRounded Lt" panose="00000400000000000000" pitchFamily="2" charset="0"/>
              </a:rPr>
              <a:t> </a:t>
            </a:r>
            <a:r>
              <a:rPr lang="en-US" dirty="0" err="1">
                <a:latin typeface="VAGRounded Lt" panose="00000400000000000000" pitchFamily="2" charset="0"/>
              </a:rPr>
              <a:t>gydag</a:t>
            </a:r>
            <a:r>
              <a:rPr lang="en-US" dirty="0">
                <a:latin typeface="VAGRounded Lt" panose="00000400000000000000" pitchFamily="2" charset="0"/>
              </a:rPr>
              <a:t> </a:t>
            </a:r>
            <a:r>
              <a:rPr lang="en-US" dirty="0" err="1">
                <a:latin typeface="VAGRounded Lt" panose="00000400000000000000" pitchFamily="2" charset="0"/>
              </a:rPr>
              <a:t>amryw</a:t>
            </a:r>
            <a:r>
              <a:rPr lang="en-US" dirty="0">
                <a:latin typeface="VAGRounded Lt" panose="00000400000000000000" pitchFamily="2" charset="0"/>
              </a:rPr>
              <a:t> o </a:t>
            </a:r>
            <a:r>
              <a:rPr lang="en-US" dirty="0" err="1">
                <a:latin typeface="VAGRounded Lt" panose="00000400000000000000" pitchFamily="2" charset="0"/>
              </a:rPr>
              <a:t>bethau</a:t>
            </a:r>
            <a:r>
              <a:rPr lang="en-US" dirty="0">
                <a:latin typeface="VAGRounded Lt" panose="00000400000000000000" pitchFamily="2" charset="0"/>
              </a:rPr>
              <a:t> </a:t>
            </a:r>
            <a:r>
              <a:rPr lang="en-US" dirty="0" err="1">
                <a:latin typeface="VAGRounded Lt" panose="00000400000000000000" pitchFamily="2" charset="0"/>
              </a:rPr>
              <a:t>fel</a:t>
            </a:r>
            <a:r>
              <a:rPr lang="en-US" dirty="0">
                <a:latin typeface="VAGRounded Lt" panose="00000400000000000000" pitchFamily="2" charset="0"/>
              </a:rPr>
              <a:t> </a:t>
            </a:r>
            <a:r>
              <a:rPr lang="en-US" dirty="0" err="1">
                <a:latin typeface="VAGRounded Lt" panose="00000400000000000000" pitchFamily="2" charset="0"/>
              </a:rPr>
              <a:t>rhannu</a:t>
            </a:r>
            <a:r>
              <a:rPr lang="en-US" dirty="0">
                <a:latin typeface="VAGRounded Lt" panose="00000400000000000000" pitchFamily="2" charset="0"/>
              </a:rPr>
              <a:t> </a:t>
            </a:r>
            <a:r>
              <a:rPr lang="en-US" dirty="0" err="1">
                <a:latin typeface="VAGRounded Lt" panose="00000400000000000000" pitchFamily="2" charset="0"/>
              </a:rPr>
              <a:t>eu</a:t>
            </a:r>
            <a:r>
              <a:rPr lang="en-US" dirty="0">
                <a:latin typeface="VAGRounded Lt" panose="00000400000000000000" pitchFamily="2" charset="0"/>
              </a:rPr>
              <a:t> </a:t>
            </a:r>
            <a:r>
              <a:rPr lang="en-US" dirty="0" err="1">
                <a:latin typeface="VAGRounded Lt" panose="00000400000000000000" pitchFamily="2" charset="0"/>
              </a:rPr>
              <a:t>hoff</a:t>
            </a:r>
            <a:r>
              <a:rPr lang="en-US" dirty="0">
                <a:latin typeface="VAGRounded Lt" panose="00000400000000000000" pitchFamily="2" charset="0"/>
              </a:rPr>
              <a:t> </a:t>
            </a:r>
            <a:r>
              <a:rPr lang="en-US" dirty="0" err="1">
                <a:latin typeface="VAGRounded Lt" panose="00000400000000000000" pitchFamily="2" charset="0"/>
              </a:rPr>
              <a:t>weithgaredd</a:t>
            </a:r>
            <a:r>
              <a:rPr lang="en-US" dirty="0">
                <a:latin typeface="VAGRounded Lt" panose="00000400000000000000" pitchFamily="2" charset="0"/>
              </a:rPr>
              <a:t> </a:t>
            </a:r>
            <a:r>
              <a:rPr lang="en-US" dirty="0" err="1">
                <a:latin typeface="VAGRounded Lt" panose="00000400000000000000" pitchFamily="2" charset="0"/>
              </a:rPr>
              <a:t>neu</a:t>
            </a:r>
            <a:r>
              <a:rPr lang="en-US" dirty="0">
                <a:latin typeface="VAGRounded Lt" panose="00000400000000000000" pitchFamily="2" charset="0"/>
              </a:rPr>
              <a:t> </a:t>
            </a:r>
            <a:r>
              <a:rPr lang="en-US" dirty="0" err="1">
                <a:latin typeface="VAGRounded Lt" panose="00000400000000000000" pitchFamily="2" charset="0"/>
              </a:rPr>
              <a:t>ofyn</a:t>
            </a:r>
            <a:r>
              <a:rPr lang="en-US" dirty="0">
                <a:latin typeface="VAGRounded Lt" panose="00000400000000000000" pitchFamily="2" charset="0"/>
              </a:rPr>
              <a:t> am </a:t>
            </a:r>
            <a:r>
              <a:rPr lang="en-US" dirty="0" err="1">
                <a:latin typeface="VAGRounded Lt" panose="00000400000000000000" pitchFamily="2" charset="0"/>
              </a:rPr>
              <a:t>rywbeth</a:t>
            </a:r>
            <a:r>
              <a:rPr lang="en-US" dirty="0">
                <a:latin typeface="VAGRounded Lt" panose="00000400000000000000" pitchFamily="2" charset="0"/>
              </a:rPr>
              <a:t> </a:t>
            </a:r>
            <a:r>
              <a:rPr lang="en-US" dirty="0" err="1">
                <a:latin typeface="VAGRounded Lt" panose="00000400000000000000" pitchFamily="2" charset="0"/>
              </a:rPr>
              <a:t>newydd</a:t>
            </a:r>
            <a:r>
              <a:rPr lang="en-US" dirty="0">
                <a:latin typeface="VAGRounded Lt" panose="00000400000000000000" pitchFamily="2" charset="0"/>
              </a:rPr>
              <a:t>. </a:t>
            </a:r>
            <a:endParaRPr lang="en-US" dirty="0" smtClean="0">
              <a:latin typeface="VAGRounded Lt" panose="00000400000000000000" pitchFamily="2" charset="0"/>
            </a:endParaRPr>
          </a:p>
          <a:p>
            <a:endParaRPr lang="en-US" dirty="0" smtClean="0"/>
          </a:p>
          <a:p>
            <a:r>
              <a:rPr lang="en-US" dirty="0" smtClean="0"/>
              <a:t>“</a:t>
            </a:r>
            <a:r>
              <a:rPr lang="en-US" dirty="0" err="1"/>
              <a:t>Eisiau</a:t>
            </a:r>
            <a:r>
              <a:rPr lang="en-US" dirty="0"/>
              <a:t> </a:t>
            </a:r>
            <a:r>
              <a:rPr lang="en-US" dirty="0" err="1"/>
              <a:t>chwarae</a:t>
            </a:r>
            <a:r>
              <a:rPr lang="en-US" dirty="0"/>
              <a:t> </a:t>
            </a:r>
            <a:r>
              <a:rPr lang="en-US" dirty="0" err="1"/>
              <a:t>gyda</a:t>
            </a:r>
            <a:r>
              <a:rPr lang="en-US" dirty="0"/>
              <a:t> </a:t>
            </a:r>
            <a:r>
              <a:rPr lang="en-US" dirty="0" err="1"/>
              <a:t>tedi</a:t>
            </a:r>
            <a:r>
              <a:rPr lang="en-US" dirty="0"/>
              <a:t> a dollies</a:t>
            </a:r>
            <a:r>
              <a:rPr lang="en-US" dirty="0" smtClean="0"/>
              <a:t>”</a:t>
            </a:r>
          </a:p>
          <a:p>
            <a:endParaRPr lang="en-US" dirty="0"/>
          </a:p>
          <a:p>
            <a:r>
              <a:rPr lang="en-US" dirty="0"/>
              <a:t>“I would like to make a volcano”</a:t>
            </a:r>
            <a:endParaRPr lang="en-GB" dirty="0"/>
          </a:p>
          <a:p>
            <a:endParaRPr lang="en-GB" dirty="0"/>
          </a:p>
          <a:p>
            <a:endParaRPr lang="en-GB" dirty="0"/>
          </a:p>
        </p:txBody>
      </p:sp>
    </p:spTree>
    <p:extLst>
      <p:ext uri="{BB962C8B-B14F-4D97-AF65-F5344CB8AC3E}">
        <p14:creationId xmlns:p14="http://schemas.microsoft.com/office/powerpoint/2010/main" val="1609691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91924" y="840680"/>
            <a:ext cx="5008746" cy="304699"/>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2200" dirty="0" smtClean="0">
                <a:solidFill>
                  <a:schemeClr val="accent1"/>
                </a:solidFill>
                <a:latin typeface="VAGRounded Lt" panose="00000400000000000000" pitchFamily="2" charset="0"/>
              </a:rPr>
              <a:t>Aims of the Session</a:t>
            </a:r>
            <a:endParaRPr lang="en-GB" sz="2200" dirty="0">
              <a:solidFill>
                <a:schemeClr val="accent1"/>
              </a:solidFill>
              <a:latin typeface="VAGRounded Lt" panose="00000400000000000000" pitchFamily="2" charset="0"/>
            </a:endParaRPr>
          </a:p>
        </p:txBody>
      </p:sp>
      <p:sp>
        <p:nvSpPr>
          <p:cNvPr id="4" name="Title 3"/>
          <p:cNvSpPr txBox="1">
            <a:spLocks/>
          </p:cNvSpPr>
          <p:nvPr/>
        </p:nvSpPr>
        <p:spPr>
          <a:xfrm>
            <a:off x="450194" y="840679"/>
            <a:ext cx="5231567" cy="304699"/>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2200" dirty="0" err="1">
                <a:solidFill>
                  <a:schemeClr val="tx1"/>
                </a:solidFill>
                <a:latin typeface="VAGRounded Lt" panose="00000400000000000000" pitchFamily="2" charset="0"/>
              </a:rPr>
              <a:t>Nodau’r</a:t>
            </a:r>
            <a:r>
              <a:rPr lang="en-GB" sz="2200" dirty="0">
                <a:solidFill>
                  <a:schemeClr val="tx1"/>
                </a:solidFill>
                <a:latin typeface="VAGRounded Lt" panose="00000400000000000000" pitchFamily="2" charset="0"/>
              </a:rPr>
              <a:t> </a:t>
            </a:r>
            <a:r>
              <a:rPr lang="en-GB" sz="2200" dirty="0" err="1" smtClean="0">
                <a:solidFill>
                  <a:schemeClr val="tx1"/>
                </a:solidFill>
                <a:latin typeface="VAGRounded Lt" panose="00000400000000000000" pitchFamily="2" charset="0"/>
              </a:rPr>
              <a:t>Sesiwn</a:t>
            </a:r>
            <a:endParaRPr lang="en-GB" sz="2200" dirty="0" smtClean="0">
              <a:solidFill>
                <a:schemeClr val="tx1"/>
              </a:solidFill>
              <a:latin typeface="VAGRounded Lt" panose="00000400000000000000" pitchFamily="2" charset="0"/>
            </a:endParaRPr>
          </a:p>
        </p:txBody>
      </p:sp>
      <p:sp>
        <p:nvSpPr>
          <p:cNvPr id="6" name="Title 3"/>
          <p:cNvSpPr txBox="1">
            <a:spLocks/>
          </p:cNvSpPr>
          <p:nvPr/>
        </p:nvSpPr>
        <p:spPr>
          <a:xfrm>
            <a:off x="450194" y="1576558"/>
            <a:ext cx="5231567" cy="8309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dirty="0" smtClean="0"/>
              <a:t> </a:t>
            </a:r>
            <a:endParaRPr lang="en-GB" dirty="0"/>
          </a:p>
        </p:txBody>
      </p:sp>
      <p:sp>
        <p:nvSpPr>
          <p:cNvPr id="7" name="Subtitle 2"/>
          <p:cNvSpPr txBox="1">
            <a:spLocks/>
          </p:cNvSpPr>
          <p:nvPr/>
        </p:nvSpPr>
        <p:spPr>
          <a:xfrm>
            <a:off x="6351903" y="1576558"/>
            <a:ext cx="5288787" cy="2389372"/>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SzPct val="100000"/>
              <a:buFont typeface="Arial" panose="020B0604020202020204" pitchFamily="34" charset="0"/>
              <a:buChar char="•"/>
              <a:defRPr sz="2800"/>
            </a:pPr>
            <a:r>
              <a:rPr lang="en-GB" sz="2200" dirty="0" smtClean="0">
                <a:solidFill>
                  <a:schemeClr val="accent1"/>
                </a:solidFill>
                <a:latin typeface="VAGRounded Lt" panose="00000400000000000000" pitchFamily="2" charset="0"/>
                <a:cs typeface="Arial" panose="020B0604020202020204" pitchFamily="34" charset="0"/>
              </a:rPr>
              <a:t>Recap the </a:t>
            </a:r>
            <a:r>
              <a:rPr lang="en-GB" sz="2200" dirty="0">
                <a:solidFill>
                  <a:schemeClr val="accent1"/>
                </a:solidFill>
                <a:latin typeface="VAGRounded Lt" panose="00000400000000000000" pitchFamily="2" charset="0"/>
                <a:cs typeface="Arial" panose="020B0604020202020204" pitchFamily="34" charset="0"/>
              </a:rPr>
              <a:t>United Nations </a:t>
            </a:r>
            <a:r>
              <a:rPr lang="en-GB" sz="2200" dirty="0" smtClean="0">
                <a:solidFill>
                  <a:schemeClr val="accent1"/>
                </a:solidFill>
                <a:latin typeface="VAGRounded Lt" panose="00000400000000000000" pitchFamily="2" charset="0"/>
                <a:cs typeface="Arial" panose="020B0604020202020204" pitchFamily="34" charset="0"/>
              </a:rPr>
              <a:t>Convention on </a:t>
            </a:r>
            <a:r>
              <a:rPr lang="en-GB" sz="2200" dirty="0">
                <a:solidFill>
                  <a:schemeClr val="accent1"/>
                </a:solidFill>
                <a:latin typeface="VAGRounded Lt" panose="00000400000000000000" pitchFamily="2" charset="0"/>
                <a:cs typeface="Arial" panose="020B0604020202020204" pitchFamily="34" charset="0"/>
              </a:rPr>
              <a:t>the Rights of the Child (</a:t>
            </a:r>
            <a:r>
              <a:rPr lang="en-GB" sz="2200" dirty="0" smtClean="0">
                <a:solidFill>
                  <a:schemeClr val="accent1"/>
                </a:solidFill>
                <a:latin typeface="VAGRounded Lt" panose="00000400000000000000" pitchFamily="2" charset="0"/>
                <a:cs typeface="Arial" panose="020B0604020202020204" pitchFamily="34" charset="0"/>
              </a:rPr>
              <a:t>UNCRC)</a:t>
            </a:r>
          </a:p>
          <a:p>
            <a:pPr marL="342900" indent="-342900" algn="l">
              <a:buSzPct val="100000"/>
              <a:buFont typeface="Arial" panose="020B0604020202020204" pitchFamily="34" charset="0"/>
              <a:buChar char="•"/>
              <a:defRPr sz="2800"/>
            </a:pPr>
            <a:r>
              <a:rPr lang="en-GB" sz="2200" dirty="0" smtClean="0">
                <a:solidFill>
                  <a:schemeClr val="accent1"/>
                </a:solidFill>
                <a:latin typeface="VAGRounded Lt" panose="00000400000000000000" pitchFamily="2" charset="0"/>
                <a:cs typeface="Arial" panose="020B0604020202020204" pitchFamily="34" charset="0"/>
              </a:rPr>
              <a:t>Outline </a:t>
            </a:r>
            <a:r>
              <a:rPr lang="en-GB" sz="2200" dirty="0">
                <a:solidFill>
                  <a:schemeClr val="accent1"/>
                </a:solidFill>
                <a:latin typeface="VAGRounded Lt" panose="00000400000000000000" pitchFamily="2" charset="0"/>
                <a:cs typeface="Arial" panose="020B0604020202020204" pitchFamily="34" charset="0"/>
              </a:rPr>
              <a:t>role of the Children’s Commissioner for Wales</a:t>
            </a:r>
          </a:p>
          <a:p>
            <a:pPr marL="342900" indent="-342900" algn="l">
              <a:buSzPct val="100000"/>
              <a:buFont typeface="Arial" panose="020B0604020202020204" pitchFamily="34" charset="0"/>
              <a:buChar char="•"/>
              <a:defRPr sz="2800"/>
            </a:pPr>
            <a:r>
              <a:rPr lang="en-US" altLang="en-US" sz="2200" dirty="0" smtClean="0">
                <a:solidFill>
                  <a:schemeClr val="accent1"/>
                </a:solidFill>
                <a:latin typeface="VAGRounded Lt" panose="00000400000000000000" pitchFamily="2" charset="0"/>
                <a:cs typeface="Arial" panose="020B0604020202020204" pitchFamily="34" charset="0"/>
              </a:rPr>
              <a:t>Explore </a:t>
            </a:r>
            <a:r>
              <a:rPr lang="en-US" altLang="en-US" sz="2200" dirty="0">
                <a:solidFill>
                  <a:schemeClr val="accent1"/>
                </a:solidFill>
                <a:latin typeface="VAGRounded Lt" panose="00000400000000000000" pitchFamily="2" charset="0"/>
                <a:cs typeface="Arial" panose="020B0604020202020204" pitchFamily="34" charset="0"/>
              </a:rPr>
              <a:t>and </a:t>
            </a:r>
            <a:r>
              <a:rPr lang="en-US" altLang="en-US" sz="2200" dirty="0" smtClean="0">
                <a:solidFill>
                  <a:schemeClr val="accent1"/>
                </a:solidFill>
                <a:latin typeface="VAGRounded Lt" panose="00000400000000000000" pitchFamily="2" charset="0"/>
                <a:cs typeface="Arial" panose="020B0604020202020204" pitchFamily="34" charset="0"/>
              </a:rPr>
              <a:t>discuss how children’s rights link to your role as an Early Years Practitioner. </a:t>
            </a:r>
            <a:endParaRPr lang="en-GB" sz="2200" dirty="0">
              <a:solidFill>
                <a:schemeClr val="accent1"/>
              </a:solidFill>
              <a:latin typeface="VAGRounded Lt" panose="00000400000000000000" pitchFamily="2" charset="0"/>
            </a:endParaRPr>
          </a:p>
        </p:txBody>
      </p:sp>
      <p:sp>
        <p:nvSpPr>
          <p:cNvPr id="8" name="Subtitle 2"/>
          <p:cNvSpPr txBox="1">
            <a:spLocks/>
          </p:cNvSpPr>
          <p:nvPr/>
        </p:nvSpPr>
        <p:spPr>
          <a:xfrm>
            <a:off x="577635" y="1578316"/>
            <a:ext cx="5288787" cy="2084673"/>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SzPct val="100000"/>
              <a:buFont typeface="Arial" panose="020B0604020202020204" pitchFamily="34" charset="0"/>
              <a:buChar char="•"/>
              <a:defRPr sz="2800"/>
            </a:pPr>
            <a:r>
              <a:rPr lang="en-GB" sz="2200" dirty="0" err="1" smtClean="0">
                <a:solidFill>
                  <a:schemeClr val="tx1"/>
                </a:solidFill>
                <a:latin typeface="VAGRounded Lt" panose="00000400000000000000" pitchFamily="2" charset="0"/>
                <a:cs typeface="Arial" panose="020B0604020202020204" pitchFamily="34" charset="0"/>
              </a:rPr>
              <a:t>Adolygu</a:t>
            </a:r>
            <a:r>
              <a:rPr lang="en-GB" sz="2200" dirty="0">
                <a:solidFill>
                  <a:schemeClr val="tx1"/>
                </a:solidFill>
                <a:latin typeface="VAGRounded Lt" panose="00000400000000000000" pitchFamily="2" charset="0"/>
                <a:cs typeface="Arial" panose="020B0604020202020204" pitchFamily="34" charset="0"/>
              </a:rPr>
              <a:t> </a:t>
            </a:r>
            <a:r>
              <a:rPr lang="en-US" sz="2200" dirty="0" err="1" smtClean="0">
                <a:solidFill>
                  <a:schemeClr val="tx1"/>
                </a:solidFill>
                <a:latin typeface="VAGRounded Lt" panose="00000400000000000000" pitchFamily="2" charset="0"/>
              </a:rPr>
              <a:t>Confensiwn</a:t>
            </a:r>
            <a:r>
              <a:rPr lang="en-US" sz="2200" dirty="0" smtClean="0">
                <a:solidFill>
                  <a:schemeClr val="tx1"/>
                </a:solidFill>
                <a:latin typeface="VAGRounded Lt" panose="00000400000000000000" pitchFamily="2" charset="0"/>
              </a:rPr>
              <a:t> </a:t>
            </a:r>
            <a:r>
              <a:rPr lang="en-US" sz="2200" dirty="0">
                <a:solidFill>
                  <a:schemeClr val="tx1"/>
                </a:solidFill>
                <a:latin typeface="VAGRounded Lt" panose="00000400000000000000" pitchFamily="2" charset="0"/>
              </a:rPr>
              <a:t>y </a:t>
            </a:r>
            <a:r>
              <a:rPr lang="en-US" sz="2200" dirty="0" err="1">
                <a:solidFill>
                  <a:schemeClr val="tx1"/>
                </a:solidFill>
                <a:latin typeface="VAGRounded Lt" panose="00000400000000000000" pitchFamily="2" charset="0"/>
              </a:rPr>
              <a:t>Cenhedloedd</a:t>
            </a:r>
            <a:r>
              <a:rPr lang="en-US" sz="2200" dirty="0">
                <a:solidFill>
                  <a:schemeClr val="tx1"/>
                </a:solidFill>
                <a:latin typeface="VAGRounded Lt" panose="00000400000000000000" pitchFamily="2" charset="0"/>
              </a:rPr>
              <a:t> </a:t>
            </a:r>
            <a:r>
              <a:rPr lang="en-US" sz="2200" dirty="0" err="1">
                <a:solidFill>
                  <a:schemeClr val="tx1"/>
                </a:solidFill>
                <a:latin typeface="VAGRounded Lt" panose="00000400000000000000" pitchFamily="2" charset="0"/>
              </a:rPr>
              <a:t>Unedig</a:t>
            </a:r>
            <a:r>
              <a:rPr lang="en-US" sz="2200" dirty="0">
                <a:solidFill>
                  <a:schemeClr val="tx1"/>
                </a:solidFill>
                <a:latin typeface="VAGRounded Lt" panose="00000400000000000000" pitchFamily="2" charset="0"/>
              </a:rPr>
              <a:t> </a:t>
            </a:r>
            <a:r>
              <a:rPr lang="en-US" sz="2200" dirty="0" err="1">
                <a:solidFill>
                  <a:schemeClr val="tx1"/>
                </a:solidFill>
                <a:latin typeface="VAGRounded Lt" panose="00000400000000000000" pitchFamily="2" charset="0"/>
              </a:rPr>
              <a:t>ar</a:t>
            </a:r>
            <a:r>
              <a:rPr lang="en-US" sz="2200" dirty="0">
                <a:solidFill>
                  <a:schemeClr val="tx1"/>
                </a:solidFill>
                <a:latin typeface="VAGRounded Lt" panose="00000400000000000000" pitchFamily="2" charset="0"/>
              </a:rPr>
              <a:t> </a:t>
            </a:r>
            <a:r>
              <a:rPr lang="en-US" sz="2200" dirty="0" err="1">
                <a:solidFill>
                  <a:schemeClr val="tx1"/>
                </a:solidFill>
                <a:latin typeface="VAGRounded Lt" panose="00000400000000000000" pitchFamily="2" charset="0"/>
              </a:rPr>
              <a:t>Hawliau'r</a:t>
            </a:r>
            <a:r>
              <a:rPr lang="en-US" sz="2200" dirty="0">
                <a:solidFill>
                  <a:schemeClr val="tx1"/>
                </a:solidFill>
                <a:latin typeface="VAGRounded Lt" panose="00000400000000000000" pitchFamily="2" charset="0"/>
              </a:rPr>
              <a:t> </a:t>
            </a:r>
            <a:r>
              <a:rPr lang="en-US" sz="2200" dirty="0" err="1">
                <a:solidFill>
                  <a:schemeClr val="tx1"/>
                </a:solidFill>
                <a:latin typeface="VAGRounded Lt" panose="00000400000000000000" pitchFamily="2" charset="0"/>
              </a:rPr>
              <a:t>Plentyn</a:t>
            </a:r>
            <a:r>
              <a:rPr lang="en-US" sz="2200" dirty="0">
                <a:solidFill>
                  <a:schemeClr val="tx1"/>
                </a:solidFill>
                <a:latin typeface="VAGRounded Lt" panose="00000400000000000000" pitchFamily="2" charset="0"/>
              </a:rPr>
              <a:t> (CCUHP</a:t>
            </a:r>
            <a:r>
              <a:rPr lang="en-US" sz="2200" dirty="0" smtClean="0">
                <a:solidFill>
                  <a:schemeClr val="tx1"/>
                </a:solidFill>
                <a:latin typeface="VAGRounded Lt" panose="00000400000000000000" pitchFamily="2" charset="0"/>
              </a:rPr>
              <a:t>)</a:t>
            </a:r>
            <a:endParaRPr lang="en-GB" sz="2200" dirty="0" smtClean="0">
              <a:solidFill>
                <a:schemeClr val="tx1"/>
              </a:solidFill>
              <a:latin typeface="VAGRounded Lt" panose="00000400000000000000" pitchFamily="2" charset="0"/>
              <a:cs typeface="Arial" panose="020B0604020202020204" pitchFamily="34" charset="0"/>
            </a:endParaRPr>
          </a:p>
          <a:p>
            <a:pPr marL="342900" indent="-342900" algn="l">
              <a:buSzPct val="100000"/>
              <a:buFont typeface="Arial" panose="020B0604020202020204" pitchFamily="34" charset="0"/>
              <a:buChar char="•"/>
              <a:defRPr sz="2800"/>
            </a:pPr>
            <a:r>
              <a:rPr lang="en-GB" sz="2200" dirty="0" err="1" smtClean="0">
                <a:solidFill>
                  <a:schemeClr val="tx1"/>
                </a:solidFill>
                <a:latin typeface="VAGRounded Lt" panose="00000400000000000000" pitchFamily="2" charset="0"/>
                <a:cs typeface="Arial" panose="020B0604020202020204" pitchFamily="34" charset="0"/>
              </a:rPr>
              <a:t>Esbonio</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r</a:t>
            </a:r>
            <a:r>
              <a:rPr lang="en-GB" sz="2200" dirty="0" err="1">
                <a:solidFill>
                  <a:schemeClr val="tx1"/>
                </a:solidFill>
                <a:latin typeface="VAGRounded Lt" panose="00000400000000000000" pitchFamily="2" charset="0"/>
                <a:cs typeface="Arial" panose="020B0604020202020204" pitchFamily="34" charset="0"/>
              </a:rPr>
              <a:t>ô</a:t>
            </a:r>
            <a:r>
              <a:rPr lang="en-GB" sz="2200" dirty="0" err="1" smtClean="0">
                <a:solidFill>
                  <a:schemeClr val="tx1"/>
                </a:solidFill>
                <a:latin typeface="VAGRounded Lt" panose="00000400000000000000" pitchFamily="2" charset="0"/>
                <a:cs typeface="Arial" panose="020B0604020202020204" pitchFamily="34" charset="0"/>
              </a:rPr>
              <a:t>l</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Comisiynydd</a:t>
            </a:r>
            <a:r>
              <a:rPr lang="en-GB" sz="2200" dirty="0" smtClean="0">
                <a:solidFill>
                  <a:schemeClr val="tx1"/>
                </a:solidFill>
                <a:latin typeface="VAGRounded Lt" panose="00000400000000000000" pitchFamily="2" charset="0"/>
                <a:cs typeface="Arial" panose="020B0604020202020204" pitchFamily="34" charset="0"/>
              </a:rPr>
              <a:t> Plant </a:t>
            </a:r>
            <a:r>
              <a:rPr lang="en-GB" sz="2200" dirty="0" err="1" smtClean="0">
                <a:solidFill>
                  <a:schemeClr val="tx1"/>
                </a:solidFill>
                <a:latin typeface="VAGRounded Lt" panose="00000400000000000000" pitchFamily="2" charset="0"/>
                <a:cs typeface="Arial" panose="020B0604020202020204" pitchFamily="34" charset="0"/>
              </a:rPr>
              <a:t>Cymru</a:t>
            </a:r>
            <a:endParaRPr lang="en-GB" sz="2200" dirty="0" smtClean="0">
              <a:solidFill>
                <a:schemeClr val="tx1"/>
              </a:solidFill>
              <a:latin typeface="VAGRounded Lt" panose="00000400000000000000" pitchFamily="2" charset="0"/>
              <a:cs typeface="Arial" panose="020B0604020202020204" pitchFamily="34" charset="0"/>
            </a:endParaRPr>
          </a:p>
          <a:p>
            <a:pPr marL="342900" indent="-342900" algn="l">
              <a:buSzPct val="100000"/>
              <a:buFont typeface="Arial" panose="020B0604020202020204" pitchFamily="34" charset="0"/>
              <a:buChar char="•"/>
              <a:defRPr sz="2800"/>
            </a:pPr>
            <a:r>
              <a:rPr lang="en-GB" sz="2200" dirty="0" err="1" smtClean="0">
                <a:solidFill>
                  <a:schemeClr val="tx1"/>
                </a:solidFill>
                <a:latin typeface="VAGRounded Lt" panose="00000400000000000000" pitchFamily="2" charset="0"/>
                <a:cs typeface="Arial" panose="020B0604020202020204" pitchFamily="34" charset="0"/>
              </a:rPr>
              <a:t>Archwilio</a:t>
            </a:r>
            <a:r>
              <a:rPr lang="en-GB" sz="2200" dirty="0" smtClean="0">
                <a:solidFill>
                  <a:schemeClr val="tx1"/>
                </a:solidFill>
                <a:latin typeface="VAGRounded Lt" panose="00000400000000000000" pitchFamily="2" charset="0"/>
                <a:cs typeface="Arial" panose="020B0604020202020204" pitchFamily="34" charset="0"/>
              </a:rPr>
              <a:t> a </a:t>
            </a:r>
            <a:r>
              <a:rPr lang="en-GB" sz="2200" dirty="0" err="1" smtClean="0">
                <a:solidFill>
                  <a:schemeClr val="tx1"/>
                </a:solidFill>
                <a:latin typeface="VAGRounded Lt" panose="00000400000000000000" pitchFamily="2" charset="0"/>
                <a:cs typeface="Arial" panose="020B0604020202020204" pitchFamily="34" charset="0"/>
              </a:rPr>
              <a:t>thrafod</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sut</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mae</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hawliau</a:t>
            </a:r>
            <a:r>
              <a:rPr lang="en-GB" sz="2200" dirty="0" smtClean="0">
                <a:solidFill>
                  <a:schemeClr val="tx1"/>
                </a:solidFill>
                <a:latin typeface="VAGRounded Lt" panose="00000400000000000000" pitchFamily="2" charset="0"/>
                <a:cs typeface="Arial" panose="020B0604020202020204" pitchFamily="34" charset="0"/>
              </a:rPr>
              <a:t> plant </a:t>
            </a:r>
            <a:r>
              <a:rPr lang="en-GB" sz="2200" dirty="0" err="1" smtClean="0">
                <a:solidFill>
                  <a:schemeClr val="tx1"/>
                </a:solidFill>
                <a:latin typeface="VAGRounded Lt" panose="00000400000000000000" pitchFamily="2" charset="0"/>
                <a:cs typeface="Arial" panose="020B0604020202020204" pitchFamily="34" charset="0"/>
              </a:rPr>
              <a:t>yn</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gysylltiedig</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i’ch</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a:solidFill>
                  <a:schemeClr val="tx1"/>
                </a:solidFill>
                <a:latin typeface="VAGRounded Lt" panose="00000400000000000000" pitchFamily="2" charset="0"/>
                <a:cs typeface="Arial" panose="020B0604020202020204" pitchFamily="34" charset="0"/>
              </a:rPr>
              <a:t>rôl</a:t>
            </a:r>
            <a:r>
              <a:rPr lang="en-GB" sz="2200" dirty="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fel</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ymarferwr</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blynyddoedd</a:t>
            </a:r>
            <a:r>
              <a:rPr lang="en-GB" sz="2200" dirty="0" smtClean="0">
                <a:solidFill>
                  <a:schemeClr val="tx1"/>
                </a:solidFill>
                <a:latin typeface="VAGRounded Lt" panose="00000400000000000000" pitchFamily="2" charset="0"/>
                <a:cs typeface="Arial" panose="020B0604020202020204" pitchFamily="34" charset="0"/>
              </a:rPr>
              <a:t> </a:t>
            </a:r>
            <a:r>
              <a:rPr lang="en-GB" sz="2200" dirty="0" err="1" smtClean="0">
                <a:solidFill>
                  <a:schemeClr val="tx1"/>
                </a:solidFill>
                <a:latin typeface="VAGRounded Lt" panose="00000400000000000000" pitchFamily="2" charset="0"/>
                <a:cs typeface="Arial" panose="020B0604020202020204" pitchFamily="34" charset="0"/>
              </a:rPr>
              <a:t>cynnar</a:t>
            </a:r>
            <a:endParaRPr lang="en-GB" sz="2200" dirty="0" smtClean="0">
              <a:solidFill>
                <a:schemeClr val="tx1"/>
              </a:solidFill>
              <a:latin typeface="VAGRounded Lt" panose="00000400000000000000" pitchFamily="2" charset="0"/>
              <a:cs typeface="Arial" panose="020B0604020202020204" pitchFamily="34" charset="0"/>
            </a:endParaRPr>
          </a:p>
        </p:txBody>
      </p:sp>
      <p:pic>
        <p:nvPicPr>
          <p:cNvPr id="2" name="Slid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82324" y="5953461"/>
            <a:ext cx="609600" cy="609600"/>
          </a:xfrm>
          <a:prstGeom prst="rect">
            <a:avLst/>
          </a:prstGeom>
        </p:spPr>
      </p:pic>
    </p:spTree>
    <p:extLst>
      <p:ext uri="{BB962C8B-B14F-4D97-AF65-F5344CB8AC3E}">
        <p14:creationId xmlns:p14="http://schemas.microsoft.com/office/powerpoint/2010/main" val="3162422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7570258" y="868363"/>
            <a:ext cx="3267075" cy="498475"/>
          </a:xfrm>
        </p:spPr>
        <p:txBody>
          <a:bodyPr>
            <a:normAutofit/>
          </a:bodyPr>
          <a:lstStyle/>
          <a:p>
            <a:pPr marL="0" indent="0" algn="ctr">
              <a:buNone/>
            </a:pPr>
            <a:r>
              <a:rPr lang="en-GB" sz="2600" dirty="0" smtClean="0">
                <a:solidFill>
                  <a:schemeClr val="accent1"/>
                </a:solidFill>
                <a:latin typeface="VAGRounded Lt" panose="00000400000000000000" pitchFamily="2" charset="0"/>
              </a:rPr>
              <a:t>Accountability</a:t>
            </a:r>
            <a:endParaRPr lang="en-GB" sz="2600" dirty="0">
              <a:solidFill>
                <a:schemeClr val="accent1"/>
              </a:solidFill>
              <a:latin typeface="VAGRounded Lt" panose="00000400000000000000" pitchFamily="2" charset="0"/>
            </a:endParaRPr>
          </a:p>
        </p:txBody>
      </p:sp>
      <p:sp>
        <p:nvSpPr>
          <p:cNvPr id="3" name="Subtitle 2"/>
          <p:cNvSpPr txBox="1">
            <a:spLocks/>
          </p:cNvSpPr>
          <p:nvPr/>
        </p:nvSpPr>
        <p:spPr>
          <a:xfrm>
            <a:off x="1516938" y="854599"/>
            <a:ext cx="3267174" cy="360099"/>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2600" dirty="0" err="1" smtClean="0">
                <a:solidFill>
                  <a:schemeClr val="tx1"/>
                </a:solidFill>
                <a:latin typeface="VAGRounded Lt" panose="00000400000000000000" pitchFamily="2" charset="0"/>
              </a:rPr>
              <a:t>Atebolrwydd</a:t>
            </a:r>
            <a:endParaRPr lang="en-GB" sz="2600" dirty="0">
              <a:solidFill>
                <a:schemeClr val="tx1"/>
              </a:solidFill>
              <a:latin typeface="VAGRounded Lt" panose="00000400000000000000" pitchFamily="2" charset="0"/>
            </a:endParaRPr>
          </a:p>
        </p:txBody>
      </p:sp>
      <p:pic>
        <p:nvPicPr>
          <p:cNvPr id="4" name="Picture 3"/>
          <p:cNvPicPr>
            <a:picLocks noChangeAspect="1"/>
          </p:cNvPicPr>
          <p:nvPr/>
        </p:nvPicPr>
        <p:blipFill>
          <a:blip r:embed="rId5"/>
          <a:stretch>
            <a:fillRect/>
          </a:stretch>
        </p:blipFill>
        <p:spPr>
          <a:xfrm>
            <a:off x="6693519" y="1790171"/>
            <a:ext cx="5020552" cy="3035829"/>
          </a:xfrm>
          <a:prstGeom prst="rect">
            <a:avLst/>
          </a:prstGeom>
        </p:spPr>
      </p:pic>
      <p:pic>
        <p:nvPicPr>
          <p:cNvPr id="2" name="Slid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79119" y="5996492"/>
            <a:ext cx="609600" cy="609600"/>
          </a:xfrm>
          <a:prstGeom prst="rect">
            <a:avLst/>
          </a:prstGeom>
        </p:spPr>
      </p:pic>
      <p:pic>
        <p:nvPicPr>
          <p:cNvPr id="6" name="Picture 5"/>
          <p:cNvPicPr>
            <a:picLocks noChangeAspect="1"/>
          </p:cNvPicPr>
          <p:nvPr/>
        </p:nvPicPr>
        <p:blipFill>
          <a:blip r:embed="rId7"/>
          <a:stretch>
            <a:fillRect/>
          </a:stretch>
        </p:blipFill>
        <p:spPr>
          <a:xfrm>
            <a:off x="217132" y="1716280"/>
            <a:ext cx="5866787" cy="3183610"/>
          </a:xfrm>
          <a:prstGeom prst="rect">
            <a:avLst/>
          </a:prstGeom>
        </p:spPr>
      </p:pic>
    </p:spTree>
    <p:extLst>
      <p:ext uri="{BB962C8B-B14F-4D97-AF65-F5344CB8AC3E}">
        <p14:creationId xmlns:p14="http://schemas.microsoft.com/office/powerpoint/2010/main" val="2435887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337072" y="600073"/>
            <a:ext cx="3371850" cy="830263"/>
          </a:xfrm>
        </p:spPr>
        <p:txBody>
          <a:bodyPr>
            <a:normAutofit/>
          </a:bodyPr>
          <a:lstStyle/>
          <a:p>
            <a:pPr algn="ctr"/>
            <a:r>
              <a:rPr lang="en-US" sz="2400" dirty="0" smtClean="0">
                <a:solidFill>
                  <a:schemeClr val="accent1"/>
                </a:solidFill>
                <a:latin typeface="VAGRounded Lt" panose="00000400000000000000" pitchFamily="2" charset="0"/>
              </a:rPr>
              <a:t>Menu for Change  </a:t>
            </a:r>
            <a:endParaRPr lang="en-GB" sz="2400" dirty="0">
              <a:solidFill>
                <a:schemeClr val="accent1"/>
              </a:solidFill>
              <a:latin typeface="VAGRounded Lt" panose="00000400000000000000" pitchFamily="2" charset="0"/>
            </a:endParaRPr>
          </a:p>
        </p:txBody>
      </p:sp>
      <p:sp>
        <p:nvSpPr>
          <p:cNvPr id="3" name="Subtitle 2"/>
          <p:cNvSpPr>
            <a:spLocks noGrp="1"/>
          </p:cNvSpPr>
          <p:nvPr>
            <p:ph type="subTitle" idx="4294967295"/>
          </p:nvPr>
        </p:nvSpPr>
        <p:spPr>
          <a:xfrm>
            <a:off x="6343650" y="1430336"/>
            <a:ext cx="5645150" cy="3395664"/>
          </a:xfrm>
        </p:spPr>
        <p:txBody>
          <a:bodyPr>
            <a:normAutofit/>
          </a:bodyPr>
          <a:lstStyle/>
          <a:p>
            <a:pPr marL="0" indent="0">
              <a:buNone/>
            </a:pPr>
            <a:r>
              <a:rPr lang="en-US" sz="2200" dirty="0" smtClean="0">
                <a:solidFill>
                  <a:schemeClr val="accent1"/>
                </a:solidFill>
                <a:latin typeface="VAGRounded Lt" panose="00000400000000000000" pitchFamily="2" charset="0"/>
              </a:rPr>
              <a:t>Look over your answers and thoughts for each principle. </a:t>
            </a:r>
          </a:p>
          <a:p>
            <a:pPr marL="0" indent="0">
              <a:buNone/>
            </a:pPr>
            <a:endParaRPr lang="en-US" sz="2200" dirty="0" smtClean="0">
              <a:solidFill>
                <a:schemeClr val="accent1"/>
              </a:solidFill>
              <a:latin typeface="VAGRounded Lt" panose="00000400000000000000" pitchFamily="2" charset="0"/>
            </a:endParaRPr>
          </a:p>
          <a:p>
            <a:pPr marL="0" indent="0">
              <a:buNone/>
            </a:pPr>
            <a:r>
              <a:rPr lang="en-US" sz="2200" dirty="0" smtClean="0">
                <a:solidFill>
                  <a:schemeClr val="accent1"/>
                </a:solidFill>
                <a:latin typeface="VAGRounded Lt" panose="00000400000000000000" pitchFamily="2" charset="0"/>
              </a:rPr>
              <a:t>Pick three things you do well.</a:t>
            </a:r>
          </a:p>
          <a:p>
            <a:pPr marL="0" indent="0">
              <a:buNone/>
            </a:pPr>
            <a:endParaRPr lang="en-US" sz="2200" dirty="0">
              <a:solidFill>
                <a:schemeClr val="accent1"/>
              </a:solidFill>
              <a:latin typeface="VAGRounded Lt" panose="00000400000000000000" pitchFamily="2" charset="0"/>
            </a:endParaRPr>
          </a:p>
          <a:p>
            <a:pPr marL="0" indent="0">
              <a:buNone/>
            </a:pPr>
            <a:r>
              <a:rPr lang="en-US" sz="2200" dirty="0" smtClean="0">
                <a:solidFill>
                  <a:schemeClr val="accent1"/>
                </a:solidFill>
                <a:latin typeface="VAGRounded Lt" panose="00000400000000000000" pitchFamily="2" charset="0"/>
              </a:rPr>
              <a:t>Using the menu for change (page 21), choose three things that you would like to improve on. </a:t>
            </a:r>
          </a:p>
        </p:txBody>
      </p:sp>
      <p:sp>
        <p:nvSpPr>
          <p:cNvPr id="4" name="Title 1"/>
          <p:cNvSpPr txBox="1">
            <a:spLocks/>
          </p:cNvSpPr>
          <p:nvPr/>
        </p:nvSpPr>
        <p:spPr>
          <a:xfrm>
            <a:off x="496712" y="849006"/>
            <a:ext cx="3372479" cy="332399"/>
          </a:xfrm>
          <a:prstGeom prst="rect">
            <a:avLst/>
          </a:prstGeom>
        </p:spPr>
        <p:txBody>
          <a:bodyPr vert="horz"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US" sz="2400" dirty="0" smtClean="0">
                <a:solidFill>
                  <a:schemeClr val="tx1"/>
                </a:solidFill>
                <a:latin typeface="VAGRounded Lt" panose="00000400000000000000" pitchFamily="2" charset="0"/>
              </a:rPr>
              <a:t> </a:t>
            </a:r>
            <a:endParaRPr lang="en-GB" sz="2400" dirty="0">
              <a:solidFill>
                <a:schemeClr val="tx1"/>
              </a:solidFill>
              <a:latin typeface="VAGRounded Lt" panose="00000400000000000000" pitchFamily="2" charset="0"/>
            </a:endParaRPr>
          </a:p>
        </p:txBody>
      </p:sp>
      <p:sp>
        <p:nvSpPr>
          <p:cNvPr id="5" name="Subtitle 2"/>
          <p:cNvSpPr txBox="1">
            <a:spLocks/>
          </p:cNvSpPr>
          <p:nvPr/>
        </p:nvSpPr>
        <p:spPr>
          <a:xfrm>
            <a:off x="496712" y="1737828"/>
            <a:ext cx="5644444" cy="304699"/>
          </a:xfrm>
          <a:prstGeom prst="rect">
            <a:avLst/>
          </a:prstGeom>
        </p:spPr>
        <p:txBody>
          <a:bodyPr vert="horz"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200" dirty="0" smtClean="0">
              <a:solidFill>
                <a:schemeClr val="tx1"/>
              </a:solidFill>
              <a:latin typeface="VAGRounded Lt" panose="00000400000000000000" pitchFamily="2" charset="0"/>
            </a:endParaRPr>
          </a:p>
        </p:txBody>
      </p:sp>
      <p:pic>
        <p:nvPicPr>
          <p:cNvPr id="6" name="Slid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31556" y="6018008"/>
            <a:ext cx="609600" cy="609600"/>
          </a:xfrm>
          <a:prstGeom prst="rect">
            <a:avLst/>
          </a:prstGeom>
        </p:spPr>
      </p:pic>
      <p:sp>
        <p:nvSpPr>
          <p:cNvPr id="7" name="Title 1"/>
          <p:cNvSpPr txBox="1">
            <a:spLocks/>
          </p:cNvSpPr>
          <p:nvPr/>
        </p:nvSpPr>
        <p:spPr>
          <a:xfrm>
            <a:off x="1049791" y="656155"/>
            <a:ext cx="3371850" cy="830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a:lstStyle>
          <a:p>
            <a:pPr algn="ctr"/>
            <a:r>
              <a:rPr lang="en-US" sz="2400" dirty="0" err="1" smtClean="0">
                <a:solidFill>
                  <a:schemeClr val="accent1"/>
                </a:solidFill>
                <a:latin typeface="VAGRounded Lt" panose="00000400000000000000" pitchFamily="2" charset="0"/>
              </a:rPr>
              <a:t>Bwydlen</a:t>
            </a:r>
            <a:r>
              <a:rPr lang="en-US" sz="2400" dirty="0" smtClean="0">
                <a:solidFill>
                  <a:schemeClr val="accent1"/>
                </a:solidFill>
                <a:latin typeface="VAGRounded Lt" panose="00000400000000000000" pitchFamily="2" charset="0"/>
              </a:rPr>
              <a:t> o </a:t>
            </a:r>
            <a:r>
              <a:rPr lang="en-US" sz="2400" dirty="0" err="1" smtClean="0">
                <a:solidFill>
                  <a:schemeClr val="accent1"/>
                </a:solidFill>
                <a:latin typeface="VAGRounded Lt" panose="00000400000000000000" pitchFamily="2" charset="0"/>
              </a:rPr>
              <a:t>syniadau</a:t>
            </a:r>
            <a:endParaRPr lang="en-GB" sz="2400" dirty="0">
              <a:solidFill>
                <a:schemeClr val="accent1"/>
              </a:solidFill>
              <a:latin typeface="VAGRounded Lt" panose="00000400000000000000" pitchFamily="2" charset="0"/>
            </a:endParaRPr>
          </a:p>
        </p:txBody>
      </p:sp>
      <p:sp>
        <p:nvSpPr>
          <p:cNvPr id="8" name="Subtitle 2"/>
          <p:cNvSpPr txBox="1">
            <a:spLocks/>
          </p:cNvSpPr>
          <p:nvPr/>
        </p:nvSpPr>
        <p:spPr>
          <a:xfrm>
            <a:off x="496712" y="1423735"/>
            <a:ext cx="5645150" cy="3395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err="1" smtClean="0">
                <a:solidFill>
                  <a:schemeClr val="accent1"/>
                </a:solidFill>
                <a:latin typeface="VAGRounded Lt" panose="00000400000000000000" pitchFamily="2" charset="0"/>
              </a:rPr>
              <a:t>Edrychwch</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ar</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eich</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atebion</a:t>
            </a:r>
            <a:r>
              <a:rPr lang="en-US" sz="2200" dirty="0" smtClean="0">
                <a:solidFill>
                  <a:schemeClr val="accent1"/>
                </a:solidFill>
                <a:latin typeface="VAGRounded Lt" panose="00000400000000000000" pitchFamily="2" charset="0"/>
              </a:rPr>
              <a:t> a </a:t>
            </a:r>
            <a:r>
              <a:rPr lang="en-US" sz="2200" dirty="0" err="1" smtClean="0">
                <a:solidFill>
                  <a:schemeClr val="accent1"/>
                </a:solidFill>
                <a:latin typeface="VAGRounded Lt" panose="00000400000000000000" pitchFamily="2" charset="0"/>
              </a:rPr>
              <a:t>syniadau</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ar</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gyfer</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pob</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egwyddor</a:t>
            </a:r>
            <a:r>
              <a:rPr lang="en-US" sz="2200" dirty="0" smtClean="0">
                <a:solidFill>
                  <a:schemeClr val="accent1"/>
                </a:solidFill>
                <a:latin typeface="VAGRounded Lt" panose="00000400000000000000" pitchFamily="2" charset="0"/>
              </a:rPr>
              <a:t>.</a:t>
            </a:r>
          </a:p>
          <a:p>
            <a:pPr marL="0" indent="0">
              <a:buFont typeface="Arial" panose="020B0604020202020204" pitchFamily="34" charset="0"/>
              <a:buNone/>
            </a:pPr>
            <a:endParaRPr lang="en-US" sz="2200" dirty="0" smtClean="0">
              <a:solidFill>
                <a:schemeClr val="accent1"/>
              </a:solidFill>
              <a:latin typeface="VAGRounded Lt" panose="00000400000000000000" pitchFamily="2" charset="0"/>
            </a:endParaRPr>
          </a:p>
          <a:p>
            <a:pPr marL="0" indent="0">
              <a:buFont typeface="Arial" panose="020B0604020202020204" pitchFamily="34" charset="0"/>
              <a:buNone/>
            </a:pPr>
            <a:r>
              <a:rPr lang="en-US" sz="2200" dirty="0" err="1" smtClean="0">
                <a:solidFill>
                  <a:schemeClr val="accent1"/>
                </a:solidFill>
                <a:latin typeface="VAGRounded Lt" panose="00000400000000000000" pitchFamily="2" charset="0"/>
              </a:rPr>
              <a:t>Dewiswch</a:t>
            </a:r>
            <a:r>
              <a:rPr lang="en-US" sz="2200" dirty="0" smtClean="0">
                <a:solidFill>
                  <a:schemeClr val="accent1"/>
                </a:solidFill>
                <a:latin typeface="VAGRounded Lt" panose="00000400000000000000" pitchFamily="2" charset="0"/>
              </a:rPr>
              <a:t> tri </a:t>
            </a:r>
            <a:r>
              <a:rPr lang="en-US" sz="2200" dirty="0" err="1" smtClean="0">
                <a:solidFill>
                  <a:schemeClr val="accent1"/>
                </a:solidFill>
                <a:latin typeface="VAGRounded Lt" panose="00000400000000000000" pitchFamily="2" charset="0"/>
              </a:rPr>
              <a:t>pheth</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rydych</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yn</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gwneud</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yn</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dda</a:t>
            </a:r>
            <a:r>
              <a:rPr lang="en-US" sz="2200" dirty="0" smtClean="0">
                <a:solidFill>
                  <a:schemeClr val="accent1"/>
                </a:solidFill>
                <a:latin typeface="VAGRounded Lt" panose="00000400000000000000" pitchFamily="2" charset="0"/>
              </a:rPr>
              <a:t>.</a:t>
            </a:r>
          </a:p>
          <a:p>
            <a:pPr marL="0" indent="0">
              <a:buFont typeface="Arial" panose="020B0604020202020204" pitchFamily="34" charset="0"/>
              <a:buNone/>
            </a:pPr>
            <a:endParaRPr lang="en-US" sz="2200" dirty="0" smtClean="0">
              <a:solidFill>
                <a:schemeClr val="accent1"/>
              </a:solidFill>
              <a:latin typeface="VAGRounded Lt" panose="00000400000000000000" pitchFamily="2" charset="0"/>
            </a:endParaRPr>
          </a:p>
          <a:p>
            <a:pPr marL="0" indent="0">
              <a:buFont typeface="Arial" panose="020B0604020202020204" pitchFamily="34" charset="0"/>
              <a:buNone/>
            </a:pPr>
            <a:r>
              <a:rPr lang="en-US" sz="2200" dirty="0" err="1" smtClean="0">
                <a:solidFill>
                  <a:schemeClr val="accent1"/>
                </a:solidFill>
                <a:latin typeface="VAGRounded Lt" panose="00000400000000000000" pitchFamily="2" charset="0"/>
              </a:rPr>
              <a:t>Gan</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ddefnyddio’r</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bwydlen</a:t>
            </a:r>
            <a:r>
              <a:rPr lang="en-US" sz="2200" dirty="0" smtClean="0">
                <a:solidFill>
                  <a:schemeClr val="accent1"/>
                </a:solidFill>
                <a:latin typeface="VAGRounded Lt" panose="00000400000000000000" pitchFamily="2" charset="0"/>
              </a:rPr>
              <a:t> o </a:t>
            </a:r>
            <a:r>
              <a:rPr lang="en-US" sz="2200" dirty="0" err="1" smtClean="0">
                <a:solidFill>
                  <a:schemeClr val="accent1"/>
                </a:solidFill>
                <a:latin typeface="VAGRounded Lt" panose="00000400000000000000" pitchFamily="2" charset="0"/>
              </a:rPr>
              <a:t>syniadau</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dewiswch</a:t>
            </a:r>
            <a:r>
              <a:rPr lang="en-US" sz="2200" dirty="0" smtClean="0">
                <a:solidFill>
                  <a:schemeClr val="accent1"/>
                </a:solidFill>
                <a:latin typeface="VAGRounded Lt" panose="00000400000000000000" pitchFamily="2" charset="0"/>
              </a:rPr>
              <a:t> tri </a:t>
            </a:r>
            <a:r>
              <a:rPr lang="en-US" sz="2200" dirty="0" err="1" smtClean="0">
                <a:solidFill>
                  <a:schemeClr val="accent1"/>
                </a:solidFill>
                <a:latin typeface="VAGRounded Lt" panose="00000400000000000000" pitchFamily="2" charset="0"/>
              </a:rPr>
              <a:t>pheth</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hoffech</a:t>
            </a:r>
            <a:r>
              <a:rPr lang="en-US" sz="2200" dirty="0" smtClean="0">
                <a:solidFill>
                  <a:schemeClr val="accent1"/>
                </a:solidFill>
                <a:latin typeface="VAGRounded Lt" panose="00000400000000000000" pitchFamily="2" charset="0"/>
              </a:rPr>
              <a:t> </a:t>
            </a:r>
            <a:r>
              <a:rPr lang="en-US" sz="2200" dirty="0" err="1" smtClean="0">
                <a:solidFill>
                  <a:schemeClr val="accent1"/>
                </a:solidFill>
                <a:latin typeface="VAGRounded Lt" panose="00000400000000000000" pitchFamily="2" charset="0"/>
              </a:rPr>
              <a:t>wella</a:t>
            </a:r>
            <a:r>
              <a:rPr lang="en-US" sz="2200" dirty="0" smtClean="0">
                <a:solidFill>
                  <a:schemeClr val="accent1"/>
                </a:solidFill>
                <a:latin typeface="VAGRounded Lt" panose="00000400000000000000" pitchFamily="2" charset="0"/>
              </a:rPr>
              <a:t>. </a:t>
            </a:r>
          </a:p>
        </p:txBody>
      </p:sp>
    </p:spTree>
    <p:extLst>
      <p:ext uri="{BB962C8B-B14F-4D97-AF65-F5344CB8AC3E}">
        <p14:creationId xmlns:p14="http://schemas.microsoft.com/office/powerpoint/2010/main" val="1748144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02089"/>
            <a:ext cx="11633982" cy="4276579"/>
          </a:xfrm>
          <a:prstGeom prst="rect">
            <a:avLst/>
          </a:prstGeom>
        </p:spPr>
        <p:txBody>
          <a:bodyPr vert="horz" lIns="0" tIns="0" rIns="0" bIns="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r>
              <a:rPr lang="en-GB" sz="5800" b="1" dirty="0" err="1" smtClean="0">
                <a:solidFill>
                  <a:schemeClr val="accent4">
                    <a:lumMod val="75000"/>
                  </a:schemeClr>
                </a:solidFill>
              </a:rPr>
              <a:t>Manylion</a:t>
            </a:r>
            <a:r>
              <a:rPr lang="en-GB" sz="5800" b="1" dirty="0" smtClean="0">
                <a:solidFill>
                  <a:schemeClr val="accent4">
                    <a:lumMod val="75000"/>
                  </a:schemeClr>
                </a:solidFill>
              </a:rPr>
              <a:t> </a:t>
            </a:r>
            <a:r>
              <a:rPr lang="en-GB" sz="5800" b="1" dirty="0" err="1" smtClean="0">
                <a:solidFill>
                  <a:schemeClr val="accent4">
                    <a:lumMod val="75000"/>
                  </a:schemeClr>
                </a:solidFill>
              </a:rPr>
              <a:t>Cyswllt</a:t>
            </a:r>
            <a:r>
              <a:rPr lang="en-GB" sz="5800" b="1" dirty="0" smtClean="0">
                <a:solidFill>
                  <a:schemeClr val="accent4">
                    <a:lumMod val="75000"/>
                  </a:schemeClr>
                </a:solidFill>
              </a:rPr>
              <a:t> </a:t>
            </a:r>
            <a:r>
              <a:rPr lang="en-GB" sz="5800" b="1" dirty="0" smtClean="0"/>
              <a:t>| Contact Details</a:t>
            </a:r>
            <a:endParaRPr lang="en-GB" sz="5800" b="1" dirty="0" smtClean="0">
              <a:solidFill>
                <a:srgbClr val="DE0058"/>
              </a:solidFill>
            </a:endParaRPr>
          </a:p>
          <a:p>
            <a:pPr>
              <a:lnSpc>
                <a:spcPct val="100000"/>
              </a:lnSpc>
              <a:defRPr sz="1800"/>
            </a:pPr>
            <a:endParaRPr lang="en-GB" sz="2200" b="1" dirty="0" smtClean="0"/>
          </a:p>
          <a:p>
            <a:pPr>
              <a:lnSpc>
                <a:spcPct val="100000"/>
              </a:lnSpc>
              <a:defRPr sz="1800"/>
            </a:pPr>
            <a:endParaRPr lang="en-GB" sz="2600" b="1" dirty="0" smtClean="0"/>
          </a:p>
          <a:p>
            <a:pPr>
              <a:lnSpc>
                <a:spcPct val="100000"/>
              </a:lnSpc>
              <a:defRPr sz="1800"/>
            </a:pPr>
            <a:r>
              <a:rPr lang="en-GB" sz="3400" b="1" dirty="0" err="1" smtClean="0">
                <a:solidFill>
                  <a:schemeClr val="accent4">
                    <a:lumMod val="75000"/>
                  </a:schemeClr>
                </a:solidFill>
              </a:rPr>
              <a:t>Trydar</a:t>
            </a:r>
            <a:r>
              <a:rPr lang="en-GB" sz="3400" b="1" dirty="0" smtClean="0">
                <a:solidFill>
                  <a:schemeClr val="accent4">
                    <a:lumMod val="75000"/>
                  </a:schemeClr>
                </a:solidFill>
              </a:rPr>
              <a:t> </a:t>
            </a:r>
            <a:r>
              <a:rPr lang="en-GB" sz="3400" b="1" dirty="0" smtClean="0"/>
              <a:t>|</a:t>
            </a:r>
            <a:r>
              <a:rPr lang="en-GB" sz="3400" b="1" dirty="0" smtClean="0">
                <a:solidFill>
                  <a:schemeClr val="accent4">
                    <a:lumMod val="75000"/>
                  </a:schemeClr>
                </a:solidFill>
              </a:rPr>
              <a:t> </a:t>
            </a:r>
            <a:r>
              <a:rPr lang="en-GB" sz="3400" b="1" dirty="0" smtClean="0"/>
              <a:t>Twitter</a:t>
            </a:r>
            <a:r>
              <a:rPr lang="en-GB" sz="3400" b="1" dirty="0" smtClean="0">
                <a:solidFill>
                  <a:srgbClr val="DE0058"/>
                </a:solidFill>
              </a:rPr>
              <a:t>              		</a:t>
            </a:r>
            <a:r>
              <a:rPr lang="en-GB" sz="3400" b="1" dirty="0" smtClean="0"/>
              <a:t>@</a:t>
            </a:r>
            <a:r>
              <a:rPr lang="en-GB" sz="3400" b="1" dirty="0" err="1" smtClean="0"/>
              <a:t>childcomwales</a:t>
            </a:r>
            <a:endParaRPr lang="en-GB" sz="3400" b="1" dirty="0" smtClean="0"/>
          </a:p>
          <a:p>
            <a:pPr>
              <a:lnSpc>
                <a:spcPct val="100000"/>
              </a:lnSpc>
              <a:defRPr sz="1800"/>
            </a:pPr>
            <a:r>
              <a:rPr lang="en-GB" sz="3400" b="1" dirty="0" smtClean="0"/>
              <a:t>Instagram</a:t>
            </a:r>
            <a:r>
              <a:rPr lang="en-GB" sz="3400" b="1" dirty="0" smtClean="0">
                <a:solidFill>
                  <a:srgbClr val="DE0058"/>
                </a:solidFill>
              </a:rPr>
              <a:t>			</a:t>
            </a:r>
            <a:r>
              <a:rPr lang="en-GB" sz="3400" b="1" dirty="0" smtClean="0"/>
              <a:t>@</a:t>
            </a:r>
            <a:r>
              <a:rPr lang="en-GB" sz="3400" b="1" dirty="0" err="1" smtClean="0"/>
              <a:t>childcomwales</a:t>
            </a:r>
            <a:endParaRPr lang="en-GB" sz="3400" b="1" dirty="0" smtClean="0"/>
          </a:p>
          <a:p>
            <a:pPr>
              <a:lnSpc>
                <a:spcPct val="100000"/>
              </a:lnSpc>
              <a:defRPr sz="1800"/>
            </a:pPr>
            <a:r>
              <a:rPr lang="en-GB" sz="3400" b="1" dirty="0" err="1" smtClean="0">
                <a:solidFill>
                  <a:schemeClr val="accent4">
                    <a:lumMod val="75000"/>
                  </a:schemeClr>
                </a:solidFill>
              </a:rPr>
              <a:t>Awr</a:t>
            </a:r>
            <a:r>
              <a:rPr lang="en-GB" sz="3400" b="1" dirty="0" smtClean="0">
                <a:solidFill>
                  <a:schemeClr val="accent4">
                    <a:lumMod val="75000"/>
                  </a:schemeClr>
                </a:solidFill>
              </a:rPr>
              <a:t> </a:t>
            </a:r>
            <a:r>
              <a:rPr lang="en-GB" sz="3400" b="1" dirty="0" err="1" smtClean="0">
                <a:solidFill>
                  <a:schemeClr val="accent4">
                    <a:lumMod val="75000"/>
                  </a:schemeClr>
                </a:solidFill>
              </a:rPr>
              <a:t>Hawliau</a:t>
            </a:r>
            <a:r>
              <a:rPr lang="en-GB" sz="3400" b="1" dirty="0" smtClean="0">
                <a:solidFill>
                  <a:schemeClr val="accent4">
                    <a:lumMod val="75000"/>
                  </a:schemeClr>
                </a:solidFill>
              </a:rPr>
              <a:t> </a:t>
            </a:r>
            <a:r>
              <a:rPr lang="en-GB" sz="3400" b="1" dirty="0" smtClean="0"/>
              <a:t>|Rights Hour  </a:t>
            </a:r>
            <a:r>
              <a:rPr lang="en-GB" sz="3400" b="1" dirty="0"/>
              <a:t>	</a:t>
            </a:r>
            <a:r>
              <a:rPr lang="en-GB" sz="3400" b="1" dirty="0" smtClean="0"/>
              <a:t>	</a:t>
            </a:r>
            <a:r>
              <a:rPr lang="en-GB" sz="3400" b="1" dirty="0" err="1" smtClean="0">
                <a:solidFill>
                  <a:schemeClr val="accent4">
                    <a:lumMod val="75000"/>
                  </a:schemeClr>
                </a:solidFill>
              </a:rPr>
              <a:t>Dydd</a:t>
            </a:r>
            <a:r>
              <a:rPr lang="en-GB" sz="3400" b="1" dirty="0" smtClean="0">
                <a:solidFill>
                  <a:schemeClr val="accent4">
                    <a:lumMod val="75000"/>
                  </a:schemeClr>
                </a:solidFill>
              </a:rPr>
              <a:t> </a:t>
            </a:r>
            <a:r>
              <a:rPr lang="en-GB" sz="3400" b="1" dirty="0" err="1" smtClean="0">
                <a:solidFill>
                  <a:schemeClr val="accent4">
                    <a:lumMod val="75000"/>
                  </a:schemeClr>
                </a:solidFill>
              </a:rPr>
              <a:t>Gwener</a:t>
            </a:r>
            <a:r>
              <a:rPr lang="en-GB" sz="3400" b="1" dirty="0" smtClean="0">
                <a:solidFill>
                  <a:schemeClr val="accent4">
                    <a:lumMod val="75000"/>
                  </a:schemeClr>
                </a:solidFill>
              </a:rPr>
              <a:t> </a:t>
            </a:r>
            <a:r>
              <a:rPr lang="en-GB" sz="3400" b="1" dirty="0" smtClean="0"/>
              <a:t>|Friday 12- 1 </a:t>
            </a:r>
          </a:p>
          <a:p>
            <a:pPr>
              <a:lnSpc>
                <a:spcPct val="100000"/>
              </a:lnSpc>
              <a:defRPr sz="1800"/>
            </a:pPr>
            <a:r>
              <a:rPr lang="en-GB" sz="3400" b="1" dirty="0" err="1" smtClean="0">
                <a:solidFill>
                  <a:schemeClr val="accent4">
                    <a:lumMod val="75000"/>
                  </a:schemeClr>
                </a:solidFill>
              </a:rPr>
              <a:t>Ffôn</a:t>
            </a:r>
            <a:r>
              <a:rPr lang="en-GB" sz="3400" b="1" dirty="0" smtClean="0">
                <a:solidFill>
                  <a:srgbClr val="DE0058"/>
                </a:solidFill>
              </a:rPr>
              <a:t>  </a:t>
            </a:r>
            <a:r>
              <a:rPr lang="en-GB" sz="3400" b="1" dirty="0" smtClean="0"/>
              <a:t>| Phone</a:t>
            </a:r>
            <a:r>
              <a:rPr lang="en-GB" sz="3400" dirty="0" smtClean="0"/>
              <a:t>             		</a:t>
            </a:r>
            <a:r>
              <a:rPr lang="en-GB" sz="3400" b="1" dirty="0" smtClean="0"/>
              <a:t>01792 765600</a:t>
            </a:r>
          </a:p>
          <a:p>
            <a:pPr>
              <a:lnSpc>
                <a:spcPct val="100000"/>
              </a:lnSpc>
              <a:defRPr sz="1800"/>
            </a:pPr>
            <a:r>
              <a:rPr lang="en-GB" sz="3400" b="1" dirty="0" err="1" smtClean="0">
                <a:solidFill>
                  <a:schemeClr val="accent4">
                    <a:lumMod val="75000"/>
                  </a:schemeClr>
                </a:solidFill>
              </a:rPr>
              <a:t>Ebost</a:t>
            </a:r>
            <a:r>
              <a:rPr lang="en-GB" sz="3400" b="1" dirty="0" smtClean="0">
                <a:solidFill>
                  <a:schemeClr val="accent4">
                    <a:lumMod val="75000"/>
                  </a:schemeClr>
                </a:solidFill>
              </a:rPr>
              <a:t> </a:t>
            </a:r>
            <a:r>
              <a:rPr lang="en-GB" sz="3400" b="1" dirty="0" smtClean="0"/>
              <a:t>| Email   </a:t>
            </a:r>
            <a:r>
              <a:rPr lang="en-GB" sz="3400" dirty="0" smtClean="0"/>
              <a:t>             		</a:t>
            </a:r>
            <a:r>
              <a:rPr lang="en-GB" sz="3400" u="sng" dirty="0" smtClean="0">
                <a:solidFill>
                  <a:srgbClr val="0563C1"/>
                </a:solidFill>
                <a:uFill>
                  <a:solidFill>
                    <a:srgbClr val="0563C1"/>
                  </a:solidFill>
                </a:uFill>
                <a:hlinkClick r:id="rId5"/>
              </a:rPr>
              <a:t>post@childcomwales.org.uk</a:t>
            </a:r>
            <a:r>
              <a:rPr lang="en-GB" sz="3400" u="sng" dirty="0" smtClean="0">
                <a:solidFill>
                  <a:srgbClr val="0563C1"/>
                </a:solidFill>
                <a:uFill>
                  <a:solidFill>
                    <a:srgbClr val="0563C1"/>
                  </a:solidFill>
                </a:uFill>
              </a:rPr>
              <a:t> </a:t>
            </a:r>
            <a:r>
              <a:rPr lang="en-GB" sz="3400" dirty="0" smtClean="0"/>
              <a:t>| </a:t>
            </a:r>
            <a:r>
              <a:rPr lang="en-GB" sz="3400" u="sng" dirty="0" smtClean="0">
                <a:solidFill>
                  <a:srgbClr val="0563C1"/>
                </a:solidFill>
                <a:uFill>
                  <a:solidFill>
                    <a:srgbClr val="0563C1"/>
                  </a:solidFill>
                </a:uFill>
              </a:rPr>
              <a:t>post@complantcymru.org.uk </a:t>
            </a:r>
          </a:p>
          <a:p>
            <a:pPr>
              <a:lnSpc>
                <a:spcPct val="100000"/>
              </a:lnSpc>
              <a:defRPr sz="1800"/>
            </a:pPr>
            <a:r>
              <a:rPr lang="en-GB" sz="3400" b="1" dirty="0" smtClean="0"/>
              <a:t>Facebook				</a:t>
            </a:r>
            <a:r>
              <a:rPr lang="en-GB" sz="3400" dirty="0" smtClean="0">
                <a:hlinkClick r:id="rId6"/>
              </a:rPr>
              <a:t>https://www.facebook.com/childcomwales/</a:t>
            </a:r>
            <a:endParaRPr lang="en-GB" sz="3400" dirty="0" smtClean="0"/>
          </a:p>
          <a:p>
            <a:pPr>
              <a:lnSpc>
                <a:spcPct val="100000"/>
              </a:lnSpc>
              <a:defRPr sz="1800"/>
            </a:pPr>
            <a:r>
              <a:rPr lang="en-GB" sz="3400" b="1" dirty="0" err="1" smtClean="0">
                <a:solidFill>
                  <a:schemeClr val="accent4">
                    <a:lumMod val="75000"/>
                  </a:schemeClr>
                </a:solidFill>
              </a:rPr>
              <a:t>Gwefan</a:t>
            </a:r>
            <a:r>
              <a:rPr lang="en-GB" sz="3400" dirty="0" smtClean="0"/>
              <a:t>  </a:t>
            </a:r>
            <a:r>
              <a:rPr lang="en-GB" sz="3400" b="1" dirty="0" smtClean="0"/>
              <a:t>| Website   		</a:t>
            </a:r>
            <a:r>
              <a:rPr lang="en-GB" sz="3400" u="sng" dirty="0" smtClean="0">
                <a:solidFill>
                  <a:srgbClr val="0563C1"/>
                </a:solidFill>
                <a:uFill>
                  <a:solidFill>
                    <a:srgbClr val="0563C1"/>
                  </a:solidFill>
                </a:uFill>
                <a:hlinkClick r:id="" invalidUrl="http://www.childcomwales.org.uk%7C/"/>
              </a:rPr>
              <a:t>www.childcomwales.org.uk</a:t>
            </a:r>
            <a:r>
              <a:rPr lang="en-GB" sz="3400" dirty="0" smtClean="0">
                <a:hlinkClick r:id="" invalidUrl="http://www.childcomwales.org.uk%7C/"/>
              </a:rPr>
              <a:t>|</a:t>
            </a:r>
            <a:r>
              <a:rPr lang="en-GB" sz="3400" dirty="0" smtClean="0"/>
              <a:t> </a:t>
            </a:r>
            <a:r>
              <a:rPr lang="en-GB" sz="3400" u="sng" dirty="0" smtClean="0">
                <a:solidFill>
                  <a:srgbClr val="0563C1"/>
                </a:solidFill>
                <a:uFill>
                  <a:solidFill>
                    <a:srgbClr val="0563C1"/>
                  </a:solidFill>
                </a:uFill>
                <a:hlinkClick r:id="rId7"/>
              </a:rPr>
              <a:t>www.complantcymru.org.uk</a:t>
            </a:r>
            <a:endParaRPr lang="en-GB" sz="3400" u="sng" dirty="0" smtClean="0">
              <a:solidFill>
                <a:srgbClr val="0563C1"/>
              </a:solidFill>
              <a:uFill>
                <a:solidFill>
                  <a:srgbClr val="0563C1"/>
                </a:solidFill>
              </a:uFill>
            </a:endParaRPr>
          </a:p>
          <a:p>
            <a:pPr>
              <a:lnSpc>
                <a:spcPct val="100000"/>
              </a:lnSpc>
              <a:defRPr sz="1800"/>
            </a:pPr>
            <a:endParaRPr lang="en-GB" sz="2200" dirty="0" smtClean="0"/>
          </a:p>
          <a:p>
            <a:pPr>
              <a:lnSpc>
                <a:spcPct val="100000"/>
              </a:lnSpc>
              <a:defRPr sz="1800"/>
            </a:pPr>
            <a:r>
              <a:rPr lang="en-GB" sz="2200" dirty="0" smtClean="0"/>
              <a:t>          </a:t>
            </a:r>
          </a:p>
          <a:p>
            <a:pPr>
              <a:lnSpc>
                <a:spcPct val="100000"/>
              </a:lnSpc>
              <a:defRPr sz="1800"/>
            </a:pPr>
            <a:r>
              <a:rPr lang="en-GB" sz="2200" dirty="0" smtClean="0"/>
              <a:t>                                     </a:t>
            </a:r>
            <a:endParaRPr lang="en-GB" sz="2200" dirty="0"/>
          </a:p>
        </p:txBody>
      </p:sp>
      <p:pic>
        <p:nvPicPr>
          <p:cNvPr id="2" name="Slid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01957" y="5738308"/>
            <a:ext cx="609600" cy="609600"/>
          </a:xfrm>
          <a:prstGeom prst="rect">
            <a:avLst/>
          </a:prstGeom>
        </p:spPr>
      </p:pic>
    </p:spTree>
    <p:extLst>
      <p:ext uri="{BB962C8B-B14F-4D97-AF65-F5344CB8AC3E}">
        <p14:creationId xmlns:p14="http://schemas.microsoft.com/office/powerpoint/2010/main" val="3635137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5334" y="611139"/>
            <a:ext cx="5525911" cy="5262979"/>
          </a:xfrm>
          <a:prstGeom prst="rect">
            <a:avLst/>
          </a:prstGeom>
          <a:noFill/>
        </p:spPr>
        <p:txBody>
          <a:bodyPr wrap="square" rtlCol="0">
            <a:spAutoFit/>
          </a:bodyPr>
          <a:lstStyle/>
          <a:p>
            <a:r>
              <a:rPr lang="en-US" sz="2000" dirty="0">
                <a:solidFill>
                  <a:schemeClr val="accent1"/>
                </a:solidFill>
                <a:latin typeface="VAGRounded Lt" panose="00000400000000000000" pitchFamily="2" charset="0"/>
                <a:ea typeface="+mj-ea"/>
                <a:cs typeface="+mj-cs"/>
              </a:rPr>
              <a:t>Activity 1: What do children need to grow up happy, healthy and safe? </a:t>
            </a:r>
          </a:p>
          <a:p>
            <a:endParaRPr lang="en-US" sz="2000" dirty="0">
              <a:solidFill>
                <a:schemeClr val="accent1"/>
              </a:solidFill>
              <a:latin typeface="VAGRounded Lt" panose="00000400000000000000" pitchFamily="2" charset="0"/>
              <a:ea typeface="+mj-ea"/>
              <a:cs typeface="+mj-cs"/>
            </a:endParaRPr>
          </a:p>
          <a:p>
            <a:pPr marL="342900" indent="-342900">
              <a:lnSpc>
                <a:spcPct val="150000"/>
              </a:lnSpc>
              <a:buFont typeface="Arial" panose="020B0604020202020204" pitchFamily="34" charset="0"/>
              <a:buChar char="•"/>
            </a:pPr>
            <a:r>
              <a:rPr lang="en-US" sz="2000" dirty="0">
                <a:solidFill>
                  <a:schemeClr val="accent1"/>
                </a:solidFill>
                <a:latin typeface="VAGRounded Lt" panose="00000400000000000000" pitchFamily="2" charset="0"/>
                <a:ea typeface="+mj-ea"/>
                <a:cs typeface="+mj-cs"/>
              </a:rPr>
              <a:t>Use Activity Sheet </a:t>
            </a:r>
            <a:r>
              <a:rPr lang="en-US" sz="2000" dirty="0" smtClean="0">
                <a:solidFill>
                  <a:schemeClr val="accent1"/>
                </a:solidFill>
                <a:latin typeface="VAGRounded Lt" panose="00000400000000000000" pitchFamily="2" charset="0"/>
                <a:ea typeface="+mj-ea"/>
                <a:cs typeface="+mj-cs"/>
              </a:rPr>
              <a:t>One (page 3) </a:t>
            </a:r>
            <a:r>
              <a:rPr lang="en-US" sz="2000" dirty="0">
                <a:solidFill>
                  <a:schemeClr val="accent1"/>
                </a:solidFill>
                <a:latin typeface="VAGRounded Lt" panose="00000400000000000000" pitchFamily="2" charset="0"/>
                <a:ea typeface="+mj-ea"/>
                <a:cs typeface="+mj-cs"/>
              </a:rPr>
              <a:t>in your </a:t>
            </a:r>
            <a:r>
              <a:rPr lang="en-US" sz="2000" dirty="0" smtClean="0">
                <a:solidFill>
                  <a:schemeClr val="accent1"/>
                </a:solidFill>
                <a:latin typeface="VAGRounded Lt" panose="00000400000000000000" pitchFamily="2" charset="0"/>
                <a:ea typeface="+mj-ea"/>
                <a:cs typeface="+mj-cs"/>
              </a:rPr>
              <a:t>workbook </a:t>
            </a:r>
            <a:endParaRPr lang="en-US" sz="2000" dirty="0">
              <a:solidFill>
                <a:schemeClr val="accent1"/>
              </a:solidFill>
              <a:latin typeface="VAGRounded Lt" panose="00000400000000000000" pitchFamily="2" charset="0"/>
              <a:ea typeface="+mj-ea"/>
              <a:cs typeface="+mj-cs"/>
            </a:endParaRPr>
          </a:p>
          <a:p>
            <a:pPr marL="342900" indent="-342900">
              <a:lnSpc>
                <a:spcPct val="150000"/>
              </a:lnSpc>
              <a:buFont typeface="Arial" panose="020B0604020202020204" pitchFamily="34" charset="0"/>
              <a:buChar char="•"/>
            </a:pPr>
            <a:r>
              <a:rPr lang="en-US" sz="2000" dirty="0">
                <a:solidFill>
                  <a:schemeClr val="accent1"/>
                </a:solidFill>
                <a:latin typeface="VAGRounded Lt" panose="00000400000000000000" pitchFamily="2" charset="0"/>
                <a:ea typeface="+mj-ea"/>
                <a:cs typeface="+mj-cs"/>
              </a:rPr>
              <a:t>Think about the things a child needs to grow up happy, healthy and safe </a:t>
            </a:r>
          </a:p>
          <a:p>
            <a:pPr marL="342900" indent="-342900">
              <a:lnSpc>
                <a:spcPct val="150000"/>
              </a:lnSpc>
              <a:buFont typeface="Arial" panose="020B0604020202020204" pitchFamily="34" charset="0"/>
              <a:buChar char="•"/>
            </a:pPr>
            <a:r>
              <a:rPr lang="en-US" sz="2000" dirty="0">
                <a:solidFill>
                  <a:schemeClr val="accent1"/>
                </a:solidFill>
                <a:latin typeface="VAGRounded Lt" panose="00000400000000000000" pitchFamily="2" charset="0"/>
                <a:ea typeface="+mj-ea"/>
                <a:cs typeface="+mj-cs"/>
              </a:rPr>
              <a:t>Write your answers inside the body</a:t>
            </a:r>
          </a:p>
          <a:p>
            <a:pPr marL="342900" indent="-342900">
              <a:lnSpc>
                <a:spcPct val="150000"/>
              </a:lnSpc>
              <a:buFont typeface="Arial" panose="020B0604020202020204" pitchFamily="34" charset="0"/>
              <a:buChar char="•"/>
            </a:pPr>
            <a:r>
              <a:rPr lang="en-US" sz="2000" dirty="0">
                <a:solidFill>
                  <a:schemeClr val="accent1"/>
                </a:solidFill>
                <a:latin typeface="VAGRounded Lt" panose="00000400000000000000" pitchFamily="2" charset="0"/>
                <a:ea typeface="+mj-ea"/>
                <a:cs typeface="+mj-cs"/>
              </a:rPr>
              <a:t>Using a rights poster, check over your answers and see how many of them are children’s rights. </a:t>
            </a:r>
          </a:p>
          <a:p>
            <a:endParaRPr lang="en-US" dirty="0"/>
          </a:p>
          <a:p>
            <a:endParaRPr lang="en-GB" dirty="0"/>
          </a:p>
        </p:txBody>
      </p:sp>
      <p:sp>
        <p:nvSpPr>
          <p:cNvPr id="3" name="TextBox 2"/>
          <p:cNvSpPr txBox="1"/>
          <p:nvPr/>
        </p:nvSpPr>
        <p:spPr>
          <a:xfrm>
            <a:off x="434623" y="611139"/>
            <a:ext cx="5525911" cy="5262979"/>
          </a:xfrm>
          <a:prstGeom prst="rect">
            <a:avLst/>
          </a:prstGeom>
          <a:noFill/>
        </p:spPr>
        <p:txBody>
          <a:bodyPr wrap="square" rtlCol="0">
            <a:spAutoFit/>
          </a:bodyPr>
          <a:lstStyle/>
          <a:p>
            <a:r>
              <a:rPr lang="en-US" sz="2000" dirty="0" err="1">
                <a:latin typeface="VAGRounded Lt" panose="00000400000000000000" pitchFamily="2" charset="0"/>
                <a:ea typeface="+mj-ea"/>
                <a:cs typeface="+mj-cs"/>
              </a:rPr>
              <a:t>Gweithgaredd</a:t>
            </a:r>
            <a:r>
              <a:rPr lang="en-US" sz="2000" dirty="0">
                <a:latin typeface="VAGRounded Lt" panose="00000400000000000000" pitchFamily="2" charset="0"/>
                <a:ea typeface="+mj-ea"/>
                <a:cs typeface="+mj-cs"/>
              </a:rPr>
              <a:t> 1: Beth </a:t>
            </a:r>
            <a:r>
              <a:rPr lang="en-US" sz="2000" dirty="0" err="1">
                <a:latin typeface="VAGRounded Lt" panose="00000400000000000000" pitchFamily="2" charset="0"/>
                <a:ea typeface="+mj-ea"/>
                <a:cs typeface="+mj-cs"/>
              </a:rPr>
              <a:t>sydd</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angen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ar</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blant</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i</a:t>
            </a:r>
            <a:r>
              <a:rPr lang="en-US" sz="2000" dirty="0">
                <a:latin typeface="VAGRounded Lt" panose="00000400000000000000" pitchFamily="2" charset="0"/>
                <a:ea typeface="+mj-ea"/>
                <a:cs typeface="+mj-cs"/>
              </a:rPr>
              <a:t> </a:t>
            </a:r>
            <a:r>
              <a:rPr lang="en-US" sz="2000" dirty="0" err="1" smtClean="0">
                <a:latin typeface="VAGRounded Lt" panose="00000400000000000000" pitchFamily="2" charset="0"/>
                <a:ea typeface="+mj-ea"/>
                <a:cs typeface="+mj-cs"/>
              </a:rPr>
              <a:t>dyfu’n</a:t>
            </a:r>
            <a:r>
              <a:rPr lang="en-US" sz="2000" dirty="0" smtClean="0">
                <a:latin typeface="VAGRounded Lt" panose="00000400000000000000" pitchFamily="2" charset="0"/>
                <a:ea typeface="+mj-ea"/>
                <a:cs typeface="+mj-cs"/>
              </a:rPr>
              <a:t> </a:t>
            </a:r>
            <a:r>
              <a:rPr lang="en-US" sz="2000" dirty="0" err="1" smtClean="0">
                <a:latin typeface="VAGRounded Lt" panose="00000400000000000000" pitchFamily="2" charset="0"/>
                <a:ea typeface="+mj-ea"/>
                <a:cs typeface="+mj-cs"/>
              </a:rPr>
              <a:t>hapus</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yn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iach</a:t>
            </a:r>
            <a:r>
              <a:rPr lang="en-US" sz="2000" dirty="0">
                <a:latin typeface="VAGRounded Lt" panose="00000400000000000000" pitchFamily="2" charset="0"/>
                <a:ea typeface="+mj-ea"/>
                <a:cs typeface="+mj-cs"/>
              </a:rPr>
              <a:t> ac </a:t>
            </a:r>
            <a:r>
              <a:rPr lang="en-US" sz="2000" dirty="0" err="1">
                <a:latin typeface="VAGRounded Lt" panose="00000400000000000000" pitchFamily="2" charset="0"/>
                <a:ea typeface="+mj-ea"/>
                <a:cs typeface="+mj-cs"/>
              </a:rPr>
              <a:t>yn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ddiogel</a:t>
            </a:r>
            <a:r>
              <a:rPr lang="en-US" sz="2000" dirty="0">
                <a:latin typeface="VAGRounded Lt" panose="00000400000000000000" pitchFamily="2" charset="0"/>
                <a:ea typeface="+mj-ea"/>
                <a:cs typeface="+mj-cs"/>
              </a:rPr>
              <a:t>? </a:t>
            </a:r>
          </a:p>
          <a:p>
            <a:pPr algn="ctr"/>
            <a:endParaRPr lang="en-US" sz="2000" dirty="0">
              <a:latin typeface="VAGRounded Lt" panose="00000400000000000000" pitchFamily="2" charset="0"/>
              <a:ea typeface="+mj-ea"/>
              <a:cs typeface="+mj-cs"/>
            </a:endParaRPr>
          </a:p>
          <a:p>
            <a:pPr marL="342900" indent="-342900">
              <a:lnSpc>
                <a:spcPct val="150000"/>
              </a:lnSpc>
              <a:buFont typeface="Arial" panose="020B0604020202020204" pitchFamily="34" charset="0"/>
              <a:buChar char="•"/>
            </a:pPr>
            <a:r>
              <a:rPr lang="en-US" sz="2000" dirty="0" err="1">
                <a:latin typeface="VAGRounded Lt" panose="00000400000000000000" pitchFamily="2" charset="0"/>
                <a:ea typeface="+mj-ea"/>
                <a:cs typeface="+mj-cs"/>
              </a:rPr>
              <a:t>Defnyddiwch</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Daflen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Gweithgaredd</a:t>
            </a:r>
            <a:r>
              <a:rPr lang="en-US" sz="2000" dirty="0">
                <a:latin typeface="VAGRounded Lt" panose="00000400000000000000" pitchFamily="2" charset="0"/>
                <a:ea typeface="+mj-ea"/>
                <a:cs typeface="+mj-cs"/>
              </a:rPr>
              <a:t> 1 </a:t>
            </a:r>
            <a:r>
              <a:rPr lang="en-US" sz="2000" dirty="0" smtClean="0">
                <a:latin typeface="VAGRounded Lt" panose="00000400000000000000" pitchFamily="2" charset="0"/>
                <a:ea typeface="+mj-ea"/>
                <a:cs typeface="+mj-cs"/>
              </a:rPr>
              <a:t>(</a:t>
            </a:r>
            <a:r>
              <a:rPr lang="en-US" sz="2000" dirty="0" err="1" smtClean="0">
                <a:latin typeface="VAGRounded Lt" panose="00000400000000000000" pitchFamily="2" charset="0"/>
                <a:ea typeface="+mj-ea"/>
                <a:cs typeface="+mj-cs"/>
              </a:rPr>
              <a:t>tudalen</a:t>
            </a:r>
            <a:r>
              <a:rPr lang="en-US" sz="2000" dirty="0" smtClean="0">
                <a:latin typeface="VAGRounded Lt" panose="00000400000000000000" pitchFamily="2" charset="0"/>
                <a:ea typeface="+mj-ea"/>
                <a:cs typeface="+mj-cs"/>
              </a:rPr>
              <a:t> 3) </a:t>
            </a:r>
            <a:r>
              <a:rPr lang="en-US" sz="2000" dirty="0" err="1" smtClean="0">
                <a:latin typeface="VAGRounded Lt" panose="00000400000000000000" pitchFamily="2" charset="0"/>
                <a:ea typeface="+mj-ea"/>
                <a:cs typeface="+mj-cs"/>
              </a:rPr>
              <a:t>yn</a:t>
            </a:r>
            <a:r>
              <a:rPr lang="en-US" sz="2000" dirty="0" smtClean="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eich</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llyfryn</a:t>
            </a:r>
            <a:endParaRPr lang="en-US" sz="2000" dirty="0">
              <a:latin typeface="VAGRounded Lt" panose="00000400000000000000" pitchFamily="2" charset="0"/>
              <a:ea typeface="+mj-ea"/>
              <a:cs typeface="+mj-cs"/>
            </a:endParaRPr>
          </a:p>
          <a:p>
            <a:pPr marL="342900" indent="-342900">
              <a:lnSpc>
                <a:spcPct val="150000"/>
              </a:lnSpc>
              <a:buFont typeface="Arial" panose="020B0604020202020204" pitchFamily="34" charset="0"/>
              <a:buChar char="•"/>
            </a:pPr>
            <a:r>
              <a:rPr lang="en-US" sz="2000" dirty="0" err="1">
                <a:latin typeface="VAGRounded Lt" panose="00000400000000000000" pitchFamily="2" charset="0"/>
                <a:ea typeface="+mj-ea"/>
                <a:cs typeface="+mj-cs"/>
              </a:rPr>
              <a:t>Meddyliwch</a:t>
            </a:r>
            <a:r>
              <a:rPr lang="en-US" sz="2000" dirty="0">
                <a:latin typeface="VAGRounded Lt" panose="00000400000000000000" pitchFamily="2" charset="0"/>
                <a:ea typeface="+mj-ea"/>
                <a:cs typeface="+mj-cs"/>
              </a:rPr>
              <a:t> am </a:t>
            </a:r>
            <a:r>
              <a:rPr lang="en-US" sz="2000" dirty="0" err="1">
                <a:latin typeface="VAGRounded Lt" panose="00000400000000000000" pitchFamily="2" charset="0"/>
                <a:ea typeface="+mj-ea"/>
                <a:cs typeface="+mj-cs"/>
              </a:rPr>
              <a:t>beth</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sydd</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angen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ar</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blentyn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i</a:t>
            </a:r>
            <a:r>
              <a:rPr lang="en-US" sz="2000" dirty="0">
                <a:latin typeface="VAGRounded Lt" panose="00000400000000000000" pitchFamily="2" charset="0"/>
                <a:ea typeface="+mj-ea"/>
                <a:cs typeface="+mj-cs"/>
              </a:rPr>
              <a:t> </a:t>
            </a:r>
            <a:r>
              <a:rPr lang="en-US" sz="2000" dirty="0" err="1" smtClean="0">
                <a:latin typeface="VAGRounded Lt" panose="00000400000000000000" pitchFamily="2" charset="0"/>
                <a:ea typeface="+mj-ea"/>
                <a:cs typeface="+mj-cs"/>
              </a:rPr>
              <a:t>dyfu’n</a:t>
            </a:r>
            <a:r>
              <a:rPr lang="en-US" sz="2000" dirty="0" smtClean="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hapus</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yn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iach</a:t>
            </a:r>
            <a:r>
              <a:rPr lang="en-US" sz="2000" dirty="0">
                <a:latin typeface="VAGRounded Lt" panose="00000400000000000000" pitchFamily="2" charset="0"/>
                <a:ea typeface="+mj-ea"/>
                <a:cs typeface="+mj-cs"/>
              </a:rPr>
              <a:t> ac </a:t>
            </a:r>
            <a:r>
              <a:rPr lang="en-US" sz="2000" dirty="0" err="1">
                <a:latin typeface="VAGRounded Lt" panose="00000400000000000000" pitchFamily="2" charset="0"/>
                <a:ea typeface="+mj-ea"/>
                <a:cs typeface="+mj-cs"/>
              </a:rPr>
              <a:t>yn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ddiogel</a:t>
            </a:r>
            <a:endParaRPr lang="en-US" sz="2000" dirty="0">
              <a:latin typeface="VAGRounded Lt" panose="00000400000000000000" pitchFamily="2" charset="0"/>
              <a:ea typeface="+mj-ea"/>
              <a:cs typeface="+mj-cs"/>
            </a:endParaRPr>
          </a:p>
          <a:p>
            <a:pPr marL="342900" indent="-342900">
              <a:lnSpc>
                <a:spcPct val="150000"/>
              </a:lnSpc>
              <a:buFont typeface="Arial" panose="020B0604020202020204" pitchFamily="34" charset="0"/>
              <a:buChar char="•"/>
            </a:pPr>
            <a:r>
              <a:rPr lang="en-US" sz="2000" dirty="0" err="1">
                <a:latin typeface="VAGRounded Lt" panose="00000400000000000000" pitchFamily="2" charset="0"/>
                <a:ea typeface="+mj-ea"/>
                <a:cs typeface="+mj-cs"/>
              </a:rPr>
              <a:t>Ysgrifennwch</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eich</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atebion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tu</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fewn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i’r</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corff</a:t>
            </a:r>
            <a:endParaRPr lang="en-US" sz="2000" dirty="0">
              <a:latin typeface="VAGRounded Lt" panose="00000400000000000000" pitchFamily="2" charset="0"/>
              <a:ea typeface="+mj-ea"/>
              <a:cs typeface="+mj-cs"/>
            </a:endParaRPr>
          </a:p>
          <a:p>
            <a:pPr marL="342900" indent="-342900">
              <a:lnSpc>
                <a:spcPct val="150000"/>
              </a:lnSpc>
              <a:buFont typeface="Arial" panose="020B0604020202020204" pitchFamily="34" charset="0"/>
              <a:buChar char="•"/>
            </a:pPr>
            <a:r>
              <a:rPr lang="en-US" sz="2000" dirty="0" err="1">
                <a:latin typeface="VAGRounded Lt" panose="00000400000000000000" pitchFamily="2" charset="0"/>
                <a:ea typeface="+mj-ea"/>
                <a:cs typeface="+mj-cs"/>
              </a:rPr>
              <a:t>Gan</a:t>
            </a:r>
            <a:r>
              <a:rPr lang="en-US" sz="2000" dirty="0">
                <a:latin typeface="VAGRounded Lt" panose="00000400000000000000" pitchFamily="2" charset="0"/>
                <a:ea typeface="+mj-ea"/>
                <a:cs typeface="+mj-cs"/>
              </a:rPr>
              <a:t> </a:t>
            </a:r>
            <a:r>
              <a:rPr lang="en-US" sz="2000" dirty="0" err="1" smtClean="0">
                <a:latin typeface="VAGRounded Lt" panose="00000400000000000000" pitchFamily="2" charset="0"/>
                <a:ea typeface="+mj-ea"/>
                <a:cs typeface="+mj-cs"/>
              </a:rPr>
              <a:t>ddefnyddio’r</a:t>
            </a:r>
            <a:r>
              <a:rPr lang="en-US" sz="2000" dirty="0" smtClean="0">
                <a:latin typeface="VAGRounded Lt" panose="00000400000000000000" pitchFamily="2" charset="0"/>
                <a:ea typeface="+mj-ea"/>
                <a:cs typeface="+mj-cs"/>
              </a:rPr>
              <a:t> </a:t>
            </a:r>
            <a:r>
              <a:rPr lang="en-US" sz="2000" dirty="0">
                <a:latin typeface="VAGRounded Lt" panose="00000400000000000000" pitchFamily="2" charset="0"/>
                <a:ea typeface="+mj-ea"/>
                <a:cs typeface="+mj-cs"/>
              </a:rPr>
              <a:t>p</a:t>
            </a:r>
            <a:r>
              <a:rPr lang="en-US" sz="2000" dirty="0" smtClean="0">
                <a:latin typeface="VAGRounded Lt" panose="00000400000000000000" pitchFamily="2" charset="0"/>
                <a:ea typeface="+mj-ea"/>
                <a:cs typeface="+mj-cs"/>
              </a:rPr>
              <a:t>oster </a:t>
            </a:r>
            <a:r>
              <a:rPr lang="en-US" sz="2000" dirty="0" err="1">
                <a:latin typeface="VAGRounded Lt" panose="00000400000000000000" pitchFamily="2" charset="0"/>
                <a:ea typeface="+mj-ea"/>
                <a:cs typeface="+mj-cs"/>
              </a:rPr>
              <a:t>hawliau</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gwiriwch</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eich</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atebion</a:t>
            </a:r>
            <a:r>
              <a:rPr lang="en-US" sz="2000" dirty="0">
                <a:latin typeface="VAGRounded Lt" panose="00000400000000000000" pitchFamily="2" charset="0"/>
                <a:ea typeface="+mj-ea"/>
                <a:cs typeface="+mj-cs"/>
              </a:rPr>
              <a:t> a </a:t>
            </a:r>
            <a:r>
              <a:rPr lang="en-US" sz="2000" dirty="0" err="1">
                <a:latin typeface="VAGRounded Lt" panose="00000400000000000000" pitchFamily="2" charset="0"/>
                <a:ea typeface="+mj-ea"/>
                <a:cs typeface="+mj-cs"/>
              </a:rPr>
              <a:t>nodwch</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sawl</a:t>
            </a:r>
            <a:r>
              <a:rPr lang="en-US" sz="2000" dirty="0">
                <a:latin typeface="VAGRounded Lt" panose="00000400000000000000" pitchFamily="2" charset="0"/>
                <a:ea typeface="+mj-ea"/>
                <a:cs typeface="+mj-cs"/>
              </a:rPr>
              <a:t> un </a:t>
            </a:r>
            <a:r>
              <a:rPr lang="en-US" sz="2000" dirty="0" err="1">
                <a:latin typeface="VAGRounded Lt" panose="00000400000000000000" pitchFamily="2" charset="0"/>
                <a:ea typeface="+mj-ea"/>
                <a:cs typeface="+mj-cs"/>
              </a:rPr>
              <a:t>sy’n</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hawl</a:t>
            </a:r>
            <a:r>
              <a:rPr lang="en-US" sz="2000" dirty="0">
                <a:latin typeface="VAGRounded Lt" panose="00000400000000000000" pitchFamily="2" charset="0"/>
                <a:ea typeface="+mj-ea"/>
                <a:cs typeface="+mj-cs"/>
              </a:rPr>
              <a:t> </a:t>
            </a:r>
            <a:r>
              <a:rPr lang="en-US" sz="2000" dirty="0" err="1">
                <a:latin typeface="VAGRounded Lt" panose="00000400000000000000" pitchFamily="2" charset="0"/>
                <a:ea typeface="+mj-ea"/>
                <a:cs typeface="+mj-cs"/>
              </a:rPr>
              <a:t>plentyn</a:t>
            </a:r>
            <a:r>
              <a:rPr lang="en-US" sz="2000" dirty="0">
                <a:latin typeface="VAGRounded Lt" panose="00000400000000000000" pitchFamily="2" charset="0"/>
                <a:ea typeface="+mj-ea"/>
                <a:cs typeface="+mj-cs"/>
              </a:rPr>
              <a:t> </a:t>
            </a:r>
          </a:p>
          <a:p>
            <a:endParaRPr lang="en-US" dirty="0"/>
          </a:p>
          <a:p>
            <a:endParaRPr lang="en-GB" dirty="0"/>
          </a:p>
        </p:txBody>
      </p:sp>
      <p:sp>
        <p:nvSpPr>
          <p:cNvPr id="4" name="TextBox 3"/>
          <p:cNvSpPr txBox="1"/>
          <p:nvPr/>
        </p:nvSpPr>
        <p:spPr>
          <a:xfrm>
            <a:off x="314528" y="5874561"/>
            <a:ext cx="4334932" cy="1200329"/>
          </a:xfrm>
          <a:prstGeom prst="rect">
            <a:avLst/>
          </a:prstGeom>
          <a:noFill/>
        </p:spPr>
        <p:txBody>
          <a:bodyPr wrap="square" rtlCol="0">
            <a:spAutoFit/>
          </a:bodyPr>
          <a:lstStyle/>
          <a:p>
            <a:pPr>
              <a:lnSpc>
                <a:spcPct val="150000"/>
              </a:lnSpc>
            </a:pPr>
            <a:r>
              <a:rPr lang="en-GB" i="1" dirty="0" smtClean="0"/>
              <a:t>Click </a:t>
            </a:r>
            <a:r>
              <a:rPr lang="en-GB" i="1" dirty="0" smtClean="0">
                <a:hlinkClick r:id="rId5"/>
              </a:rPr>
              <a:t>here</a:t>
            </a:r>
            <a:r>
              <a:rPr lang="en-GB" i="1" dirty="0" smtClean="0"/>
              <a:t> to see the Rights Poster</a:t>
            </a:r>
          </a:p>
          <a:p>
            <a:pPr>
              <a:lnSpc>
                <a:spcPct val="150000"/>
              </a:lnSpc>
            </a:pPr>
            <a:r>
              <a:rPr lang="en-GB" i="1" dirty="0" err="1" smtClean="0"/>
              <a:t>Cliciwch</a:t>
            </a:r>
            <a:r>
              <a:rPr lang="en-GB" i="1" dirty="0" smtClean="0"/>
              <a:t> </a:t>
            </a:r>
            <a:r>
              <a:rPr lang="en-GB" i="1" dirty="0" smtClean="0">
                <a:hlinkClick r:id="rId6"/>
              </a:rPr>
              <a:t>yma</a:t>
            </a:r>
            <a:r>
              <a:rPr lang="en-GB" i="1" dirty="0" smtClean="0"/>
              <a:t> </a:t>
            </a:r>
            <a:r>
              <a:rPr lang="en-GB" i="1" dirty="0" err="1" smtClean="0"/>
              <a:t>i</a:t>
            </a:r>
            <a:r>
              <a:rPr lang="en-GB" i="1" dirty="0" smtClean="0"/>
              <a:t> weld y poster </a:t>
            </a:r>
            <a:r>
              <a:rPr lang="en-GB" i="1" dirty="0" err="1" smtClean="0"/>
              <a:t>hawliau</a:t>
            </a:r>
            <a:r>
              <a:rPr lang="en-GB" i="1" dirty="0" smtClean="0"/>
              <a:t> </a:t>
            </a:r>
          </a:p>
          <a:p>
            <a:endParaRPr lang="en-GB" dirty="0"/>
          </a:p>
        </p:txBody>
      </p:sp>
      <p:pic>
        <p:nvPicPr>
          <p:cNvPr id="5" name="Slid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55734" y="6091374"/>
            <a:ext cx="609600" cy="609600"/>
          </a:xfrm>
          <a:prstGeom prst="rect">
            <a:avLst/>
          </a:prstGeom>
        </p:spPr>
      </p:pic>
    </p:spTree>
    <p:extLst>
      <p:ext uri="{BB962C8B-B14F-4D97-AF65-F5344CB8AC3E}">
        <p14:creationId xmlns:p14="http://schemas.microsoft.com/office/powerpoint/2010/main" val="1920841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41156" y="1566669"/>
            <a:ext cx="5983111" cy="2759075"/>
          </a:xfrm>
        </p:spPr>
        <p:txBody>
          <a:bodyPr/>
          <a:lstStyle/>
          <a:p>
            <a:pPr algn="l"/>
            <a:r>
              <a:rPr lang="en-GB" sz="2400" dirty="0" smtClean="0">
                <a:solidFill>
                  <a:schemeClr val="accent1"/>
                </a:solidFill>
                <a:latin typeface="VAGRounded Lt" panose="00000400000000000000" pitchFamily="2" charset="0"/>
              </a:rPr>
              <a:t>How </a:t>
            </a:r>
            <a:r>
              <a:rPr lang="en-GB" sz="2400" dirty="0">
                <a:solidFill>
                  <a:schemeClr val="accent1"/>
                </a:solidFill>
                <a:latin typeface="VAGRounded Lt" panose="00000400000000000000" pitchFamily="2" charset="0"/>
              </a:rPr>
              <a:t>many </a:t>
            </a:r>
            <a:r>
              <a:rPr lang="en-GB" sz="2400" dirty="0" smtClean="0">
                <a:solidFill>
                  <a:schemeClr val="accent1"/>
                </a:solidFill>
                <a:latin typeface="VAGRounded Lt" panose="00000400000000000000" pitchFamily="2" charset="0"/>
              </a:rPr>
              <a:t>rights </a:t>
            </a:r>
            <a:r>
              <a:rPr lang="en-GB" sz="2400" dirty="0">
                <a:solidFill>
                  <a:schemeClr val="accent1"/>
                </a:solidFill>
                <a:latin typeface="VAGRounded Lt" panose="00000400000000000000" pitchFamily="2" charset="0"/>
              </a:rPr>
              <a:t>do children </a:t>
            </a:r>
            <a:r>
              <a:rPr lang="en-GB" sz="2400" dirty="0" smtClean="0">
                <a:solidFill>
                  <a:schemeClr val="accent1"/>
                </a:solidFill>
                <a:latin typeface="VAGRounded Lt" panose="00000400000000000000" pitchFamily="2" charset="0"/>
              </a:rPr>
              <a:t>have?</a:t>
            </a:r>
            <a:br>
              <a:rPr lang="en-GB" sz="2400" dirty="0" smtClean="0">
                <a:solidFill>
                  <a:schemeClr val="accent1"/>
                </a:solidFill>
                <a:latin typeface="VAGRounded Lt" panose="00000400000000000000" pitchFamily="2" charset="0"/>
              </a:rPr>
            </a:br>
            <a:r>
              <a:rPr lang="en-GB" sz="2400" dirty="0">
                <a:solidFill>
                  <a:schemeClr val="accent1"/>
                </a:solidFill>
                <a:latin typeface="VAGRounded Lt" panose="00000400000000000000" pitchFamily="2" charset="0"/>
              </a:rPr>
              <a:t/>
            </a:r>
            <a:br>
              <a:rPr lang="en-GB" sz="2400" dirty="0">
                <a:solidFill>
                  <a:schemeClr val="accent1"/>
                </a:solidFill>
                <a:latin typeface="VAGRounded Lt" panose="00000400000000000000" pitchFamily="2" charset="0"/>
              </a:rPr>
            </a:br>
            <a:r>
              <a:rPr lang="en-GB" sz="2400" dirty="0" smtClean="0">
                <a:solidFill>
                  <a:schemeClr val="accent1"/>
                </a:solidFill>
                <a:latin typeface="VAGRounded Lt" panose="00000400000000000000" pitchFamily="2" charset="0"/>
              </a:rPr>
              <a:t>What </a:t>
            </a:r>
            <a:r>
              <a:rPr lang="en-GB" sz="2400" dirty="0">
                <a:solidFill>
                  <a:schemeClr val="accent1"/>
                </a:solidFill>
                <a:latin typeface="VAGRounded Lt" panose="00000400000000000000" pitchFamily="2" charset="0"/>
              </a:rPr>
              <a:t>ages does </a:t>
            </a:r>
            <a:r>
              <a:rPr lang="en-GB" sz="2400" dirty="0" smtClean="0">
                <a:solidFill>
                  <a:schemeClr val="accent1"/>
                </a:solidFill>
                <a:latin typeface="VAGRounded Lt" panose="00000400000000000000" pitchFamily="2" charset="0"/>
              </a:rPr>
              <a:t>the UNCRC cover?</a:t>
            </a:r>
            <a:br>
              <a:rPr lang="en-GB" sz="2400" dirty="0" smtClean="0">
                <a:solidFill>
                  <a:schemeClr val="accent1"/>
                </a:solidFill>
                <a:latin typeface="VAGRounded Lt" panose="00000400000000000000" pitchFamily="2" charset="0"/>
              </a:rPr>
            </a:br>
            <a:r>
              <a:rPr lang="en-GB" sz="2400" dirty="0">
                <a:solidFill>
                  <a:schemeClr val="accent1"/>
                </a:solidFill>
                <a:latin typeface="VAGRounded Lt" panose="00000400000000000000" pitchFamily="2" charset="0"/>
              </a:rPr>
              <a:t/>
            </a:r>
            <a:br>
              <a:rPr lang="en-GB" sz="2400" dirty="0">
                <a:solidFill>
                  <a:schemeClr val="accent1"/>
                </a:solidFill>
                <a:latin typeface="VAGRounded Lt" panose="00000400000000000000" pitchFamily="2" charset="0"/>
              </a:rPr>
            </a:br>
            <a:r>
              <a:rPr lang="en-GB" sz="2400" dirty="0" smtClean="0">
                <a:solidFill>
                  <a:schemeClr val="accent1"/>
                </a:solidFill>
                <a:latin typeface="VAGRounded Lt" panose="00000400000000000000" pitchFamily="2" charset="0"/>
              </a:rPr>
              <a:t>How long has the UNCRC been a convention? </a:t>
            </a:r>
            <a:r>
              <a:rPr lang="en-GB" sz="2400" dirty="0" smtClean="0">
                <a:solidFill>
                  <a:schemeClr val="accent1"/>
                </a:solidFill>
              </a:rPr>
              <a:t/>
            </a:r>
            <a:br>
              <a:rPr lang="en-GB" sz="2400" dirty="0" smtClean="0">
                <a:solidFill>
                  <a:schemeClr val="accent1"/>
                </a:solidFill>
              </a:rPr>
            </a:br>
            <a:r>
              <a:rPr lang="en-GB" sz="2400" dirty="0" smtClean="0"/>
              <a:t/>
            </a:r>
            <a:br>
              <a:rPr lang="en-GB" sz="2400" dirty="0" smtClean="0"/>
            </a:br>
            <a:endParaRPr lang="en-GB" sz="2400" dirty="0"/>
          </a:p>
        </p:txBody>
      </p:sp>
      <p:sp>
        <p:nvSpPr>
          <p:cNvPr id="4" name="Title 1"/>
          <p:cNvSpPr txBox="1">
            <a:spLocks/>
          </p:cNvSpPr>
          <p:nvPr/>
        </p:nvSpPr>
        <p:spPr>
          <a:xfrm>
            <a:off x="610930" y="1782812"/>
            <a:ext cx="5132291" cy="2326791"/>
          </a:xfrm>
          <a:prstGeom prst="rect">
            <a:avLst/>
          </a:prstGeom>
        </p:spPr>
        <p:txBody>
          <a:bodyPr vert="horz"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GB" sz="2400" dirty="0" err="1" smtClean="0">
                <a:solidFill>
                  <a:schemeClr val="tx1"/>
                </a:solidFill>
                <a:latin typeface="VAGRounded Lt" panose="00000400000000000000" pitchFamily="2" charset="0"/>
              </a:rPr>
              <a:t>Sawl</a:t>
            </a:r>
            <a:r>
              <a:rPr lang="en-GB" sz="2400" dirty="0" smtClean="0">
                <a:solidFill>
                  <a:schemeClr val="tx1"/>
                </a:solidFill>
                <a:latin typeface="VAGRounded Lt" panose="00000400000000000000" pitchFamily="2" charset="0"/>
              </a:rPr>
              <a:t> </a:t>
            </a:r>
            <a:r>
              <a:rPr lang="en-GB" sz="2400" dirty="0" err="1" smtClean="0">
                <a:solidFill>
                  <a:schemeClr val="tx1"/>
                </a:solidFill>
                <a:latin typeface="VAGRounded Lt" panose="00000400000000000000" pitchFamily="2" charset="0"/>
              </a:rPr>
              <a:t>hawl</a:t>
            </a:r>
            <a:r>
              <a:rPr lang="en-GB" sz="2400" dirty="0" smtClean="0">
                <a:solidFill>
                  <a:schemeClr val="tx1"/>
                </a:solidFill>
                <a:latin typeface="VAGRounded Lt" panose="00000400000000000000" pitchFamily="2" charset="0"/>
              </a:rPr>
              <a:t> </a:t>
            </a:r>
            <a:r>
              <a:rPr lang="en-GB" sz="2400" dirty="0" err="1" smtClean="0">
                <a:solidFill>
                  <a:schemeClr val="tx1"/>
                </a:solidFill>
                <a:latin typeface="VAGRounded Lt" panose="00000400000000000000" pitchFamily="2" charset="0"/>
              </a:rPr>
              <a:t>sydd</a:t>
            </a:r>
            <a:r>
              <a:rPr lang="en-GB" sz="2400" dirty="0" smtClean="0">
                <a:solidFill>
                  <a:schemeClr val="tx1"/>
                </a:solidFill>
                <a:latin typeface="VAGRounded Lt" panose="00000400000000000000" pitchFamily="2" charset="0"/>
              </a:rPr>
              <a:t> </a:t>
            </a:r>
            <a:r>
              <a:rPr lang="en-GB" sz="2400" dirty="0" err="1" smtClean="0">
                <a:solidFill>
                  <a:schemeClr val="tx1"/>
                </a:solidFill>
                <a:latin typeface="VAGRounded Lt" panose="00000400000000000000" pitchFamily="2" charset="0"/>
              </a:rPr>
              <a:t>gan</a:t>
            </a:r>
            <a:r>
              <a:rPr lang="en-GB" sz="2400" dirty="0" smtClean="0">
                <a:solidFill>
                  <a:schemeClr val="tx1"/>
                </a:solidFill>
                <a:latin typeface="VAGRounded Lt" panose="00000400000000000000" pitchFamily="2" charset="0"/>
              </a:rPr>
              <a:t> </a:t>
            </a:r>
            <a:r>
              <a:rPr lang="en-GB" sz="2400" dirty="0" err="1">
                <a:solidFill>
                  <a:schemeClr val="tx1"/>
                </a:solidFill>
                <a:latin typeface="VAGRounded Lt" panose="00000400000000000000" pitchFamily="2" charset="0"/>
              </a:rPr>
              <a:t>b</a:t>
            </a:r>
            <a:r>
              <a:rPr lang="en-GB" sz="2400" dirty="0" err="1" smtClean="0">
                <a:solidFill>
                  <a:schemeClr val="tx1"/>
                </a:solidFill>
                <a:latin typeface="VAGRounded Lt" panose="00000400000000000000" pitchFamily="2" charset="0"/>
              </a:rPr>
              <a:t>lentyn</a:t>
            </a:r>
            <a:r>
              <a:rPr lang="en-GB" sz="2400" dirty="0" smtClean="0">
                <a:solidFill>
                  <a:schemeClr val="tx1"/>
                </a:solidFill>
                <a:latin typeface="VAGRounded Lt" panose="00000400000000000000" pitchFamily="2" charset="0"/>
              </a:rPr>
              <a:t>?</a:t>
            </a:r>
            <a:br>
              <a:rPr lang="en-GB" sz="2400" dirty="0" smtClean="0">
                <a:solidFill>
                  <a:schemeClr val="tx1"/>
                </a:solidFill>
                <a:latin typeface="VAGRounded Lt" panose="00000400000000000000" pitchFamily="2" charset="0"/>
              </a:rPr>
            </a:br>
            <a:endParaRPr lang="en-GB" sz="2400" dirty="0">
              <a:solidFill>
                <a:schemeClr val="tx1"/>
              </a:solidFill>
              <a:latin typeface="VAGRounded Lt" panose="00000400000000000000" pitchFamily="2" charset="0"/>
            </a:endParaRPr>
          </a:p>
          <a:p>
            <a:pPr algn="l"/>
            <a:r>
              <a:rPr lang="en-GB" sz="2400" dirty="0" smtClean="0">
                <a:solidFill>
                  <a:schemeClr val="tx1"/>
                </a:solidFill>
                <a:latin typeface="VAGRounded Lt" panose="00000400000000000000" pitchFamily="2" charset="0"/>
              </a:rPr>
              <a:t>Pa </a:t>
            </a:r>
            <a:r>
              <a:rPr lang="en-GB" sz="2400" dirty="0" err="1" smtClean="0">
                <a:solidFill>
                  <a:schemeClr val="tx1"/>
                </a:solidFill>
                <a:latin typeface="VAGRounded Lt" panose="00000400000000000000" pitchFamily="2" charset="0"/>
              </a:rPr>
              <a:t>oedrannau</a:t>
            </a:r>
            <a:r>
              <a:rPr lang="en-GB" sz="2400" dirty="0" smtClean="0">
                <a:solidFill>
                  <a:schemeClr val="tx1"/>
                </a:solidFill>
                <a:latin typeface="VAGRounded Lt" panose="00000400000000000000" pitchFamily="2" charset="0"/>
              </a:rPr>
              <a:t> </a:t>
            </a:r>
            <a:r>
              <a:rPr lang="en-GB" sz="2400" dirty="0" err="1" smtClean="0">
                <a:solidFill>
                  <a:schemeClr val="tx1"/>
                </a:solidFill>
                <a:latin typeface="VAGRounded Lt" panose="00000400000000000000" pitchFamily="2" charset="0"/>
              </a:rPr>
              <a:t>mae’r</a:t>
            </a:r>
            <a:r>
              <a:rPr lang="en-GB" sz="2400" dirty="0" smtClean="0">
                <a:solidFill>
                  <a:schemeClr val="tx1"/>
                </a:solidFill>
                <a:latin typeface="VAGRounded Lt" panose="00000400000000000000" pitchFamily="2" charset="0"/>
              </a:rPr>
              <a:t> CCUHP </a:t>
            </a:r>
            <a:r>
              <a:rPr lang="en-GB" sz="2400" dirty="0" err="1" smtClean="0">
                <a:solidFill>
                  <a:schemeClr val="tx1"/>
                </a:solidFill>
                <a:latin typeface="VAGRounded Lt" panose="00000400000000000000" pitchFamily="2" charset="0"/>
              </a:rPr>
              <a:t>ar</a:t>
            </a:r>
            <a:r>
              <a:rPr lang="en-GB" sz="2400" dirty="0" smtClean="0">
                <a:solidFill>
                  <a:schemeClr val="tx1"/>
                </a:solidFill>
                <a:latin typeface="VAGRounded Lt" panose="00000400000000000000" pitchFamily="2" charset="0"/>
              </a:rPr>
              <a:t> </a:t>
            </a:r>
            <a:r>
              <a:rPr lang="en-GB" sz="2400" dirty="0" err="1" smtClean="0">
                <a:solidFill>
                  <a:schemeClr val="tx1"/>
                </a:solidFill>
                <a:latin typeface="VAGRounded Lt" panose="00000400000000000000" pitchFamily="2" charset="0"/>
              </a:rPr>
              <a:t>gyfer</a:t>
            </a:r>
            <a:r>
              <a:rPr lang="en-GB" sz="2400" dirty="0" smtClean="0">
                <a:solidFill>
                  <a:schemeClr val="tx1"/>
                </a:solidFill>
                <a:latin typeface="VAGRounded Lt" panose="00000400000000000000" pitchFamily="2" charset="0"/>
              </a:rPr>
              <a:t>?</a:t>
            </a:r>
            <a:br>
              <a:rPr lang="en-GB" sz="2400" dirty="0" smtClean="0">
                <a:solidFill>
                  <a:schemeClr val="tx1"/>
                </a:solidFill>
                <a:latin typeface="VAGRounded Lt" panose="00000400000000000000" pitchFamily="2" charset="0"/>
              </a:rPr>
            </a:br>
            <a:r>
              <a:rPr lang="en-GB" sz="2400" dirty="0" smtClean="0">
                <a:solidFill>
                  <a:schemeClr val="tx1"/>
                </a:solidFill>
                <a:latin typeface="VAGRounded Lt" panose="00000400000000000000" pitchFamily="2" charset="0"/>
              </a:rPr>
              <a:t/>
            </a:r>
            <a:br>
              <a:rPr lang="en-GB" sz="2400" dirty="0" smtClean="0">
                <a:solidFill>
                  <a:schemeClr val="tx1"/>
                </a:solidFill>
                <a:latin typeface="VAGRounded Lt" panose="00000400000000000000" pitchFamily="2" charset="0"/>
              </a:rPr>
            </a:br>
            <a:r>
              <a:rPr lang="en-GB" sz="2400" dirty="0" smtClean="0">
                <a:solidFill>
                  <a:schemeClr val="tx1"/>
                </a:solidFill>
                <a:latin typeface="VAGRounded Lt" panose="00000400000000000000" pitchFamily="2" charset="0"/>
              </a:rPr>
              <a:t>Pa </a:t>
            </a:r>
            <a:r>
              <a:rPr lang="en-GB" sz="2400" dirty="0" err="1" smtClean="0">
                <a:solidFill>
                  <a:schemeClr val="tx1"/>
                </a:solidFill>
                <a:latin typeface="VAGRounded Lt" panose="00000400000000000000" pitchFamily="2" charset="0"/>
              </a:rPr>
              <a:t>mor</a:t>
            </a:r>
            <a:r>
              <a:rPr lang="en-GB" sz="2400" dirty="0" smtClean="0">
                <a:solidFill>
                  <a:schemeClr val="tx1"/>
                </a:solidFill>
                <a:latin typeface="VAGRounded Lt" panose="00000400000000000000" pitchFamily="2" charset="0"/>
              </a:rPr>
              <a:t> </a:t>
            </a:r>
            <a:r>
              <a:rPr lang="en-GB" sz="2400" dirty="0" err="1" smtClean="0">
                <a:solidFill>
                  <a:schemeClr val="tx1"/>
                </a:solidFill>
                <a:latin typeface="VAGRounded Lt" panose="00000400000000000000" pitchFamily="2" charset="0"/>
              </a:rPr>
              <a:t>hir</a:t>
            </a:r>
            <a:r>
              <a:rPr lang="en-GB" sz="2400" dirty="0" smtClean="0">
                <a:solidFill>
                  <a:schemeClr val="tx1"/>
                </a:solidFill>
                <a:latin typeface="VAGRounded Lt" panose="00000400000000000000" pitchFamily="2" charset="0"/>
              </a:rPr>
              <a:t> </a:t>
            </a:r>
            <a:r>
              <a:rPr lang="en-GB" sz="2400" dirty="0" err="1" smtClean="0">
                <a:solidFill>
                  <a:schemeClr val="tx1"/>
                </a:solidFill>
                <a:latin typeface="VAGRounded Lt" panose="00000400000000000000" pitchFamily="2" charset="0"/>
              </a:rPr>
              <a:t>mae’r</a:t>
            </a:r>
            <a:r>
              <a:rPr lang="en-GB" sz="2400" dirty="0" smtClean="0">
                <a:solidFill>
                  <a:schemeClr val="tx1"/>
                </a:solidFill>
                <a:latin typeface="VAGRounded Lt" panose="00000400000000000000" pitchFamily="2" charset="0"/>
              </a:rPr>
              <a:t> CCUHP </a:t>
            </a:r>
            <a:r>
              <a:rPr lang="en-GB" sz="2400" dirty="0" err="1" smtClean="0">
                <a:solidFill>
                  <a:schemeClr val="tx1"/>
                </a:solidFill>
                <a:latin typeface="VAGRounded Lt" panose="00000400000000000000" pitchFamily="2" charset="0"/>
              </a:rPr>
              <a:t>wedi</a:t>
            </a:r>
            <a:r>
              <a:rPr lang="en-GB" sz="2400" dirty="0" smtClean="0">
                <a:solidFill>
                  <a:schemeClr val="tx1"/>
                </a:solidFill>
                <a:latin typeface="VAGRounded Lt" panose="00000400000000000000" pitchFamily="2" charset="0"/>
              </a:rPr>
              <a:t> bod </a:t>
            </a:r>
            <a:r>
              <a:rPr lang="en-GB" sz="2400" dirty="0" err="1" smtClean="0">
                <a:solidFill>
                  <a:schemeClr val="tx1"/>
                </a:solidFill>
                <a:latin typeface="VAGRounded Lt" panose="00000400000000000000" pitchFamily="2" charset="0"/>
              </a:rPr>
              <a:t>yn</a:t>
            </a:r>
            <a:r>
              <a:rPr lang="en-GB" sz="2400" dirty="0" smtClean="0">
                <a:solidFill>
                  <a:schemeClr val="tx1"/>
                </a:solidFill>
                <a:latin typeface="VAGRounded Lt" panose="00000400000000000000" pitchFamily="2" charset="0"/>
              </a:rPr>
              <a:t> </a:t>
            </a:r>
            <a:r>
              <a:rPr lang="en-GB" sz="2400" dirty="0" err="1" smtClean="0">
                <a:solidFill>
                  <a:schemeClr val="tx1"/>
                </a:solidFill>
                <a:latin typeface="VAGRounded Lt" panose="00000400000000000000" pitchFamily="2" charset="0"/>
              </a:rPr>
              <a:t>gonfensiwn</a:t>
            </a:r>
            <a:r>
              <a:rPr lang="en-GB" sz="2400" dirty="0" smtClean="0">
                <a:solidFill>
                  <a:schemeClr val="tx1"/>
                </a:solidFill>
                <a:latin typeface="VAGRounded Lt" panose="00000400000000000000" pitchFamily="2" charset="0"/>
              </a:rPr>
              <a:t>? </a:t>
            </a:r>
            <a:r>
              <a:rPr lang="en-GB" sz="2400" dirty="0" smtClean="0">
                <a:solidFill>
                  <a:schemeClr val="tx1"/>
                </a:solidFill>
              </a:rPr>
              <a:t/>
            </a:r>
            <a:br>
              <a:rPr lang="en-GB" sz="2400" dirty="0" smtClean="0">
                <a:solidFill>
                  <a:schemeClr val="tx1"/>
                </a:solidFill>
              </a:rPr>
            </a:br>
            <a:endParaRPr lang="en-GB" sz="2400" dirty="0">
              <a:solidFill>
                <a:schemeClr val="tx1"/>
              </a:solidFill>
            </a:endParaRPr>
          </a:p>
        </p:txBody>
      </p:sp>
      <p:sp>
        <p:nvSpPr>
          <p:cNvPr id="5" name="TextBox 4"/>
          <p:cNvSpPr txBox="1"/>
          <p:nvPr/>
        </p:nvSpPr>
        <p:spPr>
          <a:xfrm>
            <a:off x="6141156" y="828705"/>
            <a:ext cx="5365045" cy="492443"/>
          </a:xfrm>
          <a:prstGeom prst="rect">
            <a:avLst/>
          </a:prstGeom>
          <a:noFill/>
        </p:spPr>
        <p:txBody>
          <a:bodyPr wrap="square" rtlCol="0">
            <a:spAutoFit/>
          </a:bodyPr>
          <a:lstStyle/>
          <a:p>
            <a:r>
              <a:rPr lang="en-GB" sz="2600" dirty="0">
                <a:solidFill>
                  <a:schemeClr val="accent1"/>
                </a:solidFill>
                <a:latin typeface="VAGRounded Lt" panose="00000400000000000000" pitchFamily="2" charset="0"/>
                <a:ea typeface="+mj-ea"/>
                <a:cs typeface="+mj-cs"/>
              </a:rPr>
              <a:t>Activity 2: Children’s Rights Check-In</a:t>
            </a:r>
          </a:p>
        </p:txBody>
      </p:sp>
      <p:sp>
        <p:nvSpPr>
          <p:cNvPr id="6" name="TextBox 5"/>
          <p:cNvSpPr txBox="1"/>
          <p:nvPr/>
        </p:nvSpPr>
        <p:spPr>
          <a:xfrm>
            <a:off x="220133" y="828706"/>
            <a:ext cx="5365045" cy="492443"/>
          </a:xfrm>
          <a:prstGeom prst="rect">
            <a:avLst/>
          </a:prstGeom>
          <a:noFill/>
        </p:spPr>
        <p:txBody>
          <a:bodyPr wrap="square" rtlCol="0">
            <a:spAutoFit/>
          </a:bodyPr>
          <a:lstStyle/>
          <a:p>
            <a:pPr algn="ctr"/>
            <a:r>
              <a:rPr lang="en-GB" sz="2600" dirty="0" err="1">
                <a:latin typeface="VAGRounded Lt" panose="00000400000000000000" pitchFamily="2" charset="0"/>
                <a:ea typeface="+mj-ea"/>
                <a:cs typeface="+mj-cs"/>
              </a:rPr>
              <a:t>Gweithgaredd</a:t>
            </a:r>
            <a:r>
              <a:rPr lang="en-GB" sz="2600" dirty="0">
                <a:latin typeface="VAGRounded Lt" panose="00000400000000000000" pitchFamily="2" charset="0"/>
                <a:ea typeface="+mj-ea"/>
                <a:cs typeface="+mj-cs"/>
              </a:rPr>
              <a:t> 2: </a:t>
            </a:r>
            <a:r>
              <a:rPr lang="en-GB" sz="2600" dirty="0" err="1">
                <a:latin typeface="VAGRounded Lt" panose="00000400000000000000" pitchFamily="2" charset="0"/>
                <a:ea typeface="+mj-ea"/>
                <a:cs typeface="+mj-cs"/>
              </a:rPr>
              <a:t>Hawliau</a:t>
            </a:r>
            <a:r>
              <a:rPr lang="en-GB" sz="2600" dirty="0">
                <a:latin typeface="VAGRounded Lt" panose="00000400000000000000" pitchFamily="2" charset="0"/>
                <a:ea typeface="+mj-ea"/>
                <a:cs typeface="+mj-cs"/>
              </a:rPr>
              <a:t> Plant</a:t>
            </a:r>
          </a:p>
        </p:txBody>
      </p:sp>
      <p:pic>
        <p:nvPicPr>
          <p:cNvPr id="3" name="Slid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5178" y="5985734"/>
            <a:ext cx="609600" cy="609600"/>
          </a:xfrm>
          <a:prstGeom prst="rect">
            <a:avLst/>
          </a:prstGeom>
        </p:spPr>
      </p:pic>
    </p:spTree>
    <p:extLst>
      <p:ext uri="{BB962C8B-B14F-4D97-AF65-F5344CB8AC3E}">
        <p14:creationId xmlns:p14="http://schemas.microsoft.com/office/powerpoint/2010/main" val="1045643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86266" y="1264447"/>
            <a:ext cx="5231567" cy="2769989"/>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000" dirty="0" smtClean="0">
                <a:solidFill>
                  <a:schemeClr val="accent1"/>
                </a:solidFill>
                <a:latin typeface="VAGRounded Lt" panose="00000400000000000000" pitchFamily="2" charset="0"/>
              </a:rPr>
              <a:t>UNCRC - United Nations Convention on the Rights of the Child is an international agreement that protects the human rights of those under the age of 18.</a:t>
            </a:r>
          </a:p>
          <a:p>
            <a:endParaRPr lang="en-US" sz="2000" dirty="0" smtClean="0">
              <a:solidFill>
                <a:schemeClr val="accent1"/>
              </a:solidFill>
              <a:latin typeface="VAGRounded Lt" panose="00000400000000000000" pitchFamily="2" charset="0"/>
            </a:endParaRPr>
          </a:p>
          <a:p>
            <a:pPr algn="l"/>
            <a:r>
              <a:rPr lang="en-US" sz="2000" dirty="0" smtClean="0">
                <a:solidFill>
                  <a:schemeClr val="accent1"/>
                </a:solidFill>
                <a:latin typeface="VAGRounded Lt" panose="00000400000000000000" pitchFamily="2" charset="0"/>
              </a:rPr>
              <a:t>It lists the rights that all children and young people, everywhere in the world have.</a:t>
            </a:r>
          </a:p>
          <a:p>
            <a:endParaRPr lang="en-US" sz="2000" dirty="0" smtClean="0">
              <a:solidFill>
                <a:schemeClr val="accent1"/>
              </a:solidFill>
              <a:latin typeface="VAGRounded Lt" panose="00000400000000000000" pitchFamily="2" charset="0"/>
            </a:endParaRPr>
          </a:p>
          <a:p>
            <a:pPr algn="l"/>
            <a:r>
              <a:rPr lang="en-US" sz="2000" dirty="0" smtClean="0">
                <a:solidFill>
                  <a:schemeClr val="accent1"/>
                </a:solidFill>
                <a:latin typeface="VAGRounded Lt" panose="00000400000000000000" pitchFamily="2" charset="0"/>
              </a:rPr>
              <a:t>It was adopted by the UN in 1989, the UK ratified it in 1991 and it came into force in 1992.</a:t>
            </a:r>
            <a:endParaRPr lang="en-US" sz="2000" dirty="0">
              <a:solidFill>
                <a:schemeClr val="accent1"/>
              </a:solidFill>
              <a:latin typeface="VAGRounded Lt" panose="00000400000000000000" pitchFamily="2" charset="0"/>
            </a:endParaRPr>
          </a:p>
        </p:txBody>
      </p:sp>
      <p:sp>
        <p:nvSpPr>
          <p:cNvPr id="8" name="Subtitle 2"/>
          <p:cNvSpPr txBox="1">
            <a:spLocks/>
          </p:cNvSpPr>
          <p:nvPr/>
        </p:nvSpPr>
        <p:spPr>
          <a:xfrm>
            <a:off x="510278" y="1275827"/>
            <a:ext cx="5549575" cy="3715889"/>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000" dirty="0">
                <a:solidFill>
                  <a:schemeClr val="tx1"/>
                </a:solidFill>
                <a:latin typeface="VAGRounded Lt" panose="00000400000000000000" pitchFamily="2" charset="0"/>
              </a:rPr>
              <a:t>CCUHP – </a:t>
            </a:r>
            <a:r>
              <a:rPr lang="en-GB" sz="2000" dirty="0" err="1">
                <a:solidFill>
                  <a:schemeClr val="tx1"/>
                </a:solidFill>
                <a:latin typeface="VAGRounded Lt" panose="00000400000000000000" pitchFamily="2" charset="0"/>
              </a:rPr>
              <a:t>Confensiwn</a:t>
            </a:r>
            <a:r>
              <a:rPr lang="en-GB" sz="2000" dirty="0">
                <a:solidFill>
                  <a:schemeClr val="tx1"/>
                </a:solidFill>
                <a:latin typeface="VAGRounded Lt" panose="00000400000000000000" pitchFamily="2" charset="0"/>
              </a:rPr>
              <a:t> y  </a:t>
            </a:r>
            <a:r>
              <a:rPr lang="en-GB" sz="2000" dirty="0" err="1">
                <a:solidFill>
                  <a:schemeClr val="tx1"/>
                </a:solidFill>
                <a:latin typeface="VAGRounded Lt" panose="00000400000000000000" pitchFamily="2" charset="0"/>
              </a:rPr>
              <a:t>Cenhedloedd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Unedig</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Hawliau’r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Plentyn</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Cytundeb</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rhyngwladol</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yw</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hwn</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sy’n</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amddiffyn</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hawliau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dynol</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pobl</a:t>
            </a:r>
            <a:r>
              <a:rPr lang="en-GB" sz="2000" dirty="0">
                <a:solidFill>
                  <a:schemeClr val="tx1"/>
                </a:solidFill>
                <a:latin typeface="VAGRounded Lt" panose="00000400000000000000" pitchFamily="2" charset="0"/>
              </a:rPr>
              <a:t> o </a:t>
            </a:r>
            <a:r>
              <a:rPr lang="en-GB" sz="2000" dirty="0" err="1">
                <a:solidFill>
                  <a:schemeClr val="tx1"/>
                </a:solidFill>
                <a:latin typeface="VAGRounded Lt" panose="00000400000000000000" pitchFamily="2" charset="0"/>
              </a:rPr>
              <a:t>dan</a:t>
            </a:r>
            <a:r>
              <a:rPr lang="en-GB" sz="2000" dirty="0">
                <a:solidFill>
                  <a:schemeClr val="tx1"/>
                </a:solidFill>
                <a:latin typeface="VAGRounded Lt" panose="00000400000000000000" pitchFamily="2" charset="0"/>
              </a:rPr>
              <a:t> 18 </a:t>
            </a:r>
            <a:r>
              <a:rPr lang="en-GB" sz="2000" dirty="0" err="1">
                <a:solidFill>
                  <a:schemeClr val="tx1"/>
                </a:solidFill>
                <a:latin typeface="VAGRounded Lt" panose="00000400000000000000" pitchFamily="2" charset="0"/>
              </a:rPr>
              <a:t>oed</a:t>
            </a:r>
            <a:r>
              <a:rPr lang="en-GB" sz="2000" dirty="0">
                <a:solidFill>
                  <a:schemeClr val="tx1"/>
                </a:solidFill>
                <a:latin typeface="VAGRounded Lt" panose="00000400000000000000" pitchFamily="2" charset="0"/>
              </a:rPr>
              <a:t>.</a:t>
            </a:r>
          </a:p>
          <a:p>
            <a:pPr marL="342900" lvl="0" indent="-342900">
              <a:buFont typeface="Arial" panose="020B0604020202020204" pitchFamily="34" charset="0"/>
              <a:buChar char="•"/>
            </a:pPr>
            <a:endParaRPr lang="en-GB" sz="2000" dirty="0">
              <a:solidFill>
                <a:schemeClr val="tx1"/>
              </a:solidFill>
              <a:latin typeface="VAGRounded Lt" panose="00000400000000000000" pitchFamily="2" charset="0"/>
            </a:endParaRPr>
          </a:p>
          <a:p>
            <a:pPr lvl="0" algn="l"/>
            <a:r>
              <a:rPr lang="en-GB" sz="2000" dirty="0" err="1">
                <a:solidFill>
                  <a:schemeClr val="tx1"/>
                </a:solidFill>
                <a:latin typeface="VAGRounded Lt" panose="00000400000000000000" pitchFamily="2" charset="0"/>
              </a:rPr>
              <a:t>Mae’n</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rhestru’r</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hawliau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sydd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gan</a:t>
            </a:r>
            <a:r>
              <a:rPr lang="en-GB" sz="2000" dirty="0">
                <a:solidFill>
                  <a:schemeClr val="tx1"/>
                </a:solidFill>
                <a:latin typeface="VAGRounded Lt" panose="00000400000000000000" pitchFamily="2" charset="0"/>
              </a:rPr>
              <a:t> bob </a:t>
            </a:r>
            <a:r>
              <a:rPr lang="en-GB" sz="2000" dirty="0" err="1">
                <a:solidFill>
                  <a:schemeClr val="tx1"/>
                </a:solidFill>
                <a:latin typeface="VAGRounded Lt" panose="00000400000000000000" pitchFamily="2" charset="0"/>
              </a:rPr>
              <a:t>plentyn</a:t>
            </a:r>
            <a:r>
              <a:rPr lang="en-GB" sz="2000" dirty="0">
                <a:solidFill>
                  <a:schemeClr val="tx1"/>
                </a:solidFill>
                <a:latin typeface="VAGRounded Lt" panose="00000400000000000000" pitchFamily="2" charset="0"/>
              </a:rPr>
              <a:t> a </a:t>
            </a:r>
            <a:r>
              <a:rPr lang="en-GB" sz="2000" dirty="0" err="1">
                <a:solidFill>
                  <a:schemeClr val="tx1"/>
                </a:solidFill>
                <a:latin typeface="VAGRounded Lt" panose="00000400000000000000" pitchFamily="2" charset="0"/>
              </a:rPr>
              <a:t>pherson</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ifanc</a:t>
            </a:r>
            <a:r>
              <a:rPr lang="en-GB" sz="2000" dirty="0">
                <a:solidFill>
                  <a:schemeClr val="tx1"/>
                </a:solidFill>
                <a:latin typeface="VAGRounded Lt" panose="00000400000000000000" pitchFamily="2" charset="0"/>
              </a:rPr>
              <a:t>, </a:t>
            </a:r>
            <a:r>
              <a:rPr lang="en-GB" sz="2000" dirty="0" err="1" smtClean="0">
                <a:solidFill>
                  <a:schemeClr val="tx1"/>
                </a:solidFill>
                <a:latin typeface="VAGRounded Lt" panose="00000400000000000000" pitchFamily="2" charset="0"/>
              </a:rPr>
              <a:t>bobman</a:t>
            </a:r>
            <a:r>
              <a:rPr lang="en-GB" sz="2000" dirty="0" smtClean="0">
                <a:solidFill>
                  <a:schemeClr val="tx1"/>
                </a:solidFill>
                <a:latin typeface="VAGRounded Lt" panose="00000400000000000000" pitchFamily="2" charset="0"/>
              </a:rPr>
              <a:t> </a:t>
            </a:r>
            <a:r>
              <a:rPr lang="en-GB" sz="2000" dirty="0" err="1" smtClean="0">
                <a:solidFill>
                  <a:schemeClr val="tx1"/>
                </a:solidFill>
                <a:latin typeface="VAGRounded Lt" panose="00000400000000000000" pitchFamily="2" charset="0"/>
              </a:rPr>
              <a:t>yn</a:t>
            </a:r>
            <a:r>
              <a:rPr lang="en-GB" sz="2000" dirty="0" smtClean="0">
                <a:solidFill>
                  <a:schemeClr val="tx1"/>
                </a:solidFill>
                <a:latin typeface="VAGRounded Lt" panose="00000400000000000000" pitchFamily="2" charset="0"/>
              </a:rPr>
              <a:t> </a:t>
            </a:r>
            <a:r>
              <a:rPr lang="en-GB" sz="2000" dirty="0">
                <a:solidFill>
                  <a:schemeClr val="tx1"/>
                </a:solidFill>
                <a:latin typeface="VAGRounded Lt" panose="00000400000000000000" pitchFamily="2" charset="0"/>
              </a:rPr>
              <a:t>y </a:t>
            </a:r>
            <a:r>
              <a:rPr lang="en-GB" sz="2000" dirty="0" err="1">
                <a:solidFill>
                  <a:schemeClr val="tx1"/>
                </a:solidFill>
                <a:latin typeface="VAGRounded Lt" panose="00000400000000000000" pitchFamily="2" charset="0"/>
              </a:rPr>
              <a:t>byd</a:t>
            </a:r>
            <a:r>
              <a:rPr lang="en-GB" sz="2000" dirty="0">
                <a:solidFill>
                  <a:schemeClr val="tx1"/>
                </a:solidFill>
                <a:latin typeface="VAGRounded Lt" panose="00000400000000000000" pitchFamily="2" charset="0"/>
              </a:rPr>
              <a:t>.</a:t>
            </a:r>
          </a:p>
          <a:p>
            <a:pPr marL="342900" lvl="0" indent="-342900">
              <a:buFont typeface="Arial" panose="020B0604020202020204" pitchFamily="34" charset="0"/>
              <a:buChar char="•"/>
            </a:pPr>
            <a:endParaRPr lang="en-GB" sz="2000" dirty="0">
              <a:solidFill>
                <a:schemeClr val="tx1"/>
              </a:solidFill>
              <a:latin typeface="VAGRounded Lt" panose="00000400000000000000" pitchFamily="2" charset="0"/>
            </a:endParaRPr>
          </a:p>
          <a:p>
            <a:pPr lvl="0" algn="l"/>
            <a:r>
              <a:rPr lang="en-GB" sz="2000" dirty="0" err="1">
                <a:solidFill>
                  <a:schemeClr val="tx1"/>
                </a:solidFill>
                <a:latin typeface="VAGRounded Lt" panose="00000400000000000000" pitchFamily="2" charset="0"/>
              </a:rPr>
              <a:t>Cafodd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ei</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fabwysiadu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gan</a:t>
            </a:r>
            <a:r>
              <a:rPr lang="en-GB" sz="2000" dirty="0">
                <a:solidFill>
                  <a:schemeClr val="tx1"/>
                </a:solidFill>
                <a:latin typeface="VAGRounded Lt" panose="00000400000000000000" pitchFamily="2" charset="0"/>
              </a:rPr>
              <a:t> y CU </a:t>
            </a:r>
            <a:r>
              <a:rPr lang="en-GB" sz="2000" dirty="0" err="1">
                <a:solidFill>
                  <a:schemeClr val="tx1"/>
                </a:solidFill>
                <a:latin typeface="VAGRounded Lt" panose="00000400000000000000" pitchFamily="2" charset="0"/>
              </a:rPr>
              <a:t>yn</a:t>
            </a:r>
            <a:r>
              <a:rPr lang="en-GB" sz="2000" dirty="0">
                <a:solidFill>
                  <a:schemeClr val="tx1"/>
                </a:solidFill>
                <a:latin typeface="VAGRounded Lt" panose="00000400000000000000" pitchFamily="2" charset="0"/>
              </a:rPr>
              <a:t> 1989, </a:t>
            </a:r>
            <a:r>
              <a:rPr lang="en-GB" sz="2000" dirty="0" err="1">
                <a:solidFill>
                  <a:schemeClr val="tx1"/>
                </a:solidFill>
                <a:latin typeface="VAGRounded Lt" panose="00000400000000000000" pitchFamily="2" charset="0"/>
              </a:rPr>
              <a:t>cafodd</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ei</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gadarnhau</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gan</a:t>
            </a:r>
            <a:r>
              <a:rPr lang="en-GB" sz="2000" dirty="0">
                <a:solidFill>
                  <a:schemeClr val="tx1"/>
                </a:solidFill>
                <a:latin typeface="VAGRounded Lt" panose="00000400000000000000" pitchFamily="2" charset="0"/>
              </a:rPr>
              <a:t> y </a:t>
            </a:r>
            <a:r>
              <a:rPr lang="en-GB" sz="2000" dirty="0" err="1">
                <a:solidFill>
                  <a:schemeClr val="tx1"/>
                </a:solidFill>
                <a:latin typeface="VAGRounded Lt" panose="00000400000000000000" pitchFamily="2" charset="0"/>
              </a:rPr>
              <a:t>Deyrnas</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Unedig</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yn</a:t>
            </a:r>
            <a:r>
              <a:rPr lang="en-GB" sz="2000" dirty="0">
                <a:solidFill>
                  <a:schemeClr val="tx1"/>
                </a:solidFill>
                <a:latin typeface="VAGRounded Lt" panose="00000400000000000000" pitchFamily="2" charset="0"/>
              </a:rPr>
              <a:t> 1991, a </a:t>
            </a:r>
            <a:r>
              <a:rPr lang="en-GB" sz="2000" dirty="0" err="1">
                <a:solidFill>
                  <a:schemeClr val="tx1"/>
                </a:solidFill>
                <a:latin typeface="VAGRounded Lt" panose="00000400000000000000" pitchFamily="2" charset="0"/>
              </a:rPr>
              <a:t>daeth</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i</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rym</a:t>
            </a:r>
            <a:r>
              <a:rPr lang="en-GB" sz="2000" dirty="0">
                <a:solidFill>
                  <a:schemeClr val="tx1"/>
                </a:solidFill>
                <a:latin typeface="VAGRounded Lt" panose="00000400000000000000" pitchFamily="2" charset="0"/>
              </a:rPr>
              <a:t> </a:t>
            </a:r>
            <a:r>
              <a:rPr lang="en-GB" sz="2000" dirty="0" err="1">
                <a:solidFill>
                  <a:schemeClr val="tx1"/>
                </a:solidFill>
                <a:latin typeface="VAGRounded Lt" panose="00000400000000000000" pitchFamily="2" charset="0"/>
              </a:rPr>
              <a:t>yn</a:t>
            </a:r>
            <a:r>
              <a:rPr lang="en-GB" sz="2000" dirty="0">
                <a:solidFill>
                  <a:schemeClr val="tx1"/>
                </a:solidFill>
                <a:latin typeface="VAGRounded Lt" panose="00000400000000000000" pitchFamily="2" charset="0"/>
              </a:rPr>
              <a:t> 1992.</a:t>
            </a:r>
          </a:p>
          <a:p>
            <a:pPr marL="342900" lvl="0" indent="-342900" algn="l">
              <a:buFont typeface="Arial" panose="020B0604020202020204" pitchFamily="34" charset="0"/>
              <a:buChar char="•"/>
            </a:pPr>
            <a:endParaRPr lang="en-GB" sz="2200" dirty="0"/>
          </a:p>
        </p:txBody>
      </p:sp>
      <p:pic>
        <p:nvPicPr>
          <p:cNvPr id="2"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7563" y="6007250"/>
            <a:ext cx="609600" cy="609600"/>
          </a:xfrm>
          <a:prstGeom prst="rect">
            <a:avLst/>
          </a:prstGeom>
        </p:spPr>
      </p:pic>
    </p:spTree>
    <p:extLst>
      <p:ext uri="{BB962C8B-B14F-4D97-AF65-F5344CB8AC3E}">
        <p14:creationId xmlns:p14="http://schemas.microsoft.com/office/powerpoint/2010/main" val="295581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748920" y="1724505"/>
            <a:ext cx="4870450" cy="2878138"/>
          </a:xfrm>
        </p:spPr>
        <p:txBody>
          <a:bodyPr>
            <a:noAutofit/>
          </a:bodyPr>
          <a:lstStyle/>
          <a:p>
            <a:pPr marL="285750" indent="-285750">
              <a:buFont typeface="Arial" panose="020B0604020202020204" pitchFamily="34" charset="0"/>
              <a:buChar char="•"/>
            </a:pPr>
            <a:r>
              <a:rPr lang="en-GB" sz="2000" dirty="0" smtClean="0">
                <a:solidFill>
                  <a:schemeClr val="accent1"/>
                </a:solidFill>
                <a:latin typeface="VAGRounded Lt" panose="00000400000000000000" pitchFamily="2" charset="0"/>
              </a:rPr>
              <a:t>Children </a:t>
            </a:r>
            <a:r>
              <a:rPr lang="en-GB" sz="2000" dirty="0">
                <a:solidFill>
                  <a:schemeClr val="accent1"/>
                </a:solidFill>
                <a:latin typeface="VAGRounded Lt" panose="00000400000000000000" pitchFamily="2" charset="0"/>
              </a:rPr>
              <a:t>are more vulnerable to abuse and </a:t>
            </a:r>
            <a:r>
              <a:rPr lang="en-GB" sz="2000" dirty="0" smtClean="0">
                <a:solidFill>
                  <a:schemeClr val="accent1"/>
                </a:solidFill>
                <a:latin typeface="VAGRounded Lt" panose="00000400000000000000" pitchFamily="2" charset="0"/>
              </a:rPr>
              <a:t>exploitation</a:t>
            </a:r>
          </a:p>
          <a:p>
            <a:pPr marL="285750" indent="-285750">
              <a:buFont typeface="Arial" panose="020B0604020202020204" pitchFamily="34" charset="0"/>
              <a:buChar char="•"/>
            </a:pPr>
            <a:r>
              <a:rPr lang="en-GB" sz="2000" dirty="0" smtClean="0">
                <a:solidFill>
                  <a:schemeClr val="accent1"/>
                </a:solidFill>
                <a:latin typeface="VAGRounded Lt" panose="00000400000000000000" pitchFamily="2" charset="0"/>
              </a:rPr>
              <a:t>Dependent </a:t>
            </a:r>
            <a:r>
              <a:rPr lang="en-GB" sz="2000" dirty="0">
                <a:solidFill>
                  <a:schemeClr val="accent1"/>
                </a:solidFill>
                <a:latin typeface="VAGRounded Lt" panose="00000400000000000000" pitchFamily="2" charset="0"/>
              </a:rPr>
              <a:t>on age, children are entirely or mostly dependent on adults – </a:t>
            </a:r>
            <a:r>
              <a:rPr lang="en-GB" sz="2000" dirty="0" smtClean="0">
                <a:solidFill>
                  <a:schemeClr val="accent1"/>
                </a:solidFill>
                <a:latin typeface="VAGRounded Lt" panose="00000400000000000000" pitchFamily="2" charset="0"/>
              </a:rPr>
              <a:t>their best </a:t>
            </a:r>
            <a:r>
              <a:rPr lang="en-GB" sz="2000" dirty="0">
                <a:solidFill>
                  <a:schemeClr val="accent1"/>
                </a:solidFill>
                <a:latin typeface="VAGRounded Lt" panose="00000400000000000000" pitchFamily="2" charset="0"/>
              </a:rPr>
              <a:t>interests </a:t>
            </a:r>
            <a:r>
              <a:rPr lang="en-GB" sz="2000" dirty="0" smtClean="0">
                <a:solidFill>
                  <a:schemeClr val="accent1"/>
                </a:solidFill>
                <a:latin typeface="VAGRounded Lt" panose="00000400000000000000" pitchFamily="2" charset="0"/>
              </a:rPr>
              <a:t>are not </a:t>
            </a:r>
            <a:r>
              <a:rPr lang="en-GB" sz="2000" dirty="0">
                <a:solidFill>
                  <a:schemeClr val="accent1"/>
                </a:solidFill>
                <a:latin typeface="VAGRounded Lt" panose="00000400000000000000" pitchFamily="2" charset="0"/>
              </a:rPr>
              <a:t>always </a:t>
            </a:r>
            <a:r>
              <a:rPr lang="en-GB" sz="2000" dirty="0" smtClean="0">
                <a:solidFill>
                  <a:schemeClr val="accent1"/>
                </a:solidFill>
                <a:latin typeface="VAGRounded Lt" panose="00000400000000000000" pitchFamily="2" charset="0"/>
              </a:rPr>
              <a:t>considered</a:t>
            </a:r>
          </a:p>
          <a:p>
            <a:pPr marL="285750" indent="-285750">
              <a:buFont typeface="Arial" panose="020B0604020202020204" pitchFamily="34" charset="0"/>
              <a:buChar char="•"/>
            </a:pPr>
            <a:r>
              <a:rPr lang="en-GB" sz="2000" dirty="0" smtClean="0">
                <a:solidFill>
                  <a:schemeClr val="accent1"/>
                </a:solidFill>
                <a:latin typeface="VAGRounded Lt" panose="00000400000000000000" pitchFamily="2" charset="0"/>
              </a:rPr>
              <a:t>Children </a:t>
            </a:r>
            <a:r>
              <a:rPr lang="en-GB" sz="2000" dirty="0">
                <a:solidFill>
                  <a:schemeClr val="accent1"/>
                </a:solidFill>
                <a:latin typeface="VAGRounded Lt" panose="00000400000000000000" pitchFamily="2" charset="0"/>
              </a:rPr>
              <a:t>face an array of legal minimum ages at which they are considered capable of making decisions for </a:t>
            </a:r>
            <a:r>
              <a:rPr lang="en-GB" sz="2000" dirty="0" smtClean="0">
                <a:solidFill>
                  <a:schemeClr val="accent1"/>
                </a:solidFill>
                <a:latin typeface="VAGRounded Lt" panose="00000400000000000000" pitchFamily="2" charset="0"/>
              </a:rPr>
              <a:t>themselves</a:t>
            </a:r>
          </a:p>
          <a:p>
            <a:pPr marL="285750" indent="-285750">
              <a:buFont typeface="Arial" panose="020B0604020202020204" pitchFamily="34" charset="0"/>
              <a:buChar char="•"/>
            </a:pPr>
            <a:r>
              <a:rPr lang="en-GB" sz="2000" dirty="0" smtClean="0">
                <a:solidFill>
                  <a:schemeClr val="accent1"/>
                </a:solidFill>
                <a:latin typeface="VAGRounded Lt" panose="00000400000000000000" pitchFamily="2" charset="0"/>
              </a:rPr>
              <a:t>Children </a:t>
            </a:r>
            <a:r>
              <a:rPr lang="en-GB" sz="2000" dirty="0">
                <a:solidFill>
                  <a:schemeClr val="accent1"/>
                </a:solidFill>
                <a:latin typeface="VAGRounded Lt" panose="00000400000000000000" pitchFamily="2" charset="0"/>
              </a:rPr>
              <a:t>are often </a:t>
            </a:r>
            <a:r>
              <a:rPr lang="en-GB" sz="2000" dirty="0" smtClean="0">
                <a:solidFill>
                  <a:schemeClr val="accent1"/>
                </a:solidFill>
                <a:latin typeface="VAGRounded Lt" panose="00000400000000000000" pitchFamily="2" charset="0"/>
              </a:rPr>
              <a:t>voiceless</a:t>
            </a:r>
            <a:endParaRPr lang="en-GB" sz="2000" dirty="0">
              <a:solidFill>
                <a:schemeClr val="accent1"/>
              </a:solidFill>
              <a:latin typeface="VAGRounded Lt" panose="00000400000000000000" pitchFamily="2" charset="0"/>
            </a:endParaRPr>
          </a:p>
        </p:txBody>
      </p:sp>
      <p:sp>
        <p:nvSpPr>
          <p:cNvPr id="6" name="Title 5"/>
          <p:cNvSpPr>
            <a:spLocks noGrp="1"/>
          </p:cNvSpPr>
          <p:nvPr>
            <p:ph type="ctrTitle" idx="4294967295"/>
          </p:nvPr>
        </p:nvSpPr>
        <p:spPr>
          <a:xfrm>
            <a:off x="552337" y="832767"/>
            <a:ext cx="4884738" cy="498475"/>
          </a:xfrm>
        </p:spPr>
        <p:txBody>
          <a:bodyPr>
            <a:noAutofit/>
          </a:bodyPr>
          <a:lstStyle/>
          <a:p>
            <a:r>
              <a:rPr lang="en-GB" sz="2000" dirty="0" smtClean="0">
                <a:latin typeface="VAGRounded Lt" panose="00000400000000000000" pitchFamily="2" charset="0"/>
              </a:rPr>
              <a:t>Mae </a:t>
            </a:r>
            <a:r>
              <a:rPr lang="en-GB" sz="2000" dirty="0" err="1" smtClean="0">
                <a:latin typeface="VAGRounded Lt" panose="00000400000000000000" pitchFamily="2" charset="0"/>
              </a:rPr>
              <a:t>gennym</a:t>
            </a:r>
            <a:r>
              <a:rPr lang="en-GB" sz="2000" dirty="0" smtClean="0">
                <a:latin typeface="VAGRounded Lt" panose="00000400000000000000" pitchFamily="2" charset="0"/>
              </a:rPr>
              <a:t> </a:t>
            </a:r>
            <a:r>
              <a:rPr lang="en-GB" sz="2000" dirty="0" err="1" smtClean="0">
                <a:latin typeface="VAGRounded Lt" panose="00000400000000000000" pitchFamily="2" charset="0"/>
              </a:rPr>
              <a:t>ni</a:t>
            </a:r>
            <a:r>
              <a:rPr lang="en-GB" sz="2000" dirty="0" smtClean="0">
                <a:latin typeface="VAGRounded Lt" panose="00000400000000000000" pitchFamily="2" charset="0"/>
              </a:rPr>
              <a:t> </a:t>
            </a:r>
            <a:r>
              <a:rPr lang="en-GB" sz="2000" dirty="0" err="1" smtClean="0">
                <a:latin typeface="VAGRounded Lt" panose="00000400000000000000" pitchFamily="2" charset="0"/>
              </a:rPr>
              <a:t>Hawliau</a:t>
            </a:r>
            <a:r>
              <a:rPr lang="en-GB" sz="2000" dirty="0" smtClean="0">
                <a:latin typeface="VAGRounded Lt" panose="00000400000000000000" pitchFamily="2" charset="0"/>
              </a:rPr>
              <a:t> </a:t>
            </a:r>
            <a:r>
              <a:rPr lang="en-GB" sz="2000" dirty="0" err="1" smtClean="0">
                <a:latin typeface="VAGRounded Lt" panose="00000400000000000000" pitchFamily="2" charset="0"/>
              </a:rPr>
              <a:t>Dynol</a:t>
            </a:r>
            <a:r>
              <a:rPr lang="en-GB" sz="2000" dirty="0" smtClean="0">
                <a:latin typeface="VAGRounded Lt" panose="00000400000000000000" pitchFamily="2" charset="0"/>
              </a:rPr>
              <a:t>, pam </a:t>
            </a:r>
            <a:r>
              <a:rPr lang="en-GB" sz="2000" dirty="0" err="1" smtClean="0">
                <a:latin typeface="VAGRounded Lt" panose="00000400000000000000" pitchFamily="2" charset="0"/>
              </a:rPr>
              <a:t>mae</a:t>
            </a:r>
            <a:r>
              <a:rPr lang="en-GB" sz="2000" dirty="0" smtClean="0">
                <a:latin typeface="VAGRounded Lt" panose="00000400000000000000" pitchFamily="2" charset="0"/>
              </a:rPr>
              <a:t> </a:t>
            </a:r>
            <a:r>
              <a:rPr lang="en-GB" sz="2000" dirty="0" err="1" smtClean="0">
                <a:latin typeface="VAGRounded Lt" panose="00000400000000000000" pitchFamily="2" charset="0"/>
              </a:rPr>
              <a:t>angen</a:t>
            </a:r>
            <a:r>
              <a:rPr lang="en-GB" sz="2000" dirty="0" smtClean="0">
                <a:latin typeface="VAGRounded Lt" panose="00000400000000000000" pitchFamily="2" charset="0"/>
              </a:rPr>
              <a:t> </a:t>
            </a:r>
            <a:r>
              <a:rPr lang="en-GB" sz="2000" dirty="0" err="1" smtClean="0">
                <a:latin typeface="VAGRounded Lt" panose="00000400000000000000" pitchFamily="2" charset="0"/>
              </a:rPr>
              <a:t>Hawliau</a:t>
            </a:r>
            <a:r>
              <a:rPr lang="en-GB" sz="2000" dirty="0" smtClean="0">
                <a:latin typeface="VAGRounded Lt" panose="00000400000000000000" pitchFamily="2" charset="0"/>
              </a:rPr>
              <a:t> Plant?</a:t>
            </a:r>
            <a:endParaRPr lang="en-GB" sz="2000" dirty="0">
              <a:latin typeface="VAGRounded Lt" panose="00000400000000000000" pitchFamily="2" charset="0"/>
            </a:endParaRPr>
          </a:p>
        </p:txBody>
      </p:sp>
      <p:sp>
        <p:nvSpPr>
          <p:cNvPr id="7" name="Rectangle 6"/>
          <p:cNvSpPr/>
          <p:nvPr/>
        </p:nvSpPr>
        <p:spPr>
          <a:xfrm>
            <a:off x="552337" y="1937519"/>
            <a:ext cx="5574997" cy="3191643"/>
          </a:xfrm>
          <a:prstGeom prst="rect">
            <a:avLst/>
          </a:prstGeom>
        </p:spPr>
        <p:txBody>
          <a:bodyPr wrap="square">
            <a:spAutoFit/>
          </a:bodyPr>
          <a:lstStyle/>
          <a:p>
            <a:pPr marL="285750" indent="-285750">
              <a:lnSpc>
                <a:spcPct val="90000"/>
              </a:lnSpc>
              <a:spcBef>
                <a:spcPts val="1000"/>
              </a:spcBef>
              <a:buFont typeface="Arial" panose="020B0604020202020204" pitchFamily="34" charset="0"/>
              <a:buChar char="•"/>
            </a:pPr>
            <a:r>
              <a:rPr lang="en-GB" sz="2000" dirty="0">
                <a:latin typeface="VAGRounded Lt" panose="00000400000000000000" pitchFamily="2" charset="0"/>
              </a:rPr>
              <a:t>Mae plant </a:t>
            </a:r>
            <a:r>
              <a:rPr lang="en-GB" sz="2000" dirty="0" err="1">
                <a:latin typeface="VAGRounded Lt" panose="00000400000000000000" pitchFamily="2" charset="0"/>
              </a:rPr>
              <a:t>yn</a:t>
            </a:r>
            <a:r>
              <a:rPr lang="en-GB" sz="2000" dirty="0">
                <a:latin typeface="VAGRounded Lt" panose="00000400000000000000" pitchFamily="2" charset="0"/>
              </a:rPr>
              <a:t> </a:t>
            </a:r>
            <a:r>
              <a:rPr lang="en-GB" sz="2000" dirty="0" err="1">
                <a:latin typeface="VAGRounded Lt" panose="00000400000000000000" pitchFamily="2" charset="0"/>
              </a:rPr>
              <a:t>fwy</a:t>
            </a:r>
            <a:r>
              <a:rPr lang="en-GB" sz="2000" dirty="0">
                <a:latin typeface="VAGRounded Lt" panose="00000400000000000000" pitchFamily="2" charset="0"/>
              </a:rPr>
              <a:t> </a:t>
            </a:r>
            <a:r>
              <a:rPr lang="en-GB" sz="2000" dirty="0" err="1">
                <a:latin typeface="VAGRounded Lt" panose="00000400000000000000" pitchFamily="2" charset="0"/>
              </a:rPr>
              <a:t>agored</a:t>
            </a:r>
            <a:r>
              <a:rPr lang="en-GB" sz="2000" dirty="0">
                <a:latin typeface="VAGRounded Lt" panose="00000400000000000000" pitchFamily="2" charset="0"/>
              </a:rPr>
              <a:t> </a:t>
            </a:r>
            <a:r>
              <a:rPr lang="en-GB" sz="2000" dirty="0" err="1">
                <a:latin typeface="VAGRounded Lt" panose="00000400000000000000" pitchFamily="2" charset="0"/>
              </a:rPr>
              <a:t>i</a:t>
            </a:r>
            <a:r>
              <a:rPr lang="en-GB" sz="2000" dirty="0">
                <a:latin typeface="VAGRounded Lt" panose="00000400000000000000" pitchFamily="2" charset="0"/>
              </a:rPr>
              <a:t> </a:t>
            </a:r>
            <a:r>
              <a:rPr lang="en-GB" sz="2000" dirty="0" err="1">
                <a:latin typeface="VAGRounded Lt" panose="00000400000000000000" pitchFamily="2" charset="0"/>
              </a:rPr>
              <a:t>gael</a:t>
            </a:r>
            <a:r>
              <a:rPr lang="en-GB" sz="2000" dirty="0">
                <a:latin typeface="VAGRounded Lt" panose="00000400000000000000" pitchFamily="2" charset="0"/>
              </a:rPr>
              <a:t> </a:t>
            </a:r>
            <a:r>
              <a:rPr lang="en-GB" sz="2000" dirty="0" err="1">
                <a:latin typeface="VAGRounded Lt" panose="00000400000000000000" pitchFamily="2" charset="0"/>
              </a:rPr>
              <a:t>eu</a:t>
            </a:r>
            <a:r>
              <a:rPr lang="en-GB" sz="2000" dirty="0">
                <a:latin typeface="VAGRounded Lt" panose="00000400000000000000" pitchFamily="2" charset="0"/>
              </a:rPr>
              <a:t> cam-</a:t>
            </a:r>
            <a:r>
              <a:rPr lang="en-GB" sz="2000" dirty="0" err="1">
                <a:latin typeface="VAGRounded Lt" panose="00000400000000000000" pitchFamily="2" charset="0"/>
              </a:rPr>
              <a:t>drin</a:t>
            </a:r>
            <a:r>
              <a:rPr lang="en-GB" sz="2000" dirty="0">
                <a:latin typeface="VAGRounded Lt" panose="00000400000000000000" pitchFamily="2" charset="0"/>
              </a:rPr>
              <a:t> </a:t>
            </a:r>
            <a:r>
              <a:rPr lang="en-GB" sz="2000" dirty="0" err="1">
                <a:latin typeface="VAGRounded Lt" panose="00000400000000000000" pitchFamily="2" charset="0"/>
              </a:rPr>
              <a:t>a’u</a:t>
            </a:r>
            <a:r>
              <a:rPr lang="en-GB" sz="2000" dirty="0">
                <a:latin typeface="VAGRounded Lt" panose="00000400000000000000" pitchFamily="2" charset="0"/>
              </a:rPr>
              <a:t> </a:t>
            </a:r>
            <a:r>
              <a:rPr lang="en-GB" sz="2000" dirty="0" err="1" smtClean="0">
                <a:latin typeface="VAGRounded Lt" panose="00000400000000000000" pitchFamily="2" charset="0"/>
              </a:rPr>
              <a:t>hecsbloetio</a:t>
            </a:r>
            <a:endParaRPr lang="en-GB" sz="2000" dirty="0">
              <a:latin typeface="VAGRounded Lt" panose="00000400000000000000" pitchFamily="2" charset="0"/>
            </a:endParaRPr>
          </a:p>
          <a:p>
            <a:pPr marL="285750" indent="-285750">
              <a:lnSpc>
                <a:spcPct val="90000"/>
              </a:lnSpc>
              <a:spcBef>
                <a:spcPts val="1000"/>
              </a:spcBef>
              <a:buFont typeface="Arial" panose="020B0604020202020204" pitchFamily="34" charset="0"/>
              <a:buChar char="•"/>
            </a:pPr>
            <a:r>
              <a:rPr lang="en-GB" sz="2000" dirty="0" err="1">
                <a:latin typeface="VAGRounded Lt" panose="00000400000000000000" pitchFamily="2" charset="0"/>
              </a:rPr>
              <a:t>Yn</a:t>
            </a:r>
            <a:r>
              <a:rPr lang="en-GB" sz="2000" dirty="0">
                <a:latin typeface="VAGRounded Lt" panose="00000400000000000000" pitchFamily="2" charset="0"/>
              </a:rPr>
              <a:t> </a:t>
            </a:r>
            <a:r>
              <a:rPr lang="en-GB" sz="2000" dirty="0" err="1">
                <a:latin typeface="VAGRounded Lt" panose="00000400000000000000" pitchFamily="2" charset="0"/>
              </a:rPr>
              <a:t>dibynnu</a:t>
            </a:r>
            <a:r>
              <a:rPr lang="en-GB" sz="2000" dirty="0">
                <a:latin typeface="VAGRounded Lt" panose="00000400000000000000" pitchFamily="2" charset="0"/>
              </a:rPr>
              <a:t> </a:t>
            </a:r>
            <a:r>
              <a:rPr lang="en-GB" sz="2000" dirty="0" err="1">
                <a:latin typeface="VAGRounded Lt" panose="00000400000000000000" pitchFamily="2" charset="0"/>
              </a:rPr>
              <a:t>ar</a:t>
            </a:r>
            <a:r>
              <a:rPr lang="en-GB" sz="2000" dirty="0">
                <a:latin typeface="VAGRounded Lt" panose="00000400000000000000" pitchFamily="2" charset="0"/>
              </a:rPr>
              <a:t> </a:t>
            </a:r>
            <a:r>
              <a:rPr lang="en-GB" sz="2000" dirty="0" err="1">
                <a:latin typeface="VAGRounded Lt" panose="00000400000000000000" pitchFamily="2" charset="0"/>
              </a:rPr>
              <a:t>eu</a:t>
            </a:r>
            <a:r>
              <a:rPr lang="en-GB" sz="2000" dirty="0">
                <a:latin typeface="VAGRounded Lt" panose="00000400000000000000" pitchFamily="2" charset="0"/>
              </a:rPr>
              <a:t> hoed, </a:t>
            </a:r>
            <a:r>
              <a:rPr lang="en-GB" sz="2000" dirty="0" err="1">
                <a:latin typeface="VAGRounded Lt" panose="00000400000000000000" pitchFamily="2" charset="0"/>
              </a:rPr>
              <a:t>mae</a:t>
            </a:r>
            <a:r>
              <a:rPr lang="en-GB" sz="2000" dirty="0">
                <a:latin typeface="VAGRounded Lt" panose="00000400000000000000" pitchFamily="2" charset="0"/>
              </a:rPr>
              <a:t> plant </a:t>
            </a:r>
            <a:r>
              <a:rPr lang="en-GB" sz="2000" dirty="0" err="1">
                <a:latin typeface="VAGRounded Lt" panose="00000400000000000000" pitchFamily="2" charset="0"/>
              </a:rPr>
              <a:t>yn</a:t>
            </a:r>
            <a:r>
              <a:rPr lang="en-GB" sz="2000" dirty="0">
                <a:latin typeface="VAGRounded Lt" panose="00000400000000000000" pitchFamily="2" charset="0"/>
              </a:rPr>
              <a:t> </a:t>
            </a:r>
            <a:r>
              <a:rPr lang="en-GB" sz="2000" dirty="0" err="1">
                <a:latin typeface="VAGRounded Lt" panose="00000400000000000000" pitchFamily="2" charset="0"/>
              </a:rPr>
              <a:t>ddibynnol</a:t>
            </a:r>
            <a:r>
              <a:rPr lang="en-GB" sz="2000" dirty="0">
                <a:latin typeface="VAGRounded Lt" panose="00000400000000000000" pitchFamily="2" charset="0"/>
              </a:rPr>
              <a:t> </a:t>
            </a:r>
            <a:r>
              <a:rPr lang="en-GB" sz="2000" dirty="0" err="1">
                <a:latin typeface="VAGRounded Lt" panose="00000400000000000000" pitchFamily="2" charset="0"/>
              </a:rPr>
              <a:t>ar</a:t>
            </a:r>
            <a:r>
              <a:rPr lang="en-GB" sz="2000" dirty="0">
                <a:latin typeface="VAGRounded Lt" panose="00000400000000000000" pitchFamily="2" charset="0"/>
              </a:rPr>
              <a:t> </a:t>
            </a:r>
            <a:r>
              <a:rPr lang="en-GB" sz="2000" dirty="0" err="1">
                <a:latin typeface="VAGRounded Lt" panose="00000400000000000000" pitchFamily="2" charset="0"/>
              </a:rPr>
              <a:t>oedolion</a:t>
            </a:r>
            <a:r>
              <a:rPr lang="en-GB" sz="2000" dirty="0">
                <a:latin typeface="VAGRounded Lt" panose="00000400000000000000" pitchFamily="2" charset="0"/>
              </a:rPr>
              <a:t> </a:t>
            </a:r>
            <a:r>
              <a:rPr lang="en-GB" sz="2000" dirty="0" err="1">
                <a:latin typeface="VAGRounded Lt" panose="00000400000000000000" pitchFamily="2" charset="0"/>
              </a:rPr>
              <a:t>yn</a:t>
            </a:r>
            <a:r>
              <a:rPr lang="en-GB" sz="2000" dirty="0">
                <a:latin typeface="VAGRounded Lt" panose="00000400000000000000" pitchFamily="2" charset="0"/>
              </a:rPr>
              <a:t> </a:t>
            </a:r>
            <a:r>
              <a:rPr lang="en-GB" sz="2000" dirty="0" err="1">
                <a:latin typeface="VAGRounded Lt" panose="00000400000000000000" pitchFamily="2" charset="0"/>
              </a:rPr>
              <a:t>llwyr</a:t>
            </a:r>
            <a:r>
              <a:rPr lang="en-GB" sz="2000" dirty="0">
                <a:latin typeface="VAGRounded Lt" panose="00000400000000000000" pitchFamily="2" charset="0"/>
              </a:rPr>
              <a:t> </a:t>
            </a:r>
            <a:r>
              <a:rPr lang="en-GB" sz="2000" dirty="0" err="1">
                <a:latin typeface="VAGRounded Lt" panose="00000400000000000000" pitchFamily="2" charset="0"/>
              </a:rPr>
              <a:t>neu</a:t>
            </a:r>
            <a:r>
              <a:rPr lang="en-GB" sz="2000" dirty="0">
                <a:latin typeface="VAGRounded Lt" panose="00000400000000000000" pitchFamily="2" charset="0"/>
              </a:rPr>
              <a:t> </a:t>
            </a:r>
            <a:r>
              <a:rPr lang="en-GB" sz="2000" dirty="0" err="1">
                <a:latin typeface="VAGRounded Lt" panose="00000400000000000000" pitchFamily="2" charset="0"/>
              </a:rPr>
              <a:t>i</a:t>
            </a:r>
            <a:r>
              <a:rPr lang="en-GB" sz="2000" dirty="0">
                <a:latin typeface="VAGRounded Lt" panose="00000400000000000000" pitchFamily="2" charset="0"/>
              </a:rPr>
              <a:t> </a:t>
            </a:r>
            <a:r>
              <a:rPr lang="en-GB" sz="2000" dirty="0" err="1">
                <a:latin typeface="VAGRounded Lt" panose="00000400000000000000" pitchFamily="2" charset="0"/>
              </a:rPr>
              <a:t>raddau</a:t>
            </a:r>
            <a:r>
              <a:rPr lang="en-GB" sz="2000" dirty="0">
                <a:latin typeface="VAGRounded Lt" panose="00000400000000000000" pitchFamily="2" charset="0"/>
              </a:rPr>
              <a:t> </a:t>
            </a:r>
            <a:r>
              <a:rPr lang="en-GB" sz="2000" dirty="0" err="1">
                <a:latin typeface="VAGRounded Lt" panose="00000400000000000000" pitchFamily="2" charset="0"/>
              </a:rPr>
              <a:t>helaeth</a:t>
            </a:r>
            <a:r>
              <a:rPr lang="en-GB" sz="2000" dirty="0">
                <a:latin typeface="VAGRounded Lt" panose="00000400000000000000" pitchFamily="2" charset="0"/>
              </a:rPr>
              <a:t> – </a:t>
            </a:r>
            <a:r>
              <a:rPr lang="en-GB" sz="2000" dirty="0" err="1">
                <a:latin typeface="VAGRounded Lt" panose="00000400000000000000" pitchFamily="2" charset="0"/>
              </a:rPr>
              <a:t>nid</a:t>
            </a:r>
            <a:r>
              <a:rPr lang="en-GB" sz="2000" dirty="0">
                <a:latin typeface="VAGRounded Lt" panose="00000400000000000000" pitchFamily="2" charset="0"/>
              </a:rPr>
              <a:t> </a:t>
            </a:r>
            <a:r>
              <a:rPr lang="en-GB" sz="2000" dirty="0" err="1">
                <a:latin typeface="VAGRounded Lt" panose="00000400000000000000" pitchFamily="2" charset="0"/>
              </a:rPr>
              <a:t>yw</a:t>
            </a:r>
            <a:r>
              <a:rPr lang="en-GB" sz="2000" dirty="0">
                <a:latin typeface="VAGRounded Lt" panose="00000400000000000000" pitchFamily="2" charset="0"/>
              </a:rPr>
              <a:t> </a:t>
            </a:r>
            <a:r>
              <a:rPr lang="en-GB" sz="2000" dirty="0" err="1">
                <a:latin typeface="VAGRounded Lt" panose="00000400000000000000" pitchFamily="2" charset="0"/>
              </a:rPr>
              <a:t>eu</a:t>
            </a:r>
            <a:r>
              <a:rPr lang="en-GB" sz="2000" dirty="0">
                <a:latin typeface="VAGRounded Lt" panose="00000400000000000000" pitchFamily="2" charset="0"/>
              </a:rPr>
              <a:t> </a:t>
            </a:r>
            <a:r>
              <a:rPr lang="en-GB" sz="2000" dirty="0" err="1">
                <a:latin typeface="VAGRounded Lt" panose="00000400000000000000" pitchFamily="2" charset="0"/>
              </a:rPr>
              <a:t>lles</a:t>
            </a:r>
            <a:r>
              <a:rPr lang="en-GB" sz="2000" dirty="0">
                <a:latin typeface="VAGRounded Lt" panose="00000400000000000000" pitchFamily="2" charset="0"/>
              </a:rPr>
              <a:t> </a:t>
            </a:r>
            <a:r>
              <a:rPr lang="en-GB" sz="2000" dirty="0" err="1">
                <a:latin typeface="VAGRounded Lt" panose="00000400000000000000" pitchFamily="2" charset="0"/>
              </a:rPr>
              <a:t>pennaf</a:t>
            </a:r>
            <a:r>
              <a:rPr lang="en-GB" sz="2000" dirty="0">
                <a:latin typeface="VAGRounded Lt" panose="00000400000000000000" pitchFamily="2" charset="0"/>
              </a:rPr>
              <a:t> bob </a:t>
            </a:r>
            <a:r>
              <a:rPr lang="en-GB" sz="2000" dirty="0" err="1">
                <a:latin typeface="VAGRounded Lt" panose="00000400000000000000" pitchFamily="2" charset="0"/>
              </a:rPr>
              <a:t>amser</a:t>
            </a:r>
            <a:r>
              <a:rPr lang="en-GB" sz="2000" dirty="0">
                <a:latin typeface="VAGRounded Lt" panose="00000400000000000000" pitchFamily="2" charset="0"/>
              </a:rPr>
              <a:t> </a:t>
            </a:r>
            <a:r>
              <a:rPr lang="en-GB" sz="2000" dirty="0" err="1">
                <a:latin typeface="VAGRounded Lt" panose="00000400000000000000" pitchFamily="2" charset="0"/>
              </a:rPr>
              <a:t>yn</a:t>
            </a:r>
            <a:r>
              <a:rPr lang="en-GB" sz="2000" dirty="0">
                <a:latin typeface="VAGRounded Lt" panose="00000400000000000000" pitchFamily="2" charset="0"/>
              </a:rPr>
              <a:t> </a:t>
            </a:r>
            <a:r>
              <a:rPr lang="en-GB" sz="2000" dirty="0" err="1">
                <a:latin typeface="VAGRounded Lt" panose="00000400000000000000" pitchFamily="2" charset="0"/>
              </a:rPr>
              <a:t>cael</a:t>
            </a:r>
            <a:r>
              <a:rPr lang="en-GB" sz="2000" dirty="0">
                <a:latin typeface="VAGRounded Lt" panose="00000400000000000000" pitchFamily="2" charset="0"/>
              </a:rPr>
              <a:t> </a:t>
            </a:r>
            <a:r>
              <a:rPr lang="en-GB" sz="2000" dirty="0" err="1">
                <a:latin typeface="VAGRounded Lt" panose="00000400000000000000" pitchFamily="2" charset="0"/>
              </a:rPr>
              <a:t>ei</a:t>
            </a:r>
            <a:r>
              <a:rPr lang="en-GB" sz="2000" dirty="0">
                <a:latin typeface="VAGRounded Lt" panose="00000400000000000000" pitchFamily="2" charset="0"/>
              </a:rPr>
              <a:t> </a:t>
            </a:r>
            <a:r>
              <a:rPr lang="en-GB" sz="2000" dirty="0" err="1" smtClean="0">
                <a:latin typeface="VAGRounded Lt" panose="00000400000000000000" pitchFamily="2" charset="0"/>
              </a:rPr>
              <a:t>ystyried</a:t>
            </a:r>
            <a:endParaRPr lang="en-GB" sz="2000" dirty="0">
              <a:latin typeface="VAGRounded Lt" panose="00000400000000000000" pitchFamily="2" charset="0"/>
            </a:endParaRPr>
          </a:p>
          <a:p>
            <a:pPr marL="285750" indent="-285750">
              <a:lnSpc>
                <a:spcPct val="90000"/>
              </a:lnSpc>
              <a:spcBef>
                <a:spcPts val="1000"/>
              </a:spcBef>
              <a:buFont typeface="Arial" panose="020B0604020202020204" pitchFamily="34" charset="0"/>
              <a:buChar char="•"/>
            </a:pPr>
            <a:r>
              <a:rPr lang="en-GB" sz="2000" dirty="0">
                <a:latin typeface="VAGRounded Lt" panose="00000400000000000000" pitchFamily="2" charset="0"/>
              </a:rPr>
              <a:t>Mae plant </a:t>
            </a:r>
            <a:r>
              <a:rPr lang="en-GB" sz="2000" dirty="0" err="1">
                <a:latin typeface="VAGRounded Lt" panose="00000400000000000000" pitchFamily="2" charset="0"/>
              </a:rPr>
              <a:t>yn</a:t>
            </a:r>
            <a:r>
              <a:rPr lang="en-GB" sz="2000" dirty="0">
                <a:latin typeface="VAGRounded Lt" panose="00000400000000000000" pitchFamily="2" charset="0"/>
              </a:rPr>
              <a:t> </a:t>
            </a:r>
            <a:r>
              <a:rPr lang="en-GB" sz="2000" dirty="0" err="1">
                <a:latin typeface="VAGRounded Lt" panose="00000400000000000000" pitchFamily="2" charset="0"/>
              </a:rPr>
              <a:t>wynebu</a:t>
            </a:r>
            <a:r>
              <a:rPr lang="en-GB" sz="2000" dirty="0">
                <a:latin typeface="VAGRounded Lt" panose="00000400000000000000" pitchFamily="2" charset="0"/>
              </a:rPr>
              <a:t> </a:t>
            </a:r>
            <a:r>
              <a:rPr lang="en-GB" sz="2000" dirty="0" err="1">
                <a:latin typeface="VAGRounded Lt" panose="00000400000000000000" pitchFamily="2" charset="0"/>
              </a:rPr>
              <a:t>llu</a:t>
            </a:r>
            <a:r>
              <a:rPr lang="en-GB" sz="2000" dirty="0">
                <a:latin typeface="VAGRounded Lt" panose="00000400000000000000" pitchFamily="2" charset="0"/>
              </a:rPr>
              <a:t> o </a:t>
            </a:r>
            <a:r>
              <a:rPr lang="en-GB" sz="2000" dirty="0" err="1">
                <a:latin typeface="VAGRounded Lt" panose="00000400000000000000" pitchFamily="2" charset="0"/>
              </a:rPr>
              <a:t>derfynau</a:t>
            </a:r>
            <a:r>
              <a:rPr lang="en-GB" sz="2000" dirty="0">
                <a:latin typeface="VAGRounded Lt" panose="00000400000000000000" pitchFamily="2" charset="0"/>
              </a:rPr>
              <a:t> </a:t>
            </a:r>
            <a:r>
              <a:rPr lang="en-GB" sz="2000" dirty="0" err="1">
                <a:latin typeface="VAGRounded Lt" panose="00000400000000000000" pitchFamily="2" charset="0"/>
              </a:rPr>
              <a:t>oed</a:t>
            </a:r>
            <a:r>
              <a:rPr lang="en-GB" sz="2000" dirty="0">
                <a:latin typeface="VAGRounded Lt" panose="00000400000000000000" pitchFamily="2" charset="0"/>
              </a:rPr>
              <a:t> </a:t>
            </a:r>
            <a:r>
              <a:rPr lang="en-GB" sz="2000" dirty="0" err="1">
                <a:latin typeface="VAGRounded Lt" panose="00000400000000000000" pitchFamily="2" charset="0"/>
              </a:rPr>
              <a:t>cyfreithiol</a:t>
            </a:r>
            <a:r>
              <a:rPr lang="en-GB" sz="2000" dirty="0">
                <a:latin typeface="VAGRounded Lt" panose="00000400000000000000" pitchFamily="2" charset="0"/>
              </a:rPr>
              <a:t> </a:t>
            </a:r>
            <a:r>
              <a:rPr lang="en-GB" sz="2000" dirty="0" err="1">
                <a:latin typeface="VAGRounded Lt" panose="00000400000000000000" pitchFamily="2" charset="0"/>
              </a:rPr>
              <a:t>pryd</a:t>
            </a:r>
            <a:r>
              <a:rPr lang="en-GB" sz="2000" dirty="0">
                <a:latin typeface="VAGRounded Lt" panose="00000400000000000000" pitchFamily="2" charset="0"/>
              </a:rPr>
              <a:t> y </a:t>
            </a:r>
            <a:r>
              <a:rPr lang="en-GB" sz="2000" dirty="0" err="1">
                <a:latin typeface="VAGRounded Lt" panose="00000400000000000000" pitchFamily="2" charset="0"/>
              </a:rPr>
              <a:t>bernir</a:t>
            </a:r>
            <a:r>
              <a:rPr lang="en-GB" sz="2000" dirty="0">
                <a:latin typeface="VAGRounded Lt" panose="00000400000000000000" pitchFamily="2" charset="0"/>
              </a:rPr>
              <a:t> </a:t>
            </a:r>
            <a:r>
              <a:rPr lang="en-GB" sz="2000" dirty="0" err="1">
                <a:latin typeface="VAGRounded Lt" panose="00000400000000000000" pitchFamily="2" charset="0"/>
              </a:rPr>
              <a:t>eu</a:t>
            </a:r>
            <a:r>
              <a:rPr lang="en-GB" sz="2000" dirty="0">
                <a:latin typeface="VAGRounded Lt" panose="00000400000000000000" pitchFamily="2" charset="0"/>
              </a:rPr>
              <a:t> bod </a:t>
            </a:r>
            <a:r>
              <a:rPr lang="en-GB" sz="2000" dirty="0" err="1">
                <a:latin typeface="VAGRounded Lt" panose="00000400000000000000" pitchFamily="2" charset="0"/>
              </a:rPr>
              <a:t>nhw’n</a:t>
            </a:r>
            <a:r>
              <a:rPr lang="en-GB" sz="2000" dirty="0">
                <a:latin typeface="VAGRounded Lt" panose="00000400000000000000" pitchFamily="2" charset="0"/>
              </a:rPr>
              <a:t> </a:t>
            </a:r>
            <a:r>
              <a:rPr lang="en-GB" sz="2000" dirty="0" err="1">
                <a:latin typeface="VAGRounded Lt" panose="00000400000000000000" pitchFamily="2" charset="0"/>
              </a:rPr>
              <a:t>gallu</a:t>
            </a:r>
            <a:r>
              <a:rPr lang="en-GB" sz="2000" dirty="0">
                <a:latin typeface="VAGRounded Lt" panose="00000400000000000000" pitchFamily="2" charset="0"/>
              </a:rPr>
              <a:t> </a:t>
            </a:r>
            <a:r>
              <a:rPr lang="en-GB" sz="2000" dirty="0" err="1">
                <a:latin typeface="VAGRounded Lt" panose="00000400000000000000" pitchFamily="2" charset="0"/>
              </a:rPr>
              <a:t>gwneud</a:t>
            </a:r>
            <a:r>
              <a:rPr lang="en-GB" sz="2000" dirty="0">
                <a:latin typeface="VAGRounded Lt" panose="00000400000000000000" pitchFamily="2" charset="0"/>
              </a:rPr>
              <a:t> </a:t>
            </a:r>
            <a:r>
              <a:rPr lang="en-GB" sz="2000" dirty="0" err="1">
                <a:latin typeface="VAGRounded Lt" panose="00000400000000000000" pitchFamily="2" charset="0"/>
              </a:rPr>
              <a:t>penderfyniadau</a:t>
            </a:r>
            <a:r>
              <a:rPr lang="en-GB" sz="2000" dirty="0">
                <a:latin typeface="VAGRounded Lt" panose="00000400000000000000" pitchFamily="2" charset="0"/>
              </a:rPr>
              <a:t> </a:t>
            </a:r>
            <a:r>
              <a:rPr lang="en-GB" sz="2000" dirty="0" err="1">
                <a:latin typeface="VAGRounded Lt" panose="00000400000000000000" pitchFamily="2" charset="0"/>
              </a:rPr>
              <a:t>drostynt</a:t>
            </a:r>
            <a:r>
              <a:rPr lang="en-GB" sz="2000" dirty="0">
                <a:latin typeface="VAGRounded Lt" panose="00000400000000000000" pitchFamily="2" charset="0"/>
              </a:rPr>
              <a:t> </a:t>
            </a:r>
            <a:r>
              <a:rPr lang="en-GB" sz="2000" dirty="0" err="1">
                <a:latin typeface="VAGRounded Lt" panose="00000400000000000000" pitchFamily="2" charset="0"/>
              </a:rPr>
              <a:t>eu</a:t>
            </a:r>
            <a:r>
              <a:rPr lang="en-GB" sz="2000" dirty="0">
                <a:latin typeface="VAGRounded Lt" panose="00000400000000000000" pitchFamily="2" charset="0"/>
              </a:rPr>
              <a:t> </a:t>
            </a:r>
            <a:r>
              <a:rPr lang="en-GB" sz="2000" dirty="0" err="1" smtClean="0">
                <a:latin typeface="VAGRounded Lt" panose="00000400000000000000" pitchFamily="2" charset="0"/>
              </a:rPr>
              <a:t>hunain</a:t>
            </a:r>
            <a:endParaRPr lang="en-GB" sz="2000" dirty="0">
              <a:latin typeface="VAGRounded Lt" panose="00000400000000000000" pitchFamily="2" charset="0"/>
            </a:endParaRPr>
          </a:p>
          <a:p>
            <a:pPr marL="285750" indent="-285750">
              <a:lnSpc>
                <a:spcPct val="90000"/>
              </a:lnSpc>
              <a:spcBef>
                <a:spcPts val="1000"/>
              </a:spcBef>
              <a:buFont typeface="Arial" panose="020B0604020202020204" pitchFamily="34" charset="0"/>
              <a:buChar char="•"/>
            </a:pPr>
            <a:r>
              <a:rPr lang="en-GB" sz="2000" dirty="0">
                <a:latin typeface="VAGRounded Lt" panose="00000400000000000000" pitchFamily="2" charset="0"/>
              </a:rPr>
              <a:t>Mae plant </a:t>
            </a:r>
            <a:r>
              <a:rPr lang="en-GB" sz="2000" dirty="0" err="1">
                <a:latin typeface="VAGRounded Lt" panose="00000400000000000000" pitchFamily="2" charset="0"/>
              </a:rPr>
              <a:t>yn</a:t>
            </a:r>
            <a:r>
              <a:rPr lang="en-GB" sz="2000" dirty="0">
                <a:latin typeface="VAGRounded Lt" panose="00000400000000000000" pitchFamily="2" charset="0"/>
              </a:rPr>
              <a:t> </a:t>
            </a:r>
            <a:r>
              <a:rPr lang="en-GB" sz="2000" dirty="0" err="1">
                <a:latin typeface="VAGRounded Lt" panose="00000400000000000000" pitchFamily="2" charset="0"/>
              </a:rPr>
              <a:t>aml</a:t>
            </a:r>
            <a:r>
              <a:rPr lang="en-GB" sz="2000" dirty="0">
                <a:latin typeface="VAGRounded Lt" panose="00000400000000000000" pitchFamily="2" charset="0"/>
              </a:rPr>
              <a:t> </a:t>
            </a:r>
            <a:r>
              <a:rPr lang="en-GB" sz="2000" dirty="0" err="1">
                <a:latin typeface="VAGRounded Lt" panose="00000400000000000000" pitchFamily="2" charset="0"/>
              </a:rPr>
              <a:t>heb</a:t>
            </a:r>
            <a:r>
              <a:rPr lang="en-GB" sz="2000" dirty="0">
                <a:latin typeface="VAGRounded Lt" panose="00000400000000000000" pitchFamily="2" charset="0"/>
              </a:rPr>
              <a:t> </a:t>
            </a:r>
            <a:r>
              <a:rPr lang="en-GB" sz="2000" dirty="0" err="1">
                <a:latin typeface="VAGRounded Lt" panose="00000400000000000000" pitchFamily="2" charset="0"/>
              </a:rPr>
              <a:t>lais</a:t>
            </a:r>
            <a:r>
              <a:rPr lang="en-GB" dirty="0" smtClean="0">
                <a:solidFill>
                  <a:schemeClr val="accent1"/>
                </a:solidFill>
              </a:rPr>
              <a:t/>
            </a:r>
            <a:br>
              <a:rPr lang="en-GB" dirty="0" smtClean="0">
                <a:solidFill>
                  <a:schemeClr val="accent1"/>
                </a:solidFill>
              </a:rPr>
            </a:br>
            <a:endParaRPr lang="en-GB" dirty="0">
              <a:solidFill>
                <a:schemeClr val="accent1"/>
              </a:solidFill>
            </a:endParaRPr>
          </a:p>
        </p:txBody>
      </p:sp>
      <p:sp>
        <p:nvSpPr>
          <p:cNvPr id="5" name="Title 5"/>
          <p:cNvSpPr txBox="1">
            <a:spLocks/>
          </p:cNvSpPr>
          <p:nvPr/>
        </p:nvSpPr>
        <p:spPr>
          <a:xfrm>
            <a:off x="6748920" y="832644"/>
            <a:ext cx="4884280" cy="5539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2000" dirty="0">
                <a:solidFill>
                  <a:schemeClr val="accent1"/>
                </a:solidFill>
                <a:latin typeface="VAGRounded Lt" panose="00000400000000000000" pitchFamily="2" charset="0"/>
              </a:rPr>
              <a:t>We have Human Rights, why do we need Children’s Rights</a:t>
            </a:r>
            <a:r>
              <a:rPr lang="en-GB" sz="2000" dirty="0" smtClean="0">
                <a:solidFill>
                  <a:schemeClr val="accent1"/>
                </a:solidFill>
                <a:latin typeface="VAGRounded Lt" panose="00000400000000000000" pitchFamily="2" charset="0"/>
              </a:rPr>
              <a:t>?</a:t>
            </a:r>
            <a:endParaRPr lang="en-GB" sz="2000" dirty="0">
              <a:solidFill>
                <a:schemeClr val="accent1"/>
              </a:solidFill>
              <a:latin typeface="VAGRounded Lt" panose="00000400000000000000" pitchFamily="2" charset="0"/>
            </a:endParaRPr>
          </a:p>
        </p:txBody>
      </p:sp>
      <p:pic>
        <p:nvPicPr>
          <p:cNvPr id="2" name="Slid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7755" y="5931946"/>
            <a:ext cx="609600" cy="609600"/>
          </a:xfrm>
          <a:prstGeom prst="rect">
            <a:avLst/>
          </a:prstGeom>
        </p:spPr>
      </p:pic>
    </p:spTree>
    <p:extLst>
      <p:ext uri="{BB962C8B-B14F-4D97-AF65-F5344CB8AC3E}">
        <p14:creationId xmlns:p14="http://schemas.microsoft.com/office/powerpoint/2010/main" val="2739534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716405" y="1074053"/>
            <a:ext cx="4872921" cy="2825389"/>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defTabSz="886968">
              <a:defRPr sz="2716"/>
            </a:pPr>
            <a:r>
              <a:rPr lang="en-GB" sz="2000" b="1" u="sng" dirty="0" smtClean="0">
                <a:solidFill>
                  <a:schemeClr val="accent1"/>
                </a:solidFill>
                <a:latin typeface="VAGRounded Lt" panose="00000400000000000000" pitchFamily="2" charset="0"/>
                <a:cs typeface="Arial" panose="020B0604020202020204" pitchFamily="34" charset="0"/>
              </a:rPr>
              <a:t>Activity 3: Children’s Rights and You</a:t>
            </a:r>
          </a:p>
          <a:p>
            <a:pPr defTabSz="886968">
              <a:defRPr sz="2716"/>
            </a:pPr>
            <a:endParaRPr lang="en-GB" sz="2000" b="1" dirty="0">
              <a:solidFill>
                <a:schemeClr val="accent1"/>
              </a:solidFill>
              <a:latin typeface="VAGRounded Lt" panose="00000400000000000000" pitchFamily="2" charset="0"/>
              <a:cs typeface="Arial" panose="020B0604020202020204" pitchFamily="34" charset="0"/>
            </a:endParaRPr>
          </a:p>
          <a:p>
            <a:pPr algn="l" defTabSz="886968">
              <a:defRPr sz="2716"/>
            </a:pPr>
            <a:r>
              <a:rPr lang="en-GB" sz="2000" dirty="0">
                <a:solidFill>
                  <a:schemeClr val="accent1"/>
                </a:solidFill>
                <a:latin typeface="VAGRounded Lt" panose="00000400000000000000" pitchFamily="2" charset="0"/>
                <a:cs typeface="Arial" panose="020B0604020202020204" pitchFamily="34" charset="0"/>
              </a:rPr>
              <a:t>What Rights could be important to your role as </a:t>
            </a:r>
            <a:r>
              <a:rPr lang="en-GB" sz="2000" dirty="0" smtClean="0">
                <a:solidFill>
                  <a:schemeClr val="accent1"/>
                </a:solidFill>
                <a:latin typeface="VAGRounded Lt" panose="00000400000000000000" pitchFamily="2" charset="0"/>
                <a:cs typeface="Arial" panose="020B0604020202020204" pitchFamily="34" charset="0"/>
              </a:rPr>
              <a:t>an early years practitioner? </a:t>
            </a:r>
          </a:p>
          <a:p>
            <a:pPr algn="l" defTabSz="886968">
              <a:defRPr sz="2716"/>
            </a:pPr>
            <a:endParaRPr lang="en-GB" sz="2000" dirty="0">
              <a:solidFill>
                <a:schemeClr val="accent1"/>
              </a:solidFill>
              <a:latin typeface="VAGRounded Lt" panose="00000400000000000000" pitchFamily="2" charset="0"/>
              <a:cs typeface="Arial" panose="020B0604020202020204" pitchFamily="34" charset="0"/>
              <a:hlinkClick r:id="rId5"/>
            </a:endParaRPr>
          </a:p>
          <a:p>
            <a:pPr algn="l" defTabSz="886968">
              <a:defRPr sz="2716"/>
            </a:pPr>
            <a:r>
              <a:rPr lang="en-GB" sz="2000" dirty="0">
                <a:solidFill>
                  <a:schemeClr val="accent1"/>
                </a:solidFill>
                <a:latin typeface="VAGRounded Lt" panose="00000400000000000000" pitchFamily="2" charset="0"/>
                <a:cs typeface="Arial" panose="020B0604020202020204" pitchFamily="34" charset="0"/>
                <a:hlinkClick r:id="rId5"/>
              </a:rPr>
              <a:t>Using a UNCRC poster</a:t>
            </a:r>
            <a:r>
              <a:rPr lang="en-GB" sz="2000" dirty="0">
                <a:solidFill>
                  <a:schemeClr val="accent1"/>
                </a:solidFill>
                <a:latin typeface="VAGRounded Lt" panose="00000400000000000000" pitchFamily="2" charset="0"/>
                <a:cs typeface="Arial" panose="020B0604020202020204" pitchFamily="34" charset="0"/>
              </a:rPr>
              <a:t>, read through the articles and discuss which three articles are most important to your role </a:t>
            </a:r>
          </a:p>
          <a:p>
            <a:pPr defTabSz="886968">
              <a:defRPr sz="2716"/>
            </a:pPr>
            <a:endParaRPr lang="en-GB" sz="2000" dirty="0">
              <a:solidFill>
                <a:schemeClr val="tx2">
                  <a:lumMod val="50000"/>
                </a:schemeClr>
              </a:solidFill>
              <a:cs typeface="Arial" panose="020B0604020202020204" pitchFamily="34" charset="0"/>
            </a:endParaRPr>
          </a:p>
          <a:p>
            <a:r>
              <a:rPr lang="en-US" sz="2400" dirty="0" smtClean="0"/>
              <a:t>.</a:t>
            </a:r>
            <a:endParaRPr lang="en-US" sz="2400" dirty="0"/>
          </a:p>
        </p:txBody>
      </p:sp>
      <p:sp>
        <p:nvSpPr>
          <p:cNvPr id="8" name="Subtitle 2"/>
          <p:cNvSpPr txBox="1">
            <a:spLocks/>
          </p:cNvSpPr>
          <p:nvPr/>
        </p:nvSpPr>
        <p:spPr>
          <a:xfrm>
            <a:off x="671943" y="1046181"/>
            <a:ext cx="5026727" cy="2769989"/>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cy-GB" sz="2000" u="sng" dirty="0">
                <a:solidFill>
                  <a:schemeClr val="tx1"/>
                </a:solidFill>
                <a:latin typeface="VAGRounded Lt" panose="00000400000000000000" pitchFamily="2" charset="0"/>
                <a:cs typeface="Arial" panose="020B0604020202020204" pitchFamily="34" charset="0"/>
              </a:rPr>
              <a:t> Gweithgaredd 3</a:t>
            </a:r>
            <a:r>
              <a:rPr lang="cy-GB" sz="2000" u="sng" dirty="0" smtClean="0">
                <a:solidFill>
                  <a:schemeClr val="tx1"/>
                </a:solidFill>
                <a:latin typeface="VAGRounded Lt" panose="00000400000000000000" pitchFamily="2" charset="0"/>
                <a:cs typeface="Arial" panose="020B0604020202020204" pitchFamily="34" charset="0"/>
              </a:rPr>
              <a:t>: Hawliau Plant a Chi</a:t>
            </a:r>
            <a:endParaRPr lang="cy-GB" sz="2000" u="sng" dirty="0">
              <a:solidFill>
                <a:schemeClr val="tx1"/>
              </a:solidFill>
              <a:latin typeface="VAGRounded Lt" panose="00000400000000000000" pitchFamily="2" charset="0"/>
              <a:cs typeface="Arial" panose="020B0604020202020204" pitchFamily="34" charset="0"/>
            </a:endParaRPr>
          </a:p>
          <a:p>
            <a:pPr>
              <a:lnSpc>
                <a:spcPct val="100000"/>
              </a:lnSpc>
              <a:spcBef>
                <a:spcPts val="0"/>
              </a:spcBef>
            </a:pPr>
            <a:endParaRPr lang="cy-GB" sz="2000" dirty="0">
              <a:solidFill>
                <a:schemeClr val="tx1"/>
              </a:solidFill>
              <a:latin typeface="VAGRounded Lt" panose="00000400000000000000" pitchFamily="2" charset="0"/>
              <a:cs typeface="Arial" panose="020B0604020202020204" pitchFamily="34" charset="0"/>
            </a:endParaRPr>
          </a:p>
          <a:p>
            <a:pPr algn="l">
              <a:lnSpc>
                <a:spcPct val="100000"/>
              </a:lnSpc>
              <a:spcBef>
                <a:spcPts val="0"/>
              </a:spcBef>
            </a:pPr>
            <a:r>
              <a:rPr lang="cy-GB" sz="2000" dirty="0" smtClean="0">
                <a:solidFill>
                  <a:schemeClr val="tx1"/>
                </a:solidFill>
                <a:latin typeface="VAGRounded Lt" panose="00000400000000000000" pitchFamily="2" charset="0"/>
                <a:cs typeface="Arial" panose="020B0604020202020204" pitchFamily="34" charset="0"/>
              </a:rPr>
              <a:t>Pa </a:t>
            </a:r>
            <a:r>
              <a:rPr lang="cy-GB" sz="2000" dirty="0">
                <a:solidFill>
                  <a:schemeClr val="tx1"/>
                </a:solidFill>
                <a:latin typeface="VAGRounded Lt" panose="00000400000000000000" pitchFamily="2" charset="0"/>
                <a:cs typeface="Arial" panose="020B0604020202020204" pitchFamily="34" charset="0"/>
              </a:rPr>
              <a:t>Hawliau allai fod yn bwysig i’ch rôl fel gweithiwr proffesiynol?</a:t>
            </a:r>
          </a:p>
          <a:p>
            <a:pPr>
              <a:lnSpc>
                <a:spcPct val="100000"/>
              </a:lnSpc>
              <a:spcBef>
                <a:spcPts val="0"/>
              </a:spcBef>
            </a:pPr>
            <a:endParaRPr lang="cy-GB" sz="2000" dirty="0">
              <a:solidFill>
                <a:schemeClr val="tx1"/>
              </a:solidFill>
              <a:latin typeface="VAGRounded Lt" panose="00000400000000000000" pitchFamily="2" charset="0"/>
              <a:cs typeface="Arial" panose="020B0604020202020204" pitchFamily="34" charset="0"/>
            </a:endParaRPr>
          </a:p>
          <a:p>
            <a:pPr algn="l">
              <a:lnSpc>
                <a:spcPct val="100000"/>
              </a:lnSpc>
              <a:spcBef>
                <a:spcPts val="0"/>
              </a:spcBef>
            </a:pPr>
            <a:r>
              <a:rPr lang="cy-GB" sz="2000" dirty="0" smtClean="0">
                <a:solidFill>
                  <a:schemeClr val="tx1"/>
                </a:solidFill>
                <a:latin typeface="VAGRounded Lt" panose="00000400000000000000" pitchFamily="2" charset="0"/>
                <a:cs typeface="Arial" panose="020B0604020202020204" pitchFamily="34" charset="0"/>
              </a:rPr>
              <a:t>Gan </a:t>
            </a:r>
            <a:r>
              <a:rPr lang="cy-GB" sz="2000" dirty="0">
                <a:solidFill>
                  <a:schemeClr val="tx1"/>
                </a:solidFill>
                <a:latin typeface="VAGRounded Lt" panose="00000400000000000000" pitchFamily="2" charset="0"/>
                <a:cs typeface="Arial" panose="020B0604020202020204" pitchFamily="34" charset="0"/>
                <a:hlinkClick r:id="rId6"/>
              </a:rPr>
              <a:t>ddefnyddio poster CCUHP, </a:t>
            </a:r>
            <a:r>
              <a:rPr lang="cy-GB" sz="2000" dirty="0">
                <a:solidFill>
                  <a:schemeClr val="tx1"/>
                </a:solidFill>
                <a:latin typeface="VAGRounded Lt" panose="00000400000000000000" pitchFamily="2" charset="0"/>
                <a:cs typeface="Arial" panose="020B0604020202020204" pitchFamily="34" charset="0"/>
              </a:rPr>
              <a:t>darllenwch trwy’r erthyglau mewn parau a </a:t>
            </a:r>
            <a:r>
              <a:rPr lang="cy-GB" sz="2000" dirty="0" smtClean="0">
                <a:solidFill>
                  <a:schemeClr val="tx1"/>
                </a:solidFill>
                <a:latin typeface="VAGRounded Lt" panose="00000400000000000000" pitchFamily="2" charset="0"/>
                <a:cs typeface="Arial" panose="020B0604020202020204" pitchFamily="34" charset="0"/>
              </a:rPr>
              <a:t>thrafodwch </a:t>
            </a:r>
            <a:r>
              <a:rPr lang="cy-GB" sz="2000" dirty="0">
                <a:solidFill>
                  <a:schemeClr val="tx1"/>
                </a:solidFill>
                <a:latin typeface="VAGRounded Lt" panose="00000400000000000000" pitchFamily="2" charset="0"/>
                <a:cs typeface="Arial" panose="020B0604020202020204" pitchFamily="34" charset="0"/>
              </a:rPr>
              <a:t>pa dair erthygl yw’r rhai pwysicaf </a:t>
            </a:r>
            <a:r>
              <a:rPr lang="cy-GB" sz="2000" dirty="0" smtClean="0">
                <a:solidFill>
                  <a:schemeClr val="tx1"/>
                </a:solidFill>
                <a:latin typeface="VAGRounded Lt" panose="00000400000000000000" pitchFamily="2" charset="0"/>
                <a:cs typeface="Arial" panose="020B0604020202020204" pitchFamily="34" charset="0"/>
              </a:rPr>
              <a:t>i’ch rôl.</a:t>
            </a:r>
            <a:endParaRPr lang="cy-GB" sz="2000" dirty="0">
              <a:solidFill>
                <a:schemeClr val="tx1"/>
              </a:solidFill>
              <a:latin typeface="VAGRounded Lt" panose="00000400000000000000" pitchFamily="2" charset="0"/>
              <a:cs typeface="Arial" panose="020B0604020202020204" pitchFamily="34" charset="0"/>
            </a:endParaRPr>
          </a:p>
          <a:p>
            <a:pPr>
              <a:lnSpc>
                <a:spcPct val="100000"/>
              </a:lnSpc>
              <a:spcBef>
                <a:spcPts val="0"/>
              </a:spcBef>
            </a:pPr>
            <a:endParaRPr lang="cy-GB" sz="2000" dirty="0">
              <a:solidFill>
                <a:srgbClr val="DE0057"/>
              </a:solidFill>
              <a:cs typeface="Arial" panose="020B0604020202020204" pitchFamily="34" charset="0"/>
            </a:endParaRPr>
          </a:p>
        </p:txBody>
      </p:sp>
      <p:pic>
        <p:nvPicPr>
          <p:cNvPr id="2" name="Slid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8670" y="5996492"/>
            <a:ext cx="609600" cy="609600"/>
          </a:xfrm>
          <a:prstGeom prst="rect">
            <a:avLst/>
          </a:prstGeom>
        </p:spPr>
      </p:pic>
    </p:spTree>
    <p:extLst>
      <p:ext uri="{BB962C8B-B14F-4D97-AF65-F5344CB8AC3E}">
        <p14:creationId xmlns:p14="http://schemas.microsoft.com/office/powerpoint/2010/main" val="3731469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913564" y="1280006"/>
            <a:ext cx="4872037" cy="2970212"/>
          </a:xfrm>
        </p:spPr>
        <p:txBody>
          <a:bodyPr>
            <a:normAutofit/>
          </a:bodyPr>
          <a:lstStyle/>
          <a:p>
            <a:pPr marL="0" indent="0">
              <a:buNone/>
            </a:pPr>
            <a:r>
              <a:rPr lang="en-US" sz="2200" dirty="0">
                <a:solidFill>
                  <a:schemeClr val="accent1"/>
                </a:solidFill>
                <a:latin typeface="VAGRounded Lt" panose="00000400000000000000" pitchFamily="2" charset="0"/>
              </a:rPr>
              <a:t>What about you</a:t>
            </a:r>
            <a:r>
              <a:rPr lang="en-US" sz="2200" dirty="0" smtClean="0">
                <a:solidFill>
                  <a:schemeClr val="accent1"/>
                </a:solidFill>
                <a:latin typeface="VAGRounded Lt" panose="00000400000000000000" pitchFamily="2" charset="0"/>
              </a:rPr>
              <a:t>?</a:t>
            </a:r>
          </a:p>
          <a:p>
            <a:pPr marL="0" indent="0">
              <a:buNone/>
            </a:pPr>
            <a:r>
              <a:rPr lang="en-US" sz="2200" dirty="0" smtClean="0">
                <a:solidFill>
                  <a:schemeClr val="accent1"/>
                </a:solidFill>
                <a:latin typeface="VAGRounded Lt" panose="00000400000000000000" pitchFamily="2" charset="0"/>
              </a:rPr>
              <a:t>Along </a:t>
            </a:r>
            <a:r>
              <a:rPr lang="en-US" sz="2200" dirty="0">
                <a:solidFill>
                  <a:schemeClr val="accent1"/>
                </a:solidFill>
                <a:latin typeface="VAGRounded Lt" panose="00000400000000000000" pitchFamily="2" charset="0"/>
              </a:rPr>
              <a:t>with the Government, all people who care for children and young people are duty bearers under the UNCRC. That means they have a responsibility to uphold children’s rights.</a:t>
            </a:r>
          </a:p>
        </p:txBody>
      </p:sp>
      <p:sp>
        <p:nvSpPr>
          <p:cNvPr id="7" name="Rectangle 6"/>
          <p:cNvSpPr/>
          <p:nvPr/>
        </p:nvSpPr>
        <p:spPr>
          <a:xfrm>
            <a:off x="418964" y="1323879"/>
            <a:ext cx="5574997" cy="1785104"/>
          </a:xfrm>
          <a:prstGeom prst="rect">
            <a:avLst/>
          </a:prstGeom>
        </p:spPr>
        <p:txBody>
          <a:bodyPr wrap="square">
            <a:spAutoFit/>
          </a:bodyPr>
          <a:lstStyle/>
          <a:p>
            <a:r>
              <a:rPr lang="en-GB" sz="2200" dirty="0">
                <a:latin typeface="VAGRounded Lt" panose="00000400000000000000" pitchFamily="2" charset="0"/>
              </a:rPr>
              <a:t>Beth </a:t>
            </a:r>
            <a:r>
              <a:rPr lang="en-GB" sz="2200" dirty="0" err="1">
                <a:latin typeface="VAGRounded Lt" panose="00000400000000000000" pitchFamily="2" charset="0"/>
              </a:rPr>
              <a:t>amdana</a:t>
            </a:r>
            <a:r>
              <a:rPr lang="en-GB" sz="2200" dirty="0">
                <a:latin typeface="VAGRounded Lt" panose="00000400000000000000" pitchFamily="2" charset="0"/>
              </a:rPr>
              <a:t> </a:t>
            </a:r>
            <a:r>
              <a:rPr lang="en-GB" sz="2200" dirty="0" err="1" smtClean="0">
                <a:latin typeface="VAGRounded Lt" panose="00000400000000000000" pitchFamily="2" charset="0"/>
              </a:rPr>
              <a:t>ti</a:t>
            </a:r>
            <a:r>
              <a:rPr lang="en-GB" sz="2200" dirty="0" smtClean="0">
                <a:latin typeface="VAGRounded Lt" panose="00000400000000000000" pitchFamily="2" charset="0"/>
              </a:rPr>
              <a:t>?</a:t>
            </a:r>
            <a:endParaRPr lang="en-GB" sz="2200" dirty="0">
              <a:latin typeface="VAGRounded Lt" panose="00000400000000000000" pitchFamily="2" charset="0"/>
            </a:endParaRPr>
          </a:p>
          <a:p>
            <a:r>
              <a:rPr lang="en-GB" sz="2200" dirty="0" err="1">
                <a:latin typeface="VAGRounded Lt" panose="00000400000000000000" pitchFamily="2" charset="0"/>
              </a:rPr>
              <a:t>Ar</a:t>
            </a:r>
            <a:r>
              <a:rPr lang="en-GB" sz="2200" dirty="0">
                <a:latin typeface="VAGRounded Lt" panose="00000400000000000000" pitchFamily="2" charset="0"/>
              </a:rPr>
              <a:t> y </a:t>
            </a:r>
            <a:r>
              <a:rPr lang="en-GB" sz="2200" dirty="0" err="1">
                <a:latin typeface="VAGRounded Lt" panose="00000400000000000000" pitchFamily="2" charset="0"/>
              </a:rPr>
              <a:t>cyd</a:t>
            </a:r>
            <a:r>
              <a:rPr lang="en-GB" sz="2200" dirty="0">
                <a:latin typeface="VAGRounded Lt" panose="00000400000000000000" pitchFamily="2" charset="0"/>
              </a:rPr>
              <a:t> </a:t>
            </a:r>
            <a:r>
              <a:rPr lang="en-GB" sz="2200" dirty="0" err="1">
                <a:latin typeface="VAGRounded Lt" panose="00000400000000000000" pitchFamily="2" charset="0"/>
              </a:rPr>
              <a:t>â’r</a:t>
            </a:r>
            <a:r>
              <a:rPr lang="en-GB" sz="2200" dirty="0">
                <a:latin typeface="VAGRounded Lt" panose="00000400000000000000" pitchFamily="2" charset="0"/>
              </a:rPr>
              <a:t> </a:t>
            </a:r>
            <a:r>
              <a:rPr lang="en-GB" sz="2200" dirty="0" err="1">
                <a:latin typeface="VAGRounded Lt" panose="00000400000000000000" pitchFamily="2" charset="0"/>
              </a:rPr>
              <a:t>Llywodraeth</a:t>
            </a:r>
            <a:r>
              <a:rPr lang="en-GB" sz="2200" dirty="0">
                <a:latin typeface="VAGRounded Lt" panose="00000400000000000000" pitchFamily="2" charset="0"/>
              </a:rPr>
              <a:t>, </a:t>
            </a:r>
            <a:r>
              <a:rPr lang="en-GB" sz="2200" dirty="0" err="1">
                <a:latin typeface="VAGRounded Lt" panose="00000400000000000000" pitchFamily="2" charset="0"/>
              </a:rPr>
              <a:t>mae</a:t>
            </a:r>
            <a:r>
              <a:rPr lang="en-GB" sz="2200" dirty="0">
                <a:latin typeface="VAGRounded Lt" panose="00000400000000000000" pitchFamily="2" charset="0"/>
              </a:rPr>
              <a:t> </a:t>
            </a:r>
            <a:r>
              <a:rPr lang="en-GB" sz="2200" dirty="0" err="1">
                <a:latin typeface="VAGRounded Lt" panose="00000400000000000000" pitchFamily="2" charset="0"/>
              </a:rPr>
              <a:t>dyletswydd</a:t>
            </a:r>
            <a:r>
              <a:rPr lang="en-GB" sz="2200" dirty="0">
                <a:latin typeface="VAGRounded Lt" panose="00000400000000000000" pitchFamily="2" charset="0"/>
              </a:rPr>
              <a:t> </a:t>
            </a:r>
            <a:r>
              <a:rPr lang="en-GB" sz="2200" dirty="0" err="1">
                <a:latin typeface="VAGRounded Lt" panose="00000400000000000000" pitchFamily="2" charset="0"/>
              </a:rPr>
              <a:t>ar</a:t>
            </a:r>
            <a:r>
              <a:rPr lang="en-GB" sz="2200" dirty="0">
                <a:latin typeface="VAGRounded Lt" panose="00000400000000000000" pitchFamily="2" charset="0"/>
              </a:rPr>
              <a:t> </a:t>
            </a:r>
            <a:r>
              <a:rPr lang="en-GB" sz="2200" dirty="0" err="1">
                <a:latin typeface="VAGRounded Lt" panose="00000400000000000000" pitchFamily="2" charset="0"/>
              </a:rPr>
              <a:t>bawb</a:t>
            </a:r>
            <a:r>
              <a:rPr lang="en-GB" sz="2200" dirty="0">
                <a:latin typeface="VAGRounded Lt" panose="00000400000000000000" pitchFamily="2" charset="0"/>
              </a:rPr>
              <a:t> </a:t>
            </a:r>
            <a:r>
              <a:rPr lang="en-GB" sz="2200" dirty="0" err="1">
                <a:latin typeface="VAGRounded Lt" panose="00000400000000000000" pitchFamily="2" charset="0"/>
              </a:rPr>
              <a:t>sy’n</a:t>
            </a:r>
            <a:r>
              <a:rPr lang="en-GB" sz="2200" dirty="0">
                <a:latin typeface="VAGRounded Lt" panose="00000400000000000000" pitchFamily="2" charset="0"/>
              </a:rPr>
              <a:t> </a:t>
            </a:r>
            <a:r>
              <a:rPr lang="en-GB" sz="2200" dirty="0" err="1">
                <a:latin typeface="VAGRounded Lt" panose="00000400000000000000" pitchFamily="2" charset="0"/>
              </a:rPr>
              <a:t>gofalu</a:t>
            </a:r>
            <a:r>
              <a:rPr lang="en-GB" sz="2200" dirty="0">
                <a:latin typeface="VAGRounded Lt" panose="00000400000000000000" pitchFamily="2" charset="0"/>
              </a:rPr>
              <a:t> am </a:t>
            </a:r>
            <a:r>
              <a:rPr lang="en-GB" sz="2200" dirty="0" err="1">
                <a:latin typeface="VAGRounded Lt" panose="00000400000000000000" pitchFamily="2" charset="0"/>
              </a:rPr>
              <a:t>blant</a:t>
            </a:r>
            <a:r>
              <a:rPr lang="en-GB" sz="2200" dirty="0">
                <a:latin typeface="VAGRounded Lt" panose="00000400000000000000" pitchFamily="2" charset="0"/>
              </a:rPr>
              <a:t> a </a:t>
            </a:r>
            <a:r>
              <a:rPr lang="en-GB" sz="2200" dirty="0" err="1">
                <a:latin typeface="VAGRounded Lt" panose="00000400000000000000" pitchFamily="2" charset="0"/>
              </a:rPr>
              <a:t>phobl</a:t>
            </a:r>
            <a:r>
              <a:rPr lang="en-GB" sz="2200" dirty="0">
                <a:latin typeface="VAGRounded Lt" panose="00000400000000000000" pitchFamily="2" charset="0"/>
              </a:rPr>
              <a:t> </a:t>
            </a:r>
            <a:r>
              <a:rPr lang="en-GB" sz="2200" dirty="0" err="1">
                <a:latin typeface="VAGRounded Lt" panose="00000400000000000000" pitchFamily="2" charset="0"/>
              </a:rPr>
              <a:t>ifanc</a:t>
            </a:r>
            <a:r>
              <a:rPr lang="en-GB" sz="2200" dirty="0">
                <a:latin typeface="VAGRounded Lt" panose="00000400000000000000" pitchFamily="2" charset="0"/>
              </a:rPr>
              <a:t> o </a:t>
            </a:r>
            <a:r>
              <a:rPr lang="en-GB" sz="2200" dirty="0" err="1">
                <a:latin typeface="VAGRounded Lt" panose="00000400000000000000" pitchFamily="2" charset="0"/>
              </a:rPr>
              <a:t>dan</a:t>
            </a:r>
            <a:r>
              <a:rPr lang="en-GB" sz="2200" dirty="0">
                <a:latin typeface="VAGRounded Lt" panose="00000400000000000000" pitchFamily="2" charset="0"/>
              </a:rPr>
              <a:t> CCUHP. Mae </a:t>
            </a:r>
            <a:r>
              <a:rPr lang="en-GB" sz="2200" dirty="0" err="1">
                <a:latin typeface="VAGRounded Lt" panose="00000400000000000000" pitchFamily="2" charset="0"/>
              </a:rPr>
              <a:t>hynny’n</a:t>
            </a:r>
            <a:r>
              <a:rPr lang="en-GB" sz="2200" dirty="0">
                <a:latin typeface="VAGRounded Lt" panose="00000400000000000000" pitchFamily="2" charset="0"/>
              </a:rPr>
              <a:t> </a:t>
            </a:r>
            <a:r>
              <a:rPr lang="en-GB" sz="2200" dirty="0" err="1">
                <a:latin typeface="VAGRounded Lt" panose="00000400000000000000" pitchFamily="2" charset="0"/>
              </a:rPr>
              <a:t>golygu</a:t>
            </a:r>
            <a:r>
              <a:rPr lang="en-GB" sz="2200" dirty="0">
                <a:latin typeface="VAGRounded Lt" panose="00000400000000000000" pitchFamily="2" charset="0"/>
              </a:rPr>
              <a:t> bod </a:t>
            </a:r>
            <a:r>
              <a:rPr lang="en-GB" sz="2200" dirty="0" err="1">
                <a:latin typeface="VAGRounded Lt" panose="00000400000000000000" pitchFamily="2" charset="0"/>
              </a:rPr>
              <a:t>cyfrifoldeb</a:t>
            </a:r>
            <a:r>
              <a:rPr lang="en-GB" sz="2200" dirty="0">
                <a:latin typeface="VAGRounded Lt" panose="00000400000000000000" pitchFamily="2" charset="0"/>
              </a:rPr>
              <a:t> </a:t>
            </a:r>
            <a:r>
              <a:rPr lang="en-GB" sz="2200" dirty="0" err="1">
                <a:latin typeface="VAGRounded Lt" panose="00000400000000000000" pitchFamily="2" charset="0"/>
              </a:rPr>
              <a:t>arnyn</a:t>
            </a:r>
            <a:r>
              <a:rPr lang="en-GB" sz="2200" dirty="0">
                <a:latin typeface="VAGRounded Lt" panose="00000400000000000000" pitchFamily="2" charset="0"/>
              </a:rPr>
              <a:t> </a:t>
            </a:r>
            <a:r>
              <a:rPr lang="en-GB" sz="2200" dirty="0" err="1">
                <a:latin typeface="VAGRounded Lt" panose="00000400000000000000" pitchFamily="2" charset="0"/>
              </a:rPr>
              <a:t>nhw</a:t>
            </a:r>
            <a:r>
              <a:rPr lang="en-GB" sz="2200" dirty="0">
                <a:latin typeface="VAGRounded Lt" panose="00000400000000000000" pitchFamily="2" charset="0"/>
              </a:rPr>
              <a:t> </a:t>
            </a:r>
            <a:r>
              <a:rPr lang="en-GB" sz="2200" dirty="0" err="1">
                <a:latin typeface="VAGRounded Lt" panose="00000400000000000000" pitchFamily="2" charset="0"/>
              </a:rPr>
              <a:t>i</a:t>
            </a:r>
            <a:r>
              <a:rPr lang="en-GB" sz="2200" dirty="0">
                <a:latin typeface="VAGRounded Lt" panose="00000400000000000000" pitchFamily="2" charset="0"/>
              </a:rPr>
              <a:t> </a:t>
            </a:r>
            <a:r>
              <a:rPr lang="en-GB" sz="2200" dirty="0" err="1">
                <a:latin typeface="VAGRounded Lt" panose="00000400000000000000" pitchFamily="2" charset="0"/>
              </a:rPr>
              <a:t>gynnal</a:t>
            </a:r>
            <a:r>
              <a:rPr lang="en-GB" sz="2200" dirty="0">
                <a:latin typeface="VAGRounded Lt" panose="00000400000000000000" pitchFamily="2" charset="0"/>
              </a:rPr>
              <a:t> </a:t>
            </a:r>
            <a:r>
              <a:rPr lang="en-GB" sz="2200" dirty="0" err="1">
                <a:latin typeface="VAGRounded Lt" panose="00000400000000000000" pitchFamily="2" charset="0"/>
              </a:rPr>
              <a:t>hawliau</a:t>
            </a:r>
            <a:r>
              <a:rPr lang="en-GB" sz="2200" dirty="0">
                <a:latin typeface="VAGRounded Lt" panose="00000400000000000000" pitchFamily="2" charset="0"/>
              </a:rPr>
              <a:t> plant. </a:t>
            </a:r>
          </a:p>
        </p:txBody>
      </p:sp>
      <p:pic>
        <p:nvPicPr>
          <p:cNvPr id="2" name="Slid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6061037"/>
            <a:ext cx="609600" cy="609600"/>
          </a:xfrm>
          <a:prstGeom prst="rect">
            <a:avLst/>
          </a:prstGeom>
        </p:spPr>
      </p:pic>
    </p:spTree>
    <p:extLst>
      <p:ext uri="{BB962C8B-B14F-4D97-AF65-F5344CB8AC3E}">
        <p14:creationId xmlns:p14="http://schemas.microsoft.com/office/powerpoint/2010/main" val="3722177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964892" y="1085850"/>
            <a:ext cx="4600575" cy="3316817"/>
          </a:xfrm>
        </p:spPr>
        <p:txBody>
          <a:bodyPr>
            <a:noAutofit/>
          </a:bodyPr>
          <a:lstStyle/>
          <a:p>
            <a:pPr marL="0" indent="0" defTabSz="339038" eaLnBrk="0" fontAlgn="base" hangingPunct="0">
              <a:lnSpc>
                <a:spcPct val="100000"/>
              </a:lnSpc>
              <a:spcBef>
                <a:spcPts val="0"/>
              </a:spcBef>
              <a:buNone/>
              <a:defRPr/>
            </a:pPr>
            <a:r>
              <a:rPr lang="en-GB" altLang="en-US" sz="2200" dirty="0">
                <a:solidFill>
                  <a:schemeClr val="accent1"/>
                </a:solidFill>
                <a:latin typeface="VAGRounded Lt" panose="00000400000000000000" pitchFamily="2" charset="0"/>
                <a:ea typeface="+mj-ea"/>
                <a:cs typeface="Arial" panose="020B0604020202020204" pitchFamily="34" charset="0"/>
                <a:sym typeface="GillSans" charset="0"/>
              </a:rPr>
              <a:t>Activity 4: Discussion</a:t>
            </a:r>
          </a:p>
          <a:p>
            <a:pPr algn="l" defTabSz="339038" eaLnBrk="0" fontAlgn="base" hangingPunct="0">
              <a:lnSpc>
                <a:spcPct val="100000"/>
              </a:lnSpc>
              <a:spcBef>
                <a:spcPts val="0"/>
              </a:spcBef>
              <a:defRPr/>
            </a:pPr>
            <a:endParaRPr lang="en-US" altLang="en-US" sz="2200" dirty="0" smtClean="0">
              <a:solidFill>
                <a:schemeClr val="accent1"/>
              </a:solidFill>
              <a:latin typeface="VAGRounded Lt" panose="00000400000000000000" pitchFamily="2" charset="0"/>
              <a:ea typeface="+mj-ea"/>
              <a:cs typeface="Arial" panose="020B0604020202020204" pitchFamily="34" charset="0"/>
              <a:sym typeface="GillSans" charset="0"/>
            </a:endParaRPr>
          </a:p>
          <a:p>
            <a:pPr marL="0" indent="0" algn="l" defTabSz="339038" eaLnBrk="0" fontAlgn="base" hangingPunct="0">
              <a:lnSpc>
                <a:spcPct val="100000"/>
              </a:lnSpc>
              <a:spcBef>
                <a:spcPts val="0"/>
              </a:spcBef>
              <a:buNone/>
              <a:defRPr/>
            </a:pPr>
            <a:r>
              <a:rPr lang="en-US" altLang="en-US" sz="2200" dirty="0" smtClean="0">
                <a:solidFill>
                  <a:schemeClr val="accent1"/>
                </a:solidFill>
                <a:latin typeface="VAGRounded Lt" panose="00000400000000000000" pitchFamily="2" charset="0"/>
                <a:ea typeface="+mj-ea"/>
                <a:cs typeface="Arial" panose="020B0604020202020204" pitchFamily="34" charset="0"/>
                <a:sym typeface="GillSans" charset="0"/>
              </a:rPr>
              <a:t>Take a look at article 8, 16, 19, 24, 29 and 31</a:t>
            </a:r>
          </a:p>
          <a:p>
            <a:pPr algn="l" defTabSz="339038" eaLnBrk="0" fontAlgn="base" hangingPunct="0">
              <a:lnSpc>
                <a:spcPct val="100000"/>
              </a:lnSpc>
              <a:spcBef>
                <a:spcPts val="0"/>
              </a:spcBef>
              <a:defRPr/>
            </a:pPr>
            <a:endParaRPr lang="en-GB" altLang="en-US" sz="2200" dirty="0" smtClean="0">
              <a:solidFill>
                <a:schemeClr val="accent1"/>
              </a:solidFill>
              <a:latin typeface="VAGRounded Lt" panose="00000400000000000000" pitchFamily="2" charset="0"/>
              <a:ea typeface="+mj-ea"/>
              <a:cs typeface="Arial" panose="020B0604020202020204" pitchFamily="34" charset="0"/>
              <a:sym typeface="GillSans" charset="0"/>
            </a:endParaRPr>
          </a:p>
          <a:p>
            <a:pPr algn="l" defTabSz="339038" eaLnBrk="0" fontAlgn="base" hangingPunct="0">
              <a:lnSpc>
                <a:spcPct val="100000"/>
              </a:lnSpc>
              <a:spcBef>
                <a:spcPts val="0"/>
              </a:spcBef>
              <a:defRPr/>
            </a:pPr>
            <a:endParaRPr lang="en-GB" altLang="en-US" sz="2200" dirty="0">
              <a:solidFill>
                <a:schemeClr val="accent1"/>
              </a:solidFill>
              <a:latin typeface="VAGRounded Lt" panose="00000400000000000000" pitchFamily="2" charset="0"/>
              <a:ea typeface="+mj-ea"/>
              <a:cs typeface="Arial" panose="020B0604020202020204" pitchFamily="34" charset="0"/>
              <a:sym typeface="GillSans" charset="0"/>
            </a:endParaRPr>
          </a:p>
          <a:p>
            <a:pPr marL="0" indent="0" algn="l" defTabSz="339038" eaLnBrk="0" fontAlgn="base" hangingPunct="0">
              <a:lnSpc>
                <a:spcPct val="100000"/>
              </a:lnSpc>
              <a:spcBef>
                <a:spcPts val="0"/>
              </a:spcBef>
              <a:buNone/>
              <a:defRPr/>
            </a:pPr>
            <a:r>
              <a:rPr lang="en-GB" altLang="en-US" sz="2200" dirty="0">
                <a:solidFill>
                  <a:schemeClr val="accent1"/>
                </a:solidFill>
                <a:latin typeface="VAGRounded Lt" panose="00000400000000000000" pitchFamily="2" charset="0"/>
                <a:ea typeface="+mj-ea"/>
                <a:cs typeface="Arial" panose="020B0604020202020204" pitchFamily="34" charset="0"/>
                <a:sym typeface="GillSans" charset="0"/>
              </a:rPr>
              <a:t>Discuss:  What </a:t>
            </a:r>
            <a:r>
              <a:rPr lang="en-GB" altLang="en-US" sz="2200" dirty="0" smtClean="0">
                <a:solidFill>
                  <a:schemeClr val="accent1"/>
                </a:solidFill>
                <a:latin typeface="VAGRounded Lt" panose="00000400000000000000" pitchFamily="2" charset="0"/>
                <a:ea typeface="+mj-ea"/>
                <a:cs typeface="Arial" panose="020B0604020202020204" pitchFamily="34" charset="0"/>
                <a:sym typeface="GillSans" charset="0"/>
              </a:rPr>
              <a:t>do you do </a:t>
            </a:r>
            <a:r>
              <a:rPr lang="en-GB" altLang="en-US" sz="2200" dirty="0">
                <a:solidFill>
                  <a:schemeClr val="accent1"/>
                </a:solidFill>
                <a:latin typeface="VAGRounded Lt" panose="00000400000000000000" pitchFamily="2" charset="0"/>
                <a:ea typeface="+mj-ea"/>
                <a:cs typeface="Arial" panose="020B0604020202020204" pitchFamily="34" charset="0"/>
                <a:sym typeface="GillSans" charset="0"/>
              </a:rPr>
              <a:t>to make this right a reality for children </a:t>
            </a:r>
            <a:r>
              <a:rPr lang="en-GB" altLang="en-US" sz="2200" dirty="0" smtClean="0">
                <a:solidFill>
                  <a:schemeClr val="accent1"/>
                </a:solidFill>
                <a:latin typeface="VAGRounded Lt" panose="00000400000000000000" pitchFamily="2" charset="0"/>
                <a:ea typeface="+mj-ea"/>
                <a:cs typeface="Arial" panose="020B0604020202020204" pitchFamily="34" charset="0"/>
                <a:sym typeface="GillSans" charset="0"/>
              </a:rPr>
              <a:t>in your setting? </a:t>
            </a:r>
            <a:endParaRPr lang="en-GB" altLang="en-US" sz="2200" dirty="0">
              <a:solidFill>
                <a:schemeClr val="accent1"/>
              </a:solidFill>
              <a:latin typeface="VAGRounded Lt" panose="00000400000000000000" pitchFamily="2" charset="0"/>
              <a:ea typeface="+mj-ea"/>
              <a:cs typeface="Arial" panose="020B0604020202020204" pitchFamily="34" charset="0"/>
              <a:sym typeface="GillSans" charset="0"/>
            </a:endParaRPr>
          </a:p>
        </p:txBody>
      </p:sp>
      <p:sp>
        <p:nvSpPr>
          <p:cNvPr id="7" name="Rectangle 6"/>
          <p:cNvSpPr/>
          <p:nvPr/>
        </p:nvSpPr>
        <p:spPr>
          <a:xfrm>
            <a:off x="485423" y="1085850"/>
            <a:ext cx="5202712" cy="3477875"/>
          </a:xfrm>
          <a:prstGeom prst="rect">
            <a:avLst/>
          </a:prstGeom>
        </p:spPr>
        <p:txBody>
          <a:bodyPr wrap="square">
            <a:spAutoFit/>
          </a:bodyPr>
          <a:lstStyle/>
          <a:p>
            <a:pPr defTabSz="339038" eaLnBrk="0" fontAlgn="base" hangingPunct="0">
              <a:defRPr/>
            </a:pPr>
            <a:r>
              <a:rPr lang="en-GB" altLang="en-US" sz="2200" dirty="0" err="1">
                <a:latin typeface="VAGRounded Lt" panose="00000400000000000000" pitchFamily="2" charset="0"/>
                <a:ea typeface="+mj-ea"/>
                <a:cs typeface="Arial" panose="020B0604020202020204" pitchFamily="34" charset="0"/>
                <a:sym typeface="GillSans" charset="0"/>
              </a:rPr>
              <a:t>Gweithgaredd</a:t>
            </a:r>
            <a:r>
              <a:rPr lang="en-GB" altLang="en-US" sz="2200" dirty="0">
                <a:latin typeface="VAGRounded Lt" panose="00000400000000000000" pitchFamily="2" charset="0"/>
                <a:ea typeface="+mj-ea"/>
                <a:cs typeface="Arial" panose="020B0604020202020204" pitchFamily="34" charset="0"/>
                <a:sym typeface="GillSans" charset="0"/>
              </a:rPr>
              <a:t> </a:t>
            </a:r>
            <a:r>
              <a:rPr lang="en-GB" altLang="en-US" sz="2200" dirty="0" smtClean="0">
                <a:latin typeface="VAGRounded Lt" panose="00000400000000000000" pitchFamily="2" charset="0"/>
                <a:ea typeface="+mj-ea"/>
                <a:cs typeface="Arial" panose="020B0604020202020204" pitchFamily="34" charset="0"/>
                <a:sym typeface="GillSans" charset="0"/>
              </a:rPr>
              <a:t>4: </a:t>
            </a:r>
            <a:r>
              <a:rPr lang="en-GB" altLang="en-US" sz="2200" dirty="0" err="1" smtClean="0">
                <a:latin typeface="VAGRounded Lt" panose="00000400000000000000" pitchFamily="2" charset="0"/>
                <a:ea typeface="+mj-ea"/>
                <a:cs typeface="Arial" panose="020B0604020202020204" pitchFamily="34" charset="0"/>
                <a:sym typeface="GillSans" charset="0"/>
              </a:rPr>
              <a:t>Trafodaeth</a:t>
            </a:r>
            <a:endParaRPr lang="en-GB" altLang="en-US" sz="2200" dirty="0" smtClean="0">
              <a:latin typeface="VAGRounded Lt" panose="00000400000000000000" pitchFamily="2" charset="0"/>
              <a:ea typeface="+mj-ea"/>
              <a:cs typeface="Arial" panose="020B0604020202020204" pitchFamily="34" charset="0"/>
              <a:sym typeface="GillSans" charset="0"/>
            </a:endParaRPr>
          </a:p>
          <a:p>
            <a:pPr defTabSz="339038" eaLnBrk="0" fontAlgn="base" hangingPunct="0">
              <a:defRPr/>
            </a:pPr>
            <a:endParaRPr lang="en-GB" altLang="en-US" sz="2200" dirty="0">
              <a:latin typeface="VAGRounded Lt" panose="00000400000000000000" pitchFamily="2" charset="0"/>
              <a:ea typeface="+mj-ea"/>
              <a:cs typeface="Arial" panose="020B0604020202020204" pitchFamily="34" charset="0"/>
              <a:sym typeface="GillSans" charset="0"/>
            </a:endParaRPr>
          </a:p>
          <a:p>
            <a:pPr defTabSz="339038" eaLnBrk="0" fontAlgn="base" hangingPunct="0">
              <a:defRPr/>
            </a:pPr>
            <a:endParaRPr lang="en-GB" altLang="en-US" sz="2200" dirty="0">
              <a:latin typeface="VAGRounded Lt" panose="00000400000000000000" pitchFamily="2" charset="0"/>
              <a:ea typeface="+mj-ea"/>
              <a:cs typeface="Arial" panose="020B0604020202020204" pitchFamily="34" charset="0"/>
              <a:sym typeface="GillSans" charset="0"/>
            </a:endParaRPr>
          </a:p>
          <a:p>
            <a:pPr defTabSz="339038" eaLnBrk="0" fontAlgn="base" hangingPunct="0">
              <a:defRPr/>
            </a:pPr>
            <a:r>
              <a:rPr lang="en-GB" altLang="en-US" sz="2200" dirty="0" err="1" smtClean="0">
                <a:latin typeface="VAGRounded Lt" panose="00000400000000000000" pitchFamily="2" charset="0"/>
                <a:ea typeface="+mj-ea"/>
                <a:cs typeface="Arial" panose="020B0604020202020204" pitchFamily="34" charset="0"/>
                <a:sym typeface="GillSans" charset="0"/>
              </a:rPr>
              <a:t>Edrychwch</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ar</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erthyglau</a:t>
            </a:r>
            <a:r>
              <a:rPr lang="en-GB" altLang="en-US" sz="2200" dirty="0" smtClean="0">
                <a:latin typeface="VAGRounded Lt" panose="00000400000000000000" pitchFamily="2" charset="0"/>
                <a:ea typeface="+mj-ea"/>
                <a:cs typeface="Arial" panose="020B0604020202020204" pitchFamily="34" charset="0"/>
                <a:sym typeface="GillSans" charset="0"/>
              </a:rPr>
              <a:t> 8, 16, 19, 24, 29 a 31.</a:t>
            </a:r>
          </a:p>
          <a:p>
            <a:pPr defTabSz="339038" eaLnBrk="0" fontAlgn="base" hangingPunct="0">
              <a:defRPr/>
            </a:pPr>
            <a:endParaRPr lang="en-US" altLang="en-US" sz="2200" dirty="0">
              <a:latin typeface="VAGRounded Lt" panose="00000400000000000000" pitchFamily="2" charset="0"/>
              <a:ea typeface="+mj-ea"/>
              <a:cs typeface="Arial" panose="020B0604020202020204" pitchFamily="34" charset="0"/>
              <a:sym typeface="GillSans" charset="0"/>
            </a:endParaRPr>
          </a:p>
          <a:p>
            <a:pPr defTabSz="339038" eaLnBrk="0" fontAlgn="base" hangingPunct="0">
              <a:defRPr/>
            </a:pPr>
            <a:endParaRPr lang="en-GB" altLang="en-US" sz="2200" dirty="0">
              <a:latin typeface="VAGRounded Lt" panose="00000400000000000000" pitchFamily="2" charset="0"/>
              <a:ea typeface="+mj-ea"/>
              <a:cs typeface="Arial" panose="020B0604020202020204" pitchFamily="34" charset="0"/>
              <a:sym typeface="GillSans" charset="0"/>
            </a:endParaRPr>
          </a:p>
          <a:p>
            <a:pPr defTabSz="339038" eaLnBrk="0" fontAlgn="base" hangingPunct="0">
              <a:defRPr/>
            </a:pPr>
            <a:r>
              <a:rPr lang="en-GB" altLang="en-US" sz="2200" dirty="0" err="1">
                <a:latin typeface="VAGRounded Lt" panose="00000400000000000000" pitchFamily="2" charset="0"/>
                <a:ea typeface="+mj-ea"/>
                <a:cs typeface="Arial" panose="020B0604020202020204" pitchFamily="34" charset="0"/>
                <a:sym typeface="GillSans" charset="0"/>
              </a:rPr>
              <a:t>Trafodaeth</a:t>
            </a:r>
            <a:r>
              <a:rPr lang="en-GB" altLang="en-US" sz="2200" dirty="0">
                <a:latin typeface="VAGRounded Lt" panose="00000400000000000000" pitchFamily="2" charset="0"/>
                <a:ea typeface="+mj-ea"/>
                <a:cs typeface="Arial" panose="020B0604020202020204" pitchFamily="34" charset="0"/>
                <a:sym typeface="GillSans" charset="0"/>
              </a:rPr>
              <a:t>: Beth </a:t>
            </a:r>
            <a:r>
              <a:rPr lang="en-GB" altLang="en-US" sz="2200" dirty="0" err="1" smtClean="0">
                <a:latin typeface="VAGRounded Lt" panose="00000400000000000000" pitchFamily="2" charset="0"/>
                <a:ea typeface="+mj-ea"/>
                <a:cs typeface="Arial" panose="020B0604020202020204" pitchFamily="34" charset="0"/>
                <a:sym typeface="GillSans" charset="0"/>
              </a:rPr>
              <a:t>ydych</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chi’n</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gwneud</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yn</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barod</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i</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a:latin typeface="VAGRounded Lt" panose="00000400000000000000" pitchFamily="2" charset="0"/>
                <a:ea typeface="+mj-ea"/>
                <a:cs typeface="Arial" panose="020B0604020202020204" pitchFamily="34" charset="0"/>
                <a:sym typeface="GillSans" charset="0"/>
              </a:rPr>
              <a:t>wireddu’r</a:t>
            </a:r>
            <a:r>
              <a:rPr lang="en-GB" altLang="en-US" sz="2200" dirty="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hawliau</a:t>
            </a:r>
            <a:r>
              <a:rPr lang="en-GB" altLang="en-US" sz="2200" dirty="0" smtClean="0">
                <a:latin typeface="VAGRounded Lt" panose="00000400000000000000" pitchFamily="2" charset="0"/>
                <a:ea typeface="+mj-ea"/>
                <a:cs typeface="Arial" panose="020B0604020202020204" pitchFamily="34" charset="0"/>
                <a:sym typeface="GillSans" charset="0"/>
              </a:rPr>
              <a:t> yma </a:t>
            </a:r>
            <a:r>
              <a:rPr lang="en-GB" altLang="en-US" sz="2200" dirty="0" err="1">
                <a:latin typeface="VAGRounded Lt" panose="00000400000000000000" pitchFamily="2" charset="0"/>
                <a:ea typeface="+mj-ea"/>
                <a:cs typeface="Arial" panose="020B0604020202020204" pitchFamily="34" charset="0"/>
                <a:sym typeface="GillSans" charset="0"/>
              </a:rPr>
              <a:t>i</a:t>
            </a:r>
            <a:r>
              <a:rPr lang="en-GB" altLang="en-US" sz="2200" dirty="0">
                <a:latin typeface="VAGRounded Lt" panose="00000400000000000000" pitchFamily="2" charset="0"/>
                <a:ea typeface="+mj-ea"/>
                <a:cs typeface="Arial" panose="020B0604020202020204" pitchFamily="34" charset="0"/>
                <a:sym typeface="GillSans" charset="0"/>
              </a:rPr>
              <a:t> </a:t>
            </a:r>
            <a:r>
              <a:rPr lang="en-GB" altLang="en-US" sz="2200" dirty="0" err="1">
                <a:latin typeface="VAGRounded Lt" panose="00000400000000000000" pitchFamily="2" charset="0"/>
                <a:ea typeface="+mj-ea"/>
                <a:cs typeface="Arial" panose="020B0604020202020204" pitchFamily="34" charset="0"/>
                <a:sym typeface="GillSans" charset="0"/>
              </a:rPr>
              <a:t>blant</a:t>
            </a:r>
            <a:r>
              <a:rPr lang="en-GB" altLang="en-US" sz="2200" dirty="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yn</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eich</a:t>
            </a:r>
            <a:r>
              <a:rPr lang="en-GB" altLang="en-US" sz="2200" dirty="0" smtClean="0">
                <a:latin typeface="VAGRounded Lt" panose="00000400000000000000" pitchFamily="2" charset="0"/>
                <a:ea typeface="+mj-ea"/>
                <a:cs typeface="Arial" panose="020B0604020202020204" pitchFamily="34" charset="0"/>
                <a:sym typeface="GillSans" charset="0"/>
              </a:rPr>
              <a:t> </a:t>
            </a:r>
            <a:r>
              <a:rPr lang="en-GB" altLang="en-US" sz="2200" dirty="0" err="1" smtClean="0">
                <a:latin typeface="VAGRounded Lt" panose="00000400000000000000" pitchFamily="2" charset="0"/>
                <a:ea typeface="+mj-ea"/>
                <a:cs typeface="Arial" panose="020B0604020202020204" pitchFamily="34" charset="0"/>
                <a:sym typeface="GillSans" charset="0"/>
              </a:rPr>
              <a:t>lleoliad</a:t>
            </a:r>
            <a:r>
              <a:rPr lang="en-GB" altLang="en-US" sz="2200" dirty="0" smtClean="0">
                <a:latin typeface="VAGRounded Lt" panose="00000400000000000000" pitchFamily="2" charset="0"/>
                <a:ea typeface="+mj-ea"/>
                <a:cs typeface="Arial" panose="020B0604020202020204" pitchFamily="34" charset="0"/>
                <a:sym typeface="GillSans" charset="0"/>
              </a:rPr>
              <a:t>? </a:t>
            </a:r>
            <a:endParaRPr lang="en-GB" altLang="en-US" sz="2200" dirty="0">
              <a:latin typeface="VAGRounded Lt" panose="00000400000000000000" pitchFamily="2" charset="0"/>
              <a:ea typeface="+mj-ea"/>
              <a:cs typeface="Arial" panose="020B0604020202020204" pitchFamily="34" charset="0"/>
              <a:sym typeface="GillSans" charset="0"/>
            </a:endParaRPr>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8135" y="5953462"/>
            <a:ext cx="609600" cy="609600"/>
          </a:xfrm>
          <a:prstGeom prst="rect">
            <a:avLst/>
          </a:prstGeom>
        </p:spPr>
      </p:pic>
    </p:spTree>
    <p:extLst>
      <p:ext uri="{BB962C8B-B14F-4D97-AF65-F5344CB8AC3E}">
        <p14:creationId xmlns:p14="http://schemas.microsoft.com/office/powerpoint/2010/main" val="759793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A3A8E78AB32843A87CE7A1972A94D1" ma:contentTypeVersion="" ma:contentTypeDescription="Create a new document." ma:contentTypeScope="" ma:versionID="9d4fbf0f223b8cd1ef563aaf4e7973bc">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1D8E49-D70F-4562-A934-85F7BFD90EBE}">
  <ds:schemaRefs>
    <ds:schemaRef ds:uri="http://schemas.microsoft.com/sharepoint/v3/contenttype/forms"/>
  </ds:schemaRefs>
</ds:datastoreItem>
</file>

<file path=customXml/itemProps2.xml><?xml version="1.0" encoding="utf-8"?>
<ds:datastoreItem xmlns:ds="http://schemas.openxmlformats.org/officeDocument/2006/customXml" ds:itemID="{41BA7EEC-8C4D-4171-8661-C428891DCA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26CCF13-9911-4B37-9CBD-CA61567403E0}">
  <ds:schemaRef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9690</TotalTime>
  <Words>4506</Words>
  <Application>Microsoft Office PowerPoint</Application>
  <PresentationFormat>Widescreen</PresentationFormat>
  <Paragraphs>371</Paragraphs>
  <Slides>22</Slides>
  <Notes>22</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VAG Rounded</vt:lpstr>
      <vt:lpstr>VAG Rounded Std Light</vt:lpstr>
      <vt:lpstr>GillSans</vt:lpstr>
      <vt:lpstr>Calibri</vt:lpstr>
      <vt:lpstr>VAGRounded Lt</vt:lpstr>
      <vt:lpstr>Arial</vt:lpstr>
      <vt:lpstr>Times New Roman</vt:lpstr>
      <vt:lpstr>VAG Rounded Std Thin</vt:lpstr>
      <vt:lpstr>Office Theme</vt:lpstr>
      <vt:lpstr>PowerPoint Presentation</vt:lpstr>
      <vt:lpstr>PowerPoint Presentation</vt:lpstr>
      <vt:lpstr>PowerPoint Presentation</vt:lpstr>
      <vt:lpstr>How many rights do children have?  What ages does the UNCRC cover?  How long has the UNCRC been a convention?   </vt:lpstr>
      <vt:lpstr>PowerPoint Presentation</vt:lpstr>
      <vt:lpstr>Mae gennym ni Hawliau Dynol, pam mae angen Hawliau Plant?</vt:lpstr>
      <vt:lpstr>PowerPoint Presentation</vt:lpstr>
      <vt:lpstr>PowerPoint Presentation</vt:lpstr>
      <vt:lpstr>PowerPoint Presentation</vt:lpstr>
      <vt:lpstr>PowerPoint Presentation</vt:lpstr>
      <vt:lpstr>PowerPoint Presentation</vt:lpstr>
      <vt:lpstr>PowerPoint Presentation</vt:lpstr>
      <vt:lpstr>  DIWEDD RHAN UN   END OF PART ONE  </vt:lpstr>
      <vt:lpstr>PowerPoint Presentation</vt:lpstr>
      <vt:lpstr>The Right Way</vt:lpstr>
      <vt:lpstr>PowerPoint Presentation</vt:lpstr>
      <vt:lpstr>Equality and non-discrimination</vt:lpstr>
      <vt:lpstr>PowerPoint Presentation</vt:lpstr>
      <vt:lpstr>Participation</vt:lpstr>
      <vt:lpstr>PowerPoint Presentation</vt:lpstr>
      <vt:lpstr>Menu for Change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Siwan Dafydd</dc:creator>
  <cp:lastModifiedBy>ccfw\swilliams</cp:lastModifiedBy>
  <cp:revision>322</cp:revision>
  <dcterms:created xsi:type="dcterms:W3CDTF">2019-03-26T15:18:01Z</dcterms:created>
  <dcterms:modified xsi:type="dcterms:W3CDTF">2022-09-20T12:59:02Z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0x010100B1A3A8E78AB32843A87CE7A1972A94D1</vt:lpwstr>
  </property>
</Properties>
</file>