
<file path=[Content_Types].xml><?xml version="1.0" encoding="utf-8"?>
<Types xmlns="http://schemas.openxmlformats.org/package/2006/content-types">
  <Default Extension="png" ContentType="image/png"/>
  <Default Extension="emf" ContentType="image/x-emf"/>
  <Default Extension="m4a" ContentType="audio/mp4"/>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9"/>
  </p:notesMasterIdLst>
  <p:sldIdLst>
    <p:sldId id="293" r:id="rId5"/>
    <p:sldId id="291" r:id="rId6"/>
    <p:sldId id="370" r:id="rId7"/>
    <p:sldId id="345" r:id="rId8"/>
    <p:sldId id="369" r:id="rId9"/>
    <p:sldId id="340" r:id="rId10"/>
    <p:sldId id="339" r:id="rId11"/>
    <p:sldId id="357" r:id="rId12"/>
    <p:sldId id="342" r:id="rId13"/>
    <p:sldId id="372" r:id="rId14"/>
    <p:sldId id="358" r:id="rId15"/>
    <p:sldId id="359" r:id="rId16"/>
    <p:sldId id="368" r:id="rId17"/>
    <p:sldId id="373" r:id="rId18"/>
    <p:sldId id="343" r:id="rId19"/>
    <p:sldId id="337" r:id="rId20"/>
    <p:sldId id="363" r:id="rId21"/>
    <p:sldId id="364" r:id="rId22"/>
    <p:sldId id="365" r:id="rId23"/>
    <p:sldId id="366" r:id="rId24"/>
    <p:sldId id="367" r:id="rId25"/>
    <p:sldId id="344" r:id="rId26"/>
    <p:sldId id="338" r:id="rId27"/>
    <p:sldId id="304" r:id="rId28"/>
  </p:sldIdLst>
  <p:sldSz cx="12192000" cy="6858000"/>
  <p:notesSz cx="6797675" cy="9929813"/>
  <p:embeddedFontLst>
    <p:embeddedFont>
      <p:font typeface="Calibri" panose="020F0502020204030204" pitchFamily="34" charset="0"/>
      <p:regular r:id="rId30"/>
      <p:bold r:id="rId31"/>
      <p:italic r:id="rId32"/>
      <p:boldItalic r:id="rId33"/>
    </p:embeddedFont>
    <p:embeddedFont>
      <p:font typeface="VAG Rounded" charset="0"/>
      <p:regular r:id="rId34"/>
      <p:bold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 initials="S" lastIdx="2" clrIdx="0">
    <p:extLst>
      <p:ext uri="{19B8F6BF-5375-455C-9EA6-DF929625EA0E}">
        <p15:presenceInfo xmlns:p15="http://schemas.microsoft.com/office/powerpoint/2012/main" userId="SH" providerId="None"/>
      </p:ext>
    </p:extLst>
  </p:cmAuthor>
  <p:cmAuthor id="2" name="Kirrin Davidson" initials="KD" lastIdx="3" clrIdx="1">
    <p:extLst>
      <p:ext uri="{19B8F6BF-5375-455C-9EA6-DF929625EA0E}">
        <p15:presenceInfo xmlns:p15="http://schemas.microsoft.com/office/powerpoint/2012/main" userId="Kirrin Davids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2BC"/>
    <a:srgbClr val="39B5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115ED8-BD38-4963-8117-823DD56D7287}" v="2" dt="2022-04-04T11:08:21.2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867" autoAdjust="0"/>
    <p:restoredTop sz="72691" autoAdjust="0"/>
  </p:normalViewPr>
  <p:slideViewPr>
    <p:cSldViewPr snapToGrid="0" showGuides="1">
      <p:cViewPr varScale="1">
        <p:scale>
          <a:sx n="64" d="100"/>
          <a:sy n="64" d="100"/>
        </p:scale>
        <p:origin x="1613" y="53"/>
      </p:cViewPr>
      <p:guideLst>
        <p:guide orient="horz" pos="2160"/>
        <p:guide pos="3840"/>
      </p:guideLst>
    </p:cSldViewPr>
  </p:slideViewPr>
  <p:notesTextViewPr>
    <p:cViewPr>
      <p:scale>
        <a:sx n="1" d="1"/>
        <a:sy n="1" d="1"/>
      </p:scale>
      <p:origin x="0" y="0"/>
    </p:cViewPr>
  </p:notesTextViewPr>
  <p:sorterViewPr>
    <p:cViewPr>
      <p:scale>
        <a:sx n="100" d="100"/>
        <a:sy n="100" d="100"/>
      </p:scale>
      <p:origin x="0" y="-268"/>
    </p:cViewPr>
  </p:sorterViewPr>
  <p:notesViewPr>
    <p:cSldViewPr snapToGrid="0">
      <p:cViewPr varScale="1">
        <p:scale>
          <a:sx n="51" d="100"/>
          <a:sy n="51" d="100"/>
        </p:scale>
        <p:origin x="2692"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font" Target="fonts/font5.fntdata"/><Relationship Id="rId42"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3.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1.fntdata"/><Relationship Id="rId35" Type="http://schemas.openxmlformats.org/officeDocument/2006/relationships/font" Target="fonts/font6.fntdata"/><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4.fntdata"/><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lyth Charles" userId="fae7e5bf063097bf" providerId="LiveId" clId="{95115ED8-BD38-4963-8117-823DD56D7287}"/>
    <pc:docChg chg="modSld modNotesMaster">
      <pc:chgData name="Delyth Charles" userId="fae7e5bf063097bf" providerId="LiveId" clId="{95115ED8-BD38-4963-8117-823DD56D7287}" dt="2022-04-04T11:08:21.244" v="14" actId="20578"/>
      <pc:docMkLst>
        <pc:docMk/>
      </pc:docMkLst>
      <pc:sldChg chg="modSp mod">
        <pc:chgData name="Delyth Charles" userId="fae7e5bf063097bf" providerId="LiveId" clId="{95115ED8-BD38-4963-8117-823DD56D7287}" dt="2022-04-04T11:06:50.451" v="13" actId="20577"/>
        <pc:sldMkLst>
          <pc:docMk/>
          <pc:sldMk cId="1913155577" sldId="343"/>
        </pc:sldMkLst>
        <pc:spChg chg="mod">
          <ac:chgData name="Delyth Charles" userId="fae7e5bf063097bf" providerId="LiveId" clId="{95115ED8-BD38-4963-8117-823DD56D7287}" dt="2022-04-04T11:06:50.451" v="13" actId="20577"/>
          <ac:spMkLst>
            <pc:docMk/>
            <pc:sldMk cId="1913155577" sldId="343"/>
            <ac:spMk id="8" creationId="{00000000-0000-0000-0000-000000000000}"/>
          </ac:spMkLst>
        </pc:spChg>
      </pc:sldChg>
      <pc:sldChg chg="modSp mod">
        <pc:chgData name="Delyth Charles" userId="fae7e5bf063097bf" providerId="LiveId" clId="{95115ED8-BD38-4963-8117-823DD56D7287}" dt="2022-04-04T11:03:35.585" v="11" actId="20577"/>
        <pc:sldMkLst>
          <pc:docMk/>
          <pc:sldMk cId="43382659" sldId="344"/>
        </pc:sldMkLst>
        <pc:spChg chg="mod">
          <ac:chgData name="Delyth Charles" userId="fae7e5bf063097bf" providerId="LiveId" clId="{95115ED8-BD38-4963-8117-823DD56D7287}" dt="2022-04-04T11:03:35.585" v="11" actId="20577"/>
          <ac:spMkLst>
            <pc:docMk/>
            <pc:sldMk cId="43382659" sldId="344"/>
            <ac:spMk id="5" creationId="{00000000-0000-0000-0000-000000000000}"/>
          </ac:spMkLst>
        </pc:spChg>
      </pc:sldChg>
      <pc:sldChg chg="modSp mod">
        <pc:chgData name="Delyth Charles" userId="fae7e5bf063097bf" providerId="LiveId" clId="{95115ED8-BD38-4963-8117-823DD56D7287}" dt="2022-04-04T10:58:17.983" v="7" actId="20577"/>
        <pc:sldMkLst>
          <pc:docMk/>
          <pc:sldMk cId="1045643126" sldId="345"/>
        </pc:sldMkLst>
        <pc:spChg chg="mod">
          <ac:chgData name="Delyth Charles" userId="fae7e5bf063097bf" providerId="LiveId" clId="{95115ED8-BD38-4963-8117-823DD56D7287}" dt="2022-04-04T10:58:17.983" v="7" actId="20577"/>
          <ac:spMkLst>
            <pc:docMk/>
            <pc:sldMk cId="1045643126" sldId="345"/>
            <ac:spMk id="3" creationId="{00000000-0000-0000-0000-000000000000}"/>
          </ac:spMkLst>
        </pc:spChg>
      </pc:sldChg>
      <pc:sldChg chg="modSp mod">
        <pc:chgData name="Delyth Charles" userId="fae7e5bf063097bf" providerId="LiveId" clId="{95115ED8-BD38-4963-8117-823DD56D7287}" dt="2022-04-04T11:08:21.244" v="14" actId="20578"/>
        <pc:sldMkLst>
          <pc:docMk/>
          <pc:sldMk cId="759793062" sldId="358"/>
        </pc:sldMkLst>
        <pc:spChg chg="mod">
          <ac:chgData name="Delyth Charles" userId="fae7e5bf063097bf" providerId="LiveId" clId="{95115ED8-BD38-4963-8117-823DD56D7287}" dt="2022-04-04T11:08:21.244" v="14" actId="20578"/>
          <ac:spMkLst>
            <pc:docMk/>
            <pc:sldMk cId="759793062" sldId="358"/>
            <ac:spMk id="7" creationId="{00000000-0000-0000-0000-000000000000}"/>
          </ac:spMkLst>
        </pc:spChg>
      </pc:sldChg>
      <pc:sldChg chg="modSp mod">
        <pc:chgData name="Delyth Charles" userId="fae7e5bf063097bf" providerId="LiveId" clId="{95115ED8-BD38-4963-8117-823DD56D7287}" dt="2022-04-04T10:20:14.989" v="2" actId="113"/>
        <pc:sldMkLst>
          <pc:docMk/>
          <pc:sldMk cId="673568983" sldId="359"/>
        </pc:sldMkLst>
        <pc:spChg chg="mod">
          <ac:chgData name="Delyth Charles" userId="fae7e5bf063097bf" providerId="LiveId" clId="{95115ED8-BD38-4963-8117-823DD56D7287}" dt="2022-04-04T10:20:14.989" v="2" actId="113"/>
          <ac:spMkLst>
            <pc:docMk/>
            <pc:sldMk cId="673568983" sldId="359"/>
            <ac:spMk id="2" creationId="{00000000-0000-0000-0000-000000000000}"/>
          </ac:spMkLst>
        </pc:spChg>
      </pc:sldChg>
      <pc:sldChg chg="modSp mod modNotesTx">
        <pc:chgData name="Delyth Charles" userId="fae7e5bf063097bf" providerId="LiveId" clId="{95115ED8-BD38-4963-8117-823DD56D7287}" dt="2022-04-04T11:02:08.158" v="8" actId="20577"/>
        <pc:sldMkLst>
          <pc:docMk/>
          <pc:sldMk cId="3243297530" sldId="364"/>
        </pc:sldMkLst>
        <pc:spChg chg="mod">
          <ac:chgData name="Delyth Charles" userId="fae7e5bf063097bf" providerId="LiveId" clId="{95115ED8-BD38-4963-8117-823DD56D7287}" dt="2022-04-04T10:34:13.584" v="3" actId="113"/>
          <ac:spMkLst>
            <pc:docMk/>
            <pc:sldMk cId="3243297530" sldId="364"/>
            <ac:spMk id="4" creationId="{00000000-0000-0000-0000-000000000000}"/>
          </ac:spMkLst>
        </pc:spChg>
      </pc:sldChg>
      <pc:sldChg chg="modNotesTx">
        <pc:chgData name="Delyth Charles" userId="fae7e5bf063097bf" providerId="LiveId" clId="{95115ED8-BD38-4963-8117-823DD56D7287}" dt="2022-04-04T11:03:13.643" v="10" actId="20577"/>
        <pc:sldMkLst>
          <pc:docMk/>
          <pc:sldMk cId="859459658" sldId="36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21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215"/>
          </a:xfrm>
          <a:prstGeom prst="rect">
            <a:avLst/>
          </a:prstGeom>
        </p:spPr>
        <p:txBody>
          <a:bodyPr vert="horz" lIns="91440" tIns="45720" rIns="91440" bIns="45720" rtlCol="0"/>
          <a:lstStyle>
            <a:lvl1pPr algn="r">
              <a:defRPr sz="1200"/>
            </a:lvl1pPr>
          </a:lstStyle>
          <a:p>
            <a:fld id="{446D4C90-9C71-4D39-8280-69583A66C294}" type="datetimeFigureOut">
              <a:rPr lang="en-GB" smtClean="0"/>
              <a:pPr/>
              <a:t>23/08/2022</a:t>
            </a:fld>
            <a:endParaRPr lang="en-GB"/>
          </a:p>
        </p:txBody>
      </p:sp>
      <p:sp>
        <p:nvSpPr>
          <p:cNvPr id="4" name="Slide Image Placeholder 3"/>
          <p:cNvSpPr>
            <a:spLocks noGrp="1" noRot="1" noChangeAspect="1"/>
          </p:cNvSpPr>
          <p:nvPr>
            <p:ph type="sldImg" idx="2"/>
          </p:nvPr>
        </p:nvSpPr>
        <p:spPr>
          <a:xfrm>
            <a:off x="420688" y="1241425"/>
            <a:ext cx="5956300" cy="3351213"/>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8722"/>
            <a:ext cx="5438140" cy="390986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1600"/>
            <a:ext cx="2945659" cy="49821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31600"/>
            <a:ext cx="2945659" cy="498214"/>
          </a:xfrm>
          <a:prstGeom prst="rect">
            <a:avLst/>
          </a:prstGeom>
        </p:spPr>
        <p:txBody>
          <a:bodyPr vert="horz" lIns="91440" tIns="45720" rIns="91440" bIns="45720" rtlCol="0" anchor="b"/>
          <a:lstStyle>
            <a:lvl1pPr algn="r">
              <a:defRPr sz="1200"/>
            </a:lvl1pPr>
          </a:lstStyle>
          <a:p>
            <a:fld id="{459A6EA9-66A1-4DDF-AD32-3B154CB7BBD1}" type="slidenum">
              <a:rPr lang="en-GB" smtClean="0"/>
              <a:pPr/>
              <a:t>‹#›</a:t>
            </a:fld>
            <a:endParaRPr lang="en-GB"/>
          </a:p>
        </p:txBody>
      </p:sp>
    </p:spTree>
    <p:extLst>
      <p:ext uri="{BB962C8B-B14F-4D97-AF65-F5344CB8AC3E}">
        <p14:creationId xmlns:p14="http://schemas.microsoft.com/office/powerpoint/2010/main" val="3802568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childcomwales.org.uk/wp-content/uploads/2022/04/CCfW-A2-Rights-Poster-ENGLISH-AW-Rocio.pdf"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childcomwales.org.uk/wp-content/uploads/2022/04/CCfW-A2-Rights-Poster-CYMRAEG-AW-Rocio.pdf"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childcomwales.org.uk/"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complantcymru.org.uk/"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childcomwales.org.uk/resource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complantcymru.org.uk/adnoddau/athrawon-cynradd/"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childcomwales.org.uk/resources/primary-teachers/"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59A6EA9-66A1-4DDF-AD32-3B154CB7BBD1}" type="slidenum">
              <a:rPr lang="en-GB" smtClean="0"/>
              <a:pPr/>
              <a:t>1</a:t>
            </a:fld>
            <a:endParaRPr lang="en-GB"/>
          </a:p>
        </p:txBody>
      </p:sp>
    </p:spTree>
    <p:extLst>
      <p:ext uri="{BB962C8B-B14F-4D97-AF65-F5344CB8AC3E}">
        <p14:creationId xmlns:p14="http://schemas.microsoft.com/office/powerpoint/2010/main" val="39475513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sz="2000"/>
            </a:pPr>
            <a:r>
              <a:rPr lang="en-GB" dirty="0"/>
              <a:t>This video explains</a:t>
            </a:r>
            <a:r>
              <a:rPr lang="en-GB" baseline="0" dirty="0"/>
              <a:t> a </a:t>
            </a:r>
            <a:r>
              <a:rPr lang="en-GB" baseline="0"/>
              <a:t>little </a:t>
            </a:r>
            <a:r>
              <a:rPr lang="en-GB" baseline="0" smtClean="0"/>
              <a:t>more about ‘Due Regard’</a:t>
            </a:r>
            <a:endParaRPr lang="en-GB" baseline="0" dirty="0"/>
          </a:p>
          <a:p>
            <a:pPr>
              <a:defRPr sz="2000"/>
            </a:pPr>
            <a:r>
              <a:rPr lang="en-US" baseline="0" smtClean="0"/>
              <a:t>-----------------------------------------------------------------------------------------------------------------------------------------------------------------------------------------------------------------------------------</a:t>
            </a:r>
            <a:endParaRPr lang="en-US" baseline="0" dirty="0"/>
          </a:p>
          <a:p>
            <a:pPr>
              <a:defRPr sz="2000"/>
            </a:pPr>
            <a:r>
              <a:rPr lang="en-US" baseline="0" dirty="0" err="1"/>
              <a:t>Mae’r</a:t>
            </a:r>
            <a:r>
              <a:rPr lang="en-US" baseline="0" dirty="0"/>
              <a:t> </a:t>
            </a:r>
            <a:r>
              <a:rPr lang="en-US" baseline="0" dirty="0" err="1"/>
              <a:t>fideo</a:t>
            </a:r>
            <a:r>
              <a:rPr lang="en-US" baseline="0" dirty="0"/>
              <a:t> </a:t>
            </a:r>
            <a:r>
              <a:rPr lang="en-US" baseline="0" dirty="0" err="1"/>
              <a:t>yma’n</a:t>
            </a:r>
            <a:r>
              <a:rPr lang="en-US" baseline="0" dirty="0"/>
              <a:t> </a:t>
            </a:r>
            <a:r>
              <a:rPr lang="en-US" baseline="0" dirty="0" err="1"/>
              <a:t>esbonio</a:t>
            </a:r>
            <a:r>
              <a:rPr lang="en-US" baseline="0" dirty="0"/>
              <a:t> </a:t>
            </a:r>
            <a:r>
              <a:rPr lang="en-US" baseline="0" dirty="0" err="1"/>
              <a:t>ychydig</a:t>
            </a:r>
            <a:r>
              <a:rPr lang="en-US" baseline="0" dirty="0"/>
              <a:t> </a:t>
            </a:r>
            <a:r>
              <a:rPr lang="en-US" baseline="0" dirty="0" err="1" smtClean="0"/>
              <a:t>mwy</a:t>
            </a:r>
            <a:r>
              <a:rPr lang="en-US" baseline="0" dirty="0" smtClean="0"/>
              <a:t> am ‘</a:t>
            </a:r>
            <a:r>
              <a:rPr lang="en-US" baseline="0" dirty="0" err="1" smtClean="0"/>
              <a:t>Sylw</a:t>
            </a:r>
            <a:r>
              <a:rPr lang="en-US" baseline="0" dirty="0" smtClean="0"/>
              <a:t> </a:t>
            </a:r>
            <a:r>
              <a:rPr lang="en-US" baseline="0" dirty="0" err="1" smtClean="0"/>
              <a:t>Dyledus</a:t>
            </a:r>
            <a:r>
              <a:rPr lang="en-US" baseline="0" dirty="0" smtClean="0"/>
              <a:t>’</a:t>
            </a:r>
            <a:endParaRPr lang="en-GB" dirty="0"/>
          </a:p>
        </p:txBody>
      </p:sp>
      <p:sp>
        <p:nvSpPr>
          <p:cNvPr id="4" name="Slide Number Placeholder 3"/>
          <p:cNvSpPr>
            <a:spLocks noGrp="1"/>
          </p:cNvSpPr>
          <p:nvPr>
            <p:ph type="sldNum" sz="quarter" idx="10"/>
          </p:nvPr>
        </p:nvSpPr>
        <p:spPr/>
        <p:txBody>
          <a:bodyPr/>
          <a:lstStyle/>
          <a:p>
            <a:fld id="{459A6EA9-66A1-4DDF-AD32-3B154CB7BBD1}" type="slidenum">
              <a:rPr lang="en-GB" smtClean="0"/>
              <a:pPr/>
              <a:t>10</a:t>
            </a:fld>
            <a:endParaRPr lang="en-GB"/>
          </a:p>
        </p:txBody>
      </p:sp>
    </p:spTree>
    <p:extLst>
      <p:ext uri="{BB962C8B-B14F-4D97-AF65-F5344CB8AC3E}">
        <p14:creationId xmlns:p14="http://schemas.microsoft.com/office/powerpoint/2010/main" val="15616755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Activity - </a:t>
            </a:r>
            <a:r>
              <a:rPr lang="en-GB" dirty="0"/>
              <a:t>Ask participants to work in small groups</a:t>
            </a:r>
            <a:r>
              <a:rPr lang="en-GB" baseline="0" dirty="0"/>
              <a:t> and give them an article/s to discuss  – they will need access to the poster see here </a:t>
            </a:r>
            <a:r>
              <a:rPr lang="en-GB" baseline="0" dirty="0" smtClean="0"/>
              <a:t>– </a:t>
            </a:r>
            <a:r>
              <a:rPr lang="en-US" dirty="0" err="1" smtClean="0">
                <a:hlinkClick r:id="rId3"/>
              </a:rPr>
              <a:t>CCfW</a:t>
            </a:r>
            <a:r>
              <a:rPr lang="en-US" dirty="0" smtClean="0">
                <a:hlinkClick r:id="rId3"/>
              </a:rPr>
              <a:t> A2 Rights Poster ENGLISH AW (childcomwales.org.uk)</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a:t>
            </a:r>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smtClean="0"/>
              <a:t>Gweithgaredd</a:t>
            </a:r>
            <a:r>
              <a:rPr lang="en-GB" b="1" baseline="0" dirty="0" smtClean="0"/>
              <a:t> </a:t>
            </a:r>
            <a:r>
              <a:rPr lang="en-GB" b="0" baseline="0" dirty="0"/>
              <a:t>– </a:t>
            </a:r>
            <a:r>
              <a:rPr lang="en-GB" b="0" baseline="0" dirty="0" err="1"/>
              <a:t>Gofynnwch</a:t>
            </a:r>
            <a:r>
              <a:rPr lang="en-GB" b="0" baseline="0" dirty="0"/>
              <a:t> </a:t>
            </a:r>
            <a:r>
              <a:rPr lang="en-GB" b="0" baseline="0" dirty="0" err="1"/>
              <a:t>i’r</a:t>
            </a:r>
            <a:r>
              <a:rPr lang="en-GB" b="0" baseline="0" dirty="0"/>
              <a:t> </a:t>
            </a:r>
            <a:r>
              <a:rPr lang="en-GB" b="0" baseline="0" dirty="0" err="1"/>
              <a:t>cyfranogwyr</a:t>
            </a:r>
            <a:r>
              <a:rPr lang="en-GB" b="0" baseline="0" dirty="0"/>
              <a:t> </a:t>
            </a:r>
            <a:r>
              <a:rPr lang="en-GB" b="0" baseline="0" dirty="0" err="1"/>
              <a:t>weithio</a:t>
            </a:r>
            <a:r>
              <a:rPr lang="en-GB" b="0" baseline="0" dirty="0"/>
              <a:t> </a:t>
            </a:r>
            <a:r>
              <a:rPr lang="en-GB" b="0" baseline="0" dirty="0" err="1"/>
              <a:t>mewn</a:t>
            </a:r>
            <a:r>
              <a:rPr lang="en-GB" b="0" baseline="0" dirty="0"/>
              <a:t> </a:t>
            </a:r>
            <a:r>
              <a:rPr lang="en-GB" b="0" baseline="0" dirty="0" err="1"/>
              <a:t>grwpiau</a:t>
            </a:r>
            <a:r>
              <a:rPr lang="en-GB" b="0" baseline="0" dirty="0"/>
              <a:t> </a:t>
            </a:r>
            <a:r>
              <a:rPr lang="en-GB" b="0" baseline="0" dirty="0" err="1"/>
              <a:t>bach</a:t>
            </a:r>
            <a:r>
              <a:rPr lang="en-GB" b="0" baseline="0" dirty="0"/>
              <a:t>, a </a:t>
            </a:r>
            <a:r>
              <a:rPr lang="en-GB" b="0" baseline="0" dirty="0" err="1"/>
              <a:t>rhowch</a:t>
            </a:r>
            <a:r>
              <a:rPr lang="en-GB" b="0" baseline="0" dirty="0"/>
              <a:t> </a:t>
            </a:r>
            <a:r>
              <a:rPr lang="en-GB" b="0" baseline="0" dirty="0" err="1"/>
              <a:t>erthygl</a:t>
            </a:r>
            <a:r>
              <a:rPr lang="en-GB" b="0" baseline="0" dirty="0"/>
              <a:t>(au) </a:t>
            </a:r>
            <a:r>
              <a:rPr lang="en-GB" b="0" baseline="0" dirty="0" err="1"/>
              <a:t>iddyn</a:t>
            </a:r>
            <a:r>
              <a:rPr lang="en-GB" b="0" baseline="0" dirty="0"/>
              <a:t> </a:t>
            </a:r>
            <a:r>
              <a:rPr lang="en-GB" b="0" baseline="0" dirty="0" err="1"/>
              <a:t>nhw</a:t>
            </a:r>
            <a:r>
              <a:rPr lang="en-GB" b="0" baseline="0" dirty="0"/>
              <a:t> </a:t>
            </a:r>
            <a:r>
              <a:rPr lang="en-GB" b="0" baseline="0" dirty="0" err="1"/>
              <a:t>eu</a:t>
            </a:r>
            <a:r>
              <a:rPr lang="en-GB" b="0" baseline="0" dirty="0"/>
              <a:t> </a:t>
            </a:r>
            <a:r>
              <a:rPr lang="en-GB" b="0" baseline="0" dirty="0" err="1"/>
              <a:t>trafod</a:t>
            </a:r>
            <a:r>
              <a:rPr lang="en-GB" b="0" baseline="0" dirty="0"/>
              <a:t> – </a:t>
            </a:r>
            <a:r>
              <a:rPr lang="en-GB" b="0" baseline="0" dirty="0" err="1"/>
              <a:t>bydd</a:t>
            </a:r>
            <a:r>
              <a:rPr lang="en-GB" b="0" baseline="0" dirty="0"/>
              <a:t> </a:t>
            </a:r>
            <a:r>
              <a:rPr lang="en-GB" b="0" baseline="0" dirty="0" err="1"/>
              <a:t>angen</a:t>
            </a:r>
            <a:r>
              <a:rPr lang="en-GB" b="0" baseline="0" dirty="0"/>
              <a:t> </a:t>
            </a:r>
            <a:r>
              <a:rPr lang="en-GB" b="0" baseline="0" dirty="0" err="1"/>
              <a:t>iddyn</a:t>
            </a:r>
            <a:r>
              <a:rPr lang="en-GB" b="0" baseline="0" dirty="0"/>
              <a:t> </a:t>
            </a:r>
            <a:r>
              <a:rPr lang="en-GB" b="0" baseline="0" dirty="0" err="1"/>
              <a:t>nhw</a:t>
            </a:r>
            <a:r>
              <a:rPr lang="en-GB" b="0" baseline="0" dirty="0"/>
              <a:t> </a:t>
            </a:r>
            <a:r>
              <a:rPr lang="en-GB" b="0" baseline="0" dirty="0" err="1"/>
              <a:t>gael</a:t>
            </a:r>
            <a:r>
              <a:rPr lang="en-GB" b="0" baseline="0" dirty="0"/>
              <a:t> </a:t>
            </a:r>
            <a:r>
              <a:rPr lang="en-GB" b="0" baseline="0" dirty="0" err="1"/>
              <a:t>mynediad</a:t>
            </a:r>
            <a:r>
              <a:rPr lang="en-GB" b="0" baseline="0" dirty="0"/>
              <a:t> </a:t>
            </a:r>
            <a:r>
              <a:rPr lang="en-GB" b="0" baseline="0" dirty="0" err="1"/>
              <a:t>i’r</a:t>
            </a:r>
            <a:r>
              <a:rPr lang="en-GB" b="0" baseline="0" dirty="0"/>
              <a:t> poster </a:t>
            </a:r>
            <a:r>
              <a:rPr lang="en-GB" b="0" baseline="0" dirty="0" err="1"/>
              <a:t>yma</a:t>
            </a:r>
            <a:r>
              <a:rPr lang="en-GB" b="0" baseline="0" dirty="0"/>
              <a:t> </a:t>
            </a:r>
            <a:r>
              <a:rPr lang="en-GB" b="0" baseline="0" dirty="0" smtClean="0"/>
              <a:t>– </a:t>
            </a:r>
            <a:r>
              <a:rPr lang="en-GB" dirty="0" err="1" smtClean="0">
                <a:hlinkClick r:id="rId4"/>
              </a:rPr>
              <a:t>CCfW</a:t>
            </a:r>
            <a:r>
              <a:rPr lang="en-GB" dirty="0" smtClean="0">
                <a:hlinkClick r:id="rId4"/>
              </a:rPr>
              <a:t> A2 Rights Poster CYMRAEG AW (childcomwales.org.uk)</a:t>
            </a:r>
            <a:endParaRPr lang="en-GB" b="0" baseline="0" dirty="0" smtClean="0"/>
          </a:p>
        </p:txBody>
      </p:sp>
      <p:sp>
        <p:nvSpPr>
          <p:cNvPr id="4" name="Slide Number Placeholder 3"/>
          <p:cNvSpPr>
            <a:spLocks noGrp="1"/>
          </p:cNvSpPr>
          <p:nvPr>
            <p:ph type="sldNum" sz="quarter" idx="10"/>
          </p:nvPr>
        </p:nvSpPr>
        <p:spPr/>
        <p:txBody>
          <a:bodyPr/>
          <a:lstStyle/>
          <a:p>
            <a:fld id="{459A6EA9-66A1-4DDF-AD32-3B154CB7BBD1}" type="slidenum">
              <a:rPr lang="en-GB" smtClean="0"/>
              <a:pPr/>
              <a:t>11</a:t>
            </a:fld>
            <a:endParaRPr lang="en-GB"/>
          </a:p>
        </p:txBody>
      </p:sp>
    </p:spTree>
    <p:extLst>
      <p:ext uri="{BB962C8B-B14F-4D97-AF65-F5344CB8AC3E}">
        <p14:creationId xmlns:p14="http://schemas.microsoft.com/office/powerpoint/2010/main" val="4489134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next few slides outline the role</a:t>
            </a:r>
            <a:r>
              <a:rPr lang="en-GB" baseline="0" dirty="0"/>
              <a:t> of the Children’s Commissioner</a:t>
            </a:r>
          </a:p>
          <a:p>
            <a:endParaRPr lang="en-GB" baseline="0" dirty="0"/>
          </a:p>
          <a:p>
            <a:r>
              <a:rPr lang="en-GB" dirty="0"/>
              <a:t>See more</a:t>
            </a:r>
            <a:r>
              <a:rPr lang="en-GB" baseline="0" dirty="0"/>
              <a:t> here - </a:t>
            </a:r>
            <a:r>
              <a:rPr lang="en-GB" dirty="0">
                <a:hlinkClick r:id="rId3"/>
              </a:rPr>
              <a:t>Home - Children’s Commissioner for Wales (childcomwales.org.uk)</a:t>
            </a:r>
            <a:endParaRPr lang="en-GB" dirty="0"/>
          </a:p>
          <a:p>
            <a:endParaRPr lang="en-US" dirty="0" smtClean="0"/>
          </a:p>
          <a:p>
            <a:r>
              <a:rPr lang="en-US" dirty="0" smtClean="0"/>
              <a:t>-----------------------------------------------------------------------------------------------------------------------------------------------------------------------------------------------------------------------------------</a:t>
            </a:r>
          </a:p>
          <a:p>
            <a:endParaRPr lang="en-GB" dirty="0"/>
          </a:p>
          <a:p>
            <a:r>
              <a:rPr lang="en-GB" dirty="0" err="1"/>
              <a:t>Mae’r</a:t>
            </a:r>
            <a:r>
              <a:rPr lang="en-GB" dirty="0"/>
              <a:t> </a:t>
            </a:r>
            <a:r>
              <a:rPr lang="en-GB" dirty="0" err="1"/>
              <a:t>sleidiau</a:t>
            </a:r>
            <a:r>
              <a:rPr lang="en-GB" dirty="0"/>
              <a:t> </a:t>
            </a:r>
            <a:r>
              <a:rPr lang="en-GB" dirty="0" err="1"/>
              <a:t>nesaf</a:t>
            </a:r>
            <a:r>
              <a:rPr lang="en-GB" baseline="0" dirty="0"/>
              <a:t> </a:t>
            </a:r>
            <a:r>
              <a:rPr lang="en-GB" baseline="0" dirty="0" err="1"/>
              <a:t>yn</a:t>
            </a:r>
            <a:r>
              <a:rPr lang="en-GB" baseline="0" dirty="0"/>
              <a:t> </a:t>
            </a:r>
            <a:r>
              <a:rPr lang="en-GB" baseline="0" dirty="0" err="1"/>
              <a:t>amlinellu</a:t>
            </a:r>
            <a:r>
              <a:rPr lang="en-GB" baseline="0" dirty="0"/>
              <a:t> </a:t>
            </a:r>
            <a:r>
              <a:rPr lang="en-GB" baseline="0" dirty="0" err="1"/>
              <a:t>rôl</a:t>
            </a:r>
            <a:r>
              <a:rPr lang="en-GB" baseline="0" dirty="0"/>
              <a:t> </a:t>
            </a:r>
            <a:r>
              <a:rPr lang="en-GB" baseline="0" dirty="0" err="1"/>
              <a:t>y</a:t>
            </a:r>
            <a:r>
              <a:rPr lang="en-GB" baseline="0" dirty="0"/>
              <a:t> </a:t>
            </a:r>
            <a:r>
              <a:rPr lang="en-GB" baseline="0" dirty="0" err="1"/>
              <a:t>Comisiynydd</a:t>
            </a:r>
            <a:r>
              <a:rPr lang="en-GB" baseline="0" dirty="0"/>
              <a:t> Plant. </a:t>
            </a:r>
          </a:p>
          <a:p>
            <a:endParaRPr lang="en-GB" baseline="0" dirty="0"/>
          </a:p>
          <a:p>
            <a:r>
              <a:rPr lang="en-GB" baseline="0" dirty="0"/>
              <a:t>Mae </a:t>
            </a:r>
            <a:r>
              <a:rPr lang="en-GB" baseline="0" dirty="0" err="1"/>
              <a:t>rhagor</a:t>
            </a:r>
            <a:r>
              <a:rPr lang="en-GB" baseline="0" dirty="0"/>
              <a:t> </a:t>
            </a:r>
            <a:r>
              <a:rPr lang="en-GB" baseline="0" dirty="0" err="1"/>
              <a:t>o</a:t>
            </a:r>
            <a:r>
              <a:rPr lang="en-GB" baseline="0" dirty="0"/>
              <a:t> </a:t>
            </a:r>
            <a:r>
              <a:rPr lang="en-GB" baseline="0" dirty="0" err="1"/>
              <a:t>wybodaeth</a:t>
            </a:r>
            <a:r>
              <a:rPr lang="en-GB" baseline="0" dirty="0"/>
              <a:t> </a:t>
            </a:r>
            <a:r>
              <a:rPr lang="en-GB" baseline="0" dirty="0" err="1"/>
              <a:t>yma</a:t>
            </a:r>
            <a:r>
              <a:rPr lang="en-GB" baseline="0" dirty="0"/>
              <a:t> - </a:t>
            </a:r>
            <a:r>
              <a:rPr lang="en-GB" dirty="0">
                <a:hlinkClick r:id="rId4"/>
              </a:rPr>
              <a:t>Hafan – Comisiynydd Plant Cymru (complantcymru.org.uk)</a:t>
            </a:r>
            <a:endParaRPr lang="en-GB" dirty="0"/>
          </a:p>
        </p:txBody>
      </p:sp>
      <p:sp>
        <p:nvSpPr>
          <p:cNvPr id="4" name="Slide Number Placeholder 3"/>
          <p:cNvSpPr>
            <a:spLocks noGrp="1"/>
          </p:cNvSpPr>
          <p:nvPr>
            <p:ph type="sldNum" sz="quarter" idx="10"/>
          </p:nvPr>
        </p:nvSpPr>
        <p:spPr/>
        <p:txBody>
          <a:bodyPr/>
          <a:lstStyle/>
          <a:p>
            <a:fld id="{459A6EA9-66A1-4DDF-AD32-3B154CB7BBD1}" type="slidenum">
              <a:rPr lang="en-GB" smtClean="0"/>
              <a:pPr/>
              <a:t>12</a:t>
            </a:fld>
            <a:endParaRPr lang="en-GB"/>
          </a:p>
        </p:txBody>
      </p:sp>
    </p:spTree>
    <p:extLst>
      <p:ext uri="{BB962C8B-B14F-4D97-AF65-F5344CB8AC3E}">
        <p14:creationId xmlns:p14="http://schemas.microsoft.com/office/powerpoint/2010/main" val="33270021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a:t>
            </a:r>
            <a:r>
              <a:rPr lang="en-GB" baseline="0" dirty="0"/>
              <a:t> Children’s Commissioner…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a:defRPr sz="2000"/>
            </a:pPr>
            <a:r>
              <a:rPr lang="en-GB" dirty="0"/>
              <a:t>She SUPPORTS and LISTENS through her participation team who work with groups of children and young people across Wales to teach them about their rights and listen to them to find out what they want the Commissioner to change. </a:t>
            </a:r>
          </a:p>
          <a:p>
            <a:pPr>
              <a:defRPr sz="2000"/>
            </a:pPr>
            <a:r>
              <a:rPr lang="en-GB" dirty="0"/>
              <a:t>She ADVISES through her Investigation and Advice team.</a:t>
            </a:r>
          </a:p>
          <a:p>
            <a:pPr>
              <a:defRPr sz="2000"/>
            </a:pPr>
            <a:r>
              <a:rPr lang="en-GB" dirty="0"/>
              <a:t>She INFLUENCES through her policy team to affect government change</a:t>
            </a:r>
          </a:p>
          <a:p>
            <a:pPr>
              <a:defRPr sz="2000"/>
            </a:pPr>
            <a:r>
              <a:rPr lang="en-GB" dirty="0"/>
              <a:t>She SPEAKS up at all levels to be a voice for children in Wales.  </a:t>
            </a:r>
          </a:p>
          <a:p>
            <a:pPr>
              <a:defRPr sz="2000"/>
            </a:pPr>
            <a:endParaRPr lang="en-GB" dirty="0"/>
          </a:p>
          <a:p>
            <a:pPr>
              <a:defRPr sz="2000"/>
            </a:pPr>
            <a:r>
              <a:rPr lang="en-GB" dirty="0"/>
              <a:t>--------------------------------------------------------------------------------------------------------</a:t>
            </a:r>
          </a:p>
          <a:p>
            <a:pPr>
              <a:defRPr sz="2000"/>
            </a:pPr>
            <a:r>
              <a:rPr lang="en-GB" dirty="0"/>
              <a:t>Y </a:t>
            </a:r>
            <a:r>
              <a:rPr lang="en-GB" dirty="0" err="1"/>
              <a:t>Comisiynydd</a:t>
            </a:r>
            <a:r>
              <a:rPr lang="en-GB" dirty="0"/>
              <a:t> Plant…</a:t>
            </a:r>
          </a:p>
          <a:p>
            <a:pPr>
              <a:defRPr sz="2000"/>
            </a:pPr>
            <a:endParaRPr lang="en-GB" dirty="0"/>
          </a:p>
          <a:p>
            <a:pPr>
              <a:defRPr sz="2000"/>
            </a:pPr>
            <a:r>
              <a:rPr lang="en-GB" dirty="0"/>
              <a:t>Mae </a:t>
            </a:r>
            <a:r>
              <a:rPr lang="en-GB" dirty="0" err="1"/>
              <a:t>hi’n</a:t>
            </a:r>
            <a:r>
              <a:rPr lang="en-GB" dirty="0"/>
              <a:t> CEFNOGI ac </a:t>
            </a:r>
            <a:r>
              <a:rPr lang="en-GB" dirty="0" err="1"/>
              <a:t>yn</a:t>
            </a:r>
            <a:r>
              <a:rPr lang="en-GB" baseline="0" dirty="0"/>
              <a:t> GWRANDO </a:t>
            </a:r>
            <a:r>
              <a:rPr lang="en-GB" baseline="0" dirty="0" err="1"/>
              <a:t>trwy</a:t>
            </a:r>
            <a:r>
              <a:rPr lang="en-GB" baseline="0" dirty="0"/>
              <a:t> </a:t>
            </a:r>
            <a:r>
              <a:rPr lang="en-GB" baseline="0" dirty="0" err="1"/>
              <a:t>ei</a:t>
            </a:r>
            <a:r>
              <a:rPr lang="en-GB" baseline="0" dirty="0"/>
              <a:t> </a:t>
            </a:r>
            <a:r>
              <a:rPr lang="en-GB" baseline="0" dirty="0" err="1"/>
              <a:t>thîm</a:t>
            </a:r>
            <a:r>
              <a:rPr lang="en-GB" baseline="0" dirty="0"/>
              <a:t> </a:t>
            </a:r>
            <a:r>
              <a:rPr lang="en-GB" baseline="0" dirty="0" err="1"/>
              <a:t>cyfranogiad</a:t>
            </a:r>
            <a:r>
              <a:rPr lang="en-GB" baseline="0" dirty="0"/>
              <a:t> </a:t>
            </a:r>
            <a:r>
              <a:rPr lang="en-GB" baseline="0" dirty="0" err="1"/>
              <a:t>sy’n</a:t>
            </a:r>
            <a:r>
              <a:rPr lang="en-GB" baseline="0" dirty="0"/>
              <a:t> </a:t>
            </a:r>
            <a:r>
              <a:rPr lang="en-GB" baseline="0" dirty="0" err="1"/>
              <a:t>gweithio</a:t>
            </a:r>
            <a:r>
              <a:rPr lang="en-GB" baseline="0" dirty="0"/>
              <a:t> </a:t>
            </a:r>
            <a:r>
              <a:rPr lang="en-GB" baseline="0" dirty="0" err="1"/>
              <a:t>gyda</a:t>
            </a:r>
            <a:r>
              <a:rPr lang="en-GB" baseline="0" dirty="0"/>
              <a:t> </a:t>
            </a:r>
            <a:r>
              <a:rPr lang="en-GB" baseline="0" dirty="0" err="1"/>
              <a:t>grwpiau</a:t>
            </a:r>
            <a:r>
              <a:rPr lang="en-GB" baseline="0" dirty="0"/>
              <a:t> </a:t>
            </a:r>
            <a:r>
              <a:rPr lang="en-GB" baseline="0" dirty="0" err="1"/>
              <a:t>o</a:t>
            </a:r>
            <a:r>
              <a:rPr lang="en-GB" baseline="0" dirty="0"/>
              <a:t> </a:t>
            </a:r>
            <a:r>
              <a:rPr lang="en-GB" baseline="0" dirty="0" err="1"/>
              <a:t>blant</a:t>
            </a:r>
            <a:r>
              <a:rPr lang="en-GB" baseline="0" dirty="0"/>
              <a:t> a </a:t>
            </a:r>
            <a:r>
              <a:rPr lang="en-GB" baseline="0" dirty="0" err="1"/>
              <a:t>phobl</a:t>
            </a:r>
            <a:r>
              <a:rPr lang="en-GB" baseline="0" dirty="0"/>
              <a:t> </a:t>
            </a:r>
            <a:r>
              <a:rPr lang="en-GB" baseline="0" dirty="0" err="1"/>
              <a:t>ifanc</a:t>
            </a:r>
            <a:r>
              <a:rPr lang="en-GB" baseline="0" dirty="0"/>
              <a:t> </a:t>
            </a:r>
            <a:r>
              <a:rPr lang="en-GB" baseline="0" dirty="0" err="1"/>
              <a:t>ledled</a:t>
            </a:r>
            <a:r>
              <a:rPr lang="en-GB" baseline="0" dirty="0"/>
              <a:t> </a:t>
            </a:r>
            <a:r>
              <a:rPr lang="en-GB" baseline="0" dirty="0" err="1"/>
              <a:t>Cymru</a:t>
            </a:r>
            <a:r>
              <a:rPr lang="en-GB" baseline="0" dirty="0"/>
              <a:t> </a:t>
            </a:r>
            <a:r>
              <a:rPr lang="en-GB" baseline="0" dirty="0" err="1"/>
              <a:t>i’w</a:t>
            </a:r>
            <a:r>
              <a:rPr lang="en-GB" baseline="0" dirty="0"/>
              <a:t> </a:t>
            </a:r>
            <a:r>
              <a:rPr lang="en-GB" baseline="0" dirty="0" err="1"/>
              <a:t>dysgu</a:t>
            </a:r>
            <a:r>
              <a:rPr lang="en-GB" baseline="0" dirty="0"/>
              <a:t> am </a:t>
            </a:r>
            <a:r>
              <a:rPr lang="en-GB" baseline="0" dirty="0" err="1"/>
              <a:t>eu</a:t>
            </a:r>
            <a:r>
              <a:rPr lang="en-GB" baseline="0" dirty="0"/>
              <a:t> </a:t>
            </a:r>
            <a:r>
              <a:rPr lang="en-GB" baseline="0" dirty="0" err="1"/>
              <a:t>hawliau</a:t>
            </a:r>
            <a:r>
              <a:rPr lang="en-GB" baseline="0" dirty="0"/>
              <a:t> ac </a:t>
            </a:r>
            <a:r>
              <a:rPr lang="en-GB" baseline="0" dirty="0" err="1"/>
              <a:t>yn</a:t>
            </a:r>
            <a:r>
              <a:rPr lang="en-GB" baseline="0" dirty="0"/>
              <a:t> </a:t>
            </a:r>
            <a:r>
              <a:rPr lang="en-GB" baseline="0" dirty="0" err="1"/>
              <a:t>gwrando</a:t>
            </a:r>
            <a:r>
              <a:rPr lang="en-GB" baseline="0" dirty="0"/>
              <a:t> </a:t>
            </a:r>
            <a:r>
              <a:rPr lang="en-GB" baseline="0" dirty="0" err="1"/>
              <a:t>arnyn</a:t>
            </a:r>
            <a:r>
              <a:rPr lang="en-GB" baseline="0" dirty="0"/>
              <a:t> </a:t>
            </a:r>
            <a:r>
              <a:rPr lang="en-GB" baseline="0" dirty="0" err="1"/>
              <a:t>nhw</a:t>
            </a:r>
            <a:r>
              <a:rPr lang="en-GB" baseline="0" dirty="0"/>
              <a:t> </a:t>
            </a:r>
            <a:r>
              <a:rPr lang="en-GB" baseline="0" dirty="0" err="1"/>
              <a:t>er</a:t>
            </a:r>
            <a:r>
              <a:rPr lang="en-GB" baseline="0" dirty="0"/>
              <a:t> </a:t>
            </a:r>
            <a:r>
              <a:rPr lang="en-GB" baseline="0" dirty="0" err="1"/>
              <a:t>mwyn</a:t>
            </a:r>
            <a:r>
              <a:rPr lang="en-GB" baseline="0" dirty="0"/>
              <a:t> </a:t>
            </a:r>
            <a:r>
              <a:rPr lang="en-GB" baseline="0" dirty="0" err="1"/>
              <a:t>cael</a:t>
            </a:r>
            <a:r>
              <a:rPr lang="en-GB" baseline="0" dirty="0"/>
              <a:t> </a:t>
            </a:r>
            <a:r>
              <a:rPr lang="en-GB" baseline="0" dirty="0" err="1"/>
              <a:t>gwybod</a:t>
            </a:r>
            <a:r>
              <a:rPr lang="en-GB" baseline="0" dirty="0"/>
              <a:t> </a:t>
            </a:r>
            <a:r>
              <a:rPr lang="en-GB" baseline="0" dirty="0" err="1"/>
              <a:t>beth</a:t>
            </a:r>
            <a:r>
              <a:rPr lang="en-GB" baseline="0" dirty="0"/>
              <a:t> </a:t>
            </a:r>
            <a:r>
              <a:rPr lang="en-GB" baseline="0" dirty="0" err="1"/>
              <a:t>maen</a:t>
            </a:r>
            <a:r>
              <a:rPr lang="en-GB" baseline="0" dirty="0"/>
              <a:t> </a:t>
            </a:r>
            <a:r>
              <a:rPr lang="en-GB" baseline="0" dirty="0" err="1"/>
              <a:t>nhw</a:t>
            </a:r>
            <a:r>
              <a:rPr lang="en-GB" baseline="0" dirty="0"/>
              <a:t> </a:t>
            </a:r>
            <a:r>
              <a:rPr lang="en-GB" baseline="0" dirty="0" err="1"/>
              <a:t>eisiau</a:t>
            </a:r>
            <a:r>
              <a:rPr lang="en-GB" baseline="0" dirty="0"/>
              <a:t> </a:t>
            </a:r>
            <a:r>
              <a:rPr lang="en-GB" baseline="0" dirty="0" err="1"/>
              <a:t>i’r</a:t>
            </a:r>
            <a:r>
              <a:rPr lang="en-GB" baseline="0" dirty="0"/>
              <a:t> </a:t>
            </a:r>
            <a:r>
              <a:rPr lang="en-GB" baseline="0" dirty="0" err="1"/>
              <a:t>Comisiynydd</a:t>
            </a:r>
            <a:r>
              <a:rPr lang="en-GB" baseline="0" dirty="0"/>
              <a:t> </a:t>
            </a:r>
            <a:r>
              <a:rPr lang="en-GB" baseline="0" dirty="0" err="1"/>
              <a:t>ei</a:t>
            </a:r>
            <a:r>
              <a:rPr lang="en-GB" baseline="0" dirty="0"/>
              <a:t> </a:t>
            </a:r>
            <a:r>
              <a:rPr lang="en-GB" baseline="0" dirty="0" err="1"/>
              <a:t>newid</a:t>
            </a:r>
            <a:r>
              <a:rPr lang="en-GB" baseline="0" dirty="0"/>
              <a:t>. </a:t>
            </a:r>
          </a:p>
          <a:p>
            <a:pPr>
              <a:defRPr sz="2000"/>
            </a:pPr>
            <a:r>
              <a:rPr lang="en-GB" baseline="0" dirty="0"/>
              <a:t>Mae </a:t>
            </a:r>
            <a:r>
              <a:rPr lang="en-GB" baseline="0" dirty="0" err="1"/>
              <a:t>hi’n</a:t>
            </a:r>
            <a:r>
              <a:rPr lang="en-GB" baseline="0" dirty="0"/>
              <a:t> CYNGHORI </a:t>
            </a:r>
            <a:r>
              <a:rPr lang="en-GB" baseline="0" dirty="0" err="1"/>
              <a:t>trwy’r</a:t>
            </a:r>
            <a:r>
              <a:rPr lang="en-GB" baseline="0" dirty="0"/>
              <a:t> </a:t>
            </a:r>
            <a:r>
              <a:rPr lang="en-GB" baseline="0" dirty="0" err="1"/>
              <a:t>tîm</a:t>
            </a:r>
            <a:r>
              <a:rPr lang="en-GB" baseline="0" dirty="0"/>
              <a:t> </a:t>
            </a:r>
            <a:r>
              <a:rPr lang="en-GB" baseline="0" dirty="0" err="1"/>
              <a:t>Ymchwiliadau</a:t>
            </a:r>
            <a:r>
              <a:rPr lang="en-GB" baseline="0" dirty="0"/>
              <a:t> a </a:t>
            </a:r>
            <a:r>
              <a:rPr lang="en-GB" baseline="0" dirty="0" err="1"/>
              <a:t>Chyngor</a:t>
            </a:r>
            <a:r>
              <a:rPr lang="en-GB" baseline="0" dirty="0"/>
              <a:t>.</a:t>
            </a:r>
          </a:p>
          <a:p>
            <a:pPr>
              <a:defRPr sz="2000"/>
            </a:pPr>
            <a:r>
              <a:rPr lang="en-GB" baseline="0" dirty="0"/>
              <a:t>Mae </a:t>
            </a:r>
            <a:r>
              <a:rPr lang="en-GB" baseline="0" dirty="0" err="1"/>
              <a:t>hi’n</a:t>
            </a:r>
            <a:r>
              <a:rPr lang="en-GB" baseline="0" dirty="0"/>
              <a:t> DYLANWADU </a:t>
            </a:r>
            <a:r>
              <a:rPr lang="en-GB" baseline="0" dirty="0" err="1"/>
              <a:t>trwy</a:t>
            </a:r>
            <a:r>
              <a:rPr lang="en-GB" baseline="0" dirty="0"/>
              <a:t> </a:t>
            </a:r>
            <a:r>
              <a:rPr lang="en-GB" baseline="0" dirty="0" err="1"/>
              <a:t>ei</a:t>
            </a:r>
            <a:r>
              <a:rPr lang="en-GB" baseline="0" dirty="0"/>
              <a:t> </a:t>
            </a:r>
            <a:r>
              <a:rPr lang="en-GB" baseline="0" dirty="0" err="1"/>
              <a:t>thîm</a:t>
            </a:r>
            <a:r>
              <a:rPr lang="en-GB" baseline="0" dirty="0"/>
              <a:t> </a:t>
            </a:r>
            <a:r>
              <a:rPr lang="en-GB" baseline="0" dirty="0" err="1"/>
              <a:t>polisi</a:t>
            </a:r>
            <a:r>
              <a:rPr lang="en-GB" baseline="0" dirty="0"/>
              <a:t> </a:t>
            </a:r>
            <a:r>
              <a:rPr lang="en-GB" baseline="0" dirty="0" err="1"/>
              <a:t>i</a:t>
            </a:r>
            <a:r>
              <a:rPr lang="en-GB" baseline="0" dirty="0"/>
              <a:t> </a:t>
            </a:r>
            <a:r>
              <a:rPr lang="en-GB" baseline="0" dirty="0" err="1"/>
              <a:t>gyflawni</a:t>
            </a:r>
            <a:r>
              <a:rPr lang="en-GB" baseline="0" dirty="0"/>
              <a:t> </a:t>
            </a:r>
            <a:r>
              <a:rPr lang="en-GB" baseline="0" dirty="0" err="1"/>
              <a:t>newid</a:t>
            </a:r>
            <a:r>
              <a:rPr lang="en-GB" baseline="0" dirty="0"/>
              <a:t> </a:t>
            </a:r>
            <a:r>
              <a:rPr lang="en-GB" baseline="0" dirty="0" err="1"/>
              <a:t>yn</a:t>
            </a:r>
            <a:r>
              <a:rPr lang="en-GB" baseline="0" dirty="0"/>
              <a:t> y </a:t>
            </a:r>
            <a:r>
              <a:rPr lang="en-GB" baseline="0" dirty="0" err="1"/>
              <a:t>llywodraeth</a:t>
            </a:r>
            <a:endParaRPr lang="en-GB" baseline="0" dirty="0"/>
          </a:p>
          <a:p>
            <a:pPr>
              <a:defRPr sz="2000"/>
            </a:pPr>
            <a:r>
              <a:rPr lang="en-GB" baseline="0" dirty="0"/>
              <a:t>Mae </a:t>
            </a:r>
            <a:r>
              <a:rPr lang="en-GB" baseline="0" dirty="0" err="1"/>
              <a:t>hi’n</a:t>
            </a:r>
            <a:r>
              <a:rPr lang="en-GB" baseline="0" dirty="0"/>
              <a:t> CODI LLAIS </a:t>
            </a:r>
            <a:r>
              <a:rPr lang="en-GB" baseline="0" dirty="0" err="1"/>
              <a:t>ar</a:t>
            </a:r>
            <a:r>
              <a:rPr lang="en-GB" baseline="0" dirty="0"/>
              <a:t> bob </a:t>
            </a:r>
            <a:r>
              <a:rPr lang="en-GB" baseline="0" dirty="0" err="1"/>
              <a:t>lefel</a:t>
            </a:r>
            <a:r>
              <a:rPr lang="en-GB" baseline="0" dirty="0"/>
              <a:t> </a:t>
            </a:r>
            <a:r>
              <a:rPr lang="en-GB" baseline="0" dirty="0" err="1"/>
              <a:t>er</a:t>
            </a:r>
            <a:r>
              <a:rPr lang="en-GB" baseline="0" dirty="0"/>
              <a:t> </a:t>
            </a:r>
            <a:r>
              <a:rPr lang="en-GB" baseline="0" dirty="0" err="1"/>
              <a:t>mwyn</a:t>
            </a:r>
            <a:r>
              <a:rPr lang="en-GB" baseline="0" dirty="0"/>
              <a:t> bod </a:t>
            </a:r>
            <a:r>
              <a:rPr lang="en-GB" baseline="0" dirty="0" err="1"/>
              <a:t>yn</a:t>
            </a:r>
            <a:r>
              <a:rPr lang="en-GB" baseline="0" dirty="0"/>
              <a:t> </a:t>
            </a:r>
            <a:r>
              <a:rPr lang="en-GB" baseline="0" dirty="0" err="1"/>
              <a:t>llais</a:t>
            </a:r>
            <a:r>
              <a:rPr lang="en-GB" baseline="0" dirty="0"/>
              <a:t> </a:t>
            </a:r>
            <a:r>
              <a:rPr lang="en-GB" baseline="0" dirty="0" err="1"/>
              <a:t>i</a:t>
            </a:r>
            <a:r>
              <a:rPr lang="en-GB" baseline="0" dirty="0"/>
              <a:t> </a:t>
            </a:r>
            <a:r>
              <a:rPr lang="en-GB" baseline="0" dirty="0" err="1"/>
              <a:t>blant</a:t>
            </a:r>
            <a:r>
              <a:rPr lang="en-GB" baseline="0" dirty="0"/>
              <a:t> </a:t>
            </a:r>
            <a:r>
              <a:rPr lang="en-GB" baseline="0" dirty="0" err="1"/>
              <a:t>Cymru</a:t>
            </a:r>
            <a:r>
              <a:rPr lang="en-GB" baseline="0" dirty="0"/>
              <a:t>.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fld id="{459A6EA9-66A1-4DDF-AD32-3B154CB7BBD1}" type="slidenum">
              <a:rPr lang="en-GB" smtClean="0"/>
              <a:pPr/>
              <a:t>13</a:t>
            </a:fld>
            <a:endParaRPr lang="en-GB"/>
          </a:p>
        </p:txBody>
      </p:sp>
    </p:spTree>
    <p:extLst>
      <p:ext uri="{BB962C8B-B14F-4D97-AF65-F5344CB8AC3E}">
        <p14:creationId xmlns:p14="http://schemas.microsoft.com/office/powerpoint/2010/main" val="12559391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sz="2000"/>
            </a:pPr>
            <a:r>
              <a:rPr lang="en-GB" dirty="0"/>
              <a:t>This video explains</a:t>
            </a:r>
            <a:r>
              <a:rPr lang="en-GB" baseline="0" dirty="0"/>
              <a:t> a little more about our Investigations and advice line</a:t>
            </a:r>
          </a:p>
          <a:p>
            <a:pPr>
              <a:defRPr sz="2000"/>
            </a:pPr>
            <a:r>
              <a:rPr lang="en-US" baseline="0" smtClean="0"/>
              <a:t>-----------------------------------------------------------------------------------------------------------------------------------------------------------------------------------------------------------------------------------</a:t>
            </a:r>
            <a:endParaRPr lang="en-GB" baseline="0" smtClean="0"/>
          </a:p>
          <a:p>
            <a:pPr>
              <a:defRPr sz="2000"/>
            </a:pPr>
            <a:r>
              <a:rPr lang="en-GB" baseline="0" dirty="0" err="1" smtClean="0"/>
              <a:t>Mae’r</a:t>
            </a:r>
            <a:r>
              <a:rPr lang="en-GB" baseline="0" dirty="0" smtClean="0"/>
              <a:t> </a:t>
            </a:r>
            <a:r>
              <a:rPr lang="en-GB" baseline="0" dirty="0" err="1"/>
              <a:t>fideo</a:t>
            </a:r>
            <a:r>
              <a:rPr lang="en-GB" baseline="0" dirty="0"/>
              <a:t> </a:t>
            </a:r>
            <a:r>
              <a:rPr lang="en-GB" baseline="0" dirty="0" err="1"/>
              <a:t>yma</a:t>
            </a:r>
            <a:r>
              <a:rPr lang="en-GB" baseline="0" dirty="0"/>
              <a:t> </a:t>
            </a:r>
            <a:r>
              <a:rPr lang="en-GB" baseline="0" dirty="0" err="1"/>
              <a:t>yn</a:t>
            </a:r>
            <a:r>
              <a:rPr lang="en-GB" baseline="0" dirty="0"/>
              <a:t> </a:t>
            </a:r>
            <a:r>
              <a:rPr lang="en-GB" baseline="0" dirty="0" err="1"/>
              <a:t>esbonio</a:t>
            </a:r>
            <a:r>
              <a:rPr lang="en-GB" baseline="0" dirty="0"/>
              <a:t> </a:t>
            </a:r>
            <a:r>
              <a:rPr lang="en-GB" baseline="0" dirty="0" err="1"/>
              <a:t>ychydig</a:t>
            </a:r>
            <a:r>
              <a:rPr lang="en-GB" baseline="0" dirty="0"/>
              <a:t> </a:t>
            </a:r>
            <a:r>
              <a:rPr lang="en-GB" baseline="0" dirty="0" err="1"/>
              <a:t>mwy</a:t>
            </a:r>
            <a:r>
              <a:rPr lang="en-GB" baseline="0" dirty="0"/>
              <a:t> am </a:t>
            </a:r>
            <a:r>
              <a:rPr lang="en-GB" baseline="0" dirty="0" err="1"/>
              <a:t>ein</a:t>
            </a:r>
            <a:r>
              <a:rPr lang="en-GB" baseline="0" dirty="0"/>
              <a:t> </a:t>
            </a:r>
            <a:r>
              <a:rPr lang="en-GB" baseline="0" dirty="0" err="1"/>
              <a:t>gwasanaeth</a:t>
            </a:r>
            <a:r>
              <a:rPr lang="en-GB" baseline="0" dirty="0"/>
              <a:t> </a:t>
            </a:r>
            <a:r>
              <a:rPr lang="en-GB" baseline="0" dirty="0" err="1"/>
              <a:t>ymchwiliadau</a:t>
            </a:r>
            <a:r>
              <a:rPr lang="en-GB" baseline="0" dirty="0"/>
              <a:t> a </a:t>
            </a:r>
            <a:r>
              <a:rPr lang="en-GB" baseline="0" dirty="0" err="1"/>
              <a:t>chyngor</a:t>
            </a:r>
            <a:endParaRPr lang="en-GB" dirty="0"/>
          </a:p>
        </p:txBody>
      </p:sp>
      <p:sp>
        <p:nvSpPr>
          <p:cNvPr id="4" name="Slide Number Placeholder 3"/>
          <p:cNvSpPr>
            <a:spLocks noGrp="1"/>
          </p:cNvSpPr>
          <p:nvPr>
            <p:ph type="sldNum" sz="quarter" idx="10"/>
          </p:nvPr>
        </p:nvSpPr>
        <p:spPr/>
        <p:txBody>
          <a:bodyPr/>
          <a:lstStyle/>
          <a:p>
            <a:fld id="{459A6EA9-66A1-4DDF-AD32-3B154CB7BBD1}" type="slidenum">
              <a:rPr lang="en-GB" smtClean="0"/>
              <a:pPr/>
              <a:t>14</a:t>
            </a:fld>
            <a:endParaRPr lang="en-GB"/>
          </a:p>
        </p:txBody>
      </p:sp>
    </p:spTree>
    <p:extLst>
      <p:ext uri="{BB962C8B-B14F-4D97-AF65-F5344CB8AC3E}">
        <p14:creationId xmlns:p14="http://schemas.microsoft.com/office/powerpoint/2010/main" val="38671017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Notes -  </a:t>
            </a:r>
            <a:r>
              <a:rPr lang="en-GB" b="0" baseline="0" dirty="0"/>
              <a:t>What is a Children’s Rights Approach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 </a:t>
            </a:r>
            <a:r>
              <a:rPr lang="en-GB" dirty="0"/>
              <a:t>The</a:t>
            </a:r>
            <a:r>
              <a:rPr lang="en-GB" baseline="0" dirty="0"/>
              <a:t> aim of  “The Right Way”  is to help professionals embed a Children’s Rights Approach in a practical and meaningful way.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Nodiadau</a:t>
            </a:r>
            <a:r>
              <a:rPr lang="en-GB" b="1" baseline="0" dirty="0"/>
              <a:t> </a:t>
            </a:r>
            <a:r>
              <a:rPr lang="en-GB" b="0" baseline="0" dirty="0"/>
              <a:t>– Beth </a:t>
            </a:r>
            <a:r>
              <a:rPr lang="en-GB" b="0" baseline="0" dirty="0" err="1"/>
              <a:t>yw</a:t>
            </a:r>
            <a:r>
              <a:rPr lang="en-GB" b="0" baseline="0" dirty="0"/>
              <a:t> Dull </a:t>
            </a:r>
            <a:r>
              <a:rPr lang="en-GB" b="0" baseline="0" dirty="0" err="1"/>
              <a:t>Gweithredu</a:t>
            </a:r>
            <a:r>
              <a:rPr lang="en-GB" b="0" baseline="0" dirty="0"/>
              <a:t> </a:t>
            </a:r>
            <a:r>
              <a:rPr lang="en-GB" b="0" baseline="0" dirty="0" err="1"/>
              <a:t>seiliedig</a:t>
            </a:r>
            <a:r>
              <a:rPr lang="en-GB" b="0" baseline="0" dirty="0"/>
              <a:t> </a:t>
            </a:r>
            <a:r>
              <a:rPr lang="en-GB" b="0" baseline="0" dirty="0" err="1"/>
              <a:t>ar</a:t>
            </a:r>
            <a:r>
              <a:rPr lang="en-GB" b="0" baseline="0" dirty="0"/>
              <a:t> </a:t>
            </a:r>
            <a:r>
              <a:rPr lang="en-GB" b="0" baseline="0" dirty="0" err="1"/>
              <a:t>Hawliau</a:t>
            </a:r>
            <a:r>
              <a:rPr lang="en-GB" b="0" baseline="0" dirty="0"/>
              <a:t> Plant?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Nod </a:t>
            </a:r>
            <a:r>
              <a:rPr lang="en-GB" b="0" baseline="0" dirty="0" smtClean="0"/>
              <a:t>“Dull </a:t>
            </a:r>
            <a:r>
              <a:rPr lang="en-GB" b="0" baseline="0" dirty="0" err="1" smtClean="0"/>
              <a:t>Hawliau</a:t>
            </a:r>
            <a:r>
              <a:rPr lang="en-GB" b="0" baseline="0" dirty="0" smtClean="0"/>
              <a:t> Plant” </a:t>
            </a:r>
            <a:r>
              <a:rPr lang="en-GB" b="0" baseline="0" dirty="0" err="1"/>
              <a:t>yw</a:t>
            </a:r>
            <a:r>
              <a:rPr lang="en-GB" b="0" baseline="0" dirty="0"/>
              <a:t> </a:t>
            </a:r>
            <a:r>
              <a:rPr lang="en-GB" b="0" baseline="0" dirty="0" err="1"/>
              <a:t>helpu</a:t>
            </a:r>
            <a:r>
              <a:rPr lang="en-GB" b="0" baseline="0" dirty="0"/>
              <a:t> </a:t>
            </a:r>
            <a:r>
              <a:rPr lang="en-GB" b="0" baseline="0" dirty="0" err="1"/>
              <a:t>gweithwyr</a:t>
            </a:r>
            <a:r>
              <a:rPr lang="en-GB" b="0" baseline="0" dirty="0"/>
              <a:t> </a:t>
            </a:r>
            <a:r>
              <a:rPr lang="en-GB" b="0" baseline="0" dirty="0" err="1"/>
              <a:t>proffesiynol</a:t>
            </a:r>
            <a:r>
              <a:rPr lang="en-GB" b="0" baseline="0" dirty="0"/>
              <a:t> </a:t>
            </a:r>
            <a:r>
              <a:rPr lang="en-GB" b="0" baseline="0" dirty="0" err="1"/>
              <a:t>i</a:t>
            </a:r>
            <a:r>
              <a:rPr lang="en-GB" b="0" baseline="0" dirty="0"/>
              <a:t> </a:t>
            </a:r>
            <a:r>
              <a:rPr lang="en-GB" b="0" baseline="0" dirty="0" err="1"/>
              <a:t>wreiddio</a:t>
            </a:r>
            <a:r>
              <a:rPr lang="en-GB" b="0" baseline="0" dirty="0"/>
              <a:t> Dull </a:t>
            </a:r>
            <a:r>
              <a:rPr lang="en-GB" b="0" baseline="0" dirty="0" err="1"/>
              <a:t>seiliedig</a:t>
            </a:r>
            <a:r>
              <a:rPr lang="en-GB" b="0" baseline="0" dirty="0"/>
              <a:t> </a:t>
            </a:r>
            <a:r>
              <a:rPr lang="en-GB" b="0" baseline="0" dirty="0" err="1"/>
              <a:t>ar</a:t>
            </a:r>
            <a:r>
              <a:rPr lang="en-GB" b="0" baseline="0" dirty="0"/>
              <a:t> </a:t>
            </a:r>
            <a:r>
              <a:rPr lang="en-GB" b="0" baseline="0" dirty="0" err="1"/>
              <a:t>Hawliau</a:t>
            </a:r>
            <a:r>
              <a:rPr lang="en-GB" b="0" baseline="0" dirty="0"/>
              <a:t> Plant </a:t>
            </a:r>
            <a:r>
              <a:rPr lang="en-GB" b="0" baseline="0" dirty="0" err="1"/>
              <a:t>mewn</a:t>
            </a:r>
            <a:r>
              <a:rPr lang="en-GB" b="0" baseline="0" dirty="0"/>
              <a:t> </a:t>
            </a:r>
            <a:r>
              <a:rPr lang="en-GB" b="0" baseline="0" dirty="0" err="1"/>
              <a:t>modd</a:t>
            </a:r>
            <a:r>
              <a:rPr lang="en-GB" b="0" baseline="0" dirty="0"/>
              <a:t> </a:t>
            </a:r>
            <a:r>
              <a:rPr lang="en-GB" b="0" baseline="0" dirty="0" err="1"/>
              <a:t>ymarferol</a:t>
            </a:r>
            <a:r>
              <a:rPr lang="en-GB" b="0" baseline="0" dirty="0"/>
              <a:t> ac </a:t>
            </a:r>
            <a:r>
              <a:rPr lang="en-GB" b="0" baseline="0" dirty="0" err="1"/>
              <a:t>ystyrlon</a:t>
            </a:r>
            <a:r>
              <a:rPr lang="en-GB" b="0" baseline="0" dirty="0"/>
              <a:t>. </a:t>
            </a:r>
            <a:endParaRPr lang="en-GB" b="1" dirty="0"/>
          </a:p>
        </p:txBody>
      </p:sp>
      <p:sp>
        <p:nvSpPr>
          <p:cNvPr id="4" name="Slide Number Placeholder 3"/>
          <p:cNvSpPr>
            <a:spLocks noGrp="1"/>
          </p:cNvSpPr>
          <p:nvPr>
            <p:ph type="sldNum" sz="quarter" idx="10"/>
          </p:nvPr>
        </p:nvSpPr>
        <p:spPr/>
        <p:txBody>
          <a:bodyPr/>
          <a:lstStyle/>
          <a:p>
            <a:fld id="{459A6EA9-66A1-4DDF-AD32-3B154CB7BBD1}" type="slidenum">
              <a:rPr lang="en-GB" smtClean="0"/>
              <a:pPr/>
              <a:t>15</a:t>
            </a:fld>
            <a:endParaRPr lang="en-GB"/>
          </a:p>
        </p:txBody>
      </p:sp>
    </p:spTree>
    <p:extLst>
      <p:ext uri="{BB962C8B-B14F-4D97-AF65-F5344CB8AC3E}">
        <p14:creationId xmlns:p14="http://schemas.microsoft.com/office/powerpoint/2010/main" val="17824428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On our website - </a:t>
            </a:r>
            <a:r>
              <a:rPr lang="en-GB" sz="1200" kern="1200" dirty="0" smtClean="0">
                <a:solidFill>
                  <a:schemeClr val="tx1"/>
                </a:solidFill>
                <a:effectLst/>
                <a:latin typeface="+mn-lt"/>
                <a:ea typeface="+mn-ea"/>
                <a:cs typeface="+mn-cs"/>
              </a:rPr>
              <a:t>https://www.childcomwales.org.uk/the-right-way-a-childrens-rights-approach/ </a:t>
            </a:r>
            <a:r>
              <a:rPr lang="en-GB" sz="1200" kern="1200" dirty="0">
                <a:solidFill>
                  <a:schemeClr val="tx1"/>
                </a:solidFill>
                <a:effectLst/>
                <a:latin typeface="+mn-lt"/>
                <a:ea typeface="+mn-ea"/>
                <a:cs typeface="+mn-cs"/>
              </a:rPr>
              <a:t>you can see a range</a:t>
            </a:r>
            <a:r>
              <a:rPr lang="en-GB" sz="1200" kern="1200" baseline="0" dirty="0">
                <a:solidFill>
                  <a:schemeClr val="tx1"/>
                </a:solidFill>
                <a:effectLst/>
                <a:latin typeface="+mn-lt"/>
                <a:ea typeface="+mn-ea"/>
                <a:cs typeface="+mn-cs"/>
              </a:rPr>
              <a:t> of examples and resources that maybe helpful for you to map a Children’s Rights Approach.</a:t>
            </a:r>
          </a:p>
          <a:p>
            <a:pPr lvl="0"/>
            <a:endParaRPr lang="en-US" sz="1200" kern="1200" baseline="0" dirty="0">
              <a:solidFill>
                <a:schemeClr val="tx1"/>
              </a:solidFill>
              <a:effectLst/>
              <a:latin typeface="+mn-lt"/>
              <a:ea typeface="+mn-ea"/>
              <a:cs typeface="+mn-cs"/>
            </a:endParaRPr>
          </a:p>
          <a:p>
            <a:r>
              <a:rPr lang="en-GB" dirty="0" smtClean="0"/>
              <a:t>Our </a:t>
            </a:r>
            <a:r>
              <a:rPr lang="en-GB" dirty="0"/>
              <a:t>right way framework</a:t>
            </a:r>
          </a:p>
          <a:p>
            <a:endParaRPr lang="en-GB" dirty="0"/>
          </a:p>
          <a:p>
            <a:r>
              <a:rPr lang="en-US" sz="1200" b="1" i="0" kern="1200" dirty="0">
                <a:solidFill>
                  <a:schemeClr val="tx1"/>
                </a:solidFill>
                <a:effectLst/>
                <a:latin typeface="+mn-lt"/>
                <a:ea typeface="+mn-ea"/>
                <a:cs typeface="+mn-cs"/>
              </a:rPr>
              <a:t>The principles of a Children’s Rights Approach are:</a:t>
            </a:r>
          </a:p>
          <a:p>
            <a:r>
              <a:rPr lang="en-US" sz="1200" b="1" i="0" kern="1200" dirty="0">
                <a:solidFill>
                  <a:schemeClr val="tx1"/>
                </a:solidFill>
                <a:effectLst/>
                <a:latin typeface="+mn-lt"/>
                <a:ea typeface="+mn-ea"/>
                <a:cs typeface="+mn-cs"/>
              </a:rPr>
              <a:t>1.Embedding children’s rights – putting children’s rights at the core of planning and service delivery</a:t>
            </a:r>
          </a:p>
          <a:p>
            <a:r>
              <a:rPr lang="en-US" sz="1200" b="1" i="0" kern="1200" dirty="0">
                <a:solidFill>
                  <a:schemeClr val="tx1"/>
                </a:solidFill>
                <a:effectLst/>
                <a:latin typeface="+mn-lt"/>
                <a:ea typeface="+mn-ea"/>
                <a:cs typeface="+mn-cs"/>
              </a:rPr>
              <a:t>2. Equality and non-discrimination – ensuring that every child has an equal opportunity to be the best they can be</a:t>
            </a:r>
          </a:p>
          <a:p>
            <a:r>
              <a:rPr lang="en-US" sz="1200" b="1" i="0" kern="1200" dirty="0">
                <a:solidFill>
                  <a:schemeClr val="tx1"/>
                </a:solidFill>
                <a:effectLst/>
                <a:latin typeface="+mn-lt"/>
                <a:ea typeface="+mn-ea"/>
                <a:cs typeface="+mn-cs"/>
              </a:rPr>
              <a:t>3. Empowering children – enhancing children’s capabilities as individuals so they’re better able to take advantage of rights, and engage with and hold accountable the institutions and individuals that affect their lives</a:t>
            </a:r>
          </a:p>
          <a:p>
            <a:r>
              <a:rPr lang="en-US" sz="1200" b="1" i="0" kern="1200" dirty="0">
                <a:solidFill>
                  <a:schemeClr val="tx1"/>
                </a:solidFill>
                <a:effectLst/>
                <a:latin typeface="+mn-lt"/>
                <a:ea typeface="+mn-ea"/>
                <a:cs typeface="+mn-cs"/>
              </a:rPr>
              <a:t>4. Participation – listening to children and taking their views meaningfully into account</a:t>
            </a:r>
          </a:p>
          <a:p>
            <a:r>
              <a:rPr lang="en-US" sz="1200" b="1" i="0" kern="1200" dirty="0">
                <a:solidFill>
                  <a:schemeClr val="tx1"/>
                </a:solidFill>
                <a:effectLst/>
                <a:latin typeface="+mn-lt"/>
                <a:ea typeface="+mn-ea"/>
                <a:cs typeface="+mn-cs"/>
              </a:rPr>
              <a:t>5. Accountability – authorities should be accountable to children for decisions and actions that affect their lives</a:t>
            </a:r>
          </a:p>
          <a:p>
            <a:r>
              <a:rPr lang="en-GB" dirty="0"/>
              <a:t/>
            </a:r>
            <a:br>
              <a:rPr lang="en-GB" dirty="0"/>
            </a:br>
            <a:endParaRPr lang="en-GB" dirty="0"/>
          </a:p>
          <a:p>
            <a:pPr marL="171450" indent="-171450">
              <a:buFont typeface="Arial" panose="020B0604020202020204" pitchFamily="34" charset="0"/>
              <a:buChar char="•"/>
            </a:pPr>
            <a:r>
              <a:rPr lang="en-GB" dirty="0"/>
              <a:t>Developed with the children’s rights observatory in Swansea and Bangor Universities</a:t>
            </a:r>
          </a:p>
          <a:p>
            <a:pPr marL="171450" indent="-171450">
              <a:buFont typeface="Arial" panose="020B0604020202020204" pitchFamily="34" charset="0"/>
              <a:buChar char="•"/>
            </a:pPr>
            <a:r>
              <a:rPr lang="en-GB" dirty="0"/>
              <a:t>Provided</a:t>
            </a:r>
            <a:r>
              <a:rPr lang="en-GB" baseline="0" dirty="0"/>
              <a:t> a systematic method to implement children’s 42 rights in organisations large and small</a:t>
            </a:r>
          </a:p>
          <a:p>
            <a:pPr marL="0" indent="0">
              <a:buFont typeface="Arial" panose="020B0604020202020204" pitchFamily="34" charset="0"/>
              <a:buNone/>
            </a:pPr>
            <a:endParaRPr lang="en-US" baseline="0" dirty="0"/>
          </a:p>
          <a:p>
            <a:pPr marL="171450" indent="-171450">
              <a:buFont typeface="Arial" panose="020B0604020202020204" pitchFamily="34" charset="0"/>
              <a:buNone/>
            </a:pPr>
            <a:r>
              <a:rPr lang="en-US" baseline="0" dirty="0" smtClean="0"/>
              <a:t>…………………………………………………………………………………………………………………………………………………………………………………………………………………………………………………………………………………..</a:t>
            </a:r>
            <a:endParaRPr lang="en-US" baseline="0" dirty="0"/>
          </a:p>
          <a:p>
            <a:pPr lvl="0"/>
            <a:r>
              <a:rPr lang="en-GB" sz="1200" kern="1200" dirty="0" err="1">
                <a:solidFill>
                  <a:schemeClr val="tx1"/>
                </a:solidFill>
                <a:effectLst/>
                <a:latin typeface="+mn-lt"/>
                <a:ea typeface="+mn-ea"/>
                <a:cs typeface="+mn-cs"/>
              </a:rPr>
              <a:t>Ar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ein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gwefan</a:t>
            </a:r>
            <a:r>
              <a:rPr lang="en-GB" sz="1200" kern="1200" dirty="0">
                <a:solidFill>
                  <a:schemeClr val="tx1"/>
                </a:solidFill>
                <a:effectLst/>
                <a:latin typeface="+mn-lt"/>
                <a:ea typeface="+mn-ea"/>
                <a:cs typeface="+mn-cs"/>
              </a:rPr>
              <a:t> - </a:t>
            </a:r>
            <a:r>
              <a:rPr lang="en-GB" sz="1200" kern="1200" dirty="0" smtClean="0">
                <a:solidFill>
                  <a:schemeClr val="tx1"/>
                </a:solidFill>
                <a:effectLst/>
                <a:latin typeface="+mn-lt"/>
                <a:ea typeface="+mn-ea"/>
                <a:cs typeface="+mn-cs"/>
              </a:rPr>
              <a:t>https://www.complantcymru.org.uk/adnoddau/dull-hawliau-plant-2/ </a:t>
            </a:r>
            <a:r>
              <a:rPr lang="en-GB" sz="1200" kern="1200" dirty="0" err="1">
                <a:solidFill>
                  <a:schemeClr val="tx1"/>
                </a:solidFill>
                <a:effectLst/>
                <a:latin typeface="+mn-lt"/>
                <a:ea typeface="+mn-ea"/>
                <a:cs typeface="+mn-cs"/>
              </a:rPr>
              <a:t>fe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welwch</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amrywiaeth</a:t>
            </a:r>
            <a:r>
              <a:rPr lang="en-GB" sz="1200" kern="1200" dirty="0">
                <a:solidFill>
                  <a:schemeClr val="tx1"/>
                </a:solidFill>
                <a:effectLst/>
                <a:latin typeface="+mn-lt"/>
                <a:ea typeface="+mn-ea"/>
                <a:cs typeface="+mn-cs"/>
              </a:rPr>
              <a:t> o </a:t>
            </a:r>
            <a:r>
              <a:rPr lang="en-GB" sz="1200" kern="1200" dirty="0" err="1">
                <a:solidFill>
                  <a:schemeClr val="tx1"/>
                </a:solidFill>
                <a:effectLst/>
                <a:latin typeface="+mn-lt"/>
                <a:ea typeface="+mn-ea"/>
                <a:cs typeface="+mn-cs"/>
              </a:rPr>
              <a:t>enghreifftiau</a:t>
            </a:r>
            <a:r>
              <a:rPr lang="en-GB" sz="1200" kern="1200" dirty="0">
                <a:solidFill>
                  <a:schemeClr val="tx1"/>
                </a:solidFill>
                <a:effectLst/>
                <a:latin typeface="+mn-lt"/>
                <a:ea typeface="+mn-ea"/>
                <a:cs typeface="+mn-cs"/>
              </a:rPr>
              <a:t> ac </a:t>
            </a:r>
            <a:r>
              <a:rPr lang="en-GB" sz="1200" kern="1200" dirty="0" err="1">
                <a:solidFill>
                  <a:schemeClr val="tx1"/>
                </a:solidFill>
                <a:effectLst/>
                <a:latin typeface="+mn-lt"/>
                <a:ea typeface="+mn-ea"/>
                <a:cs typeface="+mn-cs"/>
              </a:rPr>
              <a:t>adnoddau</a:t>
            </a:r>
            <a:r>
              <a:rPr lang="en-GB" sz="1200" kern="1200" dirty="0">
                <a:solidFill>
                  <a:schemeClr val="tx1"/>
                </a:solidFill>
                <a:effectLst/>
                <a:latin typeface="+mn-lt"/>
                <a:ea typeface="+mn-ea"/>
                <a:cs typeface="+mn-cs"/>
              </a:rPr>
              <a:t> a </a:t>
            </a:r>
            <a:r>
              <a:rPr lang="en-GB" sz="1200" kern="1200" dirty="0" err="1">
                <a:solidFill>
                  <a:schemeClr val="tx1"/>
                </a:solidFill>
                <a:effectLst/>
                <a:latin typeface="+mn-lt"/>
                <a:ea typeface="+mn-ea"/>
                <a:cs typeface="+mn-cs"/>
              </a:rPr>
              <a:t>allai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fod</a:t>
            </a:r>
            <a:r>
              <a:rPr lang="en-GB" sz="1200" kern="1200" dirty="0">
                <a:solidFill>
                  <a:schemeClr val="tx1"/>
                </a:solidFill>
                <a:effectLst/>
                <a:latin typeface="+mn-lt"/>
                <a:ea typeface="+mn-ea"/>
                <a:cs typeface="+mn-cs"/>
              </a:rPr>
              <a:t> o </a:t>
            </a:r>
            <a:r>
              <a:rPr lang="en-GB" sz="1200" kern="1200" dirty="0" err="1">
                <a:solidFill>
                  <a:schemeClr val="tx1"/>
                </a:solidFill>
                <a:effectLst/>
                <a:latin typeface="+mn-lt"/>
                <a:ea typeface="+mn-ea"/>
                <a:cs typeface="+mn-cs"/>
              </a:rPr>
              <a:t>ddefnydd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a:t>
            </a:r>
            <a:r>
              <a:rPr lang="en-GB" sz="1200" kern="1200" baseline="0" dirty="0">
                <a:solidFill>
                  <a:schemeClr val="tx1"/>
                </a:solidFill>
                <a:effectLst/>
                <a:latin typeface="+mn-lt"/>
                <a:ea typeface="+mn-ea"/>
                <a:cs typeface="+mn-cs"/>
              </a:rPr>
              <a:t> chi </a:t>
            </a:r>
            <a:r>
              <a:rPr lang="en-GB" sz="1200" kern="1200" baseline="0" dirty="0" err="1">
                <a:solidFill>
                  <a:schemeClr val="tx1"/>
                </a:solidFill>
                <a:effectLst/>
                <a:latin typeface="+mn-lt"/>
                <a:ea typeface="+mn-ea"/>
                <a:cs typeface="+mn-cs"/>
              </a:rPr>
              <a:t>fapio</a:t>
            </a:r>
            <a:r>
              <a:rPr lang="en-GB" sz="1200" kern="1200" baseline="0" dirty="0">
                <a:solidFill>
                  <a:schemeClr val="tx1"/>
                </a:solidFill>
                <a:effectLst/>
                <a:latin typeface="+mn-lt"/>
                <a:ea typeface="+mn-ea"/>
                <a:cs typeface="+mn-cs"/>
              </a:rPr>
              <a:t> Dull </a:t>
            </a:r>
            <a:r>
              <a:rPr lang="en-GB" sz="1200" kern="1200" baseline="0" dirty="0" err="1">
                <a:solidFill>
                  <a:schemeClr val="tx1"/>
                </a:solidFill>
                <a:effectLst/>
                <a:latin typeface="+mn-lt"/>
                <a:ea typeface="+mn-ea"/>
                <a:cs typeface="+mn-cs"/>
              </a:rPr>
              <a:t>seiliedig</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Hawliau</a:t>
            </a:r>
            <a:r>
              <a:rPr lang="en-GB" sz="1200" kern="1200" baseline="0" dirty="0">
                <a:solidFill>
                  <a:schemeClr val="tx1"/>
                </a:solidFill>
                <a:effectLst/>
                <a:latin typeface="+mn-lt"/>
                <a:ea typeface="+mn-ea"/>
                <a:cs typeface="+mn-cs"/>
              </a:rPr>
              <a:t> Plant.</a:t>
            </a:r>
          </a:p>
          <a:p>
            <a:pPr lvl="0"/>
            <a:endParaRPr lang="en-GB" baseline="0" dirty="0" smtClean="0"/>
          </a:p>
          <a:p>
            <a:pPr lvl="0"/>
            <a:r>
              <a:rPr lang="en-GB" baseline="0" dirty="0" smtClean="0"/>
              <a:t>Dull </a:t>
            </a:r>
            <a:r>
              <a:rPr lang="en-GB" baseline="0" dirty="0" err="1" smtClean="0"/>
              <a:t>Hawliau</a:t>
            </a:r>
            <a:r>
              <a:rPr lang="en-GB" baseline="0" dirty="0" smtClean="0"/>
              <a:t> Plant</a:t>
            </a:r>
            <a:endParaRPr lang="en-GB" dirty="0"/>
          </a:p>
          <a:p>
            <a:endParaRPr lang="en-GB" dirty="0"/>
          </a:p>
          <a:p>
            <a:r>
              <a:rPr lang="en-US" sz="1200" b="1" i="0" kern="1200" dirty="0" err="1">
                <a:solidFill>
                  <a:schemeClr val="tx1"/>
                </a:solidFill>
                <a:effectLst/>
                <a:latin typeface="+mn-lt"/>
                <a:ea typeface="+mn-ea"/>
                <a:cs typeface="+mn-cs"/>
              </a:rPr>
              <a:t>Egwyddorion</a:t>
            </a:r>
            <a:r>
              <a:rPr lang="en-US" sz="1200" b="1" i="0" kern="1200" dirty="0">
                <a:solidFill>
                  <a:schemeClr val="tx1"/>
                </a:solidFill>
                <a:effectLst/>
                <a:latin typeface="+mn-lt"/>
                <a:ea typeface="+mn-ea"/>
                <a:cs typeface="+mn-cs"/>
              </a:rPr>
              <a:t> Dull</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seiliedig</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ar</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Hawliau</a:t>
            </a:r>
            <a:r>
              <a:rPr lang="en-US" sz="1200" b="1" i="0" kern="1200" baseline="0" dirty="0">
                <a:solidFill>
                  <a:schemeClr val="tx1"/>
                </a:solidFill>
                <a:effectLst/>
                <a:latin typeface="+mn-lt"/>
                <a:ea typeface="+mn-ea"/>
                <a:cs typeface="+mn-cs"/>
              </a:rPr>
              <a:t> Plant </a:t>
            </a:r>
            <a:r>
              <a:rPr lang="en-US" sz="1200" b="1" i="0" kern="1200" baseline="0" dirty="0" err="1">
                <a:solidFill>
                  <a:schemeClr val="tx1"/>
                </a:solidFill>
                <a:effectLst/>
                <a:latin typeface="+mn-lt"/>
                <a:ea typeface="+mn-ea"/>
                <a:cs typeface="+mn-cs"/>
              </a:rPr>
              <a:t>yw</a:t>
            </a:r>
            <a:r>
              <a:rPr lang="en-US" sz="1200" b="1" i="0" kern="1200" dirty="0">
                <a:solidFill>
                  <a:schemeClr val="tx1"/>
                </a:solidFill>
                <a:effectLst/>
                <a:latin typeface="+mn-lt"/>
                <a:ea typeface="+mn-ea"/>
                <a:cs typeface="+mn-cs"/>
              </a:rPr>
              <a:t>:</a:t>
            </a:r>
          </a:p>
          <a:p>
            <a:r>
              <a:rPr lang="en-US" sz="1200" b="1" i="0" kern="1200" dirty="0">
                <a:solidFill>
                  <a:schemeClr val="tx1"/>
                </a:solidFill>
                <a:effectLst/>
                <a:latin typeface="+mn-lt"/>
                <a:ea typeface="+mn-ea"/>
                <a:cs typeface="+mn-cs"/>
              </a:rPr>
              <a:t>1. </a:t>
            </a:r>
            <a:r>
              <a:rPr lang="en-US" sz="1200" b="1" i="0" kern="1200" dirty="0" err="1" smtClean="0">
                <a:solidFill>
                  <a:schemeClr val="tx1"/>
                </a:solidFill>
                <a:effectLst/>
                <a:latin typeface="+mn-lt"/>
                <a:ea typeface="+mn-ea"/>
                <a:cs typeface="+mn-cs"/>
              </a:rPr>
              <a:t>Seilio</a:t>
            </a:r>
            <a:r>
              <a:rPr lang="en-US" sz="1200" b="1" i="0" kern="1200" baseline="0" dirty="0" smtClean="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hawliau</a:t>
            </a:r>
            <a:r>
              <a:rPr lang="en-US" sz="1200" b="1" i="0" kern="1200" baseline="0" dirty="0">
                <a:solidFill>
                  <a:schemeClr val="tx1"/>
                </a:solidFill>
                <a:effectLst/>
                <a:latin typeface="+mn-lt"/>
                <a:ea typeface="+mn-ea"/>
                <a:cs typeface="+mn-cs"/>
              </a:rPr>
              <a:t> plant – </a:t>
            </a:r>
            <a:r>
              <a:rPr lang="en-US" sz="1200" b="1" i="0" kern="1200" baseline="0" dirty="0" err="1">
                <a:solidFill>
                  <a:schemeClr val="tx1"/>
                </a:solidFill>
                <a:effectLst/>
                <a:latin typeface="+mn-lt"/>
                <a:ea typeface="+mn-ea"/>
                <a:cs typeface="+mn-cs"/>
              </a:rPr>
              <a:t>gwneud</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hawliau</a:t>
            </a:r>
            <a:r>
              <a:rPr lang="en-US" sz="1200" b="1" i="0" kern="1200" baseline="0" dirty="0">
                <a:solidFill>
                  <a:schemeClr val="tx1"/>
                </a:solidFill>
                <a:effectLst/>
                <a:latin typeface="+mn-lt"/>
                <a:ea typeface="+mn-ea"/>
                <a:cs typeface="+mn-cs"/>
              </a:rPr>
              <a:t> plant </a:t>
            </a:r>
            <a:r>
              <a:rPr lang="en-US" sz="1200" b="1" i="0" kern="1200" baseline="0" dirty="0" err="1">
                <a:solidFill>
                  <a:schemeClr val="tx1"/>
                </a:solidFill>
                <a:effectLst/>
                <a:latin typeface="+mn-lt"/>
                <a:ea typeface="+mn-ea"/>
                <a:cs typeface="+mn-cs"/>
              </a:rPr>
              <a:t>yn</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ganolog</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wrth</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gynllunio</a:t>
            </a:r>
            <a:r>
              <a:rPr lang="en-US" sz="1200" b="1" i="0" kern="1200" baseline="0" dirty="0">
                <a:solidFill>
                  <a:schemeClr val="tx1"/>
                </a:solidFill>
                <a:effectLst/>
                <a:latin typeface="+mn-lt"/>
                <a:ea typeface="+mn-ea"/>
                <a:cs typeface="+mn-cs"/>
              </a:rPr>
              <a:t> a </a:t>
            </a:r>
            <a:r>
              <a:rPr lang="en-US" sz="1200" b="1" i="0" kern="1200" baseline="0" dirty="0" err="1">
                <a:solidFill>
                  <a:schemeClr val="tx1"/>
                </a:solidFill>
                <a:effectLst/>
                <a:latin typeface="+mn-lt"/>
                <a:ea typeface="+mn-ea"/>
                <a:cs typeface="+mn-cs"/>
              </a:rPr>
              <a:t>chyflwyno</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gwasanaeth</a:t>
            </a:r>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2.</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Cydraddoldeb</a:t>
            </a:r>
            <a:r>
              <a:rPr lang="en-US" sz="1200" b="1" i="0" kern="1200" baseline="0" dirty="0">
                <a:solidFill>
                  <a:schemeClr val="tx1"/>
                </a:solidFill>
                <a:effectLst/>
                <a:latin typeface="+mn-lt"/>
                <a:ea typeface="+mn-ea"/>
                <a:cs typeface="+mn-cs"/>
              </a:rPr>
              <a:t> a </a:t>
            </a:r>
            <a:r>
              <a:rPr lang="en-US" sz="1200" b="1" i="0" kern="1200" baseline="0" dirty="0" smtClean="0">
                <a:solidFill>
                  <a:schemeClr val="tx1"/>
                </a:solidFill>
                <a:effectLst/>
                <a:latin typeface="+mn-lt"/>
                <a:ea typeface="+mn-ea"/>
                <a:cs typeface="+mn-cs"/>
              </a:rPr>
              <a:t>dim </a:t>
            </a:r>
            <a:r>
              <a:rPr lang="en-US" sz="1200" b="1" i="0" kern="1200" baseline="0" dirty="0" err="1" smtClean="0">
                <a:solidFill>
                  <a:schemeClr val="tx1"/>
                </a:solidFill>
                <a:effectLst/>
                <a:latin typeface="+mn-lt"/>
                <a:ea typeface="+mn-ea"/>
                <a:cs typeface="+mn-cs"/>
              </a:rPr>
              <a:t>gwahaniaethu</a:t>
            </a:r>
            <a:r>
              <a:rPr lang="en-US" sz="1200" b="1" i="0" kern="1200" baseline="0" dirty="0" smtClean="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sicrhau</a:t>
            </a:r>
            <a:r>
              <a:rPr lang="en-US" sz="1200" b="1" i="0" kern="1200" baseline="0" dirty="0">
                <a:solidFill>
                  <a:schemeClr val="tx1"/>
                </a:solidFill>
                <a:effectLst/>
                <a:latin typeface="+mn-lt"/>
                <a:ea typeface="+mn-ea"/>
                <a:cs typeface="+mn-cs"/>
              </a:rPr>
              <a:t> bod </a:t>
            </a:r>
            <a:r>
              <a:rPr lang="en-US" sz="1200" b="1" i="0" kern="1200" baseline="0" dirty="0" err="1">
                <a:solidFill>
                  <a:schemeClr val="tx1"/>
                </a:solidFill>
                <a:effectLst/>
                <a:latin typeface="+mn-lt"/>
                <a:ea typeface="+mn-ea"/>
                <a:cs typeface="+mn-cs"/>
              </a:rPr>
              <a:t>pob</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plentyn</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yn</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cael</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cyfle</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cyfartal</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i</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fod</a:t>
            </a:r>
            <a:r>
              <a:rPr lang="en-US" sz="1200" b="1" i="0" kern="1200" dirty="0">
                <a:solidFill>
                  <a:schemeClr val="tx1"/>
                </a:solidFill>
                <a:effectLst/>
                <a:latin typeface="+mn-lt"/>
                <a:ea typeface="+mn-ea"/>
                <a:cs typeface="+mn-cs"/>
              </a:rPr>
              <a:t> y </a:t>
            </a:r>
            <a:r>
              <a:rPr lang="en-US" sz="1200" b="1" i="0" kern="1200" dirty="0" err="1">
                <a:solidFill>
                  <a:schemeClr val="tx1"/>
                </a:solidFill>
                <a:effectLst/>
                <a:latin typeface="+mn-lt"/>
                <a:ea typeface="+mn-ea"/>
                <a:cs typeface="+mn-cs"/>
              </a:rPr>
              <a:t>gorau</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gallan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nhw</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fod</a:t>
            </a:r>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3. </a:t>
            </a:r>
            <a:r>
              <a:rPr lang="en-US" sz="1200" b="1" i="0" kern="1200" dirty="0" err="1" smtClean="0">
                <a:solidFill>
                  <a:schemeClr val="tx1"/>
                </a:solidFill>
                <a:effectLst/>
                <a:latin typeface="+mn-lt"/>
                <a:ea typeface="+mn-ea"/>
                <a:cs typeface="+mn-cs"/>
              </a:rPr>
              <a:t>Galluogi</a:t>
            </a:r>
            <a:r>
              <a:rPr lang="en-US" sz="1200" b="1" i="0" kern="1200" baseline="0" dirty="0" smtClean="0">
                <a:solidFill>
                  <a:schemeClr val="tx1"/>
                </a:solidFill>
                <a:effectLst/>
                <a:latin typeface="+mn-lt"/>
                <a:ea typeface="+mn-ea"/>
                <a:cs typeface="+mn-cs"/>
              </a:rPr>
              <a:t> </a:t>
            </a:r>
            <a:r>
              <a:rPr lang="en-US" sz="1200" b="1" i="0" kern="1200" baseline="0" dirty="0">
                <a:solidFill>
                  <a:schemeClr val="tx1"/>
                </a:solidFill>
                <a:effectLst/>
                <a:latin typeface="+mn-lt"/>
                <a:ea typeface="+mn-ea"/>
                <a:cs typeface="+mn-cs"/>
              </a:rPr>
              <a:t>plant – </a:t>
            </a:r>
            <a:r>
              <a:rPr lang="en-US" sz="1200" b="1" i="0" kern="1200" baseline="0" dirty="0" err="1">
                <a:solidFill>
                  <a:schemeClr val="tx1"/>
                </a:solidFill>
                <a:effectLst/>
                <a:latin typeface="+mn-lt"/>
                <a:ea typeface="+mn-ea"/>
                <a:cs typeface="+mn-cs"/>
              </a:rPr>
              <a:t>gwella</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galluoedd</a:t>
            </a:r>
            <a:r>
              <a:rPr lang="en-US" sz="1200" b="1" i="0" kern="1200" baseline="0" dirty="0">
                <a:solidFill>
                  <a:schemeClr val="tx1"/>
                </a:solidFill>
                <a:effectLst/>
                <a:latin typeface="+mn-lt"/>
                <a:ea typeface="+mn-ea"/>
                <a:cs typeface="+mn-cs"/>
              </a:rPr>
              <a:t> plant </a:t>
            </a:r>
            <a:r>
              <a:rPr lang="en-US" sz="1200" b="1" i="0" kern="1200" baseline="0" dirty="0" err="1">
                <a:solidFill>
                  <a:schemeClr val="tx1"/>
                </a:solidFill>
                <a:effectLst/>
                <a:latin typeface="+mn-lt"/>
                <a:ea typeface="+mn-ea"/>
                <a:cs typeface="+mn-cs"/>
              </a:rPr>
              <a:t>fel</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unigolion</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fel</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eu</a:t>
            </a:r>
            <a:r>
              <a:rPr lang="en-US" sz="1200" b="1" i="0" kern="1200" baseline="0" dirty="0">
                <a:solidFill>
                  <a:schemeClr val="tx1"/>
                </a:solidFill>
                <a:effectLst/>
                <a:latin typeface="+mn-lt"/>
                <a:ea typeface="+mn-ea"/>
                <a:cs typeface="+mn-cs"/>
              </a:rPr>
              <a:t> bod </a:t>
            </a:r>
            <a:r>
              <a:rPr lang="en-US" sz="1200" b="1" i="0" kern="1200" baseline="0" dirty="0" err="1">
                <a:solidFill>
                  <a:schemeClr val="tx1"/>
                </a:solidFill>
                <a:effectLst/>
                <a:latin typeface="+mn-lt"/>
                <a:ea typeface="+mn-ea"/>
                <a:cs typeface="+mn-cs"/>
              </a:rPr>
              <a:t>mewn</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sefyllfa</a:t>
            </a:r>
            <a:r>
              <a:rPr lang="en-US" sz="1200" b="1" i="0" kern="1200" baseline="0" dirty="0">
                <a:solidFill>
                  <a:schemeClr val="tx1"/>
                </a:solidFill>
                <a:effectLst/>
                <a:latin typeface="+mn-lt"/>
                <a:ea typeface="+mn-ea"/>
                <a:cs typeface="+mn-cs"/>
              </a:rPr>
              <a:t> well </a:t>
            </a:r>
            <a:r>
              <a:rPr lang="en-US" sz="1200" b="1" i="0" kern="1200" baseline="0" dirty="0" err="1">
                <a:solidFill>
                  <a:schemeClr val="tx1"/>
                </a:solidFill>
                <a:effectLst/>
                <a:latin typeface="+mn-lt"/>
                <a:ea typeface="+mn-ea"/>
                <a:cs typeface="+mn-cs"/>
              </a:rPr>
              <a:t>i</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fedru</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manteisio</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ar</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eu</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hawliau</a:t>
            </a:r>
            <a:r>
              <a:rPr lang="en-US" sz="1200" b="1" i="0" kern="1200" baseline="0" dirty="0">
                <a:solidFill>
                  <a:schemeClr val="tx1"/>
                </a:solidFill>
                <a:effectLst/>
                <a:latin typeface="+mn-lt"/>
                <a:ea typeface="+mn-ea"/>
                <a:cs typeface="+mn-cs"/>
              </a:rPr>
              <a:t>, ac </a:t>
            </a:r>
            <a:r>
              <a:rPr lang="en-US" sz="1200" b="1" i="0" kern="1200" baseline="0" dirty="0" err="1">
                <a:solidFill>
                  <a:schemeClr val="tx1"/>
                </a:solidFill>
                <a:effectLst/>
                <a:latin typeface="+mn-lt"/>
                <a:ea typeface="+mn-ea"/>
                <a:cs typeface="+mn-cs"/>
              </a:rPr>
              <a:t>ymgysylltu</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â’r</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sefydliadau</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a’r</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unigolion</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sy’n</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effeithio</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ar</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eu</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bywydau</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a’u</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gwneud</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yn</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atebol</a:t>
            </a:r>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4. </a:t>
            </a:r>
            <a:r>
              <a:rPr lang="en-US" sz="1200" b="1" i="0" kern="1200" dirty="0" err="1">
                <a:solidFill>
                  <a:schemeClr val="tx1"/>
                </a:solidFill>
                <a:effectLst/>
                <a:latin typeface="+mn-lt"/>
                <a:ea typeface="+mn-ea"/>
                <a:cs typeface="+mn-cs"/>
              </a:rPr>
              <a:t>Cyfranogiad</a:t>
            </a:r>
            <a:r>
              <a:rPr lang="en-US" sz="1200" b="1" i="0" kern="1200" baseline="0" dirty="0">
                <a:solidFill>
                  <a:schemeClr val="tx1"/>
                </a:solidFill>
                <a:effectLst/>
                <a:latin typeface="+mn-lt"/>
                <a:ea typeface="+mn-ea"/>
                <a:cs typeface="+mn-cs"/>
              </a:rPr>
              <a:t> – </a:t>
            </a:r>
            <a:r>
              <a:rPr lang="en-US" sz="1200" b="1" i="0" kern="1200" baseline="0" dirty="0" err="1">
                <a:solidFill>
                  <a:schemeClr val="tx1"/>
                </a:solidFill>
                <a:effectLst/>
                <a:latin typeface="+mn-lt"/>
                <a:ea typeface="+mn-ea"/>
                <a:cs typeface="+mn-cs"/>
              </a:rPr>
              <a:t>gwrando</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ar</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blant</a:t>
            </a:r>
            <a:r>
              <a:rPr lang="en-US" sz="1200" b="1" i="0" kern="1200" baseline="0" dirty="0">
                <a:solidFill>
                  <a:schemeClr val="tx1"/>
                </a:solidFill>
                <a:effectLst/>
                <a:latin typeface="+mn-lt"/>
                <a:ea typeface="+mn-ea"/>
                <a:cs typeface="+mn-cs"/>
              </a:rPr>
              <a:t> a </a:t>
            </a:r>
            <a:r>
              <a:rPr lang="en-US" sz="1200" b="1" i="0" kern="1200" baseline="0" dirty="0" err="1">
                <a:solidFill>
                  <a:schemeClr val="tx1"/>
                </a:solidFill>
                <a:effectLst/>
                <a:latin typeface="+mn-lt"/>
                <a:ea typeface="+mn-ea"/>
                <a:cs typeface="+mn-cs"/>
              </a:rPr>
              <a:t>rhoi</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sylw</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ystyrlon</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i’w</a:t>
            </a:r>
            <a:r>
              <a:rPr lang="en-US" sz="1200" b="1" i="0" kern="1200" dirty="0">
                <a:solidFill>
                  <a:schemeClr val="tx1"/>
                </a:solidFill>
                <a:effectLst/>
                <a:latin typeface="+mn-lt"/>
                <a:ea typeface="+mn-ea"/>
                <a:cs typeface="+mn-cs"/>
              </a:rPr>
              <a:t> barn</a:t>
            </a:r>
          </a:p>
          <a:p>
            <a:r>
              <a:rPr lang="en-US" sz="1200" b="1" i="0" kern="1200" dirty="0">
                <a:solidFill>
                  <a:schemeClr val="tx1"/>
                </a:solidFill>
                <a:effectLst/>
                <a:latin typeface="+mn-lt"/>
                <a:ea typeface="+mn-ea"/>
                <a:cs typeface="+mn-cs"/>
              </a:rPr>
              <a:t>5. </a:t>
            </a:r>
            <a:r>
              <a:rPr lang="en-US" sz="1200" b="1" i="0" kern="1200" dirty="0" err="1">
                <a:solidFill>
                  <a:schemeClr val="tx1"/>
                </a:solidFill>
                <a:effectLst/>
                <a:latin typeface="+mn-lt"/>
                <a:ea typeface="+mn-ea"/>
                <a:cs typeface="+mn-cs"/>
              </a:rPr>
              <a:t>Atebolrwydd</a:t>
            </a:r>
            <a:r>
              <a:rPr lang="en-US" sz="1200" b="1" i="0" kern="1200" dirty="0">
                <a:solidFill>
                  <a:schemeClr val="tx1"/>
                </a:solidFill>
                <a:effectLst/>
                <a:latin typeface="+mn-lt"/>
                <a:ea typeface="+mn-ea"/>
                <a:cs typeface="+mn-cs"/>
              </a:rPr>
              <a:t> – </a:t>
            </a:r>
            <a:r>
              <a:rPr lang="en-US" sz="1200" b="1" i="0" kern="1200" dirty="0" err="1">
                <a:solidFill>
                  <a:schemeClr val="tx1"/>
                </a:solidFill>
                <a:effectLst/>
                <a:latin typeface="+mn-lt"/>
                <a:ea typeface="+mn-ea"/>
                <a:cs typeface="+mn-cs"/>
              </a:rPr>
              <a:t>dylai</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awdurdodau</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fod</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yn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atebol</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i</a:t>
            </a:r>
            <a:r>
              <a:rPr lang="en-US" sz="1200" b="1" i="0" kern="1200" baseline="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blant</a:t>
            </a:r>
            <a:r>
              <a:rPr lang="en-US" sz="1200" b="1" i="0" kern="1200" dirty="0">
                <a:solidFill>
                  <a:schemeClr val="tx1"/>
                </a:solidFill>
                <a:effectLst/>
                <a:latin typeface="+mn-lt"/>
                <a:ea typeface="+mn-ea"/>
                <a:cs typeface="+mn-cs"/>
              </a:rPr>
              <a:t> am </a:t>
            </a:r>
            <a:r>
              <a:rPr lang="en-US" sz="1200" b="1" i="0" kern="1200" dirty="0" err="1">
                <a:solidFill>
                  <a:schemeClr val="tx1"/>
                </a:solidFill>
                <a:effectLst/>
                <a:latin typeface="+mn-lt"/>
                <a:ea typeface="+mn-ea"/>
                <a:cs typeface="+mn-cs"/>
              </a:rPr>
              <a:t>benderfyniadau</a:t>
            </a:r>
            <a:r>
              <a:rPr lang="en-US" sz="1200" b="1" i="0" kern="1200" dirty="0">
                <a:solidFill>
                  <a:schemeClr val="tx1"/>
                </a:solidFill>
                <a:effectLst/>
                <a:latin typeface="+mn-lt"/>
                <a:ea typeface="+mn-ea"/>
                <a:cs typeface="+mn-cs"/>
              </a:rPr>
              <a:t> a </a:t>
            </a:r>
            <a:r>
              <a:rPr lang="en-US" sz="1200" b="1" i="0" kern="1200" dirty="0" err="1">
                <a:solidFill>
                  <a:schemeClr val="tx1"/>
                </a:solidFill>
                <a:effectLst/>
                <a:latin typeface="+mn-lt"/>
                <a:ea typeface="+mn-ea"/>
                <a:cs typeface="+mn-cs"/>
              </a:rPr>
              <a:t>chamau</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gweithredu</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sy’n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effeithio</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ar</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eu</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bywydau</a:t>
            </a:r>
            <a:r>
              <a:rPr lang="en-US" sz="1200" b="1" i="0" kern="1200" dirty="0">
                <a:solidFill>
                  <a:schemeClr val="tx1"/>
                </a:solidFill>
                <a:effectLst/>
                <a:latin typeface="+mn-lt"/>
                <a:ea typeface="+mn-ea"/>
                <a:cs typeface="+mn-cs"/>
              </a:rPr>
              <a:t> </a:t>
            </a:r>
          </a:p>
          <a:p>
            <a:r>
              <a:rPr lang="en-GB" dirty="0"/>
              <a:t/>
            </a:r>
            <a:br>
              <a:rPr lang="en-GB" dirty="0"/>
            </a:br>
            <a:endParaRPr lang="en-GB" dirty="0"/>
          </a:p>
          <a:p>
            <a:pPr marL="171450" indent="-171450">
              <a:buFont typeface="Arial" panose="020B0604020202020204" pitchFamily="34" charset="0"/>
              <a:buChar char="•"/>
            </a:pPr>
            <a:r>
              <a:rPr lang="en-GB" dirty="0" err="1"/>
              <a:t>Datblygwyd</a:t>
            </a:r>
            <a:r>
              <a:rPr lang="en-GB" dirty="0"/>
              <a:t> </a:t>
            </a:r>
            <a:r>
              <a:rPr lang="en-GB" dirty="0" err="1"/>
              <a:t>gyda’r</a:t>
            </a:r>
            <a:r>
              <a:rPr lang="en-GB" dirty="0"/>
              <a:t> </a:t>
            </a:r>
            <a:r>
              <a:rPr lang="en-GB" dirty="0" err="1"/>
              <a:t>arsyllfa</a:t>
            </a:r>
            <a:r>
              <a:rPr lang="en-GB" dirty="0"/>
              <a:t> </a:t>
            </a:r>
            <a:r>
              <a:rPr lang="en-GB" dirty="0" err="1"/>
              <a:t>hawliau</a:t>
            </a:r>
            <a:r>
              <a:rPr lang="en-GB" dirty="0"/>
              <a:t> plant </a:t>
            </a:r>
            <a:r>
              <a:rPr lang="en-GB" dirty="0" err="1"/>
              <a:t>ym</a:t>
            </a:r>
            <a:r>
              <a:rPr lang="en-GB" dirty="0"/>
              <a:t> </a:t>
            </a:r>
            <a:r>
              <a:rPr lang="en-GB" dirty="0" err="1"/>
              <a:t>Mhrifysgolion</a:t>
            </a:r>
            <a:r>
              <a:rPr lang="en-GB" dirty="0"/>
              <a:t> </a:t>
            </a:r>
            <a:r>
              <a:rPr lang="en-GB" dirty="0" err="1"/>
              <a:t>Abertawe</a:t>
            </a:r>
            <a:r>
              <a:rPr lang="en-GB" dirty="0"/>
              <a:t> a Bangor</a:t>
            </a:r>
          </a:p>
          <a:p>
            <a:pPr marL="171450" indent="-171450">
              <a:buFont typeface="Arial" panose="020B0604020202020204" pitchFamily="34" charset="0"/>
              <a:buChar char="•"/>
            </a:pPr>
            <a:r>
              <a:rPr lang="en-GB" dirty="0" err="1"/>
              <a:t>Darparu</a:t>
            </a:r>
            <a:r>
              <a:rPr lang="en-GB" dirty="0"/>
              <a:t> dull</a:t>
            </a:r>
            <a:r>
              <a:rPr lang="en-GB" baseline="0" dirty="0"/>
              <a:t> </a:t>
            </a:r>
            <a:r>
              <a:rPr lang="en-GB" baseline="0" dirty="0" err="1"/>
              <a:t>systematig</a:t>
            </a:r>
            <a:r>
              <a:rPr lang="en-GB" baseline="0" dirty="0"/>
              <a:t> o </a:t>
            </a:r>
            <a:r>
              <a:rPr lang="en-GB" baseline="0" dirty="0" err="1"/>
              <a:t>roi’r</a:t>
            </a:r>
            <a:r>
              <a:rPr lang="en-GB" baseline="0" dirty="0"/>
              <a:t> 42 o </a:t>
            </a:r>
            <a:r>
              <a:rPr lang="en-GB" baseline="0" dirty="0" err="1"/>
              <a:t>hawliau</a:t>
            </a:r>
            <a:r>
              <a:rPr lang="en-GB" baseline="0" dirty="0"/>
              <a:t> plant </a:t>
            </a:r>
            <a:r>
              <a:rPr lang="en-GB" baseline="0" dirty="0" err="1"/>
              <a:t>ar</a:t>
            </a:r>
            <a:r>
              <a:rPr lang="en-GB" baseline="0" dirty="0"/>
              <a:t> </a:t>
            </a:r>
            <a:r>
              <a:rPr lang="en-GB" baseline="0" dirty="0" err="1"/>
              <a:t>waith</a:t>
            </a:r>
            <a:r>
              <a:rPr lang="en-GB" baseline="0" dirty="0"/>
              <a:t> </a:t>
            </a:r>
            <a:r>
              <a:rPr lang="en-GB" baseline="0" dirty="0" err="1"/>
              <a:t>mewn</a:t>
            </a:r>
            <a:r>
              <a:rPr lang="en-GB" baseline="0" dirty="0"/>
              <a:t> </a:t>
            </a:r>
            <a:r>
              <a:rPr lang="en-GB" baseline="0" dirty="0" err="1"/>
              <a:t>sefydliadau</a:t>
            </a:r>
            <a:r>
              <a:rPr lang="en-GB" baseline="0" dirty="0"/>
              <a:t> </a:t>
            </a:r>
            <a:r>
              <a:rPr lang="en-GB" baseline="0" dirty="0" err="1"/>
              <a:t>bach</a:t>
            </a:r>
            <a:r>
              <a:rPr lang="en-GB" baseline="0" dirty="0"/>
              <a:t> a </a:t>
            </a:r>
            <a:r>
              <a:rPr lang="en-GB" baseline="0" dirty="0" err="1" smtClean="0"/>
              <a:t>mawr</a:t>
            </a:r>
            <a:endParaRPr lang="en-GB" baseline="0" dirty="0" smtClean="0"/>
          </a:p>
          <a:p>
            <a:pPr marL="171450" indent="-171450">
              <a:buFont typeface="Arial" panose="020B0604020202020204" pitchFamily="34" charset="0"/>
              <a:buChar char="•"/>
            </a:pPr>
            <a:endParaRPr lang="en-GB" baseline="0" dirty="0" smtClean="0"/>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endParaRPr lang="en-GB" dirty="0"/>
          </a:p>
          <a:p>
            <a:pPr lvl="0"/>
            <a:endParaRPr lang="en-GB" sz="1200" kern="1200" baseline="0" dirty="0">
              <a:solidFill>
                <a:schemeClr val="tx1"/>
              </a:solidFill>
              <a:effectLst/>
              <a:latin typeface="+mn-lt"/>
              <a:ea typeface="+mn-ea"/>
              <a:cs typeface="+mn-cs"/>
            </a:endParaRPr>
          </a:p>
          <a:p>
            <a:pPr lvl="0"/>
            <a:endParaRPr lang="en-GB" dirty="0"/>
          </a:p>
        </p:txBody>
      </p:sp>
      <p:sp>
        <p:nvSpPr>
          <p:cNvPr id="4" name="Slide Number Placeholder 3"/>
          <p:cNvSpPr>
            <a:spLocks noGrp="1"/>
          </p:cNvSpPr>
          <p:nvPr>
            <p:ph type="sldNum" sz="quarter" idx="10"/>
          </p:nvPr>
        </p:nvSpPr>
        <p:spPr/>
        <p:txBody>
          <a:bodyPr/>
          <a:lstStyle/>
          <a:p>
            <a:fld id="{459A6EA9-66A1-4DDF-AD32-3B154CB7BBD1}" type="slidenum">
              <a:rPr lang="en-GB" smtClean="0"/>
              <a:pPr/>
              <a:t>16</a:t>
            </a:fld>
            <a:endParaRPr lang="en-GB"/>
          </a:p>
        </p:txBody>
      </p:sp>
    </p:spTree>
    <p:extLst>
      <p:ext uri="{BB962C8B-B14F-4D97-AF65-F5344CB8AC3E}">
        <p14:creationId xmlns:p14="http://schemas.microsoft.com/office/powerpoint/2010/main" val="21910645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The first principle</a:t>
            </a:r>
            <a:r>
              <a:rPr lang="en-GB" baseline="0" dirty="0"/>
              <a:t> is embedding Children’s rights. This means making sure children’s human rights and plans to promote and protect them are visible and engrained in strategic planning and service delivery </a:t>
            </a:r>
          </a:p>
          <a:p>
            <a:endParaRPr lang="en-GB" baseline="0" dirty="0"/>
          </a:p>
          <a:p>
            <a:r>
              <a:rPr lang="en-GB" baseline="0" dirty="0"/>
              <a:t>To consider: </a:t>
            </a:r>
          </a:p>
          <a:p>
            <a:endParaRPr lang="en-GB" baseline="0" dirty="0"/>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Do strategic plans link directly to the UNCRC? If not, how could it?</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Leaders and staff – knowledge of children’s rights and how it can benefit organisation</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Training – resources available from </a:t>
            </a:r>
            <a:r>
              <a:rPr lang="en-GB" sz="1200" kern="1200" dirty="0" err="1" smtClean="0">
                <a:solidFill>
                  <a:schemeClr val="tx1"/>
                </a:solidFill>
                <a:effectLst/>
                <a:latin typeface="+mn-lt"/>
                <a:ea typeface="+mn-ea"/>
                <a:cs typeface="+mn-cs"/>
              </a:rPr>
              <a:t>CCfW</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Responsibility – is there an individual or team who can lead on this?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Resources – do you have all the human / financial resources you need? Have you thought about what that looks like?</a:t>
            </a:r>
          </a:p>
          <a:p>
            <a:pPr marL="171450" lvl="0"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0" lvl="0" indent="0">
              <a:buFont typeface="Arial" panose="020B0604020202020204" pitchFamily="34" charset="0"/>
              <a:buNone/>
            </a:pPr>
            <a:r>
              <a:rPr lang="en-GB" sz="1200" kern="1200" dirty="0">
                <a:solidFill>
                  <a:schemeClr val="tx1"/>
                </a:solidFill>
                <a:effectLst/>
                <a:latin typeface="+mn-lt"/>
                <a:ea typeface="+mn-ea"/>
                <a:cs typeface="+mn-cs"/>
              </a:rPr>
              <a:t>Examples: </a:t>
            </a:r>
          </a:p>
          <a:p>
            <a:pPr marL="0" lvl="0" indent="0">
              <a:buFont typeface="Arial" panose="020B0604020202020204" pitchFamily="34" charset="0"/>
              <a:buNone/>
            </a:pP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Forums for children and young people themselves to become involved in Boards’ work (examples such</a:t>
            </a:r>
            <a:r>
              <a:rPr lang="en-GB" sz="1200" kern="1200" baseline="0" dirty="0">
                <a:solidFill>
                  <a:schemeClr val="tx1"/>
                </a:solidFill>
                <a:effectLst/>
                <a:latin typeface="+mn-lt"/>
                <a:ea typeface="+mn-ea"/>
                <a:cs typeface="+mn-cs"/>
              </a:rPr>
              <a:t> as </a:t>
            </a:r>
            <a:r>
              <a:rPr lang="en-GB" sz="1200" kern="1200" dirty="0">
                <a:solidFill>
                  <a:schemeClr val="tx1"/>
                </a:solidFill>
                <a:effectLst/>
                <a:latin typeface="+mn-lt"/>
                <a:ea typeface="+mn-ea"/>
                <a:cs typeface="+mn-cs"/>
              </a:rPr>
              <a:t>Swansea Bay UHB &amp; Cardiff and Vale UHB)</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Forums to prioritise children and young people’s health services and ensure on the agenda of senior Board members (Examples</a:t>
            </a:r>
            <a:r>
              <a:rPr lang="en-GB" sz="1200" kern="1200" baseline="0" dirty="0">
                <a:solidFill>
                  <a:schemeClr val="tx1"/>
                </a:solidFill>
                <a:effectLst/>
                <a:latin typeface="+mn-lt"/>
                <a:ea typeface="+mn-ea"/>
                <a:cs typeface="+mn-cs"/>
              </a:rPr>
              <a:t> such as </a:t>
            </a:r>
            <a:r>
              <a:rPr lang="en-GB" sz="1200" kern="1200" dirty="0">
                <a:solidFill>
                  <a:schemeClr val="tx1"/>
                </a:solidFill>
                <a:effectLst/>
                <a:latin typeface="+mn-lt"/>
                <a:ea typeface="+mn-ea"/>
                <a:cs typeface="+mn-cs"/>
              </a:rPr>
              <a:t>Hywel Dda children’s voices group)</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Children’s Charters. Process of making a charter involves children and embeds rights into the working of the Board, and the output empowers children as they can see the charter and know</a:t>
            </a:r>
            <a:r>
              <a:rPr lang="en-GB" sz="1200" kern="1200" baseline="0" dirty="0">
                <a:solidFill>
                  <a:schemeClr val="tx1"/>
                </a:solidFill>
                <a:effectLst/>
                <a:latin typeface="+mn-lt"/>
                <a:ea typeface="+mn-ea"/>
                <a:cs typeface="+mn-cs"/>
              </a:rPr>
              <a:t> to expect their rights to be upheld and respected </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en-GB" sz="1200" kern="1200" dirty="0">
              <a:solidFill>
                <a:schemeClr val="tx1"/>
              </a:solidFill>
              <a:effectLst/>
              <a:latin typeface="+mn-lt"/>
              <a:ea typeface="+mn-ea"/>
              <a:cs typeface="+mn-cs"/>
            </a:endParaRPr>
          </a:p>
          <a:p>
            <a:r>
              <a:rPr lang="en-GB" dirty="0" smtClean="0"/>
              <a:t>…………………………………………………………………………………………………………………………………………………………………</a:t>
            </a:r>
          </a:p>
          <a:p>
            <a:endParaRPr lang="en-GB" dirty="0"/>
          </a:p>
          <a:p>
            <a:r>
              <a:rPr lang="en-GB" dirty="0" err="1" smtClean="0"/>
              <a:t>Yr</a:t>
            </a:r>
            <a:r>
              <a:rPr lang="en-GB" dirty="0" smtClean="0"/>
              <a:t> </a:t>
            </a:r>
            <a:r>
              <a:rPr lang="en-GB" dirty="0" err="1" smtClean="0"/>
              <a:t>egwyddor</a:t>
            </a:r>
            <a:r>
              <a:rPr lang="en-GB" dirty="0" smtClean="0"/>
              <a:t> </a:t>
            </a:r>
            <a:r>
              <a:rPr lang="en-GB" dirty="0" err="1" smtClean="0"/>
              <a:t>gyntaf</a:t>
            </a:r>
            <a:r>
              <a:rPr lang="en-GB" dirty="0" smtClean="0"/>
              <a:t> </a:t>
            </a:r>
            <a:r>
              <a:rPr lang="en-GB" dirty="0" err="1" smtClean="0"/>
              <a:t>yw</a:t>
            </a:r>
            <a:r>
              <a:rPr lang="en-GB" baseline="0" dirty="0" smtClean="0"/>
              <a:t> </a:t>
            </a:r>
            <a:r>
              <a:rPr lang="en-GB" baseline="0" dirty="0" err="1" smtClean="0"/>
              <a:t>seili</a:t>
            </a:r>
            <a:r>
              <a:rPr lang="en-GB" dirty="0" err="1" smtClean="0"/>
              <a:t>o</a:t>
            </a:r>
            <a:r>
              <a:rPr lang="en-GB" dirty="0" smtClean="0"/>
              <a:t> </a:t>
            </a:r>
            <a:r>
              <a:rPr lang="en-GB" dirty="0" err="1" smtClean="0"/>
              <a:t>hawliau</a:t>
            </a:r>
            <a:r>
              <a:rPr lang="en-GB" dirty="0" smtClean="0"/>
              <a:t> plant. </a:t>
            </a:r>
            <a:r>
              <a:rPr lang="en-GB" dirty="0" err="1" smtClean="0"/>
              <a:t>Ystyr</a:t>
            </a:r>
            <a:r>
              <a:rPr lang="en-GB" dirty="0" smtClean="0"/>
              <a:t> </a:t>
            </a:r>
            <a:r>
              <a:rPr lang="en-GB" dirty="0" err="1" smtClean="0"/>
              <a:t>hynny</a:t>
            </a:r>
            <a:r>
              <a:rPr lang="en-GB" dirty="0" smtClean="0"/>
              <a:t> </a:t>
            </a:r>
            <a:r>
              <a:rPr lang="en-GB" dirty="0" err="1" smtClean="0"/>
              <a:t>yw</a:t>
            </a:r>
            <a:r>
              <a:rPr lang="en-GB" dirty="0" smtClean="0"/>
              <a:t> </a:t>
            </a:r>
            <a:r>
              <a:rPr lang="en-GB" dirty="0" err="1" smtClean="0"/>
              <a:t>sicrhau</a:t>
            </a:r>
            <a:r>
              <a:rPr lang="en-GB" dirty="0" smtClean="0"/>
              <a:t> bod </a:t>
            </a:r>
            <a:r>
              <a:rPr lang="en-GB" dirty="0" err="1" smtClean="0"/>
              <a:t>hawliau</a:t>
            </a:r>
            <a:r>
              <a:rPr lang="en-GB" dirty="0" smtClean="0"/>
              <a:t> </a:t>
            </a:r>
            <a:r>
              <a:rPr lang="en-GB" dirty="0" err="1" smtClean="0"/>
              <a:t>dynol</a:t>
            </a:r>
            <a:r>
              <a:rPr lang="en-GB" dirty="0" smtClean="0"/>
              <a:t> plant a </a:t>
            </a:r>
            <a:r>
              <a:rPr lang="en-GB" dirty="0" err="1" smtClean="0"/>
              <a:t>chynlluniau</a:t>
            </a:r>
            <a:r>
              <a:rPr lang="en-GB" baseline="0" dirty="0" smtClean="0"/>
              <a:t> </a:t>
            </a:r>
            <a:r>
              <a:rPr lang="en-GB" baseline="0" dirty="0" err="1" smtClean="0"/>
              <a:t>i’w</a:t>
            </a:r>
            <a:r>
              <a:rPr lang="en-GB" baseline="0" dirty="0" smtClean="0"/>
              <a:t> </a:t>
            </a:r>
            <a:r>
              <a:rPr lang="en-GB" baseline="0" dirty="0" err="1" smtClean="0"/>
              <a:t>hybu</a:t>
            </a:r>
            <a:r>
              <a:rPr lang="en-GB" baseline="0" dirty="0" smtClean="0"/>
              <a:t> </a:t>
            </a:r>
            <a:r>
              <a:rPr lang="en-GB" baseline="0" dirty="0" err="1" smtClean="0"/>
              <a:t>a’u</a:t>
            </a:r>
            <a:r>
              <a:rPr lang="en-GB" baseline="0" dirty="0" smtClean="0"/>
              <a:t> </a:t>
            </a:r>
            <a:r>
              <a:rPr lang="en-GB" baseline="0" dirty="0" err="1" smtClean="0"/>
              <a:t>diogelu</a:t>
            </a:r>
            <a:r>
              <a:rPr lang="en-GB" baseline="0" dirty="0" smtClean="0"/>
              <a:t> </a:t>
            </a:r>
            <a:r>
              <a:rPr lang="en-GB" baseline="0" dirty="0" err="1" smtClean="0"/>
              <a:t>yn</a:t>
            </a:r>
            <a:r>
              <a:rPr lang="en-GB" baseline="0" dirty="0" smtClean="0"/>
              <a:t> </a:t>
            </a:r>
            <a:r>
              <a:rPr lang="en-GB" baseline="0" dirty="0" err="1" smtClean="0"/>
              <a:t>weladwy</a:t>
            </a:r>
            <a:r>
              <a:rPr lang="en-GB" baseline="0" dirty="0" smtClean="0"/>
              <a:t> ac </a:t>
            </a:r>
            <a:r>
              <a:rPr lang="en-GB" baseline="0" dirty="0" err="1" smtClean="0"/>
              <a:t>yn</a:t>
            </a:r>
            <a:r>
              <a:rPr lang="en-GB" baseline="0" dirty="0" smtClean="0"/>
              <a:t> </a:t>
            </a:r>
            <a:r>
              <a:rPr lang="en-GB" baseline="0" dirty="0" err="1" smtClean="0"/>
              <a:t>rhan</a:t>
            </a:r>
            <a:r>
              <a:rPr lang="en-GB" baseline="0" dirty="0" smtClean="0"/>
              <a:t> </a:t>
            </a:r>
            <a:r>
              <a:rPr lang="en-GB" baseline="0" dirty="0" err="1" smtClean="0"/>
              <a:t>annatod</a:t>
            </a:r>
            <a:r>
              <a:rPr lang="en-GB" baseline="0" dirty="0" smtClean="0"/>
              <a:t> o </a:t>
            </a:r>
            <a:r>
              <a:rPr lang="en-GB" baseline="0" dirty="0" err="1" smtClean="0"/>
              <a:t>gynllunio</a:t>
            </a:r>
            <a:r>
              <a:rPr lang="en-GB" baseline="0" dirty="0" smtClean="0"/>
              <a:t> </a:t>
            </a:r>
            <a:r>
              <a:rPr lang="en-GB" baseline="0" dirty="0" err="1" smtClean="0"/>
              <a:t>strategol</a:t>
            </a:r>
            <a:r>
              <a:rPr lang="en-GB" baseline="0" dirty="0" smtClean="0"/>
              <a:t> a </a:t>
            </a:r>
            <a:r>
              <a:rPr lang="en-GB" baseline="0" dirty="0" err="1" smtClean="0"/>
              <a:t>chyflwyno</a:t>
            </a:r>
            <a:r>
              <a:rPr lang="en-GB" baseline="0" dirty="0" smtClean="0"/>
              <a:t> </a:t>
            </a:r>
            <a:r>
              <a:rPr lang="en-GB" baseline="0" dirty="0" err="1" smtClean="0"/>
              <a:t>gwasanaeth</a:t>
            </a:r>
            <a:r>
              <a:rPr lang="en-GB" baseline="0" dirty="0" smtClean="0"/>
              <a:t> </a:t>
            </a:r>
          </a:p>
          <a:p>
            <a:endParaRPr lang="en-GB" baseline="0" dirty="0" smtClean="0"/>
          </a:p>
          <a:p>
            <a:r>
              <a:rPr lang="en-GB" baseline="0" dirty="0" err="1" smtClean="0"/>
              <a:t>I’w</a:t>
            </a:r>
            <a:r>
              <a:rPr lang="en-GB" baseline="0" dirty="0" smtClean="0"/>
              <a:t> </a:t>
            </a:r>
            <a:r>
              <a:rPr lang="en-GB" baseline="0" dirty="0" err="1" smtClean="0"/>
              <a:t>hystyried</a:t>
            </a:r>
            <a:r>
              <a:rPr lang="en-GB" baseline="0" dirty="0" smtClean="0"/>
              <a:t>: </a:t>
            </a:r>
          </a:p>
          <a:p>
            <a:endParaRPr lang="en-GB" baseline="0" dirty="0" smtClean="0"/>
          </a:p>
          <a:p>
            <a:pPr marL="171450" lvl="0" indent="-171450">
              <a:buFont typeface="Arial" panose="020B0604020202020204" pitchFamily="34" charset="0"/>
              <a:buChar char="•"/>
            </a:pPr>
            <a:r>
              <a:rPr lang="en-GB" sz="1200" kern="1200" dirty="0" err="1" smtClean="0">
                <a:solidFill>
                  <a:schemeClr val="tx1"/>
                </a:solidFill>
                <a:effectLst/>
                <a:latin typeface="+mn-lt"/>
                <a:ea typeface="+mn-ea"/>
                <a:cs typeface="+mn-cs"/>
              </a:rPr>
              <a:t>Ydy</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cynlluniau</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strategol</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yn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cysylltu’n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uniongyrchol</a:t>
            </a:r>
            <a:r>
              <a:rPr lang="en-GB" sz="1200" kern="1200" baseline="0" dirty="0" smtClean="0">
                <a:solidFill>
                  <a:schemeClr val="tx1"/>
                </a:solidFill>
                <a:effectLst/>
                <a:latin typeface="+mn-lt"/>
                <a:ea typeface="+mn-ea"/>
                <a:cs typeface="+mn-cs"/>
              </a:rPr>
              <a:t> â CCUHP? </a:t>
            </a:r>
            <a:r>
              <a:rPr lang="en-GB" sz="1200" kern="1200" baseline="0" dirty="0" err="1" smtClean="0">
                <a:solidFill>
                  <a:schemeClr val="tx1"/>
                </a:solidFill>
                <a:effectLst/>
                <a:latin typeface="+mn-lt"/>
                <a:ea typeface="+mn-ea"/>
                <a:cs typeface="+mn-cs"/>
              </a:rPr>
              <a:t>Os</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nad</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ydyn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nhw</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sut</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gallai</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hynny</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ddigwydd</a:t>
            </a:r>
            <a:r>
              <a:rPr lang="en-GB" sz="1200" kern="1200" baseline="0" dirty="0" smtClean="0">
                <a:solidFill>
                  <a:schemeClr val="tx1"/>
                </a:solidFill>
                <a:effectLst/>
                <a:latin typeface="+mn-lt"/>
                <a:ea typeface="+mn-ea"/>
                <a:cs typeface="+mn-cs"/>
              </a:rPr>
              <a:t>?</a:t>
            </a:r>
          </a:p>
          <a:p>
            <a:pPr marL="171450" lvl="0" indent="-171450">
              <a:buFont typeface="Arial" panose="020B0604020202020204" pitchFamily="34" charset="0"/>
              <a:buChar char="•"/>
            </a:pPr>
            <a:r>
              <a:rPr lang="en-GB" sz="1200" kern="1200" baseline="0" dirty="0" err="1" smtClean="0">
                <a:solidFill>
                  <a:schemeClr val="tx1"/>
                </a:solidFill>
                <a:effectLst/>
                <a:latin typeface="+mn-lt"/>
                <a:ea typeface="+mn-ea"/>
                <a:cs typeface="+mn-cs"/>
              </a:rPr>
              <a:t>Arweinwyr</a:t>
            </a:r>
            <a:r>
              <a:rPr lang="en-GB" sz="1200" kern="1200" baseline="0" dirty="0" smtClean="0">
                <a:solidFill>
                  <a:schemeClr val="tx1"/>
                </a:solidFill>
                <a:effectLst/>
                <a:latin typeface="+mn-lt"/>
                <a:ea typeface="+mn-ea"/>
                <a:cs typeface="+mn-cs"/>
              </a:rPr>
              <a:t> a staff – </a:t>
            </a:r>
            <a:r>
              <a:rPr lang="en-GB" sz="1200" kern="1200" baseline="0" dirty="0" err="1" smtClean="0">
                <a:solidFill>
                  <a:schemeClr val="tx1"/>
                </a:solidFill>
                <a:effectLst/>
                <a:latin typeface="+mn-lt"/>
                <a:ea typeface="+mn-ea"/>
                <a:cs typeface="+mn-cs"/>
              </a:rPr>
              <a:t>gwybodaeth</a:t>
            </a:r>
            <a:r>
              <a:rPr lang="en-GB" sz="1200" kern="1200" baseline="0" dirty="0" smtClean="0">
                <a:solidFill>
                  <a:schemeClr val="tx1"/>
                </a:solidFill>
                <a:effectLst/>
                <a:latin typeface="+mn-lt"/>
                <a:ea typeface="+mn-ea"/>
                <a:cs typeface="+mn-cs"/>
              </a:rPr>
              <a:t> am </a:t>
            </a:r>
            <a:r>
              <a:rPr lang="en-GB" sz="1200" kern="1200" baseline="0" dirty="0" err="1" smtClean="0">
                <a:solidFill>
                  <a:schemeClr val="tx1"/>
                </a:solidFill>
                <a:effectLst/>
                <a:latin typeface="+mn-lt"/>
                <a:ea typeface="+mn-ea"/>
                <a:cs typeface="+mn-cs"/>
              </a:rPr>
              <a:t>hawliau</a:t>
            </a:r>
            <a:r>
              <a:rPr lang="en-GB" sz="1200" kern="1200" baseline="0" dirty="0" smtClean="0">
                <a:solidFill>
                  <a:schemeClr val="tx1"/>
                </a:solidFill>
                <a:effectLst/>
                <a:latin typeface="+mn-lt"/>
                <a:ea typeface="+mn-ea"/>
                <a:cs typeface="+mn-cs"/>
              </a:rPr>
              <a:t> plant a </a:t>
            </a:r>
            <a:r>
              <a:rPr lang="en-GB" sz="1200" kern="1200" baseline="0" dirty="0" err="1" smtClean="0">
                <a:solidFill>
                  <a:schemeClr val="tx1"/>
                </a:solidFill>
                <a:effectLst/>
                <a:latin typeface="+mn-lt"/>
                <a:ea typeface="+mn-ea"/>
                <a:cs typeface="+mn-cs"/>
              </a:rPr>
              <a:t>sut</a:t>
            </a:r>
            <a:r>
              <a:rPr lang="en-GB" sz="1200" kern="1200" baseline="0" dirty="0" smtClean="0">
                <a:solidFill>
                  <a:schemeClr val="tx1"/>
                </a:solidFill>
                <a:effectLst/>
                <a:latin typeface="+mn-lt"/>
                <a:ea typeface="+mn-ea"/>
                <a:cs typeface="+mn-cs"/>
              </a:rPr>
              <a:t> gall </a:t>
            </a:r>
            <a:r>
              <a:rPr lang="en-GB" sz="1200" kern="1200" baseline="0" dirty="0" err="1" smtClean="0">
                <a:solidFill>
                  <a:schemeClr val="tx1"/>
                </a:solidFill>
                <a:effectLst/>
                <a:latin typeface="+mn-lt"/>
                <a:ea typeface="+mn-ea"/>
                <a:cs typeface="+mn-cs"/>
              </a:rPr>
              <a:t>fod</a:t>
            </a:r>
            <a:r>
              <a:rPr lang="en-GB" sz="1200" kern="1200" baseline="0" dirty="0" smtClean="0">
                <a:solidFill>
                  <a:schemeClr val="tx1"/>
                </a:solidFill>
                <a:effectLst/>
                <a:latin typeface="+mn-lt"/>
                <a:ea typeface="+mn-ea"/>
                <a:cs typeface="+mn-cs"/>
              </a:rPr>
              <a:t> o </a:t>
            </a:r>
            <a:r>
              <a:rPr lang="en-GB" sz="1200" kern="1200" baseline="0" dirty="0" err="1" smtClean="0">
                <a:solidFill>
                  <a:schemeClr val="tx1"/>
                </a:solidFill>
                <a:effectLst/>
                <a:latin typeface="+mn-lt"/>
                <a:ea typeface="+mn-ea"/>
                <a:cs typeface="+mn-cs"/>
              </a:rPr>
              <a:t>fudd</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i’r</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sefydliad</a:t>
            </a:r>
            <a:endParaRPr lang="en-GB" sz="1200" kern="1200" baseline="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baseline="0" dirty="0" err="1" smtClean="0">
                <a:solidFill>
                  <a:schemeClr val="tx1"/>
                </a:solidFill>
                <a:effectLst/>
                <a:latin typeface="+mn-lt"/>
                <a:ea typeface="+mn-ea"/>
                <a:cs typeface="+mn-cs"/>
              </a:rPr>
              <a:t>Hyfforddiant</a:t>
            </a:r>
            <a:r>
              <a:rPr lang="en-GB" sz="1200" kern="1200" baseline="0" dirty="0" smtClean="0">
                <a:solidFill>
                  <a:schemeClr val="tx1"/>
                </a:solidFill>
                <a:effectLst/>
                <a:latin typeface="+mn-lt"/>
                <a:ea typeface="+mn-ea"/>
                <a:cs typeface="+mn-cs"/>
              </a:rPr>
              <a:t> – </a:t>
            </a:r>
            <a:r>
              <a:rPr lang="en-GB" sz="1200" kern="1200" baseline="0" dirty="0" err="1" smtClean="0">
                <a:solidFill>
                  <a:schemeClr val="tx1"/>
                </a:solidFill>
                <a:effectLst/>
                <a:latin typeface="+mn-lt"/>
                <a:ea typeface="+mn-ea"/>
                <a:cs typeface="+mn-cs"/>
              </a:rPr>
              <a:t>adnoddau</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ar</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gael</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gennym</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CCfW</a:t>
            </a:r>
            <a:endParaRPr lang="en-GB" sz="1200" kern="1200" baseline="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baseline="0" dirty="0" err="1" smtClean="0">
                <a:solidFill>
                  <a:schemeClr val="tx1"/>
                </a:solidFill>
                <a:effectLst/>
                <a:latin typeface="+mn-lt"/>
                <a:ea typeface="+mn-ea"/>
                <a:cs typeface="+mn-cs"/>
              </a:rPr>
              <a:t>Cyfrifoldeb</a:t>
            </a:r>
            <a:r>
              <a:rPr lang="en-GB" sz="1200" kern="1200" baseline="0" dirty="0" smtClean="0">
                <a:solidFill>
                  <a:schemeClr val="tx1"/>
                </a:solidFill>
                <a:effectLst/>
                <a:latin typeface="+mn-lt"/>
                <a:ea typeface="+mn-ea"/>
                <a:cs typeface="+mn-cs"/>
              </a:rPr>
              <a:t> – </a:t>
            </a:r>
            <a:r>
              <a:rPr lang="en-GB" sz="1200" kern="1200" baseline="0" dirty="0" err="1" smtClean="0">
                <a:solidFill>
                  <a:schemeClr val="tx1"/>
                </a:solidFill>
                <a:effectLst/>
                <a:latin typeface="+mn-lt"/>
                <a:ea typeface="+mn-ea"/>
                <a:cs typeface="+mn-cs"/>
              </a:rPr>
              <a:t>oes</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yna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unigolyn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neu</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dîm</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sy’n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gallu</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arwain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ar</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hyn</a:t>
            </a:r>
            <a:r>
              <a:rPr lang="en-GB" sz="1200" kern="1200" baseline="0" dirty="0" smtClean="0">
                <a:solidFill>
                  <a:schemeClr val="tx1"/>
                </a:solidFill>
                <a:effectLst/>
                <a:latin typeface="+mn-lt"/>
                <a:ea typeface="+mn-ea"/>
                <a:cs typeface="+mn-cs"/>
              </a:rPr>
              <a:t>?</a:t>
            </a:r>
          </a:p>
          <a:p>
            <a:pPr marL="171450" lvl="0" indent="-171450">
              <a:buFont typeface="Arial" panose="020B0604020202020204" pitchFamily="34" charset="0"/>
              <a:buChar char="•"/>
            </a:pPr>
            <a:r>
              <a:rPr lang="en-GB" sz="1200" kern="1200" baseline="0" dirty="0" err="1" smtClean="0">
                <a:solidFill>
                  <a:schemeClr val="tx1"/>
                </a:solidFill>
                <a:effectLst/>
                <a:latin typeface="+mn-lt"/>
                <a:ea typeface="+mn-ea"/>
                <a:cs typeface="+mn-cs"/>
              </a:rPr>
              <a:t>Adnoddau</a:t>
            </a:r>
            <a:r>
              <a:rPr lang="en-GB" sz="1200" kern="1200" baseline="0" dirty="0" smtClean="0">
                <a:solidFill>
                  <a:schemeClr val="tx1"/>
                </a:solidFill>
                <a:effectLst/>
                <a:latin typeface="+mn-lt"/>
                <a:ea typeface="+mn-ea"/>
                <a:cs typeface="+mn-cs"/>
              </a:rPr>
              <a:t> – </a:t>
            </a:r>
            <a:r>
              <a:rPr lang="en-GB" sz="1200" kern="1200" baseline="0" dirty="0" err="1" smtClean="0">
                <a:solidFill>
                  <a:schemeClr val="tx1"/>
                </a:solidFill>
                <a:effectLst/>
                <a:latin typeface="+mn-lt"/>
                <a:ea typeface="+mn-ea"/>
                <a:cs typeface="+mn-cs"/>
              </a:rPr>
              <a:t>oes</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gennych</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chi’r</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holl</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adnoddau</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dynol</a:t>
            </a:r>
            <a:r>
              <a:rPr lang="en-GB" sz="1200" kern="1200" baseline="0" dirty="0" smtClean="0">
                <a:solidFill>
                  <a:schemeClr val="tx1"/>
                </a:solidFill>
                <a:effectLst/>
                <a:latin typeface="+mn-lt"/>
                <a:ea typeface="+mn-ea"/>
                <a:cs typeface="+mn-cs"/>
              </a:rPr>
              <a:t>/</a:t>
            </a:r>
            <a:r>
              <a:rPr lang="en-GB" sz="1200" kern="1200" baseline="0" dirty="0" err="1" smtClean="0">
                <a:solidFill>
                  <a:schemeClr val="tx1"/>
                </a:solidFill>
                <a:effectLst/>
                <a:latin typeface="+mn-lt"/>
                <a:ea typeface="+mn-ea"/>
                <a:cs typeface="+mn-cs"/>
              </a:rPr>
              <a:t>ariannol</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angenrheidiol</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Ydych</a:t>
            </a:r>
            <a:r>
              <a:rPr lang="en-GB" sz="1200" kern="1200" baseline="0" dirty="0" smtClean="0">
                <a:solidFill>
                  <a:schemeClr val="tx1"/>
                </a:solidFill>
                <a:effectLst/>
                <a:latin typeface="+mn-lt"/>
                <a:ea typeface="+mn-ea"/>
                <a:cs typeface="+mn-cs"/>
              </a:rPr>
              <a:t> chi </a:t>
            </a:r>
            <a:r>
              <a:rPr lang="en-GB" sz="1200" kern="1200" baseline="0" dirty="0" err="1" smtClean="0">
                <a:solidFill>
                  <a:schemeClr val="tx1"/>
                </a:solidFill>
                <a:effectLst/>
                <a:latin typeface="+mn-lt"/>
                <a:ea typeface="+mn-ea"/>
                <a:cs typeface="+mn-cs"/>
              </a:rPr>
              <a:t>wedi</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meddwl</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beth</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yw</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ystyr</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hynny</a:t>
            </a:r>
            <a:r>
              <a:rPr lang="en-GB" sz="1200" kern="1200" baseline="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endParaRPr lang="en-GB" sz="1200" kern="1200" dirty="0" smtClean="0">
              <a:solidFill>
                <a:schemeClr val="tx1"/>
              </a:solidFill>
              <a:effectLst/>
              <a:latin typeface="+mn-lt"/>
              <a:ea typeface="+mn-ea"/>
              <a:cs typeface="+mn-cs"/>
            </a:endParaRPr>
          </a:p>
          <a:p>
            <a:pPr marL="0" lvl="0" indent="0">
              <a:buFont typeface="Arial" panose="020B0604020202020204" pitchFamily="34" charset="0"/>
              <a:buNone/>
            </a:pPr>
            <a:r>
              <a:rPr lang="en-GB" sz="1200" kern="1200" dirty="0" err="1" smtClean="0">
                <a:solidFill>
                  <a:schemeClr val="tx1"/>
                </a:solidFill>
                <a:effectLst/>
                <a:latin typeface="+mn-lt"/>
                <a:ea typeface="+mn-ea"/>
                <a:cs typeface="+mn-cs"/>
              </a:rPr>
              <a:t>Enghreifftiau</a:t>
            </a:r>
            <a:r>
              <a:rPr lang="en-GB" sz="1200" kern="1200" dirty="0" smtClean="0">
                <a:solidFill>
                  <a:schemeClr val="tx1"/>
                </a:solidFill>
                <a:effectLst/>
                <a:latin typeface="+mn-lt"/>
                <a:ea typeface="+mn-ea"/>
                <a:cs typeface="+mn-cs"/>
              </a:rPr>
              <a:t>: </a:t>
            </a:r>
          </a:p>
          <a:p>
            <a:pPr marL="0" lvl="0" indent="0">
              <a:buFont typeface="Arial" panose="020B0604020202020204" pitchFamily="34" charset="0"/>
              <a:buNone/>
            </a:pPr>
            <a:endParaRPr lang="en-GB"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err="1" smtClean="0">
                <a:solidFill>
                  <a:schemeClr val="tx1"/>
                </a:solidFill>
                <a:effectLst/>
                <a:latin typeface="+mn-lt"/>
                <a:ea typeface="+mn-ea"/>
                <a:cs typeface="+mn-cs"/>
              </a:rPr>
              <a:t>Fforymau</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i</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blant</a:t>
            </a:r>
            <a:r>
              <a:rPr lang="en-GB" sz="1200" kern="1200" baseline="0" dirty="0" smtClean="0">
                <a:solidFill>
                  <a:schemeClr val="tx1"/>
                </a:solidFill>
                <a:effectLst/>
                <a:latin typeface="+mn-lt"/>
                <a:ea typeface="+mn-ea"/>
                <a:cs typeface="+mn-cs"/>
              </a:rPr>
              <a:t> a </a:t>
            </a:r>
            <a:r>
              <a:rPr lang="en-GB" sz="1200" kern="1200" baseline="0" dirty="0" err="1" smtClean="0">
                <a:solidFill>
                  <a:schemeClr val="tx1"/>
                </a:solidFill>
                <a:effectLst/>
                <a:latin typeface="+mn-lt"/>
                <a:ea typeface="+mn-ea"/>
                <a:cs typeface="+mn-cs"/>
              </a:rPr>
              <a:t>phobl</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ifanc</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eu</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hunain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ymwneud</a:t>
            </a:r>
            <a:r>
              <a:rPr lang="en-GB" sz="1200" kern="1200" baseline="0" dirty="0" smtClean="0">
                <a:solidFill>
                  <a:schemeClr val="tx1"/>
                </a:solidFill>
                <a:effectLst/>
                <a:latin typeface="+mn-lt"/>
                <a:ea typeface="+mn-ea"/>
                <a:cs typeface="+mn-cs"/>
              </a:rPr>
              <a:t> â </a:t>
            </a:r>
            <a:r>
              <a:rPr lang="en-GB" sz="1200" kern="1200" baseline="0" dirty="0" err="1" smtClean="0">
                <a:solidFill>
                  <a:schemeClr val="tx1"/>
                </a:solidFill>
                <a:effectLst/>
                <a:latin typeface="+mn-lt"/>
                <a:ea typeface="+mn-ea"/>
                <a:cs typeface="+mn-cs"/>
              </a:rPr>
              <a:t>gwaith</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Byrddau</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enghreifftiau</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fel</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Bwrdd</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Iechyd</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Prifysgol</a:t>
            </a:r>
            <a:r>
              <a:rPr lang="en-GB" sz="1200" kern="1200" baseline="0" dirty="0" smtClean="0">
                <a:solidFill>
                  <a:schemeClr val="tx1"/>
                </a:solidFill>
                <a:effectLst/>
                <a:latin typeface="+mn-lt"/>
                <a:ea typeface="+mn-ea"/>
                <a:cs typeface="+mn-cs"/>
              </a:rPr>
              <a:t> Bae </a:t>
            </a:r>
            <a:r>
              <a:rPr lang="en-GB" sz="1200" kern="1200" baseline="0" dirty="0" err="1" smtClean="0">
                <a:solidFill>
                  <a:schemeClr val="tx1"/>
                </a:solidFill>
                <a:effectLst/>
                <a:latin typeface="+mn-lt"/>
                <a:ea typeface="+mn-ea"/>
                <a:cs typeface="+mn-cs"/>
              </a:rPr>
              <a:t>Abertawe</a:t>
            </a:r>
            <a:r>
              <a:rPr lang="en-GB" sz="1200" kern="1200" baseline="0" dirty="0" smtClean="0">
                <a:solidFill>
                  <a:schemeClr val="tx1"/>
                </a:solidFill>
                <a:effectLst/>
                <a:latin typeface="+mn-lt"/>
                <a:ea typeface="+mn-ea"/>
                <a:cs typeface="+mn-cs"/>
              </a:rPr>
              <a:t> a </a:t>
            </a:r>
            <a:r>
              <a:rPr lang="en-GB" sz="1200" kern="1200" baseline="0" dirty="0" err="1" smtClean="0">
                <a:solidFill>
                  <a:schemeClr val="tx1"/>
                </a:solidFill>
                <a:effectLst/>
                <a:latin typeface="+mn-lt"/>
                <a:ea typeface="+mn-ea"/>
                <a:cs typeface="+mn-cs"/>
              </a:rPr>
              <a:t>Bwrdd</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Iechyd</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Prifysgol</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Caerdydd</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a’r</a:t>
            </a:r>
            <a:r>
              <a:rPr lang="en-GB" sz="1200" kern="1200" baseline="0" dirty="0" smtClean="0">
                <a:solidFill>
                  <a:schemeClr val="tx1"/>
                </a:solidFill>
                <a:effectLst/>
                <a:latin typeface="+mn-lt"/>
                <a:ea typeface="+mn-ea"/>
                <a:cs typeface="+mn-cs"/>
              </a:rPr>
              <a:t> Fro)</a:t>
            </a:r>
          </a:p>
          <a:p>
            <a:pPr marL="171450" lvl="0" indent="-171450">
              <a:buFont typeface="Arial" panose="020B0604020202020204" pitchFamily="34" charset="0"/>
              <a:buChar char="•"/>
            </a:pPr>
            <a:r>
              <a:rPr lang="en-GB" sz="1200" kern="1200" dirty="0" err="1" smtClean="0">
                <a:solidFill>
                  <a:schemeClr val="tx1"/>
                </a:solidFill>
                <a:effectLst/>
                <a:latin typeface="+mn-lt"/>
                <a:ea typeface="+mn-ea"/>
                <a:cs typeface="+mn-cs"/>
              </a:rPr>
              <a:t>Fforymau</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i</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roi</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blaenoriaeth</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i</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wasanaethau</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iechyd</a:t>
            </a:r>
            <a:r>
              <a:rPr lang="en-GB" sz="1200" kern="1200" baseline="0" dirty="0" smtClean="0">
                <a:solidFill>
                  <a:schemeClr val="tx1"/>
                </a:solidFill>
                <a:effectLst/>
                <a:latin typeface="+mn-lt"/>
                <a:ea typeface="+mn-ea"/>
                <a:cs typeface="+mn-cs"/>
              </a:rPr>
              <a:t> plant a </a:t>
            </a:r>
            <a:r>
              <a:rPr lang="en-GB" sz="1200" kern="1200" baseline="0" dirty="0" err="1" smtClean="0">
                <a:solidFill>
                  <a:schemeClr val="tx1"/>
                </a:solidFill>
                <a:effectLst/>
                <a:latin typeface="+mn-lt"/>
                <a:ea typeface="+mn-ea"/>
                <a:cs typeface="+mn-cs"/>
              </a:rPr>
              <a:t>phobl</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ifanc</a:t>
            </a:r>
            <a:r>
              <a:rPr lang="en-GB" sz="1200" kern="1200" baseline="0" dirty="0" smtClean="0">
                <a:solidFill>
                  <a:schemeClr val="tx1"/>
                </a:solidFill>
                <a:effectLst/>
                <a:latin typeface="+mn-lt"/>
                <a:ea typeface="+mn-ea"/>
                <a:cs typeface="+mn-cs"/>
              </a:rPr>
              <a:t> a </a:t>
            </a:r>
            <a:r>
              <a:rPr lang="en-GB" sz="1200" kern="1200" baseline="0" dirty="0" err="1" smtClean="0">
                <a:solidFill>
                  <a:schemeClr val="tx1"/>
                </a:solidFill>
                <a:effectLst/>
                <a:latin typeface="+mn-lt"/>
                <a:ea typeface="+mn-ea"/>
                <a:cs typeface="+mn-cs"/>
              </a:rPr>
              <a:t>sicrhau</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eu</a:t>
            </a:r>
            <a:r>
              <a:rPr lang="en-GB" sz="1200" kern="1200" baseline="0" dirty="0" smtClean="0">
                <a:solidFill>
                  <a:schemeClr val="tx1"/>
                </a:solidFill>
                <a:effectLst/>
                <a:latin typeface="+mn-lt"/>
                <a:ea typeface="+mn-ea"/>
                <a:cs typeface="+mn-cs"/>
              </a:rPr>
              <a:t> bod </a:t>
            </a:r>
            <a:r>
              <a:rPr lang="en-GB" sz="1200" kern="1200" baseline="0" dirty="0" err="1" smtClean="0">
                <a:solidFill>
                  <a:schemeClr val="tx1"/>
                </a:solidFill>
                <a:effectLst/>
                <a:latin typeface="+mn-lt"/>
                <a:ea typeface="+mn-ea"/>
                <a:cs typeface="+mn-cs"/>
              </a:rPr>
              <a:t>ar</a:t>
            </a:r>
            <a:r>
              <a:rPr lang="en-GB" sz="1200" kern="1200" baseline="0" dirty="0" smtClean="0">
                <a:solidFill>
                  <a:schemeClr val="tx1"/>
                </a:solidFill>
                <a:effectLst/>
                <a:latin typeface="+mn-lt"/>
                <a:ea typeface="+mn-ea"/>
                <a:cs typeface="+mn-cs"/>
              </a:rPr>
              <a:t> agenda </a:t>
            </a:r>
            <a:r>
              <a:rPr lang="en-GB" sz="1200" kern="1200" baseline="0" dirty="0" err="1" smtClean="0">
                <a:solidFill>
                  <a:schemeClr val="tx1"/>
                </a:solidFill>
                <a:effectLst/>
                <a:latin typeface="+mn-lt"/>
                <a:ea typeface="+mn-ea"/>
                <a:cs typeface="+mn-cs"/>
              </a:rPr>
              <a:t>aelodau</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uwch</a:t>
            </a:r>
            <a:r>
              <a:rPr lang="en-GB" sz="1200" kern="1200" baseline="0" dirty="0" smtClean="0">
                <a:solidFill>
                  <a:schemeClr val="tx1"/>
                </a:solidFill>
                <a:effectLst/>
                <a:latin typeface="+mn-lt"/>
                <a:ea typeface="+mn-ea"/>
                <a:cs typeface="+mn-cs"/>
              </a:rPr>
              <a:t> y </a:t>
            </a:r>
            <a:r>
              <a:rPr lang="en-GB" sz="1200" kern="1200" baseline="0" dirty="0" err="1" smtClean="0">
                <a:solidFill>
                  <a:schemeClr val="tx1"/>
                </a:solidFill>
                <a:effectLst/>
                <a:latin typeface="+mn-lt"/>
                <a:ea typeface="+mn-ea"/>
                <a:cs typeface="+mn-cs"/>
              </a:rPr>
              <a:t>Bwrdd</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Enghreifftiau</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fel</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grŵp</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lleisiau</a:t>
            </a:r>
            <a:r>
              <a:rPr lang="en-GB" sz="1200" kern="1200" baseline="0" dirty="0" smtClean="0">
                <a:solidFill>
                  <a:schemeClr val="tx1"/>
                </a:solidFill>
                <a:effectLst/>
                <a:latin typeface="+mn-lt"/>
                <a:ea typeface="+mn-ea"/>
                <a:cs typeface="+mn-cs"/>
              </a:rPr>
              <a:t> plant Hywel Dda</a:t>
            </a:r>
            <a:r>
              <a:rPr lang="en-GB" sz="1200" kern="1200" dirty="0" smtClean="0">
                <a:solidFill>
                  <a:schemeClr val="tx1"/>
                </a:solidFill>
                <a:effectLst/>
                <a:latin typeface="+mn-lt"/>
                <a:ea typeface="+mn-ea"/>
                <a:cs typeface="+mn-cs"/>
              </a:rPr>
              <a:t>)</a:t>
            </a:r>
          </a:p>
          <a:p>
            <a:pPr marL="171450" lvl="0" indent="-171450">
              <a:buFont typeface="Arial" panose="020B0604020202020204" pitchFamily="34" charset="0"/>
              <a:buChar char="•"/>
            </a:pPr>
            <a:r>
              <a:rPr lang="en-GB" sz="1200" kern="1200" dirty="0" err="1" smtClean="0">
                <a:solidFill>
                  <a:schemeClr val="tx1"/>
                </a:solidFill>
                <a:effectLst/>
                <a:latin typeface="+mn-lt"/>
                <a:ea typeface="+mn-ea"/>
                <a:cs typeface="+mn-cs"/>
              </a:rPr>
              <a:t>Siarteri</a:t>
            </a:r>
            <a:r>
              <a:rPr lang="en-GB" sz="1200" kern="1200" dirty="0" smtClean="0">
                <a:solidFill>
                  <a:schemeClr val="tx1"/>
                </a:solidFill>
                <a:effectLst/>
                <a:latin typeface="+mn-lt"/>
                <a:ea typeface="+mn-ea"/>
                <a:cs typeface="+mn-cs"/>
              </a:rPr>
              <a:t> Plant. </a:t>
            </a:r>
            <a:r>
              <a:rPr lang="en-GB" sz="1200" kern="1200" dirty="0" err="1" smtClean="0">
                <a:solidFill>
                  <a:schemeClr val="tx1"/>
                </a:solidFill>
                <a:effectLst/>
                <a:latin typeface="+mn-lt"/>
                <a:ea typeface="+mn-ea"/>
                <a:cs typeface="+mn-cs"/>
              </a:rPr>
              <a:t>Mae’r</a:t>
            </a:r>
            <a:r>
              <a:rPr lang="en-GB" sz="1200" kern="1200" dirty="0" smtClean="0">
                <a:solidFill>
                  <a:schemeClr val="tx1"/>
                </a:solidFill>
                <a:effectLst/>
                <a:latin typeface="+mn-lt"/>
                <a:ea typeface="+mn-ea"/>
                <a:cs typeface="+mn-cs"/>
              </a:rPr>
              <a:t> broses o </a:t>
            </a:r>
            <a:r>
              <a:rPr lang="en-GB" sz="1200" kern="1200" dirty="0" err="1" smtClean="0">
                <a:solidFill>
                  <a:schemeClr val="tx1"/>
                </a:solidFill>
                <a:effectLst/>
                <a:latin typeface="+mn-lt"/>
                <a:ea typeface="+mn-ea"/>
                <a:cs typeface="+mn-cs"/>
              </a:rPr>
              <a:t>greu</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siarter</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yn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cynnwys</a:t>
            </a:r>
            <a:r>
              <a:rPr lang="en-GB" sz="1200" kern="1200" dirty="0" smtClean="0">
                <a:solidFill>
                  <a:schemeClr val="tx1"/>
                </a:solidFill>
                <a:effectLst/>
                <a:latin typeface="+mn-lt"/>
                <a:ea typeface="+mn-ea"/>
                <a:cs typeface="+mn-cs"/>
              </a:rPr>
              <a:t> plant ac </a:t>
            </a:r>
            <a:r>
              <a:rPr lang="en-GB" sz="1200" kern="1200" dirty="0" err="1" smtClean="0">
                <a:solidFill>
                  <a:schemeClr val="tx1"/>
                </a:solidFill>
                <a:effectLst/>
                <a:latin typeface="+mn-lt"/>
                <a:ea typeface="+mn-ea"/>
                <a:cs typeface="+mn-cs"/>
              </a:rPr>
              <a:t>yn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gwreiddio</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hawliau</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yng</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ngwaith</a:t>
            </a:r>
            <a:r>
              <a:rPr lang="en-GB" sz="1200" kern="1200" baseline="0" dirty="0" smtClean="0">
                <a:solidFill>
                  <a:schemeClr val="tx1"/>
                </a:solidFill>
                <a:effectLst/>
                <a:latin typeface="+mn-lt"/>
                <a:ea typeface="+mn-ea"/>
                <a:cs typeface="+mn-cs"/>
              </a:rPr>
              <a:t> y </a:t>
            </a:r>
            <a:r>
              <a:rPr lang="en-GB" sz="1200" kern="1200" baseline="0" dirty="0" err="1" smtClean="0">
                <a:solidFill>
                  <a:schemeClr val="tx1"/>
                </a:solidFill>
                <a:effectLst/>
                <a:latin typeface="+mn-lt"/>
                <a:ea typeface="+mn-ea"/>
                <a:cs typeface="+mn-cs"/>
              </a:rPr>
              <a:t>Bwrdd</a:t>
            </a:r>
            <a:r>
              <a:rPr lang="en-GB" sz="1200" kern="1200" baseline="0" dirty="0" smtClean="0">
                <a:solidFill>
                  <a:schemeClr val="tx1"/>
                </a:solidFill>
                <a:effectLst/>
                <a:latin typeface="+mn-lt"/>
                <a:ea typeface="+mn-ea"/>
                <a:cs typeface="+mn-cs"/>
              </a:rPr>
              <a:t>, ac </a:t>
            </a:r>
            <a:r>
              <a:rPr lang="en-GB" sz="1200" kern="1200" baseline="0" dirty="0" err="1" smtClean="0">
                <a:solidFill>
                  <a:schemeClr val="tx1"/>
                </a:solidFill>
                <a:effectLst/>
                <a:latin typeface="+mn-lt"/>
                <a:ea typeface="+mn-ea"/>
                <a:cs typeface="+mn-cs"/>
              </a:rPr>
              <a:t>mae’r</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allbwn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yn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grymuso</a:t>
            </a:r>
            <a:r>
              <a:rPr lang="en-GB" sz="1200" kern="1200" baseline="0" dirty="0" smtClean="0">
                <a:solidFill>
                  <a:schemeClr val="tx1"/>
                </a:solidFill>
                <a:effectLst/>
                <a:latin typeface="+mn-lt"/>
                <a:ea typeface="+mn-ea"/>
                <a:cs typeface="+mn-cs"/>
              </a:rPr>
              <a:t> plant </a:t>
            </a:r>
            <a:r>
              <a:rPr lang="en-GB" sz="1200" kern="1200" baseline="0" dirty="0" err="1" smtClean="0">
                <a:solidFill>
                  <a:schemeClr val="tx1"/>
                </a:solidFill>
                <a:effectLst/>
                <a:latin typeface="+mn-lt"/>
                <a:ea typeface="+mn-ea"/>
                <a:cs typeface="+mn-cs"/>
              </a:rPr>
              <a:t>gan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eu</a:t>
            </a:r>
            <a:r>
              <a:rPr lang="en-GB" sz="1200" kern="1200" baseline="0" dirty="0" smtClean="0">
                <a:solidFill>
                  <a:schemeClr val="tx1"/>
                </a:solidFill>
                <a:effectLst/>
                <a:latin typeface="+mn-lt"/>
                <a:ea typeface="+mn-ea"/>
                <a:cs typeface="+mn-cs"/>
              </a:rPr>
              <a:t> bod </a:t>
            </a:r>
            <a:r>
              <a:rPr lang="en-GB" sz="1200" kern="1200" baseline="0" dirty="0" err="1" smtClean="0">
                <a:solidFill>
                  <a:schemeClr val="tx1"/>
                </a:solidFill>
                <a:effectLst/>
                <a:latin typeface="+mn-lt"/>
                <a:ea typeface="+mn-ea"/>
                <a:cs typeface="+mn-cs"/>
              </a:rPr>
              <a:t>yn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gallu</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gweld</a:t>
            </a:r>
            <a:r>
              <a:rPr lang="en-GB" sz="1200" kern="1200" baseline="0" dirty="0" smtClean="0">
                <a:solidFill>
                  <a:schemeClr val="tx1"/>
                </a:solidFill>
                <a:effectLst/>
                <a:latin typeface="+mn-lt"/>
                <a:ea typeface="+mn-ea"/>
                <a:cs typeface="+mn-cs"/>
              </a:rPr>
              <a:t> y </a:t>
            </a:r>
            <a:r>
              <a:rPr lang="en-GB" sz="1200" kern="1200" baseline="0" dirty="0" err="1" smtClean="0">
                <a:solidFill>
                  <a:schemeClr val="tx1"/>
                </a:solidFill>
                <a:effectLst/>
                <a:latin typeface="+mn-lt"/>
                <a:ea typeface="+mn-ea"/>
                <a:cs typeface="+mn-cs"/>
              </a:rPr>
              <a:t>siarter</a:t>
            </a:r>
            <a:r>
              <a:rPr lang="en-GB" sz="1200" kern="1200" baseline="0" dirty="0" smtClean="0">
                <a:solidFill>
                  <a:schemeClr val="tx1"/>
                </a:solidFill>
                <a:effectLst/>
                <a:latin typeface="+mn-lt"/>
                <a:ea typeface="+mn-ea"/>
                <a:cs typeface="+mn-cs"/>
              </a:rPr>
              <a:t> a </a:t>
            </a:r>
            <a:r>
              <a:rPr lang="en-GB" sz="1200" kern="1200" baseline="0" dirty="0" err="1" smtClean="0">
                <a:solidFill>
                  <a:schemeClr val="tx1"/>
                </a:solidFill>
                <a:effectLst/>
                <a:latin typeface="+mn-lt"/>
                <a:ea typeface="+mn-ea"/>
                <a:cs typeface="+mn-cs"/>
              </a:rPr>
              <a:t>gwybod</a:t>
            </a:r>
            <a:r>
              <a:rPr lang="en-GB" sz="1200" kern="1200" baseline="0" dirty="0" smtClean="0">
                <a:solidFill>
                  <a:schemeClr val="tx1"/>
                </a:solidFill>
                <a:effectLst/>
                <a:latin typeface="+mn-lt"/>
                <a:ea typeface="+mn-ea"/>
                <a:cs typeface="+mn-cs"/>
              </a:rPr>
              <a:t> y </a:t>
            </a:r>
            <a:r>
              <a:rPr lang="en-GB" sz="1200" kern="1200" baseline="0" dirty="0" err="1" smtClean="0">
                <a:solidFill>
                  <a:schemeClr val="tx1"/>
                </a:solidFill>
                <a:effectLst/>
                <a:latin typeface="+mn-lt"/>
                <a:ea typeface="+mn-ea"/>
                <a:cs typeface="+mn-cs"/>
              </a:rPr>
              <a:t>gallan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nhw</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ddisgwyl</a:t>
            </a:r>
            <a:r>
              <a:rPr lang="en-GB" sz="1200" kern="1200" baseline="0" dirty="0" smtClean="0">
                <a:solidFill>
                  <a:schemeClr val="tx1"/>
                </a:solidFill>
                <a:effectLst/>
                <a:latin typeface="+mn-lt"/>
                <a:ea typeface="+mn-ea"/>
                <a:cs typeface="+mn-cs"/>
              </a:rPr>
              <a:t> y </a:t>
            </a:r>
            <a:r>
              <a:rPr lang="en-GB" sz="1200" kern="1200" baseline="0" dirty="0" err="1" smtClean="0">
                <a:solidFill>
                  <a:schemeClr val="tx1"/>
                </a:solidFill>
                <a:effectLst/>
                <a:latin typeface="+mn-lt"/>
                <a:ea typeface="+mn-ea"/>
                <a:cs typeface="+mn-cs"/>
              </a:rPr>
              <a:t>bydd</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eu</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hawliau’n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cael</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eu</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cynnal</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a’u</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parchu</a:t>
            </a:r>
            <a:r>
              <a:rPr lang="en-GB" sz="1200" kern="1200" baseline="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endParaRPr lang="en-GB" sz="1200" kern="1200" dirty="0" smtClean="0">
              <a:solidFill>
                <a:schemeClr val="tx1"/>
              </a:solidFill>
              <a:effectLst/>
              <a:latin typeface="+mn-lt"/>
              <a:ea typeface="+mn-ea"/>
              <a:cs typeface="+mn-cs"/>
            </a:endParaRPr>
          </a:p>
          <a:p>
            <a:endParaRPr lang="en-GB" dirty="0" smtClean="0"/>
          </a:p>
          <a:p>
            <a:r>
              <a:rPr lang="en-GB" dirty="0" err="1" smtClean="0"/>
              <a:t>Dyma</a:t>
            </a:r>
            <a:r>
              <a:rPr lang="en-GB" dirty="0" smtClean="0"/>
              <a:t> rai </a:t>
            </a:r>
            <a:r>
              <a:rPr lang="en-GB" dirty="0" err="1" smtClean="0"/>
              <a:t>enghreifftiau</a:t>
            </a:r>
            <a:r>
              <a:rPr lang="en-GB" baseline="0" dirty="0" smtClean="0"/>
              <a:t> o </a:t>
            </a:r>
            <a:r>
              <a:rPr lang="en-GB" baseline="0" dirty="0" err="1" smtClean="0"/>
              <a:t>sut</a:t>
            </a:r>
            <a:r>
              <a:rPr lang="en-GB" baseline="0" dirty="0" smtClean="0"/>
              <a:t> </a:t>
            </a:r>
            <a:r>
              <a:rPr lang="en-GB" baseline="0" dirty="0" err="1" smtClean="0"/>
              <a:t>mae</a:t>
            </a:r>
            <a:r>
              <a:rPr lang="en-GB" baseline="0" dirty="0" smtClean="0"/>
              <a:t> </a:t>
            </a:r>
            <a:r>
              <a:rPr lang="en-GB" baseline="0" dirty="0" err="1" smtClean="0"/>
              <a:t>Byrddau</a:t>
            </a:r>
            <a:r>
              <a:rPr lang="en-GB" baseline="0" dirty="0" smtClean="0"/>
              <a:t> </a:t>
            </a:r>
            <a:r>
              <a:rPr lang="en-GB" baseline="0" dirty="0" err="1" smtClean="0"/>
              <a:t>Iechyd</a:t>
            </a:r>
            <a:r>
              <a:rPr lang="en-GB" baseline="0" dirty="0" smtClean="0"/>
              <a:t> </a:t>
            </a:r>
            <a:r>
              <a:rPr lang="en-GB" baseline="0" dirty="0" err="1" smtClean="0"/>
              <a:t>wedi</a:t>
            </a:r>
            <a:r>
              <a:rPr lang="en-GB" baseline="0" dirty="0" smtClean="0"/>
              <a:t> </a:t>
            </a:r>
            <a:r>
              <a:rPr lang="en-GB" baseline="0" dirty="0" err="1" smtClean="0"/>
              <a:t>gwreiddio</a:t>
            </a:r>
            <a:r>
              <a:rPr lang="en-GB" baseline="0" dirty="0" smtClean="0"/>
              <a:t> dull </a:t>
            </a:r>
            <a:r>
              <a:rPr lang="en-GB" baseline="0" dirty="0" err="1" smtClean="0"/>
              <a:t>seiliedig</a:t>
            </a:r>
            <a:r>
              <a:rPr lang="en-GB" baseline="0" dirty="0" smtClean="0"/>
              <a:t> </a:t>
            </a:r>
            <a:r>
              <a:rPr lang="en-GB" baseline="0" dirty="0" err="1" smtClean="0"/>
              <a:t>ar</a:t>
            </a:r>
            <a:r>
              <a:rPr lang="en-GB" baseline="0" dirty="0" smtClean="0"/>
              <a:t> </a:t>
            </a:r>
            <a:r>
              <a:rPr lang="en-GB" baseline="0" dirty="0" err="1" smtClean="0"/>
              <a:t>Hawliau</a:t>
            </a:r>
            <a:r>
              <a:rPr lang="en-GB" baseline="0" dirty="0" smtClean="0"/>
              <a:t> Plant, </a:t>
            </a:r>
            <a:r>
              <a:rPr lang="en-GB" baseline="0" dirty="0" err="1" smtClean="0"/>
              <a:t>gan</a:t>
            </a:r>
            <a:r>
              <a:rPr lang="en-GB" baseline="0" dirty="0" smtClean="0"/>
              <a:t> </a:t>
            </a:r>
            <a:r>
              <a:rPr lang="en-GB" baseline="0" dirty="0" err="1" smtClean="0"/>
              <a:t>gynnwys</a:t>
            </a:r>
            <a:r>
              <a:rPr lang="en-GB" baseline="0" dirty="0" smtClean="0"/>
              <a:t> </a:t>
            </a:r>
            <a:r>
              <a:rPr lang="en-GB" baseline="0" dirty="0" err="1" smtClean="0"/>
              <a:t>siarter</a:t>
            </a:r>
            <a:r>
              <a:rPr lang="en-GB" baseline="0" dirty="0" smtClean="0"/>
              <a:t> </a:t>
            </a:r>
            <a:r>
              <a:rPr lang="en-GB" baseline="0" dirty="0" err="1" smtClean="0"/>
              <a:t>enghreifftiol</a:t>
            </a:r>
            <a:r>
              <a:rPr lang="en-GB" baseline="0" dirty="0" smtClean="0"/>
              <a:t>. </a:t>
            </a:r>
            <a:endParaRPr lang="en-GB" dirty="0" smtClean="0"/>
          </a:p>
          <a:p>
            <a:endParaRPr lang="en-GB" baseline="0" dirty="0"/>
          </a:p>
          <a:p>
            <a:endParaRPr lang="en-GB" baseline="0" dirty="0"/>
          </a:p>
          <a:p>
            <a:endParaRPr lang="en-GB" dirty="0"/>
          </a:p>
        </p:txBody>
      </p:sp>
      <p:sp>
        <p:nvSpPr>
          <p:cNvPr id="4" name="Slide Number Placeholder 3"/>
          <p:cNvSpPr>
            <a:spLocks noGrp="1"/>
          </p:cNvSpPr>
          <p:nvPr>
            <p:ph type="sldNum" sz="quarter" idx="10"/>
          </p:nvPr>
        </p:nvSpPr>
        <p:spPr/>
        <p:txBody>
          <a:bodyPr/>
          <a:lstStyle/>
          <a:p>
            <a:fld id="{459A6EA9-66A1-4DDF-AD32-3B154CB7BBD1}" type="slidenum">
              <a:rPr lang="en-GB" smtClean="0"/>
              <a:pPr/>
              <a:t>17</a:t>
            </a:fld>
            <a:endParaRPr lang="en-GB"/>
          </a:p>
        </p:txBody>
      </p:sp>
    </p:spTree>
    <p:extLst>
      <p:ext uri="{BB962C8B-B14F-4D97-AF65-F5344CB8AC3E}">
        <p14:creationId xmlns:p14="http://schemas.microsoft.com/office/powerpoint/2010/main" val="36548721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GB"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Have a commitment to promoting equality and tackling discrimination – both against children as a group, and specific groups of children</a:t>
            </a:r>
          </a:p>
          <a:p>
            <a:pPr lvl="0"/>
            <a:endParaRPr lang="en-GB" sz="1200" kern="1200" dirty="0" smtClean="0">
              <a:solidFill>
                <a:schemeClr val="tx1"/>
              </a:solidFill>
              <a:effectLst/>
              <a:latin typeface="+mn-lt"/>
              <a:ea typeface="+mn-ea"/>
              <a:cs typeface="+mn-cs"/>
            </a:endParaRPr>
          </a:p>
          <a:p>
            <a:pPr marL="0" indent="0">
              <a:buFont typeface="Arial" panose="020B0604020202020204" pitchFamily="34" charset="0"/>
              <a:buNone/>
            </a:pPr>
            <a:r>
              <a:rPr lang="en-GB" baseline="0" dirty="0" smtClean="0"/>
              <a:t>Discrimination by age – e.g. Is there a gap in provision for 16 and 17 year olds in your service?</a:t>
            </a:r>
          </a:p>
          <a:p>
            <a:pPr marL="0" indent="0">
              <a:buFont typeface="Arial" panose="020B0604020202020204" pitchFamily="34" charset="0"/>
              <a:buNone/>
            </a:pPr>
            <a:endParaRPr lang="en-GB" baseline="0" dirty="0" smtClean="0"/>
          </a:p>
          <a:p>
            <a:pPr marL="0" indent="0">
              <a:buFont typeface="Arial" panose="020B0604020202020204" pitchFamily="34" charset="0"/>
              <a:buNone/>
            </a:pPr>
            <a:r>
              <a:rPr lang="en-GB" baseline="0" dirty="0" smtClean="0"/>
              <a:t>And also groups: e.g. What safeguards do you have in place to stop children having to act as translators for their parents in health appointments?</a:t>
            </a:r>
          </a:p>
          <a:p>
            <a:pPr marL="0" indent="0">
              <a:buFont typeface="Arial" panose="020B0604020202020204" pitchFamily="34" charset="0"/>
              <a:buNone/>
            </a:pPr>
            <a:endParaRPr lang="en-GB" baseline="0" dirty="0" smtClean="0"/>
          </a:p>
          <a:p>
            <a:pPr marL="0" indent="0">
              <a:buFont typeface="Arial" panose="020B0604020202020204" pitchFamily="34" charset="0"/>
              <a:buNone/>
            </a:pPr>
            <a:r>
              <a:rPr lang="en-GB" baseline="0" dirty="0" smtClean="0"/>
              <a:t>Do you have bespoke health services for children who may miss out, e.g. children from Traveller communities, or home educated children?</a:t>
            </a:r>
            <a:endParaRPr lang="en-GB" dirty="0" smtClean="0"/>
          </a:p>
          <a:p>
            <a:pPr lvl="0"/>
            <a:endParaRPr lang="en-GB"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To consider: </a:t>
            </a:r>
          </a:p>
          <a:p>
            <a:pPr lvl="0"/>
            <a:endParaRPr lang="en-GB"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Staff knowledge of the Equality Act and needs of different groups of children </a:t>
            </a:r>
          </a:p>
          <a:p>
            <a:pPr marL="171450" lvl="0" indent="-171450">
              <a:buFont typeface="Arial" panose="020B0604020202020204" pitchFamily="34" charset="0"/>
              <a:buChar char="•"/>
            </a:pPr>
            <a:r>
              <a:rPr lang="en-GB" sz="1200" kern="1200" dirty="0" err="1" smtClean="0">
                <a:solidFill>
                  <a:schemeClr val="tx1"/>
                </a:solidFill>
                <a:effectLst/>
                <a:latin typeface="+mn-lt"/>
                <a:ea typeface="+mn-ea"/>
                <a:cs typeface="+mn-cs"/>
              </a:rPr>
              <a:t>CCfW</a:t>
            </a:r>
            <a:r>
              <a:rPr lang="en-GB" sz="1200" kern="1200" dirty="0" smtClean="0">
                <a:solidFill>
                  <a:schemeClr val="tx1"/>
                </a:solidFill>
                <a:effectLst/>
                <a:latin typeface="+mn-lt"/>
                <a:ea typeface="+mn-ea"/>
                <a:cs typeface="+mn-cs"/>
              </a:rPr>
              <a:t> recommends a children’s rights impact assessment – templates available on </a:t>
            </a:r>
            <a:r>
              <a:rPr lang="en-GB" sz="1200" kern="1200" dirty="0" err="1" smtClean="0">
                <a:solidFill>
                  <a:schemeClr val="tx1"/>
                </a:solidFill>
                <a:effectLst/>
                <a:latin typeface="+mn-lt"/>
                <a:ea typeface="+mn-ea"/>
                <a:cs typeface="+mn-cs"/>
              </a:rPr>
              <a:t>CCfW</a:t>
            </a:r>
            <a:r>
              <a:rPr lang="en-GB" sz="1200" kern="1200" dirty="0" smtClean="0">
                <a:solidFill>
                  <a:schemeClr val="tx1"/>
                </a:solidFill>
                <a:effectLst/>
                <a:latin typeface="+mn-lt"/>
                <a:ea typeface="+mn-ea"/>
                <a:cs typeface="+mn-cs"/>
              </a:rPr>
              <a:t> website. Feedback - help focus policy and identify needs</a:t>
            </a: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Review data collection – do you need to be collecting more data to reach all CYP?</a:t>
            </a: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Provide accessible information in language / format appropriate to age, maturity, disability </a:t>
            </a:r>
            <a:r>
              <a:rPr lang="en-GB" sz="1200" kern="1200" dirty="0" err="1" smtClean="0">
                <a:solidFill>
                  <a:schemeClr val="tx1"/>
                </a:solidFill>
                <a:effectLst/>
                <a:latin typeface="+mn-lt"/>
                <a:ea typeface="+mn-ea"/>
                <a:cs typeface="+mn-cs"/>
              </a:rPr>
              <a:t>etc</a:t>
            </a:r>
            <a:endParaRPr lang="en-GB" sz="1200" kern="1200" dirty="0" smtClean="0">
              <a:solidFill>
                <a:schemeClr val="tx1"/>
              </a:solidFill>
              <a:effectLst/>
              <a:latin typeface="+mn-lt"/>
              <a:ea typeface="+mn-ea"/>
              <a:cs typeface="+mn-cs"/>
            </a:endParaRPr>
          </a:p>
          <a:p>
            <a:pPr marL="0" lvl="0" indent="0">
              <a:buFont typeface="Arial" panose="020B0604020202020204" pitchFamily="34" charset="0"/>
              <a:buNone/>
            </a:pPr>
            <a:endParaRPr lang="en-GB" sz="1200" kern="1200" dirty="0" smtClean="0">
              <a:solidFill>
                <a:schemeClr val="tx1"/>
              </a:solidFill>
              <a:effectLst/>
              <a:latin typeface="+mn-lt"/>
              <a:ea typeface="+mn-ea"/>
              <a:cs typeface="+mn-cs"/>
            </a:endParaRPr>
          </a:p>
          <a:p>
            <a:pPr marL="0" lvl="0" indent="0">
              <a:buFont typeface="Arial" panose="020B0604020202020204" pitchFamily="34" charset="0"/>
              <a:buNone/>
            </a:pPr>
            <a:r>
              <a:rPr lang="en-GB" sz="1200" kern="1200" dirty="0" smtClean="0">
                <a:solidFill>
                  <a:schemeClr val="tx1"/>
                </a:solidFill>
                <a:effectLst/>
                <a:latin typeface="+mn-lt"/>
                <a:ea typeface="+mn-ea"/>
                <a:cs typeface="+mn-cs"/>
              </a:rPr>
              <a:t>Examples:</a:t>
            </a:r>
          </a:p>
          <a:p>
            <a:pPr marL="0" lvl="0" indent="0">
              <a:buFont typeface="Arial" panose="020B0604020202020204" pitchFamily="34" charset="0"/>
              <a:buNone/>
            </a:pPr>
            <a:endParaRPr lang="en-GB"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Aneurin Bevan: Iceberg model/NEST framework - mental health practitioners recognising that children from the least resourced backgrounds were missing out on mental health support and being ‘bounced’ between services. Huge resource was being misplaced. So created a new panel</a:t>
            </a:r>
            <a:r>
              <a:rPr lang="en-GB" sz="1200" kern="1200" baseline="0" dirty="0" smtClean="0">
                <a:solidFill>
                  <a:schemeClr val="tx1"/>
                </a:solidFill>
                <a:effectLst/>
                <a:latin typeface="+mn-lt"/>
                <a:ea typeface="+mn-ea"/>
                <a:cs typeface="+mn-cs"/>
              </a:rPr>
              <a:t> model which brings services to the individual child in a timely way.</a:t>
            </a: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The NEST framework is the national effort to improve joint-working between services for the mental health and wellbeing of all children in Wales.</a:t>
            </a:r>
          </a:p>
          <a:p>
            <a:pPr lvl="0"/>
            <a:r>
              <a:rPr lang="en-GB" sz="1200" kern="1200" dirty="0" smtClean="0">
                <a:solidFill>
                  <a:schemeClr val="tx1"/>
                </a:solidFill>
                <a:effectLst/>
                <a:latin typeface="+mn-lt"/>
                <a:ea typeface="+mn-ea"/>
                <a:cs typeface="+mn-cs"/>
              </a:rPr>
              <a:t>………………………………………………………………………………………………………………………………………………………………..</a:t>
            </a:r>
          </a:p>
          <a:p>
            <a:pPr lvl="0"/>
            <a:r>
              <a:rPr lang="en-GB" sz="1200" kern="1200" dirty="0" err="1" smtClean="0">
                <a:solidFill>
                  <a:schemeClr val="tx1"/>
                </a:solidFill>
                <a:effectLst/>
                <a:latin typeface="+mn-lt"/>
                <a:ea typeface="+mn-ea"/>
                <a:cs typeface="+mn-cs"/>
              </a:rPr>
              <a:t>Ymrwymo</a:t>
            </a:r>
            <a:r>
              <a:rPr lang="en-GB" sz="1200" kern="1200" dirty="0" smtClean="0">
                <a:solidFill>
                  <a:schemeClr val="tx1"/>
                </a:solidFill>
                <a:effectLst/>
                <a:latin typeface="+mn-lt"/>
                <a:ea typeface="+mn-ea"/>
                <a:cs typeface="+mn-cs"/>
              </a:rPr>
              <a:t> </a:t>
            </a:r>
            <a:r>
              <a:rPr lang="en-GB" sz="1200" kern="1200" dirty="0" err="1">
                <a:solidFill>
                  <a:schemeClr val="tx1"/>
                </a:solidFill>
                <a:effectLst/>
                <a:latin typeface="+mn-lt"/>
                <a:ea typeface="+mn-ea"/>
                <a:cs typeface="+mn-cs"/>
              </a:rPr>
              <a:t>i</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hybu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cydraddoldeb</a:t>
            </a:r>
            <a:r>
              <a:rPr lang="en-GB" sz="1200" kern="1200" baseline="0" dirty="0">
                <a:solidFill>
                  <a:schemeClr val="tx1"/>
                </a:solidFill>
                <a:effectLst/>
                <a:latin typeface="+mn-lt"/>
                <a:ea typeface="+mn-ea"/>
                <a:cs typeface="+mn-cs"/>
              </a:rPr>
              <a:t> a </a:t>
            </a:r>
            <a:r>
              <a:rPr lang="en-GB" sz="1200" kern="1200" baseline="0" dirty="0" err="1">
                <a:solidFill>
                  <a:schemeClr val="tx1"/>
                </a:solidFill>
                <a:effectLst/>
                <a:latin typeface="+mn-lt"/>
                <a:ea typeface="+mn-ea"/>
                <a:cs typeface="+mn-cs"/>
              </a:rPr>
              <a:t>mynd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i’r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afael</a:t>
            </a:r>
            <a:r>
              <a:rPr lang="en-GB" sz="1200" kern="1200" baseline="0" dirty="0">
                <a:solidFill>
                  <a:schemeClr val="tx1"/>
                </a:solidFill>
                <a:effectLst/>
                <a:latin typeface="+mn-lt"/>
                <a:ea typeface="+mn-ea"/>
                <a:cs typeface="+mn-cs"/>
              </a:rPr>
              <a:t> </a:t>
            </a:r>
            <a:r>
              <a:rPr lang="en-GB" sz="1200" kern="1200" baseline="0" dirty="0" smtClean="0">
                <a:solidFill>
                  <a:schemeClr val="tx1"/>
                </a:solidFill>
                <a:effectLst/>
                <a:latin typeface="+mn-lt"/>
                <a:ea typeface="+mn-ea"/>
                <a:cs typeface="+mn-cs"/>
              </a:rPr>
              <a:t>dim</a:t>
            </a:r>
            <a:r>
              <a:rPr lang="en-GB" sz="1200" kern="1200" baseline="0" dirty="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gwahaniaethu</a:t>
            </a:r>
            <a:r>
              <a:rPr lang="en-GB" sz="1200" kern="1200" baseline="0" dirty="0" smtClean="0">
                <a:solidFill>
                  <a:schemeClr val="tx1"/>
                </a:solidFill>
                <a:effectLst/>
                <a:latin typeface="+mn-lt"/>
                <a:ea typeface="+mn-ea"/>
                <a:cs typeface="+mn-cs"/>
              </a:rPr>
              <a:t> </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erbyn</a:t>
            </a:r>
            <a:r>
              <a:rPr lang="en-GB" sz="1200" kern="1200" baseline="0" dirty="0">
                <a:solidFill>
                  <a:schemeClr val="tx1"/>
                </a:solidFill>
                <a:effectLst/>
                <a:latin typeface="+mn-lt"/>
                <a:ea typeface="+mn-ea"/>
                <a:cs typeface="+mn-cs"/>
              </a:rPr>
              <a:t> plant </a:t>
            </a:r>
            <a:r>
              <a:rPr lang="en-GB" sz="1200" kern="1200" baseline="0" dirty="0" err="1">
                <a:solidFill>
                  <a:schemeClr val="tx1"/>
                </a:solidFill>
                <a:effectLst/>
                <a:latin typeface="+mn-lt"/>
                <a:ea typeface="+mn-ea"/>
                <a:cs typeface="+mn-cs"/>
              </a:rPr>
              <a:t>fel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grŵp</a:t>
            </a:r>
            <a:r>
              <a:rPr lang="en-GB" sz="1200" kern="1200" baseline="0" dirty="0">
                <a:solidFill>
                  <a:schemeClr val="tx1"/>
                </a:solidFill>
                <a:effectLst/>
                <a:latin typeface="+mn-lt"/>
                <a:ea typeface="+mn-ea"/>
                <a:cs typeface="+mn-cs"/>
              </a:rPr>
              <a:t>, a </a:t>
            </a:r>
            <a:r>
              <a:rPr lang="en-GB" sz="1200" kern="1200" baseline="0" dirty="0" err="1">
                <a:solidFill>
                  <a:schemeClr val="tx1"/>
                </a:solidFill>
                <a:effectLst/>
                <a:latin typeface="+mn-lt"/>
                <a:ea typeface="+mn-ea"/>
                <a:cs typeface="+mn-cs"/>
              </a:rPr>
              <a:t>grwpiau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penodol</a:t>
            </a:r>
            <a:r>
              <a:rPr lang="en-GB" sz="1200" kern="1200" baseline="0" dirty="0">
                <a:solidFill>
                  <a:schemeClr val="tx1"/>
                </a:solidFill>
                <a:effectLst/>
                <a:latin typeface="+mn-lt"/>
                <a:ea typeface="+mn-ea"/>
                <a:cs typeface="+mn-cs"/>
              </a:rPr>
              <a:t> o </a:t>
            </a:r>
            <a:r>
              <a:rPr lang="en-GB" sz="1200" kern="1200" baseline="0" dirty="0" err="1">
                <a:solidFill>
                  <a:schemeClr val="tx1"/>
                </a:solidFill>
                <a:effectLst/>
                <a:latin typeface="+mn-lt"/>
                <a:ea typeface="+mn-ea"/>
                <a:cs typeface="+mn-cs"/>
              </a:rPr>
              <a:t>blant</a:t>
            </a:r>
            <a:endParaRPr lang="en-GB" sz="120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a:p>
            <a:pPr marL="0" indent="0">
              <a:buFont typeface="Arial" panose="020B0604020202020204" pitchFamily="34" charset="0"/>
              <a:buNone/>
            </a:pPr>
            <a:r>
              <a:rPr lang="en-GB" baseline="0" dirty="0" err="1"/>
              <a:t>Gwahaniaethu</a:t>
            </a:r>
            <a:r>
              <a:rPr lang="en-GB" baseline="0" dirty="0"/>
              <a:t> </a:t>
            </a:r>
            <a:r>
              <a:rPr lang="en-GB" baseline="0" dirty="0" err="1"/>
              <a:t>yn</a:t>
            </a:r>
            <a:r>
              <a:rPr lang="en-GB" baseline="0" dirty="0"/>
              <a:t> </a:t>
            </a:r>
            <a:r>
              <a:rPr lang="en-GB" baseline="0" dirty="0" err="1"/>
              <a:t>erbyn</a:t>
            </a:r>
            <a:r>
              <a:rPr lang="en-GB" baseline="0" dirty="0"/>
              <a:t> </a:t>
            </a:r>
            <a:r>
              <a:rPr lang="en-GB" baseline="0" dirty="0" err="1"/>
              <a:t>oedrannau</a:t>
            </a:r>
            <a:r>
              <a:rPr lang="en-GB" baseline="0" dirty="0"/>
              <a:t> </a:t>
            </a:r>
            <a:r>
              <a:rPr lang="en-GB" baseline="0" dirty="0" err="1"/>
              <a:t>penodol</a:t>
            </a:r>
            <a:r>
              <a:rPr lang="en-GB" baseline="0" dirty="0"/>
              <a:t> – </a:t>
            </a:r>
            <a:r>
              <a:rPr lang="en-GB" baseline="0" dirty="0" err="1"/>
              <a:t>e.e</a:t>
            </a:r>
            <a:r>
              <a:rPr lang="en-GB" baseline="0" dirty="0"/>
              <a:t>. </a:t>
            </a:r>
            <a:r>
              <a:rPr lang="en-GB" baseline="0" dirty="0" err="1"/>
              <a:t>oes</a:t>
            </a:r>
            <a:r>
              <a:rPr lang="en-GB" baseline="0" dirty="0"/>
              <a:t> </a:t>
            </a:r>
            <a:r>
              <a:rPr lang="en-GB" baseline="0" dirty="0" err="1"/>
              <a:t>yna</a:t>
            </a:r>
            <a:r>
              <a:rPr lang="en-GB" baseline="0" dirty="0"/>
              <a:t> </a:t>
            </a:r>
            <a:r>
              <a:rPr lang="en-GB" baseline="0" dirty="0" err="1"/>
              <a:t>fwlch</a:t>
            </a:r>
            <a:r>
              <a:rPr lang="en-GB" baseline="0" dirty="0"/>
              <a:t> </a:t>
            </a:r>
            <a:r>
              <a:rPr lang="en-GB" baseline="0" dirty="0" err="1"/>
              <a:t>yn</a:t>
            </a:r>
            <a:r>
              <a:rPr lang="en-GB" baseline="0" dirty="0"/>
              <a:t> </a:t>
            </a:r>
            <a:r>
              <a:rPr lang="en-GB" baseline="0" dirty="0" err="1"/>
              <a:t>narpariaeth</a:t>
            </a:r>
            <a:r>
              <a:rPr lang="en-GB" baseline="0" dirty="0"/>
              <a:t> </a:t>
            </a:r>
            <a:r>
              <a:rPr lang="en-GB" baseline="0" dirty="0" err="1"/>
              <a:t>eich</a:t>
            </a:r>
            <a:r>
              <a:rPr lang="en-GB" baseline="0" dirty="0"/>
              <a:t> </a:t>
            </a:r>
            <a:r>
              <a:rPr lang="en-GB" baseline="0" dirty="0" err="1"/>
              <a:t>gwasanaeth</a:t>
            </a:r>
            <a:r>
              <a:rPr lang="en-GB" baseline="0" dirty="0"/>
              <a:t> chi </a:t>
            </a:r>
            <a:r>
              <a:rPr lang="en-GB" baseline="0" dirty="0" err="1"/>
              <a:t>ar</a:t>
            </a:r>
            <a:r>
              <a:rPr lang="en-GB" baseline="0" dirty="0"/>
              <a:t> </a:t>
            </a:r>
            <a:r>
              <a:rPr lang="en-GB" baseline="0" dirty="0" err="1"/>
              <a:t>gyfer</a:t>
            </a:r>
            <a:r>
              <a:rPr lang="en-GB" baseline="0" dirty="0"/>
              <a:t> </a:t>
            </a:r>
            <a:r>
              <a:rPr lang="en-GB" baseline="0" dirty="0" err="1"/>
              <a:t>pobl</a:t>
            </a:r>
            <a:r>
              <a:rPr lang="en-GB" baseline="0" dirty="0"/>
              <a:t> </a:t>
            </a:r>
            <a:r>
              <a:rPr lang="en-GB" baseline="0" dirty="0" err="1"/>
              <a:t>ifanc</a:t>
            </a:r>
            <a:r>
              <a:rPr lang="en-GB" baseline="0" dirty="0"/>
              <a:t> 16 ac 17 </a:t>
            </a:r>
            <a:r>
              <a:rPr lang="en-GB" baseline="0" dirty="0" err="1"/>
              <a:t>oed</a:t>
            </a:r>
            <a:r>
              <a:rPr lang="en-GB" baseline="0" dirty="0"/>
              <a:t>? </a:t>
            </a:r>
          </a:p>
          <a:p>
            <a:pPr marL="0" indent="0">
              <a:buFont typeface="Arial" panose="020B0604020202020204" pitchFamily="34" charset="0"/>
              <a:buNone/>
            </a:pPr>
            <a:endParaRPr lang="en-GB" baseline="0" dirty="0"/>
          </a:p>
          <a:p>
            <a:pPr marL="0" indent="0">
              <a:buFont typeface="Arial" panose="020B0604020202020204" pitchFamily="34" charset="0"/>
              <a:buNone/>
            </a:pPr>
            <a:r>
              <a:rPr lang="en-GB" baseline="0" dirty="0"/>
              <a:t>A </a:t>
            </a:r>
            <a:r>
              <a:rPr lang="en-GB" baseline="0" dirty="0" err="1"/>
              <a:t>hefyd</a:t>
            </a:r>
            <a:r>
              <a:rPr lang="en-GB" baseline="0" dirty="0"/>
              <a:t> </a:t>
            </a:r>
            <a:r>
              <a:rPr lang="en-GB" baseline="0" dirty="0" err="1"/>
              <a:t>grwpiau</a:t>
            </a:r>
            <a:r>
              <a:rPr lang="en-GB" baseline="0" dirty="0"/>
              <a:t>: </a:t>
            </a:r>
            <a:r>
              <a:rPr lang="en-GB" baseline="0" dirty="0" err="1"/>
              <a:t>e.e</a:t>
            </a:r>
            <a:r>
              <a:rPr lang="en-GB" baseline="0" dirty="0"/>
              <a:t>. Pa </a:t>
            </a:r>
            <a:r>
              <a:rPr lang="en-GB" baseline="0" dirty="0" err="1"/>
              <a:t>fesurau</a:t>
            </a:r>
            <a:r>
              <a:rPr lang="en-GB" baseline="0" dirty="0"/>
              <a:t> </a:t>
            </a:r>
            <a:r>
              <a:rPr lang="en-GB" baseline="0" dirty="0" err="1"/>
              <a:t>diogelu</a:t>
            </a:r>
            <a:r>
              <a:rPr lang="en-GB" baseline="0" dirty="0"/>
              <a:t> </a:t>
            </a:r>
            <a:r>
              <a:rPr lang="en-GB" baseline="0" dirty="0" err="1"/>
              <a:t>sydd</a:t>
            </a:r>
            <a:r>
              <a:rPr lang="en-GB" baseline="0" dirty="0"/>
              <a:t> </a:t>
            </a:r>
            <a:r>
              <a:rPr lang="en-GB" baseline="0" dirty="0" err="1"/>
              <a:t>yn</a:t>
            </a:r>
            <a:r>
              <a:rPr lang="en-GB" baseline="0" dirty="0"/>
              <a:t> </a:t>
            </a:r>
            <a:r>
              <a:rPr lang="en-GB" baseline="0" dirty="0" err="1"/>
              <a:t>eu</a:t>
            </a:r>
            <a:r>
              <a:rPr lang="en-GB" baseline="0" dirty="0"/>
              <a:t> </a:t>
            </a:r>
            <a:r>
              <a:rPr lang="en-GB" baseline="0" dirty="0" err="1"/>
              <a:t>lle</a:t>
            </a:r>
            <a:r>
              <a:rPr lang="en-GB" baseline="0" dirty="0"/>
              <a:t> </a:t>
            </a:r>
            <a:r>
              <a:rPr lang="en-GB" baseline="0" dirty="0" err="1"/>
              <a:t>gennych</a:t>
            </a:r>
            <a:r>
              <a:rPr lang="en-GB" baseline="0" dirty="0"/>
              <a:t> chi </a:t>
            </a:r>
            <a:r>
              <a:rPr lang="en-GB" baseline="0" dirty="0" err="1"/>
              <a:t>i</a:t>
            </a:r>
            <a:r>
              <a:rPr lang="en-GB" baseline="0" dirty="0"/>
              <a:t> </a:t>
            </a:r>
            <a:r>
              <a:rPr lang="en-GB" baseline="0" dirty="0" err="1"/>
              <a:t>olygu</a:t>
            </a:r>
            <a:r>
              <a:rPr lang="en-GB" baseline="0" dirty="0"/>
              <a:t> </a:t>
            </a:r>
            <a:r>
              <a:rPr lang="en-GB" baseline="0" dirty="0" err="1"/>
              <a:t>bod</a:t>
            </a:r>
            <a:r>
              <a:rPr lang="en-GB" baseline="0" dirty="0"/>
              <a:t> dim </a:t>
            </a:r>
            <a:r>
              <a:rPr lang="en-GB" baseline="0" dirty="0" err="1"/>
              <a:t>rhaid</a:t>
            </a:r>
            <a:r>
              <a:rPr lang="en-GB" baseline="0" dirty="0"/>
              <a:t> </a:t>
            </a:r>
            <a:r>
              <a:rPr lang="en-GB" baseline="0" dirty="0" err="1"/>
              <a:t>i</a:t>
            </a:r>
            <a:r>
              <a:rPr lang="en-GB" baseline="0" dirty="0"/>
              <a:t> </a:t>
            </a:r>
            <a:r>
              <a:rPr lang="en-GB" baseline="0" dirty="0" err="1"/>
              <a:t>blant</a:t>
            </a:r>
            <a:r>
              <a:rPr lang="en-GB" baseline="0" dirty="0"/>
              <a:t> </a:t>
            </a:r>
            <a:r>
              <a:rPr lang="en-GB" baseline="0" dirty="0" err="1"/>
              <a:t>weithredu</a:t>
            </a:r>
            <a:r>
              <a:rPr lang="en-GB" baseline="0" dirty="0"/>
              <a:t> </a:t>
            </a:r>
            <a:r>
              <a:rPr lang="en-GB" baseline="0" dirty="0" err="1"/>
              <a:t>fel</a:t>
            </a:r>
            <a:r>
              <a:rPr lang="en-GB" baseline="0" dirty="0"/>
              <a:t> </a:t>
            </a:r>
            <a:r>
              <a:rPr lang="en-GB" baseline="0" dirty="0" err="1"/>
              <a:t>cyfieithwyr</a:t>
            </a:r>
            <a:r>
              <a:rPr lang="en-GB" baseline="0" dirty="0"/>
              <a:t> </a:t>
            </a:r>
            <a:r>
              <a:rPr lang="en-GB" baseline="0" dirty="0" err="1"/>
              <a:t>i’w</a:t>
            </a:r>
            <a:r>
              <a:rPr lang="en-GB" baseline="0" dirty="0"/>
              <a:t> </a:t>
            </a:r>
            <a:r>
              <a:rPr lang="en-GB" baseline="0" dirty="0" err="1"/>
              <a:t>rhieni</a:t>
            </a:r>
            <a:r>
              <a:rPr lang="en-GB" baseline="0" dirty="0"/>
              <a:t> </a:t>
            </a:r>
            <a:r>
              <a:rPr lang="en-GB" baseline="0" dirty="0" err="1"/>
              <a:t>mewn</a:t>
            </a:r>
            <a:r>
              <a:rPr lang="en-GB" baseline="0" dirty="0"/>
              <a:t> </a:t>
            </a:r>
            <a:r>
              <a:rPr lang="en-GB" baseline="0" dirty="0" err="1"/>
              <a:t>apwyntiadau</a:t>
            </a:r>
            <a:r>
              <a:rPr lang="en-GB" baseline="0" dirty="0"/>
              <a:t> </a:t>
            </a:r>
            <a:r>
              <a:rPr lang="en-GB" baseline="0" dirty="0" err="1"/>
              <a:t>iechyd</a:t>
            </a:r>
            <a:r>
              <a:rPr lang="en-GB" baseline="0" dirty="0"/>
              <a:t>?</a:t>
            </a:r>
          </a:p>
          <a:p>
            <a:pPr marL="0" indent="0">
              <a:buFont typeface="Arial" panose="020B0604020202020204" pitchFamily="34" charset="0"/>
              <a:buNone/>
            </a:pPr>
            <a:endParaRPr lang="en-GB" baseline="0" dirty="0"/>
          </a:p>
          <a:p>
            <a:pPr marL="0" indent="0">
              <a:buFont typeface="Arial" panose="020B0604020202020204" pitchFamily="34" charset="0"/>
              <a:buNone/>
            </a:pPr>
            <a:r>
              <a:rPr lang="en-GB" baseline="0" dirty="0" err="1"/>
              <a:t>Oes</a:t>
            </a:r>
            <a:r>
              <a:rPr lang="en-GB" baseline="0" dirty="0"/>
              <a:t> </a:t>
            </a:r>
            <a:r>
              <a:rPr lang="en-GB" baseline="0" dirty="0" err="1"/>
              <a:t>gennych</a:t>
            </a:r>
            <a:r>
              <a:rPr lang="en-GB" baseline="0" dirty="0"/>
              <a:t> chi </a:t>
            </a:r>
            <a:r>
              <a:rPr lang="en-GB" baseline="0" dirty="0" err="1"/>
              <a:t>wasanaethau</a:t>
            </a:r>
            <a:r>
              <a:rPr lang="en-GB" baseline="0" dirty="0"/>
              <a:t> </a:t>
            </a:r>
            <a:r>
              <a:rPr lang="en-GB" baseline="0" dirty="0" err="1"/>
              <a:t>iechyd</a:t>
            </a:r>
            <a:r>
              <a:rPr lang="en-GB" baseline="0" dirty="0"/>
              <a:t> </a:t>
            </a:r>
            <a:r>
              <a:rPr lang="en-GB" baseline="0" dirty="0" err="1"/>
              <a:t>wedi’u</a:t>
            </a:r>
            <a:r>
              <a:rPr lang="en-GB" baseline="0" dirty="0"/>
              <a:t> </a:t>
            </a:r>
            <a:r>
              <a:rPr lang="en-GB" baseline="0" dirty="0" err="1"/>
              <a:t>teilwra</a:t>
            </a:r>
            <a:r>
              <a:rPr lang="en-GB" baseline="0" dirty="0"/>
              <a:t> </a:t>
            </a:r>
            <a:r>
              <a:rPr lang="en-GB" baseline="0" dirty="0" err="1"/>
              <a:t>ar</a:t>
            </a:r>
            <a:r>
              <a:rPr lang="en-GB" baseline="0" dirty="0"/>
              <a:t> </a:t>
            </a:r>
            <a:r>
              <a:rPr lang="en-GB" baseline="0" dirty="0" err="1"/>
              <a:t>gyfer</a:t>
            </a:r>
            <a:r>
              <a:rPr lang="en-GB" baseline="0" dirty="0"/>
              <a:t> plant a </a:t>
            </a:r>
            <a:r>
              <a:rPr lang="en-GB" baseline="0" dirty="0" err="1"/>
              <a:t>allai</a:t>
            </a:r>
            <a:r>
              <a:rPr lang="en-GB" baseline="0" dirty="0"/>
              <a:t> </a:t>
            </a:r>
            <a:r>
              <a:rPr lang="en-GB" baseline="0" dirty="0" err="1"/>
              <a:t>golli</a:t>
            </a:r>
            <a:r>
              <a:rPr lang="en-GB" baseline="0" dirty="0"/>
              <a:t> </a:t>
            </a:r>
            <a:r>
              <a:rPr lang="en-GB" baseline="0" dirty="0" err="1"/>
              <a:t>cyfleoedd</a:t>
            </a:r>
            <a:r>
              <a:rPr lang="en-GB" baseline="0" dirty="0"/>
              <a:t>, </a:t>
            </a:r>
            <a:r>
              <a:rPr lang="en-GB" baseline="0" dirty="0" err="1"/>
              <a:t>e.e</a:t>
            </a:r>
            <a:r>
              <a:rPr lang="en-GB" baseline="0" dirty="0"/>
              <a:t>. plant </a:t>
            </a:r>
            <a:r>
              <a:rPr lang="en-GB" baseline="0" dirty="0" err="1"/>
              <a:t>o</a:t>
            </a:r>
            <a:r>
              <a:rPr lang="en-GB" baseline="0" dirty="0"/>
              <a:t> </a:t>
            </a:r>
            <a:r>
              <a:rPr lang="en-GB" baseline="0" dirty="0" err="1"/>
              <a:t>gymunedau</a:t>
            </a:r>
            <a:r>
              <a:rPr lang="en-GB" baseline="0" dirty="0"/>
              <a:t> </a:t>
            </a:r>
            <a:r>
              <a:rPr lang="en-GB" baseline="0" dirty="0" err="1"/>
              <a:t>Teithwyr</a:t>
            </a:r>
            <a:r>
              <a:rPr lang="en-GB" baseline="0" dirty="0"/>
              <a:t>, </a:t>
            </a:r>
            <a:r>
              <a:rPr lang="en-GB" baseline="0" dirty="0" err="1"/>
              <a:t>neu</a:t>
            </a:r>
            <a:r>
              <a:rPr lang="en-GB" baseline="0" dirty="0"/>
              <a:t> </a:t>
            </a:r>
            <a:r>
              <a:rPr lang="en-GB" baseline="0" dirty="0" err="1"/>
              <a:t>blant</a:t>
            </a:r>
            <a:r>
              <a:rPr lang="en-GB" baseline="0" dirty="0"/>
              <a:t> </a:t>
            </a:r>
            <a:r>
              <a:rPr lang="en-GB" baseline="0" dirty="0" err="1"/>
              <a:t>sy’n</a:t>
            </a:r>
            <a:r>
              <a:rPr lang="en-GB" baseline="0" dirty="0"/>
              <a:t> </a:t>
            </a:r>
            <a:r>
              <a:rPr lang="en-GB" baseline="0" dirty="0" err="1"/>
              <a:t>cael</a:t>
            </a:r>
            <a:r>
              <a:rPr lang="en-GB" baseline="0" dirty="0"/>
              <a:t> </a:t>
            </a:r>
            <a:r>
              <a:rPr lang="en-GB" baseline="0" dirty="0" err="1"/>
              <a:t>eu</a:t>
            </a:r>
            <a:r>
              <a:rPr lang="en-GB" baseline="0" dirty="0"/>
              <a:t> </a:t>
            </a:r>
            <a:r>
              <a:rPr lang="en-GB" baseline="0" dirty="0" err="1"/>
              <a:t>haddysgu</a:t>
            </a:r>
            <a:r>
              <a:rPr lang="en-GB" baseline="0" dirty="0"/>
              <a:t> </a:t>
            </a:r>
            <a:r>
              <a:rPr lang="en-GB" baseline="0" dirty="0" err="1"/>
              <a:t>gartref</a:t>
            </a:r>
            <a:r>
              <a:rPr lang="en-GB" baseline="0" dirty="0"/>
              <a:t>?</a:t>
            </a:r>
            <a:endParaRPr lang="en-GB" dirty="0"/>
          </a:p>
          <a:p>
            <a:pPr lvl="0"/>
            <a:endParaRPr lang="en-GB" sz="1200" kern="1200" dirty="0">
              <a:solidFill>
                <a:schemeClr val="tx1"/>
              </a:solidFill>
              <a:effectLst/>
              <a:latin typeface="+mn-lt"/>
              <a:ea typeface="+mn-ea"/>
              <a:cs typeface="+mn-cs"/>
            </a:endParaRPr>
          </a:p>
          <a:p>
            <a:pPr lvl="0"/>
            <a:r>
              <a:rPr lang="en-GB" sz="1200" kern="1200" dirty="0" err="1">
                <a:solidFill>
                  <a:schemeClr val="tx1"/>
                </a:solidFill>
                <a:effectLst/>
                <a:latin typeface="+mn-lt"/>
                <a:ea typeface="+mn-ea"/>
                <a:cs typeface="+mn-cs"/>
              </a:rPr>
              <a:t>I’w</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hystyried</a:t>
            </a:r>
            <a:r>
              <a:rPr lang="en-GB" sz="1200" kern="1200" dirty="0">
                <a:solidFill>
                  <a:schemeClr val="tx1"/>
                </a:solidFill>
                <a:effectLst/>
                <a:latin typeface="+mn-lt"/>
                <a:ea typeface="+mn-ea"/>
                <a:cs typeface="+mn-cs"/>
              </a:rPr>
              <a:t>: </a:t>
            </a:r>
          </a:p>
          <a:p>
            <a:pPr lvl="0"/>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err="1">
                <a:solidFill>
                  <a:schemeClr val="tx1"/>
                </a:solidFill>
                <a:effectLst/>
                <a:latin typeface="+mn-lt"/>
                <a:ea typeface="+mn-ea"/>
                <a:cs typeface="+mn-cs"/>
              </a:rPr>
              <a:t>Gwybodaeth</a:t>
            </a:r>
            <a:r>
              <a:rPr lang="en-GB" sz="1200" kern="1200" dirty="0">
                <a:solidFill>
                  <a:schemeClr val="tx1"/>
                </a:solidFill>
                <a:effectLst/>
                <a:latin typeface="+mn-lt"/>
                <a:ea typeface="+mn-ea"/>
                <a:cs typeface="+mn-cs"/>
              </a:rPr>
              <a:t> staff am </a:t>
            </a:r>
            <a:r>
              <a:rPr lang="en-GB" sz="1200" kern="1200" dirty="0" err="1">
                <a:solidFill>
                  <a:schemeClr val="tx1"/>
                </a:solidFill>
                <a:effectLst/>
                <a:latin typeface="+mn-lt"/>
                <a:ea typeface="+mn-ea"/>
                <a:cs typeface="+mn-cs"/>
              </a:rPr>
              <a:t>y</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Ddeddf</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Cydraddoldeb</a:t>
            </a:r>
            <a:r>
              <a:rPr lang="en-GB" sz="1200" kern="1200" dirty="0">
                <a:solidFill>
                  <a:schemeClr val="tx1"/>
                </a:solidFill>
                <a:effectLst/>
                <a:latin typeface="+mn-lt"/>
                <a:ea typeface="+mn-ea"/>
                <a:cs typeface="+mn-cs"/>
              </a:rPr>
              <a:t> ac </a:t>
            </a:r>
            <a:r>
              <a:rPr lang="en-GB" sz="1200" kern="1200" dirty="0" err="1">
                <a:solidFill>
                  <a:schemeClr val="tx1"/>
                </a:solidFill>
                <a:effectLst/>
                <a:latin typeface="+mn-lt"/>
                <a:ea typeface="+mn-ea"/>
                <a:cs typeface="+mn-cs"/>
              </a:rPr>
              <a:t>anghenion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gwahanol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grwpiau</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blant</a:t>
            </a:r>
            <a:r>
              <a:rPr lang="en-GB"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Mae CPC </a:t>
            </a:r>
            <a:r>
              <a:rPr lang="en-GB" sz="1200" kern="1200" dirty="0" err="1">
                <a:solidFill>
                  <a:schemeClr val="tx1"/>
                </a:solidFill>
                <a:effectLst/>
                <a:latin typeface="+mn-lt"/>
                <a:ea typeface="+mn-ea"/>
                <a:cs typeface="+mn-cs"/>
              </a:rPr>
              <a:t>yn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argymell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asesiad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effaith</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hawliau</a:t>
            </a:r>
            <a:r>
              <a:rPr lang="en-GB" sz="1200" kern="1200" dirty="0">
                <a:solidFill>
                  <a:schemeClr val="tx1"/>
                </a:solidFill>
                <a:effectLst/>
                <a:latin typeface="+mn-lt"/>
                <a:ea typeface="+mn-ea"/>
                <a:cs typeface="+mn-cs"/>
              </a:rPr>
              <a:t> plant – </a:t>
            </a:r>
            <a:r>
              <a:rPr lang="en-GB" sz="1200" kern="1200" dirty="0" err="1">
                <a:solidFill>
                  <a:schemeClr val="tx1"/>
                </a:solidFill>
                <a:effectLst/>
                <a:latin typeface="+mn-lt"/>
                <a:ea typeface="+mn-ea"/>
                <a:cs typeface="+mn-cs"/>
              </a:rPr>
              <a:t>templedi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gael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wefan</a:t>
            </a:r>
            <a:r>
              <a:rPr lang="en-GB" sz="1200" kern="1200" dirty="0">
                <a:solidFill>
                  <a:schemeClr val="tx1"/>
                </a:solidFill>
                <a:effectLst/>
                <a:latin typeface="+mn-lt"/>
                <a:ea typeface="+mn-ea"/>
                <a:cs typeface="+mn-cs"/>
              </a:rPr>
              <a:t> CPC. </a:t>
            </a:r>
            <a:r>
              <a:rPr lang="en-GB" sz="1200" kern="1200" dirty="0" err="1">
                <a:solidFill>
                  <a:schemeClr val="tx1"/>
                </a:solidFill>
                <a:effectLst/>
                <a:latin typeface="+mn-lt"/>
                <a:ea typeface="+mn-ea"/>
                <a:cs typeface="+mn-cs"/>
              </a:rPr>
              <a:t>Adborth</a:t>
            </a:r>
            <a:r>
              <a:rPr lang="en-GB" sz="1200" kern="1200" dirty="0">
                <a:solidFill>
                  <a:schemeClr val="tx1"/>
                </a:solidFill>
                <a:effectLst/>
                <a:latin typeface="+mn-lt"/>
                <a:ea typeface="+mn-ea"/>
                <a:cs typeface="+mn-cs"/>
              </a:rPr>
              <a:t> – </a:t>
            </a:r>
            <a:r>
              <a:rPr lang="en-GB" sz="1200" kern="1200" dirty="0" err="1">
                <a:solidFill>
                  <a:schemeClr val="tx1"/>
                </a:solidFill>
                <a:effectLst/>
                <a:latin typeface="+mn-lt"/>
                <a:ea typeface="+mn-ea"/>
                <a:cs typeface="+mn-cs"/>
              </a:rPr>
              <a:t>helpu</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sicrhau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ffocws</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bolisi</a:t>
            </a:r>
            <a:r>
              <a:rPr lang="en-GB" sz="1200" kern="1200" dirty="0">
                <a:solidFill>
                  <a:schemeClr val="tx1"/>
                </a:solidFill>
                <a:effectLst/>
                <a:latin typeface="+mn-lt"/>
                <a:ea typeface="+mn-ea"/>
                <a:cs typeface="+mn-cs"/>
              </a:rPr>
              <a:t> a </a:t>
            </a:r>
            <a:r>
              <a:rPr lang="en-GB" sz="1200" kern="1200" dirty="0" err="1">
                <a:solidFill>
                  <a:schemeClr val="tx1"/>
                </a:solidFill>
                <a:effectLst/>
                <a:latin typeface="+mn-lt"/>
                <a:ea typeface="+mn-ea"/>
                <a:cs typeface="+mn-cs"/>
              </a:rPr>
              <a:t>chanfod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anghenion</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err="1">
                <a:solidFill>
                  <a:schemeClr val="tx1"/>
                </a:solidFill>
                <a:effectLst/>
                <a:latin typeface="+mn-lt"/>
                <a:ea typeface="+mn-ea"/>
                <a:cs typeface="+mn-cs"/>
              </a:rPr>
              <a:t>Adolygu’r</a:t>
            </a:r>
            <a:r>
              <a:rPr lang="en-GB" sz="1200" kern="1200" dirty="0">
                <a:solidFill>
                  <a:schemeClr val="tx1"/>
                </a:solidFill>
                <a:effectLst/>
                <a:latin typeface="+mn-lt"/>
                <a:ea typeface="+mn-ea"/>
                <a:cs typeface="+mn-cs"/>
              </a:rPr>
              <a:t> data </a:t>
            </a:r>
            <a:r>
              <a:rPr lang="en-GB" sz="1200" kern="1200" dirty="0" err="1">
                <a:solidFill>
                  <a:schemeClr val="tx1"/>
                </a:solidFill>
                <a:effectLst/>
                <a:latin typeface="+mn-lt"/>
                <a:ea typeface="+mn-ea"/>
                <a:cs typeface="+mn-cs"/>
              </a:rPr>
              <a:t>sy’n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cael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gasglu</a:t>
            </a:r>
            <a:r>
              <a:rPr lang="en-GB" sz="1200" kern="1200" dirty="0">
                <a:solidFill>
                  <a:schemeClr val="tx1"/>
                </a:solidFill>
                <a:effectLst/>
                <a:latin typeface="+mn-lt"/>
                <a:ea typeface="+mn-ea"/>
                <a:cs typeface="+mn-cs"/>
              </a:rPr>
              <a:t> – </a:t>
            </a:r>
            <a:r>
              <a:rPr lang="en-GB" sz="1200" kern="1200" dirty="0" err="1">
                <a:solidFill>
                  <a:schemeClr val="tx1"/>
                </a:solidFill>
                <a:effectLst/>
                <a:latin typeface="+mn-lt"/>
                <a:ea typeface="+mn-ea"/>
                <a:cs typeface="+mn-cs"/>
              </a:rPr>
              <a:t>oes</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angen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i</a:t>
            </a:r>
            <a:r>
              <a:rPr lang="en-GB" sz="1200" kern="1200" baseline="0" dirty="0">
                <a:solidFill>
                  <a:schemeClr val="tx1"/>
                </a:solidFill>
                <a:effectLst/>
                <a:latin typeface="+mn-lt"/>
                <a:ea typeface="+mn-ea"/>
                <a:cs typeface="+mn-cs"/>
              </a:rPr>
              <a:t> chi </a:t>
            </a:r>
            <a:r>
              <a:rPr lang="en-GB" sz="1200" kern="1200" baseline="0" dirty="0" err="1">
                <a:solidFill>
                  <a:schemeClr val="tx1"/>
                </a:solidFill>
                <a:effectLst/>
                <a:latin typeface="+mn-lt"/>
                <a:ea typeface="+mn-ea"/>
                <a:cs typeface="+mn-cs"/>
              </a:rPr>
              <a:t>fod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casglu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mwy</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o</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ddata</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i</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gyrraedd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pob</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plentyn</a:t>
            </a:r>
            <a:r>
              <a:rPr lang="en-GB" sz="1200" kern="1200" baseline="0" dirty="0">
                <a:solidFill>
                  <a:schemeClr val="tx1"/>
                </a:solidFill>
                <a:effectLst/>
                <a:latin typeface="+mn-lt"/>
                <a:ea typeface="+mn-ea"/>
                <a:cs typeface="+mn-cs"/>
              </a:rPr>
              <a:t> a </a:t>
            </a:r>
            <a:r>
              <a:rPr lang="en-GB" sz="1200" kern="1200" baseline="0" dirty="0" err="1">
                <a:solidFill>
                  <a:schemeClr val="tx1"/>
                </a:solidFill>
                <a:effectLst/>
                <a:latin typeface="+mn-lt"/>
                <a:ea typeface="+mn-ea"/>
                <a:cs typeface="+mn-cs"/>
              </a:rPr>
              <a:t>pherson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ifanc</a:t>
            </a:r>
            <a:r>
              <a:rPr lang="en-GB"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GB" sz="1200" kern="1200" dirty="0" err="1">
                <a:solidFill>
                  <a:schemeClr val="tx1"/>
                </a:solidFill>
                <a:effectLst/>
                <a:latin typeface="+mn-lt"/>
                <a:ea typeface="+mn-ea"/>
                <a:cs typeface="+mn-cs"/>
              </a:rPr>
              <a:t>Darparu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gwybodaeth</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hygyrch</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mewn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iaith/fformat</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priodol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gyfer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oed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aeddfedrwydd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anabledd</a:t>
            </a:r>
            <a:r>
              <a:rPr lang="en-GB" sz="1200" kern="1200" dirty="0">
                <a:solidFill>
                  <a:schemeClr val="tx1"/>
                </a:solidFill>
                <a:effectLst/>
                <a:latin typeface="+mn-lt"/>
                <a:ea typeface="+mn-ea"/>
                <a:cs typeface="+mn-cs"/>
              </a:rPr>
              <a:t> etc</a:t>
            </a:r>
          </a:p>
          <a:p>
            <a:pPr marL="0" lvl="0" indent="0">
              <a:buFont typeface="Arial" panose="020B0604020202020204" pitchFamily="34" charset="0"/>
              <a:buNone/>
            </a:pPr>
            <a:endParaRPr lang="en-GB" sz="1200" kern="1200" dirty="0">
              <a:solidFill>
                <a:schemeClr val="tx1"/>
              </a:solidFill>
              <a:effectLst/>
              <a:latin typeface="+mn-lt"/>
              <a:ea typeface="+mn-ea"/>
              <a:cs typeface="+mn-cs"/>
            </a:endParaRPr>
          </a:p>
          <a:p>
            <a:pPr marL="0" lvl="0" indent="0">
              <a:buFont typeface="Arial" panose="020B0604020202020204" pitchFamily="34" charset="0"/>
              <a:buNone/>
            </a:pPr>
            <a:r>
              <a:rPr lang="en-GB" sz="1200" kern="1200" dirty="0" err="1">
                <a:solidFill>
                  <a:schemeClr val="tx1"/>
                </a:solidFill>
                <a:effectLst/>
                <a:latin typeface="+mn-lt"/>
                <a:ea typeface="+mn-ea"/>
                <a:cs typeface="+mn-cs"/>
              </a:rPr>
              <a:t>Enghreifftiau</a:t>
            </a:r>
            <a:r>
              <a:rPr lang="en-GB" sz="1200" kern="1200" dirty="0">
                <a:solidFill>
                  <a:schemeClr val="tx1"/>
                </a:solidFill>
                <a:effectLst/>
                <a:latin typeface="+mn-lt"/>
                <a:ea typeface="+mn-ea"/>
                <a:cs typeface="+mn-cs"/>
              </a:rPr>
              <a:t>:</a:t>
            </a:r>
          </a:p>
          <a:p>
            <a:pPr marL="0" lvl="0" indent="0">
              <a:buFont typeface="Arial" panose="020B0604020202020204" pitchFamily="34" charset="0"/>
              <a:buNone/>
            </a:pP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err="1">
                <a:solidFill>
                  <a:schemeClr val="tx1"/>
                </a:solidFill>
                <a:effectLst/>
                <a:latin typeface="+mn-lt"/>
                <a:ea typeface="+mn-ea"/>
                <a:cs typeface="+mn-cs"/>
              </a:rPr>
              <a:t>Aneurin</a:t>
            </a:r>
            <a:r>
              <a:rPr lang="en-GB" sz="1200" kern="1200" dirty="0">
                <a:solidFill>
                  <a:schemeClr val="tx1"/>
                </a:solidFill>
                <a:effectLst/>
                <a:latin typeface="+mn-lt"/>
                <a:ea typeface="+mn-ea"/>
                <a:cs typeface="+mn-cs"/>
              </a:rPr>
              <a:t> Bevan: Model </a:t>
            </a:r>
            <a:r>
              <a:rPr lang="en-GB" sz="1200" kern="1200" dirty="0" err="1">
                <a:solidFill>
                  <a:schemeClr val="tx1"/>
                </a:solidFill>
                <a:effectLst/>
                <a:latin typeface="+mn-lt"/>
                <a:ea typeface="+mn-ea"/>
                <a:cs typeface="+mn-cs"/>
              </a:rPr>
              <a:t>Rhewfryn/Fframwaith</a:t>
            </a:r>
            <a:r>
              <a:rPr lang="en-GB" sz="1200" kern="1200" baseline="0" dirty="0">
                <a:solidFill>
                  <a:schemeClr val="tx1"/>
                </a:solidFill>
                <a:effectLst/>
                <a:latin typeface="+mn-lt"/>
                <a:ea typeface="+mn-ea"/>
                <a:cs typeface="+mn-cs"/>
              </a:rPr>
              <a:t> NYTH – </a:t>
            </a:r>
            <a:r>
              <a:rPr lang="en-GB" sz="1200" kern="1200" baseline="0" dirty="0" err="1">
                <a:solidFill>
                  <a:schemeClr val="tx1"/>
                </a:solidFill>
                <a:effectLst/>
                <a:latin typeface="+mn-lt"/>
                <a:ea typeface="+mn-ea"/>
                <a:cs typeface="+mn-cs"/>
              </a:rPr>
              <a:t>ymarferwyr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iechyd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meddwl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cydnabod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bod</a:t>
            </a:r>
            <a:r>
              <a:rPr lang="en-GB" sz="1200" kern="1200" baseline="0" dirty="0">
                <a:solidFill>
                  <a:schemeClr val="tx1"/>
                </a:solidFill>
                <a:effectLst/>
                <a:latin typeface="+mn-lt"/>
                <a:ea typeface="+mn-ea"/>
                <a:cs typeface="+mn-cs"/>
              </a:rPr>
              <a:t> plant </a:t>
            </a:r>
            <a:r>
              <a:rPr lang="en-GB" sz="1200" kern="1200" baseline="0" dirty="0" err="1">
                <a:solidFill>
                  <a:schemeClr val="tx1"/>
                </a:solidFill>
                <a:effectLst/>
                <a:latin typeface="+mn-lt"/>
                <a:ea typeface="+mn-ea"/>
                <a:cs typeface="+mn-cs"/>
              </a:rPr>
              <a:t>oedd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â</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chefndir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lle</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roedd</a:t>
            </a:r>
            <a:r>
              <a:rPr lang="en-GB" sz="1200" kern="1200" baseline="0" dirty="0">
                <a:solidFill>
                  <a:schemeClr val="tx1"/>
                </a:solidFill>
                <a:effectLst/>
                <a:latin typeface="+mn-lt"/>
                <a:ea typeface="+mn-ea"/>
                <a:cs typeface="+mn-cs"/>
              </a:rPr>
              <a:t> yr </a:t>
            </a:r>
            <a:r>
              <a:rPr lang="en-GB" sz="1200" kern="1200" baseline="0" dirty="0" err="1">
                <a:solidFill>
                  <a:schemeClr val="tx1"/>
                </a:solidFill>
                <a:effectLst/>
                <a:latin typeface="+mn-lt"/>
                <a:ea typeface="+mn-ea"/>
                <a:cs typeface="+mn-cs"/>
              </a:rPr>
              <a:t>adnoddau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lleiaf</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colli</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cyfle</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i</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gael</a:t>
            </a:r>
            <a:r>
              <a:rPr lang="en-GB" sz="1200" kern="1200" baseline="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cefnogaeth</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iechyd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meddwl</a:t>
            </a:r>
            <a:r>
              <a:rPr lang="en-GB" sz="1200" kern="1200" dirty="0">
                <a:solidFill>
                  <a:schemeClr val="tx1"/>
                </a:solidFill>
                <a:effectLst/>
                <a:latin typeface="+mn-lt"/>
                <a:ea typeface="+mn-ea"/>
                <a:cs typeface="+mn-cs"/>
              </a:rPr>
              <a:t> ac </a:t>
            </a:r>
            <a:r>
              <a:rPr lang="en-GB" sz="1200" kern="1200" dirty="0" err="1">
                <a:solidFill>
                  <a:schemeClr val="tx1"/>
                </a:solidFill>
                <a:effectLst/>
                <a:latin typeface="+mn-lt"/>
                <a:ea typeface="+mn-ea"/>
                <a:cs typeface="+mn-cs"/>
              </a:rPr>
              <a:t>yn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cael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eu</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bownsio</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rhwng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gwasanaethau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Adnoddau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aruthrol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cael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camleoli</a:t>
            </a:r>
            <a:r>
              <a:rPr lang="en-GB" sz="1200" kern="1200" baseline="0" dirty="0">
                <a:solidFill>
                  <a:schemeClr val="tx1"/>
                </a:solidFill>
                <a:effectLst/>
                <a:latin typeface="+mn-lt"/>
                <a:ea typeface="+mn-ea"/>
                <a:cs typeface="+mn-cs"/>
              </a:rPr>
              <a:t>. Felly </a:t>
            </a:r>
            <a:r>
              <a:rPr lang="en-GB" sz="1200" kern="1200" baseline="0" dirty="0" err="1">
                <a:solidFill>
                  <a:schemeClr val="tx1"/>
                </a:solidFill>
                <a:effectLst/>
                <a:latin typeface="+mn-lt"/>
                <a:ea typeface="+mn-ea"/>
                <a:cs typeface="+mn-cs"/>
              </a:rPr>
              <a:t>crëwyd</a:t>
            </a:r>
            <a:r>
              <a:rPr lang="en-GB" sz="1200" kern="1200" baseline="0" dirty="0">
                <a:solidFill>
                  <a:schemeClr val="tx1"/>
                </a:solidFill>
                <a:effectLst/>
                <a:latin typeface="+mn-lt"/>
                <a:ea typeface="+mn-ea"/>
                <a:cs typeface="+mn-cs"/>
              </a:rPr>
              <a:t> model panel </a:t>
            </a:r>
            <a:r>
              <a:rPr lang="en-GB" sz="1200" kern="1200" baseline="0" dirty="0" err="1">
                <a:solidFill>
                  <a:schemeClr val="tx1"/>
                </a:solidFill>
                <a:effectLst/>
                <a:latin typeface="+mn-lt"/>
                <a:ea typeface="+mn-ea"/>
                <a:cs typeface="+mn-cs"/>
              </a:rPr>
              <a:t>newydd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sy’n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dod</a:t>
            </a:r>
            <a:r>
              <a:rPr lang="en-GB" sz="1200" kern="1200" baseline="0" dirty="0">
                <a:solidFill>
                  <a:schemeClr val="tx1"/>
                </a:solidFill>
                <a:effectLst/>
                <a:latin typeface="+mn-lt"/>
                <a:ea typeface="+mn-ea"/>
                <a:cs typeface="+mn-cs"/>
              </a:rPr>
              <a:t> â </a:t>
            </a:r>
            <a:r>
              <a:rPr lang="en-GB" sz="1200" kern="1200" baseline="0" dirty="0" err="1">
                <a:solidFill>
                  <a:schemeClr val="tx1"/>
                </a:solidFill>
                <a:effectLst/>
                <a:latin typeface="+mn-lt"/>
                <a:ea typeface="+mn-ea"/>
                <a:cs typeface="+mn-cs"/>
              </a:rPr>
              <a:t>gwasanaethau</a:t>
            </a:r>
            <a:r>
              <a:rPr lang="en-GB" sz="1200" kern="1200" baseline="0" dirty="0">
                <a:solidFill>
                  <a:schemeClr val="tx1"/>
                </a:solidFill>
                <a:effectLst/>
                <a:latin typeface="+mn-lt"/>
                <a:ea typeface="+mn-ea"/>
                <a:cs typeface="+mn-cs"/>
              </a:rPr>
              <a:t> at y </a:t>
            </a:r>
            <a:r>
              <a:rPr lang="en-GB" sz="1200" kern="1200" baseline="0" dirty="0" err="1">
                <a:solidFill>
                  <a:schemeClr val="tx1"/>
                </a:solidFill>
                <a:effectLst/>
                <a:latin typeface="+mn-lt"/>
                <a:ea typeface="+mn-ea"/>
                <a:cs typeface="+mn-cs"/>
              </a:rPr>
              <a:t>plentyn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unigol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mewn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modd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amserol</a:t>
            </a:r>
            <a:r>
              <a:rPr lang="en-GB" sz="1200" kern="1200" baseline="0" dirty="0">
                <a:solidFill>
                  <a:schemeClr val="tx1"/>
                </a:solidFill>
                <a:effectLst/>
                <a:latin typeface="+mn-lt"/>
                <a:ea typeface="+mn-ea"/>
                <a:cs typeface="+mn-cs"/>
              </a:rPr>
              <a:t>. </a:t>
            </a:r>
          </a:p>
          <a:p>
            <a:pPr marL="171450" lvl="0" indent="-171450">
              <a:buFont typeface="Arial" panose="020B0604020202020204" pitchFamily="34" charset="0"/>
              <a:buChar char="•"/>
            </a:pPr>
            <a:r>
              <a:rPr lang="en-GB" sz="1200" kern="1200" dirty="0" err="1">
                <a:solidFill>
                  <a:schemeClr val="tx1"/>
                </a:solidFill>
                <a:effectLst/>
                <a:latin typeface="+mn-lt"/>
                <a:ea typeface="+mn-ea"/>
                <a:cs typeface="+mn-cs"/>
              </a:rPr>
              <a:t>Fframwaith</a:t>
            </a:r>
            <a:r>
              <a:rPr lang="en-GB" sz="1200" kern="1200" dirty="0">
                <a:solidFill>
                  <a:schemeClr val="tx1"/>
                </a:solidFill>
                <a:effectLst/>
                <a:latin typeface="+mn-lt"/>
                <a:ea typeface="+mn-ea"/>
                <a:cs typeface="+mn-cs"/>
              </a:rPr>
              <a:t> NYTH </a:t>
            </a:r>
            <a:r>
              <a:rPr lang="en-GB" sz="1200" kern="1200" dirty="0" err="1">
                <a:solidFill>
                  <a:schemeClr val="tx1"/>
                </a:solidFill>
                <a:effectLst/>
                <a:latin typeface="+mn-lt"/>
                <a:ea typeface="+mn-ea"/>
                <a:cs typeface="+mn-cs"/>
              </a:rPr>
              <a:t>yw’r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ymgais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genedlaethol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wella’r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gweithio</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ar</a:t>
            </a:r>
            <a:r>
              <a:rPr lang="en-GB" sz="1200" kern="1200" baseline="0" dirty="0">
                <a:solidFill>
                  <a:schemeClr val="tx1"/>
                </a:solidFill>
                <a:effectLst/>
                <a:latin typeface="+mn-lt"/>
                <a:ea typeface="+mn-ea"/>
                <a:cs typeface="+mn-cs"/>
              </a:rPr>
              <a:t> y </a:t>
            </a:r>
            <a:r>
              <a:rPr lang="en-GB" sz="1200" kern="1200" baseline="0" dirty="0" err="1">
                <a:solidFill>
                  <a:schemeClr val="tx1"/>
                </a:solidFill>
                <a:effectLst/>
                <a:latin typeface="+mn-lt"/>
                <a:ea typeface="+mn-ea"/>
                <a:cs typeface="+mn-cs"/>
              </a:rPr>
              <a:t>cyd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rhwng</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gwasanaethau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iechyd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meddwl</a:t>
            </a:r>
            <a:r>
              <a:rPr lang="en-GB" sz="1200" kern="1200" baseline="0" dirty="0">
                <a:solidFill>
                  <a:schemeClr val="tx1"/>
                </a:solidFill>
                <a:effectLst/>
                <a:latin typeface="+mn-lt"/>
                <a:ea typeface="+mn-ea"/>
                <a:cs typeface="+mn-cs"/>
              </a:rPr>
              <a:t> a </a:t>
            </a:r>
            <a:r>
              <a:rPr lang="en-GB" sz="1200" kern="1200" baseline="0" dirty="0" err="1">
                <a:solidFill>
                  <a:schemeClr val="tx1"/>
                </a:solidFill>
                <a:effectLst/>
                <a:latin typeface="+mn-lt"/>
                <a:ea typeface="+mn-ea"/>
                <a:cs typeface="+mn-cs"/>
              </a:rPr>
              <a:t>llesiant</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holl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blant</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Cymru</a:t>
            </a:r>
            <a:r>
              <a:rPr lang="en-GB" sz="1200" kern="1200" baseline="0" dirty="0">
                <a:solidFill>
                  <a:schemeClr val="tx1"/>
                </a:solidFill>
                <a:effectLst/>
                <a:latin typeface="+mn-lt"/>
                <a:ea typeface="+mn-ea"/>
                <a:cs typeface="+mn-cs"/>
              </a:rPr>
              <a:t>. </a:t>
            </a:r>
            <a:endParaRPr lang="en-GB" dirty="0"/>
          </a:p>
        </p:txBody>
      </p:sp>
      <p:sp>
        <p:nvSpPr>
          <p:cNvPr id="4" name="Slide Number Placeholder 3"/>
          <p:cNvSpPr>
            <a:spLocks noGrp="1"/>
          </p:cNvSpPr>
          <p:nvPr>
            <p:ph type="sldNum" sz="quarter" idx="10"/>
          </p:nvPr>
        </p:nvSpPr>
        <p:spPr/>
        <p:txBody>
          <a:bodyPr/>
          <a:lstStyle/>
          <a:p>
            <a:fld id="{459A6EA9-66A1-4DDF-AD32-3B154CB7BBD1}" type="slidenum">
              <a:rPr lang="en-GB" smtClean="0"/>
              <a:pPr/>
              <a:t>18</a:t>
            </a:fld>
            <a:endParaRPr lang="en-GB"/>
          </a:p>
        </p:txBody>
      </p:sp>
    </p:spTree>
    <p:extLst>
      <p:ext uri="{BB962C8B-B14F-4D97-AF65-F5344CB8AC3E}">
        <p14:creationId xmlns:p14="http://schemas.microsoft.com/office/powerpoint/2010/main" val="16175927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GB" sz="1200" kern="1200" dirty="0">
                <a:solidFill>
                  <a:schemeClr val="tx1"/>
                </a:solidFill>
                <a:effectLst/>
                <a:latin typeface="+mn-lt"/>
                <a:ea typeface="+mn-ea"/>
                <a:cs typeface="+mn-cs"/>
              </a:rPr>
              <a:t>Create</a:t>
            </a:r>
            <a:r>
              <a:rPr lang="en-GB" sz="1200" kern="1200" baseline="0" dirty="0">
                <a:solidFill>
                  <a:schemeClr val="tx1"/>
                </a:solidFill>
                <a:effectLst/>
                <a:latin typeface="+mn-lt"/>
                <a:ea typeface="+mn-ea"/>
                <a:cs typeface="+mn-cs"/>
              </a:rPr>
              <a:t> and promote opportunities for children to be empowered. </a:t>
            </a:r>
            <a:endParaRPr lang="en-GB" sz="1200" kern="1200" dirty="0">
              <a:solidFill>
                <a:schemeClr val="tx1"/>
              </a:solidFill>
              <a:effectLst/>
              <a:latin typeface="+mn-lt"/>
              <a:ea typeface="+mn-ea"/>
              <a:cs typeface="+mn-cs"/>
            </a:endParaRPr>
          </a:p>
          <a:p>
            <a:pPr marL="0" lvl="0" indent="0">
              <a:buFont typeface="Arial" panose="020B0604020202020204" pitchFamily="34" charset="0"/>
              <a:buNone/>
            </a:pPr>
            <a:endParaRPr lang="en-GB" sz="1200" kern="1200" dirty="0">
              <a:solidFill>
                <a:schemeClr val="tx1"/>
              </a:solidFill>
              <a:effectLst/>
              <a:latin typeface="+mn-lt"/>
              <a:ea typeface="+mn-ea"/>
              <a:cs typeface="+mn-cs"/>
            </a:endParaRPr>
          </a:p>
          <a:p>
            <a:pPr marL="0" lvl="0" indent="0">
              <a:buFont typeface="Arial" panose="020B0604020202020204" pitchFamily="34" charset="0"/>
              <a:buNone/>
            </a:pPr>
            <a:r>
              <a:rPr lang="en-GB" sz="1200" kern="1200" dirty="0">
                <a:solidFill>
                  <a:schemeClr val="tx1"/>
                </a:solidFill>
                <a:effectLst/>
                <a:latin typeface="+mn-lt"/>
                <a:ea typeface="+mn-ea"/>
                <a:cs typeface="+mn-cs"/>
              </a:rPr>
              <a:t>To consider: </a:t>
            </a:r>
          </a:p>
          <a:p>
            <a:pPr marL="171450" lvl="0"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baseline="0" dirty="0">
                <a:solidFill>
                  <a:schemeClr val="tx1"/>
                </a:solidFill>
                <a:effectLst/>
                <a:latin typeface="+mn-lt"/>
                <a:ea typeface="+mn-ea"/>
                <a:cs typeface="+mn-cs"/>
              </a:rPr>
              <a:t>What support do children need to be able to be empowered. What are the barriers to them being able to influence services which they use?</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Do you give children accessible information about their rights and using health services?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Information and opportunities to influence decisions affecting them, including advocacy</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How is your work scrutinised by children and young people? Is it effective?</a:t>
            </a:r>
          </a:p>
          <a:p>
            <a:pPr marL="171450" lvl="0"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0" lvl="0" indent="0">
              <a:buFont typeface="Arial" panose="020B0604020202020204" pitchFamily="34" charset="0"/>
              <a:buNone/>
            </a:pPr>
            <a:r>
              <a:rPr lang="en-GB" sz="1200" kern="1200" dirty="0">
                <a:solidFill>
                  <a:schemeClr val="tx1"/>
                </a:solidFill>
                <a:effectLst/>
                <a:latin typeface="+mn-lt"/>
                <a:ea typeface="+mn-ea"/>
                <a:cs typeface="+mn-cs"/>
              </a:rPr>
              <a:t>Examples:</a:t>
            </a:r>
          </a:p>
          <a:p>
            <a:pPr marL="0" lvl="0" indent="0">
              <a:buFont typeface="Arial" panose="020B0604020202020204" pitchFamily="34" charset="0"/>
              <a:buNone/>
            </a:pP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Coproducing work – </a:t>
            </a:r>
            <a:r>
              <a:rPr lang="en-GB" dirty="0"/>
              <a:t>Cardiff &amp; Vale emotional and mental wellbeing website and </a:t>
            </a:r>
            <a:r>
              <a:rPr lang="en-GB" sz="1200" kern="1200" dirty="0">
                <a:solidFill>
                  <a:schemeClr val="tx1"/>
                </a:solidFill>
                <a:effectLst/>
                <a:latin typeface="+mn-lt"/>
                <a:ea typeface="+mn-ea"/>
                <a:cs typeface="+mn-cs"/>
              </a:rPr>
              <a:t>Swansea </a:t>
            </a:r>
            <a:r>
              <a:rPr lang="en-GB" dirty="0"/>
              <a:t>Bay’s </a:t>
            </a:r>
            <a:r>
              <a:rPr lang="en-GB" sz="1200" kern="1200" dirty="0">
                <a:solidFill>
                  <a:schemeClr val="tx1"/>
                </a:solidFill>
                <a:effectLst/>
                <a:latin typeface="+mn-lt"/>
                <a:ea typeface="+mn-ea"/>
                <a:cs typeface="+mn-cs"/>
              </a:rPr>
              <a:t>Tidy Minds website. </a:t>
            </a:r>
            <a:r>
              <a:rPr lang="en-GB" dirty="0"/>
              <a:t>These have </a:t>
            </a:r>
            <a:r>
              <a:rPr lang="en-GB" sz="1200" kern="1200" dirty="0">
                <a:solidFill>
                  <a:schemeClr val="tx1"/>
                </a:solidFill>
                <a:effectLst/>
                <a:latin typeface="+mn-lt"/>
                <a:ea typeface="+mn-ea"/>
                <a:cs typeface="+mn-cs"/>
              </a:rPr>
              <a:t>been joint </a:t>
            </a:r>
            <a:r>
              <a:rPr lang="en-GB" dirty="0"/>
              <a:t>projects </a:t>
            </a:r>
            <a:r>
              <a:rPr lang="en-GB" sz="1200" kern="1200" dirty="0">
                <a:solidFill>
                  <a:schemeClr val="tx1"/>
                </a:solidFill>
                <a:effectLst/>
                <a:latin typeface="+mn-lt"/>
                <a:ea typeface="+mn-ea"/>
                <a:cs typeface="+mn-cs"/>
              </a:rPr>
              <a:t>between the Health Board and young people to produce a website for mental health support </a:t>
            </a:r>
          </a:p>
          <a:p>
            <a:endParaRPr lang="en-GB" dirty="0"/>
          </a:p>
          <a:p>
            <a:pPr>
              <a:defRPr/>
            </a:pPr>
            <a:r>
              <a:rPr lang="en-GB" dirty="0"/>
              <a:t>Cardiff &amp; Vale: https://cavyoungwellbeing.wales/</a:t>
            </a:r>
          </a:p>
          <a:p>
            <a:pPr>
              <a:defRPr/>
            </a:pPr>
            <a:r>
              <a:rPr lang="en-GB" dirty="0"/>
              <a:t>Swansea Bay: https://tidyminds.org.uk/ </a:t>
            </a:r>
          </a:p>
          <a:p>
            <a:endParaRPr lang="en-GB" dirty="0"/>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Cardiff and Vale – worked with the children on their youth panel to produce an animated video sharing experiences of CYP, including when they have not felt respected by health practitioners.</a:t>
            </a:r>
          </a:p>
          <a:p>
            <a:endParaRPr lang="en-GB" dirty="0"/>
          </a:p>
          <a:p>
            <a:r>
              <a:rPr lang="en-GB" dirty="0"/>
              <a:t>https://cavyoungwellbeing.wales/young-people/emotional-wellbeing-mental-health/ </a:t>
            </a:r>
          </a:p>
          <a:p>
            <a:endParaRPr lang="en-GB" dirty="0"/>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Welsh Ambulance Services Trust – produced a video with messages from children on what they expect from the ambulance service</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Membership of interview panels for child-facing roles within the health service. This happens in several health boards</a:t>
            </a:r>
          </a:p>
          <a:p>
            <a:pPr marL="0" lvl="0" indent="0">
              <a:buFont typeface="Arial" panose="020B0604020202020204" pitchFamily="34" charset="0"/>
              <a:buNone/>
            </a:pPr>
            <a:r>
              <a:rPr lang="en-GB" sz="1200" kern="1200" dirty="0">
                <a:solidFill>
                  <a:schemeClr val="tx1"/>
                </a:solidFill>
                <a:effectLst/>
                <a:latin typeface="+mn-lt"/>
                <a:ea typeface="+mn-ea"/>
                <a:cs typeface="+mn-cs"/>
              </a:rPr>
              <a:t>……………………………………………………………………………………………………………………………………………………………………………………………………………..</a:t>
            </a:r>
          </a:p>
          <a:p>
            <a:pPr marL="0" lvl="0" indent="0">
              <a:buFont typeface="Arial" panose="020B0604020202020204" pitchFamily="34" charset="0"/>
              <a:buNone/>
            </a:pPr>
            <a:endParaRPr lang="en-GB" sz="1200" kern="1200" dirty="0">
              <a:solidFill>
                <a:schemeClr val="tx1"/>
              </a:solidFill>
              <a:effectLst/>
              <a:latin typeface="+mn-lt"/>
              <a:ea typeface="+mn-ea"/>
              <a:cs typeface="+mn-cs"/>
            </a:endParaRPr>
          </a:p>
          <a:p>
            <a:pPr marL="0" lvl="0" indent="0">
              <a:buFont typeface="Arial" panose="020B0604020202020204" pitchFamily="34" charset="0"/>
              <a:buNone/>
            </a:pPr>
            <a:r>
              <a:rPr lang="en-GB" sz="1200" kern="1200" dirty="0" err="1">
                <a:solidFill>
                  <a:schemeClr val="tx1"/>
                </a:solidFill>
                <a:effectLst/>
                <a:latin typeface="+mn-lt"/>
                <a:ea typeface="+mn-ea"/>
                <a:cs typeface="+mn-cs"/>
              </a:rPr>
              <a:t>Creu</a:t>
            </a:r>
            <a:r>
              <a:rPr lang="en-GB" sz="1200" kern="1200" dirty="0">
                <a:solidFill>
                  <a:schemeClr val="tx1"/>
                </a:solidFill>
                <a:effectLst/>
                <a:latin typeface="+mn-lt"/>
                <a:ea typeface="+mn-ea"/>
                <a:cs typeface="+mn-cs"/>
              </a:rPr>
              <a:t> a </a:t>
            </a:r>
            <a:r>
              <a:rPr lang="en-GB" sz="1200" kern="1200" dirty="0" err="1">
                <a:solidFill>
                  <a:schemeClr val="tx1"/>
                </a:solidFill>
                <a:effectLst/>
                <a:latin typeface="+mn-lt"/>
                <a:ea typeface="+mn-ea"/>
                <a:cs typeface="+mn-cs"/>
              </a:rPr>
              <a:t>hyrwyddo</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cyfleoedd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blant</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gael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eu</a:t>
            </a:r>
            <a:r>
              <a:rPr lang="en-GB" sz="1200" kern="1200" baseline="0" dirty="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galluogi</a:t>
            </a:r>
            <a:r>
              <a:rPr lang="en-GB" sz="1200" kern="1200" baseline="0" dirty="0" smtClean="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marL="0" lvl="0" indent="0">
              <a:buFont typeface="Arial" panose="020B0604020202020204" pitchFamily="34" charset="0"/>
              <a:buNone/>
            </a:pPr>
            <a:endParaRPr lang="en-GB" sz="1200" kern="1200" dirty="0">
              <a:solidFill>
                <a:schemeClr val="tx1"/>
              </a:solidFill>
              <a:effectLst/>
              <a:latin typeface="+mn-lt"/>
              <a:ea typeface="+mn-ea"/>
              <a:cs typeface="+mn-cs"/>
            </a:endParaRPr>
          </a:p>
          <a:p>
            <a:pPr marL="0" lvl="0" indent="0">
              <a:buFont typeface="Arial" panose="020B0604020202020204" pitchFamily="34" charset="0"/>
              <a:buNone/>
            </a:pPr>
            <a:r>
              <a:rPr lang="en-GB" sz="1200" kern="1200" dirty="0" err="1">
                <a:solidFill>
                  <a:schemeClr val="tx1"/>
                </a:solidFill>
                <a:effectLst/>
                <a:latin typeface="+mn-lt"/>
                <a:ea typeface="+mn-ea"/>
                <a:cs typeface="+mn-cs"/>
              </a:rPr>
              <a:t>I’w</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hystyried</a:t>
            </a:r>
            <a:r>
              <a:rPr lang="en-GB" sz="1200" kern="1200" dirty="0">
                <a:solidFill>
                  <a:schemeClr val="tx1"/>
                </a:solidFill>
                <a:effectLst/>
                <a:latin typeface="+mn-lt"/>
                <a:ea typeface="+mn-ea"/>
                <a:cs typeface="+mn-cs"/>
              </a:rPr>
              <a:t>: </a:t>
            </a:r>
          </a:p>
          <a:p>
            <a:pPr marL="171450" lvl="0"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baseline="0" dirty="0">
                <a:solidFill>
                  <a:schemeClr val="tx1"/>
                </a:solidFill>
                <a:effectLst/>
                <a:latin typeface="+mn-lt"/>
                <a:ea typeface="+mn-ea"/>
                <a:cs typeface="+mn-cs"/>
              </a:rPr>
              <a:t>Pa </a:t>
            </a:r>
            <a:r>
              <a:rPr lang="en-GB" sz="1200" kern="1200" baseline="0" dirty="0" err="1">
                <a:solidFill>
                  <a:schemeClr val="tx1"/>
                </a:solidFill>
                <a:effectLst/>
                <a:latin typeface="+mn-lt"/>
                <a:ea typeface="+mn-ea"/>
                <a:cs typeface="+mn-cs"/>
              </a:rPr>
              <a:t>gefnogaeth</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sydd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ei</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hangen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blant</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i</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gael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eu</a:t>
            </a:r>
            <a:r>
              <a:rPr lang="en-GB" sz="1200" kern="1200" baseline="0" dirty="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galluogi</a:t>
            </a:r>
            <a:r>
              <a:rPr lang="en-GB" sz="1200" kern="1200" baseline="0" dirty="0" smtClean="0">
                <a:solidFill>
                  <a:schemeClr val="tx1"/>
                </a:solidFill>
                <a:effectLst/>
                <a:latin typeface="+mn-lt"/>
                <a:ea typeface="+mn-ea"/>
                <a:cs typeface="+mn-cs"/>
              </a:rPr>
              <a:t>? </a:t>
            </a:r>
            <a:r>
              <a:rPr lang="en-GB" sz="1200" kern="1200" baseline="0" dirty="0">
                <a:solidFill>
                  <a:schemeClr val="tx1"/>
                </a:solidFill>
                <a:effectLst/>
                <a:latin typeface="+mn-lt"/>
                <a:ea typeface="+mn-ea"/>
                <a:cs typeface="+mn-cs"/>
              </a:rPr>
              <a:t>Beth </a:t>
            </a:r>
            <a:r>
              <a:rPr lang="en-GB" sz="1200" kern="1200" baseline="0" dirty="0" err="1">
                <a:solidFill>
                  <a:schemeClr val="tx1"/>
                </a:solidFill>
                <a:effectLst/>
                <a:latin typeface="+mn-lt"/>
                <a:ea typeface="+mn-ea"/>
                <a:cs typeface="+mn-cs"/>
              </a:rPr>
              <a:t>yw’r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rhwystrau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sy’n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hatal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rhag</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dylanwadu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gwasanaethau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maen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nhw’n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defnyddio</a:t>
            </a:r>
            <a:r>
              <a:rPr lang="en-GB" sz="1200" kern="1200" baseline="0" dirty="0">
                <a:solidFill>
                  <a:schemeClr val="tx1"/>
                </a:solidFill>
                <a:effectLst/>
                <a:latin typeface="+mn-lt"/>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baseline="0" dirty="0" err="1">
                <a:solidFill>
                  <a:schemeClr val="tx1"/>
                </a:solidFill>
                <a:effectLst/>
                <a:latin typeface="+mn-lt"/>
                <a:ea typeface="+mn-ea"/>
                <a:cs typeface="+mn-cs"/>
              </a:rPr>
              <a:t>Ydych</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chi’n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rhoi</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gwybodaeth</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hygyrch</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i</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blant</a:t>
            </a:r>
            <a:r>
              <a:rPr lang="en-GB" sz="1200" kern="1200" baseline="0" dirty="0">
                <a:solidFill>
                  <a:schemeClr val="tx1"/>
                </a:solidFill>
                <a:effectLst/>
                <a:latin typeface="+mn-lt"/>
                <a:ea typeface="+mn-ea"/>
                <a:cs typeface="+mn-cs"/>
              </a:rPr>
              <a:t> am </a:t>
            </a:r>
            <a:r>
              <a:rPr lang="en-GB" sz="1200" kern="1200" baseline="0" dirty="0" err="1">
                <a:solidFill>
                  <a:schemeClr val="tx1"/>
                </a:solidFill>
                <a:effectLst/>
                <a:latin typeface="+mn-lt"/>
                <a:ea typeface="+mn-ea"/>
                <a:cs typeface="+mn-cs"/>
              </a:rPr>
              <a:t>eu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hawliau</a:t>
            </a:r>
            <a:r>
              <a:rPr lang="en-GB" sz="1200" kern="1200" baseline="0" dirty="0">
                <a:solidFill>
                  <a:schemeClr val="tx1"/>
                </a:solidFill>
                <a:effectLst/>
                <a:latin typeface="+mn-lt"/>
                <a:ea typeface="+mn-ea"/>
                <a:cs typeface="+mn-cs"/>
              </a:rPr>
              <a:t> a </a:t>
            </a:r>
            <a:r>
              <a:rPr lang="en-GB" sz="1200" kern="1200" baseline="0" dirty="0" err="1">
                <a:solidFill>
                  <a:schemeClr val="tx1"/>
                </a:solidFill>
                <a:effectLst/>
                <a:latin typeface="+mn-lt"/>
                <a:ea typeface="+mn-ea"/>
                <a:cs typeface="+mn-cs"/>
              </a:rPr>
              <a:t>defnyddio</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gwasanaethau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iechyd</a:t>
            </a:r>
            <a:r>
              <a:rPr lang="en-GB" sz="1200" kern="1200" baseline="0" dirty="0">
                <a:solidFill>
                  <a:schemeClr val="tx1"/>
                </a:solidFill>
                <a:effectLst/>
                <a:latin typeface="+mn-lt"/>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baseline="0" dirty="0" err="1">
                <a:solidFill>
                  <a:schemeClr val="tx1"/>
                </a:solidFill>
                <a:effectLst/>
                <a:latin typeface="+mn-lt"/>
                <a:ea typeface="+mn-ea"/>
                <a:cs typeface="+mn-cs"/>
              </a:rPr>
              <a:t>Gwybodaeth</a:t>
            </a:r>
            <a:r>
              <a:rPr lang="en-GB" sz="1200" kern="1200" baseline="0" dirty="0">
                <a:solidFill>
                  <a:schemeClr val="tx1"/>
                </a:solidFill>
                <a:effectLst/>
                <a:latin typeface="+mn-lt"/>
                <a:ea typeface="+mn-ea"/>
                <a:cs typeface="+mn-cs"/>
              </a:rPr>
              <a:t> a </a:t>
            </a:r>
            <a:r>
              <a:rPr lang="en-GB" sz="1200" kern="1200" baseline="0" dirty="0" err="1">
                <a:solidFill>
                  <a:schemeClr val="tx1"/>
                </a:solidFill>
                <a:effectLst/>
                <a:latin typeface="+mn-lt"/>
                <a:ea typeface="+mn-ea"/>
                <a:cs typeface="+mn-cs"/>
              </a:rPr>
              <a:t>chyfleoedd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i</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ddylanwadu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benderfyniadau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sy’n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effeithio</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arnyn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nhw</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gan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gynnwys</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eiriolaeth</a:t>
            </a:r>
            <a:endParaRPr lang="en-GB" sz="1200" kern="1200" baseline="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baseline="0" dirty="0" err="1">
                <a:solidFill>
                  <a:schemeClr val="tx1"/>
                </a:solidFill>
                <a:effectLst/>
                <a:latin typeface="+mn-lt"/>
                <a:ea typeface="+mn-ea"/>
                <a:cs typeface="+mn-cs"/>
              </a:rPr>
              <a:t>Sut</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mae</a:t>
            </a:r>
            <a:r>
              <a:rPr lang="en-GB" sz="1200" kern="1200" baseline="0" dirty="0">
                <a:solidFill>
                  <a:schemeClr val="tx1"/>
                </a:solidFill>
                <a:effectLst/>
                <a:latin typeface="+mn-lt"/>
                <a:ea typeface="+mn-ea"/>
                <a:cs typeface="+mn-cs"/>
              </a:rPr>
              <a:t> plant a </a:t>
            </a:r>
            <a:r>
              <a:rPr lang="en-GB" sz="1200" kern="1200" baseline="0" dirty="0" err="1">
                <a:solidFill>
                  <a:schemeClr val="tx1"/>
                </a:solidFill>
                <a:effectLst/>
                <a:latin typeface="+mn-lt"/>
                <a:ea typeface="+mn-ea"/>
                <a:cs typeface="+mn-cs"/>
              </a:rPr>
              <a:t>phobl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ifanc</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craffu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eich</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gwaith</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Ydy</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hynny’n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effeithiol</a:t>
            </a:r>
            <a:r>
              <a:rPr lang="en-GB" sz="1200" kern="1200" baseline="0" dirty="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kern="1200" dirty="0">
              <a:solidFill>
                <a:schemeClr val="tx1"/>
              </a:solidFill>
              <a:effectLst/>
              <a:latin typeface="+mn-lt"/>
              <a:ea typeface="+mn-ea"/>
              <a:cs typeface="+mn-cs"/>
            </a:endParaRPr>
          </a:p>
          <a:p>
            <a:pPr marL="0" lvl="0" indent="0">
              <a:buFont typeface="Arial" panose="020B0604020202020204" pitchFamily="34" charset="0"/>
              <a:buNone/>
            </a:pPr>
            <a:r>
              <a:rPr lang="en-GB" sz="1200" kern="1200" dirty="0" err="1">
                <a:solidFill>
                  <a:schemeClr val="tx1"/>
                </a:solidFill>
                <a:effectLst/>
                <a:latin typeface="+mn-lt"/>
                <a:ea typeface="+mn-ea"/>
                <a:cs typeface="+mn-cs"/>
              </a:rPr>
              <a:t>Enghreifftiau</a:t>
            </a:r>
            <a:r>
              <a:rPr lang="en-GB" sz="1200" kern="1200" dirty="0">
                <a:solidFill>
                  <a:schemeClr val="tx1"/>
                </a:solidFill>
                <a:effectLst/>
                <a:latin typeface="+mn-lt"/>
                <a:ea typeface="+mn-ea"/>
                <a:cs typeface="+mn-cs"/>
              </a:rPr>
              <a:t>:</a:t>
            </a:r>
          </a:p>
          <a:p>
            <a:pPr marL="0" lvl="0" indent="0">
              <a:buFont typeface="Arial" panose="020B0604020202020204" pitchFamily="34" charset="0"/>
              <a:buNone/>
            </a:pP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err="1">
                <a:solidFill>
                  <a:schemeClr val="tx1"/>
                </a:solidFill>
                <a:effectLst/>
                <a:latin typeface="+mn-lt"/>
                <a:ea typeface="+mn-ea"/>
                <a:cs typeface="+mn-cs"/>
              </a:rPr>
              <a:t>Cynhyrchu</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gwaith</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ar</a:t>
            </a:r>
            <a:r>
              <a:rPr lang="en-GB" sz="1200" kern="1200" dirty="0">
                <a:solidFill>
                  <a:schemeClr val="tx1"/>
                </a:solidFill>
                <a:effectLst/>
                <a:latin typeface="+mn-lt"/>
                <a:ea typeface="+mn-ea"/>
                <a:cs typeface="+mn-cs"/>
              </a:rPr>
              <a:t> y </a:t>
            </a:r>
            <a:r>
              <a:rPr lang="en-GB" sz="1200" kern="1200" dirty="0" err="1">
                <a:solidFill>
                  <a:schemeClr val="tx1"/>
                </a:solidFill>
                <a:effectLst/>
                <a:latin typeface="+mn-lt"/>
                <a:ea typeface="+mn-ea"/>
                <a:cs typeface="+mn-cs"/>
              </a:rPr>
              <a:t>cyd</a:t>
            </a:r>
            <a:r>
              <a:rPr lang="en-GB" sz="1200" kern="1200" dirty="0">
                <a:solidFill>
                  <a:schemeClr val="tx1"/>
                </a:solidFill>
                <a:effectLst/>
                <a:latin typeface="+mn-lt"/>
                <a:ea typeface="+mn-ea"/>
                <a:cs typeface="+mn-cs"/>
              </a:rPr>
              <a:t> – </a:t>
            </a:r>
            <a:r>
              <a:rPr lang="en-GB" sz="1200" kern="1200" dirty="0" err="1">
                <a:solidFill>
                  <a:schemeClr val="tx1"/>
                </a:solidFill>
                <a:effectLst/>
                <a:latin typeface="+mn-lt"/>
                <a:ea typeface="+mn-ea"/>
                <a:cs typeface="+mn-cs"/>
              </a:rPr>
              <a:t>mae</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gwefan</a:t>
            </a:r>
            <a:r>
              <a:rPr lang="en-GB" sz="1200" kern="1200" baseline="0" dirty="0">
                <a:solidFill>
                  <a:schemeClr val="tx1"/>
                </a:solidFill>
                <a:effectLst/>
                <a:latin typeface="+mn-lt"/>
                <a:ea typeface="+mn-ea"/>
                <a:cs typeface="+mn-cs"/>
              </a:rPr>
              <a:t> ‘Tidy Minds’ Bae </a:t>
            </a:r>
            <a:r>
              <a:rPr lang="en-GB" sz="1200" kern="1200" baseline="0" dirty="0" err="1">
                <a:solidFill>
                  <a:schemeClr val="tx1"/>
                </a:solidFill>
                <a:effectLst/>
                <a:latin typeface="+mn-lt"/>
                <a:ea typeface="+mn-ea"/>
                <a:cs typeface="+mn-cs"/>
              </a:rPr>
              <a:t>Abertawe</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dod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fuan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sef</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prosiect</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ar</a:t>
            </a:r>
            <a:r>
              <a:rPr lang="en-GB" sz="1200" kern="1200" baseline="0" dirty="0">
                <a:solidFill>
                  <a:schemeClr val="tx1"/>
                </a:solidFill>
                <a:effectLst/>
                <a:latin typeface="+mn-lt"/>
                <a:ea typeface="+mn-ea"/>
                <a:cs typeface="+mn-cs"/>
              </a:rPr>
              <a:t> y </a:t>
            </a:r>
            <a:r>
              <a:rPr lang="en-GB" sz="1200" kern="1200" baseline="0" dirty="0" err="1">
                <a:solidFill>
                  <a:schemeClr val="tx1"/>
                </a:solidFill>
                <a:effectLst/>
                <a:latin typeface="+mn-lt"/>
                <a:ea typeface="+mn-ea"/>
                <a:cs typeface="+mn-cs"/>
              </a:rPr>
              <a:t>cyd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rhwng</a:t>
            </a:r>
            <a:r>
              <a:rPr lang="en-GB" sz="1200" kern="1200" baseline="0" dirty="0">
                <a:solidFill>
                  <a:schemeClr val="tx1"/>
                </a:solidFill>
                <a:effectLst/>
                <a:latin typeface="+mn-lt"/>
                <a:ea typeface="+mn-ea"/>
                <a:cs typeface="+mn-cs"/>
              </a:rPr>
              <a:t> y </a:t>
            </a:r>
            <a:r>
              <a:rPr lang="en-GB" sz="1200" kern="1200" baseline="0" dirty="0" err="1">
                <a:solidFill>
                  <a:schemeClr val="tx1"/>
                </a:solidFill>
                <a:effectLst/>
                <a:latin typeface="+mn-lt"/>
                <a:ea typeface="+mn-ea"/>
                <a:cs typeface="+mn-cs"/>
              </a:rPr>
              <a:t>Bwrdd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Iechyd</a:t>
            </a:r>
            <a:r>
              <a:rPr lang="en-GB" sz="1200" kern="1200" baseline="0" dirty="0">
                <a:solidFill>
                  <a:schemeClr val="tx1"/>
                </a:solidFill>
                <a:effectLst/>
                <a:latin typeface="+mn-lt"/>
                <a:ea typeface="+mn-ea"/>
                <a:cs typeface="+mn-cs"/>
              </a:rPr>
              <a:t> a </a:t>
            </a:r>
            <a:r>
              <a:rPr lang="en-GB" sz="1200" kern="1200" baseline="0" dirty="0" err="1">
                <a:solidFill>
                  <a:schemeClr val="tx1"/>
                </a:solidFill>
                <a:effectLst/>
                <a:latin typeface="+mn-lt"/>
                <a:ea typeface="+mn-ea"/>
                <a:cs typeface="+mn-cs"/>
              </a:rPr>
              <a:t>phobl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ifanc</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i</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gynhyrchu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gwefan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sy’n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cefnogi</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iechyd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meddwl</a:t>
            </a:r>
            <a:endParaRPr lang="en-GB" dirty="0"/>
          </a:p>
          <a:p>
            <a:endParaRPr lang="en-GB" dirty="0"/>
          </a:p>
          <a:p>
            <a:r>
              <a:rPr lang="en-GB" dirty="0"/>
              <a:t>https://cavyoungwellbeing.wales/cy/pobl-ifanc/lles-emosiynol-ac-iechyd-meddwl/</a:t>
            </a:r>
          </a:p>
          <a:p>
            <a:endParaRPr lang="en-GB" dirty="0"/>
          </a:p>
          <a:p>
            <a:pPr>
              <a:defRPr/>
            </a:pPr>
            <a:r>
              <a:rPr lang="en-GB" dirty="0"/>
              <a:t>https://tidyminds.org.uk/ </a:t>
            </a:r>
          </a:p>
          <a:p>
            <a:endParaRPr lang="en-GB" dirty="0"/>
          </a:p>
          <a:p>
            <a:pPr marL="171450" lvl="0" indent="-171450">
              <a:buFont typeface="Arial" panose="020B0604020202020204" pitchFamily="34" charset="0"/>
              <a:buChar char="•"/>
            </a:pPr>
            <a:r>
              <a:rPr lang="en-GB" sz="1200" kern="1200" baseline="0" dirty="0" err="1">
                <a:solidFill>
                  <a:schemeClr val="tx1"/>
                </a:solidFill>
                <a:effectLst/>
                <a:latin typeface="+mn-lt"/>
                <a:ea typeface="+mn-ea"/>
                <a:cs typeface="+mn-cs"/>
              </a:rPr>
              <a:t>Caerdydd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a’r</a:t>
            </a:r>
            <a:r>
              <a:rPr lang="en-GB" sz="1200" kern="1200" baseline="0" dirty="0">
                <a:solidFill>
                  <a:schemeClr val="tx1"/>
                </a:solidFill>
                <a:effectLst/>
                <a:latin typeface="+mn-lt"/>
                <a:ea typeface="+mn-ea"/>
                <a:cs typeface="+mn-cs"/>
              </a:rPr>
              <a:t> Fro – </a:t>
            </a:r>
            <a:r>
              <a:rPr lang="en-GB" sz="1200" kern="1200" baseline="0" dirty="0" err="1">
                <a:solidFill>
                  <a:schemeClr val="tx1"/>
                </a:solidFill>
                <a:effectLst/>
                <a:latin typeface="+mn-lt"/>
                <a:ea typeface="+mn-ea"/>
                <a:cs typeface="+mn-cs"/>
              </a:rPr>
              <a:t>wedi</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gweithio</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gyda’r</a:t>
            </a:r>
            <a:r>
              <a:rPr lang="en-GB" sz="1200" kern="1200" baseline="0" dirty="0">
                <a:solidFill>
                  <a:schemeClr val="tx1"/>
                </a:solidFill>
                <a:effectLst/>
                <a:latin typeface="+mn-lt"/>
                <a:ea typeface="+mn-ea"/>
                <a:cs typeface="+mn-cs"/>
              </a:rPr>
              <a:t> plant </a:t>
            </a:r>
            <a:r>
              <a:rPr lang="en-GB" sz="1200" kern="1200" baseline="0" dirty="0" err="1">
                <a:solidFill>
                  <a:schemeClr val="tx1"/>
                </a:solidFill>
                <a:effectLst/>
                <a:latin typeface="+mn-lt"/>
                <a:ea typeface="+mn-ea"/>
                <a:cs typeface="+mn-cs"/>
              </a:rPr>
              <a:t>ar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eu</a:t>
            </a:r>
            <a:r>
              <a:rPr lang="en-GB" sz="1200" kern="1200" baseline="0" dirty="0">
                <a:solidFill>
                  <a:schemeClr val="tx1"/>
                </a:solidFill>
                <a:effectLst/>
                <a:latin typeface="+mn-lt"/>
                <a:ea typeface="+mn-ea"/>
                <a:cs typeface="+mn-cs"/>
              </a:rPr>
              <a:t> panel </a:t>
            </a:r>
            <a:r>
              <a:rPr lang="en-GB" sz="1200" kern="1200" baseline="0" dirty="0" err="1">
                <a:solidFill>
                  <a:schemeClr val="tx1"/>
                </a:solidFill>
                <a:effectLst/>
                <a:latin typeface="+mn-lt"/>
                <a:ea typeface="+mn-ea"/>
                <a:cs typeface="+mn-cs"/>
              </a:rPr>
              <a:t>ieuenctid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i</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gynhyrchu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fideo</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wedi’i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animeiddio</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yn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rhannu</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profiadau</a:t>
            </a:r>
            <a:r>
              <a:rPr lang="en-GB" sz="1200" kern="1200" dirty="0">
                <a:solidFill>
                  <a:schemeClr val="tx1"/>
                </a:solidFill>
                <a:effectLst/>
                <a:latin typeface="+mn-lt"/>
                <a:ea typeface="+mn-ea"/>
                <a:cs typeface="+mn-cs"/>
              </a:rPr>
              <a:t> plant a </a:t>
            </a:r>
            <a:r>
              <a:rPr lang="en-GB" sz="1200" kern="1200" dirty="0" err="1">
                <a:solidFill>
                  <a:schemeClr val="tx1"/>
                </a:solidFill>
                <a:effectLst/>
                <a:latin typeface="+mn-lt"/>
                <a:ea typeface="+mn-ea"/>
                <a:cs typeface="+mn-cs"/>
              </a:rPr>
              <a:t>phobl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ifanc</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gan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gynnwys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adegau</a:t>
            </a:r>
            <a:r>
              <a:rPr lang="en-GB" sz="1200" kern="1200" dirty="0">
                <a:solidFill>
                  <a:schemeClr val="tx1"/>
                </a:solidFill>
                <a:effectLst/>
                <a:latin typeface="+mn-lt"/>
                <a:ea typeface="+mn-ea"/>
                <a:cs typeface="+mn-cs"/>
              </a:rPr>
              <a:t> pan </a:t>
            </a:r>
            <a:r>
              <a:rPr lang="en-GB" sz="1200" kern="1200" dirty="0" err="1">
                <a:solidFill>
                  <a:schemeClr val="tx1"/>
                </a:solidFill>
                <a:effectLst/>
                <a:latin typeface="+mn-lt"/>
                <a:ea typeface="+mn-ea"/>
                <a:cs typeface="+mn-cs"/>
              </a:rPr>
              <a:t>fuon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nhw’n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teimlo</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nad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oedd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ymarferwyr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iechyd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parchu</a:t>
            </a:r>
            <a:r>
              <a:rPr lang="en-GB" sz="1200" kern="1200" baseline="0" dirty="0">
                <a:solidFill>
                  <a:schemeClr val="tx1"/>
                </a:solidFill>
                <a:effectLst/>
                <a:latin typeface="+mn-lt"/>
                <a:ea typeface="+mn-ea"/>
                <a:cs typeface="+mn-cs"/>
              </a:rPr>
              <a:t>. </a:t>
            </a:r>
          </a:p>
          <a:p>
            <a:pPr marL="171450" lvl="0" indent="-171450">
              <a:buFont typeface="Arial" panose="020B0604020202020204" pitchFamily="34" charset="0"/>
              <a:buChar char="•"/>
            </a:pPr>
            <a:r>
              <a:rPr lang="en-GB" sz="1200" kern="1200" baseline="0" dirty="0" err="1">
                <a:solidFill>
                  <a:schemeClr val="tx1"/>
                </a:solidFill>
                <a:effectLst/>
                <a:latin typeface="+mn-lt"/>
                <a:ea typeface="+mn-ea"/>
                <a:cs typeface="+mn-cs"/>
              </a:rPr>
              <a:t>Ymddiriedolaeth</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Gwasanaethau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Ambiwlans</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Cymru</a:t>
            </a:r>
            <a:r>
              <a:rPr lang="en-GB" sz="1200" kern="1200" baseline="0" dirty="0">
                <a:solidFill>
                  <a:schemeClr val="tx1"/>
                </a:solidFill>
                <a:effectLst/>
                <a:latin typeface="+mn-lt"/>
                <a:ea typeface="+mn-ea"/>
                <a:cs typeface="+mn-cs"/>
              </a:rPr>
              <a:t> – </a:t>
            </a:r>
            <a:r>
              <a:rPr lang="en-GB" sz="1200" kern="1200" baseline="0" dirty="0" err="1">
                <a:solidFill>
                  <a:schemeClr val="tx1"/>
                </a:solidFill>
                <a:effectLst/>
                <a:latin typeface="+mn-lt"/>
                <a:ea typeface="+mn-ea"/>
                <a:cs typeface="+mn-cs"/>
              </a:rPr>
              <a:t>cynhyrchwyd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fideo</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gyda</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negeseuon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gan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blant</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ynghylch</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beth</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maen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nhw’n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ei</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ddisgwyl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gan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gwasanaeth</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ambiwlans</a:t>
            </a:r>
            <a:r>
              <a:rPr lang="en-GB" sz="1200" kern="1200" baseline="0" dirty="0">
                <a:solidFill>
                  <a:schemeClr val="tx1"/>
                </a:solidFill>
                <a:effectLst/>
                <a:latin typeface="+mn-lt"/>
                <a:ea typeface="+mn-ea"/>
                <a:cs typeface="+mn-cs"/>
              </a:rPr>
              <a:t> </a:t>
            </a:r>
          </a:p>
          <a:p>
            <a:pPr marL="171450" lvl="0" indent="-171450">
              <a:buFont typeface="Arial" panose="020B0604020202020204" pitchFamily="34" charset="0"/>
              <a:buChar char="•"/>
            </a:pPr>
            <a:r>
              <a:rPr lang="en-GB" sz="1200" kern="1200" baseline="0" dirty="0" err="1">
                <a:solidFill>
                  <a:schemeClr val="tx1"/>
                </a:solidFill>
                <a:effectLst/>
                <a:latin typeface="+mn-lt"/>
                <a:ea typeface="+mn-ea"/>
                <a:cs typeface="+mn-cs"/>
              </a:rPr>
              <a:t>Aelodaeth</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o</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baneli</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cyfweld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gyfer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rolau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sy’n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ymwneud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â</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phlant</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gwasanaeth</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iechyd</a:t>
            </a:r>
            <a:r>
              <a:rPr lang="en-GB" sz="1200" kern="1200" baseline="0" dirty="0">
                <a:solidFill>
                  <a:schemeClr val="tx1"/>
                </a:solidFill>
                <a:effectLst/>
                <a:latin typeface="+mn-lt"/>
                <a:ea typeface="+mn-ea"/>
                <a:cs typeface="+mn-cs"/>
              </a:rPr>
              <a:t>. Mae </a:t>
            </a:r>
            <a:r>
              <a:rPr lang="en-GB" sz="1200" kern="1200" baseline="0" dirty="0" err="1">
                <a:solidFill>
                  <a:schemeClr val="tx1"/>
                </a:solidFill>
                <a:effectLst/>
                <a:latin typeface="+mn-lt"/>
                <a:ea typeface="+mn-ea"/>
                <a:cs typeface="+mn-cs"/>
              </a:rPr>
              <a:t>hyn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digwydd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mewn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sawl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bwrdd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iechyd</a:t>
            </a:r>
            <a:endParaRPr lang="en-GB" sz="1200" kern="1200" dirty="0">
              <a:solidFill>
                <a:schemeClr val="tx1"/>
              </a:solidFill>
              <a:effectLst/>
              <a:latin typeface="+mn-lt"/>
              <a:ea typeface="+mn-ea"/>
              <a:cs typeface="+mn-cs"/>
            </a:endParaRPr>
          </a:p>
          <a:p>
            <a:pPr marL="0" lvl="0" indent="0">
              <a:buFont typeface="Arial" panose="020B0604020202020204" pitchFamily="34" charset="0"/>
              <a:buNone/>
            </a:pPr>
            <a:endParaRPr lang="en-GB" sz="1200" kern="1200" dirty="0">
              <a:solidFill>
                <a:schemeClr val="tx1"/>
              </a:solidFill>
              <a:effectLst/>
              <a:latin typeface="+mn-lt"/>
              <a:ea typeface="+mn-ea"/>
              <a:cs typeface="+mn-cs"/>
            </a:endParaRPr>
          </a:p>
          <a:p>
            <a:pPr marL="0" lvl="0" indent="0">
              <a:buFont typeface="Arial" panose="020B0604020202020204" pitchFamily="34" charset="0"/>
              <a:buNone/>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59A6EA9-66A1-4DDF-AD32-3B154CB7BBD1}" type="slidenum">
              <a:rPr lang="en-GB" smtClean="0"/>
              <a:pPr/>
              <a:t>19</a:t>
            </a:fld>
            <a:endParaRPr lang="en-GB"/>
          </a:p>
        </p:txBody>
      </p:sp>
    </p:spTree>
    <p:extLst>
      <p:ext uri="{BB962C8B-B14F-4D97-AF65-F5344CB8AC3E}">
        <p14:creationId xmlns:p14="http://schemas.microsoft.com/office/powerpoint/2010/main" val="3273239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59A6EA9-66A1-4DDF-AD32-3B154CB7BBD1}" type="slidenum">
              <a:rPr lang="en-GB" smtClean="0"/>
              <a:pPr/>
              <a:t>2</a:t>
            </a:fld>
            <a:endParaRPr lang="en-GB"/>
          </a:p>
        </p:txBody>
      </p:sp>
    </p:spTree>
    <p:extLst>
      <p:ext uri="{BB962C8B-B14F-4D97-AF65-F5344CB8AC3E}">
        <p14:creationId xmlns:p14="http://schemas.microsoft.com/office/powerpoint/2010/main" val="25367166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smtClean="0">
                <a:solidFill>
                  <a:schemeClr val="tx1"/>
                </a:solidFill>
                <a:effectLst/>
                <a:latin typeface="+mn-lt"/>
                <a:ea typeface="+mn-ea"/>
                <a:cs typeface="+mn-cs"/>
              </a:rPr>
              <a:t>To consider:</a:t>
            </a:r>
          </a:p>
          <a:p>
            <a:pPr lvl="0"/>
            <a:endParaRPr lang="en-GB"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How do you listen to CYP and use the information they give you? What</a:t>
            </a:r>
            <a:r>
              <a:rPr lang="en-GB" sz="1200" kern="1200" baseline="0" dirty="0" smtClean="0">
                <a:solidFill>
                  <a:schemeClr val="tx1"/>
                </a:solidFill>
                <a:effectLst/>
                <a:latin typeface="+mn-lt"/>
                <a:ea typeface="+mn-ea"/>
                <a:cs typeface="+mn-cs"/>
              </a:rPr>
              <a:t> are the g</a:t>
            </a:r>
            <a:r>
              <a:rPr lang="en-GB" sz="1200" kern="1200" dirty="0" smtClean="0">
                <a:solidFill>
                  <a:schemeClr val="tx1"/>
                </a:solidFill>
                <a:effectLst/>
                <a:latin typeface="+mn-lt"/>
                <a:ea typeface="+mn-ea"/>
                <a:cs typeface="+mn-cs"/>
              </a:rPr>
              <a:t>aps and what are the opportunities?</a:t>
            </a: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Do you involve children directly in design, monitoring and evaluation of services they receive?</a:t>
            </a: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Has your organisation signed up to the National Participation Standards, which set out more practical considerations for participation?</a:t>
            </a: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How do children have a say in how spaces they use look and how they serve children and young people?</a:t>
            </a:r>
          </a:p>
          <a:p>
            <a:pPr marL="0" lvl="0" indent="0">
              <a:buFont typeface="Arial" panose="020B0604020202020204" pitchFamily="34" charset="0"/>
              <a:buNone/>
            </a:pPr>
            <a:endParaRPr lang="en-GB" sz="1200" kern="1200" dirty="0" smtClean="0">
              <a:solidFill>
                <a:schemeClr val="tx1"/>
              </a:solidFill>
              <a:effectLst/>
              <a:latin typeface="+mn-lt"/>
              <a:ea typeface="+mn-ea"/>
              <a:cs typeface="+mn-cs"/>
            </a:endParaRPr>
          </a:p>
          <a:p>
            <a:pPr marL="0" lvl="0" indent="0">
              <a:buFont typeface="Arial" panose="020B0604020202020204" pitchFamily="34" charset="0"/>
              <a:buNone/>
            </a:pPr>
            <a:r>
              <a:rPr lang="en-GB" sz="1200" kern="1200" dirty="0" smtClean="0">
                <a:solidFill>
                  <a:schemeClr val="tx1"/>
                </a:solidFill>
                <a:effectLst/>
                <a:latin typeface="+mn-lt"/>
                <a:ea typeface="+mn-ea"/>
                <a:cs typeface="+mn-cs"/>
              </a:rPr>
              <a:t>Example:</a:t>
            </a:r>
            <a:r>
              <a:rPr lang="en-GB" sz="1200" kern="1200" baseline="0" dirty="0" smtClean="0">
                <a:solidFill>
                  <a:schemeClr val="tx1"/>
                </a:solidFill>
                <a:effectLst/>
                <a:latin typeface="+mn-lt"/>
                <a:ea typeface="+mn-ea"/>
                <a:cs typeface="+mn-cs"/>
              </a:rPr>
              <a:t> </a:t>
            </a:r>
          </a:p>
          <a:p>
            <a:pPr marL="0" lvl="0" indent="0">
              <a:buFont typeface="Arial" panose="020B0604020202020204" pitchFamily="34" charset="0"/>
              <a:buNone/>
            </a:pPr>
            <a:endParaRPr lang="en-GB"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Cardiff &amp; Vale’s Child and Adolescent Mental Health services (CAMHS) department was recently redesigned with input from children and young people who use the service themselves.</a:t>
            </a:r>
          </a:p>
          <a:p>
            <a:pPr lvl="0"/>
            <a:endParaRPr lang="en-GB"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a:t>
            </a:r>
          </a:p>
          <a:p>
            <a:pPr lvl="0"/>
            <a:r>
              <a:rPr lang="en-GB" sz="1200" kern="1200" dirty="0" err="1" smtClean="0">
                <a:solidFill>
                  <a:schemeClr val="tx1"/>
                </a:solidFill>
                <a:effectLst/>
                <a:latin typeface="+mn-lt"/>
                <a:ea typeface="+mn-ea"/>
                <a:cs typeface="+mn-cs"/>
              </a:rPr>
              <a:t>I’w</a:t>
            </a:r>
            <a:r>
              <a:rPr lang="en-GB" sz="1200" kern="1200" dirty="0" smtClean="0">
                <a:solidFill>
                  <a:schemeClr val="tx1"/>
                </a:solidFill>
                <a:effectLst/>
                <a:latin typeface="+mn-lt"/>
                <a:ea typeface="+mn-ea"/>
                <a:cs typeface="+mn-cs"/>
              </a:rPr>
              <a:t> </a:t>
            </a:r>
            <a:r>
              <a:rPr lang="en-GB" sz="1200" kern="1200" dirty="0" err="1">
                <a:solidFill>
                  <a:schemeClr val="tx1"/>
                </a:solidFill>
                <a:effectLst/>
                <a:latin typeface="+mn-lt"/>
                <a:ea typeface="+mn-ea"/>
                <a:cs typeface="+mn-cs"/>
              </a:rPr>
              <a:t>hystyried</a:t>
            </a:r>
            <a:r>
              <a:rPr lang="en-GB" sz="1200" kern="1200" dirty="0">
                <a:solidFill>
                  <a:schemeClr val="tx1"/>
                </a:solidFill>
                <a:effectLst/>
                <a:latin typeface="+mn-lt"/>
                <a:ea typeface="+mn-ea"/>
                <a:cs typeface="+mn-cs"/>
              </a:rPr>
              <a:t>:</a:t>
            </a:r>
          </a:p>
          <a:p>
            <a:pPr lvl="0"/>
            <a:endParaRPr lang="en-GB" sz="1200" kern="1200" dirty="0">
              <a:solidFill>
                <a:schemeClr val="tx1"/>
              </a:solidFill>
              <a:effectLst/>
              <a:latin typeface="+mn-lt"/>
              <a:ea typeface="+mn-ea"/>
              <a:cs typeface="+mn-cs"/>
            </a:endParaRPr>
          </a:p>
          <a:p>
            <a:pPr lvl="0">
              <a:buFont typeface="Arial"/>
              <a:buChar char="•"/>
            </a:pP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Sut</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mae</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gwrando</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blant</a:t>
            </a:r>
            <a:r>
              <a:rPr lang="en-GB" sz="1200" kern="1200" baseline="0" dirty="0">
                <a:solidFill>
                  <a:schemeClr val="tx1"/>
                </a:solidFill>
                <a:effectLst/>
                <a:latin typeface="+mn-lt"/>
                <a:ea typeface="+mn-ea"/>
                <a:cs typeface="+mn-cs"/>
              </a:rPr>
              <a:t> a </a:t>
            </a:r>
            <a:r>
              <a:rPr lang="en-GB" sz="1200" kern="1200" baseline="0" dirty="0" err="1">
                <a:solidFill>
                  <a:schemeClr val="tx1"/>
                </a:solidFill>
                <a:effectLst/>
                <a:latin typeface="+mn-lt"/>
                <a:ea typeface="+mn-ea"/>
                <a:cs typeface="+mn-cs"/>
              </a:rPr>
              <a:t>phobl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ifanc</a:t>
            </a:r>
            <a:r>
              <a:rPr lang="en-GB" sz="1200" kern="1200" baseline="0" dirty="0">
                <a:solidFill>
                  <a:schemeClr val="tx1"/>
                </a:solidFill>
                <a:effectLst/>
                <a:latin typeface="+mn-lt"/>
                <a:ea typeface="+mn-ea"/>
                <a:cs typeface="+mn-cs"/>
              </a:rPr>
              <a:t> a </a:t>
            </a:r>
            <a:r>
              <a:rPr lang="en-GB" sz="1200" kern="1200" baseline="0" dirty="0" err="1">
                <a:solidFill>
                  <a:schemeClr val="tx1"/>
                </a:solidFill>
                <a:effectLst/>
                <a:latin typeface="+mn-lt"/>
                <a:ea typeface="+mn-ea"/>
                <a:cs typeface="+mn-cs"/>
              </a:rPr>
              <a:t>defnyddio’r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wybodaeth</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maen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nhw’n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ei</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rhoi</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i</a:t>
            </a:r>
            <a:r>
              <a:rPr lang="en-GB" sz="1200" kern="1200" baseline="0" dirty="0">
                <a:solidFill>
                  <a:schemeClr val="tx1"/>
                </a:solidFill>
                <a:effectLst/>
                <a:latin typeface="+mn-lt"/>
                <a:ea typeface="+mn-ea"/>
                <a:cs typeface="+mn-cs"/>
              </a:rPr>
              <a:t> chi? Beth </a:t>
            </a:r>
            <a:r>
              <a:rPr lang="en-GB" sz="1200" kern="1200" baseline="0" dirty="0" err="1">
                <a:solidFill>
                  <a:schemeClr val="tx1"/>
                </a:solidFill>
                <a:effectLst/>
                <a:latin typeface="+mn-lt"/>
                <a:ea typeface="+mn-ea"/>
                <a:cs typeface="+mn-cs"/>
              </a:rPr>
              <a:t>yw’r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bylchau</a:t>
            </a:r>
            <a:r>
              <a:rPr lang="en-GB" sz="1200" kern="1200" baseline="0" dirty="0">
                <a:solidFill>
                  <a:schemeClr val="tx1"/>
                </a:solidFill>
                <a:effectLst/>
                <a:latin typeface="+mn-lt"/>
                <a:ea typeface="+mn-ea"/>
                <a:cs typeface="+mn-cs"/>
              </a:rPr>
              <a:t> a </a:t>
            </a:r>
            <a:r>
              <a:rPr lang="en-GB" sz="1200" kern="1200" baseline="0" dirty="0" err="1">
                <a:solidFill>
                  <a:schemeClr val="tx1"/>
                </a:solidFill>
                <a:effectLst/>
                <a:latin typeface="+mn-lt"/>
                <a:ea typeface="+mn-ea"/>
                <a:cs typeface="+mn-cs"/>
              </a:rPr>
              <a:t>beth</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yw’r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cyfleoedd</a:t>
            </a:r>
            <a:r>
              <a:rPr lang="en-GB" sz="1200" kern="1200" baseline="0" dirty="0">
                <a:solidFill>
                  <a:schemeClr val="tx1"/>
                </a:solidFill>
                <a:effectLst/>
                <a:latin typeface="+mn-lt"/>
                <a:ea typeface="+mn-ea"/>
                <a:cs typeface="+mn-cs"/>
              </a:rPr>
              <a:t>?</a:t>
            </a:r>
          </a:p>
          <a:p>
            <a:pPr lvl="0">
              <a:buFont typeface="Arial"/>
              <a:buChar char="•"/>
            </a:pP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Ydych</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chi’n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cynnwys</a:t>
            </a:r>
            <a:r>
              <a:rPr lang="en-GB" sz="1200" kern="1200" baseline="0" dirty="0">
                <a:solidFill>
                  <a:schemeClr val="tx1"/>
                </a:solidFill>
                <a:effectLst/>
                <a:latin typeface="+mn-lt"/>
                <a:ea typeface="+mn-ea"/>
                <a:cs typeface="+mn-cs"/>
              </a:rPr>
              <a:t> plant </a:t>
            </a:r>
            <a:r>
              <a:rPr lang="en-GB" sz="1200" kern="1200" baseline="0" dirty="0" err="1">
                <a:solidFill>
                  <a:schemeClr val="tx1"/>
                </a:solidFill>
                <a:effectLst/>
                <a:latin typeface="+mn-lt"/>
                <a:ea typeface="+mn-ea"/>
                <a:cs typeface="+mn-cs"/>
              </a:rPr>
              <a:t>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uniongyrchol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wrth</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ddylunio</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monitro</a:t>
            </a:r>
            <a:r>
              <a:rPr lang="en-GB" sz="1200" kern="1200" baseline="0" dirty="0">
                <a:solidFill>
                  <a:schemeClr val="tx1"/>
                </a:solidFill>
                <a:effectLst/>
                <a:latin typeface="+mn-lt"/>
                <a:ea typeface="+mn-ea"/>
                <a:cs typeface="+mn-cs"/>
              </a:rPr>
              <a:t> a </a:t>
            </a:r>
            <a:r>
              <a:rPr lang="en-GB" sz="1200" kern="1200" baseline="0" dirty="0" err="1">
                <a:solidFill>
                  <a:schemeClr val="tx1"/>
                </a:solidFill>
                <a:effectLst/>
                <a:latin typeface="+mn-lt"/>
                <a:ea typeface="+mn-ea"/>
                <a:cs typeface="+mn-cs"/>
              </a:rPr>
              <a:t>gwerthuso’r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gwasanaethau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maen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nhw’n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derbyn</a:t>
            </a:r>
            <a:r>
              <a:rPr lang="en-GB" sz="1200" kern="1200" baseline="0" dirty="0">
                <a:solidFill>
                  <a:schemeClr val="tx1"/>
                </a:solidFill>
                <a:effectLst/>
                <a:latin typeface="+mn-lt"/>
                <a:ea typeface="+mn-ea"/>
                <a:cs typeface="+mn-cs"/>
              </a:rPr>
              <a:t>?</a:t>
            </a:r>
          </a:p>
          <a:p>
            <a:pPr lvl="0">
              <a:buFont typeface="Arial"/>
              <a:buChar char="•"/>
            </a:pP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Ydy</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eich</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sefydliad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wedi</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ymrwymo</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i’r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Safonau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Cyfranogiad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Cenedlaethol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sy’n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cyflwyno</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ystyriaethau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mwy</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ymarferol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gyfer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cyfranogiad</a:t>
            </a:r>
            <a:r>
              <a:rPr lang="en-GB" sz="1200" kern="1200" baseline="0" dirty="0">
                <a:solidFill>
                  <a:schemeClr val="tx1"/>
                </a:solidFill>
                <a:effectLst/>
                <a:latin typeface="+mn-lt"/>
                <a:ea typeface="+mn-ea"/>
                <a:cs typeface="+mn-cs"/>
              </a:rPr>
              <a:t>?</a:t>
            </a:r>
          </a:p>
          <a:p>
            <a:pPr lvl="0">
              <a:buFont typeface="Arial"/>
              <a:buChar char="•"/>
            </a:pP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Sut</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mae</a:t>
            </a:r>
            <a:r>
              <a:rPr lang="en-GB" sz="1200" kern="1200" baseline="0" dirty="0">
                <a:solidFill>
                  <a:schemeClr val="tx1"/>
                </a:solidFill>
                <a:effectLst/>
                <a:latin typeface="+mn-lt"/>
                <a:ea typeface="+mn-ea"/>
                <a:cs typeface="+mn-cs"/>
              </a:rPr>
              <a:t> plant </a:t>
            </a:r>
            <a:r>
              <a:rPr lang="en-GB" sz="1200" kern="1200" baseline="0" dirty="0" err="1">
                <a:solidFill>
                  <a:schemeClr val="tx1"/>
                </a:solidFill>
                <a:effectLst/>
                <a:latin typeface="+mn-lt"/>
                <a:ea typeface="+mn-ea"/>
                <a:cs typeface="+mn-cs"/>
              </a:rPr>
              <a:t>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cael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rhoi</a:t>
            </a:r>
            <a:r>
              <a:rPr lang="en-GB" sz="1200" kern="1200" baseline="0" dirty="0">
                <a:solidFill>
                  <a:schemeClr val="tx1"/>
                </a:solidFill>
                <a:effectLst/>
                <a:latin typeface="+mn-lt"/>
                <a:ea typeface="+mn-ea"/>
                <a:cs typeface="+mn-cs"/>
              </a:rPr>
              <a:t> barn </a:t>
            </a:r>
            <a:r>
              <a:rPr lang="en-GB" sz="1200" kern="1200" baseline="0" dirty="0" err="1">
                <a:solidFill>
                  <a:schemeClr val="tx1"/>
                </a:solidFill>
                <a:effectLst/>
                <a:latin typeface="+mn-lt"/>
                <a:ea typeface="+mn-ea"/>
                <a:cs typeface="+mn-cs"/>
              </a:rPr>
              <a:t>ar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sut</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mae’r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mannau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maen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nhw’n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defnyddio</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edrych</a:t>
            </a:r>
            <a:r>
              <a:rPr lang="en-GB" sz="1200" kern="1200" baseline="0" dirty="0">
                <a:solidFill>
                  <a:schemeClr val="tx1"/>
                </a:solidFill>
                <a:effectLst/>
                <a:latin typeface="+mn-lt"/>
                <a:ea typeface="+mn-ea"/>
                <a:cs typeface="+mn-cs"/>
              </a:rPr>
              <a:t>, a </a:t>
            </a:r>
            <a:r>
              <a:rPr lang="en-GB" sz="1200" kern="1200" baseline="0" dirty="0" err="1">
                <a:solidFill>
                  <a:schemeClr val="tx1"/>
                </a:solidFill>
                <a:effectLst/>
                <a:latin typeface="+mn-lt"/>
                <a:ea typeface="+mn-ea"/>
                <a:cs typeface="+mn-cs"/>
              </a:rPr>
              <a:t>sut</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maen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nhw’n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gwasanaethu</a:t>
            </a:r>
            <a:r>
              <a:rPr lang="en-GB" sz="1200" kern="1200" baseline="0" dirty="0">
                <a:solidFill>
                  <a:schemeClr val="tx1"/>
                </a:solidFill>
                <a:effectLst/>
                <a:latin typeface="+mn-lt"/>
                <a:ea typeface="+mn-ea"/>
                <a:cs typeface="+mn-cs"/>
              </a:rPr>
              <a:t> plant a </a:t>
            </a:r>
            <a:r>
              <a:rPr lang="en-GB" sz="1200" kern="1200" baseline="0" dirty="0" err="1">
                <a:solidFill>
                  <a:schemeClr val="tx1"/>
                </a:solidFill>
                <a:effectLst/>
                <a:latin typeface="+mn-lt"/>
                <a:ea typeface="+mn-ea"/>
                <a:cs typeface="+mn-cs"/>
              </a:rPr>
              <a:t>phobl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ifanc</a:t>
            </a:r>
            <a:r>
              <a:rPr lang="en-GB" sz="1200" kern="1200" baseline="0" dirty="0">
                <a:solidFill>
                  <a:schemeClr val="tx1"/>
                </a:solidFill>
                <a:effectLst/>
                <a:latin typeface="+mn-lt"/>
                <a:ea typeface="+mn-ea"/>
                <a:cs typeface="+mn-cs"/>
              </a:rPr>
              <a:t>?</a:t>
            </a:r>
          </a:p>
          <a:p>
            <a:pPr lvl="0">
              <a:buFont typeface="Arial"/>
              <a:buChar char="•"/>
            </a:pPr>
            <a:endParaRPr lang="en-GB" sz="1200" kern="1200" baseline="0" dirty="0">
              <a:solidFill>
                <a:schemeClr val="tx1"/>
              </a:solidFill>
              <a:effectLst/>
              <a:latin typeface="+mn-lt"/>
              <a:ea typeface="+mn-ea"/>
              <a:cs typeface="+mn-cs"/>
            </a:endParaRPr>
          </a:p>
          <a:p>
            <a:pPr lvl="0">
              <a:buFont typeface="Arial"/>
              <a:buNone/>
            </a:pPr>
            <a:r>
              <a:rPr lang="en-GB" sz="1200" kern="1200" baseline="0" dirty="0" err="1">
                <a:solidFill>
                  <a:schemeClr val="tx1"/>
                </a:solidFill>
                <a:effectLst/>
                <a:latin typeface="+mn-lt"/>
                <a:ea typeface="+mn-ea"/>
                <a:cs typeface="+mn-cs"/>
              </a:rPr>
              <a:t>Enghraifft</a:t>
            </a:r>
            <a:r>
              <a:rPr lang="en-GB" sz="1200" kern="1200" baseline="0" dirty="0">
                <a:solidFill>
                  <a:schemeClr val="tx1"/>
                </a:solidFill>
                <a:effectLst/>
                <a:latin typeface="+mn-lt"/>
                <a:ea typeface="+mn-ea"/>
                <a:cs typeface="+mn-cs"/>
              </a:rPr>
              <a:t>:</a:t>
            </a:r>
          </a:p>
          <a:p>
            <a:pPr lvl="0">
              <a:buFont typeface="Arial"/>
              <a:buNone/>
            </a:pPr>
            <a:endParaRPr lang="en-GB" sz="1200" kern="1200" baseline="0" dirty="0">
              <a:solidFill>
                <a:schemeClr val="tx1"/>
              </a:solidFill>
              <a:effectLst/>
              <a:latin typeface="+mn-lt"/>
              <a:ea typeface="+mn-ea"/>
              <a:cs typeface="+mn-cs"/>
            </a:endParaRPr>
          </a:p>
          <a:p>
            <a:pPr lvl="0">
              <a:buFont typeface="Arial"/>
              <a:buChar char="•"/>
            </a:pP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ddiweddar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cafodd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adran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Gwasanaethau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Iechyd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Meddwl</a:t>
            </a:r>
            <a:r>
              <a:rPr lang="en-GB" sz="1200" kern="1200" baseline="0" dirty="0">
                <a:solidFill>
                  <a:schemeClr val="tx1"/>
                </a:solidFill>
                <a:effectLst/>
                <a:latin typeface="+mn-lt"/>
                <a:ea typeface="+mn-ea"/>
                <a:cs typeface="+mn-cs"/>
              </a:rPr>
              <a:t> Plant a </a:t>
            </a:r>
            <a:r>
              <a:rPr lang="en-GB" sz="1200" kern="1200" baseline="0" dirty="0" err="1">
                <a:solidFill>
                  <a:schemeClr val="tx1"/>
                </a:solidFill>
                <a:effectLst/>
                <a:latin typeface="+mn-lt"/>
                <a:ea typeface="+mn-ea"/>
                <a:cs typeface="+mn-cs"/>
              </a:rPr>
              <a:t>Phobl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Ifanc</a:t>
            </a:r>
            <a:r>
              <a:rPr lang="en-GB" sz="1200" kern="1200" baseline="0" dirty="0">
                <a:solidFill>
                  <a:schemeClr val="tx1"/>
                </a:solidFill>
                <a:effectLst/>
                <a:latin typeface="+mn-lt"/>
                <a:ea typeface="+mn-ea"/>
                <a:cs typeface="+mn-cs"/>
              </a:rPr>
              <a:t> (CAMHS) </a:t>
            </a:r>
            <a:r>
              <a:rPr lang="en-GB" sz="1200" kern="1200" baseline="0" dirty="0" err="1">
                <a:solidFill>
                  <a:schemeClr val="tx1"/>
                </a:solidFill>
                <a:effectLst/>
                <a:latin typeface="+mn-lt"/>
                <a:ea typeface="+mn-ea"/>
                <a:cs typeface="+mn-cs"/>
              </a:rPr>
              <a:t>Caerdydd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a’r</a:t>
            </a:r>
            <a:r>
              <a:rPr lang="en-GB" sz="1200" kern="1200" baseline="0" dirty="0">
                <a:solidFill>
                  <a:schemeClr val="tx1"/>
                </a:solidFill>
                <a:effectLst/>
                <a:latin typeface="+mn-lt"/>
                <a:ea typeface="+mn-ea"/>
                <a:cs typeface="+mn-cs"/>
              </a:rPr>
              <a:t> Fro </a:t>
            </a:r>
            <a:r>
              <a:rPr lang="en-GB" sz="1200" kern="1200" baseline="0" dirty="0" err="1">
                <a:solidFill>
                  <a:schemeClr val="tx1"/>
                </a:solidFill>
                <a:effectLst/>
                <a:latin typeface="+mn-lt"/>
                <a:ea typeface="+mn-ea"/>
                <a:cs typeface="+mn-cs"/>
              </a:rPr>
              <a:t>ei</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hailddylunio</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gyda</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mewnbwn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gan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blant</a:t>
            </a:r>
            <a:r>
              <a:rPr lang="en-GB" sz="1200" kern="1200" baseline="0" dirty="0">
                <a:solidFill>
                  <a:schemeClr val="tx1"/>
                </a:solidFill>
                <a:effectLst/>
                <a:latin typeface="+mn-lt"/>
                <a:ea typeface="+mn-ea"/>
                <a:cs typeface="+mn-cs"/>
              </a:rPr>
              <a:t> a </a:t>
            </a:r>
            <a:r>
              <a:rPr lang="en-GB" sz="1200" kern="1200" baseline="0" dirty="0" err="1">
                <a:solidFill>
                  <a:schemeClr val="tx1"/>
                </a:solidFill>
                <a:effectLst/>
                <a:latin typeface="+mn-lt"/>
                <a:ea typeface="+mn-ea"/>
                <a:cs typeface="+mn-cs"/>
              </a:rPr>
              <a:t>phobl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ifanc</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sy’n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defnyddio’r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gwasanaeth</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hunain</a:t>
            </a:r>
            <a:r>
              <a:rPr lang="en-GB" sz="1200" kern="1200" baseline="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59A6EA9-66A1-4DDF-AD32-3B154CB7BBD1}" type="slidenum">
              <a:rPr lang="en-GB" smtClean="0"/>
              <a:pPr/>
              <a:t>20</a:t>
            </a:fld>
            <a:endParaRPr lang="en-GB"/>
          </a:p>
        </p:txBody>
      </p:sp>
    </p:spTree>
    <p:extLst>
      <p:ext uri="{BB962C8B-B14F-4D97-AF65-F5344CB8AC3E}">
        <p14:creationId xmlns:p14="http://schemas.microsoft.com/office/powerpoint/2010/main" val="42898603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smtClean="0">
                <a:solidFill>
                  <a:schemeClr val="tx1"/>
                </a:solidFill>
                <a:effectLst/>
                <a:latin typeface="+mn-lt"/>
                <a:ea typeface="+mn-ea"/>
                <a:cs typeface="+mn-cs"/>
              </a:rPr>
              <a:t>It is important that,</a:t>
            </a:r>
            <a:r>
              <a:rPr lang="en-GB" sz="1200" kern="1200" baseline="0" dirty="0" smtClean="0">
                <a:solidFill>
                  <a:schemeClr val="tx1"/>
                </a:solidFill>
                <a:effectLst/>
                <a:latin typeface="+mn-lt"/>
                <a:ea typeface="+mn-ea"/>
                <a:cs typeface="+mn-cs"/>
              </a:rPr>
              <a:t> as well as these first four principles which involve children and young people more, we then make sure we are held accountable to them. It is a very important step but one which can get lost after we do the ‘doing’ bit of getting children to contribute to our work. </a:t>
            </a:r>
          </a:p>
          <a:p>
            <a:pPr lvl="0"/>
            <a:endParaRPr lang="en-GB" sz="1200" kern="1200" baseline="0" dirty="0" smtClean="0">
              <a:solidFill>
                <a:schemeClr val="tx1"/>
              </a:solidFill>
              <a:effectLst/>
              <a:latin typeface="+mn-lt"/>
              <a:ea typeface="+mn-ea"/>
              <a:cs typeface="+mn-cs"/>
            </a:endParaRPr>
          </a:p>
          <a:p>
            <a:pPr lvl="0"/>
            <a:r>
              <a:rPr lang="en-GB" sz="1200" kern="1200" baseline="0" dirty="0" smtClean="0">
                <a:solidFill>
                  <a:schemeClr val="tx1"/>
                </a:solidFill>
                <a:effectLst/>
                <a:latin typeface="+mn-lt"/>
                <a:ea typeface="+mn-ea"/>
                <a:cs typeface="+mn-cs"/>
              </a:rPr>
              <a:t>How do you make sure you tell all children who use your services what you are doing better for children and young people and what they can expect to see change as a result?</a:t>
            </a:r>
          </a:p>
          <a:p>
            <a:pPr lvl="0"/>
            <a:endParaRPr lang="en-GB" sz="1200" kern="1200" baseline="0" dirty="0" smtClean="0">
              <a:solidFill>
                <a:schemeClr val="tx1"/>
              </a:solidFill>
              <a:effectLst/>
              <a:latin typeface="+mn-lt"/>
              <a:ea typeface="+mn-ea"/>
              <a:cs typeface="+mn-cs"/>
            </a:endParaRPr>
          </a:p>
          <a:p>
            <a:pPr lvl="0"/>
            <a:r>
              <a:rPr lang="en-GB" sz="1200" kern="1200" baseline="0" dirty="0" smtClean="0">
                <a:solidFill>
                  <a:schemeClr val="tx1"/>
                </a:solidFill>
                <a:effectLst/>
                <a:latin typeface="+mn-lt"/>
                <a:ea typeface="+mn-ea"/>
                <a:cs typeface="+mn-cs"/>
              </a:rPr>
              <a:t>For children who directly contributed to your plans, how do you make sure children know what influence their contribution had? </a:t>
            </a:r>
            <a:endParaRPr lang="en-GB" sz="1200" kern="1200" dirty="0" smtClean="0">
              <a:solidFill>
                <a:schemeClr val="tx1"/>
              </a:solidFill>
              <a:effectLst/>
              <a:latin typeface="+mn-lt"/>
              <a:ea typeface="+mn-ea"/>
              <a:cs typeface="+mn-cs"/>
            </a:endParaRPr>
          </a:p>
          <a:p>
            <a:pPr lvl="0"/>
            <a:endParaRPr lang="en-GB"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To consider:</a:t>
            </a:r>
          </a:p>
          <a:p>
            <a:pPr lvl="0"/>
            <a:endParaRPr lang="en-GB"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Ensure staff understand responsibilities to children, including making this explicit in job descriptions and conduct policies </a:t>
            </a:r>
            <a:r>
              <a:rPr lang="en-GB" sz="1200" kern="1200" dirty="0" err="1" smtClean="0">
                <a:solidFill>
                  <a:schemeClr val="tx1"/>
                </a:solidFill>
                <a:effectLst/>
                <a:latin typeface="+mn-lt"/>
                <a:ea typeface="+mn-ea"/>
                <a:cs typeface="+mn-cs"/>
              </a:rPr>
              <a:t>etc</a:t>
            </a:r>
            <a:endParaRPr lang="en-GB"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Publish annual update showing how you’ve worked toward a children’s rights approach and share it widely with CYP </a:t>
            </a: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Feed back regularly to children in suitable format. ‘You Said; We Did’ format?</a:t>
            </a: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Accessible information on complaints / holding staff to account</a:t>
            </a: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Providing feedback on actions taken based on views of children, and being held accountable</a:t>
            </a:r>
          </a:p>
          <a:p>
            <a:pPr marL="171450" lvl="0" indent="-171450">
              <a:buFont typeface="Arial" panose="020B0604020202020204" pitchFamily="34" charset="0"/>
              <a:buChar char="•"/>
            </a:pPr>
            <a:endParaRPr lang="en-GB" sz="1200" kern="1200" dirty="0" smtClean="0">
              <a:solidFill>
                <a:schemeClr val="tx1"/>
              </a:solidFill>
              <a:effectLst/>
              <a:latin typeface="+mn-lt"/>
              <a:ea typeface="+mn-ea"/>
              <a:cs typeface="+mn-cs"/>
            </a:endParaRPr>
          </a:p>
          <a:p>
            <a:pPr marL="0" lvl="0" indent="0">
              <a:buFont typeface="Arial" panose="020B0604020202020204" pitchFamily="34" charset="0"/>
              <a:buNone/>
            </a:pPr>
            <a:r>
              <a:rPr lang="en-GB" sz="1200" kern="1200" dirty="0" smtClean="0">
                <a:solidFill>
                  <a:schemeClr val="tx1"/>
                </a:solidFill>
                <a:effectLst/>
                <a:latin typeface="+mn-lt"/>
                <a:ea typeface="+mn-ea"/>
                <a:cs typeface="+mn-cs"/>
              </a:rPr>
              <a:t>Examples:</a:t>
            </a:r>
          </a:p>
          <a:p>
            <a:endParaRPr lang="en-GB" dirty="0" smtClean="0"/>
          </a:p>
          <a:p>
            <a:pPr marL="171450" indent="-171450">
              <a:buFont typeface="Arial" panose="020B0604020202020204" pitchFamily="34" charset="0"/>
              <a:buChar char="•"/>
            </a:pPr>
            <a:r>
              <a:rPr lang="en-GB" baseline="0" dirty="0" smtClean="0"/>
              <a:t>Children and young people having the opportunity to scrutinise senior leaders. This has happened in several health boards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smtClean="0">
                <a:solidFill>
                  <a:schemeClr val="tx1"/>
                </a:solidFill>
                <a:effectLst/>
                <a:latin typeface="+mn-lt"/>
                <a:ea typeface="+mn-ea"/>
                <a:cs typeface="+mn-cs"/>
              </a:rPr>
              <a:t>Public Health Wales have produced children’s and young person’s versions of their annual quality statements - illustrations and stories with public health messages (such as tooth loss) for younger children and public health messaging designed for teenagers (around smoking and sexual health for example)</a:t>
            </a:r>
          </a:p>
          <a:p>
            <a:pPr lvl="0"/>
            <a:endParaRPr lang="en-GB"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a:t>
            </a:r>
          </a:p>
          <a:p>
            <a:pPr lvl="0"/>
            <a:endParaRPr lang="en-GB" sz="1200" kern="1200" dirty="0" smtClean="0">
              <a:solidFill>
                <a:schemeClr val="tx1"/>
              </a:solidFill>
              <a:effectLst/>
              <a:latin typeface="+mn-lt"/>
              <a:ea typeface="+mn-ea"/>
              <a:cs typeface="+mn-cs"/>
            </a:endParaRPr>
          </a:p>
          <a:p>
            <a:pPr lvl="0"/>
            <a:r>
              <a:rPr lang="en-GB" sz="1200" kern="1200" dirty="0" err="1" smtClean="0">
                <a:solidFill>
                  <a:schemeClr val="tx1"/>
                </a:solidFill>
                <a:effectLst/>
                <a:latin typeface="+mn-lt"/>
                <a:ea typeface="+mn-ea"/>
                <a:cs typeface="+mn-cs"/>
              </a:rPr>
              <a:t>Yn</a:t>
            </a:r>
            <a:r>
              <a:rPr lang="en-GB" sz="1200" kern="1200" dirty="0" smtClean="0">
                <a:solidFill>
                  <a:schemeClr val="tx1"/>
                </a:solidFill>
                <a:effectLst/>
                <a:latin typeface="+mn-lt"/>
                <a:ea typeface="+mn-ea"/>
                <a:cs typeface="+mn-cs"/>
              </a:rPr>
              <a:t> </a:t>
            </a:r>
            <a:r>
              <a:rPr lang="en-GB" sz="1200" kern="1200" dirty="0" err="1">
                <a:solidFill>
                  <a:schemeClr val="tx1"/>
                </a:solidFill>
                <a:effectLst/>
                <a:latin typeface="+mn-lt"/>
                <a:ea typeface="+mn-ea"/>
                <a:cs typeface="+mn-cs"/>
              </a:rPr>
              <a:t>ogystal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â’r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pedair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egwyddor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cyntaf</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hyn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sy’n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cynnwys</a:t>
            </a:r>
            <a:r>
              <a:rPr lang="en-GB" sz="1200" kern="1200" baseline="0" dirty="0">
                <a:solidFill>
                  <a:schemeClr val="tx1"/>
                </a:solidFill>
                <a:effectLst/>
                <a:latin typeface="+mn-lt"/>
                <a:ea typeface="+mn-ea"/>
                <a:cs typeface="+mn-cs"/>
              </a:rPr>
              <a:t> plant a </a:t>
            </a:r>
            <a:r>
              <a:rPr lang="en-GB" sz="1200" kern="1200" baseline="0" dirty="0" err="1">
                <a:solidFill>
                  <a:schemeClr val="tx1"/>
                </a:solidFill>
                <a:effectLst/>
                <a:latin typeface="+mn-lt"/>
                <a:ea typeface="+mn-ea"/>
                <a:cs typeface="+mn-cs"/>
              </a:rPr>
              <a:t>phobl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ifanc</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fwy</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mae’n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bwysig</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ein</a:t>
            </a:r>
            <a:r>
              <a:rPr lang="en-GB" sz="1200" kern="1200" baseline="0" dirty="0">
                <a:solidFill>
                  <a:schemeClr val="tx1"/>
                </a:solidFill>
                <a:effectLst/>
                <a:latin typeface="+mn-lt"/>
                <a:ea typeface="+mn-ea"/>
                <a:cs typeface="+mn-cs"/>
              </a:rPr>
              <a:t> bod </a:t>
            </a:r>
            <a:r>
              <a:rPr lang="en-GB" sz="1200" kern="1200" baseline="0" dirty="0" err="1">
                <a:solidFill>
                  <a:schemeClr val="tx1"/>
                </a:solidFill>
                <a:effectLst/>
                <a:latin typeface="+mn-lt"/>
                <a:ea typeface="+mn-ea"/>
                <a:cs typeface="+mn-cs"/>
              </a:rPr>
              <a:t>ni</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wedyn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sicrhau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ein</a:t>
            </a:r>
            <a:r>
              <a:rPr lang="en-GB" sz="1200" kern="1200" baseline="0" dirty="0">
                <a:solidFill>
                  <a:schemeClr val="tx1"/>
                </a:solidFill>
                <a:effectLst/>
                <a:latin typeface="+mn-lt"/>
                <a:ea typeface="+mn-ea"/>
                <a:cs typeface="+mn-cs"/>
              </a:rPr>
              <a:t> bod </a:t>
            </a:r>
            <a:r>
              <a:rPr lang="en-GB" sz="1200" kern="1200" baseline="0" dirty="0" err="1">
                <a:solidFill>
                  <a:schemeClr val="tx1"/>
                </a:solidFill>
                <a:effectLst/>
                <a:latin typeface="+mn-lt"/>
                <a:ea typeface="+mn-ea"/>
                <a:cs typeface="+mn-cs"/>
              </a:rPr>
              <a:t>ni’n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atebol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iddyn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nhw</a:t>
            </a:r>
            <a:r>
              <a:rPr lang="en-GB" sz="1200" kern="1200" baseline="0" dirty="0">
                <a:solidFill>
                  <a:schemeClr val="tx1"/>
                </a:solidFill>
                <a:effectLst/>
                <a:latin typeface="+mn-lt"/>
                <a:ea typeface="+mn-ea"/>
                <a:cs typeface="+mn-cs"/>
              </a:rPr>
              <a:t>. Mae </a:t>
            </a:r>
            <a:r>
              <a:rPr lang="en-GB" sz="1200" kern="1200" baseline="0" dirty="0" err="1">
                <a:solidFill>
                  <a:schemeClr val="tx1"/>
                </a:solidFill>
                <a:effectLst/>
                <a:latin typeface="+mn-lt"/>
                <a:ea typeface="+mn-ea"/>
                <a:cs typeface="+mn-cs"/>
              </a:rPr>
              <a:t>hwn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yn</a:t>
            </a:r>
            <a:r>
              <a:rPr lang="en-GB" sz="1200" kern="1200" baseline="0" dirty="0">
                <a:solidFill>
                  <a:schemeClr val="tx1"/>
                </a:solidFill>
                <a:effectLst/>
                <a:latin typeface="+mn-lt"/>
                <a:ea typeface="+mn-ea"/>
                <a:cs typeface="+mn-cs"/>
              </a:rPr>
              <a:t> gam </a:t>
            </a:r>
            <a:r>
              <a:rPr lang="en-GB" sz="1200" kern="1200" baseline="0" dirty="0" err="1">
                <a:solidFill>
                  <a:schemeClr val="tx1"/>
                </a:solidFill>
                <a:effectLst/>
                <a:latin typeface="+mn-lt"/>
                <a:ea typeface="+mn-ea"/>
                <a:cs typeface="+mn-cs"/>
              </a:rPr>
              <a:t>pwysig</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iawn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ond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yn</a:t>
            </a:r>
            <a:r>
              <a:rPr lang="en-GB" sz="1200" kern="1200" baseline="0" dirty="0">
                <a:solidFill>
                  <a:schemeClr val="tx1"/>
                </a:solidFill>
                <a:effectLst/>
                <a:latin typeface="+mn-lt"/>
                <a:ea typeface="+mn-ea"/>
                <a:cs typeface="+mn-cs"/>
              </a:rPr>
              <a:t> un </a:t>
            </a:r>
            <a:r>
              <a:rPr lang="en-GB" sz="1200" kern="1200" baseline="0" dirty="0" err="1">
                <a:solidFill>
                  <a:schemeClr val="tx1"/>
                </a:solidFill>
                <a:effectLst/>
                <a:latin typeface="+mn-lt"/>
                <a:ea typeface="+mn-ea"/>
                <a:cs typeface="+mn-cs"/>
              </a:rPr>
              <a:t>sy’n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gallu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mynd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goll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ôl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i</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ni</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wneud</a:t>
            </a:r>
            <a:r>
              <a:rPr lang="en-GB" sz="1200" kern="1200" baseline="0" dirty="0">
                <a:solidFill>
                  <a:schemeClr val="tx1"/>
                </a:solidFill>
                <a:effectLst/>
                <a:latin typeface="+mn-lt"/>
                <a:ea typeface="+mn-ea"/>
                <a:cs typeface="+mn-cs"/>
              </a:rPr>
              <a:t> y cam ‘</a:t>
            </a:r>
            <a:r>
              <a:rPr lang="en-GB" sz="1200" kern="1200" baseline="0" dirty="0" err="1">
                <a:solidFill>
                  <a:schemeClr val="tx1"/>
                </a:solidFill>
                <a:effectLst/>
                <a:latin typeface="+mn-lt"/>
                <a:ea typeface="+mn-ea"/>
                <a:cs typeface="+mn-cs"/>
              </a:rPr>
              <a:t>cyflawni</a:t>
            </a:r>
            <a:r>
              <a:rPr lang="en-GB" sz="1200" kern="1200" baseline="0" dirty="0">
                <a:solidFill>
                  <a:schemeClr val="tx1"/>
                </a:solidFill>
                <a:effectLst/>
                <a:latin typeface="+mn-lt"/>
                <a:ea typeface="+mn-ea"/>
                <a:cs typeface="+mn-cs"/>
              </a:rPr>
              <a:t>’ o </a:t>
            </a:r>
            <a:r>
              <a:rPr lang="en-GB" sz="1200" kern="1200" baseline="0" dirty="0" err="1">
                <a:solidFill>
                  <a:schemeClr val="tx1"/>
                </a:solidFill>
                <a:effectLst/>
                <a:latin typeface="+mn-lt"/>
                <a:ea typeface="+mn-ea"/>
                <a:cs typeface="+mn-cs"/>
              </a:rPr>
              <a:t>sicrhau</a:t>
            </a:r>
            <a:r>
              <a:rPr lang="en-GB" sz="1200" kern="1200" baseline="0" dirty="0">
                <a:solidFill>
                  <a:schemeClr val="tx1"/>
                </a:solidFill>
                <a:effectLst/>
                <a:latin typeface="+mn-lt"/>
                <a:ea typeface="+mn-ea"/>
                <a:cs typeface="+mn-cs"/>
              </a:rPr>
              <a:t> bod plant </a:t>
            </a:r>
            <a:r>
              <a:rPr lang="en-GB" sz="1200" kern="1200" baseline="0" dirty="0" err="1">
                <a:solidFill>
                  <a:schemeClr val="tx1"/>
                </a:solidFill>
                <a:effectLst/>
                <a:latin typeface="+mn-lt"/>
                <a:ea typeface="+mn-ea"/>
                <a:cs typeface="+mn-cs"/>
              </a:rPr>
              <a:t>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cyfrannu</a:t>
            </a:r>
            <a:r>
              <a:rPr lang="en-GB" sz="1200" kern="1200" baseline="0" dirty="0">
                <a:solidFill>
                  <a:schemeClr val="tx1"/>
                </a:solidFill>
                <a:effectLst/>
                <a:latin typeface="+mn-lt"/>
                <a:ea typeface="+mn-ea"/>
                <a:cs typeface="+mn-cs"/>
              </a:rPr>
              <a:t> at </a:t>
            </a:r>
            <a:r>
              <a:rPr lang="en-GB" sz="1200" kern="1200" baseline="0" dirty="0" err="1">
                <a:solidFill>
                  <a:schemeClr val="tx1"/>
                </a:solidFill>
                <a:effectLst/>
                <a:latin typeface="+mn-lt"/>
                <a:ea typeface="+mn-ea"/>
                <a:cs typeface="+mn-cs"/>
              </a:rPr>
              <a:t>ein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gwaith</a:t>
            </a:r>
            <a:r>
              <a:rPr lang="en-GB" sz="1200" kern="1200" baseline="0" dirty="0">
                <a:solidFill>
                  <a:schemeClr val="tx1"/>
                </a:solidFill>
                <a:effectLst/>
                <a:latin typeface="+mn-lt"/>
                <a:ea typeface="+mn-ea"/>
                <a:cs typeface="+mn-cs"/>
              </a:rPr>
              <a:t>. </a:t>
            </a:r>
          </a:p>
          <a:p>
            <a:pPr lvl="0"/>
            <a:endParaRPr lang="en-GB" sz="1200" kern="1200" baseline="0" dirty="0">
              <a:solidFill>
                <a:schemeClr val="tx1"/>
              </a:solidFill>
              <a:effectLst/>
              <a:latin typeface="+mn-lt"/>
              <a:ea typeface="+mn-ea"/>
              <a:cs typeface="+mn-cs"/>
            </a:endParaRPr>
          </a:p>
          <a:p>
            <a:pPr lvl="0"/>
            <a:r>
              <a:rPr lang="en-GB" sz="1200" kern="1200" baseline="0" dirty="0" err="1">
                <a:solidFill>
                  <a:schemeClr val="tx1"/>
                </a:solidFill>
                <a:effectLst/>
                <a:latin typeface="+mn-lt"/>
                <a:ea typeface="+mn-ea"/>
                <a:cs typeface="+mn-cs"/>
              </a:rPr>
              <a:t>Sut</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mae</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gwneud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siŵr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eich</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bod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chi’n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dweud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wrth</a:t>
            </a:r>
            <a:r>
              <a:rPr lang="en-GB" sz="1200" kern="1200" baseline="0" dirty="0">
                <a:solidFill>
                  <a:schemeClr val="tx1"/>
                </a:solidFill>
                <a:effectLst/>
                <a:latin typeface="+mn-lt"/>
                <a:ea typeface="+mn-ea"/>
                <a:cs typeface="+mn-cs"/>
              </a:rPr>
              <a:t> yr </a:t>
            </a:r>
            <a:r>
              <a:rPr lang="en-GB" sz="1200" kern="1200" baseline="0" dirty="0" err="1">
                <a:solidFill>
                  <a:schemeClr val="tx1"/>
                </a:solidFill>
                <a:effectLst/>
                <a:latin typeface="+mn-lt"/>
                <a:ea typeface="+mn-ea"/>
                <a:cs typeface="+mn-cs"/>
              </a:rPr>
              <a:t>holl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blant</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sy’n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defnyddio</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eich</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gwasanaethau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beth</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rydych</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chi’n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ei</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wneud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yn</a:t>
            </a:r>
            <a:r>
              <a:rPr lang="en-GB" sz="1200" kern="1200" baseline="0" dirty="0">
                <a:solidFill>
                  <a:schemeClr val="tx1"/>
                </a:solidFill>
                <a:effectLst/>
                <a:latin typeface="+mn-lt"/>
                <a:ea typeface="+mn-ea"/>
                <a:cs typeface="+mn-cs"/>
              </a:rPr>
              <a:t> well </a:t>
            </a:r>
            <a:r>
              <a:rPr lang="en-GB" sz="1200" kern="1200" baseline="0" dirty="0" err="1">
                <a:solidFill>
                  <a:schemeClr val="tx1"/>
                </a:solidFill>
                <a:effectLst/>
                <a:latin typeface="+mn-lt"/>
                <a:ea typeface="+mn-ea"/>
                <a:cs typeface="+mn-cs"/>
              </a:rPr>
              <a:t>i</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blant</a:t>
            </a:r>
            <a:r>
              <a:rPr lang="en-GB" sz="1200" kern="1200" baseline="0" dirty="0">
                <a:solidFill>
                  <a:schemeClr val="tx1"/>
                </a:solidFill>
                <a:effectLst/>
                <a:latin typeface="+mn-lt"/>
                <a:ea typeface="+mn-ea"/>
                <a:cs typeface="+mn-cs"/>
              </a:rPr>
              <a:t> a </a:t>
            </a:r>
            <a:r>
              <a:rPr lang="en-GB" sz="1200" kern="1200" baseline="0" dirty="0" err="1">
                <a:solidFill>
                  <a:schemeClr val="tx1"/>
                </a:solidFill>
                <a:effectLst/>
                <a:latin typeface="+mn-lt"/>
                <a:ea typeface="+mn-ea"/>
                <a:cs typeface="+mn-cs"/>
              </a:rPr>
              <a:t>phobl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ifanc</a:t>
            </a:r>
            <a:r>
              <a:rPr lang="en-GB" sz="1200" kern="1200" baseline="0" dirty="0">
                <a:solidFill>
                  <a:schemeClr val="tx1"/>
                </a:solidFill>
                <a:effectLst/>
                <a:latin typeface="+mn-lt"/>
                <a:ea typeface="+mn-ea"/>
                <a:cs typeface="+mn-cs"/>
              </a:rPr>
              <a:t> a </a:t>
            </a:r>
            <a:r>
              <a:rPr lang="en-GB" sz="1200" kern="1200" baseline="0" dirty="0" err="1">
                <a:solidFill>
                  <a:schemeClr val="tx1"/>
                </a:solidFill>
                <a:effectLst/>
                <a:latin typeface="+mn-lt"/>
                <a:ea typeface="+mn-ea"/>
                <a:cs typeface="+mn-cs"/>
              </a:rPr>
              <a:t>beth</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gallan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nhw</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ddisgwyl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ei</a:t>
            </a:r>
            <a:r>
              <a:rPr lang="en-GB" sz="1200" kern="1200" baseline="0" dirty="0">
                <a:solidFill>
                  <a:schemeClr val="tx1"/>
                </a:solidFill>
                <a:effectLst/>
                <a:latin typeface="+mn-lt"/>
                <a:ea typeface="+mn-ea"/>
                <a:cs typeface="+mn-cs"/>
              </a:rPr>
              <a:t> weld </a:t>
            </a:r>
            <a:r>
              <a:rPr lang="en-GB" sz="1200" kern="1200" baseline="0" dirty="0" err="1">
                <a:solidFill>
                  <a:schemeClr val="tx1"/>
                </a:solidFill>
                <a:effectLst/>
                <a:latin typeface="+mn-lt"/>
                <a:ea typeface="+mn-ea"/>
                <a:cs typeface="+mn-cs"/>
              </a:rPr>
              <a:t>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newid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o</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ganlyniad</a:t>
            </a:r>
            <a:r>
              <a:rPr lang="en-GB" sz="1200" kern="1200" baseline="0" dirty="0">
                <a:solidFill>
                  <a:schemeClr val="tx1"/>
                </a:solidFill>
                <a:effectLst/>
                <a:latin typeface="+mn-lt"/>
                <a:ea typeface="+mn-ea"/>
                <a:cs typeface="+mn-cs"/>
              </a:rPr>
              <a:t>? </a:t>
            </a:r>
          </a:p>
          <a:p>
            <a:pPr lvl="0"/>
            <a:endParaRPr lang="en-GB" sz="1200" kern="1200" baseline="0" dirty="0">
              <a:solidFill>
                <a:schemeClr val="tx1"/>
              </a:solidFill>
              <a:effectLst/>
              <a:latin typeface="+mn-lt"/>
              <a:ea typeface="+mn-ea"/>
              <a:cs typeface="+mn-cs"/>
            </a:endParaRPr>
          </a:p>
          <a:p>
            <a:pPr lvl="0"/>
            <a:r>
              <a:rPr lang="en-GB" sz="1200" kern="1200" baseline="0" dirty="0" err="1">
                <a:solidFill>
                  <a:schemeClr val="tx1"/>
                </a:solidFill>
                <a:effectLst/>
                <a:latin typeface="+mn-lt"/>
                <a:ea typeface="+mn-ea"/>
                <a:cs typeface="+mn-cs"/>
              </a:rPr>
              <a:t>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achos</a:t>
            </a:r>
            <a:r>
              <a:rPr lang="en-GB" sz="1200" kern="1200" baseline="0" dirty="0">
                <a:solidFill>
                  <a:schemeClr val="tx1"/>
                </a:solidFill>
                <a:effectLst/>
                <a:latin typeface="+mn-lt"/>
                <a:ea typeface="+mn-ea"/>
                <a:cs typeface="+mn-cs"/>
              </a:rPr>
              <a:t> plant a </a:t>
            </a:r>
            <a:r>
              <a:rPr lang="en-GB" sz="1200" kern="1200" baseline="0" dirty="0" err="1">
                <a:solidFill>
                  <a:schemeClr val="tx1"/>
                </a:solidFill>
                <a:effectLst/>
                <a:latin typeface="+mn-lt"/>
                <a:ea typeface="+mn-ea"/>
                <a:cs typeface="+mn-cs"/>
              </a:rPr>
              <a:t>gyfrannodd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uniongyrchol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i’ch</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cynlluniau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sut</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gallwch</a:t>
            </a:r>
            <a:r>
              <a:rPr lang="en-GB" sz="1200" kern="1200" baseline="0" dirty="0">
                <a:solidFill>
                  <a:schemeClr val="tx1"/>
                </a:solidFill>
                <a:effectLst/>
                <a:latin typeface="+mn-lt"/>
                <a:ea typeface="+mn-ea"/>
                <a:cs typeface="+mn-cs"/>
              </a:rPr>
              <a:t> chi </a:t>
            </a:r>
            <a:r>
              <a:rPr lang="en-GB" sz="1200" kern="1200" baseline="0" dirty="0" err="1">
                <a:solidFill>
                  <a:schemeClr val="tx1"/>
                </a:solidFill>
                <a:effectLst/>
                <a:latin typeface="+mn-lt"/>
                <a:ea typeface="+mn-ea"/>
                <a:cs typeface="+mn-cs"/>
              </a:rPr>
              <a:t>sicrhau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bod</a:t>
            </a:r>
            <a:r>
              <a:rPr lang="en-GB" sz="1200" kern="1200" baseline="0" dirty="0">
                <a:solidFill>
                  <a:schemeClr val="tx1"/>
                </a:solidFill>
                <a:effectLst/>
                <a:latin typeface="+mn-lt"/>
                <a:ea typeface="+mn-ea"/>
                <a:cs typeface="+mn-cs"/>
              </a:rPr>
              <a:t> plant </a:t>
            </a:r>
            <a:r>
              <a:rPr lang="en-GB" sz="1200" kern="1200" baseline="0" dirty="0" err="1">
                <a:solidFill>
                  <a:schemeClr val="tx1"/>
                </a:solidFill>
                <a:effectLst/>
                <a:latin typeface="+mn-lt"/>
                <a:ea typeface="+mn-ea"/>
                <a:cs typeface="+mn-cs"/>
              </a:rPr>
              <a:t>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gwybod</a:t>
            </a:r>
            <a:r>
              <a:rPr lang="en-GB" sz="1200" kern="1200" baseline="0" dirty="0">
                <a:solidFill>
                  <a:schemeClr val="tx1"/>
                </a:solidFill>
                <a:effectLst/>
                <a:latin typeface="+mn-lt"/>
                <a:ea typeface="+mn-ea"/>
                <a:cs typeface="+mn-cs"/>
              </a:rPr>
              <a:t> pa </a:t>
            </a:r>
            <a:r>
              <a:rPr lang="en-GB" sz="1200" kern="1200" baseline="0" dirty="0" err="1">
                <a:solidFill>
                  <a:schemeClr val="tx1"/>
                </a:solidFill>
                <a:effectLst/>
                <a:latin typeface="+mn-lt"/>
                <a:ea typeface="+mn-ea"/>
                <a:cs typeface="+mn-cs"/>
              </a:rPr>
              <a:t>ddylanwad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gafodd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cyfraniad</a:t>
            </a:r>
            <a:r>
              <a:rPr lang="en-GB" sz="1200" kern="1200" baseline="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a:p>
            <a:pPr lvl="0"/>
            <a:r>
              <a:rPr lang="en-GB" sz="1200" kern="1200" dirty="0" err="1">
                <a:solidFill>
                  <a:schemeClr val="tx1"/>
                </a:solidFill>
                <a:effectLst/>
                <a:latin typeface="+mn-lt"/>
                <a:ea typeface="+mn-ea"/>
                <a:cs typeface="+mn-cs"/>
              </a:rPr>
              <a:t>I’w</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hystyried</a:t>
            </a:r>
            <a:r>
              <a:rPr lang="en-GB" sz="1200" kern="1200" dirty="0">
                <a:solidFill>
                  <a:schemeClr val="tx1"/>
                </a:solidFill>
                <a:effectLst/>
                <a:latin typeface="+mn-lt"/>
                <a:ea typeface="+mn-ea"/>
                <a:cs typeface="+mn-cs"/>
              </a:rPr>
              <a:t>:</a:t>
            </a:r>
          </a:p>
          <a:p>
            <a:pPr lvl="0"/>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err="1">
                <a:solidFill>
                  <a:schemeClr val="tx1"/>
                </a:solidFill>
                <a:effectLst/>
                <a:latin typeface="+mn-lt"/>
                <a:ea typeface="+mn-ea"/>
                <a:cs typeface="+mn-cs"/>
              </a:rPr>
              <a:t>Sicrhau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bod</a:t>
            </a:r>
            <a:r>
              <a:rPr lang="en-GB" sz="1200" kern="1200" baseline="0" dirty="0">
                <a:solidFill>
                  <a:schemeClr val="tx1"/>
                </a:solidFill>
                <a:effectLst/>
                <a:latin typeface="+mn-lt"/>
                <a:ea typeface="+mn-ea"/>
                <a:cs typeface="+mn-cs"/>
              </a:rPr>
              <a:t> s</a:t>
            </a:r>
            <a:r>
              <a:rPr lang="en-GB" sz="1200" kern="1200" dirty="0">
                <a:solidFill>
                  <a:schemeClr val="tx1"/>
                </a:solidFill>
                <a:effectLst/>
                <a:latin typeface="+mn-lt"/>
                <a:ea typeface="+mn-ea"/>
                <a:cs typeface="+mn-cs"/>
              </a:rPr>
              <a:t>taff </a:t>
            </a:r>
            <a:r>
              <a:rPr lang="en-GB" sz="1200" kern="1200" dirty="0" err="1">
                <a:solidFill>
                  <a:schemeClr val="tx1"/>
                </a:solidFill>
                <a:effectLst/>
                <a:latin typeface="+mn-lt"/>
                <a:ea typeface="+mn-ea"/>
                <a:cs typeface="+mn-cs"/>
              </a:rPr>
              <a:t>yn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deall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eu</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cyfrifoldebau</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a:t>
            </a:r>
            <a:r>
              <a:rPr lang="en-GB" sz="1200" kern="1200" baseline="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blant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gan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gynnwys</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nodi</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hynny’n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benodol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mewn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disgrifiadau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swyddi</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polisïau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ymddygiad</a:t>
            </a:r>
            <a:r>
              <a:rPr lang="en-GB" sz="1200" kern="1200" baseline="0" dirty="0">
                <a:solidFill>
                  <a:schemeClr val="tx1"/>
                </a:solidFill>
                <a:effectLst/>
                <a:latin typeface="+mn-lt"/>
                <a:ea typeface="+mn-ea"/>
                <a:cs typeface="+mn-cs"/>
              </a:rPr>
              <a:t> etc</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err="1">
                <a:solidFill>
                  <a:schemeClr val="tx1"/>
                </a:solidFill>
                <a:effectLst/>
                <a:latin typeface="+mn-lt"/>
                <a:ea typeface="+mn-ea"/>
                <a:cs typeface="+mn-cs"/>
              </a:rPr>
              <a:t>Cyhoeddi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diweddariad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blynyddol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yn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dangos</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sut</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rydych</a:t>
            </a:r>
            <a:r>
              <a:rPr lang="en-GB" sz="1200" kern="1200" baseline="0" dirty="0">
                <a:solidFill>
                  <a:schemeClr val="tx1"/>
                </a:solidFill>
                <a:effectLst/>
                <a:latin typeface="+mn-lt"/>
                <a:ea typeface="+mn-ea"/>
                <a:cs typeface="+mn-cs"/>
              </a:rPr>
              <a:t> chi </a:t>
            </a:r>
            <a:r>
              <a:rPr lang="en-GB" sz="1200" kern="1200" baseline="0" dirty="0" err="1">
                <a:solidFill>
                  <a:schemeClr val="tx1"/>
                </a:solidFill>
                <a:effectLst/>
                <a:latin typeface="+mn-lt"/>
                <a:ea typeface="+mn-ea"/>
                <a:cs typeface="+mn-cs"/>
              </a:rPr>
              <a:t>wedi</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gweithio</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tuag</a:t>
            </a:r>
            <a:r>
              <a:rPr lang="en-GB" sz="1200" kern="1200" baseline="0" dirty="0">
                <a:solidFill>
                  <a:schemeClr val="tx1"/>
                </a:solidFill>
                <a:effectLst/>
                <a:latin typeface="+mn-lt"/>
                <a:ea typeface="+mn-ea"/>
                <a:cs typeface="+mn-cs"/>
              </a:rPr>
              <a:t> at </a:t>
            </a:r>
            <a:r>
              <a:rPr lang="en-GB" sz="1200" kern="1200" baseline="0" dirty="0" err="1">
                <a:solidFill>
                  <a:schemeClr val="tx1"/>
                </a:solidFill>
                <a:effectLst/>
                <a:latin typeface="+mn-lt"/>
                <a:ea typeface="+mn-ea"/>
                <a:cs typeface="+mn-cs"/>
              </a:rPr>
              <a:t>ddull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seiliedig</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hawliau</a:t>
            </a:r>
            <a:r>
              <a:rPr lang="en-GB" sz="1200" kern="1200" baseline="0" dirty="0">
                <a:solidFill>
                  <a:schemeClr val="tx1"/>
                </a:solidFill>
                <a:effectLst/>
                <a:latin typeface="+mn-lt"/>
                <a:ea typeface="+mn-ea"/>
                <a:cs typeface="+mn-cs"/>
              </a:rPr>
              <a:t> plant </a:t>
            </a:r>
            <a:r>
              <a:rPr lang="en-GB" sz="1200" kern="1200" baseline="0" dirty="0" err="1">
                <a:solidFill>
                  <a:schemeClr val="tx1"/>
                </a:solidFill>
                <a:effectLst/>
                <a:latin typeface="+mn-lt"/>
                <a:ea typeface="+mn-ea"/>
                <a:cs typeface="+mn-cs"/>
              </a:rPr>
              <a:t>a’i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rannu’n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eang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gyda</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phlant</a:t>
            </a:r>
            <a:r>
              <a:rPr lang="en-GB" sz="1200" kern="1200" baseline="0" dirty="0">
                <a:solidFill>
                  <a:schemeClr val="tx1"/>
                </a:solidFill>
                <a:effectLst/>
                <a:latin typeface="+mn-lt"/>
                <a:ea typeface="+mn-ea"/>
                <a:cs typeface="+mn-cs"/>
              </a:rPr>
              <a:t> a </a:t>
            </a:r>
            <a:r>
              <a:rPr lang="en-GB" sz="1200" kern="1200" baseline="0" dirty="0" err="1">
                <a:solidFill>
                  <a:schemeClr val="tx1"/>
                </a:solidFill>
                <a:effectLst/>
                <a:latin typeface="+mn-lt"/>
                <a:ea typeface="+mn-ea"/>
                <a:cs typeface="+mn-cs"/>
              </a:rPr>
              <a:t>phobl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ifanc</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err="1">
                <a:solidFill>
                  <a:schemeClr val="tx1"/>
                </a:solidFill>
                <a:effectLst/>
                <a:latin typeface="+mn-lt"/>
                <a:ea typeface="+mn-ea"/>
                <a:cs typeface="+mn-cs"/>
              </a:rPr>
              <a:t>Rhoi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adborth</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rheolaidd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blant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mewn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fformat</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addas</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Fformat</a:t>
            </a:r>
            <a:r>
              <a:rPr lang="en-GB" sz="1200" kern="1200" baseline="0" dirty="0">
                <a:solidFill>
                  <a:schemeClr val="tx1"/>
                </a:solidFill>
                <a:effectLst/>
                <a:latin typeface="+mn-lt"/>
                <a:ea typeface="+mn-ea"/>
                <a:cs typeface="+mn-cs"/>
              </a:rPr>
              <a:t> ‘Fe </a:t>
            </a:r>
            <a:r>
              <a:rPr lang="en-GB" sz="1200" kern="1200" baseline="0" dirty="0" err="1">
                <a:solidFill>
                  <a:schemeClr val="tx1"/>
                </a:solidFill>
                <a:effectLst/>
                <a:latin typeface="+mn-lt"/>
                <a:ea typeface="+mn-ea"/>
                <a:cs typeface="+mn-cs"/>
              </a:rPr>
              <a:t>ddwedsoch</a:t>
            </a:r>
            <a:r>
              <a:rPr lang="en-GB" sz="1200" kern="1200" baseline="0" dirty="0">
                <a:solidFill>
                  <a:schemeClr val="tx1"/>
                </a:solidFill>
                <a:effectLst/>
                <a:latin typeface="+mn-lt"/>
                <a:ea typeface="+mn-ea"/>
                <a:cs typeface="+mn-cs"/>
              </a:rPr>
              <a:t> chi: Fe </a:t>
            </a:r>
            <a:r>
              <a:rPr lang="en-GB" sz="1200" kern="1200" baseline="0" dirty="0" err="1">
                <a:solidFill>
                  <a:schemeClr val="tx1"/>
                </a:solidFill>
                <a:effectLst/>
                <a:latin typeface="+mn-lt"/>
                <a:ea typeface="+mn-ea"/>
                <a:cs typeface="+mn-cs"/>
              </a:rPr>
              <a:t>wnaethon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ni</a:t>
            </a:r>
            <a:r>
              <a:rPr lang="en-GB" sz="1200" kern="1200" baseline="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err="1">
                <a:solidFill>
                  <a:schemeClr val="tx1"/>
                </a:solidFill>
                <a:effectLst/>
                <a:latin typeface="+mn-lt"/>
                <a:ea typeface="+mn-ea"/>
                <a:cs typeface="+mn-cs"/>
              </a:rPr>
              <a:t>Gwybodaeth</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hygyrch</a:t>
            </a:r>
            <a:r>
              <a:rPr lang="en-GB" sz="1200" kern="1200" dirty="0">
                <a:solidFill>
                  <a:schemeClr val="tx1"/>
                </a:solidFill>
                <a:effectLst/>
                <a:latin typeface="+mn-lt"/>
                <a:ea typeface="+mn-ea"/>
                <a:cs typeface="+mn-cs"/>
              </a:rPr>
              <a:t> am </a:t>
            </a:r>
            <a:r>
              <a:rPr lang="en-GB" sz="1200" kern="1200" dirty="0" err="1">
                <a:solidFill>
                  <a:schemeClr val="tx1"/>
                </a:solidFill>
                <a:effectLst/>
                <a:latin typeface="+mn-lt"/>
                <a:ea typeface="+mn-ea"/>
                <a:cs typeface="+mn-cs"/>
              </a:rPr>
              <a:t>gwynion</a:t>
            </a:r>
            <a:r>
              <a:rPr lang="en-GB" sz="1200" kern="1200" dirty="0">
                <a:solidFill>
                  <a:schemeClr val="tx1"/>
                </a:solidFill>
                <a:effectLst/>
                <a:latin typeface="+mn-lt"/>
                <a:ea typeface="+mn-ea"/>
                <a:cs typeface="+mn-cs"/>
              </a:rPr>
              <a:t> / </a:t>
            </a:r>
            <a:r>
              <a:rPr lang="en-GB" sz="1200" kern="1200" dirty="0" err="1">
                <a:solidFill>
                  <a:schemeClr val="tx1"/>
                </a:solidFill>
                <a:effectLst/>
                <a:latin typeface="+mn-lt"/>
                <a:ea typeface="+mn-ea"/>
                <a:cs typeface="+mn-cs"/>
              </a:rPr>
              <a:t>galw</a:t>
            </a:r>
            <a:r>
              <a:rPr lang="en-GB" sz="1200" kern="1200" dirty="0">
                <a:solidFill>
                  <a:schemeClr val="tx1"/>
                </a:solidFill>
                <a:effectLst/>
                <a:latin typeface="+mn-lt"/>
                <a:ea typeface="+mn-ea"/>
                <a:cs typeface="+mn-cs"/>
              </a:rPr>
              <a:t> staff </a:t>
            </a:r>
            <a:r>
              <a:rPr lang="en-GB" sz="1200" kern="1200" dirty="0" err="1">
                <a:solidFill>
                  <a:schemeClr val="tx1"/>
                </a:solidFill>
                <a:effectLst/>
                <a:latin typeface="+mn-lt"/>
                <a:ea typeface="+mn-ea"/>
                <a:cs typeface="+mn-cs"/>
              </a:rPr>
              <a:t>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gyfrif</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err="1">
                <a:solidFill>
                  <a:schemeClr val="tx1"/>
                </a:solidFill>
                <a:effectLst/>
                <a:latin typeface="+mn-lt"/>
                <a:ea typeface="+mn-ea"/>
                <a:cs typeface="+mn-cs"/>
              </a:rPr>
              <a:t>Rhoi</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adborth</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gamau</a:t>
            </a:r>
            <a:r>
              <a:rPr lang="en-GB" sz="1200" kern="1200" baseline="0" dirty="0">
                <a:solidFill>
                  <a:schemeClr val="tx1"/>
                </a:solidFill>
                <a:effectLst/>
                <a:latin typeface="+mn-lt"/>
                <a:ea typeface="+mn-ea"/>
                <a:cs typeface="+mn-cs"/>
              </a:rPr>
              <a:t> a </a:t>
            </a:r>
            <a:r>
              <a:rPr lang="en-GB" sz="1200" kern="1200" baseline="0" dirty="0" err="1">
                <a:solidFill>
                  <a:schemeClr val="tx1"/>
                </a:solidFill>
                <a:effectLst/>
                <a:latin typeface="+mn-lt"/>
                <a:ea typeface="+mn-ea"/>
                <a:cs typeface="+mn-cs"/>
              </a:rPr>
              <a:t>gymerwyd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ar</a:t>
            </a:r>
            <a:r>
              <a:rPr lang="en-GB" sz="1200" kern="1200" baseline="0" dirty="0">
                <a:solidFill>
                  <a:schemeClr val="tx1"/>
                </a:solidFill>
                <a:effectLst/>
                <a:latin typeface="+mn-lt"/>
                <a:ea typeface="+mn-ea"/>
                <a:cs typeface="+mn-cs"/>
              </a:rPr>
              <a:t> sail barn plant, a </a:t>
            </a:r>
            <a:r>
              <a:rPr lang="en-GB" sz="1200" kern="1200" baseline="0" dirty="0" err="1">
                <a:solidFill>
                  <a:schemeClr val="tx1"/>
                </a:solidFill>
                <a:effectLst/>
                <a:latin typeface="+mn-lt"/>
                <a:ea typeface="+mn-ea"/>
                <a:cs typeface="+mn-cs"/>
              </a:rPr>
              <a:t>chael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gwneud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atebol</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0" lvl="0" indent="0">
              <a:buFont typeface="Arial" panose="020B0604020202020204" pitchFamily="34" charset="0"/>
              <a:buNone/>
            </a:pPr>
            <a:r>
              <a:rPr lang="en-GB" sz="1200" kern="1200" dirty="0" err="1">
                <a:solidFill>
                  <a:schemeClr val="tx1"/>
                </a:solidFill>
                <a:effectLst/>
                <a:latin typeface="+mn-lt"/>
                <a:ea typeface="+mn-ea"/>
                <a:cs typeface="+mn-cs"/>
              </a:rPr>
              <a:t>Enghreifftiau</a:t>
            </a:r>
            <a:r>
              <a:rPr lang="en-GB" sz="1200" kern="1200" dirty="0">
                <a:solidFill>
                  <a:schemeClr val="tx1"/>
                </a:solidFill>
                <a:effectLst/>
                <a:latin typeface="+mn-lt"/>
                <a:ea typeface="+mn-ea"/>
                <a:cs typeface="+mn-cs"/>
              </a:rPr>
              <a:t>:</a:t>
            </a:r>
          </a:p>
          <a:p>
            <a:endParaRPr lang="en-GB" dirty="0"/>
          </a:p>
          <a:p>
            <a:pPr marL="171450" indent="-171450">
              <a:buFont typeface="Arial" panose="020B0604020202020204" pitchFamily="34" charset="0"/>
              <a:buChar char="•"/>
            </a:pPr>
            <a:r>
              <a:rPr lang="en-GB" baseline="0" dirty="0"/>
              <a:t>Plant a </a:t>
            </a:r>
            <a:r>
              <a:rPr lang="en-GB" baseline="0" dirty="0" err="1"/>
              <a:t>phobl</a:t>
            </a:r>
            <a:r>
              <a:rPr lang="en-GB" baseline="0" dirty="0"/>
              <a:t> </a:t>
            </a:r>
            <a:r>
              <a:rPr lang="en-GB" baseline="0" dirty="0" err="1"/>
              <a:t>ifanc</a:t>
            </a:r>
            <a:r>
              <a:rPr lang="en-GB" baseline="0" dirty="0"/>
              <a:t> </a:t>
            </a:r>
            <a:r>
              <a:rPr lang="en-GB" baseline="0" dirty="0" err="1"/>
              <a:t>yn</a:t>
            </a:r>
            <a:r>
              <a:rPr lang="en-GB" baseline="0" dirty="0"/>
              <a:t> </a:t>
            </a:r>
            <a:r>
              <a:rPr lang="en-GB" baseline="0" dirty="0" err="1"/>
              <a:t>cael</a:t>
            </a:r>
            <a:r>
              <a:rPr lang="en-GB" baseline="0" dirty="0"/>
              <a:t> </a:t>
            </a:r>
            <a:r>
              <a:rPr lang="en-GB" baseline="0" dirty="0" err="1"/>
              <a:t>cyfle</a:t>
            </a:r>
            <a:r>
              <a:rPr lang="en-GB" baseline="0" dirty="0"/>
              <a:t> </a:t>
            </a:r>
            <a:r>
              <a:rPr lang="en-GB" baseline="0" dirty="0" err="1"/>
              <a:t>i</a:t>
            </a:r>
            <a:r>
              <a:rPr lang="en-GB" baseline="0" dirty="0"/>
              <a:t> </a:t>
            </a:r>
            <a:r>
              <a:rPr lang="en-GB" baseline="0" dirty="0" err="1"/>
              <a:t>graffu</a:t>
            </a:r>
            <a:r>
              <a:rPr lang="en-GB" baseline="0" dirty="0"/>
              <a:t> </a:t>
            </a:r>
            <a:r>
              <a:rPr lang="en-GB" baseline="0" dirty="0" err="1"/>
              <a:t>ar</a:t>
            </a:r>
            <a:r>
              <a:rPr lang="en-GB" baseline="0" dirty="0"/>
              <a:t> </a:t>
            </a:r>
            <a:r>
              <a:rPr lang="en-GB" baseline="0" dirty="0" err="1"/>
              <a:t>arweinwyr</a:t>
            </a:r>
            <a:r>
              <a:rPr lang="en-GB" baseline="0" dirty="0"/>
              <a:t> </a:t>
            </a:r>
            <a:r>
              <a:rPr lang="en-GB" baseline="0" dirty="0" err="1"/>
              <a:t>uwch</a:t>
            </a:r>
            <a:r>
              <a:rPr lang="en-GB" baseline="0" dirty="0"/>
              <a:t>. Mae </a:t>
            </a:r>
            <a:r>
              <a:rPr lang="en-GB" baseline="0" dirty="0" err="1"/>
              <a:t>hyn</a:t>
            </a:r>
            <a:r>
              <a:rPr lang="en-GB" baseline="0" dirty="0"/>
              <a:t> </a:t>
            </a:r>
            <a:r>
              <a:rPr lang="en-GB" baseline="0" dirty="0" err="1"/>
              <a:t>wedi</a:t>
            </a:r>
            <a:r>
              <a:rPr lang="en-GB" baseline="0" dirty="0"/>
              <a:t> </a:t>
            </a:r>
            <a:r>
              <a:rPr lang="en-GB" baseline="0" dirty="0" err="1"/>
              <a:t>digwydd</a:t>
            </a:r>
            <a:r>
              <a:rPr lang="en-GB" baseline="0" dirty="0"/>
              <a:t> </a:t>
            </a:r>
            <a:r>
              <a:rPr lang="en-GB" baseline="0" dirty="0" err="1"/>
              <a:t>mewn</a:t>
            </a:r>
            <a:r>
              <a:rPr lang="en-GB" baseline="0" dirty="0"/>
              <a:t> </a:t>
            </a:r>
            <a:r>
              <a:rPr lang="en-GB" baseline="0" dirty="0" err="1"/>
              <a:t>sawl</a:t>
            </a:r>
            <a:r>
              <a:rPr lang="en-GB" baseline="0" dirty="0"/>
              <a:t> </a:t>
            </a:r>
            <a:r>
              <a:rPr lang="en-GB" baseline="0" dirty="0" err="1"/>
              <a:t>bwrdd</a:t>
            </a:r>
            <a:r>
              <a:rPr lang="en-GB" baseline="0" dirty="0"/>
              <a:t> </a:t>
            </a:r>
            <a:r>
              <a:rPr lang="en-GB" baseline="0" dirty="0" err="1"/>
              <a:t>iechyd</a:t>
            </a:r>
            <a:endParaRPr lang="en-GB"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Mae </a:t>
            </a:r>
            <a:r>
              <a:rPr lang="en-GB" sz="1200" kern="1200" dirty="0" err="1">
                <a:solidFill>
                  <a:schemeClr val="tx1"/>
                </a:solidFill>
                <a:effectLst/>
                <a:latin typeface="+mn-lt"/>
                <a:ea typeface="+mn-ea"/>
                <a:cs typeface="+mn-cs"/>
              </a:rPr>
              <a:t>Iechyd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Cyhoeddus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Cymru</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wedi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cynhyrchu</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fersiynau</a:t>
            </a:r>
            <a:r>
              <a:rPr lang="en-GB" sz="1200" kern="1200" dirty="0">
                <a:solidFill>
                  <a:schemeClr val="tx1"/>
                </a:solidFill>
                <a:effectLst/>
                <a:latin typeface="+mn-lt"/>
                <a:ea typeface="+mn-ea"/>
                <a:cs typeface="+mn-cs"/>
              </a:rPr>
              <a:t> plant a </a:t>
            </a:r>
            <a:r>
              <a:rPr lang="en-GB" sz="1200" kern="1200" dirty="0" err="1">
                <a:solidFill>
                  <a:schemeClr val="tx1"/>
                </a:solidFill>
                <a:effectLst/>
                <a:latin typeface="+mn-lt"/>
                <a:ea typeface="+mn-ea"/>
                <a:cs typeface="+mn-cs"/>
              </a:rPr>
              <a:t>phobl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ifanc</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o’u</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datganiadau</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ansawdd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blynyddol</a:t>
            </a:r>
            <a:r>
              <a:rPr lang="en-GB" sz="1200" kern="1200" dirty="0">
                <a:solidFill>
                  <a:schemeClr val="tx1"/>
                </a:solidFill>
                <a:effectLst/>
                <a:latin typeface="+mn-lt"/>
                <a:ea typeface="+mn-ea"/>
                <a:cs typeface="+mn-cs"/>
              </a:rPr>
              <a:t> – </a:t>
            </a:r>
            <a:r>
              <a:rPr lang="en-GB" sz="1200" kern="1200" dirty="0" err="1">
                <a:solidFill>
                  <a:schemeClr val="tx1"/>
                </a:solidFill>
                <a:effectLst/>
                <a:latin typeface="+mn-lt"/>
                <a:ea typeface="+mn-ea"/>
                <a:cs typeface="+mn-cs"/>
              </a:rPr>
              <a:t>darluniadau</a:t>
            </a:r>
            <a:r>
              <a:rPr lang="en-GB" sz="1200" kern="1200" baseline="0" dirty="0">
                <a:solidFill>
                  <a:schemeClr val="tx1"/>
                </a:solidFill>
                <a:effectLst/>
                <a:latin typeface="+mn-lt"/>
                <a:ea typeface="+mn-ea"/>
                <a:cs typeface="+mn-cs"/>
              </a:rPr>
              <a:t> a </a:t>
            </a:r>
            <a:r>
              <a:rPr lang="en-GB" sz="1200" kern="1200" baseline="0" dirty="0" err="1">
                <a:solidFill>
                  <a:schemeClr val="tx1"/>
                </a:solidFill>
                <a:effectLst/>
                <a:latin typeface="+mn-lt"/>
                <a:ea typeface="+mn-ea"/>
                <a:cs typeface="+mn-cs"/>
              </a:rPr>
              <a:t>hanesion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gyda</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negeseuon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iechyd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cyhoeddus</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fel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colli</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dannedd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i</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blant</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iau</a:t>
            </a:r>
            <a:r>
              <a:rPr lang="en-GB" sz="1200" kern="1200" baseline="0" dirty="0">
                <a:solidFill>
                  <a:schemeClr val="tx1"/>
                </a:solidFill>
                <a:effectLst/>
                <a:latin typeface="+mn-lt"/>
                <a:ea typeface="+mn-ea"/>
                <a:cs typeface="+mn-cs"/>
              </a:rPr>
              <a:t> a </a:t>
            </a:r>
            <a:r>
              <a:rPr lang="en-GB" sz="1200" kern="1200" baseline="0" dirty="0" err="1">
                <a:solidFill>
                  <a:schemeClr val="tx1"/>
                </a:solidFill>
                <a:effectLst/>
                <a:latin typeface="+mn-lt"/>
                <a:ea typeface="+mn-ea"/>
                <a:cs typeface="+mn-cs"/>
              </a:rPr>
              <a:t>negeseuon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iechyd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cyhoeddus</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gyfer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arddegwyr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ynghylch</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smygu</a:t>
            </a:r>
            <a:r>
              <a:rPr lang="en-GB" sz="1200" kern="1200" baseline="0" dirty="0">
                <a:solidFill>
                  <a:schemeClr val="tx1"/>
                </a:solidFill>
                <a:effectLst/>
                <a:latin typeface="+mn-lt"/>
                <a:ea typeface="+mn-ea"/>
                <a:cs typeface="+mn-cs"/>
              </a:rPr>
              <a:t> a </a:t>
            </a:r>
            <a:r>
              <a:rPr lang="en-GB" sz="1200" kern="1200" baseline="0" dirty="0" err="1">
                <a:solidFill>
                  <a:schemeClr val="tx1"/>
                </a:solidFill>
                <a:effectLst/>
                <a:latin typeface="+mn-lt"/>
                <a:ea typeface="+mn-ea"/>
                <a:cs typeface="+mn-cs"/>
              </a:rPr>
              <a:t>iechyd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rhywiol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enghraifft</a:t>
            </a:r>
            <a:r>
              <a:rPr lang="en-GB" sz="1200" kern="1200" baseline="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59A6EA9-66A1-4DDF-AD32-3B154CB7BBD1}" type="slidenum">
              <a:rPr lang="en-GB" smtClean="0"/>
              <a:pPr/>
              <a:t>21</a:t>
            </a:fld>
            <a:endParaRPr lang="en-GB"/>
          </a:p>
        </p:txBody>
      </p:sp>
    </p:spTree>
    <p:extLst>
      <p:ext uri="{BB962C8B-B14F-4D97-AF65-F5344CB8AC3E}">
        <p14:creationId xmlns:p14="http://schemas.microsoft.com/office/powerpoint/2010/main" val="19390914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a:p>
            <a:r>
              <a:rPr lang="en-GB" dirty="0" smtClean="0"/>
              <a:t>Following </a:t>
            </a:r>
            <a:r>
              <a:rPr lang="en-GB" dirty="0"/>
              <a:t>todays training we welcome participants to reflect on their learning and think about how they can support a Children’s Rights</a:t>
            </a:r>
            <a:r>
              <a:rPr lang="en-GB" baseline="0" dirty="0"/>
              <a:t> approach, here are some questions to reflect upon. </a:t>
            </a:r>
            <a:endParaRPr lang="en-GB" baseline="0" dirty="0" smtClean="0"/>
          </a:p>
          <a:p>
            <a:endParaRPr lang="en-US" baseline="0" dirty="0" smtClean="0"/>
          </a:p>
          <a:p>
            <a:r>
              <a:rPr lang="en-US" baseline="0" dirty="0" smtClean="0"/>
              <a:t>-----------------------------------------------------------------------------------------------------------------------------------------------------------------------------------------------------------------------------------</a:t>
            </a:r>
            <a:endParaRPr lang="en-GB" baseline="0" dirty="0" smtClean="0"/>
          </a:p>
          <a:p>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smtClean="0"/>
              <a:t>Yn</a:t>
            </a:r>
            <a:r>
              <a:rPr lang="en-GB" dirty="0" smtClean="0"/>
              <a:t> </a:t>
            </a:r>
            <a:r>
              <a:rPr lang="en-GB" dirty="0" err="1" smtClean="0"/>
              <a:t>dilyn</a:t>
            </a:r>
            <a:r>
              <a:rPr lang="en-GB" dirty="0" smtClean="0"/>
              <a:t> </a:t>
            </a:r>
            <a:r>
              <a:rPr lang="en-GB" dirty="0" err="1" smtClean="0"/>
              <a:t>hyfforddiant</a:t>
            </a:r>
            <a:r>
              <a:rPr lang="en-GB" dirty="0" smtClean="0"/>
              <a:t> </a:t>
            </a:r>
            <a:r>
              <a:rPr lang="en-GB" dirty="0" err="1" smtClean="0"/>
              <a:t>heddiw</a:t>
            </a:r>
            <a:r>
              <a:rPr lang="en-GB" dirty="0" smtClean="0"/>
              <a:t>,</a:t>
            </a:r>
            <a:r>
              <a:rPr lang="en-GB" baseline="0" dirty="0" smtClean="0"/>
              <a:t> </a:t>
            </a:r>
            <a:r>
              <a:rPr lang="en-GB" baseline="0" dirty="0" err="1" smtClean="0"/>
              <a:t>bydden</a:t>
            </a:r>
            <a:r>
              <a:rPr lang="en-GB" baseline="0" dirty="0" smtClean="0"/>
              <a:t> </a:t>
            </a:r>
            <a:r>
              <a:rPr lang="en-GB" baseline="0" dirty="0" err="1" smtClean="0"/>
              <a:t>ni’n</a:t>
            </a:r>
            <a:r>
              <a:rPr lang="en-GB" baseline="0" dirty="0" smtClean="0"/>
              <a:t> </a:t>
            </a:r>
            <a:r>
              <a:rPr lang="en-GB" baseline="0" dirty="0" err="1" smtClean="0"/>
              <a:t>falch</a:t>
            </a:r>
            <a:r>
              <a:rPr lang="en-GB" baseline="0" dirty="0" smtClean="0"/>
              <a:t> </a:t>
            </a:r>
            <a:r>
              <a:rPr lang="en-GB" baseline="0" dirty="0" err="1" smtClean="0"/>
              <a:t>petai’r</a:t>
            </a:r>
            <a:r>
              <a:rPr lang="en-GB" baseline="0" dirty="0" smtClean="0"/>
              <a:t> </a:t>
            </a:r>
            <a:r>
              <a:rPr lang="en-GB" baseline="0" dirty="0" err="1" smtClean="0"/>
              <a:t>cyfranogwyr</a:t>
            </a:r>
            <a:r>
              <a:rPr lang="en-GB" baseline="0" dirty="0" smtClean="0"/>
              <a:t> </a:t>
            </a:r>
            <a:r>
              <a:rPr lang="en-GB" baseline="0" dirty="0" err="1" smtClean="0"/>
              <a:t>yn</a:t>
            </a:r>
            <a:r>
              <a:rPr lang="en-GB" baseline="0" dirty="0" smtClean="0"/>
              <a:t> </a:t>
            </a:r>
            <a:r>
              <a:rPr lang="en-GB" baseline="0" dirty="0" err="1" smtClean="0"/>
              <a:t>myfyrio</a:t>
            </a:r>
            <a:r>
              <a:rPr lang="en-GB" baseline="0" dirty="0" smtClean="0"/>
              <a:t> </a:t>
            </a:r>
            <a:r>
              <a:rPr lang="en-GB" baseline="0" dirty="0" err="1" smtClean="0"/>
              <a:t>ar</a:t>
            </a:r>
            <a:r>
              <a:rPr lang="en-GB" baseline="0" dirty="0" smtClean="0"/>
              <a:t> </a:t>
            </a:r>
            <a:r>
              <a:rPr lang="en-GB" baseline="0" dirty="0" err="1" smtClean="0"/>
              <a:t>eu</a:t>
            </a:r>
            <a:r>
              <a:rPr lang="en-GB" baseline="0" dirty="0" smtClean="0"/>
              <a:t> </a:t>
            </a:r>
            <a:r>
              <a:rPr lang="en-GB" baseline="0" dirty="0" err="1" smtClean="0"/>
              <a:t>dysgu</a:t>
            </a:r>
            <a:r>
              <a:rPr lang="en-GB" baseline="0" dirty="0" smtClean="0"/>
              <a:t> ac </a:t>
            </a:r>
            <a:r>
              <a:rPr lang="en-GB" baseline="0" dirty="0" err="1" smtClean="0"/>
              <a:t>yn</a:t>
            </a:r>
            <a:r>
              <a:rPr lang="en-GB" baseline="0" dirty="0" smtClean="0"/>
              <a:t> </a:t>
            </a:r>
            <a:r>
              <a:rPr lang="en-GB" baseline="0" dirty="0" err="1" smtClean="0"/>
              <a:t>ystyried</a:t>
            </a:r>
            <a:r>
              <a:rPr lang="en-GB" baseline="0" dirty="0" smtClean="0"/>
              <a:t> </a:t>
            </a:r>
            <a:r>
              <a:rPr lang="en-GB" baseline="0" dirty="0" err="1" smtClean="0"/>
              <a:t>sut</a:t>
            </a:r>
            <a:r>
              <a:rPr lang="en-GB" baseline="0" dirty="0" smtClean="0"/>
              <a:t> </a:t>
            </a:r>
            <a:r>
              <a:rPr lang="en-GB" baseline="0" dirty="0" err="1" smtClean="0"/>
              <a:t>gallan</a:t>
            </a:r>
            <a:r>
              <a:rPr lang="en-GB" baseline="0" dirty="0" smtClean="0"/>
              <a:t> </a:t>
            </a:r>
            <a:r>
              <a:rPr lang="en-GB" baseline="0" dirty="0" err="1" smtClean="0"/>
              <a:t>nhw</a:t>
            </a:r>
            <a:r>
              <a:rPr lang="en-GB" baseline="0" dirty="0" smtClean="0"/>
              <a:t> </a:t>
            </a:r>
            <a:r>
              <a:rPr lang="en-GB" baseline="0" dirty="0" err="1" smtClean="0"/>
              <a:t>gefnogi</a:t>
            </a:r>
            <a:r>
              <a:rPr lang="en-GB" baseline="0" dirty="0" smtClean="0"/>
              <a:t> dull </a:t>
            </a:r>
            <a:r>
              <a:rPr lang="en-GB" baseline="0" dirty="0" err="1" smtClean="0"/>
              <a:t>gweithredu</a:t>
            </a:r>
            <a:r>
              <a:rPr lang="en-GB" baseline="0" dirty="0" smtClean="0"/>
              <a:t> </a:t>
            </a:r>
            <a:r>
              <a:rPr lang="en-GB" baseline="0" dirty="0" err="1" smtClean="0"/>
              <a:t>seiliedig</a:t>
            </a:r>
            <a:r>
              <a:rPr lang="en-GB" baseline="0" dirty="0" smtClean="0"/>
              <a:t> </a:t>
            </a:r>
            <a:r>
              <a:rPr lang="en-GB" baseline="0" dirty="0" err="1" smtClean="0"/>
              <a:t>ar</a:t>
            </a:r>
            <a:r>
              <a:rPr lang="en-GB" baseline="0" dirty="0" smtClean="0"/>
              <a:t> </a:t>
            </a:r>
            <a:r>
              <a:rPr lang="en-GB" baseline="0" dirty="0" err="1" smtClean="0"/>
              <a:t>Hawliau</a:t>
            </a:r>
            <a:r>
              <a:rPr lang="en-GB" baseline="0" dirty="0" smtClean="0"/>
              <a:t> Plant, </a:t>
            </a:r>
            <a:r>
              <a:rPr lang="en-GB" baseline="0" dirty="0" err="1" smtClean="0"/>
              <a:t>dyma</a:t>
            </a:r>
            <a:r>
              <a:rPr lang="en-GB" baseline="0" dirty="0" smtClean="0"/>
              <a:t> rai </a:t>
            </a:r>
            <a:r>
              <a:rPr lang="en-GB" baseline="0" dirty="0" err="1" smtClean="0"/>
              <a:t>cwestiynau</a:t>
            </a:r>
            <a:r>
              <a:rPr lang="en-GB" baseline="0" dirty="0" smtClean="0"/>
              <a:t> </a:t>
            </a:r>
            <a:r>
              <a:rPr lang="en-GB" baseline="0" dirty="0" err="1" smtClean="0"/>
              <a:t>i’w</a:t>
            </a:r>
            <a:r>
              <a:rPr lang="en-GB" baseline="0" dirty="0" smtClean="0"/>
              <a:t> </a:t>
            </a:r>
            <a:r>
              <a:rPr lang="en-GB" baseline="0" dirty="0" err="1" smtClean="0"/>
              <a:t>hystyried</a:t>
            </a:r>
            <a:r>
              <a:rPr lang="en-GB" baseline="0" dirty="0" smtClean="0"/>
              <a:t>.</a:t>
            </a:r>
            <a:endParaRPr lang="en-GB" dirty="0" smtClean="0"/>
          </a:p>
          <a:p>
            <a:endParaRPr lang="en-GB" dirty="0"/>
          </a:p>
        </p:txBody>
      </p:sp>
      <p:sp>
        <p:nvSpPr>
          <p:cNvPr id="4" name="Slide Number Placeholder 3"/>
          <p:cNvSpPr>
            <a:spLocks noGrp="1"/>
          </p:cNvSpPr>
          <p:nvPr>
            <p:ph type="sldNum" sz="quarter" idx="10"/>
          </p:nvPr>
        </p:nvSpPr>
        <p:spPr/>
        <p:txBody>
          <a:bodyPr/>
          <a:lstStyle/>
          <a:p>
            <a:fld id="{459A6EA9-66A1-4DDF-AD32-3B154CB7BBD1}" type="slidenum">
              <a:rPr lang="en-GB" smtClean="0"/>
              <a:pPr/>
              <a:t>22</a:t>
            </a:fld>
            <a:endParaRPr lang="en-GB"/>
          </a:p>
        </p:txBody>
      </p:sp>
    </p:spTree>
    <p:extLst>
      <p:ext uri="{BB962C8B-B14F-4D97-AF65-F5344CB8AC3E}">
        <p14:creationId xmlns:p14="http://schemas.microsoft.com/office/powerpoint/2010/main" val="18110202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lfan Delwedd Sleid 1"/>
          <p:cNvSpPr>
            <a:spLocks noGrp="1" noRot="1" noChangeAspect="1"/>
          </p:cNvSpPr>
          <p:nvPr>
            <p:ph type="sldImg"/>
          </p:nvPr>
        </p:nvSpPr>
        <p:spPr/>
      </p:sp>
      <p:sp>
        <p:nvSpPr>
          <p:cNvPr id="3" name="Dalfan Nodiadau 2"/>
          <p:cNvSpPr>
            <a:spLocks noGrp="1"/>
          </p:cNvSpPr>
          <p:nvPr>
            <p:ph type="body" idx="1"/>
          </p:nvPr>
        </p:nvSpPr>
        <p:spPr/>
        <p:txBody>
          <a:bodyPr/>
          <a:lstStyle/>
          <a:p>
            <a:endParaRPr lang="en-GB"/>
          </a:p>
        </p:txBody>
      </p:sp>
      <p:sp>
        <p:nvSpPr>
          <p:cNvPr id="4" name="Dalfan Rhif y Sleid 3"/>
          <p:cNvSpPr>
            <a:spLocks noGrp="1"/>
          </p:cNvSpPr>
          <p:nvPr>
            <p:ph type="sldNum" sz="quarter" idx="5"/>
          </p:nvPr>
        </p:nvSpPr>
        <p:spPr/>
        <p:txBody>
          <a:bodyPr/>
          <a:lstStyle/>
          <a:p>
            <a:fld id="{459A6EA9-66A1-4DDF-AD32-3B154CB7BBD1}" type="slidenum">
              <a:rPr lang="en-GB" smtClean="0"/>
              <a:pPr/>
              <a:t>23</a:t>
            </a:fld>
            <a:endParaRPr lang="en-GB"/>
          </a:p>
        </p:txBody>
      </p:sp>
    </p:spTree>
    <p:extLst>
      <p:ext uri="{BB962C8B-B14F-4D97-AF65-F5344CB8AC3E}">
        <p14:creationId xmlns:p14="http://schemas.microsoft.com/office/powerpoint/2010/main" val="1824250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lfan Delwedd Sleid 1"/>
          <p:cNvSpPr>
            <a:spLocks noGrp="1" noRot="1" noChangeAspect="1"/>
          </p:cNvSpPr>
          <p:nvPr>
            <p:ph type="sldImg"/>
          </p:nvPr>
        </p:nvSpPr>
        <p:spPr/>
      </p:sp>
      <p:sp>
        <p:nvSpPr>
          <p:cNvPr id="3" name="Dalfan Nodiadau 2"/>
          <p:cNvSpPr>
            <a:spLocks noGrp="1"/>
          </p:cNvSpPr>
          <p:nvPr>
            <p:ph type="body" idx="1"/>
          </p:nvPr>
        </p:nvSpPr>
        <p:spPr/>
        <p:txBody>
          <a:bodyPr/>
          <a:lstStyle/>
          <a:p>
            <a:endParaRPr lang="en-GB"/>
          </a:p>
        </p:txBody>
      </p:sp>
      <p:sp>
        <p:nvSpPr>
          <p:cNvPr id="4" name="Dalfan Rhif y Sleid 3"/>
          <p:cNvSpPr>
            <a:spLocks noGrp="1"/>
          </p:cNvSpPr>
          <p:nvPr>
            <p:ph type="sldNum" sz="quarter" idx="5"/>
          </p:nvPr>
        </p:nvSpPr>
        <p:spPr/>
        <p:txBody>
          <a:bodyPr/>
          <a:lstStyle/>
          <a:p>
            <a:fld id="{459A6EA9-66A1-4DDF-AD32-3B154CB7BBD1}" type="slidenum">
              <a:rPr lang="en-GB" smtClean="0"/>
              <a:pPr/>
              <a:t>24</a:t>
            </a:fld>
            <a:endParaRPr lang="en-GB"/>
          </a:p>
        </p:txBody>
      </p:sp>
    </p:spTree>
    <p:extLst>
      <p:ext uri="{BB962C8B-B14F-4D97-AF65-F5344CB8AC3E}">
        <p14:creationId xmlns:p14="http://schemas.microsoft.com/office/powerpoint/2010/main" val="10117856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sz="2000"/>
            </a:pPr>
            <a:r>
              <a:rPr lang="en-GB" dirty="0"/>
              <a:t>The Welsh Government have produced many training materials to support adults who work with young people to learn about their rights, and material for children to explore their rights. </a:t>
            </a:r>
          </a:p>
          <a:p>
            <a:pPr>
              <a:defRPr sz="2000"/>
            </a:pPr>
            <a:endParaRPr lang="en-GB" dirty="0"/>
          </a:p>
          <a:p>
            <a:pPr>
              <a:defRPr sz="2000"/>
            </a:pPr>
            <a:r>
              <a:rPr lang="en-GB" dirty="0"/>
              <a:t>This clip is called ‘Children’s Wrongs’. </a:t>
            </a:r>
          </a:p>
          <a:p>
            <a:pPr>
              <a:defRPr sz="2000"/>
            </a:pPr>
            <a:endParaRPr lang="en-GB" dirty="0"/>
          </a:p>
          <a:p>
            <a:pPr>
              <a:defRPr sz="2000"/>
            </a:pPr>
            <a:r>
              <a:rPr lang="en-GB" dirty="0"/>
              <a:t>You can find more bilingual resources online</a:t>
            </a:r>
            <a:r>
              <a:rPr lang="en-GB" baseline="0" dirty="0"/>
              <a:t> on the Children’s Commissioner website here - </a:t>
            </a:r>
            <a:r>
              <a:rPr lang="en-GB" dirty="0">
                <a:hlinkClick r:id="rId3"/>
              </a:rPr>
              <a:t>Resources - Children’s Commissioner for Wales (childcomwales.org.uk)</a:t>
            </a:r>
            <a:r>
              <a:rPr lang="en-GB" dirty="0"/>
              <a:t> </a:t>
            </a:r>
          </a:p>
          <a:p>
            <a:pPr>
              <a:defRPr sz="2000"/>
            </a:pPr>
            <a:endParaRPr lang="en-GB" dirty="0"/>
          </a:p>
          <a:p>
            <a:pPr marL="0" marR="0" lvl="0" indent="0" defTabSz="914400" eaLnBrk="1" fontAlgn="auto" latinLnBrk="0" hangingPunct="1">
              <a:lnSpc>
                <a:spcPct val="100000"/>
              </a:lnSpc>
              <a:spcBef>
                <a:spcPts val="0"/>
              </a:spcBef>
              <a:spcAft>
                <a:spcPts val="0"/>
              </a:spcAft>
              <a:buClrTx/>
              <a:buSzTx/>
              <a:buFontTx/>
              <a:buNone/>
              <a:tabLst/>
              <a:defRPr sz="2000"/>
            </a:pPr>
            <a:r>
              <a:rPr lang="en-GB" dirty="0"/>
              <a:t>Following the clip there will be a short quiz, some of the answers may be in the clip!</a:t>
            </a:r>
          </a:p>
          <a:p>
            <a:pPr>
              <a:defRPr sz="2000"/>
            </a:pPr>
            <a:endParaRPr lang="en-GB" dirty="0"/>
          </a:p>
          <a:p>
            <a:pPr>
              <a:defRPr sz="2000"/>
            </a:pPr>
            <a:r>
              <a:rPr lang="en-GB" dirty="0" smtClean="0"/>
              <a:t>-----------------------------------------------------------------------------------------------------------------------------------------------------------------------------------------------------------------------------------</a:t>
            </a:r>
            <a:endParaRPr lang="en-GB" dirty="0"/>
          </a:p>
          <a:p>
            <a:pPr>
              <a:defRPr sz="2000"/>
            </a:pPr>
            <a:endParaRPr lang="en-GB" dirty="0"/>
          </a:p>
          <a:p>
            <a:pPr>
              <a:defRPr sz="2000"/>
            </a:pPr>
            <a:r>
              <a:rPr lang="en-GB" dirty="0"/>
              <a:t>Mae </a:t>
            </a:r>
            <a:r>
              <a:rPr lang="en-GB" dirty="0" err="1"/>
              <a:t>Llywodraeth</a:t>
            </a:r>
            <a:r>
              <a:rPr lang="en-GB" baseline="0" dirty="0"/>
              <a:t> </a:t>
            </a:r>
            <a:r>
              <a:rPr lang="en-GB" baseline="0" dirty="0" err="1"/>
              <a:t>Cymru</a:t>
            </a:r>
            <a:r>
              <a:rPr lang="en-GB" baseline="0" dirty="0"/>
              <a:t> </a:t>
            </a:r>
            <a:r>
              <a:rPr lang="en-GB" baseline="0" dirty="0" err="1"/>
              <a:t>wedi</a:t>
            </a:r>
            <a:r>
              <a:rPr lang="en-GB" baseline="0" dirty="0"/>
              <a:t> </a:t>
            </a:r>
            <a:r>
              <a:rPr lang="en-GB" baseline="0" dirty="0" err="1"/>
              <a:t>cynhyrchu</a:t>
            </a:r>
            <a:r>
              <a:rPr lang="en-GB" baseline="0" dirty="0"/>
              <a:t> </a:t>
            </a:r>
            <a:r>
              <a:rPr lang="en-GB" baseline="0" dirty="0" err="1"/>
              <a:t>llawer</a:t>
            </a:r>
            <a:r>
              <a:rPr lang="en-GB" baseline="0" dirty="0"/>
              <a:t> o </a:t>
            </a:r>
            <a:r>
              <a:rPr lang="en-GB" baseline="0" dirty="0" err="1"/>
              <a:t>ddeunyddiau</a:t>
            </a:r>
            <a:r>
              <a:rPr lang="en-GB" baseline="0" dirty="0"/>
              <a:t> </a:t>
            </a:r>
            <a:r>
              <a:rPr lang="en-GB" baseline="0" dirty="0" err="1"/>
              <a:t>hyfforddi</a:t>
            </a:r>
            <a:r>
              <a:rPr lang="en-GB" baseline="0" dirty="0"/>
              <a:t> </a:t>
            </a:r>
            <a:r>
              <a:rPr lang="en-GB" baseline="0" dirty="0" err="1"/>
              <a:t>i</a:t>
            </a:r>
            <a:r>
              <a:rPr lang="en-GB" baseline="0" dirty="0"/>
              <a:t> </a:t>
            </a:r>
            <a:r>
              <a:rPr lang="en-GB" baseline="0" dirty="0" err="1"/>
              <a:t>gefnogi</a:t>
            </a:r>
            <a:r>
              <a:rPr lang="en-GB" baseline="0" dirty="0"/>
              <a:t> </a:t>
            </a:r>
            <a:r>
              <a:rPr lang="en-GB" baseline="0" dirty="0" err="1"/>
              <a:t>oedolion</a:t>
            </a:r>
            <a:r>
              <a:rPr lang="en-GB" baseline="0" dirty="0"/>
              <a:t> </a:t>
            </a:r>
            <a:r>
              <a:rPr lang="en-GB" baseline="0" dirty="0" err="1"/>
              <a:t>sy’n</a:t>
            </a:r>
            <a:r>
              <a:rPr lang="en-GB" baseline="0" dirty="0"/>
              <a:t> </a:t>
            </a:r>
            <a:r>
              <a:rPr lang="en-GB" baseline="0" dirty="0" err="1"/>
              <a:t>gweithio</a:t>
            </a:r>
            <a:r>
              <a:rPr lang="en-GB" baseline="0" dirty="0"/>
              <a:t> </a:t>
            </a:r>
            <a:r>
              <a:rPr lang="en-GB" baseline="0" dirty="0" err="1"/>
              <a:t>gyda</a:t>
            </a:r>
            <a:r>
              <a:rPr lang="en-GB" baseline="0" dirty="0"/>
              <a:t> </a:t>
            </a:r>
            <a:r>
              <a:rPr lang="en-GB" baseline="0" dirty="0" err="1"/>
              <a:t>phobl</a:t>
            </a:r>
            <a:r>
              <a:rPr lang="en-GB" baseline="0" dirty="0"/>
              <a:t> </a:t>
            </a:r>
            <a:r>
              <a:rPr lang="en-GB" baseline="0" dirty="0" err="1"/>
              <a:t>ifanc</a:t>
            </a:r>
            <a:r>
              <a:rPr lang="en-GB" baseline="0" dirty="0"/>
              <a:t> </a:t>
            </a:r>
            <a:r>
              <a:rPr lang="en-GB" baseline="0" dirty="0" err="1"/>
              <a:t>i</a:t>
            </a:r>
            <a:r>
              <a:rPr lang="en-GB" baseline="0" dirty="0"/>
              <a:t> </a:t>
            </a:r>
            <a:r>
              <a:rPr lang="en-GB" baseline="0" dirty="0" err="1"/>
              <a:t>ddysgu</a:t>
            </a:r>
            <a:r>
              <a:rPr lang="en-GB" baseline="0" dirty="0"/>
              <a:t> am </a:t>
            </a:r>
            <a:r>
              <a:rPr lang="en-GB" baseline="0" dirty="0" err="1"/>
              <a:t>eu</a:t>
            </a:r>
            <a:r>
              <a:rPr lang="en-GB" baseline="0" dirty="0"/>
              <a:t> </a:t>
            </a:r>
            <a:r>
              <a:rPr lang="en-GB" baseline="0" dirty="0" err="1"/>
              <a:t>hawliau</a:t>
            </a:r>
            <a:r>
              <a:rPr lang="en-GB" baseline="0" dirty="0"/>
              <a:t>, a </a:t>
            </a:r>
            <a:r>
              <a:rPr lang="en-GB" baseline="0" dirty="0" err="1"/>
              <a:t>deunydd</a:t>
            </a:r>
            <a:r>
              <a:rPr lang="en-GB" baseline="0" dirty="0"/>
              <a:t> </a:t>
            </a:r>
            <a:r>
              <a:rPr lang="en-GB" baseline="0" dirty="0" err="1"/>
              <a:t>er</a:t>
            </a:r>
            <a:r>
              <a:rPr lang="en-GB" baseline="0" dirty="0"/>
              <a:t> </a:t>
            </a:r>
            <a:r>
              <a:rPr lang="en-GB" baseline="0" dirty="0" err="1"/>
              <a:t>mwyn</a:t>
            </a:r>
            <a:r>
              <a:rPr lang="en-GB" baseline="0" dirty="0"/>
              <a:t> </a:t>
            </a:r>
            <a:r>
              <a:rPr lang="en-GB" baseline="0" dirty="0" err="1"/>
              <a:t>i</a:t>
            </a:r>
            <a:r>
              <a:rPr lang="en-GB" baseline="0" dirty="0"/>
              <a:t> </a:t>
            </a:r>
            <a:r>
              <a:rPr lang="en-GB" baseline="0" dirty="0" err="1"/>
              <a:t>blant</a:t>
            </a:r>
            <a:r>
              <a:rPr lang="en-GB" baseline="0" dirty="0"/>
              <a:t> </a:t>
            </a:r>
            <a:r>
              <a:rPr lang="en-GB" baseline="0" dirty="0" err="1"/>
              <a:t>archwilio</a:t>
            </a:r>
            <a:r>
              <a:rPr lang="en-GB" baseline="0" dirty="0"/>
              <a:t> </a:t>
            </a:r>
            <a:r>
              <a:rPr lang="en-GB" baseline="0" dirty="0" err="1"/>
              <a:t>eu</a:t>
            </a:r>
            <a:r>
              <a:rPr lang="en-GB" baseline="0" dirty="0"/>
              <a:t> </a:t>
            </a:r>
            <a:r>
              <a:rPr lang="en-GB" baseline="0" dirty="0" err="1"/>
              <a:t>hawliau</a:t>
            </a:r>
            <a:r>
              <a:rPr lang="en-GB" baseline="0" dirty="0"/>
              <a:t>. </a:t>
            </a:r>
          </a:p>
          <a:p>
            <a:pPr>
              <a:defRPr sz="2000"/>
            </a:pPr>
            <a:endParaRPr lang="en-GB" baseline="0" dirty="0"/>
          </a:p>
          <a:p>
            <a:pPr>
              <a:defRPr sz="2000"/>
            </a:pPr>
            <a:r>
              <a:rPr lang="en-GB" baseline="0" dirty="0" err="1"/>
              <a:t>Yr</a:t>
            </a:r>
            <a:r>
              <a:rPr lang="en-GB" baseline="0" dirty="0"/>
              <a:t> </a:t>
            </a:r>
            <a:r>
              <a:rPr lang="en-GB" baseline="0" dirty="0" err="1"/>
              <a:t>enw</a:t>
            </a:r>
            <a:r>
              <a:rPr lang="en-GB" baseline="0" dirty="0"/>
              <a:t> </a:t>
            </a:r>
            <a:r>
              <a:rPr lang="en-GB" baseline="0" dirty="0" err="1"/>
              <a:t>ar</a:t>
            </a:r>
            <a:r>
              <a:rPr lang="en-GB" baseline="0" dirty="0"/>
              <a:t> y clip </a:t>
            </a:r>
            <a:r>
              <a:rPr lang="en-GB" baseline="0" dirty="0" err="1"/>
              <a:t>yma</a:t>
            </a:r>
            <a:r>
              <a:rPr lang="en-GB" baseline="0" dirty="0"/>
              <a:t> </a:t>
            </a:r>
            <a:r>
              <a:rPr lang="en-GB" baseline="0" dirty="0" err="1"/>
              <a:t>yw</a:t>
            </a:r>
            <a:r>
              <a:rPr lang="en-GB" baseline="0" dirty="0"/>
              <a:t> ‘</a:t>
            </a:r>
            <a:r>
              <a:rPr lang="en-GB" baseline="0" dirty="0" err="1"/>
              <a:t>Hawliau</a:t>
            </a:r>
            <a:r>
              <a:rPr lang="en-GB" baseline="0" dirty="0"/>
              <a:t> Plant? Ha!’.</a:t>
            </a:r>
          </a:p>
          <a:p>
            <a:pPr>
              <a:defRPr sz="2000"/>
            </a:pPr>
            <a:endParaRPr lang="en-GB" baseline="0" dirty="0"/>
          </a:p>
          <a:p>
            <a:pPr>
              <a:defRPr sz="2000"/>
            </a:pPr>
            <a:r>
              <a:rPr lang="en-GB" baseline="0" dirty="0" err="1"/>
              <a:t>Cewch</a:t>
            </a:r>
            <a:r>
              <a:rPr lang="en-GB" baseline="0" dirty="0"/>
              <a:t> </a:t>
            </a:r>
            <a:r>
              <a:rPr lang="en-GB" baseline="0" dirty="0" err="1"/>
              <a:t>hyd</a:t>
            </a:r>
            <a:r>
              <a:rPr lang="en-GB" baseline="0" dirty="0"/>
              <a:t> </a:t>
            </a:r>
            <a:r>
              <a:rPr lang="en-GB" baseline="0" dirty="0" err="1"/>
              <a:t>i</a:t>
            </a:r>
            <a:r>
              <a:rPr lang="en-GB" baseline="0" dirty="0"/>
              <a:t> </a:t>
            </a:r>
            <a:r>
              <a:rPr lang="en-GB" baseline="0" dirty="0" err="1"/>
              <a:t>ragor</a:t>
            </a:r>
            <a:r>
              <a:rPr lang="en-GB" baseline="0" dirty="0"/>
              <a:t> o </a:t>
            </a:r>
            <a:r>
              <a:rPr lang="en-GB" baseline="0" dirty="0" err="1"/>
              <a:t>adnoddau</a:t>
            </a:r>
            <a:r>
              <a:rPr lang="en-GB" baseline="0" dirty="0"/>
              <a:t> </a:t>
            </a:r>
            <a:r>
              <a:rPr lang="en-GB" baseline="0" dirty="0" err="1"/>
              <a:t>dwyieithog</a:t>
            </a:r>
            <a:r>
              <a:rPr lang="en-GB" baseline="0" dirty="0"/>
              <a:t> </a:t>
            </a:r>
            <a:r>
              <a:rPr lang="en-GB" baseline="0" dirty="0" err="1"/>
              <a:t>ar</a:t>
            </a:r>
            <a:r>
              <a:rPr lang="en-GB" baseline="0" dirty="0"/>
              <a:t> </a:t>
            </a:r>
            <a:r>
              <a:rPr lang="en-GB" baseline="0" dirty="0" err="1"/>
              <a:t>wefan</a:t>
            </a:r>
            <a:r>
              <a:rPr lang="en-GB" baseline="0" dirty="0"/>
              <a:t> </a:t>
            </a:r>
            <a:r>
              <a:rPr lang="en-GB" baseline="0" dirty="0" err="1"/>
              <a:t>y</a:t>
            </a:r>
            <a:r>
              <a:rPr lang="en-GB" baseline="0" dirty="0"/>
              <a:t> </a:t>
            </a:r>
            <a:r>
              <a:rPr lang="en-GB" baseline="0" dirty="0" err="1"/>
              <a:t>Comisiynydd</a:t>
            </a:r>
            <a:r>
              <a:rPr lang="en-GB" baseline="0" dirty="0"/>
              <a:t> Plant, </a:t>
            </a:r>
            <a:r>
              <a:rPr lang="en-GB" baseline="0" dirty="0" err="1"/>
              <a:t>yma</a:t>
            </a:r>
            <a:r>
              <a:rPr lang="en-GB" baseline="0" dirty="0"/>
              <a:t> </a:t>
            </a:r>
            <a:r>
              <a:rPr lang="en-GB" baseline="0" dirty="0">
                <a:hlinkClick r:id="rId3"/>
              </a:rPr>
              <a:t>–</a:t>
            </a:r>
            <a:r>
              <a:rPr lang="en-GB" baseline="0" dirty="0"/>
              <a:t> </a:t>
            </a:r>
            <a:r>
              <a:rPr lang="en-GB" dirty="0">
                <a:hlinkClick r:id="rId3"/>
              </a:rPr>
              <a:t>Adnoddau –</a:t>
            </a:r>
            <a:r>
              <a:rPr lang="en-GB" baseline="0" dirty="0">
                <a:hlinkClick r:id="rId3"/>
              </a:rPr>
              <a:t> Comisiynydd Plant Cymru (complantcymru</a:t>
            </a:r>
            <a:r>
              <a:rPr lang="en-GB" dirty="0">
                <a:hlinkClick r:id="rId3"/>
              </a:rPr>
              <a:t>.org.uk)</a:t>
            </a:r>
            <a:r>
              <a:rPr lang="en-GB" dirty="0"/>
              <a:t> </a:t>
            </a:r>
            <a:endParaRPr lang="en-GB" baseline="0" dirty="0"/>
          </a:p>
          <a:p>
            <a:pPr>
              <a:defRPr sz="2000"/>
            </a:pPr>
            <a:endParaRPr lang="en-GB" baseline="0" dirty="0"/>
          </a:p>
          <a:p>
            <a:pPr marL="0" marR="0" lvl="0" indent="0" defTabSz="914400" eaLnBrk="1" fontAlgn="auto" latinLnBrk="0" hangingPunct="1">
              <a:lnSpc>
                <a:spcPct val="100000"/>
              </a:lnSpc>
              <a:spcBef>
                <a:spcPts val="0"/>
              </a:spcBef>
              <a:spcAft>
                <a:spcPts val="0"/>
              </a:spcAft>
              <a:buClrTx/>
              <a:buSzTx/>
              <a:buFontTx/>
              <a:buNone/>
              <a:tabLst/>
              <a:defRPr sz="2000"/>
            </a:pPr>
            <a:r>
              <a:rPr lang="en-GB" dirty="0" err="1"/>
              <a:t>Bydd</a:t>
            </a:r>
            <a:r>
              <a:rPr lang="en-GB" dirty="0"/>
              <a:t> </a:t>
            </a:r>
            <a:r>
              <a:rPr lang="en-GB" dirty="0" err="1"/>
              <a:t>cwis</a:t>
            </a:r>
            <a:r>
              <a:rPr lang="en-GB" dirty="0"/>
              <a:t> </a:t>
            </a:r>
            <a:r>
              <a:rPr lang="en-GB" dirty="0" err="1"/>
              <a:t>cyflym</a:t>
            </a:r>
            <a:r>
              <a:rPr lang="en-GB" baseline="0" dirty="0"/>
              <a:t> </a:t>
            </a:r>
            <a:r>
              <a:rPr lang="en-GB" baseline="0" dirty="0" err="1"/>
              <a:t>yn</a:t>
            </a:r>
            <a:r>
              <a:rPr lang="en-GB" baseline="0" dirty="0"/>
              <a:t> </a:t>
            </a:r>
            <a:r>
              <a:rPr lang="en-GB" baseline="0" dirty="0" err="1"/>
              <a:t>dilyn</a:t>
            </a:r>
            <a:r>
              <a:rPr lang="en-GB" baseline="0" dirty="0"/>
              <a:t> y clip </a:t>
            </a:r>
            <a:r>
              <a:rPr lang="en-GB" baseline="0" dirty="0" err="1"/>
              <a:t>fideo</a:t>
            </a:r>
            <a:r>
              <a:rPr lang="en-GB" baseline="0" dirty="0"/>
              <a:t>, </a:t>
            </a:r>
            <a:r>
              <a:rPr lang="en-GB" baseline="0" dirty="0" err="1"/>
              <a:t>efallai</a:t>
            </a:r>
            <a:r>
              <a:rPr lang="en-GB" baseline="0" dirty="0"/>
              <a:t> </a:t>
            </a:r>
            <a:r>
              <a:rPr lang="en-GB" baseline="0" dirty="0" err="1"/>
              <a:t>bydd</a:t>
            </a:r>
            <a:r>
              <a:rPr lang="en-GB" baseline="0" dirty="0"/>
              <a:t> </a:t>
            </a:r>
            <a:r>
              <a:rPr lang="en-GB" baseline="0" dirty="0" err="1"/>
              <a:t>rhai</a:t>
            </a:r>
            <a:r>
              <a:rPr lang="en-GB" baseline="0" dirty="0"/>
              <a:t> </a:t>
            </a:r>
            <a:r>
              <a:rPr lang="en-GB" baseline="0" dirty="0" err="1"/>
              <a:t>o’r</a:t>
            </a:r>
            <a:r>
              <a:rPr lang="en-GB" baseline="0" dirty="0"/>
              <a:t> </a:t>
            </a:r>
            <a:r>
              <a:rPr lang="en-GB" baseline="0" dirty="0" err="1"/>
              <a:t>atebion</a:t>
            </a:r>
            <a:r>
              <a:rPr lang="en-GB" baseline="0" dirty="0"/>
              <a:t> </a:t>
            </a:r>
            <a:r>
              <a:rPr lang="en-GB" baseline="0" dirty="0" err="1"/>
              <a:t>yn</a:t>
            </a:r>
            <a:r>
              <a:rPr lang="en-GB" baseline="0" dirty="0"/>
              <a:t> y clip </a:t>
            </a:r>
            <a:r>
              <a:rPr lang="en-GB" baseline="0" dirty="0" err="1"/>
              <a:t>fideo</a:t>
            </a:r>
            <a:r>
              <a:rPr lang="en-GB" baseline="0" dirty="0"/>
              <a:t>! </a:t>
            </a:r>
            <a:endParaRPr lang="en-GB" dirty="0"/>
          </a:p>
          <a:p>
            <a:pPr>
              <a:defRPr sz="2000"/>
            </a:pPr>
            <a:endParaRPr lang="en-GB" dirty="0"/>
          </a:p>
          <a:p>
            <a:endParaRPr lang="en-GB" dirty="0"/>
          </a:p>
        </p:txBody>
      </p:sp>
      <p:sp>
        <p:nvSpPr>
          <p:cNvPr id="4" name="Slide Number Placeholder 3"/>
          <p:cNvSpPr>
            <a:spLocks noGrp="1"/>
          </p:cNvSpPr>
          <p:nvPr>
            <p:ph type="sldNum" sz="quarter" idx="10"/>
          </p:nvPr>
        </p:nvSpPr>
        <p:spPr/>
        <p:txBody>
          <a:bodyPr/>
          <a:lstStyle/>
          <a:p>
            <a:fld id="{459A6EA9-66A1-4DDF-AD32-3B154CB7BBD1}" type="slidenum">
              <a:rPr lang="en-GB" smtClean="0"/>
              <a:pPr/>
              <a:t>3</a:t>
            </a:fld>
            <a:endParaRPr lang="en-GB"/>
          </a:p>
        </p:txBody>
      </p:sp>
    </p:spTree>
    <p:extLst>
      <p:ext uri="{BB962C8B-B14F-4D97-AF65-F5344CB8AC3E}">
        <p14:creationId xmlns:p14="http://schemas.microsoft.com/office/powerpoint/2010/main" val="35359114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This can be used to gauge level of knowledge in the room - Answers</a:t>
            </a:r>
          </a:p>
          <a:p>
            <a:endParaRPr lang="en-GB" baseline="0" dirty="0"/>
          </a:p>
          <a:p>
            <a:r>
              <a:rPr lang="en-GB" baseline="0" dirty="0" smtClean="0"/>
              <a:t>1. How </a:t>
            </a:r>
            <a:r>
              <a:rPr lang="en-GB" baseline="0" dirty="0"/>
              <a:t>many rights do children have? 54 (42 of these are named rights such as education, health and safety and the other 12 are duties of Governments to implement those rights)</a:t>
            </a:r>
          </a:p>
          <a:p>
            <a:r>
              <a:rPr lang="en-GB" baseline="0" dirty="0" smtClean="0"/>
              <a:t>2. What </a:t>
            </a:r>
            <a:r>
              <a:rPr lang="en-GB" baseline="0" dirty="0"/>
              <a:t>ages does it cover – 0-18 (NB you may wish to note that unborn children are not included)</a:t>
            </a:r>
          </a:p>
          <a:p>
            <a:r>
              <a:rPr lang="en-GB" baseline="0" dirty="0" smtClean="0"/>
              <a:t>3. In </a:t>
            </a:r>
            <a:r>
              <a:rPr lang="en-GB" baseline="0" dirty="0"/>
              <a:t>what year was the UNCRC ratified by the UK? Answer – this is a tricky one. The UK signed up to the convention in 1990; it was ratified in 1991; and came into force in 1992. so you can have a point for any of those!</a:t>
            </a:r>
          </a:p>
          <a:p>
            <a:r>
              <a:rPr lang="en-GB" baseline="0" dirty="0" smtClean="0"/>
              <a:t>4. All </a:t>
            </a:r>
            <a:r>
              <a:rPr lang="en-GB" baseline="0" dirty="0"/>
              <a:t>of us adults, The Government and the Children’s Commissioner for Wales</a:t>
            </a:r>
          </a:p>
          <a:p>
            <a:endParaRPr lang="en-US" baseline="0" dirty="0"/>
          </a:p>
          <a:p>
            <a:r>
              <a:rPr lang="en-US" baseline="0" dirty="0" smtClean="0"/>
              <a:t>………………………………………………………………………………………………………………………………………………………………………………………………………………………………………………………………………………………………………………………………………</a:t>
            </a:r>
            <a:endParaRPr lang="en-US" baseline="0" dirty="0"/>
          </a:p>
          <a:p>
            <a:endParaRPr lang="en-US" baseline="0" dirty="0"/>
          </a:p>
          <a:p>
            <a:r>
              <a:rPr lang="en-US" baseline="0" dirty="0"/>
              <a:t>Mae </a:t>
            </a:r>
            <a:r>
              <a:rPr lang="en-US" baseline="0" dirty="0" err="1"/>
              <a:t>modd</a:t>
            </a:r>
            <a:r>
              <a:rPr lang="en-US" baseline="0" dirty="0"/>
              <a:t> </a:t>
            </a:r>
            <a:r>
              <a:rPr lang="en-US" baseline="0" dirty="0" err="1"/>
              <a:t>defnyddio</a:t>
            </a:r>
            <a:r>
              <a:rPr lang="en-US" baseline="0" dirty="0"/>
              <a:t> </a:t>
            </a:r>
            <a:r>
              <a:rPr lang="en-US" baseline="0" dirty="0" err="1"/>
              <a:t>hyn</a:t>
            </a:r>
            <a:r>
              <a:rPr lang="en-US" baseline="0" dirty="0"/>
              <a:t> </a:t>
            </a:r>
            <a:r>
              <a:rPr lang="en-US" baseline="0" dirty="0" err="1"/>
              <a:t>i</a:t>
            </a:r>
            <a:r>
              <a:rPr lang="en-US" baseline="0" dirty="0"/>
              <a:t> </a:t>
            </a:r>
            <a:r>
              <a:rPr lang="en-US" baseline="0" dirty="0" err="1"/>
              <a:t>fesur</a:t>
            </a:r>
            <a:r>
              <a:rPr lang="en-US" baseline="0" dirty="0"/>
              <a:t> </a:t>
            </a:r>
            <a:r>
              <a:rPr lang="en-US" baseline="0" dirty="0" err="1"/>
              <a:t>lefel</a:t>
            </a:r>
            <a:r>
              <a:rPr lang="en-US" baseline="0" dirty="0"/>
              <a:t> yr </a:t>
            </a:r>
            <a:r>
              <a:rPr lang="en-US" baseline="0" dirty="0" err="1"/>
              <a:t>wybodaeth</a:t>
            </a:r>
            <a:r>
              <a:rPr lang="en-US" baseline="0" dirty="0"/>
              <a:t> </a:t>
            </a:r>
            <a:r>
              <a:rPr lang="en-US" baseline="0" dirty="0" err="1"/>
              <a:t>yn</a:t>
            </a:r>
            <a:r>
              <a:rPr lang="en-US" baseline="0" dirty="0"/>
              <a:t> yr </a:t>
            </a:r>
            <a:r>
              <a:rPr lang="en-US" baseline="0" dirty="0" err="1"/>
              <a:t>ystafell</a:t>
            </a:r>
            <a:r>
              <a:rPr lang="en-US" baseline="0" dirty="0"/>
              <a:t> - </a:t>
            </a:r>
            <a:r>
              <a:rPr lang="en-US" baseline="0" dirty="0" err="1"/>
              <a:t>Atebion</a:t>
            </a:r>
            <a:r>
              <a:rPr lang="en-US" baseline="0" dirty="0"/>
              <a:t> </a:t>
            </a:r>
          </a:p>
          <a:p>
            <a:endParaRPr lang="en-US" baseline="0" dirty="0"/>
          </a:p>
          <a:p>
            <a:r>
              <a:rPr lang="en-US" baseline="0" dirty="0" smtClean="0"/>
              <a:t>1. Faint </a:t>
            </a:r>
            <a:r>
              <a:rPr lang="en-US" baseline="0" dirty="0"/>
              <a:t>o </a:t>
            </a:r>
            <a:r>
              <a:rPr lang="en-US" baseline="0" dirty="0" err="1"/>
              <a:t>hawliau</a:t>
            </a:r>
            <a:r>
              <a:rPr lang="en-US" baseline="0" dirty="0"/>
              <a:t> </a:t>
            </a:r>
            <a:r>
              <a:rPr lang="en-US" baseline="0" dirty="0" err="1"/>
              <a:t>sydd</a:t>
            </a:r>
            <a:r>
              <a:rPr lang="en-US" baseline="0" dirty="0"/>
              <a:t> </a:t>
            </a:r>
            <a:r>
              <a:rPr lang="en-US" baseline="0" dirty="0" err="1"/>
              <a:t>gan</a:t>
            </a:r>
            <a:r>
              <a:rPr lang="en-US" baseline="0" dirty="0"/>
              <a:t> </a:t>
            </a:r>
            <a:r>
              <a:rPr lang="en-US" baseline="0" dirty="0" err="1"/>
              <a:t>blant</a:t>
            </a:r>
            <a:r>
              <a:rPr lang="en-US" baseline="0" dirty="0"/>
              <a:t>? 54 (</a:t>
            </a:r>
            <a:r>
              <a:rPr lang="en-US" baseline="0" dirty="0" err="1"/>
              <a:t>mae</a:t>
            </a:r>
            <a:r>
              <a:rPr lang="en-US" baseline="0" dirty="0"/>
              <a:t> 42 </a:t>
            </a:r>
            <a:r>
              <a:rPr lang="en-US" baseline="0" dirty="0" err="1"/>
              <a:t>o’r</a:t>
            </a:r>
            <a:r>
              <a:rPr lang="en-US" baseline="0" dirty="0"/>
              <a:t> </a:t>
            </a:r>
            <a:r>
              <a:rPr lang="en-US" baseline="0" dirty="0" err="1"/>
              <a:t>rhain</a:t>
            </a:r>
            <a:r>
              <a:rPr lang="en-US" baseline="0" dirty="0"/>
              <a:t> </a:t>
            </a:r>
            <a:r>
              <a:rPr lang="en-US" baseline="0" dirty="0" err="1"/>
              <a:t>yn</a:t>
            </a:r>
            <a:r>
              <a:rPr lang="en-US" baseline="0" dirty="0"/>
              <a:t> </a:t>
            </a:r>
            <a:r>
              <a:rPr lang="en-US" baseline="0" dirty="0" err="1"/>
              <a:t>cael</a:t>
            </a:r>
            <a:r>
              <a:rPr lang="en-US" baseline="0" dirty="0"/>
              <a:t> </a:t>
            </a:r>
            <a:r>
              <a:rPr lang="en-US" baseline="0" dirty="0" err="1"/>
              <a:t>eu</a:t>
            </a:r>
            <a:r>
              <a:rPr lang="en-US" baseline="0" dirty="0"/>
              <a:t> </a:t>
            </a:r>
            <a:r>
              <a:rPr lang="en-US" baseline="0" dirty="0" err="1"/>
              <a:t>henwi</a:t>
            </a:r>
            <a:r>
              <a:rPr lang="en-US" baseline="0" dirty="0"/>
              <a:t>, </a:t>
            </a:r>
            <a:r>
              <a:rPr lang="en-US" baseline="0" dirty="0" err="1"/>
              <a:t>er</a:t>
            </a:r>
            <a:r>
              <a:rPr lang="en-US" baseline="0" dirty="0"/>
              <a:t> </a:t>
            </a:r>
            <a:r>
              <a:rPr lang="en-US" baseline="0" dirty="0" err="1"/>
              <a:t>enghraifft</a:t>
            </a:r>
            <a:r>
              <a:rPr lang="en-US" baseline="0" dirty="0"/>
              <a:t> </a:t>
            </a:r>
            <a:r>
              <a:rPr lang="en-US" baseline="0" dirty="0" err="1"/>
              <a:t>addysg</a:t>
            </a:r>
            <a:r>
              <a:rPr lang="en-US" baseline="0" dirty="0"/>
              <a:t>, </a:t>
            </a:r>
            <a:r>
              <a:rPr lang="en-US" baseline="0" dirty="0" err="1"/>
              <a:t>iechyd</a:t>
            </a:r>
            <a:r>
              <a:rPr lang="en-US" baseline="0" dirty="0"/>
              <a:t> a </a:t>
            </a:r>
            <a:r>
              <a:rPr lang="en-US" baseline="0" dirty="0" err="1"/>
              <a:t>diogelwch</a:t>
            </a:r>
            <a:r>
              <a:rPr lang="en-US" baseline="0" dirty="0"/>
              <a:t>, ac </a:t>
            </a:r>
            <a:r>
              <a:rPr lang="en-US" baseline="0" dirty="0" err="1"/>
              <a:t>mae’r</a:t>
            </a:r>
            <a:r>
              <a:rPr lang="en-US" baseline="0" dirty="0"/>
              <a:t> 12 </a:t>
            </a:r>
            <a:r>
              <a:rPr lang="en-US" baseline="0" dirty="0" err="1"/>
              <a:t>arall</a:t>
            </a:r>
            <a:r>
              <a:rPr lang="en-US" baseline="0" dirty="0"/>
              <a:t> </a:t>
            </a:r>
            <a:r>
              <a:rPr lang="en-US" baseline="0" dirty="0" err="1"/>
              <a:t>yn</a:t>
            </a:r>
            <a:r>
              <a:rPr lang="en-US" baseline="0" dirty="0"/>
              <a:t> </a:t>
            </a:r>
            <a:r>
              <a:rPr lang="en-US" baseline="0" dirty="0" err="1"/>
              <a:t>ddyletswyddau</a:t>
            </a:r>
            <a:r>
              <a:rPr lang="en-US" baseline="0" dirty="0"/>
              <a:t> </a:t>
            </a:r>
            <a:r>
              <a:rPr lang="en-US" baseline="0" dirty="0" err="1"/>
              <a:t>sydd</a:t>
            </a:r>
            <a:r>
              <a:rPr lang="en-US" baseline="0" dirty="0"/>
              <a:t> </a:t>
            </a:r>
            <a:r>
              <a:rPr lang="en-US" baseline="0" dirty="0" err="1"/>
              <a:t>gan</a:t>
            </a:r>
            <a:r>
              <a:rPr lang="en-US" baseline="0" dirty="0"/>
              <a:t> </a:t>
            </a:r>
            <a:r>
              <a:rPr lang="en-US" baseline="0" dirty="0" err="1"/>
              <a:t>Lywodraethau</a:t>
            </a:r>
            <a:r>
              <a:rPr lang="en-US" baseline="0" dirty="0"/>
              <a:t> </a:t>
            </a:r>
            <a:r>
              <a:rPr lang="en-US" baseline="0" dirty="0" err="1"/>
              <a:t>i</a:t>
            </a:r>
            <a:r>
              <a:rPr lang="en-US" baseline="0" dirty="0"/>
              <a:t> </a:t>
            </a:r>
            <a:r>
              <a:rPr lang="en-US" baseline="0" dirty="0" err="1"/>
              <a:t>weithredu’r</a:t>
            </a:r>
            <a:r>
              <a:rPr lang="en-US" baseline="0" dirty="0"/>
              <a:t> </a:t>
            </a:r>
            <a:r>
              <a:rPr lang="en-US" baseline="0" dirty="0" err="1"/>
              <a:t>hawliau</a:t>
            </a:r>
            <a:r>
              <a:rPr lang="en-US" baseline="0" dirty="0"/>
              <a:t> </a:t>
            </a:r>
            <a:r>
              <a:rPr lang="en-US" baseline="0" dirty="0" err="1"/>
              <a:t>hynny</a:t>
            </a:r>
            <a:r>
              <a:rPr lang="en-US" baseline="0" dirty="0"/>
              <a:t>)</a:t>
            </a:r>
          </a:p>
          <a:p>
            <a:r>
              <a:rPr lang="en-US" baseline="0" dirty="0" smtClean="0"/>
              <a:t>2. Pa </a:t>
            </a:r>
            <a:r>
              <a:rPr lang="en-US" baseline="0" dirty="0" err="1"/>
              <a:t>oedrannau</a:t>
            </a:r>
            <a:r>
              <a:rPr lang="en-US" baseline="0" dirty="0"/>
              <a:t> </a:t>
            </a:r>
            <a:r>
              <a:rPr lang="en-US" baseline="0" dirty="0" err="1"/>
              <a:t>mae’n</a:t>
            </a:r>
            <a:r>
              <a:rPr lang="en-US" baseline="0" dirty="0"/>
              <a:t> </a:t>
            </a:r>
            <a:r>
              <a:rPr lang="en-US" baseline="0" dirty="0" err="1"/>
              <a:t>eu</a:t>
            </a:r>
            <a:r>
              <a:rPr lang="en-US" baseline="0" dirty="0"/>
              <a:t> </a:t>
            </a:r>
            <a:r>
              <a:rPr lang="en-US" baseline="0" dirty="0" err="1"/>
              <a:t>cynnwys</a:t>
            </a:r>
            <a:r>
              <a:rPr lang="en-US" baseline="0" dirty="0"/>
              <a:t> – 0-18 (DS </a:t>
            </a:r>
            <a:r>
              <a:rPr lang="en-US" baseline="0" dirty="0" err="1"/>
              <a:t>efallai</a:t>
            </a:r>
            <a:r>
              <a:rPr lang="en-US" baseline="0" dirty="0"/>
              <a:t> </a:t>
            </a:r>
            <a:r>
              <a:rPr lang="en-US" baseline="0" dirty="0" err="1"/>
              <a:t>byddwch</a:t>
            </a:r>
            <a:r>
              <a:rPr lang="en-US" baseline="0" dirty="0"/>
              <a:t> chi am </a:t>
            </a:r>
            <a:r>
              <a:rPr lang="en-US" baseline="0" dirty="0" err="1"/>
              <a:t>nodi</a:t>
            </a:r>
            <a:r>
              <a:rPr lang="en-US" baseline="0" dirty="0"/>
              <a:t> </a:t>
            </a:r>
            <a:r>
              <a:rPr lang="en-US" baseline="0" dirty="0" err="1"/>
              <a:t>nad</a:t>
            </a:r>
            <a:r>
              <a:rPr lang="en-US" baseline="0" dirty="0"/>
              <a:t> </a:t>
            </a:r>
            <a:r>
              <a:rPr lang="en-US" baseline="0" dirty="0" err="1"/>
              <a:t>yw</a:t>
            </a:r>
            <a:r>
              <a:rPr lang="en-US" baseline="0" dirty="0"/>
              <a:t> plant </a:t>
            </a:r>
            <a:r>
              <a:rPr lang="en-US" baseline="0" dirty="0" err="1"/>
              <a:t>sydd</a:t>
            </a:r>
            <a:r>
              <a:rPr lang="en-US" baseline="0" dirty="0"/>
              <a:t> </a:t>
            </a:r>
            <a:r>
              <a:rPr lang="en-US" baseline="0" dirty="0" err="1"/>
              <a:t>heb</a:t>
            </a:r>
            <a:r>
              <a:rPr lang="en-US" baseline="0" dirty="0"/>
              <a:t> </a:t>
            </a:r>
            <a:r>
              <a:rPr lang="en-US" baseline="0" dirty="0" err="1"/>
              <a:t>eu</a:t>
            </a:r>
            <a:r>
              <a:rPr lang="en-US" baseline="0" dirty="0"/>
              <a:t> </a:t>
            </a:r>
            <a:r>
              <a:rPr lang="en-US" baseline="0" dirty="0" err="1"/>
              <a:t>geni</a:t>
            </a:r>
            <a:r>
              <a:rPr lang="en-US" baseline="0" dirty="0"/>
              <a:t> </a:t>
            </a:r>
            <a:r>
              <a:rPr lang="en-US" baseline="0" dirty="0" err="1"/>
              <a:t>eto</a:t>
            </a:r>
            <a:r>
              <a:rPr lang="en-US" baseline="0" dirty="0"/>
              <a:t> </a:t>
            </a:r>
            <a:r>
              <a:rPr lang="en-US" baseline="0" dirty="0" err="1"/>
              <a:t>yn</a:t>
            </a:r>
            <a:r>
              <a:rPr lang="en-US" baseline="0" dirty="0"/>
              <a:t> </a:t>
            </a:r>
            <a:r>
              <a:rPr lang="en-US" baseline="0" dirty="0" err="1"/>
              <a:t>cael</a:t>
            </a:r>
            <a:r>
              <a:rPr lang="en-US" baseline="0" dirty="0"/>
              <a:t> </a:t>
            </a:r>
            <a:r>
              <a:rPr lang="en-US" baseline="0" dirty="0" err="1"/>
              <a:t>eu</a:t>
            </a:r>
            <a:r>
              <a:rPr lang="en-US" baseline="0" dirty="0"/>
              <a:t> </a:t>
            </a:r>
            <a:r>
              <a:rPr lang="en-US" baseline="0" dirty="0" err="1"/>
              <a:t>cynnwys</a:t>
            </a:r>
            <a:r>
              <a:rPr lang="en-US" baseline="0" dirty="0"/>
              <a:t>)</a:t>
            </a:r>
          </a:p>
          <a:p>
            <a:r>
              <a:rPr lang="en-US" baseline="0" dirty="0" smtClean="0"/>
              <a:t>3. </a:t>
            </a:r>
            <a:r>
              <a:rPr lang="en-US" baseline="0" dirty="0" err="1" smtClean="0"/>
              <a:t>Ym</a:t>
            </a:r>
            <a:r>
              <a:rPr lang="en-US" baseline="0" dirty="0" smtClean="0"/>
              <a:t> </a:t>
            </a:r>
            <a:r>
              <a:rPr lang="en-US" baseline="0" dirty="0" err="1"/>
              <a:t>mha</a:t>
            </a:r>
            <a:r>
              <a:rPr lang="en-US" baseline="0" dirty="0"/>
              <a:t> </a:t>
            </a:r>
            <a:r>
              <a:rPr lang="en-US" baseline="0" dirty="0" err="1"/>
              <a:t>flwyddyn</a:t>
            </a:r>
            <a:r>
              <a:rPr lang="en-US" baseline="0" dirty="0"/>
              <a:t> </a:t>
            </a:r>
            <a:r>
              <a:rPr lang="en-US" baseline="0" dirty="0" err="1"/>
              <a:t>cafodd</a:t>
            </a:r>
            <a:r>
              <a:rPr lang="en-US" baseline="0" dirty="0"/>
              <a:t> CCUHP </a:t>
            </a:r>
            <a:r>
              <a:rPr lang="en-US" baseline="0" dirty="0" err="1"/>
              <a:t>ei</a:t>
            </a:r>
            <a:r>
              <a:rPr lang="en-US" baseline="0" dirty="0"/>
              <a:t> </a:t>
            </a:r>
            <a:r>
              <a:rPr lang="en-US" baseline="0" dirty="0" err="1"/>
              <a:t>gadarnhau</a:t>
            </a:r>
            <a:r>
              <a:rPr lang="en-US" baseline="0" dirty="0"/>
              <a:t> </a:t>
            </a:r>
            <a:r>
              <a:rPr lang="en-US" baseline="0" dirty="0" err="1"/>
              <a:t>gan</a:t>
            </a:r>
            <a:r>
              <a:rPr lang="en-US" baseline="0" dirty="0"/>
              <a:t> y </a:t>
            </a:r>
            <a:r>
              <a:rPr lang="en-US" baseline="0" dirty="0" err="1"/>
              <a:t>Deyrnas</a:t>
            </a:r>
            <a:r>
              <a:rPr lang="en-US" baseline="0" dirty="0"/>
              <a:t> </a:t>
            </a:r>
            <a:r>
              <a:rPr lang="en-US" baseline="0" dirty="0" err="1"/>
              <a:t>Unedig</a:t>
            </a:r>
            <a:r>
              <a:rPr lang="en-US" baseline="0" dirty="0"/>
              <a:t>? </a:t>
            </a:r>
            <a:r>
              <a:rPr lang="en-US" baseline="0" dirty="0" err="1"/>
              <a:t>Ateb</a:t>
            </a:r>
            <a:r>
              <a:rPr lang="en-US" baseline="0" dirty="0"/>
              <a:t> – </a:t>
            </a:r>
            <a:r>
              <a:rPr lang="en-US" baseline="0" dirty="0" err="1"/>
              <a:t>mae</a:t>
            </a:r>
            <a:r>
              <a:rPr lang="en-US" baseline="0" dirty="0"/>
              <a:t> </a:t>
            </a:r>
            <a:r>
              <a:rPr lang="en-US" baseline="0" dirty="0" err="1"/>
              <a:t>hwn</a:t>
            </a:r>
            <a:r>
              <a:rPr lang="en-US" baseline="0" dirty="0"/>
              <a:t> </a:t>
            </a:r>
            <a:r>
              <a:rPr lang="en-US" baseline="0" dirty="0" err="1"/>
              <a:t>yn</a:t>
            </a:r>
            <a:r>
              <a:rPr lang="en-US" baseline="0" dirty="0"/>
              <a:t> un </a:t>
            </a:r>
            <a:r>
              <a:rPr lang="en-US" baseline="0" dirty="0" err="1"/>
              <a:t>anodd</a:t>
            </a:r>
            <a:r>
              <a:rPr lang="en-US" baseline="0" dirty="0"/>
              <a:t>. </a:t>
            </a:r>
            <a:r>
              <a:rPr lang="en-US" baseline="0" dirty="0" err="1"/>
              <a:t>Ymrwymodd</a:t>
            </a:r>
            <a:r>
              <a:rPr lang="en-US" baseline="0" dirty="0"/>
              <a:t> </a:t>
            </a:r>
            <a:r>
              <a:rPr lang="en-US" baseline="0" dirty="0" err="1"/>
              <a:t>y</a:t>
            </a:r>
            <a:r>
              <a:rPr lang="en-US" baseline="0" dirty="0"/>
              <a:t> </a:t>
            </a:r>
            <a:r>
              <a:rPr lang="en-US" baseline="0" dirty="0" err="1"/>
              <a:t>Deyrnas</a:t>
            </a:r>
            <a:r>
              <a:rPr lang="en-US" baseline="0" dirty="0"/>
              <a:t> </a:t>
            </a:r>
            <a:r>
              <a:rPr lang="en-US" baseline="0" dirty="0" err="1"/>
              <a:t>Unedig</a:t>
            </a:r>
            <a:r>
              <a:rPr lang="en-US" baseline="0" dirty="0"/>
              <a:t> </a:t>
            </a:r>
            <a:r>
              <a:rPr lang="en-US" baseline="0" dirty="0" err="1"/>
              <a:t>i’r</a:t>
            </a:r>
            <a:r>
              <a:rPr lang="en-US" baseline="0" dirty="0"/>
              <a:t> </a:t>
            </a:r>
            <a:r>
              <a:rPr lang="en-US" baseline="0" dirty="0" err="1"/>
              <a:t>confensiwn</a:t>
            </a:r>
            <a:r>
              <a:rPr lang="en-US" baseline="0" dirty="0"/>
              <a:t> </a:t>
            </a:r>
            <a:r>
              <a:rPr lang="en-US" baseline="0" dirty="0" err="1"/>
              <a:t>yn</a:t>
            </a:r>
            <a:r>
              <a:rPr lang="en-US" baseline="0" dirty="0"/>
              <a:t> 1990; </a:t>
            </a:r>
            <a:r>
              <a:rPr lang="en-US" baseline="0" dirty="0" err="1"/>
              <a:t>cafodd</a:t>
            </a:r>
            <a:r>
              <a:rPr lang="en-US" baseline="0" dirty="0"/>
              <a:t> </a:t>
            </a:r>
            <a:r>
              <a:rPr lang="en-US" baseline="0" dirty="0" err="1"/>
              <a:t>ei</a:t>
            </a:r>
            <a:r>
              <a:rPr lang="en-US" baseline="0" dirty="0"/>
              <a:t> </a:t>
            </a:r>
            <a:r>
              <a:rPr lang="en-US" baseline="0" dirty="0" err="1"/>
              <a:t>gadarnhau</a:t>
            </a:r>
            <a:r>
              <a:rPr lang="en-US" baseline="0" dirty="0"/>
              <a:t> </a:t>
            </a:r>
            <a:r>
              <a:rPr lang="en-US" baseline="0" dirty="0" err="1"/>
              <a:t>yn</a:t>
            </a:r>
            <a:r>
              <a:rPr lang="en-US" baseline="0" dirty="0"/>
              <a:t> 1991; a </a:t>
            </a:r>
            <a:r>
              <a:rPr lang="en-US" baseline="0" dirty="0" err="1"/>
              <a:t>daeth</a:t>
            </a:r>
            <a:r>
              <a:rPr lang="en-US" baseline="0" dirty="0"/>
              <a:t> </a:t>
            </a:r>
            <a:r>
              <a:rPr lang="en-US" baseline="0" dirty="0" err="1"/>
              <a:t>i</a:t>
            </a:r>
            <a:r>
              <a:rPr lang="en-US" baseline="0" dirty="0"/>
              <a:t> </a:t>
            </a:r>
            <a:r>
              <a:rPr lang="en-US" baseline="0" dirty="0" err="1"/>
              <a:t>rym</a:t>
            </a:r>
            <a:r>
              <a:rPr lang="en-US" baseline="0" dirty="0"/>
              <a:t> </a:t>
            </a:r>
            <a:r>
              <a:rPr lang="en-US" baseline="0" dirty="0" err="1"/>
              <a:t>yn</a:t>
            </a:r>
            <a:r>
              <a:rPr lang="en-US" baseline="0" dirty="0"/>
              <a:t> 1992. Felly </a:t>
            </a:r>
            <a:r>
              <a:rPr lang="en-US" baseline="0" dirty="0" err="1"/>
              <a:t>gallwch</a:t>
            </a:r>
            <a:r>
              <a:rPr lang="en-US" baseline="0" dirty="0"/>
              <a:t> chi </a:t>
            </a:r>
            <a:r>
              <a:rPr lang="en-US" baseline="0" dirty="0" err="1"/>
              <a:t>gael</a:t>
            </a:r>
            <a:r>
              <a:rPr lang="en-US" baseline="0" dirty="0"/>
              <a:t> </a:t>
            </a:r>
            <a:r>
              <a:rPr lang="en-US" baseline="0" dirty="0" err="1"/>
              <a:t>pwynt</a:t>
            </a:r>
            <a:r>
              <a:rPr lang="en-US" baseline="0" dirty="0"/>
              <a:t> am </a:t>
            </a:r>
            <a:r>
              <a:rPr lang="en-US" baseline="0" dirty="0" err="1"/>
              <a:t>unrhyw</a:t>
            </a:r>
            <a:r>
              <a:rPr lang="en-US" baseline="0" dirty="0"/>
              <a:t> un </a:t>
            </a:r>
            <a:r>
              <a:rPr lang="en-US" baseline="0" dirty="0" err="1"/>
              <a:t>o’r</a:t>
            </a:r>
            <a:r>
              <a:rPr lang="en-US" baseline="0" dirty="0"/>
              <a:t> </a:t>
            </a:r>
            <a:r>
              <a:rPr lang="en-US" baseline="0" dirty="0" err="1"/>
              <a:t>rheiny</a:t>
            </a:r>
            <a:r>
              <a:rPr lang="en-US" baseline="0" dirty="0"/>
              <a:t>!</a:t>
            </a:r>
          </a:p>
          <a:p>
            <a:r>
              <a:rPr lang="en-US" baseline="0" dirty="0" smtClean="0"/>
              <a:t>4. </a:t>
            </a:r>
            <a:r>
              <a:rPr lang="en-US" baseline="0" dirty="0" err="1" smtClean="0"/>
              <a:t>Pawb</a:t>
            </a:r>
            <a:r>
              <a:rPr lang="en-US" baseline="0" dirty="0" smtClean="0"/>
              <a:t> </a:t>
            </a:r>
            <a:r>
              <a:rPr lang="en-US" baseline="0" dirty="0" err="1"/>
              <a:t>ohonon</a:t>
            </a:r>
            <a:r>
              <a:rPr lang="en-US" baseline="0" dirty="0"/>
              <a:t> </a:t>
            </a:r>
            <a:r>
              <a:rPr lang="en-US" baseline="0" dirty="0" err="1"/>
              <a:t>ni</a:t>
            </a:r>
            <a:r>
              <a:rPr lang="en-US" baseline="0" dirty="0"/>
              <a:t> </a:t>
            </a:r>
            <a:r>
              <a:rPr lang="en-US" baseline="0" dirty="0" err="1"/>
              <a:t>oedolion</a:t>
            </a:r>
            <a:r>
              <a:rPr lang="en-US" baseline="0" dirty="0"/>
              <a:t>, y </a:t>
            </a:r>
            <a:r>
              <a:rPr lang="en-US" baseline="0" dirty="0" err="1"/>
              <a:t>Llywodraeth</a:t>
            </a:r>
            <a:r>
              <a:rPr lang="en-US" baseline="0" dirty="0"/>
              <a:t> a </a:t>
            </a:r>
            <a:r>
              <a:rPr lang="en-US" baseline="0" dirty="0" err="1"/>
              <a:t>Chomisiynydd</a:t>
            </a:r>
            <a:r>
              <a:rPr lang="en-US" baseline="0" dirty="0"/>
              <a:t> Plant </a:t>
            </a:r>
            <a:r>
              <a:rPr lang="en-US" baseline="0" dirty="0" err="1"/>
              <a:t>Cymru</a:t>
            </a:r>
            <a:endParaRPr lang="en-GB" baseline="0" dirty="0"/>
          </a:p>
        </p:txBody>
      </p:sp>
      <p:sp>
        <p:nvSpPr>
          <p:cNvPr id="4" name="Slide Number Placeholder 3"/>
          <p:cNvSpPr>
            <a:spLocks noGrp="1"/>
          </p:cNvSpPr>
          <p:nvPr>
            <p:ph type="sldNum" sz="quarter" idx="10"/>
          </p:nvPr>
        </p:nvSpPr>
        <p:spPr/>
        <p:txBody>
          <a:bodyPr/>
          <a:lstStyle/>
          <a:p>
            <a:fld id="{459A6EA9-66A1-4DDF-AD32-3B154CB7BBD1}" type="slidenum">
              <a:rPr lang="en-GB" smtClean="0"/>
              <a:pPr/>
              <a:t>4</a:t>
            </a:fld>
            <a:endParaRPr lang="en-GB"/>
          </a:p>
        </p:txBody>
      </p:sp>
    </p:spTree>
    <p:extLst>
      <p:ext uri="{BB962C8B-B14F-4D97-AF65-F5344CB8AC3E}">
        <p14:creationId xmlns:p14="http://schemas.microsoft.com/office/powerpoint/2010/main" val="2506478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Participative</a:t>
            </a:r>
            <a:r>
              <a:rPr lang="en-GB" baseline="0" dirty="0" smtClean="0"/>
              <a:t> </a:t>
            </a:r>
            <a:r>
              <a:rPr lang="en-GB" baseline="0" dirty="0"/>
              <a:t>activity to explore why Children have rights - </a:t>
            </a:r>
            <a:r>
              <a:rPr lang="en-GB" dirty="0" err="1" smtClean="0">
                <a:hlinkClick r:id="rId3"/>
              </a:rPr>
              <a:t>Athrawon</a:t>
            </a:r>
            <a:r>
              <a:rPr lang="en-GB" dirty="0" smtClean="0">
                <a:hlinkClick r:id="rId3"/>
              </a:rPr>
              <a:t> </a:t>
            </a:r>
            <a:r>
              <a:rPr lang="en-GB" dirty="0" err="1" smtClean="0">
                <a:hlinkClick r:id="rId3"/>
              </a:rPr>
              <a:t>Cynradd</a:t>
            </a:r>
            <a:r>
              <a:rPr lang="en-GB" dirty="0" smtClean="0">
                <a:hlinkClick r:id="rId3"/>
              </a:rPr>
              <a:t> - Children’s Commissioner for Wales (</a:t>
            </a:r>
            <a:r>
              <a:rPr lang="en-GB" smtClean="0">
                <a:hlinkClick r:id="rId3"/>
              </a:rPr>
              <a:t>complantcymru.org.uk)</a:t>
            </a:r>
            <a:endParaRPr lang="en-GB" smtClean="0"/>
          </a:p>
          <a:p>
            <a:r>
              <a:rPr lang="en-US" sz="1200" kern="1200" smtClean="0">
                <a:solidFill>
                  <a:schemeClr val="tx1"/>
                </a:solidFill>
                <a:latin typeface="+mn-lt"/>
                <a:ea typeface="+mn-ea"/>
                <a:cs typeface="+mn-cs"/>
              </a:rPr>
              <a:t>-----------------------------------------------------------------------------------------------------------------------------------------------------------------------------------------------------------------------------------</a:t>
            </a:r>
          </a:p>
          <a:p>
            <a:r>
              <a:rPr lang="en-GB" smtClean="0"/>
              <a:t>Gweithgaredd cyfranogol i</a:t>
            </a:r>
            <a:r>
              <a:rPr lang="en-GB" baseline="0" smtClean="0"/>
              <a:t> archwilio pam mae gan Blant hawliau – </a:t>
            </a:r>
            <a:r>
              <a:rPr lang="en-US" smtClean="0">
                <a:hlinkClick r:id="rId4"/>
              </a:rPr>
              <a:t>Resources for Primary Teachers - Children’s Commissioner for Wales (childcomwales.org.uk)</a:t>
            </a:r>
            <a:endParaRPr lang="en-GB"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459A6EA9-66A1-4DDF-AD32-3B154CB7BBD1}" type="slidenum">
              <a:rPr lang="en-GB" smtClean="0"/>
              <a:pPr/>
              <a:t>5</a:t>
            </a:fld>
            <a:endParaRPr lang="en-GB"/>
          </a:p>
        </p:txBody>
      </p:sp>
    </p:spTree>
    <p:extLst>
      <p:ext uri="{BB962C8B-B14F-4D97-AF65-F5344CB8AC3E}">
        <p14:creationId xmlns:p14="http://schemas.microsoft.com/office/powerpoint/2010/main" val="34111661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a:t>
            </a:r>
            <a:r>
              <a:rPr lang="en-GB" baseline="0" dirty="0"/>
              <a:t> gives a bit of context on why we have Children’s Rights – following stepping out</a:t>
            </a:r>
          </a:p>
          <a:p>
            <a:r>
              <a:rPr lang="en-US" baseline="0" dirty="0" smtClean="0"/>
              <a:t>-----------------------------------------------------------------------------------------------------------------------------------------------------------------------------------------------------------------------------------</a:t>
            </a:r>
            <a:endParaRPr lang="en-GB" baseline="0" dirty="0" smtClean="0"/>
          </a:p>
          <a:p>
            <a:r>
              <a:rPr lang="en-GB" baseline="0" dirty="0" smtClean="0"/>
              <a:t>Mae </a:t>
            </a:r>
            <a:r>
              <a:rPr lang="en-GB" baseline="0" dirty="0" err="1"/>
              <a:t>hyn</a:t>
            </a:r>
            <a:r>
              <a:rPr lang="en-GB" baseline="0" dirty="0"/>
              <a:t> </a:t>
            </a:r>
            <a:r>
              <a:rPr lang="en-GB" baseline="0" dirty="0" err="1"/>
              <a:t>yn</a:t>
            </a:r>
            <a:r>
              <a:rPr lang="en-GB" baseline="0" dirty="0"/>
              <a:t> </a:t>
            </a:r>
            <a:r>
              <a:rPr lang="en-GB" baseline="0" dirty="0" err="1"/>
              <a:t>rhoi</a:t>
            </a:r>
            <a:r>
              <a:rPr lang="en-GB" baseline="0" dirty="0"/>
              <a:t> </a:t>
            </a:r>
            <a:r>
              <a:rPr lang="en-GB" baseline="0" dirty="0" err="1"/>
              <a:t>tipyn</a:t>
            </a:r>
            <a:r>
              <a:rPr lang="en-GB" baseline="0" dirty="0"/>
              <a:t> o </a:t>
            </a:r>
            <a:r>
              <a:rPr lang="en-GB" baseline="0" dirty="0" err="1"/>
              <a:t>gyd-destun</a:t>
            </a:r>
            <a:r>
              <a:rPr lang="en-GB" baseline="0" dirty="0"/>
              <a:t> </a:t>
            </a:r>
            <a:r>
              <a:rPr lang="en-GB" baseline="0" dirty="0" err="1"/>
              <a:t>ynghylch</a:t>
            </a:r>
            <a:r>
              <a:rPr lang="en-GB" baseline="0" dirty="0"/>
              <a:t> pam </a:t>
            </a:r>
            <a:r>
              <a:rPr lang="en-GB" baseline="0" dirty="0" err="1"/>
              <a:t>mae</a:t>
            </a:r>
            <a:r>
              <a:rPr lang="en-GB" baseline="0" dirty="0"/>
              <a:t> </a:t>
            </a:r>
            <a:r>
              <a:rPr lang="en-GB" baseline="0" dirty="0" err="1"/>
              <a:t>gennym</a:t>
            </a:r>
            <a:r>
              <a:rPr lang="en-GB" baseline="0" dirty="0"/>
              <a:t> </a:t>
            </a:r>
            <a:r>
              <a:rPr lang="en-GB" baseline="0" dirty="0" err="1"/>
              <a:t>ni</a:t>
            </a:r>
            <a:r>
              <a:rPr lang="en-GB" baseline="0" dirty="0"/>
              <a:t> </a:t>
            </a:r>
            <a:r>
              <a:rPr lang="en-GB" baseline="0" dirty="0" err="1"/>
              <a:t>Hawliau</a:t>
            </a:r>
            <a:r>
              <a:rPr lang="en-GB" baseline="0" dirty="0"/>
              <a:t> Plant – </a:t>
            </a:r>
            <a:r>
              <a:rPr lang="en-GB" baseline="0" dirty="0" err="1"/>
              <a:t>yn</a:t>
            </a:r>
            <a:r>
              <a:rPr lang="en-GB" baseline="0" dirty="0"/>
              <a:t> </a:t>
            </a:r>
            <a:r>
              <a:rPr lang="en-GB" baseline="0" dirty="0" err="1"/>
              <a:t>dilyn</a:t>
            </a:r>
            <a:r>
              <a:rPr lang="en-GB" baseline="0" dirty="0"/>
              <a:t> </a:t>
            </a:r>
            <a:r>
              <a:rPr lang="en-GB" baseline="0" dirty="0" err="1"/>
              <a:t>ymlaen</a:t>
            </a:r>
            <a:r>
              <a:rPr lang="en-GB" baseline="0" dirty="0"/>
              <a:t> o </a:t>
            </a:r>
            <a:r>
              <a:rPr lang="en-GB" baseline="0" dirty="0" err="1"/>
              <a:t>Camu</a:t>
            </a:r>
            <a:r>
              <a:rPr lang="en-GB" baseline="0" dirty="0"/>
              <a:t> Allan</a:t>
            </a:r>
            <a:endParaRPr lang="en-GB" dirty="0"/>
          </a:p>
        </p:txBody>
      </p:sp>
      <p:sp>
        <p:nvSpPr>
          <p:cNvPr id="4" name="Slide Number Placeholder 3"/>
          <p:cNvSpPr>
            <a:spLocks noGrp="1"/>
          </p:cNvSpPr>
          <p:nvPr>
            <p:ph type="sldNum" sz="quarter" idx="10"/>
          </p:nvPr>
        </p:nvSpPr>
        <p:spPr/>
        <p:txBody>
          <a:bodyPr/>
          <a:lstStyle/>
          <a:p>
            <a:fld id="{459A6EA9-66A1-4DDF-AD32-3B154CB7BBD1}" type="slidenum">
              <a:rPr lang="en-GB" smtClean="0"/>
              <a:pPr/>
              <a:t>6</a:t>
            </a:fld>
            <a:endParaRPr lang="en-GB"/>
          </a:p>
        </p:txBody>
      </p:sp>
    </p:spTree>
    <p:extLst>
      <p:ext uri="{BB962C8B-B14F-4D97-AF65-F5344CB8AC3E}">
        <p14:creationId xmlns:p14="http://schemas.microsoft.com/office/powerpoint/2010/main" val="1681735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sz="2000"/>
            </a:pPr>
            <a:r>
              <a:rPr lang="en-GB" dirty="0"/>
              <a:t>These slides outline a little more about the UNCRC – it covers the age and global dimension of the UNCRC.</a:t>
            </a:r>
          </a:p>
          <a:p>
            <a:pPr>
              <a:defRPr sz="2000"/>
            </a:pPr>
            <a:endParaRPr lang="en-GB" dirty="0"/>
          </a:p>
          <a:p>
            <a:pPr>
              <a:defRPr sz="2000"/>
            </a:pPr>
            <a:r>
              <a:rPr lang="en-GB" dirty="0"/>
              <a:t>It is worth noting that it is the most signed up to piece of UN legislation and offers the world’s “Greatest promise to Children”.</a:t>
            </a:r>
          </a:p>
          <a:p>
            <a:pPr>
              <a:defRPr sz="2000"/>
            </a:pPr>
            <a:endParaRPr lang="en-GB" dirty="0"/>
          </a:p>
          <a:p>
            <a:pPr marL="0" marR="0" indent="0" defTabSz="914400" eaLnBrk="1" fontAlgn="auto" latinLnBrk="0" hangingPunct="1">
              <a:lnSpc>
                <a:spcPct val="100000"/>
              </a:lnSpc>
              <a:spcBef>
                <a:spcPts val="0"/>
              </a:spcBef>
              <a:spcAft>
                <a:spcPts val="0"/>
              </a:spcAft>
              <a:buClrTx/>
              <a:buSzTx/>
              <a:buFontTx/>
              <a:buNone/>
              <a:tabLst/>
              <a:defRPr sz="2000"/>
            </a:pPr>
            <a:r>
              <a:rPr lang="en-GB" dirty="0"/>
              <a:t>When UN adopted it on November 20</a:t>
            </a:r>
            <a:r>
              <a:rPr lang="en-GB" baseline="30000" dirty="0"/>
              <a:t>th</a:t>
            </a:r>
            <a:r>
              <a:rPr lang="en-GB" dirty="0"/>
              <a:t> 1989 this became recognised as Universal Children’s Day and </a:t>
            </a:r>
            <a:r>
              <a:rPr lang="en-GB" dirty="0" smtClean="0"/>
              <a:t>it is </a:t>
            </a:r>
            <a:r>
              <a:rPr lang="en-GB" dirty="0"/>
              <a:t>often celebrated across Wales and the globe. </a:t>
            </a:r>
          </a:p>
          <a:p>
            <a:pPr marL="0" marR="0" indent="0" defTabSz="914400" eaLnBrk="1" fontAlgn="auto" latinLnBrk="0" hangingPunct="1">
              <a:lnSpc>
                <a:spcPct val="100000"/>
              </a:lnSpc>
              <a:spcBef>
                <a:spcPts val="0"/>
              </a:spcBef>
              <a:spcAft>
                <a:spcPts val="0"/>
              </a:spcAft>
              <a:buClrTx/>
              <a:buSzTx/>
              <a:buFontTx/>
              <a:buNone/>
              <a:tabLst/>
              <a:defRPr sz="2000"/>
            </a:pPr>
            <a:endParaRPr lang="en-GB" dirty="0"/>
          </a:p>
          <a:p>
            <a:pPr marL="0" marR="0" indent="0" defTabSz="914400" eaLnBrk="1" fontAlgn="auto" latinLnBrk="0" hangingPunct="1">
              <a:lnSpc>
                <a:spcPct val="100000"/>
              </a:lnSpc>
              <a:spcBef>
                <a:spcPts val="0"/>
              </a:spcBef>
              <a:spcAft>
                <a:spcPts val="0"/>
              </a:spcAft>
              <a:buClrTx/>
              <a:buSzTx/>
              <a:buFontTx/>
              <a:buNone/>
              <a:tabLst/>
              <a:defRPr sz="2000"/>
            </a:pPr>
            <a:r>
              <a:rPr lang="en-GB" dirty="0" smtClean="0"/>
              <a:t>-----------------------------------------------------------------------------------------------------------------------------------------------------------------------------------------------------------------------------------</a:t>
            </a:r>
            <a:endParaRPr lang="en-GB" dirty="0"/>
          </a:p>
          <a:p>
            <a:pPr>
              <a:defRPr sz="2000"/>
            </a:pPr>
            <a:endParaRPr lang="en-GB" dirty="0"/>
          </a:p>
          <a:p>
            <a:pPr>
              <a:defRPr sz="2000"/>
            </a:pPr>
            <a:r>
              <a:rPr lang="en-GB" dirty="0" err="1"/>
              <a:t>Mae’r</a:t>
            </a:r>
            <a:r>
              <a:rPr lang="en-GB" dirty="0"/>
              <a:t> </a:t>
            </a:r>
            <a:r>
              <a:rPr lang="en-GB" dirty="0" err="1"/>
              <a:t>sleidiau</a:t>
            </a:r>
            <a:r>
              <a:rPr lang="en-GB" baseline="0" dirty="0"/>
              <a:t> </a:t>
            </a:r>
            <a:r>
              <a:rPr lang="en-GB" baseline="0" dirty="0" err="1"/>
              <a:t>hyn</a:t>
            </a:r>
            <a:r>
              <a:rPr lang="en-GB" baseline="0" dirty="0"/>
              <a:t> </a:t>
            </a:r>
            <a:r>
              <a:rPr lang="en-GB" baseline="0" dirty="0" err="1"/>
              <a:t>yn</a:t>
            </a:r>
            <a:r>
              <a:rPr lang="en-GB" baseline="0" dirty="0"/>
              <a:t> </a:t>
            </a:r>
            <a:r>
              <a:rPr lang="en-GB" baseline="0" dirty="0" err="1"/>
              <a:t>cynnwys</a:t>
            </a:r>
            <a:r>
              <a:rPr lang="en-GB" baseline="0" dirty="0"/>
              <a:t> </a:t>
            </a:r>
            <a:r>
              <a:rPr lang="en-GB" baseline="0" dirty="0" err="1"/>
              <a:t>rhagor</a:t>
            </a:r>
            <a:r>
              <a:rPr lang="en-GB" baseline="0" dirty="0"/>
              <a:t> o </a:t>
            </a:r>
            <a:r>
              <a:rPr lang="en-GB" baseline="0" dirty="0" err="1"/>
              <a:t>wybodaeth</a:t>
            </a:r>
            <a:r>
              <a:rPr lang="en-GB" baseline="0" dirty="0"/>
              <a:t> am CCUHP – </a:t>
            </a:r>
            <a:r>
              <a:rPr lang="en-GB" baseline="0" dirty="0" err="1"/>
              <a:t>mae’n</a:t>
            </a:r>
            <a:r>
              <a:rPr lang="en-GB" baseline="0" dirty="0"/>
              <a:t> </a:t>
            </a:r>
            <a:r>
              <a:rPr lang="en-GB" baseline="0" dirty="0" err="1"/>
              <a:t>sôn</a:t>
            </a:r>
            <a:r>
              <a:rPr lang="en-GB" baseline="0" dirty="0"/>
              <a:t> am </a:t>
            </a:r>
            <a:r>
              <a:rPr lang="en-GB" baseline="0" dirty="0" err="1"/>
              <a:t>oed</a:t>
            </a:r>
            <a:r>
              <a:rPr lang="en-GB" baseline="0" dirty="0"/>
              <a:t> a </a:t>
            </a:r>
            <a:r>
              <a:rPr lang="en-GB" baseline="0" dirty="0" err="1"/>
              <a:t>dimensiwn</a:t>
            </a:r>
            <a:r>
              <a:rPr lang="en-GB" baseline="0" dirty="0"/>
              <a:t> </a:t>
            </a:r>
            <a:r>
              <a:rPr lang="en-GB" baseline="0" dirty="0" err="1"/>
              <a:t>byd-eang</a:t>
            </a:r>
            <a:r>
              <a:rPr lang="en-GB" baseline="0" dirty="0"/>
              <a:t> CCUHP.</a:t>
            </a:r>
          </a:p>
          <a:p>
            <a:pPr>
              <a:defRPr sz="2000"/>
            </a:pPr>
            <a:endParaRPr lang="en-GB" baseline="0" dirty="0"/>
          </a:p>
          <a:p>
            <a:pPr>
              <a:defRPr sz="2000"/>
            </a:pPr>
            <a:r>
              <a:rPr lang="en-GB" baseline="0" dirty="0" err="1"/>
              <a:t>Mae’n</a:t>
            </a:r>
            <a:r>
              <a:rPr lang="en-GB" baseline="0" dirty="0"/>
              <a:t> </a:t>
            </a:r>
            <a:r>
              <a:rPr lang="en-GB" baseline="0" dirty="0" err="1"/>
              <a:t>werth</a:t>
            </a:r>
            <a:r>
              <a:rPr lang="en-GB" baseline="0" dirty="0"/>
              <a:t> </a:t>
            </a:r>
            <a:r>
              <a:rPr lang="en-GB" baseline="0" dirty="0" err="1"/>
              <a:t>nodi</a:t>
            </a:r>
            <a:r>
              <a:rPr lang="en-GB" baseline="0" dirty="0"/>
              <a:t> </a:t>
            </a:r>
            <a:r>
              <a:rPr lang="en-GB" baseline="0" dirty="0" err="1"/>
              <a:t>mai</a:t>
            </a:r>
            <a:r>
              <a:rPr lang="en-GB" baseline="0" dirty="0"/>
              <a:t> </a:t>
            </a:r>
            <a:r>
              <a:rPr lang="en-GB" baseline="0" dirty="0" err="1"/>
              <a:t>dyma’r</a:t>
            </a:r>
            <a:r>
              <a:rPr lang="en-GB" baseline="0" dirty="0"/>
              <a:t> </a:t>
            </a:r>
            <a:r>
              <a:rPr lang="en-GB" baseline="0" dirty="0" err="1"/>
              <a:t>enghraifft</a:t>
            </a:r>
            <a:r>
              <a:rPr lang="en-GB" baseline="0" dirty="0"/>
              <a:t> o </a:t>
            </a:r>
            <a:r>
              <a:rPr lang="en-GB" baseline="0" dirty="0" err="1"/>
              <a:t>ddeddfwriaeth</a:t>
            </a:r>
            <a:r>
              <a:rPr lang="en-GB" baseline="0" dirty="0"/>
              <a:t> y CU y </a:t>
            </a:r>
            <a:r>
              <a:rPr lang="en-GB" baseline="0" dirty="0" err="1"/>
              <a:t>mae’r</a:t>
            </a:r>
            <a:r>
              <a:rPr lang="en-GB" baseline="0" dirty="0"/>
              <a:t> </a:t>
            </a:r>
            <a:r>
              <a:rPr lang="en-GB" baseline="0" dirty="0" err="1"/>
              <a:t>nifer</a:t>
            </a:r>
            <a:r>
              <a:rPr lang="en-GB" baseline="0" dirty="0"/>
              <a:t> </a:t>
            </a:r>
            <a:r>
              <a:rPr lang="en-GB" baseline="0" dirty="0" err="1"/>
              <a:t>mwyaf</a:t>
            </a:r>
            <a:r>
              <a:rPr lang="en-GB" baseline="0" dirty="0"/>
              <a:t> </a:t>
            </a:r>
            <a:r>
              <a:rPr lang="en-GB" baseline="0" dirty="0" err="1"/>
              <a:t>wedi</a:t>
            </a:r>
            <a:r>
              <a:rPr lang="en-GB" baseline="0" dirty="0"/>
              <a:t> </a:t>
            </a:r>
            <a:r>
              <a:rPr lang="en-GB" baseline="0" dirty="0" err="1"/>
              <a:t>ymrwymo</a:t>
            </a:r>
            <a:r>
              <a:rPr lang="en-GB" baseline="0" dirty="0"/>
              <a:t> </a:t>
            </a:r>
            <a:r>
              <a:rPr lang="en-GB" baseline="0" dirty="0" err="1"/>
              <a:t>iddo</a:t>
            </a:r>
            <a:r>
              <a:rPr lang="en-GB" baseline="0" dirty="0"/>
              <a:t> </a:t>
            </a:r>
            <a:r>
              <a:rPr lang="en-GB" baseline="0" dirty="0" err="1"/>
              <a:t>a’i</a:t>
            </a:r>
            <a:r>
              <a:rPr lang="en-GB" baseline="0" dirty="0"/>
              <a:t> bod </a:t>
            </a:r>
            <a:r>
              <a:rPr lang="en-GB" baseline="0" dirty="0" err="1"/>
              <a:t>yn</a:t>
            </a:r>
            <a:r>
              <a:rPr lang="en-GB" baseline="0" dirty="0"/>
              <a:t> </a:t>
            </a:r>
            <a:r>
              <a:rPr lang="en-GB" baseline="0" dirty="0" err="1"/>
              <a:t>cynnig</a:t>
            </a:r>
            <a:r>
              <a:rPr lang="en-GB" baseline="0" dirty="0"/>
              <a:t> </a:t>
            </a:r>
            <a:r>
              <a:rPr lang="en-GB" baseline="0" dirty="0" err="1"/>
              <a:t>yr</a:t>
            </a:r>
            <a:r>
              <a:rPr lang="en-GB" baseline="0" dirty="0"/>
              <a:t> ‘</a:t>
            </a:r>
            <a:r>
              <a:rPr lang="en-GB" baseline="0" dirty="0" err="1"/>
              <a:t>Addewid</a:t>
            </a:r>
            <a:r>
              <a:rPr lang="en-GB" baseline="0" dirty="0"/>
              <a:t> </a:t>
            </a:r>
            <a:r>
              <a:rPr lang="en-GB" baseline="0" dirty="0" err="1"/>
              <a:t>mwyaf</a:t>
            </a:r>
            <a:r>
              <a:rPr lang="en-GB" baseline="0" dirty="0"/>
              <a:t> </a:t>
            </a:r>
            <a:r>
              <a:rPr lang="en-GB" baseline="0" dirty="0" err="1"/>
              <a:t>i</a:t>
            </a:r>
            <a:r>
              <a:rPr lang="en-GB" baseline="0" dirty="0"/>
              <a:t> </a:t>
            </a:r>
            <a:r>
              <a:rPr lang="en-GB" baseline="0" dirty="0" err="1"/>
              <a:t>Blant</a:t>
            </a:r>
            <a:r>
              <a:rPr lang="en-GB" baseline="0" dirty="0"/>
              <a:t>’ </a:t>
            </a:r>
            <a:r>
              <a:rPr lang="en-GB" baseline="0" dirty="0" err="1"/>
              <a:t>yn</a:t>
            </a:r>
            <a:r>
              <a:rPr lang="en-GB" baseline="0" dirty="0"/>
              <a:t> y </a:t>
            </a:r>
            <a:r>
              <a:rPr lang="en-GB" baseline="0" dirty="0" err="1"/>
              <a:t>byd</a:t>
            </a:r>
            <a:r>
              <a:rPr lang="en-GB" baseline="0" dirty="0"/>
              <a:t>.  </a:t>
            </a:r>
          </a:p>
          <a:p>
            <a:pPr>
              <a:defRPr sz="2000"/>
            </a:pPr>
            <a:endParaRPr lang="en-GB" dirty="0"/>
          </a:p>
          <a:p>
            <a:pPr>
              <a:defRPr sz="2000"/>
            </a:pPr>
            <a:r>
              <a:rPr lang="en-GB" dirty="0"/>
              <a:t>Pan </a:t>
            </a:r>
            <a:r>
              <a:rPr lang="en-GB" dirty="0" err="1"/>
              <a:t>gafodd</a:t>
            </a:r>
            <a:r>
              <a:rPr lang="en-GB" baseline="0" dirty="0"/>
              <a:t> </a:t>
            </a:r>
            <a:r>
              <a:rPr lang="en-GB" baseline="0" dirty="0" err="1"/>
              <a:t>ei</a:t>
            </a:r>
            <a:r>
              <a:rPr lang="en-GB" baseline="0" dirty="0"/>
              <a:t> </a:t>
            </a:r>
            <a:r>
              <a:rPr lang="en-GB" baseline="0" dirty="0" err="1"/>
              <a:t>fabwysiadu</a:t>
            </a:r>
            <a:r>
              <a:rPr lang="en-GB" baseline="0" dirty="0"/>
              <a:t> </a:t>
            </a:r>
            <a:r>
              <a:rPr lang="en-GB" baseline="0" dirty="0" err="1"/>
              <a:t>gan</a:t>
            </a:r>
            <a:r>
              <a:rPr lang="en-GB" baseline="0" dirty="0"/>
              <a:t> y CU </a:t>
            </a:r>
            <a:r>
              <a:rPr lang="en-GB" baseline="0" dirty="0" err="1"/>
              <a:t>ar</a:t>
            </a:r>
            <a:r>
              <a:rPr lang="en-GB" baseline="0" dirty="0"/>
              <a:t> 20 </a:t>
            </a:r>
            <a:r>
              <a:rPr lang="en-GB" baseline="0" dirty="0" err="1"/>
              <a:t>Tachwedd</a:t>
            </a:r>
            <a:r>
              <a:rPr lang="en-GB" baseline="0" dirty="0"/>
              <a:t> </a:t>
            </a:r>
            <a:r>
              <a:rPr lang="en-GB" dirty="0"/>
              <a:t>1989 </a:t>
            </a:r>
            <a:r>
              <a:rPr lang="en-GB" dirty="0" err="1"/>
              <a:t>dewiswyd</a:t>
            </a:r>
            <a:r>
              <a:rPr lang="en-GB" baseline="0" dirty="0"/>
              <a:t> y </a:t>
            </a:r>
            <a:r>
              <a:rPr lang="en-GB" baseline="0" dirty="0" err="1"/>
              <a:t>dyddiad</a:t>
            </a:r>
            <a:r>
              <a:rPr lang="en-GB" baseline="0" dirty="0"/>
              <a:t> </a:t>
            </a:r>
            <a:r>
              <a:rPr lang="en-GB" baseline="0" dirty="0" err="1"/>
              <a:t>hwnnw’n</a:t>
            </a:r>
            <a:r>
              <a:rPr lang="en-GB" baseline="0" dirty="0"/>
              <a:t> </a:t>
            </a:r>
            <a:r>
              <a:rPr lang="en-GB" baseline="0" dirty="0" err="1"/>
              <a:t>Ddiwrnod</a:t>
            </a:r>
            <a:r>
              <a:rPr lang="en-GB" baseline="0" dirty="0"/>
              <a:t> </a:t>
            </a:r>
            <a:r>
              <a:rPr lang="en-GB" baseline="0" dirty="0" err="1"/>
              <a:t>Byd-eang</a:t>
            </a:r>
            <a:r>
              <a:rPr lang="en-GB" baseline="0" dirty="0"/>
              <a:t> y Plant, ac </a:t>
            </a:r>
            <a:r>
              <a:rPr lang="en-GB" baseline="0" dirty="0" err="1"/>
              <a:t>mae’n</a:t>
            </a:r>
            <a:r>
              <a:rPr lang="en-GB" baseline="0" dirty="0"/>
              <a:t> </a:t>
            </a:r>
            <a:r>
              <a:rPr lang="en-GB" baseline="0" dirty="0" err="1"/>
              <a:t>aml</a:t>
            </a:r>
            <a:r>
              <a:rPr lang="en-GB" baseline="0" dirty="0"/>
              <a:t> </a:t>
            </a:r>
            <a:r>
              <a:rPr lang="en-GB" baseline="0" dirty="0" err="1"/>
              <a:t>yn</a:t>
            </a:r>
            <a:r>
              <a:rPr lang="en-GB" baseline="0" dirty="0"/>
              <a:t> </a:t>
            </a:r>
            <a:r>
              <a:rPr lang="en-GB" baseline="0" dirty="0" err="1"/>
              <a:t>cael</a:t>
            </a:r>
            <a:r>
              <a:rPr lang="en-GB" baseline="0" dirty="0"/>
              <a:t> </a:t>
            </a:r>
            <a:r>
              <a:rPr lang="en-GB" baseline="0" dirty="0" err="1"/>
              <a:t>ei</a:t>
            </a:r>
            <a:r>
              <a:rPr lang="en-GB" baseline="0" dirty="0"/>
              <a:t> </a:t>
            </a:r>
            <a:r>
              <a:rPr lang="en-GB" baseline="0" dirty="0" err="1"/>
              <a:t>ddathlu</a:t>
            </a:r>
            <a:r>
              <a:rPr lang="en-GB" baseline="0" dirty="0"/>
              <a:t> </a:t>
            </a:r>
            <a:r>
              <a:rPr lang="en-GB" baseline="0" dirty="0" err="1"/>
              <a:t>yng</a:t>
            </a:r>
            <a:r>
              <a:rPr lang="en-GB" baseline="0" dirty="0"/>
              <a:t> </a:t>
            </a:r>
            <a:r>
              <a:rPr lang="en-GB" baseline="0" dirty="0" err="1"/>
              <a:t>Nghymru</a:t>
            </a:r>
            <a:r>
              <a:rPr lang="en-GB" baseline="0" dirty="0"/>
              <a:t> ac </a:t>
            </a:r>
            <a:r>
              <a:rPr lang="en-GB" baseline="0" dirty="0" err="1"/>
              <a:t>ar</a:t>
            </a:r>
            <a:r>
              <a:rPr lang="en-GB" baseline="0" dirty="0"/>
              <a:t> draws y </a:t>
            </a:r>
            <a:r>
              <a:rPr lang="en-GB" baseline="0" dirty="0" err="1"/>
              <a:t>byd</a:t>
            </a:r>
            <a:r>
              <a:rPr lang="en-GB" baseline="0" dirty="0"/>
              <a:t>. </a:t>
            </a:r>
            <a:endParaRPr lang="en-GB" dirty="0"/>
          </a:p>
          <a:p>
            <a:endParaRPr lang="en-GB" dirty="0"/>
          </a:p>
        </p:txBody>
      </p:sp>
      <p:sp>
        <p:nvSpPr>
          <p:cNvPr id="4" name="Slide Number Placeholder 3"/>
          <p:cNvSpPr>
            <a:spLocks noGrp="1"/>
          </p:cNvSpPr>
          <p:nvPr>
            <p:ph type="sldNum" sz="quarter" idx="10"/>
          </p:nvPr>
        </p:nvSpPr>
        <p:spPr/>
        <p:txBody>
          <a:bodyPr/>
          <a:lstStyle/>
          <a:p>
            <a:fld id="{459A6EA9-66A1-4DDF-AD32-3B154CB7BBD1}" type="slidenum">
              <a:rPr lang="en-GB" smtClean="0"/>
              <a:pPr/>
              <a:t>7</a:t>
            </a:fld>
            <a:endParaRPr lang="en-GB"/>
          </a:p>
        </p:txBody>
      </p:sp>
    </p:spTree>
    <p:extLst>
      <p:ext uri="{BB962C8B-B14F-4D97-AF65-F5344CB8AC3E}">
        <p14:creationId xmlns:p14="http://schemas.microsoft.com/office/powerpoint/2010/main" val="2909272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sz="2000"/>
            </a:pPr>
            <a:r>
              <a:rPr lang="en-GB" dirty="0"/>
              <a:t>This activity</a:t>
            </a:r>
            <a:r>
              <a:rPr lang="en-GB" baseline="0" dirty="0"/>
              <a:t> gives participants an opportunity to look through the range of articles and think about which ones are relevant to their role.</a:t>
            </a:r>
          </a:p>
          <a:p>
            <a:pPr>
              <a:defRPr sz="2000"/>
            </a:pPr>
            <a:endParaRPr lang="en-GB" baseline="0" dirty="0"/>
          </a:p>
          <a:p>
            <a:pPr lvl="0"/>
            <a:r>
              <a:rPr lang="en-GB" sz="1200" kern="1200" dirty="0">
                <a:solidFill>
                  <a:schemeClr val="tx1"/>
                </a:solidFill>
                <a:effectLst/>
                <a:latin typeface="+mn-lt"/>
                <a:ea typeface="+mn-ea"/>
                <a:cs typeface="+mn-cs"/>
              </a:rPr>
              <a:t>All are important and relevant in role of health services; just some more directly than others</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Some that might come up: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article 24 – best standard of health; article 25 – regular review of treatment when in care (including hospitals); article </a:t>
            </a:r>
            <a:r>
              <a:rPr lang="en-GB" sz="1200" kern="1200" dirty="0" smtClean="0">
                <a:solidFill>
                  <a:schemeClr val="tx1"/>
                </a:solidFill>
                <a:effectLst/>
                <a:latin typeface="+mn-lt"/>
                <a:ea typeface="+mn-ea"/>
                <a:cs typeface="+mn-cs"/>
              </a:rPr>
              <a:t>3 </a:t>
            </a:r>
            <a:r>
              <a:rPr lang="en-GB" sz="1200" kern="1200" dirty="0">
                <a:solidFill>
                  <a:schemeClr val="tx1"/>
                </a:solidFill>
                <a:effectLst/>
                <a:latin typeface="+mn-lt"/>
                <a:ea typeface="+mn-ea"/>
                <a:cs typeface="+mn-cs"/>
              </a:rPr>
              <a:t>– best interests; article 12 – respect for views of the child; article 13 –  access to information; article 16 – right to privacy; article 23 – special provision for disabled children; article 28 – education; article 31 – rest, leisure, play</a:t>
            </a:r>
          </a:p>
          <a:p>
            <a:pPr>
              <a:defRPr sz="2000"/>
            </a:pPr>
            <a:endParaRPr lang="en-US" dirty="0" smtClean="0"/>
          </a:p>
          <a:p>
            <a:pPr>
              <a:defRPr sz="2000"/>
            </a:pPr>
            <a:r>
              <a:rPr lang="en-US" dirty="0" smtClean="0"/>
              <a:t>-----------------------------------------------------------------------------------------------------------------------------------------------------------------------------------------------------------------------------------</a:t>
            </a:r>
          </a:p>
          <a:p>
            <a:pPr>
              <a:defRPr sz="2000"/>
            </a:pPr>
            <a:endParaRPr lang="en-US" dirty="0"/>
          </a:p>
          <a:p>
            <a:pPr>
              <a:defRPr sz="2000"/>
            </a:pPr>
            <a:r>
              <a:rPr lang="en-US" dirty="0" err="1"/>
              <a:t>Mae’r</a:t>
            </a:r>
            <a:r>
              <a:rPr lang="en-US" dirty="0"/>
              <a:t> </a:t>
            </a:r>
            <a:r>
              <a:rPr lang="en-US" dirty="0" err="1"/>
              <a:t>gweithgaredd</a:t>
            </a:r>
            <a:r>
              <a:rPr lang="en-US" dirty="0"/>
              <a:t> </a:t>
            </a:r>
            <a:r>
              <a:rPr lang="en-US" dirty="0" err="1"/>
              <a:t>hwn</a:t>
            </a:r>
            <a:r>
              <a:rPr lang="en-US" dirty="0"/>
              <a:t> </a:t>
            </a:r>
            <a:r>
              <a:rPr lang="en-US" dirty="0" err="1"/>
              <a:t>yn</a:t>
            </a:r>
            <a:r>
              <a:rPr lang="en-US" dirty="0"/>
              <a:t> </a:t>
            </a:r>
            <a:r>
              <a:rPr lang="en-US" dirty="0" err="1"/>
              <a:t>rhoi</a:t>
            </a:r>
            <a:r>
              <a:rPr lang="en-US" dirty="0"/>
              <a:t> </a:t>
            </a:r>
            <a:r>
              <a:rPr lang="en-US" dirty="0" err="1"/>
              <a:t>cyfle</a:t>
            </a:r>
            <a:r>
              <a:rPr lang="en-US" dirty="0"/>
              <a:t> </a:t>
            </a:r>
            <a:r>
              <a:rPr lang="en-US" dirty="0" err="1"/>
              <a:t>i’r</a:t>
            </a:r>
            <a:r>
              <a:rPr lang="en-US" dirty="0"/>
              <a:t> </a:t>
            </a:r>
            <a:r>
              <a:rPr lang="en-US" dirty="0" err="1"/>
              <a:t>cyfranogwyr</a:t>
            </a:r>
            <a:r>
              <a:rPr lang="en-US" dirty="0"/>
              <a:t> </a:t>
            </a:r>
            <a:r>
              <a:rPr lang="en-US" dirty="0" err="1"/>
              <a:t>edrych</a:t>
            </a:r>
            <a:r>
              <a:rPr lang="en-US" dirty="0"/>
              <a:t> </a:t>
            </a:r>
            <a:r>
              <a:rPr lang="en-US" dirty="0" err="1"/>
              <a:t>trwy’r</a:t>
            </a:r>
            <a:r>
              <a:rPr lang="en-US" dirty="0"/>
              <a:t> </a:t>
            </a:r>
            <a:r>
              <a:rPr lang="en-US" dirty="0" err="1"/>
              <a:t>amrywiaeth</a:t>
            </a:r>
            <a:r>
              <a:rPr lang="en-US" dirty="0"/>
              <a:t> </a:t>
            </a:r>
            <a:r>
              <a:rPr lang="en-US" dirty="0" err="1"/>
              <a:t>o</a:t>
            </a:r>
            <a:r>
              <a:rPr lang="en-US" dirty="0"/>
              <a:t> </a:t>
            </a:r>
            <a:r>
              <a:rPr lang="en-US" dirty="0" err="1"/>
              <a:t>erthyglau</a:t>
            </a:r>
            <a:r>
              <a:rPr lang="en-US" baseline="0" dirty="0"/>
              <a:t> a </a:t>
            </a:r>
            <a:r>
              <a:rPr lang="en-US" baseline="0" dirty="0" err="1"/>
              <a:t>meddwl</a:t>
            </a:r>
            <a:r>
              <a:rPr lang="en-US" baseline="0" dirty="0"/>
              <a:t> pa </a:t>
            </a:r>
            <a:r>
              <a:rPr lang="en-US" baseline="0" dirty="0" err="1"/>
              <a:t>rai</a:t>
            </a:r>
            <a:r>
              <a:rPr lang="en-US" baseline="0" dirty="0"/>
              <a:t> </a:t>
            </a:r>
            <a:r>
              <a:rPr lang="en-US" baseline="0" dirty="0" err="1"/>
              <a:t>ohonyn</a:t>
            </a:r>
            <a:r>
              <a:rPr lang="en-US" baseline="0" dirty="0"/>
              <a:t> </a:t>
            </a:r>
            <a:r>
              <a:rPr lang="en-US" baseline="0" dirty="0" err="1"/>
              <a:t>nhw</a:t>
            </a:r>
            <a:r>
              <a:rPr lang="en-US" baseline="0" dirty="0"/>
              <a:t> </a:t>
            </a:r>
            <a:r>
              <a:rPr lang="en-US" baseline="0" dirty="0" err="1"/>
              <a:t>sy’n</a:t>
            </a:r>
            <a:r>
              <a:rPr lang="en-US" baseline="0" dirty="0"/>
              <a:t> </a:t>
            </a:r>
            <a:r>
              <a:rPr lang="en-US" baseline="0" dirty="0" err="1"/>
              <a:t>berthnasol</a:t>
            </a:r>
            <a:r>
              <a:rPr lang="en-US" baseline="0" dirty="0"/>
              <a:t> </a:t>
            </a:r>
            <a:r>
              <a:rPr lang="en-US" baseline="0" dirty="0" err="1"/>
              <a:t>i’w</a:t>
            </a:r>
            <a:r>
              <a:rPr lang="en-US" baseline="0" dirty="0"/>
              <a:t> </a:t>
            </a:r>
            <a:r>
              <a:rPr lang="en-US" baseline="0" dirty="0" err="1"/>
              <a:t>rôl</a:t>
            </a:r>
            <a:r>
              <a:rPr lang="en-US" baseline="0" dirty="0"/>
              <a:t>. </a:t>
            </a:r>
          </a:p>
          <a:p>
            <a:pPr>
              <a:defRPr sz="2000"/>
            </a:pPr>
            <a:endParaRPr lang="en-US" baseline="0" dirty="0"/>
          </a:p>
          <a:p>
            <a:pPr>
              <a:defRPr sz="2000"/>
            </a:pPr>
            <a:r>
              <a:rPr lang="en-US" baseline="0" dirty="0"/>
              <a:t>Mae </a:t>
            </a:r>
            <a:r>
              <a:rPr lang="en-US" baseline="0" dirty="0" err="1"/>
              <a:t>pob</a:t>
            </a:r>
            <a:r>
              <a:rPr lang="en-US" baseline="0" dirty="0"/>
              <a:t> un </a:t>
            </a:r>
            <a:r>
              <a:rPr lang="en-US" baseline="0" dirty="0" err="1"/>
              <a:t>ohonyn</a:t>
            </a:r>
            <a:r>
              <a:rPr lang="en-US" baseline="0" dirty="0"/>
              <a:t> </a:t>
            </a:r>
            <a:r>
              <a:rPr lang="en-US" baseline="0" dirty="0" err="1"/>
              <a:t>nhw’n</a:t>
            </a:r>
            <a:r>
              <a:rPr lang="en-US" baseline="0" dirty="0"/>
              <a:t> </a:t>
            </a:r>
            <a:r>
              <a:rPr lang="en-US" baseline="0" dirty="0" err="1"/>
              <a:t>bwysig</a:t>
            </a:r>
            <a:r>
              <a:rPr lang="en-US" baseline="0" dirty="0"/>
              <a:t> </a:t>
            </a:r>
            <a:r>
              <a:rPr lang="en-US" baseline="0" dirty="0" err="1"/>
              <a:t>yn</a:t>
            </a:r>
            <a:r>
              <a:rPr lang="en-US" baseline="0" dirty="0"/>
              <a:t> </a:t>
            </a:r>
            <a:r>
              <a:rPr lang="en-US" baseline="0" dirty="0" err="1"/>
              <a:t>rôl</a:t>
            </a:r>
            <a:r>
              <a:rPr lang="en-US" baseline="0" dirty="0"/>
              <a:t> </a:t>
            </a:r>
            <a:r>
              <a:rPr lang="en-US" baseline="0" dirty="0" err="1"/>
              <a:t>y</a:t>
            </a:r>
            <a:r>
              <a:rPr lang="en-US" baseline="0" dirty="0"/>
              <a:t> </a:t>
            </a:r>
            <a:r>
              <a:rPr lang="en-US" baseline="0" dirty="0" err="1"/>
              <a:t>gwasanaethau</a:t>
            </a:r>
            <a:r>
              <a:rPr lang="en-US" baseline="0" dirty="0"/>
              <a:t> </a:t>
            </a:r>
            <a:r>
              <a:rPr lang="en-US" baseline="0" dirty="0" err="1"/>
              <a:t>iechyd</a:t>
            </a:r>
            <a:r>
              <a:rPr lang="en-US" baseline="0" dirty="0"/>
              <a:t>; </a:t>
            </a:r>
            <a:r>
              <a:rPr lang="en-US" baseline="0" dirty="0" err="1"/>
              <a:t>rhai</a:t>
            </a:r>
            <a:r>
              <a:rPr lang="en-US" baseline="0" dirty="0"/>
              <a:t> </a:t>
            </a:r>
            <a:r>
              <a:rPr lang="en-US" baseline="0" dirty="0" err="1"/>
              <a:t>yn</a:t>
            </a:r>
            <a:r>
              <a:rPr lang="en-US" baseline="0" dirty="0"/>
              <a:t> </a:t>
            </a:r>
            <a:r>
              <a:rPr lang="en-US" baseline="0" dirty="0" err="1"/>
              <a:t>fwy</a:t>
            </a:r>
            <a:r>
              <a:rPr lang="en-US" baseline="0" dirty="0"/>
              <a:t> </a:t>
            </a:r>
            <a:r>
              <a:rPr lang="en-US" baseline="0" dirty="0" err="1"/>
              <a:t>uniongyrchol</a:t>
            </a:r>
            <a:r>
              <a:rPr lang="en-US" baseline="0" dirty="0"/>
              <a:t> nag </a:t>
            </a:r>
            <a:r>
              <a:rPr lang="en-US" baseline="0" dirty="0" err="1"/>
              <a:t>eraill</a:t>
            </a:r>
            <a:endParaRPr lang="en-US" baseline="0" dirty="0"/>
          </a:p>
          <a:p>
            <a:pPr>
              <a:defRPr sz="2000"/>
            </a:pPr>
            <a:endParaRPr lang="en-US" baseline="0" dirty="0"/>
          </a:p>
          <a:p>
            <a:pPr>
              <a:defRPr sz="2000"/>
            </a:pPr>
            <a:r>
              <a:rPr lang="en-US" baseline="0" dirty="0" err="1"/>
              <a:t>Rhai</a:t>
            </a:r>
            <a:r>
              <a:rPr lang="en-US" baseline="0" dirty="0"/>
              <a:t> a </a:t>
            </a:r>
            <a:r>
              <a:rPr lang="en-US" baseline="0" dirty="0" err="1"/>
              <a:t>allai</a:t>
            </a:r>
            <a:r>
              <a:rPr lang="en-US" baseline="0" dirty="0"/>
              <a:t> </a:t>
            </a:r>
            <a:r>
              <a:rPr lang="en-US" baseline="0" dirty="0" err="1"/>
              <a:t>godi</a:t>
            </a:r>
            <a:r>
              <a:rPr lang="en-US" baseline="0" dirty="0"/>
              <a:t>:</a:t>
            </a:r>
          </a:p>
          <a:p>
            <a:pPr>
              <a:defRPr sz="2000"/>
            </a:pPr>
            <a:endParaRPr lang="en-US" baseline="0" dirty="0"/>
          </a:p>
          <a:p>
            <a:pPr>
              <a:defRPr sz="2000"/>
            </a:pPr>
            <a:r>
              <a:rPr lang="en-US" baseline="0" dirty="0" err="1"/>
              <a:t>Erthygl</a:t>
            </a:r>
            <a:r>
              <a:rPr lang="en-US" baseline="0" dirty="0"/>
              <a:t> 24 – y </a:t>
            </a:r>
            <a:r>
              <a:rPr lang="en-US" baseline="0" dirty="0" err="1"/>
              <a:t>safon</a:t>
            </a:r>
            <a:r>
              <a:rPr lang="en-US" baseline="0" dirty="0"/>
              <a:t> </a:t>
            </a:r>
            <a:r>
              <a:rPr lang="en-US" baseline="0" dirty="0" err="1"/>
              <a:t>orau</a:t>
            </a:r>
            <a:r>
              <a:rPr lang="en-US" baseline="0" dirty="0"/>
              <a:t> o </a:t>
            </a:r>
            <a:r>
              <a:rPr lang="en-US" baseline="0" dirty="0" err="1"/>
              <a:t>iechyd</a:t>
            </a:r>
            <a:r>
              <a:rPr lang="en-US" baseline="0" dirty="0"/>
              <a:t>; </a:t>
            </a:r>
            <a:r>
              <a:rPr lang="en-US" baseline="0" dirty="0" err="1"/>
              <a:t>erthygl</a:t>
            </a:r>
            <a:r>
              <a:rPr lang="en-US" baseline="0" dirty="0"/>
              <a:t> 25 – </a:t>
            </a:r>
            <a:r>
              <a:rPr lang="en-US" baseline="0" dirty="0" err="1"/>
              <a:t>adolygu</a:t>
            </a:r>
            <a:r>
              <a:rPr lang="en-US" baseline="0" dirty="0"/>
              <a:t> </a:t>
            </a:r>
            <a:r>
              <a:rPr lang="en-US" baseline="0" dirty="0" err="1"/>
              <a:t>triniaeth</a:t>
            </a:r>
            <a:r>
              <a:rPr lang="en-US" baseline="0" dirty="0"/>
              <a:t> </a:t>
            </a:r>
            <a:r>
              <a:rPr lang="en-US" baseline="0" dirty="0" err="1"/>
              <a:t>yn</a:t>
            </a:r>
            <a:r>
              <a:rPr lang="en-US" baseline="0" dirty="0"/>
              <a:t> </a:t>
            </a:r>
            <a:r>
              <a:rPr lang="en-US" baseline="0" dirty="0" err="1"/>
              <a:t>rheolaidd</a:t>
            </a:r>
            <a:r>
              <a:rPr lang="en-US" baseline="0" dirty="0"/>
              <a:t> </a:t>
            </a:r>
            <a:r>
              <a:rPr lang="en-US" baseline="0" dirty="0" err="1"/>
              <a:t>mewn</a:t>
            </a:r>
            <a:r>
              <a:rPr lang="en-US" baseline="0" dirty="0"/>
              <a:t> </a:t>
            </a:r>
            <a:r>
              <a:rPr lang="en-US" baseline="0" dirty="0" err="1"/>
              <a:t>gofal</a:t>
            </a:r>
            <a:r>
              <a:rPr lang="en-US" baseline="0" dirty="0"/>
              <a:t> (</a:t>
            </a:r>
            <a:r>
              <a:rPr lang="en-US" baseline="0" dirty="0" err="1"/>
              <a:t>gan</a:t>
            </a:r>
            <a:r>
              <a:rPr lang="en-US" baseline="0" dirty="0"/>
              <a:t> </a:t>
            </a:r>
            <a:r>
              <a:rPr lang="en-US" baseline="0" dirty="0" err="1"/>
              <a:t>gynnwys</a:t>
            </a:r>
            <a:r>
              <a:rPr lang="en-US" baseline="0" dirty="0"/>
              <a:t> </a:t>
            </a:r>
            <a:r>
              <a:rPr lang="en-US" baseline="0" dirty="0" err="1"/>
              <a:t>ysbytai</a:t>
            </a:r>
            <a:r>
              <a:rPr lang="en-US" baseline="0" dirty="0"/>
              <a:t>); </a:t>
            </a:r>
            <a:r>
              <a:rPr lang="en-US" baseline="0" dirty="0" err="1"/>
              <a:t>erthygl</a:t>
            </a:r>
            <a:r>
              <a:rPr lang="en-US" baseline="0" dirty="0"/>
              <a:t> </a:t>
            </a:r>
            <a:r>
              <a:rPr lang="en-US" baseline="0" dirty="0" smtClean="0"/>
              <a:t>3 </a:t>
            </a:r>
            <a:r>
              <a:rPr lang="en-US" baseline="0" dirty="0"/>
              <a:t>– </a:t>
            </a:r>
            <a:r>
              <a:rPr lang="en-US" baseline="0" dirty="0" err="1"/>
              <a:t>lles</a:t>
            </a:r>
            <a:r>
              <a:rPr lang="en-US" baseline="0" dirty="0"/>
              <a:t> </a:t>
            </a:r>
            <a:r>
              <a:rPr lang="en-US" baseline="0" dirty="0" err="1"/>
              <a:t>pennaf</a:t>
            </a:r>
            <a:r>
              <a:rPr lang="en-US" baseline="0" dirty="0"/>
              <a:t>; </a:t>
            </a:r>
            <a:r>
              <a:rPr lang="en-US" baseline="0" dirty="0" err="1"/>
              <a:t>erthygl</a:t>
            </a:r>
            <a:r>
              <a:rPr lang="en-US" baseline="0" dirty="0"/>
              <a:t> 12 – parch at </a:t>
            </a:r>
            <a:r>
              <a:rPr lang="en-US" baseline="0" dirty="0" err="1"/>
              <a:t>farn</a:t>
            </a:r>
            <a:r>
              <a:rPr lang="en-US" baseline="0" dirty="0"/>
              <a:t> y </a:t>
            </a:r>
            <a:r>
              <a:rPr lang="en-US" baseline="0" dirty="0" err="1"/>
              <a:t>plentyn</a:t>
            </a:r>
            <a:r>
              <a:rPr lang="en-US" baseline="0" dirty="0"/>
              <a:t>; </a:t>
            </a:r>
            <a:r>
              <a:rPr lang="en-US" baseline="0" dirty="0" err="1"/>
              <a:t>erthygl</a:t>
            </a:r>
            <a:r>
              <a:rPr lang="en-US" baseline="0" dirty="0"/>
              <a:t> 13 – </a:t>
            </a:r>
            <a:r>
              <a:rPr lang="en-US" baseline="0" dirty="0" err="1"/>
              <a:t>mynediad</a:t>
            </a:r>
            <a:r>
              <a:rPr lang="en-US" baseline="0" dirty="0"/>
              <a:t> at </a:t>
            </a:r>
            <a:r>
              <a:rPr lang="en-US" baseline="0" dirty="0" err="1"/>
              <a:t>wybodaeth</a:t>
            </a:r>
            <a:r>
              <a:rPr lang="en-US" baseline="0" dirty="0"/>
              <a:t>; </a:t>
            </a:r>
            <a:r>
              <a:rPr lang="en-US" baseline="0" dirty="0" err="1"/>
              <a:t>erthygl</a:t>
            </a:r>
            <a:r>
              <a:rPr lang="en-US" baseline="0" dirty="0"/>
              <a:t> 16 – </a:t>
            </a:r>
            <a:r>
              <a:rPr lang="en-US" baseline="0" dirty="0" err="1"/>
              <a:t>hawl</a:t>
            </a:r>
            <a:r>
              <a:rPr lang="en-US" baseline="0" dirty="0"/>
              <a:t> </a:t>
            </a:r>
            <a:r>
              <a:rPr lang="en-US" baseline="0" dirty="0" err="1"/>
              <a:t>i</a:t>
            </a:r>
            <a:r>
              <a:rPr lang="en-US" baseline="0" dirty="0"/>
              <a:t> </a:t>
            </a:r>
            <a:r>
              <a:rPr lang="en-US" baseline="0" dirty="0" err="1"/>
              <a:t>breifatrwydd</a:t>
            </a:r>
            <a:r>
              <a:rPr lang="en-US" baseline="0" dirty="0"/>
              <a:t>; </a:t>
            </a:r>
            <a:r>
              <a:rPr lang="en-US" baseline="0" dirty="0" err="1"/>
              <a:t>erthygl</a:t>
            </a:r>
            <a:r>
              <a:rPr lang="en-US" baseline="0" dirty="0"/>
              <a:t> 23 – </a:t>
            </a:r>
            <a:r>
              <a:rPr lang="en-US" baseline="0" dirty="0" err="1"/>
              <a:t>darpariaeth</a:t>
            </a:r>
            <a:r>
              <a:rPr lang="en-US" baseline="0" dirty="0"/>
              <a:t> </a:t>
            </a:r>
            <a:r>
              <a:rPr lang="en-US" baseline="0" dirty="0" err="1"/>
              <a:t>arbennig</a:t>
            </a:r>
            <a:r>
              <a:rPr lang="en-US" baseline="0" dirty="0"/>
              <a:t> </a:t>
            </a:r>
            <a:r>
              <a:rPr lang="en-US" baseline="0" dirty="0" err="1"/>
              <a:t>i</a:t>
            </a:r>
            <a:r>
              <a:rPr lang="en-US" baseline="0" dirty="0"/>
              <a:t> </a:t>
            </a:r>
            <a:r>
              <a:rPr lang="en-US" baseline="0" dirty="0" err="1"/>
              <a:t>blant</a:t>
            </a:r>
            <a:r>
              <a:rPr lang="en-US" baseline="0" dirty="0"/>
              <a:t> </a:t>
            </a:r>
            <a:r>
              <a:rPr lang="en-US" baseline="0" dirty="0" err="1"/>
              <a:t>anabl</a:t>
            </a:r>
            <a:r>
              <a:rPr lang="en-US" baseline="0" dirty="0"/>
              <a:t>; </a:t>
            </a:r>
            <a:r>
              <a:rPr lang="en-US" baseline="0" dirty="0" err="1"/>
              <a:t>erthygl</a:t>
            </a:r>
            <a:r>
              <a:rPr lang="en-US" baseline="0" dirty="0"/>
              <a:t> 28 – </a:t>
            </a:r>
            <a:r>
              <a:rPr lang="en-US" baseline="0" dirty="0" err="1"/>
              <a:t>addysg</a:t>
            </a:r>
            <a:r>
              <a:rPr lang="en-US" baseline="0" dirty="0"/>
              <a:t>; </a:t>
            </a:r>
            <a:r>
              <a:rPr lang="en-US" baseline="0" dirty="0" err="1"/>
              <a:t>erthygl</a:t>
            </a:r>
            <a:r>
              <a:rPr lang="en-US" baseline="0" dirty="0"/>
              <a:t> 31 – </a:t>
            </a:r>
            <a:r>
              <a:rPr lang="en-US" baseline="0" dirty="0" err="1"/>
              <a:t>gorffwys</a:t>
            </a:r>
            <a:r>
              <a:rPr lang="en-US" baseline="0" dirty="0"/>
              <a:t>, </a:t>
            </a:r>
            <a:r>
              <a:rPr lang="en-US" baseline="0" dirty="0" err="1"/>
              <a:t>hamdden</a:t>
            </a:r>
            <a:r>
              <a:rPr lang="en-US" baseline="0" dirty="0"/>
              <a:t>, </a:t>
            </a:r>
            <a:r>
              <a:rPr lang="en-US" baseline="0" dirty="0" err="1"/>
              <a:t>chwarae</a:t>
            </a:r>
            <a:endParaRPr lang="en-GB" dirty="0"/>
          </a:p>
        </p:txBody>
      </p:sp>
      <p:sp>
        <p:nvSpPr>
          <p:cNvPr id="4" name="Slide Number Placeholder 3"/>
          <p:cNvSpPr>
            <a:spLocks noGrp="1"/>
          </p:cNvSpPr>
          <p:nvPr>
            <p:ph type="sldNum" sz="quarter" idx="10"/>
          </p:nvPr>
        </p:nvSpPr>
        <p:spPr/>
        <p:txBody>
          <a:bodyPr/>
          <a:lstStyle/>
          <a:p>
            <a:fld id="{459A6EA9-66A1-4DDF-AD32-3B154CB7BBD1}" type="slidenum">
              <a:rPr lang="en-GB" smtClean="0"/>
              <a:pPr/>
              <a:t>8</a:t>
            </a:fld>
            <a:endParaRPr lang="en-GB"/>
          </a:p>
        </p:txBody>
      </p:sp>
    </p:spTree>
    <p:extLst>
      <p:ext uri="{BB962C8B-B14F-4D97-AF65-F5344CB8AC3E}">
        <p14:creationId xmlns:p14="http://schemas.microsoft.com/office/powerpoint/2010/main" val="35442074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access their needs, children have to rely on adults. Adults who make decisions that affect children are all responsible for making sure that children’s rights are upheld and respected. These are duties under the UNCRC. We as adults who care about and care for children are therefore “Duty Bearers” with a responsibility to ensure children get their rights. </a:t>
            </a:r>
          </a:p>
          <a:p>
            <a:endParaRPr lang="en-GB" dirty="0"/>
          </a:p>
          <a:p>
            <a:r>
              <a:rPr lang="en-GB" dirty="0"/>
              <a:t>----------------------------------------------------------------------------</a:t>
            </a:r>
          </a:p>
          <a:p>
            <a:endParaRPr lang="en-GB" dirty="0"/>
          </a:p>
          <a:p>
            <a:r>
              <a:rPr lang="en-GB" dirty="0" err="1"/>
              <a:t>Mae’n</a:t>
            </a:r>
            <a:r>
              <a:rPr lang="en-GB" dirty="0"/>
              <a:t> </a:t>
            </a:r>
            <a:r>
              <a:rPr lang="en-GB" dirty="0" err="1"/>
              <a:t>rhaid</a:t>
            </a:r>
            <a:r>
              <a:rPr lang="en-GB" dirty="0"/>
              <a:t> </a:t>
            </a:r>
            <a:r>
              <a:rPr lang="en-GB" dirty="0" err="1"/>
              <a:t>i</a:t>
            </a:r>
            <a:r>
              <a:rPr lang="en-GB" dirty="0"/>
              <a:t> </a:t>
            </a:r>
            <a:r>
              <a:rPr lang="en-GB" dirty="0" err="1"/>
              <a:t>blant</a:t>
            </a:r>
            <a:r>
              <a:rPr lang="en-GB" dirty="0"/>
              <a:t> </a:t>
            </a:r>
            <a:r>
              <a:rPr lang="en-GB" dirty="0" err="1"/>
              <a:t>ddibynnu</a:t>
            </a:r>
            <a:r>
              <a:rPr lang="en-GB" baseline="0" dirty="0"/>
              <a:t> </a:t>
            </a:r>
            <a:r>
              <a:rPr lang="en-GB" baseline="0" dirty="0" err="1"/>
              <a:t>ar</a:t>
            </a:r>
            <a:r>
              <a:rPr lang="en-GB" baseline="0" dirty="0"/>
              <a:t> </a:t>
            </a:r>
            <a:r>
              <a:rPr lang="en-GB" baseline="0" dirty="0" err="1"/>
              <a:t>oedolion</a:t>
            </a:r>
            <a:r>
              <a:rPr lang="en-GB" baseline="0" dirty="0"/>
              <a:t> </a:t>
            </a:r>
            <a:r>
              <a:rPr lang="en-GB" baseline="0" dirty="0" err="1"/>
              <a:t>i</a:t>
            </a:r>
            <a:r>
              <a:rPr lang="en-GB" baseline="0" dirty="0"/>
              <a:t> </a:t>
            </a:r>
            <a:r>
              <a:rPr lang="en-GB" baseline="0" dirty="0" err="1"/>
              <a:t>gael</a:t>
            </a:r>
            <a:r>
              <a:rPr lang="en-GB" baseline="0" dirty="0"/>
              <a:t> </a:t>
            </a:r>
            <a:r>
              <a:rPr lang="en-GB" baseline="0" dirty="0" err="1"/>
              <a:t>mynediad</a:t>
            </a:r>
            <a:r>
              <a:rPr lang="en-GB" baseline="0" dirty="0"/>
              <a:t> </a:t>
            </a:r>
            <a:r>
              <a:rPr lang="en-GB" baseline="0" dirty="0" err="1"/>
              <a:t>i’w</a:t>
            </a:r>
            <a:r>
              <a:rPr lang="en-GB" baseline="0" dirty="0"/>
              <a:t> </a:t>
            </a:r>
            <a:r>
              <a:rPr lang="en-GB" baseline="0" dirty="0" err="1"/>
              <a:t>hanghenion</a:t>
            </a:r>
            <a:r>
              <a:rPr lang="en-GB" baseline="0" dirty="0"/>
              <a:t>. Mae </a:t>
            </a:r>
            <a:r>
              <a:rPr lang="en-GB" baseline="0" dirty="0" err="1"/>
              <a:t>pob</a:t>
            </a:r>
            <a:r>
              <a:rPr lang="en-GB" baseline="0" dirty="0"/>
              <a:t> </a:t>
            </a:r>
            <a:r>
              <a:rPr lang="en-GB" baseline="0" dirty="0" err="1"/>
              <a:t>oedolyn</a:t>
            </a:r>
            <a:r>
              <a:rPr lang="en-GB" baseline="0" dirty="0"/>
              <a:t> </a:t>
            </a:r>
            <a:r>
              <a:rPr lang="en-GB" baseline="0" dirty="0" err="1"/>
              <a:t>sy’n</a:t>
            </a:r>
            <a:r>
              <a:rPr lang="en-GB" baseline="0" dirty="0"/>
              <a:t> </a:t>
            </a:r>
            <a:r>
              <a:rPr lang="en-GB" baseline="0" dirty="0" err="1"/>
              <a:t>gwneud</a:t>
            </a:r>
            <a:r>
              <a:rPr lang="en-GB" baseline="0" dirty="0"/>
              <a:t> </a:t>
            </a:r>
            <a:r>
              <a:rPr lang="en-GB" baseline="0" dirty="0" err="1"/>
              <a:t>penderfyniadau</a:t>
            </a:r>
            <a:r>
              <a:rPr lang="en-GB" baseline="0" dirty="0"/>
              <a:t> </a:t>
            </a:r>
            <a:r>
              <a:rPr lang="en-GB" baseline="0" dirty="0" err="1"/>
              <a:t>sy’n</a:t>
            </a:r>
            <a:r>
              <a:rPr lang="en-GB" baseline="0" dirty="0"/>
              <a:t> </a:t>
            </a:r>
            <a:r>
              <a:rPr lang="en-GB" baseline="0" dirty="0" err="1"/>
              <a:t>effeithio</a:t>
            </a:r>
            <a:r>
              <a:rPr lang="en-GB" baseline="0" dirty="0"/>
              <a:t> </a:t>
            </a:r>
            <a:r>
              <a:rPr lang="en-GB" baseline="0" dirty="0" err="1"/>
              <a:t>ar</a:t>
            </a:r>
            <a:r>
              <a:rPr lang="en-GB" baseline="0" dirty="0"/>
              <a:t> </a:t>
            </a:r>
            <a:r>
              <a:rPr lang="en-GB" baseline="0" dirty="0" err="1"/>
              <a:t>blant</a:t>
            </a:r>
            <a:r>
              <a:rPr lang="en-GB" baseline="0" dirty="0"/>
              <a:t> </a:t>
            </a:r>
            <a:r>
              <a:rPr lang="en-GB" baseline="0" dirty="0" err="1"/>
              <a:t>yn</a:t>
            </a:r>
            <a:r>
              <a:rPr lang="en-GB" baseline="0" dirty="0"/>
              <a:t> </a:t>
            </a:r>
            <a:r>
              <a:rPr lang="en-GB" baseline="0" dirty="0" err="1"/>
              <a:t>gyfrifol</a:t>
            </a:r>
            <a:r>
              <a:rPr lang="en-GB" baseline="0" dirty="0"/>
              <a:t> am </a:t>
            </a:r>
            <a:r>
              <a:rPr lang="en-GB" baseline="0" dirty="0" err="1"/>
              <a:t>sicrhau</a:t>
            </a:r>
            <a:r>
              <a:rPr lang="en-GB" baseline="0" dirty="0"/>
              <a:t> bod </a:t>
            </a:r>
            <a:r>
              <a:rPr lang="en-GB" baseline="0" dirty="0" err="1"/>
              <a:t>hawliau</a:t>
            </a:r>
            <a:r>
              <a:rPr lang="en-GB" baseline="0" dirty="0"/>
              <a:t> plant </a:t>
            </a:r>
            <a:r>
              <a:rPr lang="en-GB" baseline="0" dirty="0" err="1"/>
              <a:t>yn</a:t>
            </a:r>
            <a:r>
              <a:rPr lang="en-GB" baseline="0" dirty="0"/>
              <a:t> </a:t>
            </a:r>
            <a:r>
              <a:rPr lang="en-GB" baseline="0" dirty="0" err="1"/>
              <a:t>cael</a:t>
            </a:r>
            <a:r>
              <a:rPr lang="en-GB" baseline="0" dirty="0"/>
              <a:t> </a:t>
            </a:r>
            <a:r>
              <a:rPr lang="en-GB" baseline="0" dirty="0" err="1"/>
              <a:t>eu</a:t>
            </a:r>
            <a:r>
              <a:rPr lang="en-GB" baseline="0" dirty="0"/>
              <a:t> </a:t>
            </a:r>
            <a:r>
              <a:rPr lang="en-GB" baseline="0" dirty="0" err="1"/>
              <a:t>cynnal</a:t>
            </a:r>
            <a:r>
              <a:rPr lang="en-GB" baseline="0" dirty="0"/>
              <a:t> </a:t>
            </a:r>
            <a:r>
              <a:rPr lang="en-GB" baseline="0" dirty="0" err="1"/>
              <a:t>a’u</a:t>
            </a:r>
            <a:r>
              <a:rPr lang="en-GB" baseline="0" dirty="0"/>
              <a:t> </a:t>
            </a:r>
            <a:r>
              <a:rPr lang="en-GB" baseline="0" dirty="0" err="1"/>
              <a:t>parchu</a:t>
            </a:r>
            <a:r>
              <a:rPr lang="en-GB" baseline="0" dirty="0"/>
              <a:t>. </a:t>
            </a:r>
            <a:r>
              <a:rPr lang="en-GB" baseline="0" dirty="0" err="1"/>
              <a:t>Mae’r</a:t>
            </a:r>
            <a:r>
              <a:rPr lang="en-GB" baseline="0" dirty="0"/>
              <a:t> </a:t>
            </a:r>
            <a:r>
              <a:rPr lang="en-GB" baseline="0" dirty="0" err="1"/>
              <a:t>rhain</a:t>
            </a:r>
            <a:r>
              <a:rPr lang="en-GB" baseline="0" dirty="0"/>
              <a:t> </a:t>
            </a:r>
            <a:r>
              <a:rPr lang="en-GB" baseline="0" dirty="0" err="1"/>
              <a:t>yn</a:t>
            </a:r>
            <a:r>
              <a:rPr lang="en-GB" baseline="0" dirty="0"/>
              <a:t> </a:t>
            </a:r>
            <a:r>
              <a:rPr lang="en-GB" baseline="0" dirty="0" err="1"/>
              <a:t>ddyletswyddau</a:t>
            </a:r>
            <a:r>
              <a:rPr lang="en-GB" baseline="0" dirty="0"/>
              <a:t> o </a:t>
            </a:r>
            <a:r>
              <a:rPr lang="en-GB" baseline="0" dirty="0" err="1"/>
              <a:t>dan</a:t>
            </a:r>
            <a:r>
              <a:rPr lang="en-GB" baseline="0" dirty="0"/>
              <a:t> CCUHP. </a:t>
            </a:r>
            <a:r>
              <a:rPr lang="en-GB" baseline="0" dirty="0" err="1"/>
              <a:t>Rydym</a:t>
            </a:r>
            <a:r>
              <a:rPr lang="en-GB" baseline="0" dirty="0"/>
              <a:t> </a:t>
            </a:r>
            <a:r>
              <a:rPr lang="en-GB" baseline="0" dirty="0" err="1"/>
              <a:t>ni’n</a:t>
            </a:r>
            <a:r>
              <a:rPr lang="en-GB" baseline="0" dirty="0"/>
              <a:t> </a:t>
            </a:r>
            <a:r>
              <a:rPr lang="en-GB" baseline="0" dirty="0" err="1"/>
              <a:t>oedolion</a:t>
            </a:r>
            <a:r>
              <a:rPr lang="en-GB" baseline="0" dirty="0"/>
              <a:t> </a:t>
            </a:r>
            <a:r>
              <a:rPr lang="en-GB" baseline="0" dirty="0" err="1"/>
              <a:t>sydd</a:t>
            </a:r>
            <a:r>
              <a:rPr lang="en-GB" baseline="0" dirty="0"/>
              <a:t> â </a:t>
            </a:r>
            <a:r>
              <a:rPr lang="en-GB" baseline="0" dirty="0" err="1"/>
              <a:t>gofal</a:t>
            </a:r>
            <a:r>
              <a:rPr lang="en-GB" baseline="0" dirty="0"/>
              <a:t> ac </a:t>
            </a:r>
            <a:r>
              <a:rPr lang="en-GB" baseline="0" dirty="0" err="1"/>
              <a:t>yn</a:t>
            </a:r>
            <a:r>
              <a:rPr lang="en-GB" baseline="0" dirty="0"/>
              <a:t> </a:t>
            </a:r>
            <a:r>
              <a:rPr lang="en-GB" baseline="0" dirty="0" err="1"/>
              <a:t>gofalu</a:t>
            </a:r>
            <a:r>
              <a:rPr lang="en-GB" baseline="0" dirty="0"/>
              <a:t> am </a:t>
            </a:r>
            <a:r>
              <a:rPr lang="en-GB" baseline="0" dirty="0" err="1"/>
              <a:t>blant</a:t>
            </a:r>
            <a:r>
              <a:rPr lang="en-GB" baseline="0" dirty="0"/>
              <a:t>, ac felly </a:t>
            </a:r>
            <a:r>
              <a:rPr lang="en-GB" baseline="0" dirty="0" err="1"/>
              <a:t>rydym</a:t>
            </a:r>
            <a:r>
              <a:rPr lang="en-GB" baseline="0" dirty="0"/>
              <a:t> </a:t>
            </a:r>
            <a:r>
              <a:rPr lang="en-GB" baseline="0" dirty="0" err="1"/>
              <a:t>ni’n</a:t>
            </a:r>
            <a:r>
              <a:rPr lang="en-GB" baseline="0" dirty="0"/>
              <a:t> ‘</a:t>
            </a:r>
            <a:r>
              <a:rPr lang="en-GB" baseline="0" dirty="0" err="1"/>
              <a:t>Ddeiliaid</a:t>
            </a:r>
            <a:r>
              <a:rPr lang="en-GB" baseline="0" dirty="0"/>
              <a:t> </a:t>
            </a:r>
            <a:r>
              <a:rPr lang="en-GB" baseline="0" dirty="0" err="1"/>
              <a:t>Dyletswydd</a:t>
            </a:r>
            <a:r>
              <a:rPr lang="en-GB" baseline="0" dirty="0"/>
              <a:t>’ </a:t>
            </a:r>
            <a:r>
              <a:rPr lang="en-GB" baseline="0" dirty="0" err="1"/>
              <a:t>sydd</a:t>
            </a:r>
            <a:r>
              <a:rPr lang="en-GB" baseline="0" dirty="0"/>
              <a:t> â </a:t>
            </a:r>
            <a:r>
              <a:rPr lang="en-GB" baseline="0" dirty="0" err="1"/>
              <a:t>chyfrifoldeb</a:t>
            </a:r>
            <a:r>
              <a:rPr lang="en-GB" baseline="0" dirty="0"/>
              <a:t> </a:t>
            </a:r>
            <a:r>
              <a:rPr lang="en-GB" baseline="0" dirty="0" err="1"/>
              <a:t>i</a:t>
            </a:r>
            <a:r>
              <a:rPr lang="en-GB" baseline="0" dirty="0"/>
              <a:t> </a:t>
            </a:r>
            <a:r>
              <a:rPr lang="en-GB" baseline="0" dirty="0" err="1"/>
              <a:t>sicrhau</a:t>
            </a:r>
            <a:r>
              <a:rPr lang="en-GB" baseline="0" dirty="0"/>
              <a:t> bod plant </a:t>
            </a:r>
            <a:r>
              <a:rPr lang="en-GB" baseline="0" dirty="0" err="1"/>
              <a:t>yn</a:t>
            </a:r>
            <a:r>
              <a:rPr lang="en-GB" baseline="0" dirty="0"/>
              <a:t> </a:t>
            </a:r>
            <a:r>
              <a:rPr lang="en-GB" baseline="0" dirty="0" err="1"/>
              <a:t>cael</a:t>
            </a:r>
            <a:r>
              <a:rPr lang="en-GB" baseline="0" dirty="0"/>
              <a:t> </a:t>
            </a:r>
            <a:r>
              <a:rPr lang="en-GB" baseline="0" dirty="0" err="1"/>
              <a:t>eu</a:t>
            </a:r>
            <a:r>
              <a:rPr lang="en-GB" baseline="0" dirty="0"/>
              <a:t> </a:t>
            </a:r>
            <a:r>
              <a:rPr lang="en-GB" baseline="0" dirty="0" err="1"/>
              <a:t>hawliau</a:t>
            </a:r>
            <a:r>
              <a:rPr lang="en-GB" baseline="0" dirty="0"/>
              <a:t>. </a:t>
            </a:r>
            <a:endParaRPr lang="en-GB" dirty="0"/>
          </a:p>
          <a:p>
            <a:endParaRPr lang="en-GB" dirty="0"/>
          </a:p>
        </p:txBody>
      </p:sp>
      <p:sp>
        <p:nvSpPr>
          <p:cNvPr id="4" name="Slide Number Placeholder 3"/>
          <p:cNvSpPr>
            <a:spLocks noGrp="1"/>
          </p:cNvSpPr>
          <p:nvPr>
            <p:ph type="sldNum" sz="quarter" idx="10"/>
          </p:nvPr>
        </p:nvSpPr>
        <p:spPr/>
        <p:txBody>
          <a:bodyPr/>
          <a:lstStyle/>
          <a:p>
            <a:fld id="{459A6EA9-66A1-4DDF-AD32-3B154CB7BBD1}" type="slidenum">
              <a:rPr lang="en-GB" smtClean="0"/>
              <a:pPr/>
              <a:t>9</a:t>
            </a:fld>
            <a:endParaRPr lang="en-GB"/>
          </a:p>
        </p:txBody>
      </p:sp>
    </p:spTree>
    <p:extLst>
      <p:ext uri="{BB962C8B-B14F-4D97-AF65-F5344CB8AC3E}">
        <p14:creationId xmlns:p14="http://schemas.microsoft.com/office/powerpoint/2010/main" val="36372524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 Id="rId5" Type="http://schemas.openxmlformats.org/officeDocument/2006/relationships/hyperlink" Target="http://childrenscommissioner.wales/" TargetMode="External"/><Relationship Id="rId4" Type="http://schemas.openxmlformats.org/officeDocument/2006/relationships/hyperlink" Target="http://comisiynyddplant.cymru/" TargetMode="Externa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 Full colou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DA3550E-254A-4239-99B2-82AF8A1815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1999" y="432001"/>
            <a:ext cx="11329200" cy="4969419"/>
          </a:xfrm>
          <a:prstGeom prst="rect">
            <a:avLst/>
          </a:prstGeom>
        </p:spPr>
      </p:pic>
      <p:sp>
        <p:nvSpPr>
          <p:cNvPr id="2" name="Title 1">
            <a:extLst>
              <a:ext uri="{FF2B5EF4-FFF2-40B4-BE49-F238E27FC236}">
                <a16:creationId xmlns:a16="http://schemas.microsoft.com/office/drawing/2014/main" id="{69D7F50E-B990-456C-BBA9-0BF5EC722E73}"/>
              </a:ext>
            </a:extLst>
          </p:cNvPr>
          <p:cNvSpPr>
            <a:spLocks noGrp="1"/>
          </p:cNvSpPr>
          <p:nvPr>
            <p:ph type="ctrTitle"/>
          </p:nvPr>
        </p:nvSpPr>
        <p:spPr>
          <a:xfrm>
            <a:off x="936000" y="864001"/>
            <a:ext cx="10304835" cy="830997"/>
          </a:xfrm>
        </p:spPr>
        <p:txBody>
          <a:bodyPr lIns="0" tIns="0" rIns="0" bIns="0" anchor="t" anchorCtr="0">
            <a:spAutoFit/>
          </a:bodyPr>
          <a:lstStyle>
            <a:lvl1pPr algn="l">
              <a:defRPr sz="6000"/>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3C83950-050A-41C1-BFDC-773E9002A828}"/>
              </a:ext>
            </a:extLst>
          </p:cNvPr>
          <p:cNvSpPr>
            <a:spLocks noGrp="1"/>
          </p:cNvSpPr>
          <p:nvPr>
            <p:ph type="subTitle" idx="1"/>
          </p:nvPr>
        </p:nvSpPr>
        <p:spPr>
          <a:xfrm>
            <a:off x="935999" y="1663431"/>
            <a:ext cx="10304835" cy="415498"/>
          </a:xfrm>
        </p:spPr>
        <p:txBody>
          <a:bodyPr lIns="0" tIns="0" rIns="0" bIns="0">
            <a:spAutoFit/>
          </a:bodyPr>
          <a:lstStyle>
            <a:lvl1pPr marL="0" indent="0" algn="l">
              <a:buNone/>
              <a:defRPr sz="3000">
                <a:latin typeface="VAG Rounded"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pic>
        <p:nvPicPr>
          <p:cNvPr id="10" name="Picture 9">
            <a:extLst>
              <a:ext uri="{FF2B5EF4-FFF2-40B4-BE49-F238E27FC236}">
                <a16:creationId xmlns:a16="http://schemas.microsoft.com/office/drawing/2014/main" id="{C3D187C6-C031-4ECC-B48D-F07C053680A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1999" y="5494491"/>
            <a:ext cx="961538" cy="1040040"/>
          </a:xfrm>
          <a:prstGeom prst="rect">
            <a:avLst/>
          </a:prstGeom>
        </p:spPr>
      </p:pic>
      <p:sp>
        <p:nvSpPr>
          <p:cNvPr id="12" name="Rectangle 4">
            <a:extLst>
              <a:ext uri="{FF2B5EF4-FFF2-40B4-BE49-F238E27FC236}">
                <a16:creationId xmlns:a16="http://schemas.microsoft.com/office/drawing/2014/main" id="{96C623B3-F41D-4BDC-92EC-1D60E3478E12}"/>
              </a:ext>
            </a:extLst>
          </p:cNvPr>
          <p:cNvSpPr>
            <a:spLocks noChangeArrowheads="1"/>
          </p:cNvSpPr>
          <p:nvPr userDrawn="1"/>
        </p:nvSpPr>
        <p:spPr bwMode="auto">
          <a:xfrm>
            <a:off x="10586797" y="5493600"/>
            <a:ext cx="1260000" cy="104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2865438" algn="ctr"/>
                <a:tab pos="5730875" algn="r"/>
              </a:tabLst>
            </a:pPr>
            <a:r>
              <a:rPr kumimoji="0" lang="cy-GB" altLang="en-US" sz="1400" b="0" i="0" u="none" strike="noStrike" cap="none" normalizeH="0" baseline="0" dirty="0">
                <a:ln>
                  <a:noFill/>
                </a:ln>
                <a:solidFill>
                  <a:schemeClr val="tx1"/>
                </a:solidFill>
                <a:effectLst/>
                <a:latin typeface="VAG Rounded" pitchFamily="50" charset="0"/>
                <a:ea typeface="Calibri" panose="020F0502020204030204" pitchFamily="34" charset="0"/>
                <a:cs typeface="Times New Roman" panose="02020603050405020304" pitchFamily="18" charset="0"/>
              </a:rPr>
              <a:t>Comisiynydd</a:t>
            </a:r>
            <a:r>
              <a:rPr kumimoji="0" lang="cy-GB" altLang="en-US" sz="1000" b="0" i="0" u="none" strike="noStrike" cap="none" normalizeH="0" baseline="0" dirty="0">
                <a:ln>
                  <a:noFill/>
                </a:ln>
                <a:solidFill>
                  <a:schemeClr val="tx1"/>
                </a:solidFill>
                <a:effectLst/>
                <a:latin typeface="VAG Rounded" pitchFamily="50" charset="0"/>
                <a:ea typeface="Calibri" panose="020F0502020204030204" pitchFamily="34" charset="0"/>
                <a:cs typeface="Times New Roman" panose="02020603050405020304" pitchFamily="18" charset="0"/>
              </a:rPr>
              <a:t/>
            </a:r>
            <a:br>
              <a:rPr kumimoji="0" lang="cy-GB" altLang="en-US" sz="1000" b="0" i="0" u="none" strike="noStrike" cap="none" normalizeH="0" baseline="0" dirty="0">
                <a:ln>
                  <a:noFill/>
                </a:ln>
                <a:solidFill>
                  <a:schemeClr val="tx1"/>
                </a:solidFill>
                <a:effectLst/>
                <a:latin typeface="VAG Rounded" pitchFamily="50" charset="0"/>
                <a:ea typeface="Calibri" panose="020F0502020204030204" pitchFamily="34" charset="0"/>
                <a:cs typeface="Times New Roman" panose="02020603050405020304" pitchFamily="18" charset="0"/>
              </a:rPr>
            </a:br>
            <a:r>
              <a:rPr kumimoji="0" lang="cy-GB" altLang="en-US" sz="1400" b="0" i="0" u="none" strike="noStrike" cap="none" normalizeH="0" baseline="0" dirty="0">
                <a:ln>
                  <a:noFill/>
                </a:ln>
                <a:solidFill>
                  <a:schemeClr val="tx1"/>
                </a:solidFill>
                <a:effectLst/>
                <a:latin typeface="VAG Rounded" pitchFamily="50" charset="0"/>
                <a:ea typeface="Calibri" panose="020F0502020204030204" pitchFamily="34" charset="0"/>
                <a:cs typeface="Times New Roman" panose="02020603050405020304" pitchFamily="18" charset="0"/>
              </a:rPr>
              <a:t>Plant Cymru</a:t>
            </a:r>
            <a:endParaRPr kumimoji="0" lang="en-GB" altLang="en-US" sz="800" b="0" i="0" u="none" strike="noStrike" cap="none" normalizeH="0" baseline="0" dirty="0">
              <a:ln>
                <a:noFill/>
              </a:ln>
              <a:solidFill>
                <a:schemeClr val="tx1"/>
              </a:solidFill>
              <a:effectLst/>
              <a:latin typeface="VAG Rounded" pitchFamily="50" charset="0"/>
            </a:endParaRPr>
          </a:p>
          <a:p>
            <a:pPr marL="0" marR="0" lvl="0" indent="0" algn="l" defTabSz="914400" rtl="0" eaLnBrk="0" fontAlgn="base" latinLnBrk="0" hangingPunct="0">
              <a:lnSpc>
                <a:spcPct val="90000"/>
              </a:lnSpc>
              <a:spcBef>
                <a:spcPct val="0"/>
              </a:spcBef>
              <a:spcAft>
                <a:spcPct val="0"/>
              </a:spcAft>
              <a:buClrTx/>
              <a:buSzTx/>
              <a:buFontTx/>
              <a:buNone/>
              <a:tabLst>
                <a:tab pos="2865438" algn="ctr"/>
                <a:tab pos="5730875" algn="r"/>
              </a:tabLst>
            </a:pPr>
            <a: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Children’s</a:t>
            </a:r>
            <a:b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Commissioner</a:t>
            </a:r>
            <a:b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for Wales</a:t>
            </a:r>
            <a:endParaRPr kumimoji="0" lang="en-GB" altLang="en-US" sz="1800" b="0" i="0" u="none" strike="noStrike" cap="none" normalizeH="0" baseline="0" dirty="0">
              <a:ln>
                <a:noFill/>
              </a:ln>
              <a:solidFill>
                <a:schemeClr val="tx1"/>
              </a:solidFill>
              <a:effectLst/>
              <a:latin typeface="+mn-lt"/>
            </a:endParaRPr>
          </a:p>
        </p:txBody>
      </p:sp>
    </p:spTree>
    <p:extLst>
      <p:ext uri="{BB962C8B-B14F-4D97-AF65-F5344CB8AC3E}">
        <p14:creationId xmlns:p14="http://schemas.microsoft.com/office/powerpoint/2010/main" val="2216703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Slide - Green">
    <p:bg>
      <p:bgPr>
        <a:solidFill>
          <a:schemeClr val="accent6"/>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3D187C6-C031-4ECC-B48D-F07C053680A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1999" y="5494491"/>
            <a:ext cx="961538" cy="1040040"/>
          </a:xfrm>
          <a:prstGeom prst="rect">
            <a:avLst/>
          </a:prstGeom>
        </p:spPr>
      </p:pic>
      <p:sp>
        <p:nvSpPr>
          <p:cNvPr id="12" name="Rectangle 4">
            <a:extLst>
              <a:ext uri="{FF2B5EF4-FFF2-40B4-BE49-F238E27FC236}">
                <a16:creationId xmlns:a16="http://schemas.microsoft.com/office/drawing/2014/main" id="{96C623B3-F41D-4BDC-92EC-1D60E3478E12}"/>
              </a:ext>
            </a:extLst>
          </p:cNvPr>
          <p:cNvSpPr>
            <a:spLocks noChangeArrowheads="1"/>
          </p:cNvSpPr>
          <p:nvPr userDrawn="1"/>
        </p:nvSpPr>
        <p:spPr bwMode="auto">
          <a:xfrm>
            <a:off x="10586797" y="5493600"/>
            <a:ext cx="1260000" cy="104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2865438" algn="ctr"/>
                <a:tab pos="5730875" algn="r"/>
              </a:tabLst>
            </a:pP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Comisiynydd</a:t>
            </a:r>
            <a: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
            </a:r>
            <a:b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b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Plant Cymru</a:t>
            </a:r>
            <a:endParaRPr kumimoji="0" lang="en-GB" altLang="en-US" sz="800" b="0" i="0" u="none" strike="noStrike" cap="none" normalizeH="0" baseline="0" dirty="0">
              <a:ln>
                <a:noFill/>
              </a:ln>
              <a:solidFill>
                <a:schemeClr val="bg1"/>
              </a:solidFill>
              <a:effectLst/>
              <a:latin typeface="VAG Rounded" pitchFamily="50" charset="0"/>
            </a:endParaRPr>
          </a:p>
          <a:p>
            <a:pPr marL="0" marR="0" lvl="0" indent="0" algn="l" defTabSz="914400" rtl="0" eaLnBrk="0" fontAlgn="base" latinLnBrk="0" hangingPunct="0">
              <a:lnSpc>
                <a:spcPct val="90000"/>
              </a:lnSpc>
              <a:spcBef>
                <a:spcPct val="0"/>
              </a:spcBef>
              <a:spcAft>
                <a:spcPct val="0"/>
              </a:spcAft>
              <a:buClrTx/>
              <a:buSzTx/>
              <a:buFontTx/>
              <a:buNone/>
              <a:tabLst>
                <a:tab pos="2865438" algn="ctr"/>
                <a:tab pos="5730875" algn="r"/>
              </a:tabLst>
            </a:pP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Children’s</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Commissioner</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for Wales</a:t>
            </a:r>
            <a:endParaRPr kumimoji="0" lang="en-GB" altLang="en-US" sz="1800" b="0" i="0" u="none" strike="noStrike" cap="none" normalizeH="0" baseline="0" dirty="0">
              <a:ln>
                <a:noFill/>
              </a:ln>
              <a:solidFill>
                <a:schemeClr val="bg1"/>
              </a:solidFill>
              <a:effectLst/>
              <a:latin typeface="+mn-lt"/>
            </a:endParaRPr>
          </a:p>
        </p:txBody>
      </p:sp>
      <p:pic>
        <p:nvPicPr>
          <p:cNvPr id="5" name="Picture 4">
            <a:extLst>
              <a:ext uri="{FF2B5EF4-FFF2-40B4-BE49-F238E27FC236}">
                <a16:creationId xmlns:a16="http://schemas.microsoft.com/office/drawing/2014/main" id="{5EE0BAE2-2E0E-4E91-9C86-6137EC4D19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1999" y="432003"/>
            <a:ext cx="11329200" cy="122216"/>
          </a:xfrm>
          <a:prstGeom prst="rect">
            <a:avLst/>
          </a:prstGeom>
        </p:spPr>
      </p:pic>
      <p:pic>
        <p:nvPicPr>
          <p:cNvPr id="7" name="Picture 6">
            <a:extLst>
              <a:ext uri="{FF2B5EF4-FFF2-40B4-BE49-F238E27FC236}">
                <a16:creationId xmlns:a16="http://schemas.microsoft.com/office/drawing/2014/main" id="{674ED251-D41F-4894-AE87-87B969EAF32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32003" y="5076000"/>
            <a:ext cx="11329200" cy="413656"/>
          </a:xfrm>
          <a:prstGeom prst="rect">
            <a:avLst/>
          </a:prstGeom>
        </p:spPr>
      </p:pic>
      <p:cxnSp>
        <p:nvCxnSpPr>
          <p:cNvPr id="16" name="Straight Connector 15">
            <a:extLst>
              <a:ext uri="{FF2B5EF4-FFF2-40B4-BE49-F238E27FC236}">
                <a16:creationId xmlns:a16="http://schemas.microsoft.com/office/drawing/2014/main" id="{8D1A5DA7-AA85-49F2-BAAD-A171521305D3}"/>
              </a:ext>
            </a:extLst>
          </p:cNvPr>
          <p:cNvCxnSpPr/>
          <p:nvPr userDrawn="1"/>
        </p:nvCxnSpPr>
        <p:spPr>
          <a:xfrm>
            <a:off x="1799400" y="3927600"/>
            <a:ext cx="252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D6878AB3-876C-4D0F-AE3F-3AEE9E932C2C}"/>
              </a:ext>
            </a:extLst>
          </p:cNvPr>
          <p:cNvSpPr>
            <a:spLocks noGrp="1"/>
          </p:cNvSpPr>
          <p:nvPr>
            <p:ph type="body" sz="quarter" idx="11"/>
          </p:nvPr>
        </p:nvSpPr>
        <p:spPr>
          <a:xfrm>
            <a:off x="1800000" y="1511999"/>
            <a:ext cx="8593200" cy="2412000"/>
          </a:xfrm>
        </p:spPr>
        <p:txBody>
          <a:bodyPr lIns="0" tIns="0" rIns="0" bIns="152400">
            <a:noAutofit/>
          </a:bodyPr>
          <a:lstStyle>
            <a:lvl1pPr marL="0" indent="0">
              <a:spcBef>
                <a:spcPts val="0"/>
              </a:spcBef>
              <a:spcAft>
                <a:spcPts val="1200"/>
              </a:spcAft>
              <a:buNone/>
              <a:defRPr b="1">
                <a:solidFill>
                  <a:schemeClr val="bg1"/>
                </a:solidFill>
                <a:latin typeface="VAG Rounded Std Thin" panose="020F0402020204020204" pitchFamily="34" charset="0"/>
              </a:defRPr>
            </a:lvl1pPr>
            <a:lvl2pPr marL="0" indent="0">
              <a:buNone/>
              <a:defRPr sz="18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11" name="Text Placeholder 10">
            <a:extLst>
              <a:ext uri="{FF2B5EF4-FFF2-40B4-BE49-F238E27FC236}">
                <a16:creationId xmlns:a16="http://schemas.microsoft.com/office/drawing/2014/main" id="{40768790-44B4-46D1-9166-3E5D6A5F0DA8}"/>
              </a:ext>
            </a:extLst>
          </p:cNvPr>
          <p:cNvSpPr>
            <a:spLocks noGrp="1"/>
          </p:cNvSpPr>
          <p:nvPr>
            <p:ph type="body" sz="quarter" idx="13"/>
          </p:nvPr>
        </p:nvSpPr>
        <p:spPr>
          <a:xfrm>
            <a:off x="1800000" y="3927600"/>
            <a:ext cx="8593200" cy="1152000"/>
          </a:xfrm>
        </p:spPr>
        <p:txBody>
          <a:bodyPr lIns="0" tIns="152400" rIns="0" bIns="0">
            <a:noAutofit/>
          </a:bodyPr>
          <a:lstStyle>
            <a:lvl1pPr marL="0" indent="0">
              <a:spcBef>
                <a:spcPts val="1200"/>
              </a:spcBef>
              <a:spcAft>
                <a:spcPts val="0"/>
              </a:spcAft>
              <a:buNone/>
              <a:defRPr sz="1800" b="1">
                <a:solidFill>
                  <a:schemeClr val="bg1"/>
                </a:solidFill>
                <a:latin typeface="VAG Rounded Std Thin" panose="020F0402020204020204" pitchFamily="34" charset="0"/>
              </a:defRPr>
            </a:lvl1pPr>
            <a:lvl2pPr marL="0" indent="0">
              <a:buNone/>
              <a:defRPr sz="18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813538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Red">
    <p:bg>
      <p:bgPr>
        <a:solidFill>
          <a:schemeClr val="bg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DA3550E-254A-4239-99B2-82AF8A1815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1999" y="477811"/>
            <a:ext cx="11329200" cy="4878175"/>
          </a:xfrm>
          <a:prstGeom prst="rect">
            <a:avLst/>
          </a:prstGeom>
        </p:spPr>
      </p:pic>
      <p:sp>
        <p:nvSpPr>
          <p:cNvPr id="2" name="Title 1">
            <a:extLst>
              <a:ext uri="{FF2B5EF4-FFF2-40B4-BE49-F238E27FC236}">
                <a16:creationId xmlns:a16="http://schemas.microsoft.com/office/drawing/2014/main" id="{69D7F50E-B990-456C-BBA9-0BF5EC722E73}"/>
              </a:ext>
            </a:extLst>
          </p:cNvPr>
          <p:cNvSpPr>
            <a:spLocks noGrp="1"/>
          </p:cNvSpPr>
          <p:nvPr>
            <p:ph type="ctrTitle"/>
          </p:nvPr>
        </p:nvSpPr>
        <p:spPr>
          <a:xfrm>
            <a:off x="936000" y="1548000"/>
            <a:ext cx="10304835" cy="830997"/>
          </a:xfrm>
        </p:spPr>
        <p:txBody>
          <a:bodyPr lIns="0" tIns="0" rIns="0" bIns="0" anchor="t" anchorCtr="0">
            <a:spAutoFit/>
          </a:bodyPr>
          <a:lstStyle>
            <a:lvl1pPr algn="l">
              <a:defRPr sz="6000">
                <a:solidFill>
                  <a:schemeClr val="bg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3C83950-050A-41C1-BFDC-773E9002A828}"/>
              </a:ext>
            </a:extLst>
          </p:cNvPr>
          <p:cNvSpPr>
            <a:spLocks noGrp="1"/>
          </p:cNvSpPr>
          <p:nvPr>
            <p:ph type="subTitle" idx="1"/>
          </p:nvPr>
        </p:nvSpPr>
        <p:spPr>
          <a:xfrm>
            <a:off x="943582" y="2347430"/>
            <a:ext cx="10304835" cy="415498"/>
          </a:xfrm>
        </p:spPr>
        <p:txBody>
          <a:bodyPr lIns="0" tIns="0" rIns="0" bIns="0">
            <a:spAutoFit/>
          </a:bodyPr>
          <a:lstStyle>
            <a:lvl1pPr marL="0" indent="0" algn="l">
              <a:buNone/>
              <a:defRPr sz="3000">
                <a:solidFill>
                  <a:schemeClr val="bg1"/>
                </a:solidFill>
                <a:latin typeface="VAG Rounded"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pic>
        <p:nvPicPr>
          <p:cNvPr id="10" name="Picture 9">
            <a:extLst>
              <a:ext uri="{FF2B5EF4-FFF2-40B4-BE49-F238E27FC236}">
                <a16:creationId xmlns:a16="http://schemas.microsoft.com/office/drawing/2014/main" id="{C3D187C6-C031-4ECC-B48D-F07C053680A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1999" y="5494491"/>
            <a:ext cx="961538" cy="1040040"/>
          </a:xfrm>
          <a:prstGeom prst="rect">
            <a:avLst/>
          </a:prstGeom>
        </p:spPr>
      </p:pic>
      <p:sp>
        <p:nvSpPr>
          <p:cNvPr id="12" name="Rectangle 4">
            <a:extLst>
              <a:ext uri="{FF2B5EF4-FFF2-40B4-BE49-F238E27FC236}">
                <a16:creationId xmlns:a16="http://schemas.microsoft.com/office/drawing/2014/main" id="{96C623B3-F41D-4BDC-92EC-1D60E3478E12}"/>
              </a:ext>
            </a:extLst>
          </p:cNvPr>
          <p:cNvSpPr>
            <a:spLocks noChangeArrowheads="1"/>
          </p:cNvSpPr>
          <p:nvPr userDrawn="1"/>
        </p:nvSpPr>
        <p:spPr bwMode="auto">
          <a:xfrm>
            <a:off x="10586797" y="5493600"/>
            <a:ext cx="1260000" cy="104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2865438" algn="ctr"/>
                <a:tab pos="5730875" algn="r"/>
              </a:tabLst>
            </a:pP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Comisiynydd</a:t>
            </a:r>
            <a: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
            </a:r>
            <a:b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b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Plant Cymru</a:t>
            </a:r>
            <a:endParaRPr kumimoji="0" lang="en-GB" altLang="en-US" sz="800" b="0" i="0" u="none" strike="noStrike" cap="none" normalizeH="0" baseline="0" dirty="0">
              <a:ln>
                <a:noFill/>
              </a:ln>
              <a:solidFill>
                <a:schemeClr val="bg1"/>
              </a:solidFill>
              <a:effectLst/>
              <a:latin typeface="VAG Rounded" pitchFamily="50" charset="0"/>
            </a:endParaRPr>
          </a:p>
          <a:p>
            <a:pPr marL="0" marR="0" lvl="0" indent="0" algn="l" defTabSz="914400" rtl="0" eaLnBrk="0" fontAlgn="base" latinLnBrk="0" hangingPunct="0">
              <a:lnSpc>
                <a:spcPct val="90000"/>
              </a:lnSpc>
              <a:spcBef>
                <a:spcPct val="0"/>
              </a:spcBef>
              <a:spcAft>
                <a:spcPct val="0"/>
              </a:spcAft>
              <a:buClrTx/>
              <a:buSzTx/>
              <a:buFontTx/>
              <a:buNone/>
              <a:tabLst>
                <a:tab pos="2865438" algn="ctr"/>
                <a:tab pos="5730875" algn="r"/>
              </a:tabLst>
            </a:pP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Children’s</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Commissioner</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for Wales</a:t>
            </a:r>
            <a:endParaRPr kumimoji="0" lang="en-GB" altLang="en-US" sz="1800" b="0" i="0" u="none" strike="noStrike" cap="none" normalizeH="0" baseline="0" dirty="0">
              <a:ln>
                <a:noFill/>
              </a:ln>
              <a:solidFill>
                <a:schemeClr val="bg1"/>
              </a:solidFill>
              <a:effectLst/>
              <a:latin typeface="+mn-lt"/>
            </a:endParaRPr>
          </a:p>
        </p:txBody>
      </p:sp>
      <p:sp>
        <p:nvSpPr>
          <p:cNvPr id="7" name="Date Placeholder 3">
            <a:extLst>
              <a:ext uri="{FF2B5EF4-FFF2-40B4-BE49-F238E27FC236}">
                <a16:creationId xmlns:a16="http://schemas.microsoft.com/office/drawing/2014/main" id="{83D46338-8DD9-4E5C-84DF-668003A6991C}"/>
              </a:ext>
            </a:extLst>
          </p:cNvPr>
          <p:cNvSpPr>
            <a:spLocks noGrp="1"/>
          </p:cNvSpPr>
          <p:nvPr>
            <p:ph type="dt" sz="half" idx="10"/>
          </p:nvPr>
        </p:nvSpPr>
        <p:spPr>
          <a:xfrm>
            <a:off x="935999" y="4165884"/>
            <a:ext cx="2743200" cy="365125"/>
          </a:xfrm>
        </p:spPr>
        <p:txBody>
          <a:bodyPr lIns="0" tIns="0" rIns="0" bIns="0"/>
          <a:lstStyle>
            <a:lvl1pPr>
              <a:defRPr sz="2200">
                <a:solidFill>
                  <a:schemeClr val="bg1"/>
                </a:solidFill>
                <a:latin typeface="+mn-lt"/>
              </a:defRPr>
            </a:lvl1pPr>
          </a:lstStyle>
          <a:p>
            <a:r>
              <a:rPr lang="en-GB"/>
              <a:t>7-Oct-18</a:t>
            </a:r>
            <a:endParaRPr lang="en-GB" dirty="0"/>
          </a:p>
        </p:txBody>
      </p:sp>
    </p:spTree>
    <p:extLst>
      <p:ext uri="{BB962C8B-B14F-4D97-AF65-F5344CB8AC3E}">
        <p14:creationId xmlns:p14="http://schemas.microsoft.com/office/powerpoint/2010/main" val="1206474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 Green">
    <p:bg>
      <p:bgPr>
        <a:solidFill>
          <a:srgbClr val="39B54A"/>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DA3550E-254A-4239-99B2-82AF8A1815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1999" y="477811"/>
            <a:ext cx="11329200" cy="4878175"/>
          </a:xfrm>
          <a:prstGeom prst="rect">
            <a:avLst/>
          </a:prstGeom>
        </p:spPr>
      </p:pic>
      <p:sp>
        <p:nvSpPr>
          <p:cNvPr id="2" name="Title 1">
            <a:extLst>
              <a:ext uri="{FF2B5EF4-FFF2-40B4-BE49-F238E27FC236}">
                <a16:creationId xmlns:a16="http://schemas.microsoft.com/office/drawing/2014/main" id="{69D7F50E-B990-456C-BBA9-0BF5EC722E73}"/>
              </a:ext>
            </a:extLst>
          </p:cNvPr>
          <p:cNvSpPr>
            <a:spLocks noGrp="1"/>
          </p:cNvSpPr>
          <p:nvPr>
            <p:ph type="ctrTitle"/>
          </p:nvPr>
        </p:nvSpPr>
        <p:spPr>
          <a:xfrm>
            <a:off x="936000" y="1548000"/>
            <a:ext cx="10304835" cy="830997"/>
          </a:xfrm>
        </p:spPr>
        <p:txBody>
          <a:bodyPr lIns="0" tIns="0" rIns="0" bIns="0" anchor="t" anchorCtr="0">
            <a:spAutoFit/>
          </a:bodyPr>
          <a:lstStyle>
            <a:lvl1pPr algn="ctr">
              <a:defRPr sz="6000">
                <a:solidFill>
                  <a:schemeClr val="bg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3C83950-050A-41C1-BFDC-773E9002A828}"/>
              </a:ext>
            </a:extLst>
          </p:cNvPr>
          <p:cNvSpPr>
            <a:spLocks noGrp="1"/>
          </p:cNvSpPr>
          <p:nvPr>
            <p:ph type="subTitle" idx="1"/>
          </p:nvPr>
        </p:nvSpPr>
        <p:spPr>
          <a:xfrm>
            <a:off x="943582" y="2347430"/>
            <a:ext cx="10304835" cy="415498"/>
          </a:xfrm>
        </p:spPr>
        <p:txBody>
          <a:bodyPr lIns="0" tIns="0" rIns="0" bIns="0">
            <a:spAutoFit/>
          </a:bodyPr>
          <a:lstStyle>
            <a:lvl1pPr marL="0" indent="0" algn="ctr">
              <a:buNone/>
              <a:defRPr sz="3000">
                <a:solidFill>
                  <a:schemeClr val="bg1"/>
                </a:solidFill>
                <a:latin typeface="VAG Rounded"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pic>
        <p:nvPicPr>
          <p:cNvPr id="10" name="Picture 9">
            <a:extLst>
              <a:ext uri="{FF2B5EF4-FFF2-40B4-BE49-F238E27FC236}">
                <a16:creationId xmlns:a16="http://schemas.microsoft.com/office/drawing/2014/main" id="{C3D187C6-C031-4ECC-B48D-F07C053680A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1999" y="5494491"/>
            <a:ext cx="961538" cy="1040040"/>
          </a:xfrm>
          <a:prstGeom prst="rect">
            <a:avLst/>
          </a:prstGeom>
        </p:spPr>
      </p:pic>
      <p:sp>
        <p:nvSpPr>
          <p:cNvPr id="12" name="Rectangle 4">
            <a:extLst>
              <a:ext uri="{FF2B5EF4-FFF2-40B4-BE49-F238E27FC236}">
                <a16:creationId xmlns:a16="http://schemas.microsoft.com/office/drawing/2014/main" id="{96C623B3-F41D-4BDC-92EC-1D60E3478E12}"/>
              </a:ext>
            </a:extLst>
          </p:cNvPr>
          <p:cNvSpPr>
            <a:spLocks noChangeArrowheads="1"/>
          </p:cNvSpPr>
          <p:nvPr userDrawn="1"/>
        </p:nvSpPr>
        <p:spPr bwMode="auto">
          <a:xfrm>
            <a:off x="10586797" y="5493600"/>
            <a:ext cx="1260000" cy="104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2865438" algn="ctr"/>
                <a:tab pos="5730875" algn="r"/>
              </a:tabLst>
            </a:pP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Comisiynydd</a:t>
            </a:r>
            <a: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
            </a:r>
            <a:b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b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Plant Cymru</a:t>
            </a:r>
            <a:endParaRPr kumimoji="0" lang="en-GB" altLang="en-US" sz="800" b="0" i="0" u="none" strike="noStrike" cap="none" normalizeH="0" baseline="0" dirty="0">
              <a:ln>
                <a:noFill/>
              </a:ln>
              <a:solidFill>
                <a:schemeClr val="bg1"/>
              </a:solidFill>
              <a:effectLst/>
              <a:latin typeface="VAG Rounded" pitchFamily="50" charset="0"/>
            </a:endParaRPr>
          </a:p>
          <a:p>
            <a:pPr marL="0" marR="0" lvl="0" indent="0" algn="l" defTabSz="914400" rtl="0" eaLnBrk="0" fontAlgn="base" latinLnBrk="0" hangingPunct="0">
              <a:lnSpc>
                <a:spcPct val="90000"/>
              </a:lnSpc>
              <a:spcBef>
                <a:spcPct val="0"/>
              </a:spcBef>
              <a:spcAft>
                <a:spcPct val="0"/>
              </a:spcAft>
              <a:buClrTx/>
              <a:buSzTx/>
              <a:buFontTx/>
              <a:buNone/>
              <a:tabLst>
                <a:tab pos="2865438" algn="ctr"/>
                <a:tab pos="5730875" algn="r"/>
              </a:tabLst>
            </a:pP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Children’s</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Commissioner</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for Wales</a:t>
            </a:r>
            <a:endParaRPr kumimoji="0" lang="en-GB" altLang="en-US" sz="1800" b="0" i="0" u="none" strike="noStrike" cap="none" normalizeH="0" baseline="0" dirty="0">
              <a:ln>
                <a:noFill/>
              </a:ln>
              <a:solidFill>
                <a:schemeClr val="bg1"/>
              </a:solidFill>
              <a:effectLst/>
              <a:latin typeface="+mn-lt"/>
            </a:endParaRPr>
          </a:p>
        </p:txBody>
      </p:sp>
      <p:sp>
        <p:nvSpPr>
          <p:cNvPr id="7" name="Date Placeholder 3">
            <a:extLst>
              <a:ext uri="{FF2B5EF4-FFF2-40B4-BE49-F238E27FC236}">
                <a16:creationId xmlns:a16="http://schemas.microsoft.com/office/drawing/2014/main" id="{83D46338-8DD9-4E5C-84DF-668003A6991C}"/>
              </a:ext>
            </a:extLst>
          </p:cNvPr>
          <p:cNvSpPr>
            <a:spLocks noGrp="1"/>
          </p:cNvSpPr>
          <p:nvPr>
            <p:ph type="dt" sz="half" idx="10"/>
          </p:nvPr>
        </p:nvSpPr>
        <p:spPr>
          <a:xfrm>
            <a:off x="4728000" y="4165884"/>
            <a:ext cx="2736000" cy="365125"/>
          </a:xfrm>
        </p:spPr>
        <p:txBody>
          <a:bodyPr lIns="0" tIns="0" rIns="0" bIns="0"/>
          <a:lstStyle>
            <a:lvl1pPr algn="ctr">
              <a:defRPr sz="2200">
                <a:solidFill>
                  <a:schemeClr val="bg1"/>
                </a:solidFill>
                <a:latin typeface="+mn-lt"/>
              </a:defRPr>
            </a:lvl1pPr>
          </a:lstStyle>
          <a:p>
            <a:r>
              <a:rPr lang="en-GB"/>
              <a:t>7-Oct-18</a:t>
            </a:r>
            <a:endParaRPr lang="en-GB" dirty="0"/>
          </a:p>
        </p:txBody>
      </p:sp>
    </p:spTree>
    <p:extLst>
      <p:ext uri="{BB962C8B-B14F-4D97-AF65-F5344CB8AC3E}">
        <p14:creationId xmlns:p14="http://schemas.microsoft.com/office/powerpoint/2010/main" val="1025019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Intro Slide - Full colou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7F50E-B990-456C-BBA9-0BF5EC722E73}"/>
              </a:ext>
            </a:extLst>
          </p:cNvPr>
          <p:cNvSpPr>
            <a:spLocks noGrp="1"/>
          </p:cNvSpPr>
          <p:nvPr>
            <p:ph type="ctrTitle"/>
          </p:nvPr>
        </p:nvSpPr>
        <p:spPr>
          <a:xfrm>
            <a:off x="936000" y="864001"/>
            <a:ext cx="10304835" cy="830997"/>
          </a:xfrm>
        </p:spPr>
        <p:txBody>
          <a:bodyPr lIns="0" tIns="0" rIns="0" bIns="0" anchor="t" anchorCtr="0">
            <a:spAutoFit/>
          </a:bodyPr>
          <a:lstStyle>
            <a:lvl1pPr algn="l">
              <a:defRPr sz="6000">
                <a:solidFill>
                  <a:schemeClr val="bg2"/>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3C83950-050A-41C1-BFDC-773E9002A828}"/>
              </a:ext>
            </a:extLst>
          </p:cNvPr>
          <p:cNvSpPr>
            <a:spLocks noGrp="1"/>
          </p:cNvSpPr>
          <p:nvPr>
            <p:ph type="subTitle" idx="1"/>
          </p:nvPr>
        </p:nvSpPr>
        <p:spPr>
          <a:xfrm>
            <a:off x="935999" y="1663431"/>
            <a:ext cx="10304835" cy="415498"/>
          </a:xfrm>
        </p:spPr>
        <p:txBody>
          <a:bodyPr lIns="0" tIns="0" rIns="0" bIns="0">
            <a:spAutoFit/>
          </a:bodyPr>
          <a:lstStyle>
            <a:lvl1pPr marL="0" indent="0" algn="l">
              <a:buNone/>
              <a:defRPr sz="3000">
                <a:solidFill>
                  <a:schemeClr val="bg2"/>
                </a:solidFill>
                <a:latin typeface="VAG Rounded"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pic>
        <p:nvPicPr>
          <p:cNvPr id="10" name="Picture 9">
            <a:extLst>
              <a:ext uri="{FF2B5EF4-FFF2-40B4-BE49-F238E27FC236}">
                <a16:creationId xmlns:a16="http://schemas.microsoft.com/office/drawing/2014/main" id="{C3D187C6-C031-4ECC-B48D-F07C053680A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1999" y="5494491"/>
            <a:ext cx="961538" cy="1040040"/>
          </a:xfrm>
          <a:prstGeom prst="rect">
            <a:avLst/>
          </a:prstGeom>
        </p:spPr>
      </p:pic>
      <p:sp>
        <p:nvSpPr>
          <p:cNvPr id="12" name="Rectangle 4">
            <a:extLst>
              <a:ext uri="{FF2B5EF4-FFF2-40B4-BE49-F238E27FC236}">
                <a16:creationId xmlns:a16="http://schemas.microsoft.com/office/drawing/2014/main" id="{96C623B3-F41D-4BDC-92EC-1D60E3478E12}"/>
              </a:ext>
            </a:extLst>
          </p:cNvPr>
          <p:cNvSpPr>
            <a:spLocks noChangeArrowheads="1"/>
          </p:cNvSpPr>
          <p:nvPr userDrawn="1"/>
        </p:nvSpPr>
        <p:spPr bwMode="auto">
          <a:xfrm>
            <a:off x="10586797" y="5493600"/>
            <a:ext cx="1260000" cy="104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2865438" algn="ctr"/>
                <a:tab pos="5730875" algn="r"/>
              </a:tabLst>
            </a:pPr>
            <a:r>
              <a:rPr kumimoji="0" lang="cy-GB" altLang="en-US" sz="1400" b="0" i="0" u="none" strike="noStrike" cap="none" normalizeH="0" baseline="0" dirty="0">
                <a:ln>
                  <a:noFill/>
                </a:ln>
                <a:solidFill>
                  <a:schemeClr val="tx1"/>
                </a:solidFill>
                <a:effectLst/>
                <a:latin typeface="VAG Rounded" pitchFamily="50" charset="0"/>
                <a:ea typeface="Calibri" panose="020F0502020204030204" pitchFamily="34" charset="0"/>
                <a:cs typeface="Times New Roman" panose="02020603050405020304" pitchFamily="18" charset="0"/>
              </a:rPr>
              <a:t>Comisiynydd</a:t>
            </a:r>
            <a:r>
              <a:rPr kumimoji="0" lang="cy-GB" altLang="en-US" sz="1000" b="0" i="0" u="none" strike="noStrike" cap="none" normalizeH="0" baseline="0" dirty="0">
                <a:ln>
                  <a:noFill/>
                </a:ln>
                <a:solidFill>
                  <a:schemeClr val="tx1"/>
                </a:solidFill>
                <a:effectLst/>
                <a:latin typeface="VAG Rounded" pitchFamily="50" charset="0"/>
                <a:ea typeface="Calibri" panose="020F0502020204030204" pitchFamily="34" charset="0"/>
                <a:cs typeface="Times New Roman" panose="02020603050405020304" pitchFamily="18" charset="0"/>
              </a:rPr>
              <a:t/>
            </a:r>
            <a:br>
              <a:rPr kumimoji="0" lang="cy-GB" altLang="en-US" sz="1000" b="0" i="0" u="none" strike="noStrike" cap="none" normalizeH="0" baseline="0" dirty="0">
                <a:ln>
                  <a:noFill/>
                </a:ln>
                <a:solidFill>
                  <a:schemeClr val="tx1"/>
                </a:solidFill>
                <a:effectLst/>
                <a:latin typeface="VAG Rounded" pitchFamily="50" charset="0"/>
                <a:ea typeface="Calibri" panose="020F0502020204030204" pitchFamily="34" charset="0"/>
                <a:cs typeface="Times New Roman" panose="02020603050405020304" pitchFamily="18" charset="0"/>
              </a:rPr>
            </a:br>
            <a:r>
              <a:rPr kumimoji="0" lang="cy-GB" altLang="en-US" sz="1400" b="0" i="0" u="none" strike="noStrike" cap="none" normalizeH="0" baseline="0" dirty="0">
                <a:ln>
                  <a:noFill/>
                </a:ln>
                <a:solidFill>
                  <a:schemeClr val="tx1"/>
                </a:solidFill>
                <a:effectLst/>
                <a:latin typeface="VAG Rounded" pitchFamily="50" charset="0"/>
                <a:ea typeface="Calibri" panose="020F0502020204030204" pitchFamily="34" charset="0"/>
                <a:cs typeface="Times New Roman" panose="02020603050405020304" pitchFamily="18" charset="0"/>
              </a:rPr>
              <a:t>Plant Cymru</a:t>
            </a:r>
            <a:endParaRPr kumimoji="0" lang="en-GB" altLang="en-US" sz="800" b="0" i="0" u="none" strike="noStrike" cap="none" normalizeH="0" baseline="0" dirty="0">
              <a:ln>
                <a:noFill/>
              </a:ln>
              <a:solidFill>
                <a:schemeClr val="tx1"/>
              </a:solidFill>
              <a:effectLst/>
              <a:latin typeface="VAG Rounded" pitchFamily="50" charset="0"/>
            </a:endParaRPr>
          </a:p>
          <a:p>
            <a:pPr marL="0" marR="0" lvl="0" indent="0" algn="l" defTabSz="914400" rtl="0" eaLnBrk="0" fontAlgn="base" latinLnBrk="0" hangingPunct="0">
              <a:lnSpc>
                <a:spcPct val="90000"/>
              </a:lnSpc>
              <a:spcBef>
                <a:spcPct val="0"/>
              </a:spcBef>
              <a:spcAft>
                <a:spcPct val="0"/>
              </a:spcAft>
              <a:buClrTx/>
              <a:buSzTx/>
              <a:buFontTx/>
              <a:buNone/>
              <a:tabLst>
                <a:tab pos="2865438" algn="ctr"/>
                <a:tab pos="5730875" algn="r"/>
              </a:tabLst>
            </a:pPr>
            <a: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Children’s</a:t>
            </a:r>
            <a:b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Commissioner</a:t>
            </a:r>
            <a:b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for Wales</a:t>
            </a:r>
            <a:endParaRPr kumimoji="0" lang="en-GB" altLang="en-US" sz="1800" b="0" i="0" u="none" strike="noStrike" cap="none" normalizeH="0" baseline="0" dirty="0">
              <a:ln>
                <a:noFill/>
              </a:ln>
              <a:solidFill>
                <a:schemeClr val="tx1"/>
              </a:solidFill>
              <a:effectLst/>
              <a:latin typeface="+mn-lt"/>
            </a:endParaRPr>
          </a:p>
        </p:txBody>
      </p:sp>
      <p:pic>
        <p:nvPicPr>
          <p:cNvPr id="5" name="Picture 4">
            <a:extLst>
              <a:ext uri="{FF2B5EF4-FFF2-40B4-BE49-F238E27FC236}">
                <a16:creationId xmlns:a16="http://schemas.microsoft.com/office/drawing/2014/main" id="{5EE0BAE2-2E0E-4E91-9C86-6137EC4D19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1999" y="432001"/>
            <a:ext cx="11329200" cy="122220"/>
          </a:xfrm>
          <a:prstGeom prst="rect">
            <a:avLst/>
          </a:prstGeom>
        </p:spPr>
      </p:pic>
      <p:pic>
        <p:nvPicPr>
          <p:cNvPr id="7" name="Picture 6">
            <a:extLst>
              <a:ext uri="{FF2B5EF4-FFF2-40B4-BE49-F238E27FC236}">
                <a16:creationId xmlns:a16="http://schemas.microsoft.com/office/drawing/2014/main" id="{674ED251-D41F-4894-AE87-87B969EAF32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32000" y="5076000"/>
            <a:ext cx="11329200" cy="413656"/>
          </a:xfrm>
          <a:prstGeom prst="rect">
            <a:avLst/>
          </a:prstGeom>
        </p:spPr>
      </p:pic>
    </p:spTree>
    <p:extLst>
      <p:ext uri="{BB962C8B-B14F-4D97-AF65-F5344CB8AC3E}">
        <p14:creationId xmlns:p14="http://schemas.microsoft.com/office/powerpoint/2010/main" val="1906523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ro Slide - Blue">
    <p:bg>
      <p:bgPr>
        <a:solidFill>
          <a:schemeClr val="accent3"/>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3D187C6-C031-4ECC-B48D-F07C053680A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1999" y="5494491"/>
            <a:ext cx="961538" cy="1040040"/>
          </a:xfrm>
          <a:prstGeom prst="rect">
            <a:avLst/>
          </a:prstGeom>
        </p:spPr>
      </p:pic>
      <p:sp>
        <p:nvSpPr>
          <p:cNvPr id="12" name="Rectangle 4">
            <a:extLst>
              <a:ext uri="{FF2B5EF4-FFF2-40B4-BE49-F238E27FC236}">
                <a16:creationId xmlns:a16="http://schemas.microsoft.com/office/drawing/2014/main" id="{96C623B3-F41D-4BDC-92EC-1D60E3478E12}"/>
              </a:ext>
            </a:extLst>
          </p:cNvPr>
          <p:cNvSpPr>
            <a:spLocks noChangeArrowheads="1"/>
          </p:cNvSpPr>
          <p:nvPr userDrawn="1"/>
        </p:nvSpPr>
        <p:spPr bwMode="auto">
          <a:xfrm>
            <a:off x="10586797" y="5493600"/>
            <a:ext cx="1260000" cy="104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2865438" algn="ctr"/>
                <a:tab pos="5730875" algn="r"/>
              </a:tabLst>
            </a:pP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Comisiynydd</a:t>
            </a:r>
            <a: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
            </a:r>
            <a:b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b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Plant Cymru</a:t>
            </a:r>
            <a:endParaRPr kumimoji="0" lang="en-GB" altLang="en-US" sz="800" b="0" i="0" u="none" strike="noStrike" cap="none" normalizeH="0" baseline="0" dirty="0">
              <a:ln>
                <a:noFill/>
              </a:ln>
              <a:solidFill>
                <a:schemeClr val="bg1"/>
              </a:solidFill>
              <a:effectLst/>
              <a:latin typeface="VAG Rounded" pitchFamily="50" charset="0"/>
            </a:endParaRPr>
          </a:p>
          <a:p>
            <a:pPr marL="0" marR="0" lvl="0" indent="0" algn="l" defTabSz="914400" rtl="0" eaLnBrk="0" fontAlgn="base" latinLnBrk="0" hangingPunct="0">
              <a:lnSpc>
                <a:spcPct val="90000"/>
              </a:lnSpc>
              <a:spcBef>
                <a:spcPct val="0"/>
              </a:spcBef>
              <a:spcAft>
                <a:spcPct val="0"/>
              </a:spcAft>
              <a:buClrTx/>
              <a:buSzTx/>
              <a:buFontTx/>
              <a:buNone/>
              <a:tabLst>
                <a:tab pos="2865438" algn="ctr"/>
                <a:tab pos="5730875" algn="r"/>
              </a:tabLst>
            </a:pP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Children’s</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Commissioner</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for Wales</a:t>
            </a:r>
            <a:endParaRPr kumimoji="0" lang="en-GB" altLang="en-US" sz="1800" b="0" i="0" u="none" strike="noStrike" cap="none" normalizeH="0" baseline="0" dirty="0">
              <a:ln>
                <a:noFill/>
              </a:ln>
              <a:solidFill>
                <a:schemeClr val="bg1"/>
              </a:solidFill>
              <a:effectLst/>
              <a:latin typeface="+mn-lt"/>
            </a:endParaRPr>
          </a:p>
        </p:txBody>
      </p:sp>
      <p:pic>
        <p:nvPicPr>
          <p:cNvPr id="5" name="Picture 4">
            <a:extLst>
              <a:ext uri="{FF2B5EF4-FFF2-40B4-BE49-F238E27FC236}">
                <a16:creationId xmlns:a16="http://schemas.microsoft.com/office/drawing/2014/main" id="{5EE0BAE2-2E0E-4E91-9C86-6137EC4D19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1999" y="432003"/>
            <a:ext cx="11329200" cy="122216"/>
          </a:xfrm>
          <a:prstGeom prst="rect">
            <a:avLst/>
          </a:prstGeom>
        </p:spPr>
      </p:pic>
      <p:pic>
        <p:nvPicPr>
          <p:cNvPr id="7" name="Picture 6">
            <a:extLst>
              <a:ext uri="{FF2B5EF4-FFF2-40B4-BE49-F238E27FC236}">
                <a16:creationId xmlns:a16="http://schemas.microsoft.com/office/drawing/2014/main" id="{674ED251-D41F-4894-AE87-87B969EAF32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32003" y="5076000"/>
            <a:ext cx="11329200" cy="413656"/>
          </a:xfrm>
          <a:prstGeom prst="rect">
            <a:avLst/>
          </a:prstGeom>
        </p:spPr>
      </p:pic>
      <p:sp>
        <p:nvSpPr>
          <p:cNvPr id="8" name="Title 1">
            <a:extLst>
              <a:ext uri="{FF2B5EF4-FFF2-40B4-BE49-F238E27FC236}">
                <a16:creationId xmlns:a16="http://schemas.microsoft.com/office/drawing/2014/main" id="{1FC0822B-6C90-472B-AB40-0806ED99FFCE}"/>
              </a:ext>
            </a:extLst>
          </p:cNvPr>
          <p:cNvSpPr>
            <a:spLocks noGrp="1"/>
          </p:cNvSpPr>
          <p:nvPr>
            <p:ph type="ctrTitle"/>
          </p:nvPr>
        </p:nvSpPr>
        <p:spPr>
          <a:xfrm>
            <a:off x="936000" y="1548000"/>
            <a:ext cx="10304835" cy="830997"/>
          </a:xfrm>
        </p:spPr>
        <p:txBody>
          <a:bodyPr lIns="0" tIns="0" rIns="0" bIns="0" anchor="t" anchorCtr="0">
            <a:spAutoFit/>
          </a:bodyPr>
          <a:lstStyle>
            <a:lvl1pPr algn="ctr">
              <a:defRPr sz="6000">
                <a:solidFill>
                  <a:schemeClr val="bg1"/>
                </a:solidFill>
              </a:defRPr>
            </a:lvl1pPr>
          </a:lstStyle>
          <a:p>
            <a:r>
              <a:rPr lang="en-US"/>
              <a:t>Click to edit Master title style</a:t>
            </a:r>
            <a:endParaRPr lang="en-GB" dirty="0"/>
          </a:p>
        </p:txBody>
      </p:sp>
      <p:sp>
        <p:nvSpPr>
          <p:cNvPr id="9" name="Subtitle 2">
            <a:extLst>
              <a:ext uri="{FF2B5EF4-FFF2-40B4-BE49-F238E27FC236}">
                <a16:creationId xmlns:a16="http://schemas.microsoft.com/office/drawing/2014/main" id="{252B1172-2D36-4CE2-8E6D-A288A9F0BF62}"/>
              </a:ext>
            </a:extLst>
          </p:cNvPr>
          <p:cNvSpPr>
            <a:spLocks noGrp="1"/>
          </p:cNvSpPr>
          <p:nvPr>
            <p:ph type="subTitle" idx="1"/>
          </p:nvPr>
        </p:nvSpPr>
        <p:spPr>
          <a:xfrm>
            <a:off x="943582" y="2347430"/>
            <a:ext cx="10304835" cy="415498"/>
          </a:xfrm>
        </p:spPr>
        <p:txBody>
          <a:bodyPr lIns="0" tIns="0" rIns="0" bIns="0">
            <a:spAutoFit/>
          </a:bodyPr>
          <a:lstStyle>
            <a:lvl1pPr marL="0" indent="0" algn="ctr">
              <a:buNone/>
              <a:defRPr sz="3000">
                <a:solidFill>
                  <a:schemeClr val="bg1"/>
                </a:solidFill>
                <a:latin typeface="VAG Rounded"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2208010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D0A40B-4C9E-4E7D-924E-47CA6AD432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1999" y="432001"/>
            <a:ext cx="11329200" cy="122220"/>
          </a:xfrm>
          <a:prstGeom prst="rect">
            <a:avLst/>
          </a:prstGeom>
        </p:spPr>
      </p:pic>
      <p:pic>
        <p:nvPicPr>
          <p:cNvPr id="8" name="Picture 7">
            <a:extLst>
              <a:ext uri="{FF2B5EF4-FFF2-40B4-BE49-F238E27FC236}">
                <a16:creationId xmlns:a16="http://schemas.microsoft.com/office/drawing/2014/main" id="{D5631683-08CB-4406-8275-702BCEA097B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2000" y="5724000"/>
            <a:ext cx="11329200" cy="413656"/>
          </a:xfrm>
          <a:prstGeom prst="rect">
            <a:avLst/>
          </a:prstGeom>
        </p:spPr>
      </p:pic>
      <p:sp>
        <p:nvSpPr>
          <p:cNvPr id="9" name="Rectangle 4">
            <a:extLst>
              <a:ext uri="{FF2B5EF4-FFF2-40B4-BE49-F238E27FC236}">
                <a16:creationId xmlns:a16="http://schemas.microsoft.com/office/drawing/2014/main" id="{A3654759-EE2D-42CC-BB58-034A7D084965}"/>
              </a:ext>
            </a:extLst>
          </p:cNvPr>
          <p:cNvSpPr>
            <a:spLocks noChangeArrowheads="1"/>
          </p:cNvSpPr>
          <p:nvPr userDrawn="1"/>
        </p:nvSpPr>
        <p:spPr bwMode="auto">
          <a:xfrm>
            <a:off x="7451999" y="5976000"/>
            <a:ext cx="4320000" cy="464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1792288" algn="l"/>
                <a:tab pos="2865438" algn="ctr"/>
                <a:tab pos="5730875" algn="r"/>
              </a:tabLst>
            </a:pPr>
            <a:r>
              <a:rPr kumimoji="0" lang="cy-GB" altLang="en-US" sz="1400" b="0" i="0" u="none" strike="noStrike" cap="none" normalizeH="0" baseline="0" dirty="0">
                <a:ln>
                  <a:noFill/>
                </a:ln>
                <a:solidFill>
                  <a:schemeClr val="bg2"/>
                </a:solidFill>
                <a:effectLst/>
                <a:latin typeface="VAG Rounded" pitchFamily="50" charset="0"/>
                <a:ea typeface="Calibri" panose="020F0502020204030204" pitchFamily="34" charset="0"/>
                <a:cs typeface="Times New Roman" panose="02020603050405020304" pitchFamily="18" charset="0"/>
              </a:rPr>
              <a:t>@</a:t>
            </a:r>
            <a:r>
              <a:rPr kumimoji="0" lang="cy-GB" altLang="en-US" sz="1400" b="0" i="0" u="none" strike="noStrike" cap="none" normalizeH="0" baseline="0" dirty="0" err="1">
                <a:ln>
                  <a:noFill/>
                </a:ln>
                <a:solidFill>
                  <a:schemeClr val="bg2"/>
                </a:solidFill>
                <a:effectLst/>
                <a:latin typeface="VAG Rounded" pitchFamily="50" charset="0"/>
                <a:ea typeface="Calibri" panose="020F0502020204030204" pitchFamily="34" charset="0"/>
                <a:cs typeface="Times New Roman" panose="02020603050405020304" pitchFamily="18" charset="0"/>
              </a:rPr>
              <a:t>complantcymru</a:t>
            </a:r>
            <a:r>
              <a:rPr kumimoji="0" lang="cy-GB" altLang="en-US" sz="1400" b="0" i="0" u="none" strike="noStrike" cap="none" normalizeH="0" baseline="0" dirty="0">
                <a:ln>
                  <a:noFill/>
                </a:ln>
                <a:solidFill>
                  <a:schemeClr val="bg2"/>
                </a:solidFill>
                <a:effectLst/>
                <a:latin typeface="VAG Rounded" pitchFamily="50" charset="0"/>
                <a:ea typeface="Calibri" panose="020F0502020204030204" pitchFamily="34" charset="0"/>
                <a:cs typeface="Times New Roman" panose="02020603050405020304" pitchFamily="18" charset="0"/>
              </a:rPr>
              <a:t>	</a:t>
            </a:r>
            <a:r>
              <a:rPr kumimoji="0" lang="cy-GB" altLang="en-US" sz="1400" b="0" i="0" u="none" strike="noStrike" kern="1200" cap="none" normalizeH="0" baseline="0" dirty="0" err="1">
                <a:ln>
                  <a:noFill/>
                </a:ln>
                <a:solidFill>
                  <a:schemeClr val="bg2"/>
                </a:solidFill>
                <a:effectLst/>
                <a:latin typeface="VAG Rounded" pitchFamily="50" charset="0"/>
                <a:ea typeface="+mn-ea"/>
                <a:cs typeface="Times New Roman" panose="02020603050405020304" pitchFamily="18" charset="0"/>
              </a:rPr>
              <a:t>comisiynyddplant.cymru</a:t>
            </a:r>
            <a:endParaRPr kumimoji="0" lang="cy-GB" altLang="en-US" sz="1400" b="0" i="0" u="none" strike="noStrike" kern="1200" cap="none" normalizeH="0" baseline="0" dirty="0">
              <a:ln>
                <a:noFill/>
              </a:ln>
              <a:solidFill>
                <a:schemeClr val="bg2"/>
              </a:solidFill>
              <a:effectLst/>
              <a:latin typeface="VAG Rounded" pitchFamily="50" charset="0"/>
              <a:ea typeface="+mn-ea"/>
              <a:cs typeface="Times New Roman" panose="02020603050405020304" pitchFamily="18" charset="0"/>
            </a:endParaRPr>
          </a:p>
          <a:p>
            <a:pPr marL="0" marR="0" lvl="0" indent="0" algn="l" defTabSz="914400" rtl="0" eaLnBrk="0" fontAlgn="base" latinLnBrk="0" hangingPunct="0">
              <a:lnSpc>
                <a:spcPct val="90000"/>
              </a:lnSpc>
              <a:spcBef>
                <a:spcPct val="0"/>
              </a:spcBef>
              <a:spcAft>
                <a:spcPts val="600"/>
              </a:spcAft>
              <a:buClrTx/>
              <a:buSzTx/>
              <a:buFontTx/>
              <a:buNone/>
              <a:tabLst>
                <a:tab pos="1792288" algn="l"/>
                <a:tab pos="2865438" algn="ctr"/>
                <a:tab pos="5730875" algn="r"/>
              </a:tabLst>
            </a:pPr>
            <a:r>
              <a:rPr kumimoji="0" lang="cy-GB" altLang="en-US" sz="1400" b="0" i="0" u="none" strike="noStrike" cap="none" normalizeH="0" baseline="0" dirty="0">
                <a:ln>
                  <a:noFill/>
                </a:ln>
                <a:solidFill>
                  <a:schemeClr val="bg2"/>
                </a:solidFill>
                <a:effectLst/>
                <a:latin typeface="VAG Rounded" pitchFamily="50" charset="0"/>
                <a:cs typeface="Times New Roman" panose="02020603050405020304" pitchFamily="18" charset="0"/>
              </a:rPr>
              <a:t>@</a:t>
            </a:r>
            <a:r>
              <a:rPr kumimoji="0" lang="cy-GB" altLang="en-US" sz="1400" b="0" i="0" u="none" strike="noStrike" cap="none" normalizeH="0" baseline="0" dirty="0" err="1">
                <a:ln>
                  <a:noFill/>
                </a:ln>
                <a:solidFill>
                  <a:schemeClr val="bg2"/>
                </a:solidFill>
                <a:effectLst/>
                <a:latin typeface="VAG Rounded" pitchFamily="50" charset="0"/>
                <a:cs typeface="Times New Roman" panose="02020603050405020304" pitchFamily="18" charset="0"/>
              </a:rPr>
              <a:t>childcomwales</a:t>
            </a:r>
            <a:r>
              <a:rPr kumimoji="0" lang="cy-GB" altLang="en-US" sz="1400" b="0" i="0" u="none" strike="noStrike" cap="none" normalizeH="0" baseline="0" dirty="0">
                <a:ln>
                  <a:noFill/>
                </a:ln>
                <a:solidFill>
                  <a:schemeClr val="bg2"/>
                </a:solidFill>
                <a:effectLst/>
                <a:latin typeface="VAG Rounded" pitchFamily="50" charset="0"/>
                <a:cs typeface="Times New Roman" panose="02020603050405020304" pitchFamily="18" charset="0"/>
              </a:rPr>
              <a:t>	</a:t>
            </a:r>
            <a:r>
              <a:rPr kumimoji="0" lang="cy-GB" altLang="en-US" sz="1400" b="0" i="0" u="none" strike="noStrike" kern="1200" cap="none" normalizeH="0" baseline="0" dirty="0" err="1">
                <a:ln>
                  <a:noFill/>
                </a:ln>
                <a:solidFill>
                  <a:schemeClr val="bg2"/>
                </a:solidFill>
                <a:effectLst/>
                <a:latin typeface="VAG Rounded" pitchFamily="50" charset="0"/>
                <a:ea typeface="+mn-ea"/>
                <a:cs typeface="Times New Roman" panose="02020603050405020304" pitchFamily="18" charset="0"/>
              </a:rPr>
              <a:t>childrenscommissioner.wales</a:t>
            </a:r>
            <a:endParaRPr kumimoji="0" lang="en-GB" altLang="en-US" sz="1400" b="0" i="0" u="none" strike="noStrike" kern="1200" cap="none" normalizeH="0" baseline="0" dirty="0">
              <a:ln>
                <a:noFill/>
              </a:ln>
              <a:solidFill>
                <a:schemeClr val="bg2"/>
              </a:solidFill>
              <a:effectLst/>
              <a:latin typeface="VAG Rounded" pitchFamily="50" charset="0"/>
              <a:ea typeface="+mn-ea"/>
              <a:cs typeface="Times New Roman" panose="02020603050405020304" pitchFamily="18" charset="0"/>
            </a:endParaRPr>
          </a:p>
        </p:txBody>
      </p:sp>
      <p:sp>
        <p:nvSpPr>
          <p:cNvPr id="11" name="Text Placeholder 10">
            <a:extLst>
              <a:ext uri="{FF2B5EF4-FFF2-40B4-BE49-F238E27FC236}">
                <a16:creationId xmlns:a16="http://schemas.microsoft.com/office/drawing/2014/main" id="{B47E2740-0F3A-49B8-92C1-43321C4DD259}"/>
              </a:ext>
            </a:extLst>
          </p:cNvPr>
          <p:cNvSpPr>
            <a:spLocks noGrp="1"/>
          </p:cNvSpPr>
          <p:nvPr>
            <p:ph type="body" sz="quarter" idx="10"/>
          </p:nvPr>
        </p:nvSpPr>
        <p:spPr>
          <a:xfrm>
            <a:off x="1800000" y="1512000"/>
            <a:ext cx="8593200" cy="4212000"/>
          </a:xfrm>
        </p:spPr>
        <p:txBody>
          <a:bodyPr lIns="0" tIns="0" rIns="0">
            <a:noAutofit/>
          </a:bodyPr>
          <a:lstStyle>
            <a:lvl1pPr>
              <a:defRPr b="1">
                <a:solidFill>
                  <a:schemeClr val="bg2"/>
                </a:solidFill>
                <a:latin typeface="VAG Rounded Std Thin" panose="020F0402020204020204" pitchFamily="34" charset="0"/>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Rectangle 11">
            <a:hlinkClick r:id="rId4"/>
            <a:extLst>
              <a:ext uri="{FF2B5EF4-FFF2-40B4-BE49-F238E27FC236}">
                <a16:creationId xmlns:a16="http://schemas.microsoft.com/office/drawing/2014/main" id="{E02D5032-7F75-405A-B222-831AB1EC6845}"/>
              </a:ext>
            </a:extLst>
          </p:cNvPr>
          <p:cNvSpPr/>
          <p:nvPr userDrawn="1"/>
        </p:nvSpPr>
        <p:spPr>
          <a:xfrm>
            <a:off x="9231086" y="5974080"/>
            <a:ext cx="1994263" cy="1635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hlinkClick r:id="rId5"/>
            <a:extLst>
              <a:ext uri="{FF2B5EF4-FFF2-40B4-BE49-F238E27FC236}">
                <a16:creationId xmlns:a16="http://schemas.microsoft.com/office/drawing/2014/main" id="{0260D4DC-8A33-4918-B54F-178C0A33992F}"/>
              </a:ext>
            </a:extLst>
          </p:cNvPr>
          <p:cNvSpPr/>
          <p:nvPr userDrawn="1"/>
        </p:nvSpPr>
        <p:spPr>
          <a:xfrm>
            <a:off x="9231086" y="6247679"/>
            <a:ext cx="2386149" cy="178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15509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Slide - Pink">
    <p:bg>
      <p:bgPr>
        <a:solidFill>
          <a:schemeClr val="accent4"/>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3D187C6-C031-4ECC-B48D-F07C053680A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1999" y="5494491"/>
            <a:ext cx="961538" cy="1040040"/>
          </a:xfrm>
          <a:prstGeom prst="rect">
            <a:avLst/>
          </a:prstGeom>
        </p:spPr>
      </p:pic>
      <p:sp>
        <p:nvSpPr>
          <p:cNvPr id="12" name="Rectangle 4">
            <a:extLst>
              <a:ext uri="{FF2B5EF4-FFF2-40B4-BE49-F238E27FC236}">
                <a16:creationId xmlns:a16="http://schemas.microsoft.com/office/drawing/2014/main" id="{96C623B3-F41D-4BDC-92EC-1D60E3478E12}"/>
              </a:ext>
            </a:extLst>
          </p:cNvPr>
          <p:cNvSpPr>
            <a:spLocks noChangeArrowheads="1"/>
          </p:cNvSpPr>
          <p:nvPr userDrawn="1"/>
        </p:nvSpPr>
        <p:spPr bwMode="auto">
          <a:xfrm>
            <a:off x="10586797" y="5493600"/>
            <a:ext cx="1260000" cy="104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2865438" algn="ctr"/>
                <a:tab pos="5730875" algn="r"/>
              </a:tabLst>
            </a:pP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Comisiynydd</a:t>
            </a:r>
            <a: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
            </a:r>
            <a:b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b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Plant Cymru</a:t>
            </a:r>
            <a:endParaRPr kumimoji="0" lang="en-GB" altLang="en-US" sz="800" b="0" i="0" u="none" strike="noStrike" cap="none" normalizeH="0" baseline="0" dirty="0">
              <a:ln>
                <a:noFill/>
              </a:ln>
              <a:solidFill>
                <a:schemeClr val="bg1"/>
              </a:solidFill>
              <a:effectLst/>
              <a:latin typeface="VAG Rounded" pitchFamily="50" charset="0"/>
            </a:endParaRPr>
          </a:p>
          <a:p>
            <a:pPr marL="0" marR="0" lvl="0" indent="0" algn="l" defTabSz="914400" rtl="0" eaLnBrk="0" fontAlgn="base" latinLnBrk="0" hangingPunct="0">
              <a:lnSpc>
                <a:spcPct val="90000"/>
              </a:lnSpc>
              <a:spcBef>
                <a:spcPct val="0"/>
              </a:spcBef>
              <a:spcAft>
                <a:spcPct val="0"/>
              </a:spcAft>
              <a:buClrTx/>
              <a:buSzTx/>
              <a:buFontTx/>
              <a:buNone/>
              <a:tabLst>
                <a:tab pos="2865438" algn="ctr"/>
                <a:tab pos="5730875" algn="r"/>
              </a:tabLst>
            </a:pP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Children’s</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Commissioner</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for Wales</a:t>
            </a:r>
            <a:endParaRPr kumimoji="0" lang="en-GB" altLang="en-US" sz="1800" b="0" i="0" u="none" strike="noStrike" cap="none" normalizeH="0" baseline="0" dirty="0">
              <a:ln>
                <a:noFill/>
              </a:ln>
              <a:solidFill>
                <a:schemeClr val="bg1"/>
              </a:solidFill>
              <a:effectLst/>
              <a:latin typeface="+mn-lt"/>
            </a:endParaRPr>
          </a:p>
        </p:txBody>
      </p:sp>
      <p:pic>
        <p:nvPicPr>
          <p:cNvPr id="5" name="Picture 4">
            <a:extLst>
              <a:ext uri="{FF2B5EF4-FFF2-40B4-BE49-F238E27FC236}">
                <a16:creationId xmlns:a16="http://schemas.microsoft.com/office/drawing/2014/main" id="{5EE0BAE2-2E0E-4E91-9C86-6137EC4D19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1999" y="432003"/>
            <a:ext cx="11329200" cy="122216"/>
          </a:xfrm>
          <a:prstGeom prst="rect">
            <a:avLst/>
          </a:prstGeom>
        </p:spPr>
      </p:pic>
      <p:pic>
        <p:nvPicPr>
          <p:cNvPr id="7" name="Picture 6">
            <a:extLst>
              <a:ext uri="{FF2B5EF4-FFF2-40B4-BE49-F238E27FC236}">
                <a16:creationId xmlns:a16="http://schemas.microsoft.com/office/drawing/2014/main" id="{674ED251-D41F-4894-AE87-87B969EAF32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32003" y="5076000"/>
            <a:ext cx="11329200" cy="413656"/>
          </a:xfrm>
          <a:prstGeom prst="rect">
            <a:avLst/>
          </a:prstGeom>
        </p:spPr>
      </p:pic>
      <p:cxnSp>
        <p:nvCxnSpPr>
          <p:cNvPr id="16" name="Straight Connector 15">
            <a:extLst>
              <a:ext uri="{FF2B5EF4-FFF2-40B4-BE49-F238E27FC236}">
                <a16:creationId xmlns:a16="http://schemas.microsoft.com/office/drawing/2014/main" id="{8D1A5DA7-AA85-49F2-BAAD-A171521305D3}"/>
              </a:ext>
            </a:extLst>
          </p:cNvPr>
          <p:cNvCxnSpPr/>
          <p:nvPr userDrawn="1"/>
        </p:nvCxnSpPr>
        <p:spPr>
          <a:xfrm>
            <a:off x="1799400" y="3927600"/>
            <a:ext cx="252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 Placeholder 10">
            <a:extLst>
              <a:ext uri="{FF2B5EF4-FFF2-40B4-BE49-F238E27FC236}">
                <a16:creationId xmlns:a16="http://schemas.microsoft.com/office/drawing/2014/main" id="{670A7857-2A17-4545-8F08-164E289C2513}"/>
              </a:ext>
            </a:extLst>
          </p:cNvPr>
          <p:cNvSpPr>
            <a:spLocks noGrp="1"/>
          </p:cNvSpPr>
          <p:nvPr>
            <p:ph type="body" sz="quarter" idx="11"/>
          </p:nvPr>
        </p:nvSpPr>
        <p:spPr>
          <a:xfrm>
            <a:off x="1800000" y="1511999"/>
            <a:ext cx="8593200" cy="2412000"/>
          </a:xfrm>
        </p:spPr>
        <p:txBody>
          <a:bodyPr lIns="0" tIns="0" rIns="0" bIns="152400">
            <a:noAutofit/>
          </a:bodyPr>
          <a:lstStyle>
            <a:lvl1pPr marL="0" indent="0">
              <a:spcBef>
                <a:spcPts val="0"/>
              </a:spcBef>
              <a:spcAft>
                <a:spcPts val="1200"/>
              </a:spcAft>
              <a:buNone/>
              <a:defRPr b="1">
                <a:solidFill>
                  <a:schemeClr val="bg1"/>
                </a:solidFill>
                <a:latin typeface="VAG Rounded Std Thin" panose="020F0402020204020204" pitchFamily="34" charset="0"/>
              </a:defRPr>
            </a:lvl1pPr>
            <a:lvl2pPr marL="0" indent="0">
              <a:buNone/>
              <a:defRPr sz="18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29" name="Text Placeholder 10">
            <a:extLst>
              <a:ext uri="{FF2B5EF4-FFF2-40B4-BE49-F238E27FC236}">
                <a16:creationId xmlns:a16="http://schemas.microsoft.com/office/drawing/2014/main" id="{516818EA-85F8-44FB-8813-18A7EF375767}"/>
              </a:ext>
            </a:extLst>
          </p:cNvPr>
          <p:cNvSpPr>
            <a:spLocks noGrp="1"/>
          </p:cNvSpPr>
          <p:nvPr>
            <p:ph type="body" sz="quarter" idx="13"/>
          </p:nvPr>
        </p:nvSpPr>
        <p:spPr>
          <a:xfrm>
            <a:off x="1800000" y="3927600"/>
            <a:ext cx="8593200" cy="1152000"/>
          </a:xfrm>
        </p:spPr>
        <p:txBody>
          <a:bodyPr lIns="0" tIns="152400" rIns="0" bIns="0">
            <a:noAutofit/>
          </a:bodyPr>
          <a:lstStyle>
            <a:lvl1pPr marL="0" indent="0">
              <a:spcBef>
                <a:spcPts val="1200"/>
              </a:spcBef>
              <a:spcAft>
                <a:spcPts val="0"/>
              </a:spcAft>
              <a:buNone/>
              <a:defRPr sz="1800" b="1">
                <a:solidFill>
                  <a:schemeClr val="bg1"/>
                </a:solidFill>
                <a:latin typeface="VAG Rounded Std Thin" panose="020F0402020204020204" pitchFamily="34" charset="0"/>
              </a:defRPr>
            </a:lvl1pPr>
            <a:lvl2pPr marL="0" indent="0">
              <a:buNone/>
              <a:defRPr sz="18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832902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 Purple">
    <p:bg>
      <p:bgPr>
        <a:solidFill>
          <a:schemeClr val="accent5"/>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3D187C6-C031-4ECC-B48D-F07C053680A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1999" y="5494491"/>
            <a:ext cx="961538" cy="1040040"/>
          </a:xfrm>
          <a:prstGeom prst="rect">
            <a:avLst/>
          </a:prstGeom>
        </p:spPr>
      </p:pic>
      <p:sp>
        <p:nvSpPr>
          <p:cNvPr id="12" name="Rectangle 4">
            <a:extLst>
              <a:ext uri="{FF2B5EF4-FFF2-40B4-BE49-F238E27FC236}">
                <a16:creationId xmlns:a16="http://schemas.microsoft.com/office/drawing/2014/main" id="{96C623B3-F41D-4BDC-92EC-1D60E3478E12}"/>
              </a:ext>
            </a:extLst>
          </p:cNvPr>
          <p:cNvSpPr>
            <a:spLocks noChangeArrowheads="1"/>
          </p:cNvSpPr>
          <p:nvPr userDrawn="1"/>
        </p:nvSpPr>
        <p:spPr bwMode="auto">
          <a:xfrm>
            <a:off x="10586797" y="5493600"/>
            <a:ext cx="1260000" cy="104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2865438" algn="ctr"/>
                <a:tab pos="5730875" algn="r"/>
              </a:tabLst>
            </a:pP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Comisiynydd</a:t>
            </a:r>
            <a: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
            </a:r>
            <a:b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b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Plant Cymru</a:t>
            </a:r>
            <a:endParaRPr kumimoji="0" lang="en-GB" altLang="en-US" sz="800" b="0" i="0" u="none" strike="noStrike" cap="none" normalizeH="0" baseline="0" dirty="0">
              <a:ln>
                <a:noFill/>
              </a:ln>
              <a:solidFill>
                <a:schemeClr val="bg1"/>
              </a:solidFill>
              <a:effectLst/>
              <a:latin typeface="VAG Rounded" pitchFamily="50" charset="0"/>
            </a:endParaRPr>
          </a:p>
          <a:p>
            <a:pPr marL="0" marR="0" lvl="0" indent="0" algn="l" defTabSz="914400" rtl="0" eaLnBrk="0" fontAlgn="base" latinLnBrk="0" hangingPunct="0">
              <a:lnSpc>
                <a:spcPct val="90000"/>
              </a:lnSpc>
              <a:spcBef>
                <a:spcPct val="0"/>
              </a:spcBef>
              <a:spcAft>
                <a:spcPct val="0"/>
              </a:spcAft>
              <a:buClrTx/>
              <a:buSzTx/>
              <a:buFontTx/>
              <a:buNone/>
              <a:tabLst>
                <a:tab pos="2865438" algn="ctr"/>
                <a:tab pos="5730875" algn="r"/>
              </a:tabLst>
            </a:pP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Children’s</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Commissioner</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for Wales</a:t>
            </a:r>
            <a:endParaRPr kumimoji="0" lang="en-GB" altLang="en-US" sz="1800" b="0" i="0" u="none" strike="noStrike" cap="none" normalizeH="0" baseline="0" dirty="0">
              <a:ln>
                <a:noFill/>
              </a:ln>
              <a:solidFill>
                <a:schemeClr val="bg1"/>
              </a:solidFill>
              <a:effectLst/>
              <a:latin typeface="+mn-lt"/>
            </a:endParaRPr>
          </a:p>
        </p:txBody>
      </p:sp>
      <p:pic>
        <p:nvPicPr>
          <p:cNvPr id="5" name="Picture 4">
            <a:extLst>
              <a:ext uri="{FF2B5EF4-FFF2-40B4-BE49-F238E27FC236}">
                <a16:creationId xmlns:a16="http://schemas.microsoft.com/office/drawing/2014/main" id="{5EE0BAE2-2E0E-4E91-9C86-6137EC4D19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1999" y="432003"/>
            <a:ext cx="11329200" cy="122216"/>
          </a:xfrm>
          <a:prstGeom prst="rect">
            <a:avLst/>
          </a:prstGeom>
        </p:spPr>
      </p:pic>
      <p:pic>
        <p:nvPicPr>
          <p:cNvPr id="7" name="Picture 6">
            <a:extLst>
              <a:ext uri="{FF2B5EF4-FFF2-40B4-BE49-F238E27FC236}">
                <a16:creationId xmlns:a16="http://schemas.microsoft.com/office/drawing/2014/main" id="{674ED251-D41F-4894-AE87-87B969EAF32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32003" y="5076000"/>
            <a:ext cx="11329200" cy="413656"/>
          </a:xfrm>
          <a:prstGeom prst="rect">
            <a:avLst/>
          </a:prstGeom>
        </p:spPr>
      </p:pic>
      <p:cxnSp>
        <p:nvCxnSpPr>
          <p:cNvPr id="16" name="Straight Connector 15">
            <a:extLst>
              <a:ext uri="{FF2B5EF4-FFF2-40B4-BE49-F238E27FC236}">
                <a16:creationId xmlns:a16="http://schemas.microsoft.com/office/drawing/2014/main" id="{8D1A5DA7-AA85-49F2-BAAD-A171521305D3}"/>
              </a:ext>
            </a:extLst>
          </p:cNvPr>
          <p:cNvCxnSpPr/>
          <p:nvPr userDrawn="1"/>
        </p:nvCxnSpPr>
        <p:spPr>
          <a:xfrm>
            <a:off x="1799400" y="3927600"/>
            <a:ext cx="252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7ECAE7AA-4351-4C21-B3EB-537899028611}"/>
              </a:ext>
            </a:extLst>
          </p:cNvPr>
          <p:cNvSpPr>
            <a:spLocks noGrp="1"/>
          </p:cNvSpPr>
          <p:nvPr>
            <p:ph type="body" sz="quarter" idx="11"/>
          </p:nvPr>
        </p:nvSpPr>
        <p:spPr>
          <a:xfrm>
            <a:off x="1800000" y="1511999"/>
            <a:ext cx="8593200" cy="2412000"/>
          </a:xfrm>
        </p:spPr>
        <p:txBody>
          <a:bodyPr lIns="0" tIns="0" rIns="0" bIns="152400">
            <a:noAutofit/>
          </a:bodyPr>
          <a:lstStyle>
            <a:lvl1pPr marL="0" indent="0">
              <a:spcBef>
                <a:spcPts val="0"/>
              </a:spcBef>
              <a:spcAft>
                <a:spcPts val="1200"/>
              </a:spcAft>
              <a:buNone/>
              <a:defRPr b="1">
                <a:solidFill>
                  <a:schemeClr val="bg1"/>
                </a:solidFill>
                <a:latin typeface="VAG Rounded Std Thin" panose="020F0402020204020204" pitchFamily="34" charset="0"/>
              </a:defRPr>
            </a:lvl1pPr>
            <a:lvl2pPr marL="0" indent="0">
              <a:buNone/>
              <a:defRPr sz="18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11" name="Text Placeholder 10">
            <a:extLst>
              <a:ext uri="{FF2B5EF4-FFF2-40B4-BE49-F238E27FC236}">
                <a16:creationId xmlns:a16="http://schemas.microsoft.com/office/drawing/2014/main" id="{FC87B527-9C95-426A-A3A0-11C08ACAF5F7}"/>
              </a:ext>
            </a:extLst>
          </p:cNvPr>
          <p:cNvSpPr>
            <a:spLocks noGrp="1"/>
          </p:cNvSpPr>
          <p:nvPr>
            <p:ph type="body" sz="quarter" idx="13"/>
          </p:nvPr>
        </p:nvSpPr>
        <p:spPr>
          <a:xfrm>
            <a:off x="1800000" y="3927600"/>
            <a:ext cx="8593200" cy="1152000"/>
          </a:xfrm>
        </p:spPr>
        <p:txBody>
          <a:bodyPr lIns="0" tIns="152400" rIns="0" bIns="0">
            <a:noAutofit/>
          </a:bodyPr>
          <a:lstStyle>
            <a:lvl1pPr marL="0" indent="0">
              <a:spcBef>
                <a:spcPts val="1200"/>
              </a:spcBef>
              <a:spcAft>
                <a:spcPts val="0"/>
              </a:spcAft>
              <a:buNone/>
              <a:defRPr sz="1800" b="1">
                <a:solidFill>
                  <a:schemeClr val="bg1"/>
                </a:solidFill>
                <a:latin typeface="VAG Rounded Std Thin" panose="020F0402020204020204" pitchFamily="34" charset="0"/>
              </a:defRPr>
            </a:lvl1pPr>
            <a:lvl2pPr marL="0" indent="0">
              <a:buNone/>
              <a:defRPr sz="18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962978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Slide - Blue">
    <p:bg>
      <p:bgPr>
        <a:solidFill>
          <a:srgbClr val="0072BC"/>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3D187C6-C031-4ECC-B48D-F07C053680A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1999" y="5494491"/>
            <a:ext cx="961538" cy="1040040"/>
          </a:xfrm>
          <a:prstGeom prst="rect">
            <a:avLst/>
          </a:prstGeom>
        </p:spPr>
      </p:pic>
      <p:sp>
        <p:nvSpPr>
          <p:cNvPr id="12" name="Rectangle 4">
            <a:extLst>
              <a:ext uri="{FF2B5EF4-FFF2-40B4-BE49-F238E27FC236}">
                <a16:creationId xmlns:a16="http://schemas.microsoft.com/office/drawing/2014/main" id="{96C623B3-F41D-4BDC-92EC-1D60E3478E12}"/>
              </a:ext>
            </a:extLst>
          </p:cNvPr>
          <p:cNvSpPr>
            <a:spLocks noChangeArrowheads="1"/>
          </p:cNvSpPr>
          <p:nvPr userDrawn="1"/>
        </p:nvSpPr>
        <p:spPr bwMode="auto">
          <a:xfrm>
            <a:off x="10586797" y="5493600"/>
            <a:ext cx="1260000" cy="104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2865438" algn="ctr"/>
                <a:tab pos="5730875" algn="r"/>
              </a:tabLst>
            </a:pP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Comisiynydd</a:t>
            </a:r>
            <a: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
            </a:r>
            <a:b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b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Plant Cymru</a:t>
            </a:r>
            <a:endParaRPr kumimoji="0" lang="en-GB" altLang="en-US" sz="800" b="0" i="0" u="none" strike="noStrike" cap="none" normalizeH="0" baseline="0" dirty="0">
              <a:ln>
                <a:noFill/>
              </a:ln>
              <a:solidFill>
                <a:schemeClr val="bg1"/>
              </a:solidFill>
              <a:effectLst/>
              <a:latin typeface="VAG Rounded" pitchFamily="50" charset="0"/>
            </a:endParaRPr>
          </a:p>
          <a:p>
            <a:pPr marL="0" marR="0" lvl="0" indent="0" algn="l" defTabSz="914400" rtl="0" eaLnBrk="0" fontAlgn="base" latinLnBrk="0" hangingPunct="0">
              <a:lnSpc>
                <a:spcPct val="90000"/>
              </a:lnSpc>
              <a:spcBef>
                <a:spcPct val="0"/>
              </a:spcBef>
              <a:spcAft>
                <a:spcPct val="0"/>
              </a:spcAft>
              <a:buClrTx/>
              <a:buSzTx/>
              <a:buFontTx/>
              <a:buNone/>
              <a:tabLst>
                <a:tab pos="2865438" algn="ctr"/>
                <a:tab pos="5730875" algn="r"/>
              </a:tabLst>
            </a:pP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Children’s</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Commissioner</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for Wales</a:t>
            </a:r>
            <a:endParaRPr kumimoji="0" lang="en-GB" altLang="en-US" sz="1800" b="0" i="0" u="none" strike="noStrike" cap="none" normalizeH="0" baseline="0" dirty="0">
              <a:ln>
                <a:noFill/>
              </a:ln>
              <a:solidFill>
                <a:schemeClr val="bg1"/>
              </a:solidFill>
              <a:effectLst/>
              <a:latin typeface="+mn-lt"/>
            </a:endParaRPr>
          </a:p>
        </p:txBody>
      </p:sp>
      <p:pic>
        <p:nvPicPr>
          <p:cNvPr id="5" name="Picture 4">
            <a:extLst>
              <a:ext uri="{FF2B5EF4-FFF2-40B4-BE49-F238E27FC236}">
                <a16:creationId xmlns:a16="http://schemas.microsoft.com/office/drawing/2014/main" id="{5EE0BAE2-2E0E-4E91-9C86-6137EC4D19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1999" y="432003"/>
            <a:ext cx="11329200" cy="122216"/>
          </a:xfrm>
          <a:prstGeom prst="rect">
            <a:avLst/>
          </a:prstGeom>
        </p:spPr>
      </p:pic>
      <p:pic>
        <p:nvPicPr>
          <p:cNvPr id="7" name="Picture 6">
            <a:extLst>
              <a:ext uri="{FF2B5EF4-FFF2-40B4-BE49-F238E27FC236}">
                <a16:creationId xmlns:a16="http://schemas.microsoft.com/office/drawing/2014/main" id="{674ED251-D41F-4894-AE87-87B969EAF32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32003" y="5076000"/>
            <a:ext cx="11329200" cy="413656"/>
          </a:xfrm>
          <a:prstGeom prst="rect">
            <a:avLst/>
          </a:prstGeom>
        </p:spPr>
      </p:pic>
      <p:cxnSp>
        <p:nvCxnSpPr>
          <p:cNvPr id="16" name="Straight Connector 15">
            <a:extLst>
              <a:ext uri="{FF2B5EF4-FFF2-40B4-BE49-F238E27FC236}">
                <a16:creationId xmlns:a16="http://schemas.microsoft.com/office/drawing/2014/main" id="{8D1A5DA7-AA85-49F2-BAAD-A171521305D3}"/>
              </a:ext>
            </a:extLst>
          </p:cNvPr>
          <p:cNvCxnSpPr/>
          <p:nvPr userDrawn="1"/>
        </p:nvCxnSpPr>
        <p:spPr>
          <a:xfrm>
            <a:off x="1799400" y="3927600"/>
            <a:ext cx="252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65DD9D79-DCC4-4119-A5A5-C31167AB465B}"/>
              </a:ext>
            </a:extLst>
          </p:cNvPr>
          <p:cNvSpPr>
            <a:spLocks noGrp="1"/>
          </p:cNvSpPr>
          <p:nvPr>
            <p:ph type="body" sz="quarter" idx="11"/>
          </p:nvPr>
        </p:nvSpPr>
        <p:spPr>
          <a:xfrm>
            <a:off x="1800000" y="1511999"/>
            <a:ext cx="8593200" cy="2412000"/>
          </a:xfrm>
        </p:spPr>
        <p:txBody>
          <a:bodyPr lIns="0" tIns="0" rIns="0" bIns="152400">
            <a:noAutofit/>
          </a:bodyPr>
          <a:lstStyle>
            <a:lvl1pPr marL="0" indent="0">
              <a:spcBef>
                <a:spcPts val="0"/>
              </a:spcBef>
              <a:spcAft>
                <a:spcPts val="1200"/>
              </a:spcAft>
              <a:buNone/>
              <a:defRPr b="1">
                <a:solidFill>
                  <a:schemeClr val="bg1"/>
                </a:solidFill>
                <a:latin typeface="VAG Rounded Std Thin" panose="020F0402020204020204" pitchFamily="34" charset="0"/>
              </a:defRPr>
            </a:lvl1pPr>
            <a:lvl2pPr marL="0" indent="0">
              <a:buNone/>
              <a:defRPr sz="18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11" name="Text Placeholder 10">
            <a:extLst>
              <a:ext uri="{FF2B5EF4-FFF2-40B4-BE49-F238E27FC236}">
                <a16:creationId xmlns:a16="http://schemas.microsoft.com/office/drawing/2014/main" id="{800A31E7-103F-41CA-A05A-3385EB97E51A}"/>
              </a:ext>
            </a:extLst>
          </p:cNvPr>
          <p:cNvSpPr>
            <a:spLocks noGrp="1"/>
          </p:cNvSpPr>
          <p:nvPr>
            <p:ph type="body" sz="quarter" idx="13"/>
          </p:nvPr>
        </p:nvSpPr>
        <p:spPr>
          <a:xfrm>
            <a:off x="1800000" y="3927600"/>
            <a:ext cx="8593200" cy="1152000"/>
          </a:xfrm>
        </p:spPr>
        <p:txBody>
          <a:bodyPr lIns="0" tIns="152400" rIns="0" bIns="0">
            <a:noAutofit/>
          </a:bodyPr>
          <a:lstStyle>
            <a:lvl1pPr marL="0" indent="0">
              <a:spcBef>
                <a:spcPts val="1200"/>
              </a:spcBef>
              <a:spcAft>
                <a:spcPts val="0"/>
              </a:spcAft>
              <a:buNone/>
              <a:defRPr sz="1800" b="1">
                <a:solidFill>
                  <a:schemeClr val="bg1"/>
                </a:solidFill>
                <a:latin typeface="VAG Rounded Std Thin" panose="020F0402020204020204" pitchFamily="34" charset="0"/>
              </a:defRPr>
            </a:lvl1pPr>
            <a:lvl2pPr marL="0" indent="0">
              <a:buNone/>
              <a:defRPr sz="18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2521831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36C5B0-BCE9-4190-B09A-DBC0AA33D3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0115FE0C-6F9B-4E90-8B7D-20A7210575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40DD1D29-2E01-48A5-96E1-EDB95AC10C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DAA6C1-B524-4083-8985-4658D9A351CB}" type="datetimeFigureOut">
              <a:rPr lang="en-GB" smtClean="0"/>
              <a:pPr/>
              <a:t>23/08/2022</a:t>
            </a:fld>
            <a:endParaRPr lang="en-GB"/>
          </a:p>
        </p:txBody>
      </p:sp>
      <p:sp>
        <p:nvSpPr>
          <p:cNvPr id="5" name="Footer Placeholder 4">
            <a:extLst>
              <a:ext uri="{FF2B5EF4-FFF2-40B4-BE49-F238E27FC236}">
                <a16:creationId xmlns:a16="http://schemas.microsoft.com/office/drawing/2014/main" id="{1FFDCDDF-CFCD-4C49-922F-73DA90588F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3EBF52E-53C0-4F36-8CFC-2FC836391F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38EB8B-7571-4EDF-8436-56B416227145}" type="slidenum">
              <a:rPr lang="en-GB" smtClean="0"/>
              <a:pPr/>
              <a:t>‹#›</a:t>
            </a:fld>
            <a:endParaRPr lang="en-GB"/>
          </a:p>
        </p:txBody>
      </p:sp>
    </p:spTree>
    <p:extLst>
      <p:ext uri="{BB962C8B-B14F-4D97-AF65-F5344CB8AC3E}">
        <p14:creationId xmlns:p14="http://schemas.microsoft.com/office/powerpoint/2010/main" val="244953833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3" r:id="rId5"/>
    <p:sldLayoutId id="2147483650" r:id="rId6"/>
    <p:sldLayoutId id="2147483664" r:id="rId7"/>
    <p:sldLayoutId id="2147483665" r:id="rId8"/>
    <p:sldLayoutId id="2147483666" r:id="rId9"/>
    <p:sldLayoutId id="2147483667" r:id="rId10"/>
  </p:sldLayoutIdLst>
  <p:txStyles>
    <p:titleStyle>
      <a:lvl1pPr algn="l" defTabSz="914400" rtl="0" eaLnBrk="1" latinLnBrk="0" hangingPunct="1">
        <a:lnSpc>
          <a:spcPct val="90000"/>
        </a:lnSpc>
        <a:spcBef>
          <a:spcPct val="0"/>
        </a:spcBef>
        <a:buNone/>
        <a:defRPr sz="6000" kern="1200">
          <a:solidFill>
            <a:schemeClr val="tx1"/>
          </a:solidFill>
          <a:latin typeface="VAG Rounded"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18.m4a"/><Relationship Id="rId7" Type="http://schemas.openxmlformats.org/officeDocument/2006/relationships/hyperlink" Target="https://www.youtube.com/watch?v=1O2MHPccty0" TargetMode="Externa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notesSlide" Target="../notesSlides/notesSlide10.xml"/><Relationship Id="rId11" Type="http://schemas.openxmlformats.org/officeDocument/2006/relationships/image" Target="../media/image9.png"/><Relationship Id="rId5" Type="http://schemas.openxmlformats.org/officeDocument/2006/relationships/slideLayout" Target="../slideLayouts/slideLayout4.xml"/><Relationship Id="rId10" Type="http://schemas.openxmlformats.org/officeDocument/2006/relationships/image" Target="../media/image13.png"/><Relationship Id="rId4" Type="http://schemas.openxmlformats.org/officeDocument/2006/relationships/audio" Target="../media/media18.m4a"/><Relationship Id="rId9" Type="http://schemas.openxmlformats.org/officeDocument/2006/relationships/hyperlink" Target="https://www.youtube.com/watch?v=kli9mIu7gmI" TargetMode="External"/></Relationships>
</file>

<file path=ppt/slides/_rels/slide11.xml.rels><?xml version="1.0" encoding="UTF-8" standalone="yes"?>
<Relationships xmlns="http://schemas.openxmlformats.org/package/2006/relationships"><Relationship Id="rId3" Type="http://schemas.microsoft.com/office/2007/relationships/media" Target="../media/media20.m4a"/><Relationship Id="rId7" Type="http://schemas.openxmlformats.org/officeDocument/2006/relationships/image" Target="../media/image9.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notesSlide" Target="../notesSlides/notesSlide11.xml"/><Relationship Id="rId5" Type="http://schemas.openxmlformats.org/officeDocument/2006/relationships/slideLayout" Target="../slideLayouts/slideLayout4.xml"/><Relationship Id="rId4" Type="http://schemas.openxmlformats.org/officeDocument/2006/relationships/audio" Target="../media/media20.m4a"/></Relationships>
</file>

<file path=ppt/slides/_rels/slide12.xml.rels><?xml version="1.0" encoding="UTF-8" standalone="yes"?>
<Relationships xmlns="http://schemas.openxmlformats.org/package/2006/relationships"><Relationship Id="rId3" Type="http://schemas.microsoft.com/office/2007/relationships/media" Target="../media/media22.m4a"/><Relationship Id="rId7" Type="http://schemas.openxmlformats.org/officeDocument/2006/relationships/image" Target="../media/image9.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notesSlide" Target="../notesSlides/notesSlide12.xml"/><Relationship Id="rId5" Type="http://schemas.openxmlformats.org/officeDocument/2006/relationships/slideLayout" Target="../slideLayouts/slideLayout4.xml"/><Relationship Id="rId4" Type="http://schemas.openxmlformats.org/officeDocument/2006/relationships/audio" Target="../media/media22.m4a"/></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24.m4a"/><Relationship Id="rId7" Type="http://schemas.openxmlformats.org/officeDocument/2006/relationships/image" Target="../media/image14.jpe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notesSlide" Target="../notesSlides/notesSlide13.xml"/><Relationship Id="rId5" Type="http://schemas.openxmlformats.org/officeDocument/2006/relationships/slideLayout" Target="../slideLayouts/slideLayout4.xml"/><Relationship Id="rId4" Type="http://schemas.openxmlformats.org/officeDocument/2006/relationships/audio" Target="../media/media24.m4a"/></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26.m4a"/><Relationship Id="rId7" Type="http://schemas.openxmlformats.org/officeDocument/2006/relationships/hyperlink" Target="https://www.youtube.com/watch?v=RQNkq26bxtM" TargetMode="Externa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notesSlide" Target="../notesSlides/notesSlide14.xml"/><Relationship Id="rId5" Type="http://schemas.openxmlformats.org/officeDocument/2006/relationships/slideLayout" Target="../slideLayouts/slideLayout4.xml"/><Relationship Id="rId10" Type="http://schemas.openxmlformats.org/officeDocument/2006/relationships/image" Target="../media/image9.png"/><Relationship Id="rId4" Type="http://schemas.openxmlformats.org/officeDocument/2006/relationships/audio" Target="../media/media26.m4a"/><Relationship Id="rId9" Type="http://schemas.openxmlformats.org/officeDocument/2006/relationships/hyperlink" Target="https://www.youtube.com/watch?v=3vs45oZ939M&amp;feature=youtu.be" TargetMode="External"/></Relationships>
</file>

<file path=ppt/slides/_rels/slide15.xml.rels><?xml version="1.0" encoding="UTF-8" standalone="yes"?>
<Relationships xmlns="http://schemas.openxmlformats.org/package/2006/relationships"><Relationship Id="rId3" Type="http://schemas.microsoft.com/office/2007/relationships/media" Target="../media/media28.m4a"/><Relationship Id="rId7" Type="http://schemas.openxmlformats.org/officeDocument/2006/relationships/image" Target="../media/image9.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notesSlide" Target="../notesSlides/notesSlide15.xml"/><Relationship Id="rId5" Type="http://schemas.openxmlformats.org/officeDocument/2006/relationships/slideLayout" Target="../slideLayouts/slideLayout4.xml"/><Relationship Id="rId4" Type="http://schemas.openxmlformats.org/officeDocument/2006/relationships/audio" Target="../media/media28.m4a"/></Relationships>
</file>

<file path=ppt/slides/_rels/slide16.xml.rels><?xml version="1.0" encoding="UTF-8" standalone="yes"?>
<Relationships xmlns="http://schemas.openxmlformats.org/package/2006/relationships"><Relationship Id="rId3" Type="http://schemas.microsoft.com/office/2007/relationships/media" Target="../media/media30.m4a"/><Relationship Id="rId7" Type="http://schemas.openxmlformats.org/officeDocument/2006/relationships/image" Target="../media/image9.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notesSlide" Target="../notesSlides/notesSlide16.xml"/><Relationship Id="rId5" Type="http://schemas.openxmlformats.org/officeDocument/2006/relationships/slideLayout" Target="../slideLayouts/slideLayout4.xml"/><Relationship Id="rId4" Type="http://schemas.openxmlformats.org/officeDocument/2006/relationships/audio" Target="../media/media30.m4a"/></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32.m4a"/><Relationship Id="rId7" Type="http://schemas.openxmlformats.org/officeDocument/2006/relationships/image" Target="../media/image16.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notesSlide" Target="../notesSlides/notesSlide17.xml"/><Relationship Id="rId5" Type="http://schemas.openxmlformats.org/officeDocument/2006/relationships/slideLayout" Target="../slideLayouts/slideLayout4.xml"/><Relationship Id="rId4" Type="http://schemas.openxmlformats.org/officeDocument/2006/relationships/audio" Target="../media/media32.m4a"/></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34.m4a"/><Relationship Id="rId7" Type="http://schemas.openxmlformats.org/officeDocument/2006/relationships/image" Target="../media/image17.jpe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notesSlide" Target="../notesSlides/notesSlide18.xml"/><Relationship Id="rId5" Type="http://schemas.openxmlformats.org/officeDocument/2006/relationships/slideLayout" Target="../slideLayouts/slideLayout4.xml"/><Relationship Id="rId4" Type="http://schemas.openxmlformats.org/officeDocument/2006/relationships/audio" Target="../media/media34.m4a"/></Relationships>
</file>

<file path=ppt/slides/_rels/slide19.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36.m4a"/><Relationship Id="rId7" Type="http://schemas.openxmlformats.org/officeDocument/2006/relationships/image" Target="../media/image18.emf"/><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notesSlide" Target="../notesSlides/notesSlide19.xml"/><Relationship Id="rId5" Type="http://schemas.openxmlformats.org/officeDocument/2006/relationships/slideLayout" Target="../slideLayouts/slideLayout4.xml"/><Relationship Id="rId4" Type="http://schemas.openxmlformats.org/officeDocument/2006/relationships/audio" Target="../media/media36.m4a"/></Relationships>
</file>

<file path=ppt/slides/_rels/slide2.xml.rels><?xml version="1.0" encoding="UTF-8" standalone="yes"?>
<Relationships xmlns="http://schemas.openxmlformats.org/package/2006/relationships"><Relationship Id="rId3" Type="http://schemas.microsoft.com/office/2007/relationships/media" Target="../media/media2.m4a"/><Relationship Id="rId7" Type="http://schemas.openxmlformats.org/officeDocument/2006/relationships/image" Target="../media/image9.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notesSlide" Target="../notesSlides/notesSlide2.xml"/><Relationship Id="rId5" Type="http://schemas.openxmlformats.org/officeDocument/2006/relationships/slideLayout" Target="../slideLayouts/slideLayout4.xml"/><Relationship Id="rId4" Type="http://schemas.openxmlformats.org/officeDocument/2006/relationships/audio" Target="../media/media2.m4a"/></Relationships>
</file>

<file path=ppt/slides/_rels/slide20.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38.m4a"/><Relationship Id="rId7" Type="http://schemas.openxmlformats.org/officeDocument/2006/relationships/image" Target="../media/image19.jpe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notesSlide" Target="../notesSlides/notesSlide20.xml"/><Relationship Id="rId5" Type="http://schemas.openxmlformats.org/officeDocument/2006/relationships/slideLayout" Target="../slideLayouts/slideLayout4.xml"/><Relationship Id="rId4" Type="http://schemas.openxmlformats.org/officeDocument/2006/relationships/audio" Target="../media/media38.m4a"/></Relationships>
</file>

<file path=ppt/slides/_rels/slide21.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media" Target="../media/media40.m4a"/><Relationship Id="rId7" Type="http://schemas.openxmlformats.org/officeDocument/2006/relationships/image" Target="../media/image20.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notesSlide" Target="../notesSlides/notesSlide21.xml"/><Relationship Id="rId5" Type="http://schemas.openxmlformats.org/officeDocument/2006/relationships/slideLayout" Target="../slideLayouts/slideLayout4.xml"/><Relationship Id="rId4" Type="http://schemas.openxmlformats.org/officeDocument/2006/relationships/audio" Target="../media/media40.m4a"/><Relationship Id="rId9"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microsoft.com/office/2007/relationships/media" Target="../media/media42.m4a"/><Relationship Id="rId7" Type="http://schemas.openxmlformats.org/officeDocument/2006/relationships/image" Target="../media/image9.pn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notesSlide" Target="../notesSlides/notesSlide22.xml"/><Relationship Id="rId5" Type="http://schemas.openxmlformats.org/officeDocument/2006/relationships/slideLayout" Target="../slideLayouts/slideLayout4.xml"/><Relationship Id="rId4" Type="http://schemas.openxmlformats.org/officeDocument/2006/relationships/audio" Target="../media/media42.m4a"/></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hyperlink" Target="mailto:post@childcomwales.org.uk"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hyperlink" Target="http://www.complantcymru.org.uk/" TargetMode="External"/><Relationship Id="rId4" Type="http://schemas.openxmlformats.org/officeDocument/2006/relationships/hyperlink" Target="https://www.facebook.com/childcomwales/"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4.m4a"/><Relationship Id="rId7" Type="http://schemas.openxmlformats.org/officeDocument/2006/relationships/hyperlink" Target="https://www.youtube.com/watch?v=qVHmRlqCTtc" TargetMode="Externa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notesSlide" Target="../notesSlides/notesSlide3.xml"/><Relationship Id="rId11" Type="http://schemas.openxmlformats.org/officeDocument/2006/relationships/image" Target="../media/image9.png"/><Relationship Id="rId5" Type="http://schemas.openxmlformats.org/officeDocument/2006/relationships/slideLayout" Target="../slideLayouts/slideLayout4.xml"/><Relationship Id="rId10" Type="http://schemas.openxmlformats.org/officeDocument/2006/relationships/image" Target="../media/image11.png"/><Relationship Id="rId4" Type="http://schemas.openxmlformats.org/officeDocument/2006/relationships/audio" Target="../media/media4.m4a"/><Relationship Id="rId9" Type="http://schemas.openxmlformats.org/officeDocument/2006/relationships/hyperlink" Target="https://www.youtube.com/watch?v=JoLD7gp1jJ8" TargetMode="External"/></Relationships>
</file>

<file path=ppt/slides/_rels/slide4.xml.rels><?xml version="1.0" encoding="UTF-8" standalone="yes"?>
<Relationships xmlns="http://schemas.openxmlformats.org/package/2006/relationships"><Relationship Id="rId3" Type="http://schemas.microsoft.com/office/2007/relationships/media" Target="../media/media6.m4a"/><Relationship Id="rId7" Type="http://schemas.openxmlformats.org/officeDocument/2006/relationships/image" Target="../media/image9.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notesSlide" Target="../notesSlides/notesSlide4.xml"/><Relationship Id="rId5" Type="http://schemas.openxmlformats.org/officeDocument/2006/relationships/slideLayout" Target="../slideLayouts/slideLayout4.xml"/><Relationship Id="rId4" Type="http://schemas.openxmlformats.org/officeDocument/2006/relationships/audio" Target="../media/media6.m4a"/></Relationships>
</file>

<file path=ppt/slides/_rels/slide5.xml.rels><?xml version="1.0" encoding="UTF-8" standalone="yes"?>
<Relationships xmlns="http://schemas.openxmlformats.org/package/2006/relationships"><Relationship Id="rId3" Type="http://schemas.microsoft.com/office/2007/relationships/media" Target="../media/media8.m4a"/><Relationship Id="rId7" Type="http://schemas.openxmlformats.org/officeDocument/2006/relationships/image" Target="../media/image9.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notesSlide" Target="../notesSlides/notesSlide5.xml"/><Relationship Id="rId5" Type="http://schemas.openxmlformats.org/officeDocument/2006/relationships/slideLayout" Target="../slideLayouts/slideLayout1.xml"/><Relationship Id="rId4" Type="http://schemas.openxmlformats.org/officeDocument/2006/relationships/audio" Target="../media/media8.m4a"/></Relationships>
</file>

<file path=ppt/slides/_rels/slide6.xml.rels><?xml version="1.0" encoding="UTF-8" standalone="yes"?>
<Relationships xmlns="http://schemas.openxmlformats.org/package/2006/relationships"><Relationship Id="rId3" Type="http://schemas.microsoft.com/office/2007/relationships/media" Target="../media/media10.m4a"/><Relationship Id="rId7" Type="http://schemas.openxmlformats.org/officeDocument/2006/relationships/image" Target="../media/image9.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notesSlide" Target="../notesSlides/notesSlide6.xml"/><Relationship Id="rId5" Type="http://schemas.openxmlformats.org/officeDocument/2006/relationships/slideLayout" Target="../slideLayouts/slideLayout4.xml"/><Relationship Id="rId4" Type="http://schemas.openxmlformats.org/officeDocument/2006/relationships/audio" Target="../media/media10.m4a"/></Relationships>
</file>

<file path=ppt/slides/_rels/slide7.xml.rels><?xml version="1.0" encoding="UTF-8" standalone="yes"?>
<Relationships xmlns="http://schemas.openxmlformats.org/package/2006/relationships"><Relationship Id="rId3" Type="http://schemas.microsoft.com/office/2007/relationships/media" Target="../media/media12.m4a"/><Relationship Id="rId7" Type="http://schemas.openxmlformats.org/officeDocument/2006/relationships/image" Target="../media/image9.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notesSlide" Target="../notesSlides/notesSlide7.xml"/><Relationship Id="rId5" Type="http://schemas.openxmlformats.org/officeDocument/2006/relationships/slideLayout" Target="../slideLayouts/slideLayout4.xml"/><Relationship Id="rId4" Type="http://schemas.openxmlformats.org/officeDocument/2006/relationships/audio" Target="../media/media12.m4a"/></Relationships>
</file>

<file path=ppt/slides/_rels/slide8.xml.rels><?xml version="1.0" encoding="UTF-8" standalone="yes"?>
<Relationships xmlns="http://schemas.openxmlformats.org/package/2006/relationships"><Relationship Id="rId8" Type="http://schemas.openxmlformats.org/officeDocument/2006/relationships/hyperlink" Target="https://www.childcomwales.org.uk/wp-content/uploads/2022/04/CCfW-A2-Rights-Poster-CYMRAEG-AW-Rocio.pdf" TargetMode="External"/><Relationship Id="rId3" Type="http://schemas.microsoft.com/office/2007/relationships/media" Target="../media/media14.m4a"/><Relationship Id="rId7" Type="http://schemas.openxmlformats.org/officeDocument/2006/relationships/hyperlink" Target="https://www.childcomwales.org.uk/wp-content/uploads/2022/04/CCfW-A2-Rights-Poster-ENGLISH-AW-Rocio.pdf" TargetMode="Externa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notesSlide" Target="../notesSlides/notesSlide8.xml"/><Relationship Id="rId5" Type="http://schemas.openxmlformats.org/officeDocument/2006/relationships/slideLayout" Target="../slideLayouts/slideLayout4.xml"/><Relationship Id="rId4" Type="http://schemas.openxmlformats.org/officeDocument/2006/relationships/audio" Target="../media/media14.m4a"/><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microsoft.com/office/2007/relationships/media" Target="../media/media16.m4a"/><Relationship Id="rId7" Type="http://schemas.openxmlformats.org/officeDocument/2006/relationships/image" Target="../media/image9.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notesSlide" Target="../notesSlides/notesSlide9.xml"/><Relationship Id="rId5" Type="http://schemas.openxmlformats.org/officeDocument/2006/relationships/slideLayout" Target="../slideLayouts/slideLayout4.xml"/><Relationship Id="rId4" Type="http://schemas.openxmlformats.org/officeDocument/2006/relationships/audio" Target="../media/media16.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6461535" y="764959"/>
            <a:ext cx="4594302" cy="3323987"/>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6000" kern="1200">
                <a:solidFill>
                  <a:schemeClr val="tx1"/>
                </a:solidFill>
                <a:latin typeface="VAG Rounded" pitchFamily="50" charset="0"/>
                <a:ea typeface="+mj-ea"/>
                <a:cs typeface="+mj-cs"/>
              </a:defRPr>
            </a:lvl1pPr>
          </a:lstStyle>
          <a:p>
            <a:pPr algn="ctr"/>
            <a:r>
              <a:rPr lang="en-GB" dirty="0"/>
              <a:t>A Children’s Rights Approach to Health</a:t>
            </a:r>
            <a:endParaRPr lang="en-GB" dirty="0">
              <a:latin typeface="+mj-lt"/>
            </a:endParaRPr>
          </a:p>
        </p:txBody>
      </p:sp>
      <p:sp>
        <p:nvSpPr>
          <p:cNvPr id="2" name="Rectangle 1"/>
          <p:cNvSpPr/>
          <p:nvPr/>
        </p:nvSpPr>
        <p:spPr>
          <a:xfrm>
            <a:off x="515976" y="658907"/>
            <a:ext cx="5426440" cy="3785652"/>
          </a:xfrm>
          <a:prstGeom prst="rect">
            <a:avLst/>
          </a:prstGeom>
        </p:spPr>
        <p:txBody>
          <a:bodyPr wrap="square">
            <a:spAutoFit/>
          </a:bodyPr>
          <a:lstStyle/>
          <a:p>
            <a:pPr algn="ctr"/>
            <a:r>
              <a:rPr lang="en-US" sz="6000" dirty="0">
                <a:solidFill>
                  <a:schemeClr val="accent4"/>
                </a:solidFill>
                <a:latin typeface="+mj-lt"/>
              </a:rPr>
              <a:t>Dull </a:t>
            </a:r>
            <a:r>
              <a:rPr lang="en-US" sz="6000" dirty="0" err="1">
                <a:solidFill>
                  <a:schemeClr val="accent4"/>
                </a:solidFill>
                <a:latin typeface="+mj-lt"/>
              </a:rPr>
              <a:t>seiliedig</a:t>
            </a:r>
            <a:r>
              <a:rPr lang="en-US" sz="6000" dirty="0">
                <a:solidFill>
                  <a:schemeClr val="accent4"/>
                </a:solidFill>
                <a:latin typeface="+mj-lt"/>
              </a:rPr>
              <a:t> </a:t>
            </a:r>
            <a:r>
              <a:rPr lang="en-US" sz="6000" dirty="0" err="1">
                <a:solidFill>
                  <a:schemeClr val="accent4"/>
                </a:solidFill>
                <a:latin typeface="+mj-lt"/>
              </a:rPr>
              <a:t>ar</a:t>
            </a:r>
            <a:r>
              <a:rPr lang="en-US" sz="6000" dirty="0">
                <a:solidFill>
                  <a:schemeClr val="accent4"/>
                </a:solidFill>
                <a:latin typeface="+mj-lt"/>
              </a:rPr>
              <a:t> </a:t>
            </a:r>
            <a:r>
              <a:rPr lang="en-US" sz="6000" dirty="0" err="1">
                <a:solidFill>
                  <a:schemeClr val="accent4"/>
                </a:solidFill>
                <a:latin typeface="+mj-lt"/>
              </a:rPr>
              <a:t>Hawliau</a:t>
            </a:r>
            <a:r>
              <a:rPr lang="en-US" sz="6000" dirty="0">
                <a:solidFill>
                  <a:schemeClr val="accent4"/>
                </a:solidFill>
                <a:latin typeface="+mj-lt"/>
              </a:rPr>
              <a:t> Plant </a:t>
            </a:r>
            <a:r>
              <a:rPr lang="en-US" sz="6000" dirty="0" err="1">
                <a:solidFill>
                  <a:schemeClr val="accent4"/>
                </a:solidFill>
                <a:latin typeface="+mj-lt"/>
              </a:rPr>
              <a:t>ar</a:t>
            </a:r>
            <a:r>
              <a:rPr lang="en-US" sz="6000" dirty="0">
                <a:solidFill>
                  <a:schemeClr val="accent4"/>
                </a:solidFill>
                <a:latin typeface="+mj-lt"/>
              </a:rPr>
              <a:t> </a:t>
            </a:r>
            <a:r>
              <a:rPr lang="en-US" sz="6000" dirty="0" err="1">
                <a:solidFill>
                  <a:schemeClr val="accent4"/>
                </a:solidFill>
                <a:latin typeface="+mj-lt"/>
              </a:rPr>
              <a:t>gyfer</a:t>
            </a:r>
            <a:r>
              <a:rPr lang="en-US" sz="6000" dirty="0">
                <a:solidFill>
                  <a:schemeClr val="accent4"/>
                </a:solidFill>
                <a:latin typeface="+mj-lt"/>
              </a:rPr>
              <a:t> </a:t>
            </a:r>
            <a:r>
              <a:rPr lang="en-US" sz="6000" dirty="0" err="1">
                <a:solidFill>
                  <a:schemeClr val="accent4"/>
                </a:solidFill>
                <a:latin typeface="+mj-lt"/>
              </a:rPr>
              <a:t>Iechyd</a:t>
            </a:r>
            <a:endParaRPr lang="en-GB" sz="6000" dirty="0">
              <a:solidFill>
                <a:schemeClr val="accent4"/>
              </a:solidFill>
              <a:latin typeface="+mj-lt"/>
            </a:endParaRPr>
          </a:p>
        </p:txBody>
      </p:sp>
    </p:spTree>
    <p:extLst>
      <p:ext uri="{BB962C8B-B14F-4D97-AF65-F5344CB8AC3E}">
        <p14:creationId xmlns:p14="http://schemas.microsoft.com/office/powerpoint/2010/main" val="28731483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7"/>
          </p:cNvPr>
          <p:cNvPicPr>
            <a:picLocks noChangeAspect="1"/>
          </p:cNvPicPr>
          <p:nvPr/>
        </p:nvPicPr>
        <p:blipFill>
          <a:blip r:embed="rId8"/>
          <a:stretch>
            <a:fillRect/>
          </a:stretch>
        </p:blipFill>
        <p:spPr>
          <a:xfrm>
            <a:off x="1349989" y="1624059"/>
            <a:ext cx="3717668" cy="3217142"/>
          </a:xfrm>
          <a:prstGeom prst="rect">
            <a:avLst/>
          </a:prstGeom>
        </p:spPr>
      </p:pic>
      <p:pic>
        <p:nvPicPr>
          <p:cNvPr id="6" name="Picture 5">
            <a:hlinkClick r:id="rId9"/>
          </p:cNvPr>
          <p:cNvPicPr>
            <a:picLocks noChangeAspect="1"/>
          </p:cNvPicPr>
          <p:nvPr/>
        </p:nvPicPr>
        <p:blipFill>
          <a:blip r:embed="rId10"/>
          <a:stretch>
            <a:fillRect/>
          </a:stretch>
        </p:blipFill>
        <p:spPr>
          <a:xfrm>
            <a:off x="7077800" y="1624059"/>
            <a:ext cx="3536415" cy="3217142"/>
          </a:xfrm>
          <a:prstGeom prst="rect">
            <a:avLst/>
          </a:prstGeom>
        </p:spPr>
      </p:pic>
      <p:sp>
        <p:nvSpPr>
          <p:cNvPr id="2" name="Rectangle 1"/>
          <p:cNvSpPr/>
          <p:nvPr/>
        </p:nvSpPr>
        <p:spPr>
          <a:xfrm>
            <a:off x="1349989" y="625660"/>
            <a:ext cx="3717668" cy="830997"/>
          </a:xfrm>
          <a:prstGeom prst="rect">
            <a:avLst/>
          </a:prstGeom>
        </p:spPr>
        <p:txBody>
          <a:bodyPr wrap="square">
            <a:spAutoFit/>
          </a:bodyPr>
          <a:lstStyle/>
          <a:p>
            <a:pPr algn="ctr" hangingPunct="0"/>
            <a:r>
              <a:rPr lang="en-GB" sz="2400" b="1" dirty="0" err="1">
                <a:latin typeface="+mj-lt"/>
                <a:cs typeface="Arial" panose="020B0604020202020204" pitchFamily="34" charset="0"/>
                <a:sym typeface="Calibri"/>
              </a:rPr>
              <a:t>Fideo</a:t>
            </a:r>
            <a:r>
              <a:rPr lang="en-GB" sz="2400" b="1" dirty="0">
                <a:latin typeface="+mj-lt"/>
                <a:cs typeface="Arial" panose="020B0604020202020204" pitchFamily="34" charset="0"/>
                <a:sym typeface="Calibri"/>
              </a:rPr>
              <a:t> - </a:t>
            </a:r>
            <a:r>
              <a:rPr lang="en-GB" sz="2400" b="1" dirty="0" err="1">
                <a:latin typeface="+mj-lt"/>
                <a:cs typeface="Arial" panose="020B0604020202020204" pitchFamily="34" charset="0"/>
                <a:sym typeface="Calibri"/>
              </a:rPr>
              <a:t>Rhoi</a:t>
            </a:r>
            <a:r>
              <a:rPr lang="en-GB" sz="2400" b="1" dirty="0">
                <a:latin typeface="+mj-lt"/>
                <a:cs typeface="Arial" panose="020B0604020202020204" pitchFamily="34" charset="0"/>
                <a:sym typeface="Calibri"/>
              </a:rPr>
              <a:t> ‘</a:t>
            </a:r>
            <a:r>
              <a:rPr lang="en-GB" sz="2400" b="1" dirty="0" err="1">
                <a:latin typeface="+mj-lt"/>
                <a:cs typeface="Arial" panose="020B0604020202020204" pitchFamily="34" charset="0"/>
                <a:sym typeface="Calibri"/>
              </a:rPr>
              <a:t>Sylw</a:t>
            </a:r>
            <a:r>
              <a:rPr lang="en-GB" sz="2400" b="1" dirty="0">
                <a:latin typeface="+mj-lt"/>
                <a:cs typeface="Arial" panose="020B0604020202020204" pitchFamily="34" charset="0"/>
                <a:sym typeface="Calibri"/>
              </a:rPr>
              <a:t> </a:t>
            </a:r>
            <a:r>
              <a:rPr lang="en-GB" sz="2400" b="1" dirty="0" err="1">
                <a:latin typeface="+mj-lt"/>
                <a:cs typeface="Arial" panose="020B0604020202020204" pitchFamily="34" charset="0"/>
                <a:sym typeface="Calibri"/>
              </a:rPr>
              <a:t>Dyledus</a:t>
            </a:r>
            <a:r>
              <a:rPr lang="en-GB" sz="2400" b="1" dirty="0">
                <a:latin typeface="+mj-lt"/>
                <a:cs typeface="Arial" panose="020B0604020202020204" pitchFamily="34" charset="0"/>
                <a:sym typeface="Calibri"/>
              </a:rPr>
              <a:t>’ </a:t>
            </a:r>
            <a:r>
              <a:rPr lang="en-GB" sz="2400" b="1" dirty="0" err="1">
                <a:latin typeface="+mj-lt"/>
                <a:cs typeface="Arial" panose="020B0604020202020204" pitchFamily="34" charset="0"/>
                <a:sym typeface="Calibri"/>
              </a:rPr>
              <a:t>i’r</a:t>
            </a:r>
            <a:r>
              <a:rPr lang="en-GB" sz="2400" b="1" dirty="0">
                <a:latin typeface="+mj-lt"/>
                <a:cs typeface="Arial" panose="020B0604020202020204" pitchFamily="34" charset="0"/>
                <a:sym typeface="Calibri"/>
              </a:rPr>
              <a:t> </a:t>
            </a:r>
            <a:r>
              <a:rPr lang="en-GB" sz="2400" b="1" dirty="0" err="1">
                <a:latin typeface="+mj-lt"/>
                <a:cs typeface="Arial" panose="020B0604020202020204" pitchFamily="34" charset="0"/>
                <a:sym typeface="Calibri"/>
              </a:rPr>
              <a:t>Confensiwn</a:t>
            </a:r>
            <a:endParaRPr lang="en-GB" sz="2400" b="1" dirty="0">
              <a:latin typeface="+mj-lt"/>
              <a:cs typeface="Arial" panose="020B0604020202020204" pitchFamily="34" charset="0"/>
              <a:sym typeface="Calibri"/>
            </a:endParaRPr>
          </a:p>
        </p:txBody>
      </p:sp>
      <p:sp>
        <p:nvSpPr>
          <p:cNvPr id="7" name="Rectangle 6"/>
          <p:cNvSpPr/>
          <p:nvPr/>
        </p:nvSpPr>
        <p:spPr>
          <a:xfrm>
            <a:off x="6796771" y="568297"/>
            <a:ext cx="4098472" cy="830997"/>
          </a:xfrm>
          <a:prstGeom prst="rect">
            <a:avLst/>
          </a:prstGeom>
        </p:spPr>
        <p:txBody>
          <a:bodyPr wrap="square">
            <a:spAutoFit/>
          </a:bodyPr>
          <a:lstStyle/>
          <a:p>
            <a:pPr algn="ctr"/>
            <a:r>
              <a:rPr lang="en-GB" sz="2400" b="1" dirty="0">
                <a:latin typeface="+mj-lt"/>
                <a:cs typeface="Arial" panose="020B0604020202020204" pitchFamily="34" charset="0"/>
              </a:rPr>
              <a:t>Video – Having ‘Due Regard’ to the Convention</a:t>
            </a:r>
          </a:p>
        </p:txBody>
      </p:sp>
      <p:pic>
        <p:nvPicPr>
          <p:cNvPr id="3" name="Slide 10 - Vide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602325" y="5820091"/>
            <a:ext cx="487363" cy="487363"/>
          </a:xfrm>
          <a:prstGeom prst="rect">
            <a:avLst/>
          </a:prstGeom>
        </p:spPr>
      </p:pic>
      <p:pic>
        <p:nvPicPr>
          <p:cNvPr id="8"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965141" y="5826178"/>
            <a:ext cx="487363" cy="487363"/>
          </a:xfrm>
          <a:prstGeom prst="rect">
            <a:avLst/>
          </a:prstGeom>
        </p:spPr>
      </p:pic>
    </p:spTree>
    <p:extLst>
      <p:ext uri="{BB962C8B-B14F-4D97-AF65-F5344CB8AC3E}">
        <p14:creationId xmlns:p14="http://schemas.microsoft.com/office/powerpoint/2010/main" val="4174107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9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785" fill="hold"/>
                                        <p:tgtEl>
                                          <p:spTgt spid="8"/>
                                        </p:tgtEl>
                                      </p:cBhvr>
                                    </p:cmd>
                                  </p:childTnLst>
                                </p:cTn>
                              </p:par>
                            </p:childTnLst>
                          </p:cTn>
                        </p:par>
                      </p:childTnLst>
                    </p:cTn>
                  </p:par>
                </p:childTnLst>
              </p:cTn>
              <p:nextCondLst>
                <p:cond evt="onClick" delay="0">
                  <p:tgtEl>
                    <p:spTgt spid="8"/>
                  </p:tgtEl>
                </p:cond>
              </p:nextCondLst>
            </p:seq>
            <p:audio>
              <p:cMediaNode vol="80000">
                <p:cTn id="13"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507357" y="794568"/>
            <a:ext cx="5247495" cy="1398903"/>
          </a:xfrm>
        </p:spPr>
        <p:txBody>
          <a:bodyPr/>
          <a:lstStyle/>
          <a:p>
            <a:pPr>
              <a:lnSpc>
                <a:spcPct val="100000"/>
              </a:lnSpc>
              <a:spcBef>
                <a:spcPts val="0"/>
              </a:spcBef>
            </a:pPr>
            <a:r>
              <a:rPr lang="en-GB" altLang="en-US" sz="2800" b="1" dirty="0">
                <a:solidFill>
                  <a:schemeClr val="tx1"/>
                </a:solidFill>
                <a:latin typeface="+mj-lt"/>
                <a:cs typeface="Arial" panose="020B0604020202020204" pitchFamily="34" charset="0"/>
                <a:sym typeface="GillSans" charset="0"/>
              </a:rPr>
              <a:t>Activity 2: Discussion</a:t>
            </a:r>
          </a:p>
          <a:p>
            <a:pPr defTabSz="339038" eaLnBrk="0" fontAlgn="base" hangingPunct="0">
              <a:lnSpc>
                <a:spcPct val="100000"/>
              </a:lnSpc>
              <a:spcBef>
                <a:spcPts val="0"/>
              </a:spcBef>
              <a:defRPr/>
            </a:pPr>
            <a:endParaRPr lang="en-GB" altLang="en-US" sz="2400" dirty="0">
              <a:solidFill>
                <a:schemeClr val="tx1"/>
              </a:solidFill>
              <a:ea typeface="+mj-ea"/>
              <a:cs typeface="Arial" panose="020B0604020202020204" pitchFamily="34" charset="0"/>
              <a:sym typeface="GillSans" charset="0"/>
            </a:endParaRPr>
          </a:p>
          <a:p>
            <a:pPr defTabSz="339038" eaLnBrk="0" fontAlgn="base" hangingPunct="0">
              <a:lnSpc>
                <a:spcPct val="100000"/>
              </a:lnSpc>
              <a:spcBef>
                <a:spcPts val="0"/>
              </a:spcBef>
              <a:defRPr/>
            </a:pPr>
            <a:r>
              <a:rPr lang="en-GB" altLang="en-US" sz="2400" dirty="0">
                <a:solidFill>
                  <a:schemeClr val="tx1"/>
                </a:solidFill>
                <a:ea typeface="+mj-ea"/>
                <a:cs typeface="Arial" panose="020B0604020202020204" pitchFamily="34" charset="0"/>
                <a:sym typeface="GillSans" charset="0"/>
              </a:rPr>
              <a:t>In groups you will be given some articles to discuss, these may include; 3, 6, </a:t>
            </a:r>
            <a:r>
              <a:rPr lang="en-GB" sz="2400" dirty="0">
                <a:solidFill>
                  <a:schemeClr val="tx1"/>
                </a:solidFill>
                <a:ea typeface="+mj-ea"/>
                <a:cs typeface="Arial" panose="020B0604020202020204" pitchFamily="34" charset="0"/>
              </a:rPr>
              <a:t>7, 12, 13, 14, 17, 19, 24, 27, 28, 31, 36, 42. </a:t>
            </a:r>
            <a:endParaRPr lang="en-GB" altLang="en-US" sz="2400" dirty="0">
              <a:solidFill>
                <a:schemeClr val="tx1"/>
              </a:solidFill>
              <a:ea typeface="+mj-ea"/>
              <a:cs typeface="Arial" panose="020B0604020202020204" pitchFamily="34" charset="0"/>
              <a:sym typeface="GillSans" charset="0"/>
            </a:endParaRPr>
          </a:p>
          <a:p>
            <a:pPr defTabSz="339038" eaLnBrk="0" fontAlgn="base" hangingPunct="0">
              <a:lnSpc>
                <a:spcPct val="100000"/>
              </a:lnSpc>
              <a:spcBef>
                <a:spcPts val="0"/>
              </a:spcBef>
              <a:defRPr/>
            </a:pPr>
            <a:endParaRPr lang="en-GB" altLang="en-US" sz="2400" dirty="0">
              <a:solidFill>
                <a:schemeClr val="tx1"/>
              </a:solidFill>
              <a:ea typeface="+mj-ea"/>
              <a:cs typeface="Arial" panose="020B0604020202020204" pitchFamily="34" charset="0"/>
              <a:sym typeface="GillSans" charset="0"/>
            </a:endParaRPr>
          </a:p>
          <a:p>
            <a:pPr defTabSz="339038" eaLnBrk="0" fontAlgn="base" hangingPunct="0">
              <a:lnSpc>
                <a:spcPct val="100000"/>
              </a:lnSpc>
              <a:spcBef>
                <a:spcPts val="0"/>
              </a:spcBef>
              <a:defRPr/>
            </a:pPr>
            <a:r>
              <a:rPr lang="en-GB" altLang="en-US" sz="2400" dirty="0">
                <a:solidFill>
                  <a:schemeClr val="tx1"/>
                </a:solidFill>
                <a:ea typeface="+mj-ea"/>
                <a:cs typeface="Arial" panose="020B0604020202020204" pitchFamily="34" charset="0"/>
                <a:sym typeface="GillSans" charset="0"/>
              </a:rPr>
              <a:t>Discuss:  What you already do to make this right a reality for children and young people? </a:t>
            </a:r>
          </a:p>
        </p:txBody>
      </p:sp>
      <p:sp>
        <p:nvSpPr>
          <p:cNvPr id="7" name="Rectangle 6"/>
          <p:cNvSpPr/>
          <p:nvPr/>
        </p:nvSpPr>
        <p:spPr>
          <a:xfrm>
            <a:off x="802103" y="764247"/>
            <a:ext cx="5574997" cy="3847207"/>
          </a:xfrm>
          <a:prstGeom prst="rect">
            <a:avLst/>
          </a:prstGeom>
        </p:spPr>
        <p:txBody>
          <a:bodyPr wrap="square">
            <a:spAutoFit/>
          </a:bodyPr>
          <a:lstStyle/>
          <a:p>
            <a:pPr defTabSz="339038" eaLnBrk="0" fontAlgn="base" hangingPunct="0">
              <a:defRPr/>
            </a:pPr>
            <a:r>
              <a:rPr lang="en-GB" altLang="en-US" sz="2800" b="1" dirty="0" err="1">
                <a:latin typeface="VAG Rounded" pitchFamily="50" charset="0"/>
                <a:ea typeface="+mj-ea"/>
                <a:cs typeface="Arial" panose="020B0604020202020204" pitchFamily="34" charset="0"/>
                <a:sym typeface="GillSans" charset="0"/>
              </a:rPr>
              <a:t>Gweithgaredd</a:t>
            </a:r>
            <a:r>
              <a:rPr lang="en-GB" altLang="en-US" sz="2800" b="1" dirty="0">
                <a:latin typeface="VAG Rounded" pitchFamily="50" charset="0"/>
                <a:ea typeface="+mj-ea"/>
                <a:cs typeface="Arial" panose="020B0604020202020204" pitchFamily="34" charset="0"/>
                <a:sym typeface="GillSans" charset="0"/>
              </a:rPr>
              <a:t> 2: </a:t>
            </a:r>
            <a:r>
              <a:rPr lang="en-GB" altLang="en-US" sz="2800" b="1" dirty="0" err="1">
                <a:latin typeface="VAG Rounded" pitchFamily="50" charset="0"/>
                <a:ea typeface="+mj-ea"/>
                <a:cs typeface="Arial" panose="020B0604020202020204" pitchFamily="34" charset="0"/>
                <a:sym typeface="GillSans" charset="0"/>
              </a:rPr>
              <a:t>Trafodaeth</a:t>
            </a:r>
            <a:endParaRPr lang="en-GB" altLang="en-US" sz="2800" b="1" dirty="0">
              <a:latin typeface="VAG Rounded" pitchFamily="50" charset="0"/>
              <a:ea typeface="+mj-ea"/>
              <a:cs typeface="Arial" panose="020B0604020202020204" pitchFamily="34" charset="0"/>
              <a:sym typeface="GillSans" charset="0"/>
            </a:endParaRPr>
          </a:p>
          <a:p>
            <a:pPr defTabSz="339038" eaLnBrk="0" fontAlgn="base" hangingPunct="0">
              <a:defRPr/>
            </a:pPr>
            <a:endParaRPr lang="en-GB" altLang="en-US" sz="2400" dirty="0">
              <a:latin typeface="VAG Rounded" pitchFamily="50" charset="0"/>
              <a:ea typeface="+mj-ea"/>
              <a:cs typeface="Arial" panose="020B0604020202020204" pitchFamily="34" charset="0"/>
              <a:sym typeface="GillSans" charset="0"/>
            </a:endParaRPr>
          </a:p>
          <a:p>
            <a:pPr defTabSz="339038" eaLnBrk="0" fontAlgn="base" hangingPunct="0">
              <a:defRPr/>
            </a:pPr>
            <a:r>
              <a:rPr lang="en-GB" altLang="en-US" sz="2400" dirty="0" err="1">
                <a:latin typeface="VAG Rounded" pitchFamily="50" charset="0"/>
                <a:ea typeface="+mj-ea"/>
                <a:cs typeface="Arial" panose="020B0604020202020204" pitchFamily="34" charset="0"/>
                <a:sym typeface="GillSans" charset="0"/>
              </a:rPr>
              <a:t>Mewn</a:t>
            </a:r>
            <a:r>
              <a:rPr lang="en-GB" altLang="en-US" sz="2400" dirty="0">
                <a:latin typeface="VAG Rounded" pitchFamily="50" charset="0"/>
                <a:ea typeface="+mj-ea"/>
                <a:cs typeface="Arial" panose="020B0604020202020204" pitchFamily="34" charset="0"/>
                <a:sym typeface="GillSans" charset="0"/>
              </a:rPr>
              <a:t> </a:t>
            </a:r>
            <a:r>
              <a:rPr lang="en-GB" altLang="en-US" sz="2400" dirty="0" err="1">
                <a:latin typeface="VAG Rounded" pitchFamily="50" charset="0"/>
                <a:ea typeface="+mj-ea"/>
                <a:cs typeface="Arial" panose="020B0604020202020204" pitchFamily="34" charset="0"/>
                <a:sym typeface="GillSans" charset="0"/>
              </a:rPr>
              <a:t>grwpiau</a:t>
            </a:r>
            <a:r>
              <a:rPr lang="en-GB" altLang="en-US" sz="2400" dirty="0">
                <a:latin typeface="VAG Rounded" pitchFamily="50" charset="0"/>
                <a:ea typeface="+mj-ea"/>
                <a:cs typeface="Arial" panose="020B0604020202020204" pitchFamily="34" charset="0"/>
                <a:sym typeface="GillSans" charset="0"/>
              </a:rPr>
              <a:t> </a:t>
            </a:r>
            <a:r>
              <a:rPr lang="en-GB" altLang="en-US" sz="2400" dirty="0" err="1">
                <a:latin typeface="VAG Rounded" pitchFamily="50" charset="0"/>
                <a:ea typeface="+mj-ea"/>
                <a:cs typeface="Arial" panose="020B0604020202020204" pitchFamily="34" charset="0"/>
                <a:sym typeface="GillSans" charset="0"/>
              </a:rPr>
              <a:t>byddwch</a:t>
            </a:r>
            <a:r>
              <a:rPr lang="en-GB" altLang="en-US" sz="2400" dirty="0">
                <a:latin typeface="VAG Rounded" pitchFamily="50" charset="0"/>
                <a:ea typeface="+mj-ea"/>
                <a:cs typeface="Arial" panose="020B0604020202020204" pitchFamily="34" charset="0"/>
                <a:sym typeface="GillSans" charset="0"/>
              </a:rPr>
              <a:t> </a:t>
            </a:r>
            <a:r>
              <a:rPr lang="en-GB" altLang="en-US" sz="2400" dirty="0" err="1">
                <a:latin typeface="VAG Rounded" pitchFamily="50" charset="0"/>
                <a:ea typeface="+mj-ea"/>
                <a:cs typeface="Arial" panose="020B0604020202020204" pitchFamily="34" charset="0"/>
                <a:sym typeface="GillSans" charset="0"/>
              </a:rPr>
              <a:t>chi’n</a:t>
            </a:r>
            <a:r>
              <a:rPr lang="en-GB" altLang="en-US" sz="2400" dirty="0">
                <a:latin typeface="VAG Rounded" pitchFamily="50" charset="0"/>
                <a:ea typeface="+mj-ea"/>
                <a:cs typeface="Arial" panose="020B0604020202020204" pitchFamily="34" charset="0"/>
                <a:sym typeface="GillSans" charset="0"/>
              </a:rPr>
              <a:t> </a:t>
            </a:r>
            <a:r>
              <a:rPr lang="en-GB" altLang="en-US" sz="2400" dirty="0" err="1">
                <a:latin typeface="VAG Rounded" pitchFamily="50" charset="0"/>
                <a:ea typeface="+mj-ea"/>
                <a:cs typeface="Arial" panose="020B0604020202020204" pitchFamily="34" charset="0"/>
                <a:sym typeface="GillSans" charset="0"/>
              </a:rPr>
              <a:t>cael</a:t>
            </a:r>
            <a:r>
              <a:rPr lang="en-GB" altLang="en-US" sz="2400" dirty="0">
                <a:latin typeface="VAG Rounded" pitchFamily="50" charset="0"/>
                <a:ea typeface="+mj-ea"/>
                <a:cs typeface="Arial" panose="020B0604020202020204" pitchFamily="34" charset="0"/>
                <a:sym typeface="GillSans" charset="0"/>
              </a:rPr>
              <a:t>  </a:t>
            </a:r>
            <a:r>
              <a:rPr lang="en-GB" altLang="en-US" sz="2400" dirty="0" err="1">
                <a:latin typeface="VAG Rounded" pitchFamily="50" charset="0"/>
                <a:ea typeface="+mj-ea"/>
                <a:cs typeface="Arial" panose="020B0604020202020204" pitchFamily="34" charset="0"/>
                <a:sym typeface="GillSans" charset="0"/>
              </a:rPr>
              <a:t>erthyglau</a:t>
            </a:r>
            <a:r>
              <a:rPr lang="en-GB" altLang="en-US" sz="2400" dirty="0">
                <a:latin typeface="VAG Rounded" pitchFamily="50" charset="0"/>
                <a:ea typeface="+mj-ea"/>
                <a:cs typeface="Arial" panose="020B0604020202020204" pitchFamily="34" charset="0"/>
                <a:sym typeface="GillSans" charset="0"/>
              </a:rPr>
              <a:t> </a:t>
            </a:r>
            <a:r>
              <a:rPr lang="en-GB" altLang="en-US" sz="2400" dirty="0" err="1">
                <a:latin typeface="VAG Rounded" pitchFamily="50" charset="0"/>
                <a:ea typeface="+mj-ea"/>
                <a:cs typeface="Arial" panose="020B0604020202020204" pitchFamily="34" charset="0"/>
                <a:sym typeface="GillSans" charset="0"/>
              </a:rPr>
              <a:t>i’w</a:t>
            </a:r>
            <a:r>
              <a:rPr lang="en-GB" altLang="en-US" sz="2400" dirty="0">
                <a:latin typeface="VAG Rounded" pitchFamily="50" charset="0"/>
                <a:ea typeface="+mj-ea"/>
                <a:cs typeface="Arial" panose="020B0604020202020204" pitchFamily="34" charset="0"/>
                <a:sym typeface="GillSans" charset="0"/>
              </a:rPr>
              <a:t> </a:t>
            </a:r>
            <a:r>
              <a:rPr lang="en-GB" altLang="en-US" sz="2400" dirty="0" err="1">
                <a:latin typeface="VAG Rounded" pitchFamily="50" charset="0"/>
                <a:ea typeface="+mj-ea"/>
                <a:cs typeface="Arial" panose="020B0604020202020204" pitchFamily="34" charset="0"/>
                <a:sym typeface="GillSans" charset="0"/>
              </a:rPr>
              <a:t>trafod</a:t>
            </a:r>
            <a:r>
              <a:rPr lang="en-GB" altLang="en-US" sz="2400" dirty="0">
                <a:latin typeface="VAG Rounded" pitchFamily="50" charset="0"/>
                <a:ea typeface="+mj-ea"/>
                <a:cs typeface="Arial" panose="020B0604020202020204" pitchFamily="34" charset="0"/>
                <a:sym typeface="GillSans" charset="0"/>
              </a:rPr>
              <a:t>, gall y </a:t>
            </a:r>
            <a:r>
              <a:rPr lang="en-GB" altLang="en-US" sz="2400" dirty="0" err="1">
                <a:latin typeface="VAG Rounded" pitchFamily="50" charset="0"/>
                <a:ea typeface="+mj-ea"/>
                <a:cs typeface="Arial" panose="020B0604020202020204" pitchFamily="34" charset="0"/>
                <a:sym typeface="GillSans" charset="0"/>
              </a:rPr>
              <a:t>rhain</a:t>
            </a:r>
            <a:r>
              <a:rPr lang="en-GB" altLang="en-US" sz="2400" dirty="0">
                <a:latin typeface="VAG Rounded" pitchFamily="50" charset="0"/>
                <a:ea typeface="+mj-ea"/>
                <a:cs typeface="Arial" panose="020B0604020202020204" pitchFamily="34" charset="0"/>
                <a:sym typeface="GillSans" charset="0"/>
              </a:rPr>
              <a:t> </a:t>
            </a:r>
            <a:r>
              <a:rPr lang="en-GB" altLang="en-US" sz="2400" dirty="0" err="1">
                <a:latin typeface="VAG Rounded" pitchFamily="50" charset="0"/>
                <a:ea typeface="+mj-ea"/>
                <a:cs typeface="Arial" panose="020B0604020202020204" pitchFamily="34" charset="0"/>
                <a:sym typeface="GillSans" charset="0"/>
              </a:rPr>
              <a:t>gynnwys</a:t>
            </a:r>
            <a:r>
              <a:rPr lang="en-GB" altLang="en-US" sz="2400" dirty="0">
                <a:cs typeface="Arial" panose="020B0604020202020204" pitchFamily="34" charset="0"/>
                <a:sym typeface="GillSans" charset="0"/>
              </a:rPr>
              <a:t>;</a:t>
            </a:r>
            <a:r>
              <a:rPr lang="en-GB" sz="2400" dirty="0">
                <a:cs typeface="Arial" panose="020B0604020202020204" pitchFamily="34" charset="0"/>
              </a:rPr>
              <a:t>. </a:t>
            </a:r>
            <a:r>
              <a:rPr lang="en-GB" altLang="en-US" sz="2400" b="1" dirty="0">
                <a:latin typeface="+mj-lt"/>
                <a:cs typeface="Arial" panose="020B0604020202020204" pitchFamily="34" charset="0"/>
                <a:sym typeface="GillSans" charset="0"/>
              </a:rPr>
              <a:t>3, 6, </a:t>
            </a:r>
            <a:r>
              <a:rPr lang="en-GB" sz="2400" b="1" dirty="0">
                <a:latin typeface="+mj-lt"/>
                <a:cs typeface="Arial" panose="020B0604020202020204" pitchFamily="34" charset="0"/>
              </a:rPr>
              <a:t>7, 12, 13, 14, 17, 19, 24, 27, 28, 31, 36, 42</a:t>
            </a:r>
            <a:endParaRPr lang="en-GB" altLang="en-US" sz="2400" dirty="0">
              <a:latin typeface="+mj-lt"/>
              <a:cs typeface="Arial" panose="020B0604020202020204" pitchFamily="34" charset="0"/>
              <a:sym typeface="GillSans" charset="0"/>
            </a:endParaRPr>
          </a:p>
          <a:p>
            <a:pPr defTabSz="339038" eaLnBrk="0" fontAlgn="base" hangingPunct="0">
              <a:defRPr/>
            </a:pPr>
            <a:endParaRPr lang="en-GB" altLang="en-US" sz="2400" dirty="0">
              <a:latin typeface="VAG Rounded" pitchFamily="50" charset="0"/>
              <a:ea typeface="+mj-ea"/>
              <a:cs typeface="Arial" panose="020B0604020202020204" pitchFamily="34" charset="0"/>
              <a:sym typeface="GillSans" charset="0"/>
            </a:endParaRPr>
          </a:p>
          <a:p>
            <a:pPr defTabSz="339038" eaLnBrk="0" fontAlgn="base" hangingPunct="0">
              <a:defRPr/>
            </a:pPr>
            <a:r>
              <a:rPr lang="en-GB" altLang="en-US" sz="2400" dirty="0" err="1">
                <a:latin typeface="VAG Rounded" pitchFamily="50" charset="0"/>
                <a:ea typeface="+mj-ea"/>
                <a:cs typeface="Arial" panose="020B0604020202020204" pitchFamily="34" charset="0"/>
                <a:sym typeface="GillSans" charset="0"/>
              </a:rPr>
              <a:t>Trafodaeth</a:t>
            </a:r>
            <a:r>
              <a:rPr lang="en-GB" altLang="en-US" sz="2400" dirty="0">
                <a:latin typeface="VAG Rounded" pitchFamily="50" charset="0"/>
                <a:ea typeface="+mj-ea"/>
                <a:cs typeface="Arial" panose="020B0604020202020204" pitchFamily="34" charset="0"/>
                <a:sym typeface="GillSans" charset="0"/>
              </a:rPr>
              <a:t>: Beth </a:t>
            </a:r>
            <a:r>
              <a:rPr lang="en-GB" altLang="en-US" sz="2400" dirty="0" err="1">
                <a:latin typeface="VAG Rounded" pitchFamily="50" charset="0"/>
                <a:ea typeface="+mj-ea"/>
                <a:cs typeface="Arial" panose="020B0604020202020204" pitchFamily="34" charset="0"/>
                <a:sym typeface="GillSans" charset="0"/>
              </a:rPr>
              <a:t>rydych</a:t>
            </a:r>
            <a:r>
              <a:rPr lang="en-GB" altLang="en-US" sz="2400" dirty="0">
                <a:latin typeface="VAG Rounded" pitchFamily="50" charset="0"/>
                <a:ea typeface="+mj-ea"/>
                <a:cs typeface="Arial" panose="020B0604020202020204" pitchFamily="34" charset="0"/>
                <a:sym typeface="GillSans" charset="0"/>
              </a:rPr>
              <a:t> chi </a:t>
            </a:r>
            <a:r>
              <a:rPr lang="en-GB" altLang="en-US" sz="2400" dirty="0" err="1">
                <a:latin typeface="VAG Rounded" pitchFamily="50" charset="0"/>
                <a:ea typeface="+mj-ea"/>
                <a:cs typeface="Arial" panose="020B0604020202020204" pitchFamily="34" charset="0"/>
                <a:sym typeface="GillSans" charset="0"/>
              </a:rPr>
              <a:t>eisoes</a:t>
            </a:r>
            <a:r>
              <a:rPr lang="en-GB" altLang="en-US" sz="2400" dirty="0">
                <a:latin typeface="VAG Rounded" pitchFamily="50" charset="0"/>
                <a:ea typeface="+mj-ea"/>
                <a:cs typeface="Arial" panose="020B0604020202020204" pitchFamily="34" charset="0"/>
                <a:sym typeface="GillSans" charset="0"/>
              </a:rPr>
              <a:t> </a:t>
            </a:r>
            <a:r>
              <a:rPr lang="en-GB" altLang="en-US" sz="2400" dirty="0" err="1">
                <a:latin typeface="VAG Rounded" pitchFamily="50" charset="0"/>
                <a:ea typeface="+mj-ea"/>
                <a:cs typeface="Arial" panose="020B0604020202020204" pitchFamily="34" charset="0"/>
                <a:sym typeface="GillSans" charset="0"/>
              </a:rPr>
              <a:t>yn</a:t>
            </a:r>
            <a:r>
              <a:rPr lang="en-GB" altLang="en-US" sz="2400" dirty="0">
                <a:latin typeface="VAG Rounded" pitchFamily="50" charset="0"/>
                <a:ea typeface="+mj-ea"/>
                <a:cs typeface="Arial" panose="020B0604020202020204" pitchFamily="34" charset="0"/>
                <a:sym typeface="GillSans" charset="0"/>
              </a:rPr>
              <a:t> </a:t>
            </a:r>
            <a:r>
              <a:rPr lang="en-GB" altLang="en-US" sz="2400" dirty="0" err="1">
                <a:latin typeface="VAG Rounded" pitchFamily="50" charset="0"/>
                <a:ea typeface="+mj-ea"/>
                <a:cs typeface="Arial" panose="020B0604020202020204" pitchFamily="34" charset="0"/>
                <a:sym typeface="GillSans" charset="0"/>
              </a:rPr>
              <a:t>ei</a:t>
            </a:r>
            <a:r>
              <a:rPr lang="en-GB" altLang="en-US" sz="2400" dirty="0">
                <a:latin typeface="VAG Rounded" pitchFamily="50" charset="0"/>
                <a:ea typeface="+mj-ea"/>
                <a:cs typeface="Arial" panose="020B0604020202020204" pitchFamily="34" charset="0"/>
                <a:sym typeface="GillSans" charset="0"/>
              </a:rPr>
              <a:t> </a:t>
            </a:r>
            <a:r>
              <a:rPr lang="en-GB" altLang="en-US" sz="2400" dirty="0" err="1">
                <a:latin typeface="VAG Rounded" pitchFamily="50" charset="0"/>
                <a:ea typeface="+mj-ea"/>
                <a:cs typeface="Arial" panose="020B0604020202020204" pitchFamily="34" charset="0"/>
                <a:sym typeface="GillSans" charset="0"/>
              </a:rPr>
              <a:t>wneud</a:t>
            </a:r>
            <a:r>
              <a:rPr lang="en-GB" altLang="en-US" sz="2400" dirty="0">
                <a:latin typeface="VAG Rounded" pitchFamily="50" charset="0"/>
                <a:ea typeface="+mj-ea"/>
                <a:cs typeface="Arial" panose="020B0604020202020204" pitchFamily="34" charset="0"/>
                <a:sym typeface="GillSans" charset="0"/>
              </a:rPr>
              <a:t> </a:t>
            </a:r>
            <a:r>
              <a:rPr lang="en-GB" altLang="en-US" sz="2400" dirty="0" err="1">
                <a:latin typeface="VAG Rounded" pitchFamily="50" charset="0"/>
                <a:ea typeface="+mj-ea"/>
                <a:cs typeface="Arial" panose="020B0604020202020204" pitchFamily="34" charset="0"/>
                <a:sym typeface="GillSans" charset="0"/>
              </a:rPr>
              <a:t>i</a:t>
            </a:r>
            <a:r>
              <a:rPr lang="en-GB" altLang="en-US" sz="2400" dirty="0">
                <a:latin typeface="VAG Rounded" pitchFamily="50" charset="0"/>
                <a:ea typeface="+mj-ea"/>
                <a:cs typeface="Arial" panose="020B0604020202020204" pitchFamily="34" charset="0"/>
                <a:sym typeface="GillSans" charset="0"/>
              </a:rPr>
              <a:t> </a:t>
            </a:r>
            <a:r>
              <a:rPr lang="en-GB" altLang="en-US" sz="2400" dirty="0" err="1">
                <a:latin typeface="VAG Rounded" pitchFamily="50" charset="0"/>
                <a:ea typeface="+mj-ea"/>
                <a:cs typeface="Arial" panose="020B0604020202020204" pitchFamily="34" charset="0"/>
                <a:sym typeface="GillSans" charset="0"/>
              </a:rPr>
              <a:t>wireddu’r</a:t>
            </a:r>
            <a:r>
              <a:rPr lang="en-GB" altLang="en-US" sz="2400" dirty="0">
                <a:latin typeface="VAG Rounded" pitchFamily="50" charset="0"/>
                <a:ea typeface="+mj-ea"/>
                <a:cs typeface="Arial" panose="020B0604020202020204" pitchFamily="34" charset="0"/>
                <a:sym typeface="GillSans" charset="0"/>
              </a:rPr>
              <a:t> </a:t>
            </a:r>
            <a:r>
              <a:rPr lang="en-GB" altLang="en-US" sz="2400" dirty="0" err="1">
                <a:latin typeface="VAG Rounded" pitchFamily="50" charset="0"/>
                <a:ea typeface="+mj-ea"/>
                <a:cs typeface="Arial" panose="020B0604020202020204" pitchFamily="34" charset="0"/>
                <a:sym typeface="GillSans" charset="0"/>
              </a:rPr>
              <a:t>hawl</a:t>
            </a:r>
            <a:r>
              <a:rPr lang="en-GB" altLang="en-US" sz="2400" dirty="0">
                <a:latin typeface="VAG Rounded" pitchFamily="50" charset="0"/>
                <a:ea typeface="+mj-ea"/>
                <a:cs typeface="Arial" panose="020B0604020202020204" pitchFamily="34" charset="0"/>
                <a:sym typeface="GillSans" charset="0"/>
              </a:rPr>
              <a:t> hon </a:t>
            </a:r>
            <a:r>
              <a:rPr lang="en-GB" altLang="en-US" sz="2400" dirty="0" err="1">
                <a:latin typeface="VAG Rounded" pitchFamily="50" charset="0"/>
                <a:ea typeface="+mj-ea"/>
                <a:cs typeface="Arial" panose="020B0604020202020204" pitchFamily="34" charset="0"/>
                <a:sym typeface="GillSans" charset="0"/>
              </a:rPr>
              <a:t>i</a:t>
            </a:r>
            <a:r>
              <a:rPr lang="en-GB" altLang="en-US" sz="2400" dirty="0">
                <a:latin typeface="VAG Rounded" pitchFamily="50" charset="0"/>
                <a:ea typeface="+mj-ea"/>
                <a:cs typeface="Arial" panose="020B0604020202020204" pitchFamily="34" charset="0"/>
                <a:sym typeface="GillSans" charset="0"/>
              </a:rPr>
              <a:t> </a:t>
            </a:r>
            <a:r>
              <a:rPr lang="en-GB" altLang="en-US" sz="2400" dirty="0" err="1">
                <a:latin typeface="VAG Rounded" pitchFamily="50" charset="0"/>
                <a:ea typeface="+mj-ea"/>
                <a:cs typeface="Arial" panose="020B0604020202020204" pitchFamily="34" charset="0"/>
                <a:sym typeface="GillSans" charset="0"/>
              </a:rPr>
              <a:t>blant</a:t>
            </a:r>
            <a:r>
              <a:rPr lang="en-GB" altLang="en-US" sz="2400" dirty="0">
                <a:latin typeface="VAG Rounded" pitchFamily="50" charset="0"/>
                <a:ea typeface="+mj-ea"/>
                <a:cs typeface="Arial" panose="020B0604020202020204" pitchFamily="34" charset="0"/>
                <a:sym typeface="GillSans" charset="0"/>
              </a:rPr>
              <a:t> a </a:t>
            </a:r>
            <a:r>
              <a:rPr lang="en-GB" altLang="en-US" sz="2400" dirty="0" err="1">
                <a:latin typeface="VAG Rounded" pitchFamily="50" charset="0"/>
                <a:ea typeface="+mj-ea"/>
                <a:cs typeface="Arial" panose="020B0604020202020204" pitchFamily="34" charset="0"/>
                <a:sym typeface="GillSans" charset="0"/>
              </a:rPr>
              <a:t>phobl</a:t>
            </a:r>
            <a:r>
              <a:rPr lang="en-GB" altLang="en-US" sz="2400" dirty="0">
                <a:latin typeface="VAG Rounded" pitchFamily="50" charset="0"/>
                <a:ea typeface="+mj-ea"/>
                <a:cs typeface="Arial" panose="020B0604020202020204" pitchFamily="34" charset="0"/>
                <a:sym typeface="GillSans" charset="0"/>
              </a:rPr>
              <a:t> </a:t>
            </a:r>
            <a:r>
              <a:rPr lang="en-GB" altLang="en-US" sz="2400" dirty="0" err="1">
                <a:latin typeface="VAG Rounded" pitchFamily="50" charset="0"/>
                <a:ea typeface="+mj-ea"/>
                <a:cs typeface="Arial" panose="020B0604020202020204" pitchFamily="34" charset="0"/>
                <a:sym typeface="GillSans" charset="0"/>
              </a:rPr>
              <a:t>ifanc</a:t>
            </a:r>
            <a:r>
              <a:rPr lang="en-GB" altLang="en-US" sz="2400" dirty="0">
                <a:latin typeface="VAG Rounded" pitchFamily="50" charset="0"/>
                <a:ea typeface="+mj-ea"/>
                <a:cs typeface="Arial" panose="020B0604020202020204" pitchFamily="34" charset="0"/>
                <a:sym typeface="GillSans" charset="0"/>
              </a:rPr>
              <a:t>? </a:t>
            </a:r>
          </a:p>
        </p:txBody>
      </p:sp>
      <p:pic>
        <p:nvPicPr>
          <p:cNvPr id="2" name="Slide 11 - Activity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887422" y="5625015"/>
            <a:ext cx="487363" cy="487363"/>
          </a:xfrm>
          <a:prstGeom prst="rect">
            <a:avLst/>
          </a:prstGeom>
        </p:spPr>
      </p:pic>
      <p:pic>
        <p:nvPicPr>
          <p:cNvPr id="4"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3345919" y="5625016"/>
            <a:ext cx="487363" cy="487363"/>
          </a:xfrm>
          <a:prstGeom prst="rect">
            <a:avLst/>
          </a:prstGeom>
        </p:spPr>
      </p:pic>
    </p:spTree>
    <p:extLst>
      <p:ext uri="{BB962C8B-B14F-4D97-AF65-F5344CB8AC3E}">
        <p14:creationId xmlns:p14="http://schemas.microsoft.com/office/powerpoint/2010/main" val="7597930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22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7865"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1626" y="572655"/>
            <a:ext cx="5772728" cy="4093428"/>
          </a:xfrm>
          <a:prstGeom prst="rect">
            <a:avLst/>
          </a:prstGeom>
          <a:noFill/>
        </p:spPr>
        <p:txBody>
          <a:bodyPr wrap="square" rtlCol="0">
            <a:spAutoFit/>
          </a:bodyPr>
          <a:lstStyle/>
          <a:p>
            <a:r>
              <a:rPr lang="en-GB" sz="2000" dirty="0" err="1">
                <a:latin typeface="+mj-lt"/>
              </a:rPr>
              <a:t>Yn</a:t>
            </a:r>
            <a:r>
              <a:rPr lang="en-GB" sz="2000" dirty="0">
                <a:latin typeface="+mj-lt"/>
              </a:rPr>
              <a:t> 2001, </a:t>
            </a:r>
            <a:r>
              <a:rPr lang="en-GB" sz="2000" dirty="0" err="1">
                <a:latin typeface="+mj-lt"/>
              </a:rPr>
              <a:t>Cymru</a:t>
            </a:r>
            <a:r>
              <a:rPr lang="en-GB" sz="2000" dirty="0">
                <a:latin typeface="+mj-lt"/>
              </a:rPr>
              <a:t> </a:t>
            </a:r>
            <a:r>
              <a:rPr lang="en-GB" sz="2000" dirty="0" err="1">
                <a:latin typeface="+mj-lt"/>
              </a:rPr>
              <a:t>oedd</a:t>
            </a:r>
            <a:r>
              <a:rPr lang="en-GB" sz="2000" dirty="0">
                <a:latin typeface="+mj-lt"/>
              </a:rPr>
              <a:t> y </a:t>
            </a:r>
            <a:r>
              <a:rPr lang="en-GB" sz="2000" dirty="0" err="1">
                <a:latin typeface="+mj-lt"/>
              </a:rPr>
              <a:t>wlad</a:t>
            </a:r>
            <a:r>
              <a:rPr lang="en-GB" sz="2000" dirty="0">
                <a:latin typeface="+mj-lt"/>
              </a:rPr>
              <a:t> </a:t>
            </a:r>
            <a:r>
              <a:rPr lang="en-GB" sz="2000" dirty="0" err="1">
                <a:latin typeface="+mj-lt"/>
              </a:rPr>
              <a:t>gyntaf</a:t>
            </a:r>
            <a:r>
              <a:rPr lang="en-GB" sz="2000" dirty="0">
                <a:latin typeface="+mj-lt"/>
              </a:rPr>
              <a:t> </a:t>
            </a:r>
            <a:r>
              <a:rPr lang="en-GB" sz="2000" dirty="0" err="1">
                <a:latin typeface="+mj-lt"/>
              </a:rPr>
              <a:t>yn</a:t>
            </a:r>
            <a:r>
              <a:rPr lang="en-GB" sz="2000" dirty="0">
                <a:latin typeface="+mj-lt"/>
              </a:rPr>
              <a:t> y </a:t>
            </a:r>
            <a:r>
              <a:rPr lang="en-GB" sz="2000" dirty="0" err="1">
                <a:latin typeface="+mj-lt"/>
              </a:rPr>
              <a:t>Deyrnas</a:t>
            </a:r>
            <a:r>
              <a:rPr lang="en-GB" sz="2000" dirty="0">
                <a:latin typeface="+mj-lt"/>
              </a:rPr>
              <a:t> </a:t>
            </a:r>
            <a:r>
              <a:rPr lang="en-GB" sz="2000" dirty="0" err="1">
                <a:latin typeface="+mj-lt"/>
              </a:rPr>
              <a:t>Unedig</a:t>
            </a:r>
            <a:r>
              <a:rPr lang="en-GB" sz="2000" dirty="0">
                <a:latin typeface="+mj-lt"/>
              </a:rPr>
              <a:t> </a:t>
            </a:r>
            <a:r>
              <a:rPr lang="en-GB" sz="2000" dirty="0" err="1">
                <a:latin typeface="+mj-lt"/>
              </a:rPr>
              <a:t>i</a:t>
            </a:r>
            <a:r>
              <a:rPr lang="en-GB" sz="2000" dirty="0">
                <a:latin typeface="+mj-lt"/>
              </a:rPr>
              <a:t> </a:t>
            </a:r>
            <a:r>
              <a:rPr lang="en-GB" sz="2000" dirty="0" err="1">
                <a:latin typeface="+mj-lt"/>
              </a:rPr>
              <a:t>greu</a:t>
            </a:r>
            <a:r>
              <a:rPr lang="en-GB" sz="2000" dirty="0">
                <a:latin typeface="+mj-lt"/>
              </a:rPr>
              <a:t> </a:t>
            </a:r>
            <a:r>
              <a:rPr lang="en-GB" sz="2000" dirty="0" err="1">
                <a:latin typeface="+mj-lt"/>
              </a:rPr>
              <a:t>rôl</a:t>
            </a:r>
            <a:r>
              <a:rPr lang="en-GB" sz="2000" dirty="0">
                <a:latin typeface="+mj-lt"/>
              </a:rPr>
              <a:t> y </a:t>
            </a:r>
            <a:r>
              <a:rPr lang="en-GB" sz="2000" dirty="0" err="1">
                <a:latin typeface="+mj-lt"/>
              </a:rPr>
              <a:t>Comisiynydd</a:t>
            </a:r>
            <a:r>
              <a:rPr lang="en-GB" sz="2000" dirty="0">
                <a:latin typeface="+mj-lt"/>
              </a:rPr>
              <a:t> Plant. </a:t>
            </a:r>
          </a:p>
          <a:p>
            <a:endParaRPr lang="en-GB" sz="2000" dirty="0">
              <a:latin typeface="+mj-lt"/>
            </a:endParaRPr>
          </a:p>
          <a:p>
            <a:r>
              <a:rPr lang="en-GB" sz="2000" dirty="0" err="1">
                <a:latin typeface="+mj-lt"/>
              </a:rPr>
              <a:t>Roedd</a:t>
            </a:r>
            <a:r>
              <a:rPr lang="en-GB" sz="2000" dirty="0">
                <a:latin typeface="+mj-lt"/>
              </a:rPr>
              <a:t> </a:t>
            </a:r>
            <a:r>
              <a:rPr lang="en-GB" sz="2000" dirty="0" err="1">
                <a:latin typeface="+mj-lt"/>
              </a:rPr>
              <a:t>gweinidogion</a:t>
            </a:r>
            <a:r>
              <a:rPr lang="en-GB" sz="2000" dirty="0">
                <a:latin typeface="+mj-lt"/>
              </a:rPr>
              <a:t> </a:t>
            </a:r>
            <a:r>
              <a:rPr lang="en-GB" sz="2000" dirty="0" err="1">
                <a:latin typeface="+mj-lt"/>
              </a:rPr>
              <a:t>Llywodraeth</a:t>
            </a:r>
            <a:r>
              <a:rPr lang="en-GB" sz="2000" dirty="0">
                <a:latin typeface="+mj-lt"/>
              </a:rPr>
              <a:t> </a:t>
            </a:r>
            <a:r>
              <a:rPr lang="en-GB" sz="2000" dirty="0" err="1">
                <a:latin typeface="+mj-lt"/>
              </a:rPr>
              <a:t>Cymru</a:t>
            </a:r>
            <a:r>
              <a:rPr lang="en-GB" sz="2000" dirty="0">
                <a:latin typeface="+mj-lt"/>
              </a:rPr>
              <a:t> </a:t>
            </a:r>
            <a:r>
              <a:rPr lang="en-GB" sz="2000" dirty="0" err="1">
                <a:latin typeface="+mj-lt"/>
              </a:rPr>
              <a:t>yn</a:t>
            </a:r>
            <a:r>
              <a:rPr lang="en-GB" sz="2000" dirty="0">
                <a:latin typeface="+mj-lt"/>
              </a:rPr>
              <a:t> </a:t>
            </a:r>
            <a:r>
              <a:rPr lang="en-GB" sz="2000" dirty="0" err="1">
                <a:latin typeface="+mj-lt"/>
              </a:rPr>
              <a:t>sylweddoli</a:t>
            </a:r>
            <a:r>
              <a:rPr lang="en-GB" sz="2000" dirty="0">
                <a:latin typeface="+mj-lt"/>
              </a:rPr>
              <a:t> bod </a:t>
            </a:r>
            <a:r>
              <a:rPr lang="en-GB" sz="2000" dirty="0" err="1">
                <a:latin typeface="+mj-lt"/>
              </a:rPr>
              <a:t>angen</a:t>
            </a:r>
            <a:r>
              <a:rPr lang="en-GB" sz="2000" dirty="0">
                <a:latin typeface="+mj-lt"/>
              </a:rPr>
              <a:t> </a:t>
            </a:r>
            <a:r>
              <a:rPr lang="en-GB" sz="2000" dirty="0" err="1">
                <a:latin typeface="+mj-lt"/>
              </a:rPr>
              <a:t>rhywun</a:t>
            </a:r>
            <a:r>
              <a:rPr lang="en-GB" sz="2000" dirty="0">
                <a:latin typeface="+mj-lt"/>
              </a:rPr>
              <a:t> </a:t>
            </a:r>
            <a:r>
              <a:rPr lang="en-GB" sz="2000" dirty="0" err="1">
                <a:latin typeface="+mj-lt"/>
              </a:rPr>
              <a:t>ar</a:t>
            </a:r>
            <a:r>
              <a:rPr lang="en-GB" sz="2000" dirty="0">
                <a:latin typeface="+mj-lt"/>
              </a:rPr>
              <a:t> </a:t>
            </a:r>
            <a:r>
              <a:rPr lang="en-GB" sz="2000" dirty="0" err="1">
                <a:latin typeface="+mj-lt"/>
              </a:rPr>
              <a:t>blant</a:t>
            </a:r>
            <a:r>
              <a:rPr lang="en-GB" sz="2000" dirty="0">
                <a:latin typeface="+mj-lt"/>
              </a:rPr>
              <a:t> a </a:t>
            </a:r>
            <a:r>
              <a:rPr lang="en-GB" sz="2000" dirty="0" err="1">
                <a:latin typeface="+mj-lt"/>
              </a:rPr>
              <a:t>phobl</a:t>
            </a:r>
            <a:r>
              <a:rPr lang="en-GB" sz="2000" dirty="0">
                <a:latin typeface="+mj-lt"/>
              </a:rPr>
              <a:t> </a:t>
            </a:r>
            <a:r>
              <a:rPr lang="en-GB" sz="2000" dirty="0" err="1">
                <a:latin typeface="+mj-lt"/>
              </a:rPr>
              <a:t>ifanc</a:t>
            </a:r>
            <a:r>
              <a:rPr lang="en-GB" sz="2000" dirty="0">
                <a:latin typeface="+mj-lt"/>
              </a:rPr>
              <a:t> </a:t>
            </a:r>
            <a:r>
              <a:rPr lang="en-GB" sz="2000" dirty="0" err="1">
                <a:latin typeface="+mj-lt"/>
              </a:rPr>
              <a:t>i</a:t>
            </a:r>
            <a:r>
              <a:rPr lang="en-GB" sz="2000" dirty="0">
                <a:latin typeface="+mj-lt"/>
              </a:rPr>
              <a:t> </a:t>
            </a:r>
            <a:r>
              <a:rPr lang="en-GB" sz="2000" dirty="0" err="1">
                <a:latin typeface="+mj-lt"/>
              </a:rPr>
              <a:t>godi</a:t>
            </a:r>
            <a:r>
              <a:rPr lang="en-GB" sz="2000" dirty="0">
                <a:latin typeface="+mj-lt"/>
              </a:rPr>
              <a:t> </a:t>
            </a:r>
            <a:r>
              <a:rPr lang="en-GB" sz="2000" dirty="0" err="1">
                <a:latin typeface="+mj-lt"/>
              </a:rPr>
              <a:t>llais</a:t>
            </a:r>
            <a:r>
              <a:rPr lang="en-GB" sz="2000" dirty="0">
                <a:latin typeface="+mj-lt"/>
              </a:rPr>
              <a:t> </a:t>
            </a:r>
            <a:r>
              <a:rPr lang="en-GB" sz="2000" dirty="0" err="1">
                <a:latin typeface="+mj-lt"/>
              </a:rPr>
              <a:t>ar</a:t>
            </a:r>
            <a:r>
              <a:rPr lang="en-GB" sz="2000" dirty="0">
                <a:latin typeface="+mj-lt"/>
              </a:rPr>
              <a:t> </a:t>
            </a:r>
            <a:r>
              <a:rPr lang="en-GB" sz="2000" dirty="0" err="1">
                <a:latin typeface="+mj-lt"/>
              </a:rPr>
              <a:t>eu</a:t>
            </a:r>
            <a:r>
              <a:rPr lang="en-GB" sz="2000" dirty="0">
                <a:latin typeface="+mj-lt"/>
              </a:rPr>
              <a:t> </a:t>
            </a:r>
            <a:r>
              <a:rPr lang="en-GB" sz="2000" dirty="0" err="1">
                <a:latin typeface="+mj-lt"/>
              </a:rPr>
              <a:t>rhan</a:t>
            </a:r>
            <a:r>
              <a:rPr lang="en-GB" sz="2000" dirty="0">
                <a:latin typeface="+mj-lt"/>
              </a:rPr>
              <a:t>, a </a:t>
            </a:r>
            <a:r>
              <a:rPr lang="en-GB" sz="2000" dirty="0" err="1">
                <a:latin typeface="+mj-lt"/>
              </a:rPr>
              <a:t>gwneud</a:t>
            </a:r>
            <a:r>
              <a:rPr lang="en-GB" sz="2000" dirty="0">
                <a:latin typeface="+mj-lt"/>
              </a:rPr>
              <a:t> </a:t>
            </a:r>
            <a:r>
              <a:rPr lang="en-GB" sz="2000" dirty="0" err="1">
                <a:latin typeface="+mj-lt"/>
              </a:rPr>
              <a:t>yn</a:t>
            </a:r>
            <a:r>
              <a:rPr lang="en-GB" sz="2000" dirty="0">
                <a:latin typeface="+mj-lt"/>
              </a:rPr>
              <a:t> </a:t>
            </a:r>
            <a:r>
              <a:rPr lang="en-GB" sz="2000" dirty="0" err="1">
                <a:latin typeface="+mj-lt"/>
              </a:rPr>
              <a:t>si</a:t>
            </a:r>
            <a:r>
              <a:rPr lang="en-GB" sz="2000" b="1" dirty="0" err="1">
                <a:latin typeface="+mj-lt"/>
              </a:rPr>
              <a:t>ŵ</a:t>
            </a:r>
            <a:r>
              <a:rPr lang="en-GB" sz="2000" dirty="0" err="1">
                <a:latin typeface="+mj-lt"/>
              </a:rPr>
              <a:t>r</a:t>
            </a:r>
            <a:r>
              <a:rPr lang="en-GB" sz="2000" dirty="0">
                <a:latin typeface="+mj-lt"/>
              </a:rPr>
              <a:t> </a:t>
            </a:r>
            <a:r>
              <a:rPr lang="en-GB" sz="2000" dirty="0" err="1">
                <a:latin typeface="+mj-lt"/>
              </a:rPr>
              <a:t>eu</a:t>
            </a:r>
            <a:r>
              <a:rPr lang="en-GB" sz="2000" dirty="0">
                <a:latin typeface="+mj-lt"/>
              </a:rPr>
              <a:t> bod </a:t>
            </a:r>
            <a:r>
              <a:rPr lang="en-GB" sz="2000" dirty="0" err="1">
                <a:latin typeface="+mj-lt"/>
              </a:rPr>
              <a:t>nhw’n</a:t>
            </a:r>
            <a:r>
              <a:rPr lang="en-GB" sz="2000" dirty="0">
                <a:latin typeface="+mj-lt"/>
              </a:rPr>
              <a:t> </a:t>
            </a:r>
            <a:r>
              <a:rPr lang="en-GB" sz="2000" dirty="0" err="1">
                <a:latin typeface="+mj-lt"/>
              </a:rPr>
              <a:t>cael</a:t>
            </a:r>
            <a:r>
              <a:rPr lang="en-GB" sz="2000" dirty="0">
                <a:latin typeface="+mj-lt"/>
              </a:rPr>
              <a:t> </a:t>
            </a:r>
            <a:r>
              <a:rPr lang="en-GB" sz="2000" dirty="0" err="1">
                <a:latin typeface="+mj-lt"/>
              </a:rPr>
              <a:t>gwrandawiad</a:t>
            </a:r>
            <a:r>
              <a:rPr lang="en-GB" sz="2000" dirty="0">
                <a:latin typeface="+mj-lt"/>
              </a:rPr>
              <a:t> ac </a:t>
            </a:r>
            <a:r>
              <a:rPr lang="en-GB" sz="2000" dirty="0" err="1">
                <a:latin typeface="+mj-lt"/>
              </a:rPr>
              <a:t>yn</a:t>
            </a:r>
            <a:r>
              <a:rPr lang="en-GB" sz="2000" dirty="0">
                <a:latin typeface="+mj-lt"/>
              </a:rPr>
              <a:t> </a:t>
            </a:r>
            <a:r>
              <a:rPr lang="en-GB" sz="2000" dirty="0" err="1">
                <a:latin typeface="+mj-lt"/>
              </a:rPr>
              <a:t>cael</a:t>
            </a:r>
            <a:r>
              <a:rPr lang="en-GB" sz="2000" dirty="0">
                <a:latin typeface="+mj-lt"/>
              </a:rPr>
              <a:t> </a:t>
            </a:r>
            <a:r>
              <a:rPr lang="en-GB" sz="2000" dirty="0" err="1">
                <a:latin typeface="+mj-lt"/>
              </a:rPr>
              <a:t>eu</a:t>
            </a:r>
            <a:r>
              <a:rPr lang="en-GB" sz="2000" dirty="0">
                <a:latin typeface="+mj-lt"/>
              </a:rPr>
              <a:t> </a:t>
            </a:r>
            <a:r>
              <a:rPr lang="en-GB" sz="2000" dirty="0" err="1">
                <a:latin typeface="+mj-lt"/>
              </a:rPr>
              <a:t>trin</a:t>
            </a:r>
            <a:r>
              <a:rPr lang="en-GB" sz="2000" dirty="0">
                <a:latin typeface="+mj-lt"/>
              </a:rPr>
              <a:t> </a:t>
            </a:r>
            <a:r>
              <a:rPr lang="en-GB" sz="2000" dirty="0" err="1">
                <a:latin typeface="+mj-lt"/>
              </a:rPr>
              <a:t>yn</a:t>
            </a:r>
            <a:r>
              <a:rPr lang="en-GB" sz="2000" dirty="0">
                <a:latin typeface="+mj-lt"/>
              </a:rPr>
              <a:t> deg.</a:t>
            </a:r>
          </a:p>
          <a:p>
            <a:endParaRPr lang="en-GB" sz="2000" dirty="0">
              <a:latin typeface="+mj-lt"/>
            </a:endParaRPr>
          </a:p>
          <a:p>
            <a:r>
              <a:rPr lang="en-GB" sz="2000" dirty="0">
                <a:latin typeface="+mj-lt"/>
              </a:rPr>
              <a:t>Mae </a:t>
            </a:r>
            <a:r>
              <a:rPr lang="en-GB" sz="2000" dirty="0" err="1">
                <a:latin typeface="+mj-lt"/>
              </a:rPr>
              <a:t>cyfres</a:t>
            </a:r>
            <a:r>
              <a:rPr lang="en-GB" sz="2000" dirty="0">
                <a:latin typeface="+mj-lt"/>
              </a:rPr>
              <a:t> o </a:t>
            </a:r>
            <a:r>
              <a:rPr lang="en-GB" sz="2000" dirty="0" err="1">
                <a:latin typeface="+mj-lt"/>
              </a:rPr>
              <a:t>gyfreithiau</a:t>
            </a:r>
            <a:r>
              <a:rPr lang="en-GB" sz="2000" dirty="0">
                <a:latin typeface="+mj-lt"/>
              </a:rPr>
              <a:t> </a:t>
            </a:r>
            <a:r>
              <a:rPr lang="en-GB" sz="2000" dirty="0" err="1">
                <a:latin typeface="+mj-lt"/>
              </a:rPr>
              <a:t>yn</a:t>
            </a:r>
            <a:r>
              <a:rPr lang="en-GB" sz="2000" dirty="0">
                <a:latin typeface="+mj-lt"/>
              </a:rPr>
              <a:t> </a:t>
            </a:r>
            <a:r>
              <a:rPr lang="en-GB" sz="2000" dirty="0" err="1">
                <a:latin typeface="+mj-lt"/>
              </a:rPr>
              <a:t>cynnwys</a:t>
            </a:r>
            <a:r>
              <a:rPr lang="en-GB" sz="2000" dirty="0">
                <a:latin typeface="+mj-lt"/>
              </a:rPr>
              <a:t>: </a:t>
            </a:r>
            <a:r>
              <a:rPr lang="en-GB" sz="2000" dirty="0" err="1">
                <a:latin typeface="+mj-lt"/>
              </a:rPr>
              <a:t>Deddf</a:t>
            </a:r>
            <a:r>
              <a:rPr lang="en-GB" sz="2000" dirty="0">
                <a:latin typeface="+mj-lt"/>
              </a:rPr>
              <a:t> </a:t>
            </a:r>
            <a:r>
              <a:rPr lang="en-GB" sz="2000" dirty="0" err="1">
                <a:latin typeface="+mj-lt"/>
              </a:rPr>
              <a:t>Safonau</a:t>
            </a:r>
            <a:r>
              <a:rPr lang="en-GB" sz="2000" dirty="0">
                <a:latin typeface="+mj-lt"/>
              </a:rPr>
              <a:t> </a:t>
            </a:r>
            <a:r>
              <a:rPr lang="en-GB" sz="2000" dirty="0" err="1">
                <a:latin typeface="+mj-lt"/>
              </a:rPr>
              <a:t>Gofal</a:t>
            </a:r>
            <a:r>
              <a:rPr lang="en-GB" sz="2000" dirty="0">
                <a:latin typeface="+mj-lt"/>
              </a:rPr>
              <a:t> 2000 a </a:t>
            </a:r>
            <a:r>
              <a:rPr lang="en-GB" sz="2000" dirty="0" err="1">
                <a:latin typeface="+mj-lt"/>
              </a:rPr>
              <a:t>Deddf</a:t>
            </a:r>
            <a:r>
              <a:rPr lang="en-GB" sz="2000" dirty="0">
                <a:latin typeface="+mj-lt"/>
              </a:rPr>
              <a:t> </a:t>
            </a:r>
            <a:r>
              <a:rPr lang="en-GB" sz="2000" dirty="0" err="1">
                <a:latin typeface="+mj-lt"/>
              </a:rPr>
              <a:t>Comisiynydd</a:t>
            </a:r>
            <a:r>
              <a:rPr lang="en-GB" sz="2000" dirty="0">
                <a:latin typeface="+mj-lt"/>
              </a:rPr>
              <a:t> Plant </a:t>
            </a:r>
            <a:r>
              <a:rPr lang="en-GB" sz="2000" dirty="0" err="1">
                <a:latin typeface="+mj-lt"/>
              </a:rPr>
              <a:t>Cymru</a:t>
            </a:r>
            <a:r>
              <a:rPr lang="en-GB" sz="2000" dirty="0">
                <a:latin typeface="+mj-lt"/>
              </a:rPr>
              <a:t> 2001, </a:t>
            </a:r>
            <a:r>
              <a:rPr lang="en-GB" sz="2000" dirty="0" err="1">
                <a:latin typeface="+mj-lt"/>
              </a:rPr>
              <a:t>sy’n</a:t>
            </a:r>
            <a:r>
              <a:rPr lang="en-GB" sz="2000" dirty="0">
                <a:latin typeface="+mj-lt"/>
              </a:rPr>
              <a:t> </a:t>
            </a:r>
            <a:r>
              <a:rPr lang="en-GB" sz="2000" dirty="0" err="1">
                <a:latin typeface="+mj-lt"/>
              </a:rPr>
              <a:t>esbonio</a:t>
            </a:r>
            <a:r>
              <a:rPr lang="en-GB" sz="2000" dirty="0">
                <a:latin typeface="+mj-lt"/>
              </a:rPr>
              <a:t> </a:t>
            </a:r>
            <a:r>
              <a:rPr lang="en-GB" sz="2000" dirty="0" err="1">
                <a:latin typeface="+mj-lt"/>
              </a:rPr>
              <a:t>rôl</a:t>
            </a:r>
            <a:r>
              <a:rPr lang="en-GB" sz="2000" dirty="0">
                <a:latin typeface="+mj-lt"/>
              </a:rPr>
              <a:t> a </a:t>
            </a:r>
            <a:r>
              <a:rPr lang="en-GB" sz="2000" dirty="0" err="1">
                <a:latin typeface="+mj-lt"/>
              </a:rPr>
              <a:t>chyfrifoldebau’r</a:t>
            </a:r>
            <a:r>
              <a:rPr lang="en-GB" sz="2000" dirty="0">
                <a:latin typeface="+mj-lt"/>
              </a:rPr>
              <a:t> </a:t>
            </a:r>
            <a:r>
              <a:rPr lang="en-GB" sz="2000" dirty="0" err="1">
                <a:latin typeface="+mj-lt"/>
              </a:rPr>
              <a:t>Comisiynydd</a:t>
            </a:r>
            <a:r>
              <a:rPr lang="en-GB" sz="2000" dirty="0">
                <a:latin typeface="+mj-lt"/>
              </a:rPr>
              <a:t>.</a:t>
            </a:r>
          </a:p>
        </p:txBody>
      </p:sp>
      <p:sp>
        <p:nvSpPr>
          <p:cNvPr id="3" name="TextBox 2"/>
          <p:cNvSpPr txBox="1"/>
          <p:nvPr/>
        </p:nvSpPr>
        <p:spPr>
          <a:xfrm>
            <a:off x="6292639" y="572655"/>
            <a:ext cx="5661891" cy="4401205"/>
          </a:xfrm>
          <a:prstGeom prst="rect">
            <a:avLst/>
          </a:prstGeom>
          <a:noFill/>
        </p:spPr>
        <p:txBody>
          <a:bodyPr wrap="square" rtlCol="0">
            <a:spAutoFit/>
          </a:bodyPr>
          <a:lstStyle/>
          <a:p>
            <a:r>
              <a:rPr lang="en-US" sz="2000" dirty="0">
                <a:latin typeface="+mj-lt"/>
              </a:rPr>
              <a:t>In 2001, Wales was the first country in the UK to create the role of the Children’s Commissioner.</a:t>
            </a:r>
          </a:p>
          <a:p>
            <a:endParaRPr lang="en-US" sz="2000" dirty="0">
              <a:latin typeface="+mj-lt"/>
            </a:endParaRPr>
          </a:p>
          <a:p>
            <a:r>
              <a:rPr lang="en-US" sz="2000" dirty="0">
                <a:latin typeface="+mj-lt"/>
              </a:rPr>
              <a:t>Welsh Government ministers </a:t>
            </a:r>
            <a:r>
              <a:rPr lang="en-US" sz="2000" dirty="0" err="1">
                <a:latin typeface="+mj-lt"/>
              </a:rPr>
              <a:t>recognised</a:t>
            </a:r>
            <a:r>
              <a:rPr lang="en-US" sz="2000" dirty="0">
                <a:latin typeface="+mj-lt"/>
              </a:rPr>
              <a:t> that children and young people need someone to speak up for them and make sure that they are listened to and treated fairly.</a:t>
            </a:r>
          </a:p>
          <a:p>
            <a:endParaRPr lang="en-US" sz="2000" dirty="0">
              <a:latin typeface="+mj-lt"/>
            </a:endParaRPr>
          </a:p>
          <a:p>
            <a:r>
              <a:rPr lang="en-US" sz="2000" dirty="0">
                <a:latin typeface="+mj-lt"/>
              </a:rPr>
              <a:t>There is a set of laws including: the Care Standards Act 2000 and the Children’s Commissioner for Wales Act 2001 which explains the role and responsibilities of the Commissioner. </a:t>
            </a:r>
          </a:p>
        </p:txBody>
      </p:sp>
      <p:pic>
        <p:nvPicPr>
          <p:cNvPr id="4" name="Slide 12 - CCf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879902" y="5723826"/>
            <a:ext cx="487363" cy="487363"/>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3054308" y="5723825"/>
            <a:ext cx="487363" cy="487363"/>
          </a:xfrm>
          <a:prstGeom prst="rect">
            <a:avLst/>
          </a:prstGeom>
        </p:spPr>
      </p:pic>
    </p:spTree>
    <p:extLst>
      <p:ext uri="{BB962C8B-B14F-4D97-AF65-F5344CB8AC3E}">
        <p14:creationId xmlns:p14="http://schemas.microsoft.com/office/powerpoint/2010/main" val="6735689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3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471"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437236" y="861194"/>
            <a:ext cx="4638631" cy="2018811"/>
          </a:xfrm>
        </p:spPr>
        <p:txBody>
          <a:bodyPr/>
          <a:lstStyle/>
          <a:p>
            <a:r>
              <a:rPr lang="en-GB" sz="2800" dirty="0">
                <a:solidFill>
                  <a:schemeClr val="tx1"/>
                </a:solidFill>
              </a:rPr>
              <a:t>FIVE FUNCTIONS OF OUR </a:t>
            </a:r>
            <a:r>
              <a:rPr lang="en-GB" sz="2800" dirty="0" smtClean="0">
                <a:solidFill>
                  <a:schemeClr val="tx1"/>
                </a:solidFill>
              </a:rPr>
              <a:t>OFFICE:</a:t>
            </a:r>
          </a:p>
          <a:p>
            <a:endParaRPr lang="en-GB" sz="1400" dirty="0">
              <a:solidFill>
                <a:schemeClr val="tx1"/>
              </a:solidFill>
            </a:endParaRPr>
          </a:p>
          <a:p>
            <a:r>
              <a:rPr lang="en-GB" sz="2800" dirty="0">
                <a:solidFill>
                  <a:schemeClr val="tx1"/>
                </a:solidFill>
              </a:rPr>
              <a:t>SUPPORT</a:t>
            </a:r>
          </a:p>
          <a:p>
            <a:r>
              <a:rPr lang="en-GB" sz="2800" dirty="0">
                <a:solidFill>
                  <a:schemeClr val="tx1"/>
                </a:solidFill>
              </a:rPr>
              <a:t>LISTEN</a:t>
            </a:r>
          </a:p>
          <a:p>
            <a:r>
              <a:rPr lang="en-GB" sz="2800" dirty="0">
                <a:solidFill>
                  <a:schemeClr val="tx1"/>
                </a:solidFill>
              </a:rPr>
              <a:t>ADVISE</a:t>
            </a:r>
          </a:p>
          <a:p>
            <a:r>
              <a:rPr lang="en-GB" sz="2800" dirty="0">
                <a:solidFill>
                  <a:schemeClr val="tx1"/>
                </a:solidFill>
              </a:rPr>
              <a:t>INFLUENCE</a:t>
            </a:r>
          </a:p>
          <a:p>
            <a:r>
              <a:rPr lang="en-GB" sz="2800" dirty="0">
                <a:solidFill>
                  <a:schemeClr val="tx1"/>
                </a:solidFill>
              </a:rPr>
              <a:t>SPEAK UP</a:t>
            </a:r>
          </a:p>
          <a:p>
            <a:pPr>
              <a:lnSpc>
                <a:spcPct val="64000"/>
              </a:lnSpc>
              <a:buSzPct val="100000"/>
              <a:defRPr sz="1700" b="1">
                <a:solidFill>
                  <a:srgbClr val="404040"/>
                </a:solidFill>
              </a:defRPr>
            </a:pPr>
            <a:endParaRPr lang="en-GB" sz="2800" dirty="0"/>
          </a:p>
          <a:p>
            <a:pPr>
              <a:lnSpc>
                <a:spcPct val="64000"/>
              </a:lnSpc>
              <a:buSzPct val="100000"/>
              <a:defRPr sz="1700" b="1">
                <a:solidFill>
                  <a:srgbClr val="404040"/>
                </a:solidFill>
              </a:defRPr>
            </a:pPr>
            <a:endParaRPr lang="en-GB" sz="2800" dirty="0"/>
          </a:p>
        </p:txBody>
      </p:sp>
      <p:pic>
        <p:nvPicPr>
          <p:cNvPr id="6" name="Picture 5"/>
          <p:cNvPicPr>
            <a:picLocks noChangeAspect="1"/>
          </p:cNvPicPr>
          <p:nvPr/>
        </p:nvPicPr>
        <p:blipFill rotWithShape="1">
          <a:blip r:embed="rId7" cstate="hqprint">
            <a:extLst>
              <a:ext uri="{28A0092B-C50C-407E-A947-70E740481C1C}">
                <a14:useLocalDpi xmlns:a14="http://schemas.microsoft.com/office/drawing/2010/main" val="0"/>
              </a:ext>
            </a:extLst>
          </a:blip>
          <a:srcRect l="10327" r="13257"/>
          <a:stretch/>
        </p:blipFill>
        <p:spPr>
          <a:xfrm>
            <a:off x="4144875" y="1786723"/>
            <a:ext cx="3019927" cy="2634914"/>
          </a:xfrm>
          <a:prstGeom prst="rect">
            <a:avLst/>
          </a:prstGeom>
          <a:ln>
            <a:solidFill>
              <a:schemeClr val="tx1"/>
            </a:solidFill>
          </a:ln>
        </p:spPr>
      </p:pic>
      <p:pic>
        <p:nvPicPr>
          <p:cNvPr id="4" name="Slide 13 - function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269188" y="5687798"/>
            <a:ext cx="487363" cy="487363"/>
          </a:xfrm>
          <a:prstGeom prst="rect">
            <a:avLst/>
          </a:prstGeom>
        </p:spPr>
      </p:pic>
      <p:pic>
        <p:nvPicPr>
          <p:cNvPr id="7"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344242" y="5687798"/>
            <a:ext cx="487363" cy="487363"/>
          </a:xfrm>
          <a:prstGeom prst="rect">
            <a:avLst/>
          </a:prstGeom>
        </p:spPr>
      </p:pic>
      <p:sp>
        <p:nvSpPr>
          <p:cNvPr id="9" name="Subtitle 2"/>
          <p:cNvSpPr txBox="1">
            <a:spLocks/>
          </p:cNvSpPr>
          <p:nvPr/>
        </p:nvSpPr>
        <p:spPr>
          <a:xfrm>
            <a:off x="841660" y="861194"/>
            <a:ext cx="4638631" cy="4485972"/>
          </a:xfrm>
          <a:prstGeom prst="rect">
            <a:avLst/>
          </a:prstGeom>
        </p:spPr>
        <p:txBody>
          <a:bodyPr vert="horz"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3000" kern="1200">
                <a:solidFill>
                  <a:schemeClr val="bg2"/>
                </a:solidFill>
                <a:latin typeface="VAG Rounded"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800" dirty="0" smtClean="0">
                <a:solidFill>
                  <a:schemeClr val="tx1"/>
                </a:solidFill>
              </a:rPr>
              <a:t>PUM SWYDDOGAETH EIN SWYDDFA:</a:t>
            </a:r>
          </a:p>
          <a:p>
            <a:endParaRPr lang="en-GB" sz="1400" dirty="0" smtClean="0">
              <a:solidFill>
                <a:schemeClr val="tx1"/>
              </a:solidFill>
            </a:endParaRPr>
          </a:p>
          <a:p>
            <a:r>
              <a:rPr lang="en-GB" sz="2800" dirty="0" smtClean="0">
                <a:solidFill>
                  <a:schemeClr val="tx1"/>
                </a:solidFill>
              </a:rPr>
              <a:t>CEFNOGI</a:t>
            </a:r>
          </a:p>
          <a:p>
            <a:r>
              <a:rPr lang="en-GB" sz="2800" dirty="0" smtClean="0">
                <a:solidFill>
                  <a:schemeClr val="tx1"/>
                </a:solidFill>
              </a:rPr>
              <a:t>GWRANDO</a:t>
            </a:r>
          </a:p>
          <a:p>
            <a:r>
              <a:rPr lang="en-GB" sz="2800" dirty="0" smtClean="0">
                <a:solidFill>
                  <a:schemeClr val="tx1"/>
                </a:solidFill>
              </a:rPr>
              <a:t>CYNGHORI</a:t>
            </a:r>
          </a:p>
          <a:p>
            <a:r>
              <a:rPr lang="en-GB" sz="2800" dirty="0" smtClean="0">
                <a:solidFill>
                  <a:schemeClr val="tx1"/>
                </a:solidFill>
              </a:rPr>
              <a:t>DYLANWADU</a:t>
            </a:r>
          </a:p>
          <a:p>
            <a:r>
              <a:rPr lang="en-GB" sz="2800" dirty="0" smtClean="0">
                <a:solidFill>
                  <a:schemeClr val="tx1"/>
                </a:solidFill>
              </a:rPr>
              <a:t>CODI LLAIS</a:t>
            </a:r>
          </a:p>
          <a:p>
            <a:pPr>
              <a:lnSpc>
                <a:spcPct val="64000"/>
              </a:lnSpc>
              <a:buSzPct val="100000"/>
              <a:defRPr sz="1700" b="1">
                <a:solidFill>
                  <a:srgbClr val="404040"/>
                </a:solidFill>
              </a:defRPr>
            </a:pPr>
            <a:endParaRPr lang="en-GB" sz="2800" b="1" dirty="0" smtClean="0">
              <a:solidFill>
                <a:srgbClr val="404040"/>
              </a:solidFill>
            </a:endParaRPr>
          </a:p>
          <a:p>
            <a:pPr>
              <a:lnSpc>
                <a:spcPct val="64000"/>
              </a:lnSpc>
              <a:buSzPct val="100000"/>
              <a:defRPr sz="1700" b="1">
                <a:solidFill>
                  <a:srgbClr val="404040"/>
                </a:solidFill>
              </a:defRPr>
            </a:pPr>
            <a:endParaRPr lang="en-GB" sz="2800" b="1" dirty="0">
              <a:solidFill>
                <a:srgbClr val="404040"/>
              </a:solidFill>
            </a:endParaRPr>
          </a:p>
        </p:txBody>
      </p:sp>
    </p:spTree>
    <p:extLst>
      <p:ext uri="{BB962C8B-B14F-4D97-AF65-F5344CB8AC3E}">
        <p14:creationId xmlns:p14="http://schemas.microsoft.com/office/powerpoint/2010/main" val="41709364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37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4369" fill="hold"/>
                                        <p:tgtEl>
                                          <p:spTgt spid="7"/>
                                        </p:tgtEl>
                                      </p:cBhvr>
                                    </p:cmd>
                                  </p:childTnLst>
                                </p:cTn>
                              </p:par>
                            </p:childTnLst>
                          </p:cTn>
                        </p:par>
                      </p:childTnLst>
                    </p:cTn>
                  </p:par>
                </p:childTnLst>
              </p:cTn>
              <p:nextCondLst>
                <p:cond evt="onClick" delay="0">
                  <p:tgtEl>
                    <p:spTgt spid="7"/>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7"/>
          </p:cNvPr>
          <p:cNvPicPr>
            <a:picLocks noChangeAspect="1"/>
          </p:cNvPicPr>
          <p:nvPr/>
        </p:nvPicPr>
        <p:blipFill>
          <a:blip r:embed="rId8"/>
          <a:stretch>
            <a:fillRect/>
          </a:stretch>
        </p:blipFill>
        <p:spPr>
          <a:xfrm>
            <a:off x="1094873" y="1939028"/>
            <a:ext cx="3960476" cy="2191306"/>
          </a:xfrm>
          <a:prstGeom prst="rect">
            <a:avLst/>
          </a:prstGeom>
        </p:spPr>
      </p:pic>
      <p:pic>
        <p:nvPicPr>
          <p:cNvPr id="6" name="Picture 5">
            <a:hlinkClick r:id="rId9"/>
          </p:cNvPr>
          <p:cNvPicPr>
            <a:picLocks noChangeAspect="1"/>
          </p:cNvPicPr>
          <p:nvPr/>
        </p:nvPicPr>
        <p:blipFill>
          <a:blip r:embed="rId8"/>
          <a:stretch>
            <a:fillRect/>
          </a:stretch>
        </p:blipFill>
        <p:spPr>
          <a:xfrm>
            <a:off x="6423079" y="1959411"/>
            <a:ext cx="3886799" cy="2150541"/>
          </a:xfrm>
          <a:prstGeom prst="rect">
            <a:avLst/>
          </a:prstGeom>
        </p:spPr>
      </p:pic>
      <p:sp>
        <p:nvSpPr>
          <p:cNvPr id="2" name="Rectangle 1"/>
          <p:cNvSpPr/>
          <p:nvPr/>
        </p:nvSpPr>
        <p:spPr>
          <a:xfrm>
            <a:off x="1106464" y="896860"/>
            <a:ext cx="3937293" cy="830997"/>
          </a:xfrm>
          <a:prstGeom prst="rect">
            <a:avLst/>
          </a:prstGeom>
        </p:spPr>
        <p:txBody>
          <a:bodyPr wrap="square">
            <a:spAutoFit/>
          </a:bodyPr>
          <a:lstStyle/>
          <a:p>
            <a:pPr algn="ctr" hangingPunct="0"/>
            <a:r>
              <a:rPr lang="en-GB" sz="2400" b="1" dirty="0" err="1">
                <a:latin typeface="+mj-lt"/>
                <a:sym typeface="Calibri"/>
              </a:rPr>
              <a:t>Fideo</a:t>
            </a:r>
            <a:r>
              <a:rPr lang="en-GB" sz="2400" b="1" dirty="0">
                <a:latin typeface="+mj-lt"/>
                <a:sym typeface="Calibri"/>
              </a:rPr>
              <a:t> – Y </a:t>
            </a:r>
            <a:r>
              <a:rPr lang="en-GB" sz="2400" b="1" dirty="0" err="1">
                <a:latin typeface="+mj-lt"/>
                <a:sym typeface="Calibri"/>
              </a:rPr>
              <a:t>Gwasanaeth</a:t>
            </a:r>
            <a:r>
              <a:rPr lang="en-GB" sz="2400" b="1" dirty="0">
                <a:latin typeface="+mj-lt"/>
                <a:sym typeface="Calibri"/>
              </a:rPr>
              <a:t> </a:t>
            </a:r>
            <a:r>
              <a:rPr lang="en-GB" sz="2400" b="1" dirty="0" err="1">
                <a:latin typeface="+mj-lt"/>
                <a:sym typeface="Calibri"/>
              </a:rPr>
              <a:t>Ymchwiliadau</a:t>
            </a:r>
            <a:r>
              <a:rPr lang="en-GB" sz="2400" b="1" dirty="0">
                <a:latin typeface="+mj-lt"/>
                <a:sym typeface="Calibri"/>
              </a:rPr>
              <a:t> a </a:t>
            </a:r>
            <a:r>
              <a:rPr lang="en-GB" sz="2400" b="1" dirty="0" err="1">
                <a:latin typeface="+mj-lt"/>
                <a:sym typeface="Calibri"/>
              </a:rPr>
              <a:t>Chyngor</a:t>
            </a:r>
            <a:endParaRPr lang="en-GB" sz="2400" b="1" dirty="0">
              <a:latin typeface="+mj-lt"/>
              <a:sym typeface="Calibri"/>
            </a:endParaRPr>
          </a:p>
        </p:txBody>
      </p:sp>
      <p:sp>
        <p:nvSpPr>
          <p:cNvPr id="3" name="Rectangle 2"/>
          <p:cNvSpPr/>
          <p:nvPr/>
        </p:nvSpPr>
        <p:spPr>
          <a:xfrm>
            <a:off x="6580960" y="896861"/>
            <a:ext cx="3571035" cy="830997"/>
          </a:xfrm>
          <a:prstGeom prst="rect">
            <a:avLst/>
          </a:prstGeom>
        </p:spPr>
        <p:txBody>
          <a:bodyPr wrap="square">
            <a:spAutoFit/>
          </a:bodyPr>
          <a:lstStyle/>
          <a:p>
            <a:pPr algn="ctr"/>
            <a:r>
              <a:rPr lang="en-GB" sz="2400" b="1" dirty="0">
                <a:solidFill>
                  <a:schemeClr val="tx2">
                    <a:lumMod val="50000"/>
                  </a:schemeClr>
                </a:solidFill>
                <a:latin typeface="+mj-lt"/>
              </a:rPr>
              <a:t>Video – Investigations and Advice service</a:t>
            </a:r>
          </a:p>
        </p:txBody>
      </p:sp>
      <p:pic>
        <p:nvPicPr>
          <p:cNvPr id="5" name="Slide 14 - Vide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22795" y="5666405"/>
            <a:ext cx="487363" cy="487363"/>
          </a:xfrm>
          <a:prstGeom prst="rect">
            <a:avLst/>
          </a:prstGeom>
        </p:spPr>
      </p:pic>
      <p:pic>
        <p:nvPicPr>
          <p:cNvPr id="7"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831428" y="5666404"/>
            <a:ext cx="487363" cy="487363"/>
          </a:xfrm>
          <a:prstGeom prst="rect">
            <a:avLst/>
          </a:prstGeom>
        </p:spPr>
      </p:pic>
    </p:spTree>
    <p:extLst>
      <p:ext uri="{BB962C8B-B14F-4D97-AF65-F5344CB8AC3E}">
        <p14:creationId xmlns:p14="http://schemas.microsoft.com/office/powerpoint/2010/main" val="1236112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1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0824" fill="hold"/>
                                        <p:tgtEl>
                                          <p:spTgt spid="7"/>
                                        </p:tgtEl>
                                      </p:cBhvr>
                                    </p:cmd>
                                  </p:childTnLst>
                                </p:cTn>
                              </p:par>
                            </p:childTnLst>
                          </p:cTn>
                        </p:par>
                      </p:childTnLst>
                    </p:cTn>
                  </p:par>
                </p:childTnLst>
              </p:cTn>
              <p:nextCondLst>
                <p:cond evt="onClick" delay="0">
                  <p:tgtEl>
                    <p:spTgt spid="7"/>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6116302" y="468630"/>
            <a:ext cx="5231567" cy="4625882"/>
          </a:xfrm>
          <a:prstGeom prst="rect">
            <a:avLst/>
          </a:prstGeom>
        </p:spPr>
        <p:txBody>
          <a:bodyPr vert="horz" wrap="square" lIns="0" tIns="0" rIns="0" bIns="0" rtlCol="0" anchor="t" anchorCtr="0">
            <a:spAutoFit/>
          </a:bodyPr>
          <a:lstStyle>
            <a:lvl1pPr algn="ctr" defTabSz="914400" rtl="0" eaLnBrk="1" latinLnBrk="0" hangingPunct="1">
              <a:lnSpc>
                <a:spcPct val="90000"/>
              </a:lnSpc>
              <a:spcBef>
                <a:spcPct val="0"/>
              </a:spcBef>
              <a:buNone/>
              <a:defRPr sz="6000" kern="1200">
                <a:solidFill>
                  <a:schemeClr val="bg1"/>
                </a:solidFill>
                <a:latin typeface="VAG Rounded" pitchFamily="50" charset="0"/>
                <a:ea typeface="+mj-ea"/>
                <a:cs typeface="+mj-cs"/>
              </a:defRPr>
            </a:lvl1pPr>
          </a:lstStyle>
          <a:p>
            <a:r>
              <a:rPr lang="en-US" sz="2400" dirty="0" smtClean="0">
                <a:solidFill>
                  <a:schemeClr val="tx1"/>
                </a:solidFill>
              </a:rPr>
              <a:t>What is a Children’s Rights Approach</a:t>
            </a:r>
            <a:r>
              <a:rPr lang="en-US" sz="2400" dirty="0">
                <a:solidFill>
                  <a:schemeClr val="tx1"/>
                </a:solidFill>
              </a:rPr>
              <a:t>?</a:t>
            </a:r>
          </a:p>
          <a:p>
            <a:endParaRPr lang="en-US" sz="2200" dirty="0">
              <a:solidFill>
                <a:schemeClr val="tx1"/>
              </a:solidFill>
            </a:endParaRPr>
          </a:p>
          <a:p>
            <a:r>
              <a:rPr lang="en-US" sz="2200" dirty="0">
                <a:solidFill>
                  <a:schemeClr val="tx1"/>
                </a:solidFill>
              </a:rPr>
              <a:t>A Children’s Rights Approach is a principled and practical framework for working with children grounded in the UN Convention on the Rights of the Child</a:t>
            </a:r>
          </a:p>
          <a:p>
            <a:endParaRPr lang="en-US" sz="2200" dirty="0">
              <a:solidFill>
                <a:schemeClr val="tx1"/>
              </a:solidFill>
            </a:endParaRPr>
          </a:p>
          <a:p>
            <a:r>
              <a:rPr lang="en-US" sz="2200" dirty="0">
                <a:solidFill>
                  <a:schemeClr val="tx1"/>
                </a:solidFill>
              </a:rPr>
              <a:t> A Children’s Rights Approach is about placing the UNCRC at the Core of planning and service delivery  and integrating children’s rights into every aspect of decision making , policy and practice </a:t>
            </a:r>
          </a:p>
        </p:txBody>
      </p:sp>
      <p:sp>
        <p:nvSpPr>
          <p:cNvPr id="8" name="Subtitle 2"/>
          <p:cNvSpPr txBox="1">
            <a:spLocks/>
          </p:cNvSpPr>
          <p:nvPr/>
        </p:nvSpPr>
        <p:spPr>
          <a:xfrm>
            <a:off x="406528" y="91834"/>
            <a:ext cx="5549575" cy="5138843"/>
          </a:xfrm>
          <a:prstGeom prst="rect">
            <a:avLst/>
          </a:prstGeom>
        </p:spPr>
        <p:txBody>
          <a:bodyPr vert="horz" wrap="square" lIns="0" tIns="0" rIns="0" bIns="0" rtlCol="0">
            <a:spAutoFit/>
          </a:bodyPr>
          <a:lstStyle>
            <a:lvl1pPr marL="0" indent="0" algn="ctr" defTabSz="914400" rtl="0" eaLnBrk="1" latinLnBrk="0" hangingPunct="1">
              <a:lnSpc>
                <a:spcPct val="90000"/>
              </a:lnSpc>
              <a:spcBef>
                <a:spcPts val="1000"/>
              </a:spcBef>
              <a:buFont typeface="Arial" panose="020B0604020202020204" pitchFamily="34" charset="0"/>
              <a:buNone/>
              <a:defRPr sz="3000" kern="1200">
                <a:solidFill>
                  <a:schemeClr val="bg1"/>
                </a:solidFill>
                <a:latin typeface="VAG Rounded"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endParaRPr lang="en-GB" sz="2200" dirty="0">
              <a:solidFill>
                <a:schemeClr val="tx1"/>
              </a:solidFill>
            </a:endParaRPr>
          </a:p>
          <a:p>
            <a:pPr lvl="0"/>
            <a:r>
              <a:rPr lang="en-GB" sz="2400" dirty="0">
                <a:solidFill>
                  <a:schemeClr val="tx1"/>
                </a:solidFill>
              </a:rPr>
              <a:t>Beth </a:t>
            </a:r>
            <a:r>
              <a:rPr lang="en-GB" sz="2400" dirty="0" err="1">
                <a:solidFill>
                  <a:schemeClr val="tx1"/>
                </a:solidFill>
              </a:rPr>
              <a:t>yw</a:t>
            </a:r>
            <a:r>
              <a:rPr lang="en-GB" sz="2400" dirty="0">
                <a:solidFill>
                  <a:schemeClr val="tx1"/>
                </a:solidFill>
              </a:rPr>
              <a:t> Dull </a:t>
            </a:r>
            <a:r>
              <a:rPr lang="en-GB" sz="2400" dirty="0" err="1">
                <a:solidFill>
                  <a:schemeClr val="tx1"/>
                </a:solidFill>
              </a:rPr>
              <a:t>Gweithredu</a:t>
            </a:r>
            <a:r>
              <a:rPr lang="en-GB" sz="2400" dirty="0">
                <a:solidFill>
                  <a:schemeClr val="tx1"/>
                </a:solidFill>
              </a:rPr>
              <a:t> </a:t>
            </a:r>
            <a:r>
              <a:rPr lang="en-GB" sz="2400" dirty="0" err="1">
                <a:solidFill>
                  <a:schemeClr val="tx1"/>
                </a:solidFill>
              </a:rPr>
              <a:t>Seiliedig</a:t>
            </a:r>
            <a:r>
              <a:rPr lang="en-GB" sz="2400" dirty="0">
                <a:solidFill>
                  <a:schemeClr val="tx1"/>
                </a:solidFill>
              </a:rPr>
              <a:t> </a:t>
            </a:r>
            <a:r>
              <a:rPr lang="en-GB" sz="2400" dirty="0" err="1">
                <a:solidFill>
                  <a:schemeClr val="tx1"/>
                </a:solidFill>
              </a:rPr>
              <a:t>ar</a:t>
            </a:r>
            <a:r>
              <a:rPr lang="en-GB" sz="2400" dirty="0">
                <a:solidFill>
                  <a:schemeClr val="tx1"/>
                </a:solidFill>
              </a:rPr>
              <a:t> </a:t>
            </a:r>
            <a:r>
              <a:rPr lang="en-GB" sz="2400" dirty="0" err="1">
                <a:solidFill>
                  <a:schemeClr val="tx1"/>
                </a:solidFill>
              </a:rPr>
              <a:t>Hawliau</a:t>
            </a:r>
            <a:r>
              <a:rPr lang="en-GB" sz="2400" dirty="0">
                <a:solidFill>
                  <a:schemeClr val="tx1"/>
                </a:solidFill>
              </a:rPr>
              <a:t> Plant?</a:t>
            </a:r>
          </a:p>
          <a:p>
            <a:pPr lvl="0"/>
            <a:r>
              <a:rPr lang="en-GB" sz="2200" dirty="0" err="1">
                <a:solidFill>
                  <a:schemeClr val="tx1"/>
                </a:solidFill>
              </a:rPr>
              <a:t>Fframwaith</a:t>
            </a:r>
            <a:r>
              <a:rPr lang="en-GB" sz="2200" dirty="0">
                <a:solidFill>
                  <a:schemeClr val="tx1"/>
                </a:solidFill>
              </a:rPr>
              <a:t> </a:t>
            </a:r>
            <a:r>
              <a:rPr lang="en-GB" sz="2200" dirty="0" err="1">
                <a:solidFill>
                  <a:schemeClr val="tx1"/>
                </a:solidFill>
              </a:rPr>
              <a:t>egwyddorol</a:t>
            </a:r>
            <a:r>
              <a:rPr lang="en-GB" sz="2200" dirty="0">
                <a:solidFill>
                  <a:schemeClr val="tx1"/>
                </a:solidFill>
              </a:rPr>
              <a:t> ac </a:t>
            </a:r>
            <a:r>
              <a:rPr lang="en-GB" sz="2200" dirty="0" err="1">
                <a:solidFill>
                  <a:schemeClr val="tx1"/>
                </a:solidFill>
              </a:rPr>
              <a:t>ymarferol</a:t>
            </a:r>
            <a:r>
              <a:rPr lang="en-GB" sz="2200" dirty="0">
                <a:solidFill>
                  <a:schemeClr val="tx1"/>
                </a:solidFill>
              </a:rPr>
              <a:t> </a:t>
            </a:r>
            <a:r>
              <a:rPr lang="en-GB" sz="2200" dirty="0" err="1">
                <a:solidFill>
                  <a:schemeClr val="tx1"/>
                </a:solidFill>
              </a:rPr>
              <a:t>ar</a:t>
            </a:r>
            <a:r>
              <a:rPr lang="en-GB" sz="2200" dirty="0">
                <a:solidFill>
                  <a:schemeClr val="tx1"/>
                </a:solidFill>
              </a:rPr>
              <a:t> </a:t>
            </a:r>
            <a:r>
              <a:rPr lang="en-GB" sz="2200" dirty="0" err="1">
                <a:solidFill>
                  <a:schemeClr val="tx1"/>
                </a:solidFill>
              </a:rPr>
              <a:t>gyfer</a:t>
            </a:r>
            <a:r>
              <a:rPr lang="en-GB" sz="2200" dirty="0">
                <a:solidFill>
                  <a:schemeClr val="tx1"/>
                </a:solidFill>
              </a:rPr>
              <a:t> </a:t>
            </a:r>
            <a:r>
              <a:rPr lang="en-GB" sz="2200" dirty="0" err="1">
                <a:solidFill>
                  <a:schemeClr val="tx1"/>
                </a:solidFill>
              </a:rPr>
              <a:t>gweithio</a:t>
            </a:r>
            <a:r>
              <a:rPr lang="en-GB" sz="2200" dirty="0">
                <a:solidFill>
                  <a:schemeClr val="tx1"/>
                </a:solidFill>
              </a:rPr>
              <a:t> </a:t>
            </a:r>
            <a:r>
              <a:rPr lang="en-GB" sz="2200" dirty="0" err="1">
                <a:solidFill>
                  <a:schemeClr val="tx1"/>
                </a:solidFill>
              </a:rPr>
              <a:t>gyda</a:t>
            </a:r>
            <a:r>
              <a:rPr lang="en-GB" sz="2200" dirty="0">
                <a:solidFill>
                  <a:schemeClr val="tx1"/>
                </a:solidFill>
              </a:rPr>
              <a:t> </a:t>
            </a:r>
            <a:r>
              <a:rPr lang="en-GB" sz="2200" dirty="0" err="1">
                <a:solidFill>
                  <a:schemeClr val="tx1"/>
                </a:solidFill>
              </a:rPr>
              <a:t>phlant</a:t>
            </a:r>
            <a:r>
              <a:rPr lang="en-GB" sz="2200" dirty="0">
                <a:solidFill>
                  <a:schemeClr val="tx1"/>
                </a:solidFill>
              </a:rPr>
              <a:t> </a:t>
            </a:r>
            <a:r>
              <a:rPr lang="en-GB" sz="2200" dirty="0" err="1">
                <a:solidFill>
                  <a:schemeClr val="tx1"/>
                </a:solidFill>
              </a:rPr>
              <a:t>yw</a:t>
            </a:r>
            <a:r>
              <a:rPr lang="en-GB" sz="2200" dirty="0">
                <a:solidFill>
                  <a:schemeClr val="tx1"/>
                </a:solidFill>
              </a:rPr>
              <a:t> Dull </a:t>
            </a:r>
            <a:r>
              <a:rPr lang="en-GB" sz="2200" dirty="0" err="1">
                <a:solidFill>
                  <a:schemeClr val="tx1"/>
                </a:solidFill>
              </a:rPr>
              <a:t>Gweithredu</a:t>
            </a:r>
            <a:r>
              <a:rPr lang="en-GB" sz="2200" dirty="0">
                <a:solidFill>
                  <a:schemeClr val="tx1"/>
                </a:solidFill>
              </a:rPr>
              <a:t> </a:t>
            </a:r>
            <a:r>
              <a:rPr lang="en-GB" sz="2200" dirty="0" err="1">
                <a:solidFill>
                  <a:schemeClr val="tx1"/>
                </a:solidFill>
              </a:rPr>
              <a:t>Seiliedig</a:t>
            </a:r>
            <a:r>
              <a:rPr lang="en-GB" sz="2200" dirty="0">
                <a:solidFill>
                  <a:schemeClr val="tx1"/>
                </a:solidFill>
              </a:rPr>
              <a:t> </a:t>
            </a:r>
            <a:r>
              <a:rPr lang="en-GB" sz="2200" dirty="0" err="1">
                <a:solidFill>
                  <a:schemeClr val="tx1"/>
                </a:solidFill>
              </a:rPr>
              <a:t>ar</a:t>
            </a:r>
            <a:r>
              <a:rPr lang="en-GB" sz="2200" dirty="0">
                <a:solidFill>
                  <a:schemeClr val="tx1"/>
                </a:solidFill>
              </a:rPr>
              <a:t> </a:t>
            </a:r>
            <a:r>
              <a:rPr lang="en-GB" sz="2200" dirty="0" err="1">
                <a:solidFill>
                  <a:schemeClr val="tx1"/>
                </a:solidFill>
              </a:rPr>
              <a:t>Hawliau</a:t>
            </a:r>
            <a:r>
              <a:rPr lang="en-GB" sz="2200" dirty="0">
                <a:solidFill>
                  <a:schemeClr val="tx1"/>
                </a:solidFill>
              </a:rPr>
              <a:t> Plant, </a:t>
            </a:r>
            <a:r>
              <a:rPr lang="en-GB" sz="2200" dirty="0" err="1">
                <a:solidFill>
                  <a:schemeClr val="tx1"/>
                </a:solidFill>
              </a:rPr>
              <a:t>wedi’i</a:t>
            </a:r>
            <a:r>
              <a:rPr lang="en-GB" sz="2200" dirty="0">
                <a:solidFill>
                  <a:schemeClr val="tx1"/>
                </a:solidFill>
              </a:rPr>
              <a:t> </a:t>
            </a:r>
            <a:r>
              <a:rPr lang="en-GB" sz="2200" dirty="0" err="1">
                <a:solidFill>
                  <a:schemeClr val="tx1"/>
                </a:solidFill>
              </a:rPr>
              <a:t>wreiddio</a:t>
            </a:r>
            <a:r>
              <a:rPr lang="en-GB" sz="2200" dirty="0">
                <a:solidFill>
                  <a:schemeClr val="tx1"/>
                </a:solidFill>
              </a:rPr>
              <a:t> </a:t>
            </a:r>
            <a:r>
              <a:rPr lang="en-GB" sz="2200" dirty="0" err="1">
                <a:solidFill>
                  <a:schemeClr val="tx1"/>
                </a:solidFill>
              </a:rPr>
              <a:t>yng</a:t>
            </a:r>
            <a:r>
              <a:rPr lang="en-GB" sz="2200" dirty="0">
                <a:solidFill>
                  <a:schemeClr val="tx1"/>
                </a:solidFill>
              </a:rPr>
              <a:t> </a:t>
            </a:r>
            <a:r>
              <a:rPr lang="en-GB" sz="2200" dirty="0" err="1">
                <a:solidFill>
                  <a:schemeClr val="tx1"/>
                </a:solidFill>
              </a:rPr>
              <a:t>Nghonfensiwn</a:t>
            </a:r>
            <a:r>
              <a:rPr lang="en-GB" sz="2200" dirty="0">
                <a:solidFill>
                  <a:schemeClr val="tx1"/>
                </a:solidFill>
              </a:rPr>
              <a:t> y </a:t>
            </a:r>
            <a:r>
              <a:rPr lang="en-GB" sz="2200" dirty="0" err="1">
                <a:solidFill>
                  <a:schemeClr val="tx1"/>
                </a:solidFill>
              </a:rPr>
              <a:t>Cenhedloedd</a:t>
            </a:r>
            <a:r>
              <a:rPr lang="en-GB" sz="2200" dirty="0">
                <a:solidFill>
                  <a:schemeClr val="tx1"/>
                </a:solidFill>
              </a:rPr>
              <a:t> </a:t>
            </a:r>
            <a:r>
              <a:rPr lang="en-GB" sz="2200" dirty="0" err="1">
                <a:solidFill>
                  <a:schemeClr val="tx1"/>
                </a:solidFill>
              </a:rPr>
              <a:t>Unedig</a:t>
            </a:r>
            <a:r>
              <a:rPr lang="en-GB" sz="2200" dirty="0">
                <a:solidFill>
                  <a:schemeClr val="tx1"/>
                </a:solidFill>
              </a:rPr>
              <a:t> </a:t>
            </a:r>
            <a:r>
              <a:rPr lang="en-GB" sz="2200" dirty="0" err="1">
                <a:solidFill>
                  <a:schemeClr val="tx1"/>
                </a:solidFill>
              </a:rPr>
              <a:t>ar</a:t>
            </a:r>
            <a:r>
              <a:rPr lang="en-GB" sz="2200" dirty="0">
                <a:solidFill>
                  <a:schemeClr val="tx1"/>
                </a:solidFill>
              </a:rPr>
              <a:t> </a:t>
            </a:r>
            <a:r>
              <a:rPr lang="en-GB" sz="2200" dirty="0" err="1">
                <a:solidFill>
                  <a:schemeClr val="tx1"/>
                </a:solidFill>
              </a:rPr>
              <a:t>Hawliau’r</a:t>
            </a:r>
            <a:r>
              <a:rPr lang="en-GB" sz="2200" dirty="0">
                <a:solidFill>
                  <a:schemeClr val="tx1"/>
                </a:solidFill>
              </a:rPr>
              <a:t> </a:t>
            </a:r>
            <a:r>
              <a:rPr lang="en-GB" sz="2200" dirty="0" err="1">
                <a:solidFill>
                  <a:schemeClr val="tx1"/>
                </a:solidFill>
              </a:rPr>
              <a:t>Plentyn</a:t>
            </a:r>
            <a:r>
              <a:rPr lang="en-GB" sz="2200" dirty="0">
                <a:solidFill>
                  <a:schemeClr val="tx1"/>
                </a:solidFill>
              </a:rPr>
              <a:t> </a:t>
            </a:r>
          </a:p>
          <a:p>
            <a:pPr lvl="0"/>
            <a:r>
              <a:rPr lang="en-GB" sz="2200" dirty="0">
                <a:solidFill>
                  <a:schemeClr val="tx1"/>
                </a:solidFill>
              </a:rPr>
              <a:t>Mae Dull </a:t>
            </a:r>
            <a:r>
              <a:rPr lang="en-GB" sz="2200" dirty="0" err="1">
                <a:solidFill>
                  <a:schemeClr val="tx1"/>
                </a:solidFill>
              </a:rPr>
              <a:t>Gweithredu</a:t>
            </a:r>
            <a:r>
              <a:rPr lang="en-GB" sz="2200" dirty="0">
                <a:solidFill>
                  <a:schemeClr val="tx1"/>
                </a:solidFill>
              </a:rPr>
              <a:t> </a:t>
            </a:r>
            <a:r>
              <a:rPr lang="en-GB" sz="2200" dirty="0" err="1">
                <a:solidFill>
                  <a:schemeClr val="tx1"/>
                </a:solidFill>
              </a:rPr>
              <a:t>Seiliedig</a:t>
            </a:r>
            <a:r>
              <a:rPr lang="en-GB" sz="2200" dirty="0">
                <a:solidFill>
                  <a:schemeClr val="tx1"/>
                </a:solidFill>
              </a:rPr>
              <a:t> </a:t>
            </a:r>
            <a:r>
              <a:rPr lang="en-GB" sz="2200" dirty="0" err="1">
                <a:solidFill>
                  <a:schemeClr val="tx1"/>
                </a:solidFill>
              </a:rPr>
              <a:t>ar</a:t>
            </a:r>
            <a:r>
              <a:rPr lang="en-GB" sz="2200" dirty="0">
                <a:solidFill>
                  <a:schemeClr val="tx1"/>
                </a:solidFill>
              </a:rPr>
              <a:t> </a:t>
            </a:r>
            <a:r>
              <a:rPr lang="en-GB" sz="2200" dirty="0" err="1">
                <a:solidFill>
                  <a:schemeClr val="tx1"/>
                </a:solidFill>
              </a:rPr>
              <a:t>Hawliau</a:t>
            </a:r>
            <a:r>
              <a:rPr lang="en-GB" sz="2200" dirty="0">
                <a:solidFill>
                  <a:schemeClr val="tx1"/>
                </a:solidFill>
              </a:rPr>
              <a:t> Plant </a:t>
            </a:r>
            <a:r>
              <a:rPr lang="en-GB" sz="2200" dirty="0" err="1">
                <a:solidFill>
                  <a:schemeClr val="tx1"/>
                </a:solidFill>
              </a:rPr>
              <a:t>yn</a:t>
            </a:r>
            <a:r>
              <a:rPr lang="en-GB" sz="2200" dirty="0">
                <a:solidFill>
                  <a:schemeClr val="tx1"/>
                </a:solidFill>
              </a:rPr>
              <a:t> </a:t>
            </a:r>
            <a:r>
              <a:rPr lang="en-GB" sz="2200" dirty="0" err="1">
                <a:solidFill>
                  <a:schemeClr val="tx1"/>
                </a:solidFill>
              </a:rPr>
              <a:t>ymwneud</a:t>
            </a:r>
            <a:r>
              <a:rPr lang="en-GB" sz="2200" dirty="0">
                <a:solidFill>
                  <a:schemeClr val="tx1"/>
                </a:solidFill>
              </a:rPr>
              <a:t> â </a:t>
            </a:r>
            <a:r>
              <a:rPr lang="en-GB" sz="2200" dirty="0" err="1">
                <a:solidFill>
                  <a:schemeClr val="tx1"/>
                </a:solidFill>
              </a:rPr>
              <a:t>gwneud</a:t>
            </a:r>
            <a:r>
              <a:rPr lang="en-GB" sz="2200" dirty="0">
                <a:solidFill>
                  <a:schemeClr val="tx1"/>
                </a:solidFill>
              </a:rPr>
              <a:t> CCUHP </a:t>
            </a:r>
            <a:r>
              <a:rPr lang="en-GB" sz="2200" dirty="0" err="1">
                <a:solidFill>
                  <a:schemeClr val="tx1"/>
                </a:solidFill>
              </a:rPr>
              <a:t>yn</a:t>
            </a:r>
            <a:r>
              <a:rPr lang="en-GB" sz="2200" dirty="0">
                <a:solidFill>
                  <a:schemeClr val="tx1"/>
                </a:solidFill>
              </a:rPr>
              <a:t> </a:t>
            </a:r>
            <a:r>
              <a:rPr lang="en-GB" sz="2200" dirty="0" err="1">
                <a:solidFill>
                  <a:schemeClr val="tx1"/>
                </a:solidFill>
              </a:rPr>
              <a:t>ganolog</a:t>
            </a:r>
            <a:r>
              <a:rPr lang="en-GB" sz="2200" dirty="0">
                <a:solidFill>
                  <a:schemeClr val="tx1"/>
                </a:solidFill>
              </a:rPr>
              <a:t> </a:t>
            </a:r>
            <a:r>
              <a:rPr lang="en-GB" sz="2200" dirty="0" err="1">
                <a:solidFill>
                  <a:schemeClr val="tx1"/>
                </a:solidFill>
              </a:rPr>
              <a:t>i</a:t>
            </a:r>
            <a:r>
              <a:rPr lang="en-GB" sz="2200" dirty="0">
                <a:solidFill>
                  <a:schemeClr val="tx1"/>
                </a:solidFill>
              </a:rPr>
              <a:t> </a:t>
            </a:r>
            <a:r>
              <a:rPr lang="en-GB" sz="2200" dirty="0" err="1">
                <a:solidFill>
                  <a:schemeClr val="tx1"/>
                </a:solidFill>
              </a:rPr>
              <a:t>gynllunio</a:t>
            </a:r>
            <a:r>
              <a:rPr lang="en-GB" sz="2200" dirty="0">
                <a:solidFill>
                  <a:schemeClr val="tx1"/>
                </a:solidFill>
              </a:rPr>
              <a:t> a </a:t>
            </a:r>
            <a:r>
              <a:rPr lang="en-GB" sz="2200" dirty="0" err="1">
                <a:solidFill>
                  <a:schemeClr val="tx1"/>
                </a:solidFill>
              </a:rPr>
              <a:t>darparu</a:t>
            </a:r>
            <a:r>
              <a:rPr lang="en-GB" sz="2200" dirty="0">
                <a:solidFill>
                  <a:schemeClr val="tx1"/>
                </a:solidFill>
              </a:rPr>
              <a:t> </a:t>
            </a:r>
            <a:r>
              <a:rPr lang="en-GB" sz="2200" dirty="0" err="1">
                <a:solidFill>
                  <a:schemeClr val="tx1"/>
                </a:solidFill>
              </a:rPr>
              <a:t>gwasanaeth</a:t>
            </a:r>
            <a:r>
              <a:rPr lang="en-GB" sz="2200" dirty="0">
                <a:solidFill>
                  <a:schemeClr val="tx1"/>
                </a:solidFill>
              </a:rPr>
              <a:t>, ac </a:t>
            </a:r>
            <a:r>
              <a:rPr lang="en-GB" sz="2200" dirty="0" err="1">
                <a:solidFill>
                  <a:schemeClr val="tx1"/>
                </a:solidFill>
              </a:rPr>
              <a:t>integreiddio</a:t>
            </a:r>
            <a:r>
              <a:rPr lang="en-GB" sz="2200" dirty="0">
                <a:solidFill>
                  <a:schemeClr val="tx1"/>
                </a:solidFill>
              </a:rPr>
              <a:t> </a:t>
            </a:r>
            <a:r>
              <a:rPr lang="en-GB" sz="2200" dirty="0" err="1">
                <a:solidFill>
                  <a:schemeClr val="tx1"/>
                </a:solidFill>
              </a:rPr>
              <a:t>hawliau</a:t>
            </a:r>
            <a:r>
              <a:rPr lang="en-GB" sz="2200" dirty="0">
                <a:solidFill>
                  <a:schemeClr val="tx1"/>
                </a:solidFill>
              </a:rPr>
              <a:t> plant </a:t>
            </a:r>
            <a:r>
              <a:rPr lang="en-GB" sz="2200" dirty="0" err="1">
                <a:solidFill>
                  <a:schemeClr val="tx1"/>
                </a:solidFill>
              </a:rPr>
              <a:t>ym</a:t>
            </a:r>
            <a:r>
              <a:rPr lang="en-GB" sz="2200" dirty="0">
                <a:solidFill>
                  <a:schemeClr val="tx1"/>
                </a:solidFill>
              </a:rPr>
              <a:t> </a:t>
            </a:r>
            <a:r>
              <a:rPr lang="en-GB" sz="2200" dirty="0" err="1">
                <a:solidFill>
                  <a:schemeClr val="tx1"/>
                </a:solidFill>
              </a:rPr>
              <a:t>mhob</a:t>
            </a:r>
            <a:r>
              <a:rPr lang="en-GB" sz="2200" dirty="0">
                <a:solidFill>
                  <a:schemeClr val="tx1"/>
                </a:solidFill>
              </a:rPr>
              <a:t> </a:t>
            </a:r>
            <a:r>
              <a:rPr lang="en-GB" sz="2200" dirty="0" err="1">
                <a:solidFill>
                  <a:schemeClr val="tx1"/>
                </a:solidFill>
              </a:rPr>
              <a:t>agwedd</a:t>
            </a:r>
            <a:r>
              <a:rPr lang="en-GB" sz="2200" dirty="0">
                <a:solidFill>
                  <a:schemeClr val="tx1"/>
                </a:solidFill>
              </a:rPr>
              <a:t> </a:t>
            </a:r>
            <a:r>
              <a:rPr lang="en-GB" sz="2200" dirty="0" err="1">
                <a:solidFill>
                  <a:schemeClr val="tx1"/>
                </a:solidFill>
              </a:rPr>
              <a:t>ar</a:t>
            </a:r>
            <a:r>
              <a:rPr lang="en-GB" sz="2200" dirty="0">
                <a:solidFill>
                  <a:schemeClr val="tx1"/>
                </a:solidFill>
              </a:rPr>
              <a:t> </a:t>
            </a:r>
            <a:r>
              <a:rPr lang="en-GB" sz="2200" dirty="0" err="1">
                <a:solidFill>
                  <a:schemeClr val="tx1"/>
                </a:solidFill>
              </a:rPr>
              <a:t>wneud</a:t>
            </a:r>
            <a:r>
              <a:rPr lang="en-GB" sz="2200" dirty="0">
                <a:solidFill>
                  <a:schemeClr val="tx1"/>
                </a:solidFill>
              </a:rPr>
              <a:t> </a:t>
            </a:r>
            <a:r>
              <a:rPr lang="en-GB" sz="2200" dirty="0" err="1">
                <a:solidFill>
                  <a:schemeClr val="tx1"/>
                </a:solidFill>
              </a:rPr>
              <a:t>penderfyniadau</a:t>
            </a:r>
            <a:r>
              <a:rPr lang="en-GB" sz="2200" dirty="0">
                <a:solidFill>
                  <a:schemeClr val="tx1"/>
                </a:solidFill>
              </a:rPr>
              <a:t>, </a:t>
            </a:r>
            <a:r>
              <a:rPr lang="en-GB" sz="2200" dirty="0" err="1">
                <a:solidFill>
                  <a:schemeClr val="tx1"/>
                </a:solidFill>
              </a:rPr>
              <a:t>polisïau</a:t>
            </a:r>
            <a:r>
              <a:rPr lang="en-GB" sz="2200" dirty="0">
                <a:solidFill>
                  <a:schemeClr val="tx1"/>
                </a:solidFill>
              </a:rPr>
              <a:t> ac </a:t>
            </a:r>
            <a:r>
              <a:rPr lang="en-GB" sz="2200" dirty="0" err="1">
                <a:solidFill>
                  <a:schemeClr val="tx1"/>
                </a:solidFill>
              </a:rPr>
              <a:t>ymarfer</a:t>
            </a:r>
            <a:endParaRPr lang="en-GB" sz="2200" dirty="0">
              <a:solidFill>
                <a:schemeClr val="tx1"/>
              </a:solidFill>
            </a:endParaRPr>
          </a:p>
          <a:p>
            <a:pPr marL="342900" lvl="0" indent="-342900" algn="l">
              <a:buFont typeface="Arial" panose="020B0604020202020204" pitchFamily="34" charset="0"/>
              <a:buChar char="•"/>
            </a:pPr>
            <a:endParaRPr lang="en-GB" sz="2200" dirty="0"/>
          </a:p>
        </p:txBody>
      </p:sp>
      <p:pic>
        <p:nvPicPr>
          <p:cNvPr id="2" name="Slide 15 - TR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88403" y="5681323"/>
            <a:ext cx="487363" cy="487363"/>
          </a:xfrm>
          <a:prstGeom prst="rect">
            <a:avLst/>
          </a:prstGeom>
        </p:spPr>
      </p:pic>
      <p:pic>
        <p:nvPicPr>
          <p:cNvPr id="3"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2937635" y="5681322"/>
            <a:ext cx="487363" cy="487363"/>
          </a:xfrm>
          <a:prstGeom prst="rect">
            <a:avLst/>
          </a:prstGeom>
        </p:spPr>
      </p:pic>
    </p:spTree>
    <p:extLst>
      <p:ext uri="{BB962C8B-B14F-4D97-AF65-F5344CB8AC3E}">
        <p14:creationId xmlns:p14="http://schemas.microsoft.com/office/powerpoint/2010/main" val="19131555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36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4601"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148910" y="647432"/>
            <a:ext cx="10304835" cy="830997"/>
          </a:xfrm>
        </p:spPr>
        <p:txBody>
          <a:bodyPr/>
          <a:lstStyle/>
          <a:p>
            <a:r>
              <a:rPr lang="en-GB" sz="4800" i="1" dirty="0">
                <a:solidFill>
                  <a:schemeClr val="tx1"/>
                </a:solidFill>
              </a:rPr>
              <a:t>The Right Way</a:t>
            </a:r>
          </a:p>
        </p:txBody>
      </p:sp>
      <p:sp>
        <p:nvSpPr>
          <p:cNvPr id="3" name="Subtitle 2"/>
          <p:cNvSpPr>
            <a:spLocks noGrp="1"/>
          </p:cNvSpPr>
          <p:nvPr>
            <p:ph type="subTitle" idx="1"/>
          </p:nvPr>
        </p:nvSpPr>
        <p:spPr>
          <a:xfrm rot="10800000" flipV="1">
            <a:off x="7336800" y="1478429"/>
            <a:ext cx="5338106" cy="1197748"/>
          </a:xfrm>
        </p:spPr>
        <p:txBody>
          <a:bodyPr/>
          <a:lstStyle/>
          <a:p>
            <a:r>
              <a:rPr lang="en-GB" dirty="0">
                <a:solidFill>
                  <a:schemeClr val="tx1"/>
                </a:solidFill>
              </a:rPr>
              <a:t>Embedding the UNCRC</a:t>
            </a:r>
          </a:p>
          <a:p>
            <a:r>
              <a:rPr lang="en-GB" dirty="0">
                <a:solidFill>
                  <a:schemeClr val="tx1"/>
                </a:solidFill>
              </a:rPr>
              <a:t>Equality and non-discrimination</a:t>
            </a:r>
          </a:p>
          <a:p>
            <a:r>
              <a:rPr lang="en-GB" dirty="0">
                <a:solidFill>
                  <a:schemeClr val="tx1"/>
                </a:solidFill>
              </a:rPr>
              <a:t>Empowering children</a:t>
            </a:r>
          </a:p>
          <a:p>
            <a:r>
              <a:rPr lang="en-GB" dirty="0">
                <a:solidFill>
                  <a:schemeClr val="tx1"/>
                </a:solidFill>
              </a:rPr>
              <a:t>Participation</a:t>
            </a:r>
          </a:p>
          <a:p>
            <a:r>
              <a:rPr lang="en-GB" dirty="0">
                <a:solidFill>
                  <a:schemeClr val="tx1"/>
                </a:solidFill>
              </a:rPr>
              <a:t>Accountability</a:t>
            </a:r>
          </a:p>
          <a:p>
            <a:endParaRPr lang="en-GB" dirty="0"/>
          </a:p>
        </p:txBody>
      </p:sp>
      <p:sp>
        <p:nvSpPr>
          <p:cNvPr id="4" name="Title 1"/>
          <p:cNvSpPr txBox="1">
            <a:spLocks/>
          </p:cNvSpPr>
          <p:nvPr/>
        </p:nvSpPr>
        <p:spPr>
          <a:xfrm>
            <a:off x="311057" y="614702"/>
            <a:ext cx="5581727" cy="664797"/>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6000" kern="1200">
                <a:solidFill>
                  <a:schemeClr val="bg1"/>
                </a:solidFill>
                <a:latin typeface="VAG Rounded" pitchFamily="50" charset="0"/>
                <a:ea typeface="+mj-ea"/>
                <a:cs typeface="+mj-cs"/>
              </a:defRPr>
            </a:lvl1pPr>
          </a:lstStyle>
          <a:p>
            <a:pPr algn="ctr"/>
            <a:r>
              <a:rPr lang="en-GB" sz="4800" i="1" dirty="0">
                <a:solidFill>
                  <a:schemeClr val="tx1"/>
                </a:solidFill>
              </a:rPr>
              <a:t>D</a:t>
            </a:r>
            <a:r>
              <a:rPr lang="en-GB" sz="4800" i="1" dirty="0" smtClean="0">
                <a:solidFill>
                  <a:schemeClr val="tx1"/>
                </a:solidFill>
              </a:rPr>
              <a:t>ull </a:t>
            </a:r>
            <a:r>
              <a:rPr lang="en-GB" sz="4800" i="1" dirty="0" err="1" smtClean="0">
                <a:solidFill>
                  <a:schemeClr val="tx1"/>
                </a:solidFill>
              </a:rPr>
              <a:t>Hawliau</a:t>
            </a:r>
            <a:r>
              <a:rPr lang="en-GB" sz="4800" i="1" dirty="0" smtClean="0">
                <a:solidFill>
                  <a:schemeClr val="tx1"/>
                </a:solidFill>
              </a:rPr>
              <a:t> Plant</a:t>
            </a:r>
            <a:endParaRPr lang="en-GB" sz="4800" i="1" dirty="0">
              <a:solidFill>
                <a:schemeClr val="tx1"/>
              </a:solidFill>
            </a:endParaRPr>
          </a:p>
        </p:txBody>
      </p:sp>
      <p:sp>
        <p:nvSpPr>
          <p:cNvPr id="5" name="Subtitle 2"/>
          <p:cNvSpPr txBox="1">
            <a:spLocks/>
          </p:cNvSpPr>
          <p:nvPr/>
        </p:nvSpPr>
        <p:spPr>
          <a:xfrm>
            <a:off x="712329" y="1478429"/>
            <a:ext cx="5341706" cy="3965188"/>
          </a:xfrm>
          <a:prstGeom prst="rect">
            <a:avLst/>
          </a:prstGeom>
        </p:spPr>
        <p:txBody>
          <a:bodyPr vert="horz"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3000" kern="1200">
                <a:solidFill>
                  <a:schemeClr val="bg1"/>
                </a:solidFill>
                <a:latin typeface="VAG Rounded"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dirty="0" err="1" smtClean="0">
                <a:solidFill>
                  <a:schemeClr val="tx1"/>
                </a:solidFill>
              </a:rPr>
              <a:t>Seilio’r</a:t>
            </a:r>
            <a:r>
              <a:rPr lang="en-GB" dirty="0" smtClean="0">
                <a:solidFill>
                  <a:schemeClr val="tx1"/>
                </a:solidFill>
              </a:rPr>
              <a:t> </a:t>
            </a:r>
            <a:r>
              <a:rPr lang="en-GB" dirty="0">
                <a:solidFill>
                  <a:schemeClr val="tx1"/>
                </a:solidFill>
              </a:rPr>
              <a:t>CCUHP</a:t>
            </a:r>
          </a:p>
          <a:p>
            <a:r>
              <a:rPr lang="en-GB" dirty="0" err="1">
                <a:solidFill>
                  <a:schemeClr val="tx1"/>
                </a:solidFill>
              </a:rPr>
              <a:t>Cydraddoldeb</a:t>
            </a:r>
            <a:r>
              <a:rPr lang="en-GB" dirty="0">
                <a:solidFill>
                  <a:schemeClr val="tx1"/>
                </a:solidFill>
              </a:rPr>
              <a:t> a </a:t>
            </a:r>
            <a:r>
              <a:rPr lang="en-GB" dirty="0" smtClean="0">
                <a:solidFill>
                  <a:schemeClr val="tx1"/>
                </a:solidFill>
              </a:rPr>
              <a:t>dim </a:t>
            </a:r>
            <a:r>
              <a:rPr lang="en-GB" dirty="0" err="1" smtClean="0">
                <a:solidFill>
                  <a:schemeClr val="tx1"/>
                </a:solidFill>
              </a:rPr>
              <a:t>gwahaniaethu</a:t>
            </a:r>
            <a:endParaRPr lang="en-GB" dirty="0">
              <a:solidFill>
                <a:schemeClr val="tx1"/>
              </a:solidFill>
              <a:latin typeface="VAG Rounded" charset="0"/>
            </a:endParaRPr>
          </a:p>
          <a:p>
            <a:r>
              <a:rPr lang="en-GB" dirty="0" err="1">
                <a:solidFill>
                  <a:schemeClr val="tx1"/>
                </a:solidFill>
              </a:rPr>
              <a:t>Galluogi</a:t>
            </a:r>
            <a:r>
              <a:rPr lang="en-GB" dirty="0">
                <a:solidFill>
                  <a:schemeClr val="tx1"/>
                </a:solidFill>
              </a:rPr>
              <a:t> plant </a:t>
            </a:r>
            <a:r>
              <a:rPr lang="en-GB" dirty="0" err="1">
                <a:solidFill>
                  <a:schemeClr val="tx1"/>
                </a:solidFill>
              </a:rPr>
              <a:t>i</a:t>
            </a:r>
            <a:r>
              <a:rPr lang="en-GB" dirty="0">
                <a:solidFill>
                  <a:schemeClr val="tx1"/>
                </a:solidFill>
              </a:rPr>
              <a:t> </a:t>
            </a:r>
            <a:r>
              <a:rPr lang="en-GB" dirty="0" err="1">
                <a:solidFill>
                  <a:schemeClr val="tx1"/>
                </a:solidFill>
              </a:rPr>
              <a:t>ddefnyddio</a:t>
            </a:r>
            <a:r>
              <a:rPr lang="en-GB" dirty="0">
                <a:solidFill>
                  <a:schemeClr val="tx1"/>
                </a:solidFill>
              </a:rPr>
              <a:t> </a:t>
            </a:r>
            <a:r>
              <a:rPr lang="en-GB" dirty="0" err="1">
                <a:solidFill>
                  <a:schemeClr val="tx1"/>
                </a:solidFill>
              </a:rPr>
              <a:t>eu</a:t>
            </a:r>
            <a:r>
              <a:rPr lang="en-GB" dirty="0">
                <a:solidFill>
                  <a:schemeClr val="tx1"/>
                </a:solidFill>
              </a:rPr>
              <a:t> </a:t>
            </a:r>
            <a:r>
              <a:rPr lang="en-GB" dirty="0" err="1" smtClean="0">
                <a:solidFill>
                  <a:schemeClr val="tx1"/>
                </a:solidFill>
              </a:rPr>
              <a:t>hawliau</a:t>
            </a:r>
            <a:endParaRPr lang="en-GB" dirty="0" smtClean="0">
              <a:solidFill>
                <a:schemeClr val="tx1"/>
              </a:solidFill>
            </a:endParaRPr>
          </a:p>
          <a:p>
            <a:r>
              <a:rPr lang="en-GB" dirty="0" err="1" smtClean="0">
                <a:solidFill>
                  <a:schemeClr val="tx1"/>
                </a:solidFill>
              </a:rPr>
              <a:t>Cyfranogiad</a:t>
            </a:r>
            <a:endParaRPr lang="en-GB" dirty="0">
              <a:solidFill>
                <a:schemeClr val="tx1"/>
              </a:solidFill>
            </a:endParaRPr>
          </a:p>
          <a:p>
            <a:r>
              <a:rPr lang="en-GB" dirty="0" err="1">
                <a:solidFill>
                  <a:schemeClr val="tx1"/>
                </a:solidFill>
              </a:rPr>
              <a:t>Atebolrwydd</a:t>
            </a:r>
            <a:endParaRPr lang="en-GB" dirty="0">
              <a:solidFill>
                <a:schemeClr val="tx1"/>
              </a:solidFill>
            </a:endParaRPr>
          </a:p>
          <a:p>
            <a:endParaRPr lang="en-GB" dirty="0"/>
          </a:p>
        </p:txBody>
      </p:sp>
      <p:pic>
        <p:nvPicPr>
          <p:cNvPr id="6" name="Slide 16 - principl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808103" y="5744998"/>
            <a:ext cx="487363" cy="487363"/>
          </a:xfrm>
          <a:prstGeom prst="rect">
            <a:avLst/>
          </a:prstGeom>
        </p:spPr>
      </p:pic>
      <p:pic>
        <p:nvPicPr>
          <p:cNvPr id="7"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2614557" y="5744999"/>
            <a:ext cx="487363" cy="487363"/>
          </a:xfrm>
          <a:prstGeom prst="rect">
            <a:avLst/>
          </a:prstGeom>
        </p:spPr>
      </p:pic>
    </p:spTree>
    <p:extLst>
      <p:ext uri="{BB962C8B-B14F-4D97-AF65-F5344CB8AC3E}">
        <p14:creationId xmlns:p14="http://schemas.microsoft.com/office/powerpoint/2010/main" val="14059227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9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3981" fill="hold"/>
                                        <p:tgtEl>
                                          <p:spTgt spid="7"/>
                                        </p:tgtEl>
                                      </p:cBhvr>
                                    </p:cmd>
                                  </p:childTnLst>
                                </p:cTn>
                              </p:par>
                            </p:childTnLst>
                          </p:cTn>
                        </p:par>
                      </p:childTnLst>
                    </p:cTn>
                  </p:par>
                </p:childTnLst>
              </p:cTn>
              <p:nextCondLst>
                <p:cond evt="onClick" delay="0">
                  <p:tgtEl>
                    <p:spTgt spid="7"/>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a:spLocks noGrp="1"/>
          </p:cNvSpPr>
          <p:nvPr>
            <p:ph type="subTitle" idx="1"/>
          </p:nvPr>
        </p:nvSpPr>
        <p:spPr>
          <a:xfrm>
            <a:off x="6272087" y="495271"/>
            <a:ext cx="10304835" cy="415498"/>
          </a:xfrm>
        </p:spPr>
        <p:txBody>
          <a:bodyPr/>
          <a:lstStyle/>
          <a:p>
            <a:r>
              <a:rPr lang="en-GB" sz="4000" dirty="0">
                <a:solidFill>
                  <a:schemeClr val="tx1"/>
                </a:solidFill>
              </a:rPr>
              <a:t>Embedding the UNCRC</a:t>
            </a:r>
          </a:p>
          <a:p>
            <a:endParaRPr lang="en-GB" dirty="0"/>
          </a:p>
        </p:txBody>
      </p:sp>
      <p:sp>
        <p:nvSpPr>
          <p:cNvPr id="7" name="Subtitle 2"/>
          <p:cNvSpPr txBox="1">
            <a:spLocks/>
          </p:cNvSpPr>
          <p:nvPr/>
        </p:nvSpPr>
        <p:spPr>
          <a:xfrm>
            <a:off x="7599934" y="1173192"/>
            <a:ext cx="4230748" cy="3580467"/>
          </a:xfrm>
          <a:prstGeom prst="rect">
            <a:avLst/>
          </a:prstGeom>
        </p:spPr>
        <p:txBody>
          <a:bodyPr vert="horz" wrap="square" lIns="0" tIns="0" rIns="0" bIns="0" rtlCol="0">
            <a:spAutoFit/>
          </a:bodyPr>
          <a:lstStyle>
            <a:lvl1pPr marL="0" indent="0" algn="ctr" defTabSz="914400" rtl="0" eaLnBrk="1" latinLnBrk="0" hangingPunct="1">
              <a:lnSpc>
                <a:spcPct val="90000"/>
              </a:lnSpc>
              <a:spcBef>
                <a:spcPts val="1000"/>
              </a:spcBef>
              <a:buFont typeface="Arial" panose="020B0604020202020204" pitchFamily="34" charset="0"/>
              <a:buNone/>
              <a:defRPr sz="3000" kern="1200">
                <a:solidFill>
                  <a:schemeClr val="bg1"/>
                </a:solidFill>
                <a:latin typeface="VAG Rounded"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400" dirty="0">
                <a:solidFill>
                  <a:schemeClr val="tx1"/>
                </a:solidFill>
              </a:rPr>
              <a:t>Putting children’s rights at the core of planning and service delivery</a:t>
            </a:r>
          </a:p>
          <a:p>
            <a:pPr marL="457200" indent="-457200" algn="l">
              <a:buFont typeface="Arial" panose="020B0604020202020204" pitchFamily="34" charset="0"/>
              <a:buChar char="•"/>
            </a:pPr>
            <a:r>
              <a:rPr lang="en-GB" sz="2400" dirty="0">
                <a:solidFill>
                  <a:schemeClr val="tx1"/>
                </a:solidFill>
              </a:rPr>
              <a:t>Dedicated children and young people’s Boards</a:t>
            </a:r>
          </a:p>
          <a:p>
            <a:pPr marL="457200" indent="-457200" algn="l">
              <a:buFont typeface="Arial" panose="020B0604020202020204" pitchFamily="34" charset="0"/>
              <a:buChar char="•"/>
            </a:pPr>
            <a:r>
              <a:rPr lang="en-GB" sz="2400" dirty="0">
                <a:solidFill>
                  <a:schemeClr val="tx1"/>
                </a:solidFill>
              </a:rPr>
              <a:t>Children’s Charters / Promises – Powys, Swansea Bay, Cardiff &amp; Vale, Welsh Ambulance Services Trust</a:t>
            </a:r>
          </a:p>
        </p:txBody>
      </p:sp>
      <p:pic>
        <p:nvPicPr>
          <p:cNvPr id="3" name="Picture 2"/>
          <p:cNvPicPr>
            <a:picLocks noChangeAspect="1"/>
          </p:cNvPicPr>
          <p:nvPr/>
        </p:nvPicPr>
        <p:blipFill rotWithShape="1">
          <a:blip r:embed="rId7"/>
          <a:srcRect l="34598" t="15134" r="34799" b="14981"/>
          <a:stretch/>
        </p:blipFill>
        <p:spPr>
          <a:xfrm>
            <a:off x="4519304" y="1173192"/>
            <a:ext cx="2887132" cy="3708541"/>
          </a:xfrm>
          <a:prstGeom prst="rect">
            <a:avLst/>
          </a:prstGeom>
          <a:ln>
            <a:solidFill>
              <a:schemeClr val="tx1"/>
            </a:solidFill>
          </a:ln>
        </p:spPr>
      </p:pic>
      <p:sp>
        <p:nvSpPr>
          <p:cNvPr id="2" name="TextBox 1"/>
          <p:cNvSpPr txBox="1"/>
          <p:nvPr/>
        </p:nvSpPr>
        <p:spPr>
          <a:xfrm>
            <a:off x="428211" y="355958"/>
            <a:ext cx="5264727" cy="707886"/>
          </a:xfrm>
          <a:prstGeom prst="rect">
            <a:avLst/>
          </a:prstGeom>
          <a:noFill/>
        </p:spPr>
        <p:txBody>
          <a:bodyPr wrap="square" rtlCol="0">
            <a:spAutoFit/>
          </a:bodyPr>
          <a:lstStyle/>
          <a:p>
            <a:r>
              <a:rPr lang="en-US" sz="4000" b="1" dirty="0" err="1" smtClean="0">
                <a:latin typeface="+mj-lt"/>
              </a:rPr>
              <a:t>Seilio’r</a:t>
            </a:r>
            <a:r>
              <a:rPr lang="en-US" sz="4000" b="1" dirty="0" smtClean="0">
                <a:latin typeface="+mj-lt"/>
              </a:rPr>
              <a:t> </a:t>
            </a:r>
            <a:r>
              <a:rPr lang="en-US" sz="4000" b="1" dirty="0">
                <a:latin typeface="+mj-lt"/>
              </a:rPr>
              <a:t>CCHUP</a:t>
            </a:r>
            <a:endParaRPr lang="en-GB" sz="4000" b="1" dirty="0">
              <a:latin typeface="+mj-lt"/>
            </a:endParaRPr>
          </a:p>
        </p:txBody>
      </p:sp>
      <p:sp>
        <p:nvSpPr>
          <p:cNvPr id="4" name="TextBox 3"/>
          <p:cNvSpPr txBox="1"/>
          <p:nvPr/>
        </p:nvSpPr>
        <p:spPr>
          <a:xfrm>
            <a:off x="428210" y="1050450"/>
            <a:ext cx="4274740" cy="4154983"/>
          </a:xfrm>
          <a:prstGeom prst="rect">
            <a:avLst/>
          </a:prstGeom>
          <a:noFill/>
        </p:spPr>
        <p:txBody>
          <a:bodyPr wrap="square" rtlCol="0">
            <a:spAutoFit/>
          </a:bodyPr>
          <a:lstStyle/>
          <a:p>
            <a:r>
              <a:rPr lang="en-US" sz="2400" dirty="0" err="1">
                <a:latin typeface="+mj-lt"/>
              </a:rPr>
              <a:t>Gwreiddio</a:t>
            </a:r>
            <a:r>
              <a:rPr lang="en-US" sz="2400" dirty="0">
                <a:latin typeface="+mj-lt"/>
              </a:rPr>
              <a:t> </a:t>
            </a:r>
            <a:r>
              <a:rPr lang="en-US" sz="2400" dirty="0" err="1">
                <a:latin typeface="+mj-lt"/>
              </a:rPr>
              <a:t>hawliau</a:t>
            </a:r>
            <a:r>
              <a:rPr lang="en-US" sz="2400" dirty="0">
                <a:latin typeface="+mj-lt"/>
              </a:rPr>
              <a:t> plant </a:t>
            </a:r>
            <a:r>
              <a:rPr lang="en-US" sz="2400" dirty="0" err="1">
                <a:latin typeface="+mj-lt"/>
              </a:rPr>
              <a:t>wrth</a:t>
            </a:r>
            <a:r>
              <a:rPr lang="en-US" sz="2400" dirty="0">
                <a:latin typeface="+mj-lt"/>
              </a:rPr>
              <a:t> </a:t>
            </a:r>
            <a:r>
              <a:rPr lang="en-US" sz="2400" dirty="0" err="1">
                <a:latin typeface="+mj-lt"/>
              </a:rPr>
              <a:t>i</a:t>
            </a:r>
            <a:r>
              <a:rPr lang="en-US" sz="2400" dirty="0">
                <a:latin typeface="+mj-lt"/>
              </a:rPr>
              <a:t> chi </a:t>
            </a:r>
            <a:r>
              <a:rPr lang="en-US" sz="2400" dirty="0" err="1">
                <a:latin typeface="+mj-lt"/>
              </a:rPr>
              <a:t>gynllunio</a:t>
            </a:r>
            <a:r>
              <a:rPr lang="en-US" sz="2400" dirty="0">
                <a:latin typeface="+mj-lt"/>
              </a:rPr>
              <a:t> a </a:t>
            </a:r>
            <a:r>
              <a:rPr lang="en-US" sz="2400" dirty="0" err="1">
                <a:latin typeface="+mj-lt"/>
              </a:rPr>
              <a:t>darparu</a:t>
            </a:r>
            <a:r>
              <a:rPr lang="en-US" sz="2400" dirty="0">
                <a:latin typeface="+mj-lt"/>
              </a:rPr>
              <a:t> </a:t>
            </a:r>
            <a:r>
              <a:rPr lang="en-US" sz="2400" dirty="0" err="1">
                <a:latin typeface="+mj-lt"/>
              </a:rPr>
              <a:t>gwasanaeth</a:t>
            </a:r>
            <a:endParaRPr lang="en-US" sz="2400" dirty="0">
              <a:latin typeface="+mj-lt"/>
            </a:endParaRPr>
          </a:p>
          <a:p>
            <a:pPr marL="457200" indent="-457200">
              <a:buFont typeface="Arial" panose="020B0604020202020204" pitchFamily="34" charset="0"/>
              <a:buChar char="•"/>
            </a:pPr>
            <a:r>
              <a:rPr lang="en-US" sz="2400" dirty="0" err="1">
                <a:latin typeface="+mj-lt"/>
              </a:rPr>
              <a:t>Byrddau</a:t>
            </a:r>
            <a:r>
              <a:rPr lang="en-US" sz="2400" dirty="0">
                <a:latin typeface="+mj-lt"/>
              </a:rPr>
              <a:t> </a:t>
            </a:r>
            <a:r>
              <a:rPr lang="en-US" sz="2400" dirty="0" err="1">
                <a:latin typeface="+mj-lt"/>
              </a:rPr>
              <a:t>pwrpasol</a:t>
            </a:r>
            <a:r>
              <a:rPr lang="en-US" sz="2400" dirty="0">
                <a:latin typeface="+mj-lt"/>
              </a:rPr>
              <a:t> plant a </a:t>
            </a:r>
            <a:r>
              <a:rPr lang="en-US" sz="2400" dirty="0" err="1">
                <a:latin typeface="+mj-lt"/>
              </a:rPr>
              <a:t>phobl</a:t>
            </a:r>
            <a:r>
              <a:rPr lang="en-US" sz="2400" dirty="0">
                <a:latin typeface="+mj-lt"/>
              </a:rPr>
              <a:t> </a:t>
            </a:r>
            <a:r>
              <a:rPr lang="en-US" sz="2400" dirty="0" err="1">
                <a:latin typeface="+mj-lt"/>
              </a:rPr>
              <a:t>ifanc</a:t>
            </a:r>
            <a:endParaRPr lang="en-US" sz="2400" dirty="0">
              <a:latin typeface="+mj-lt"/>
            </a:endParaRPr>
          </a:p>
          <a:p>
            <a:pPr marL="457200" indent="-457200">
              <a:buFont typeface="Arial" panose="020B0604020202020204" pitchFamily="34" charset="0"/>
              <a:buChar char="•"/>
            </a:pPr>
            <a:r>
              <a:rPr lang="en-US" sz="2400" dirty="0" err="1">
                <a:latin typeface="+mj-lt"/>
              </a:rPr>
              <a:t>Siarteri</a:t>
            </a:r>
            <a:r>
              <a:rPr lang="en-US" sz="2400" dirty="0">
                <a:latin typeface="+mj-lt"/>
              </a:rPr>
              <a:t> / </a:t>
            </a:r>
            <a:r>
              <a:rPr lang="en-US" sz="2400" dirty="0" err="1">
                <a:latin typeface="+mj-lt"/>
              </a:rPr>
              <a:t>Addewidion</a:t>
            </a:r>
            <a:r>
              <a:rPr lang="en-US" sz="2400" dirty="0">
                <a:latin typeface="+mj-lt"/>
              </a:rPr>
              <a:t> Plant – </a:t>
            </a:r>
            <a:r>
              <a:rPr lang="en-US" sz="2400" dirty="0" err="1">
                <a:latin typeface="+mj-lt"/>
              </a:rPr>
              <a:t>Powys</a:t>
            </a:r>
            <a:r>
              <a:rPr lang="en-US" sz="2400" dirty="0">
                <a:latin typeface="+mj-lt"/>
              </a:rPr>
              <a:t>, </a:t>
            </a:r>
            <a:r>
              <a:rPr lang="en-US" sz="2400" dirty="0" err="1">
                <a:latin typeface="+mj-lt"/>
              </a:rPr>
              <a:t>Bae</a:t>
            </a:r>
            <a:r>
              <a:rPr lang="en-US" sz="2400" dirty="0">
                <a:latin typeface="+mj-lt"/>
              </a:rPr>
              <a:t> </a:t>
            </a:r>
            <a:r>
              <a:rPr lang="en-US" sz="2400" dirty="0" err="1">
                <a:latin typeface="+mj-lt"/>
              </a:rPr>
              <a:t>Abertawe</a:t>
            </a:r>
            <a:r>
              <a:rPr lang="en-US" sz="2400" dirty="0">
                <a:latin typeface="+mj-lt"/>
              </a:rPr>
              <a:t>, </a:t>
            </a:r>
            <a:r>
              <a:rPr lang="en-US" sz="2400" dirty="0" err="1">
                <a:latin typeface="+mj-lt"/>
              </a:rPr>
              <a:t>Caerdydd</a:t>
            </a:r>
            <a:r>
              <a:rPr lang="en-US" sz="2400" dirty="0">
                <a:latin typeface="+mj-lt"/>
              </a:rPr>
              <a:t> </a:t>
            </a:r>
            <a:r>
              <a:rPr lang="en-US" sz="2400" dirty="0" err="1">
                <a:latin typeface="+mj-lt"/>
              </a:rPr>
              <a:t>a’r</a:t>
            </a:r>
            <a:r>
              <a:rPr lang="en-US" sz="2400" dirty="0">
                <a:latin typeface="+mj-lt"/>
              </a:rPr>
              <a:t> Fro, </a:t>
            </a:r>
            <a:r>
              <a:rPr lang="en-US" sz="2400" dirty="0" err="1">
                <a:latin typeface="+mj-lt"/>
              </a:rPr>
              <a:t>Ymddiriedolaeth</a:t>
            </a:r>
            <a:r>
              <a:rPr lang="en-US" sz="2400" dirty="0">
                <a:latin typeface="+mj-lt"/>
              </a:rPr>
              <a:t> </a:t>
            </a:r>
            <a:r>
              <a:rPr lang="en-US" sz="2400" dirty="0" err="1">
                <a:latin typeface="+mj-lt"/>
              </a:rPr>
              <a:t>Gwasanaethau</a:t>
            </a:r>
            <a:r>
              <a:rPr lang="en-US" sz="2400" dirty="0">
                <a:latin typeface="+mj-lt"/>
              </a:rPr>
              <a:t> </a:t>
            </a:r>
            <a:r>
              <a:rPr lang="en-US" sz="2400" dirty="0" err="1">
                <a:latin typeface="+mj-lt"/>
              </a:rPr>
              <a:t>Ambiwlans</a:t>
            </a:r>
            <a:r>
              <a:rPr lang="en-US" sz="2400" dirty="0">
                <a:latin typeface="+mj-lt"/>
              </a:rPr>
              <a:t> </a:t>
            </a:r>
            <a:r>
              <a:rPr lang="en-US" sz="2400" dirty="0" err="1">
                <a:latin typeface="+mj-lt"/>
              </a:rPr>
              <a:t>Cymru</a:t>
            </a:r>
            <a:endParaRPr lang="en-GB" sz="2400" dirty="0">
              <a:latin typeface="+mj-lt"/>
            </a:endParaRPr>
          </a:p>
        </p:txBody>
      </p:sp>
      <p:pic>
        <p:nvPicPr>
          <p:cNvPr id="6" name="Slide 17 - Embed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811292" y="5705225"/>
            <a:ext cx="487363" cy="487363"/>
          </a:xfrm>
          <a:prstGeom prst="rect">
            <a:avLst/>
          </a:prstGeom>
        </p:spPr>
      </p:pic>
      <p:pic>
        <p:nvPicPr>
          <p:cNvPr id="8"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321899" y="5705226"/>
            <a:ext cx="487363" cy="487363"/>
          </a:xfrm>
          <a:prstGeom prst="rect">
            <a:avLst/>
          </a:prstGeom>
        </p:spPr>
      </p:pic>
    </p:spTree>
    <p:extLst>
      <p:ext uri="{BB962C8B-B14F-4D97-AF65-F5344CB8AC3E}">
        <p14:creationId xmlns:p14="http://schemas.microsoft.com/office/powerpoint/2010/main" val="18668326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1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0352" fill="hold"/>
                                        <p:tgtEl>
                                          <p:spTgt spid="8"/>
                                        </p:tgtEl>
                                      </p:cBhvr>
                                    </p:cmd>
                                  </p:childTnLst>
                                </p:cTn>
                              </p:par>
                            </p:childTnLst>
                          </p:cTn>
                        </p:par>
                      </p:childTnLst>
                    </p:cTn>
                  </p:par>
                </p:childTnLst>
              </p:cTn>
              <p:nextCondLst>
                <p:cond evt="onClick" delay="0">
                  <p:tgtEl>
                    <p:spTgt spid="8"/>
                  </p:tgtEl>
                </p:cond>
              </p:nextCondLst>
            </p:seq>
            <p:audio>
              <p:cMediaNode vol="80000">
                <p:cTn id="13"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05449" y="610719"/>
            <a:ext cx="5902857" cy="830997"/>
          </a:xfrm>
        </p:spPr>
        <p:txBody>
          <a:bodyPr/>
          <a:lstStyle/>
          <a:p>
            <a:pPr algn="ctr"/>
            <a:r>
              <a:rPr lang="en-GB" sz="3200" dirty="0">
                <a:solidFill>
                  <a:schemeClr val="tx1"/>
                </a:solidFill>
              </a:rPr>
              <a:t>Equality and non-discrimination</a:t>
            </a:r>
          </a:p>
        </p:txBody>
      </p:sp>
      <p:sp>
        <p:nvSpPr>
          <p:cNvPr id="6" name="Subtitle 2"/>
          <p:cNvSpPr>
            <a:spLocks noGrp="1"/>
          </p:cNvSpPr>
          <p:nvPr>
            <p:ph type="subTitle" idx="1"/>
          </p:nvPr>
        </p:nvSpPr>
        <p:spPr>
          <a:xfrm>
            <a:off x="7866189" y="1715515"/>
            <a:ext cx="3672095" cy="1284306"/>
          </a:xfrm>
        </p:spPr>
        <p:txBody>
          <a:bodyPr/>
          <a:lstStyle/>
          <a:p>
            <a:r>
              <a:rPr lang="en-GB" sz="2400" dirty="0">
                <a:solidFill>
                  <a:schemeClr val="tx1"/>
                </a:solidFill>
              </a:rPr>
              <a:t>Equality for children as a group themselves; and equality between different groups of children</a:t>
            </a:r>
          </a:p>
          <a:p>
            <a:pPr marL="457200" indent="-457200">
              <a:buFont typeface="Arial" panose="020B0604020202020204" pitchFamily="34" charset="0"/>
              <a:buChar char="•"/>
            </a:pPr>
            <a:r>
              <a:rPr lang="en-GB" sz="2400" dirty="0">
                <a:solidFill>
                  <a:schemeClr val="tx1"/>
                </a:solidFill>
              </a:rPr>
              <a:t>Aneurin Bevan’s Iceberg Model &amp; the Wales-wide NEST Framework</a:t>
            </a:r>
          </a:p>
          <a:p>
            <a:endParaRPr lang="en-GB" dirty="0"/>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44188" y="1715515"/>
            <a:ext cx="2905084" cy="2905084"/>
          </a:xfrm>
          <a:prstGeom prst="rect">
            <a:avLst/>
          </a:prstGeom>
        </p:spPr>
      </p:pic>
      <p:sp>
        <p:nvSpPr>
          <p:cNvPr id="3" name="TextBox 2"/>
          <p:cNvSpPr txBox="1"/>
          <p:nvPr/>
        </p:nvSpPr>
        <p:spPr>
          <a:xfrm>
            <a:off x="202835" y="583764"/>
            <a:ext cx="5023004" cy="1077218"/>
          </a:xfrm>
          <a:prstGeom prst="rect">
            <a:avLst/>
          </a:prstGeom>
          <a:noFill/>
        </p:spPr>
        <p:txBody>
          <a:bodyPr wrap="square" rtlCol="0">
            <a:spAutoFit/>
          </a:bodyPr>
          <a:lstStyle/>
          <a:p>
            <a:pPr algn="ctr"/>
            <a:r>
              <a:rPr lang="en-US" sz="3200" b="1" dirty="0" err="1">
                <a:latin typeface="+mj-lt"/>
              </a:rPr>
              <a:t>Cydraddoldeb</a:t>
            </a:r>
            <a:r>
              <a:rPr lang="en-US" sz="3200" b="1" dirty="0">
                <a:latin typeface="+mj-lt"/>
              </a:rPr>
              <a:t> a </a:t>
            </a:r>
            <a:r>
              <a:rPr lang="en-US" sz="3200" b="1" dirty="0" smtClean="0">
                <a:latin typeface="+mj-lt"/>
              </a:rPr>
              <a:t>dim </a:t>
            </a:r>
            <a:r>
              <a:rPr lang="en-US" sz="3200" b="1" dirty="0" err="1" smtClean="0">
                <a:latin typeface="+mj-lt"/>
              </a:rPr>
              <a:t>gwahaniaethu</a:t>
            </a:r>
            <a:endParaRPr lang="en-GB" sz="3200" b="1" dirty="0">
              <a:latin typeface="+mj-lt"/>
            </a:endParaRPr>
          </a:p>
        </p:txBody>
      </p:sp>
      <p:sp>
        <p:nvSpPr>
          <p:cNvPr id="4" name="TextBox 3"/>
          <p:cNvSpPr txBox="1"/>
          <p:nvPr/>
        </p:nvSpPr>
        <p:spPr>
          <a:xfrm>
            <a:off x="645391" y="1715515"/>
            <a:ext cx="3998797" cy="3046988"/>
          </a:xfrm>
          <a:prstGeom prst="rect">
            <a:avLst/>
          </a:prstGeom>
          <a:noFill/>
        </p:spPr>
        <p:txBody>
          <a:bodyPr wrap="square" rtlCol="0">
            <a:spAutoFit/>
          </a:bodyPr>
          <a:lstStyle/>
          <a:p>
            <a:r>
              <a:rPr lang="en-US" sz="2400" dirty="0" err="1">
                <a:latin typeface="+mj-lt"/>
              </a:rPr>
              <a:t>Cydraddoldeb</a:t>
            </a:r>
            <a:r>
              <a:rPr lang="en-US" sz="2400" dirty="0">
                <a:latin typeface="+mj-lt"/>
              </a:rPr>
              <a:t> </a:t>
            </a:r>
            <a:r>
              <a:rPr lang="en-US" sz="2400" dirty="0" err="1">
                <a:latin typeface="+mj-lt"/>
              </a:rPr>
              <a:t>i</a:t>
            </a:r>
            <a:r>
              <a:rPr lang="en-US" sz="2400" dirty="0">
                <a:latin typeface="+mj-lt"/>
              </a:rPr>
              <a:t> </a:t>
            </a:r>
            <a:r>
              <a:rPr lang="en-US" sz="2400" dirty="0" err="1">
                <a:latin typeface="+mj-lt"/>
              </a:rPr>
              <a:t>blant</a:t>
            </a:r>
            <a:r>
              <a:rPr lang="en-US" sz="2400" dirty="0">
                <a:latin typeface="+mj-lt"/>
              </a:rPr>
              <a:t> </a:t>
            </a:r>
            <a:r>
              <a:rPr lang="en-US" sz="2400" dirty="0" err="1">
                <a:latin typeface="+mj-lt"/>
              </a:rPr>
              <a:t>fel</a:t>
            </a:r>
            <a:r>
              <a:rPr lang="en-US" sz="2400" dirty="0">
                <a:latin typeface="+mj-lt"/>
              </a:rPr>
              <a:t> </a:t>
            </a:r>
            <a:r>
              <a:rPr lang="en-US" sz="2400" dirty="0" err="1">
                <a:latin typeface="+mj-lt"/>
              </a:rPr>
              <a:t>gr</a:t>
            </a:r>
            <a:r>
              <a:rPr lang="en-US" sz="2400" b="1" dirty="0" err="1">
                <a:latin typeface="+mj-lt"/>
              </a:rPr>
              <a:t>ŵ</a:t>
            </a:r>
            <a:r>
              <a:rPr lang="en-US" sz="2400" dirty="0" err="1">
                <a:latin typeface="+mj-lt"/>
              </a:rPr>
              <a:t>p</a:t>
            </a:r>
            <a:r>
              <a:rPr lang="en-US" sz="2400" dirty="0">
                <a:latin typeface="+mj-lt"/>
              </a:rPr>
              <a:t> </a:t>
            </a:r>
            <a:r>
              <a:rPr lang="en-US" sz="2400" dirty="0" err="1">
                <a:latin typeface="+mj-lt"/>
              </a:rPr>
              <a:t>eu</a:t>
            </a:r>
            <a:r>
              <a:rPr lang="en-US" sz="2400" dirty="0">
                <a:latin typeface="+mj-lt"/>
              </a:rPr>
              <a:t> </a:t>
            </a:r>
            <a:r>
              <a:rPr lang="en-US" sz="2400" dirty="0" err="1">
                <a:latin typeface="+mj-lt"/>
              </a:rPr>
              <a:t>hunain</a:t>
            </a:r>
            <a:r>
              <a:rPr lang="en-US" sz="2400" dirty="0">
                <a:latin typeface="+mj-lt"/>
              </a:rPr>
              <a:t>; a </a:t>
            </a:r>
            <a:r>
              <a:rPr lang="en-US" sz="2400" dirty="0" err="1">
                <a:latin typeface="+mj-lt"/>
              </a:rPr>
              <a:t>chydraddoldeb</a:t>
            </a:r>
            <a:r>
              <a:rPr lang="en-US" sz="2400" dirty="0">
                <a:latin typeface="+mj-lt"/>
              </a:rPr>
              <a:t> </a:t>
            </a:r>
            <a:r>
              <a:rPr lang="en-US" sz="2400" dirty="0" err="1">
                <a:latin typeface="+mj-lt"/>
              </a:rPr>
              <a:t>rhwng</a:t>
            </a:r>
            <a:r>
              <a:rPr lang="en-US" sz="2400" dirty="0">
                <a:latin typeface="+mj-lt"/>
              </a:rPr>
              <a:t> </a:t>
            </a:r>
            <a:r>
              <a:rPr lang="en-US" sz="2400" dirty="0" err="1">
                <a:latin typeface="+mj-lt"/>
              </a:rPr>
              <a:t>gwahanol</a:t>
            </a:r>
            <a:r>
              <a:rPr lang="en-US" sz="2400" dirty="0">
                <a:latin typeface="+mj-lt"/>
              </a:rPr>
              <a:t> </a:t>
            </a:r>
            <a:r>
              <a:rPr lang="en-US" sz="2400" dirty="0" err="1">
                <a:latin typeface="+mj-lt"/>
              </a:rPr>
              <a:t>grwpiau</a:t>
            </a:r>
            <a:r>
              <a:rPr lang="en-US" sz="2400" dirty="0">
                <a:latin typeface="+mj-lt"/>
              </a:rPr>
              <a:t> o </a:t>
            </a:r>
            <a:r>
              <a:rPr lang="en-US" sz="2400" dirty="0" err="1">
                <a:latin typeface="+mj-lt"/>
              </a:rPr>
              <a:t>blant</a:t>
            </a:r>
            <a:endParaRPr lang="en-US" sz="2400" dirty="0">
              <a:latin typeface="+mj-lt"/>
            </a:endParaRPr>
          </a:p>
          <a:p>
            <a:pPr marL="457200" indent="-457200">
              <a:buFont typeface="Arial" panose="020B0604020202020204" pitchFamily="34" charset="0"/>
              <a:buChar char="•"/>
            </a:pPr>
            <a:r>
              <a:rPr lang="en-US" sz="2400" dirty="0">
                <a:latin typeface="+mj-lt"/>
              </a:rPr>
              <a:t>Model </a:t>
            </a:r>
            <a:r>
              <a:rPr lang="en-US" sz="2400" dirty="0" err="1">
                <a:latin typeface="+mj-lt"/>
              </a:rPr>
              <a:t>Rhewfryn</a:t>
            </a:r>
            <a:r>
              <a:rPr lang="en-US" sz="2400" dirty="0">
                <a:latin typeface="+mj-lt"/>
              </a:rPr>
              <a:t> </a:t>
            </a:r>
            <a:r>
              <a:rPr lang="en-US" sz="2400" dirty="0" err="1">
                <a:latin typeface="+mj-lt"/>
              </a:rPr>
              <a:t>Aneurin</a:t>
            </a:r>
            <a:r>
              <a:rPr lang="en-US" sz="2400" dirty="0">
                <a:latin typeface="+mj-lt"/>
              </a:rPr>
              <a:t> Bevan &amp; </a:t>
            </a:r>
            <a:r>
              <a:rPr lang="en-US" sz="2400" dirty="0" err="1">
                <a:latin typeface="+mj-lt"/>
              </a:rPr>
              <a:t>Fframwaith</a:t>
            </a:r>
            <a:r>
              <a:rPr lang="en-US" sz="2400" dirty="0">
                <a:latin typeface="+mj-lt"/>
              </a:rPr>
              <a:t> NYTH </a:t>
            </a:r>
            <a:r>
              <a:rPr lang="en-US" sz="2400" dirty="0" err="1">
                <a:latin typeface="+mj-lt"/>
              </a:rPr>
              <a:t>Cymru</a:t>
            </a:r>
            <a:r>
              <a:rPr lang="en-US" sz="2400" dirty="0">
                <a:latin typeface="+mj-lt"/>
              </a:rPr>
              <a:t> </a:t>
            </a:r>
            <a:r>
              <a:rPr lang="en-US" sz="2400" dirty="0" err="1">
                <a:latin typeface="+mj-lt"/>
              </a:rPr>
              <a:t>gyfan</a:t>
            </a:r>
            <a:endParaRPr lang="en-GB" sz="2400" dirty="0">
              <a:latin typeface="+mj-lt"/>
            </a:endParaRPr>
          </a:p>
        </p:txBody>
      </p:sp>
      <p:pic>
        <p:nvPicPr>
          <p:cNvPr id="8" name="Slide 18 - Equalit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113195" y="5623888"/>
            <a:ext cx="487363" cy="487363"/>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401107" y="5623889"/>
            <a:ext cx="487363" cy="487363"/>
          </a:xfrm>
          <a:prstGeom prst="rect">
            <a:avLst/>
          </a:prstGeom>
        </p:spPr>
      </p:pic>
    </p:spTree>
    <p:extLst>
      <p:ext uri="{BB962C8B-B14F-4D97-AF65-F5344CB8AC3E}">
        <p14:creationId xmlns:p14="http://schemas.microsoft.com/office/powerpoint/2010/main" val="32432975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956"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8881"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a:spLocks noGrp="1"/>
          </p:cNvSpPr>
          <p:nvPr>
            <p:ph type="subTitle" idx="1"/>
          </p:nvPr>
        </p:nvSpPr>
        <p:spPr>
          <a:xfrm>
            <a:off x="7408988" y="474487"/>
            <a:ext cx="10304835" cy="415498"/>
          </a:xfrm>
        </p:spPr>
        <p:txBody>
          <a:bodyPr/>
          <a:lstStyle/>
          <a:p>
            <a:r>
              <a:rPr lang="en-GB" sz="3200" dirty="0">
                <a:solidFill>
                  <a:schemeClr val="tx1"/>
                </a:solidFill>
              </a:rPr>
              <a:t>Empowering children</a:t>
            </a:r>
          </a:p>
          <a:p>
            <a:endParaRPr lang="en-GB" dirty="0"/>
          </a:p>
        </p:txBody>
      </p:sp>
      <p:sp>
        <p:nvSpPr>
          <p:cNvPr id="4" name="Subtitle 2"/>
          <p:cNvSpPr txBox="1">
            <a:spLocks/>
          </p:cNvSpPr>
          <p:nvPr/>
        </p:nvSpPr>
        <p:spPr>
          <a:xfrm>
            <a:off x="7711559" y="1252523"/>
            <a:ext cx="4211738" cy="4695644"/>
          </a:xfrm>
          <a:prstGeom prst="rect">
            <a:avLst/>
          </a:prstGeom>
        </p:spPr>
        <p:txBody>
          <a:bodyPr vert="horz" wrap="square" lIns="0" tIns="0" rIns="0" bIns="0" rtlCol="0">
            <a:spAutoFit/>
          </a:bodyPr>
          <a:lstStyle>
            <a:lvl1pPr marL="0" indent="0" algn="ctr" defTabSz="914400" rtl="0" eaLnBrk="1" latinLnBrk="0" hangingPunct="1">
              <a:lnSpc>
                <a:spcPct val="90000"/>
              </a:lnSpc>
              <a:spcBef>
                <a:spcPts val="1000"/>
              </a:spcBef>
              <a:buFont typeface="Arial" panose="020B0604020202020204" pitchFamily="34" charset="0"/>
              <a:buNone/>
              <a:defRPr sz="3000" kern="1200">
                <a:solidFill>
                  <a:schemeClr val="bg1"/>
                </a:solidFill>
                <a:latin typeface="VAG Rounded"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200" dirty="0">
                <a:solidFill>
                  <a:schemeClr val="tx1"/>
                </a:solidFill>
              </a:rPr>
              <a:t>Enhancing children’s capabilities as individuals so they’re better able to take advantage of rights, and engage with and hold accountable the institutions and individuals that affect their lives</a:t>
            </a:r>
          </a:p>
          <a:p>
            <a:pPr marL="457200" indent="-457200" algn="l">
              <a:buFont typeface="Arial" panose="020B0604020202020204" pitchFamily="34" charset="0"/>
              <a:buChar char="•"/>
            </a:pPr>
            <a:r>
              <a:rPr lang="en-GB" sz="2200" dirty="0">
                <a:solidFill>
                  <a:schemeClr val="tx1"/>
                </a:solidFill>
              </a:rPr>
              <a:t>Swansea Bay and Cardiff and Vales’ coproduced websites</a:t>
            </a:r>
          </a:p>
          <a:p>
            <a:pPr marL="457200" indent="-457200" algn="l">
              <a:buFont typeface="Arial" panose="020B0604020202020204" pitchFamily="34" charset="0"/>
              <a:buChar char="•"/>
            </a:pPr>
            <a:r>
              <a:rPr lang="en-GB" sz="2200" dirty="0">
                <a:solidFill>
                  <a:schemeClr val="tx1"/>
                </a:solidFill>
              </a:rPr>
              <a:t>Interview panels</a:t>
            </a:r>
          </a:p>
          <a:p>
            <a:pPr algn="l"/>
            <a:endParaRPr lang="en-GB" dirty="0"/>
          </a:p>
          <a:p>
            <a:pPr marL="457200" indent="-457200" algn="l">
              <a:buFont typeface="Arial" panose="020B0604020202020204" pitchFamily="34" charset="0"/>
              <a:buChar char="•"/>
            </a:pPr>
            <a:endParaRPr lang="en-GB" dirty="0"/>
          </a:p>
        </p:txBody>
      </p:sp>
      <p:pic>
        <p:nvPicPr>
          <p:cNvPr id="2" name="Picture 1"/>
          <p:cNvPicPr>
            <a:picLocks noChangeAspect="1"/>
          </p:cNvPicPr>
          <p:nvPr/>
        </p:nvPicPr>
        <p:blipFill>
          <a:blip r:embed="rId7"/>
          <a:stretch>
            <a:fillRect/>
          </a:stretch>
        </p:blipFill>
        <p:spPr>
          <a:xfrm>
            <a:off x="5188447" y="1428801"/>
            <a:ext cx="2320216" cy="3612154"/>
          </a:xfrm>
          <a:prstGeom prst="rect">
            <a:avLst/>
          </a:prstGeom>
          <a:ln>
            <a:solidFill>
              <a:schemeClr val="tx1"/>
            </a:solidFill>
          </a:ln>
        </p:spPr>
      </p:pic>
      <p:sp>
        <p:nvSpPr>
          <p:cNvPr id="3" name="TextBox 2"/>
          <p:cNvSpPr txBox="1"/>
          <p:nvPr/>
        </p:nvSpPr>
        <p:spPr>
          <a:xfrm>
            <a:off x="563858" y="346296"/>
            <a:ext cx="4569255" cy="1077218"/>
          </a:xfrm>
          <a:prstGeom prst="rect">
            <a:avLst/>
          </a:prstGeom>
          <a:noFill/>
        </p:spPr>
        <p:txBody>
          <a:bodyPr wrap="square" rtlCol="0">
            <a:spAutoFit/>
          </a:bodyPr>
          <a:lstStyle/>
          <a:p>
            <a:r>
              <a:rPr lang="en-US" sz="3200" b="1" dirty="0" err="1">
                <a:latin typeface="+mj-lt"/>
              </a:rPr>
              <a:t>Galluogi</a:t>
            </a:r>
            <a:r>
              <a:rPr lang="en-US" sz="3200" b="1" dirty="0">
                <a:latin typeface="+mj-lt"/>
              </a:rPr>
              <a:t> plant </a:t>
            </a:r>
            <a:r>
              <a:rPr lang="en-US" sz="3200" b="1" dirty="0" err="1">
                <a:latin typeface="+mj-lt"/>
              </a:rPr>
              <a:t>i</a:t>
            </a:r>
            <a:r>
              <a:rPr lang="en-US" sz="3200" b="1" dirty="0">
                <a:latin typeface="+mj-lt"/>
              </a:rPr>
              <a:t> </a:t>
            </a:r>
            <a:r>
              <a:rPr lang="en-US" sz="3200" b="1" dirty="0" err="1">
                <a:latin typeface="+mj-lt"/>
              </a:rPr>
              <a:t>ddefnyddio</a:t>
            </a:r>
            <a:r>
              <a:rPr lang="en-US" sz="3200" b="1" dirty="0">
                <a:latin typeface="+mj-lt"/>
              </a:rPr>
              <a:t> </a:t>
            </a:r>
            <a:r>
              <a:rPr lang="en-US" sz="3200" b="1" dirty="0" err="1">
                <a:latin typeface="+mj-lt"/>
              </a:rPr>
              <a:t>eu</a:t>
            </a:r>
            <a:r>
              <a:rPr lang="en-US" sz="3200" b="1" dirty="0">
                <a:latin typeface="+mj-lt"/>
              </a:rPr>
              <a:t> </a:t>
            </a:r>
            <a:r>
              <a:rPr lang="en-US" sz="3200" b="1" dirty="0" err="1">
                <a:latin typeface="+mj-lt"/>
              </a:rPr>
              <a:t>hawliau</a:t>
            </a:r>
            <a:endParaRPr lang="en-GB" sz="3200" b="1" dirty="0">
              <a:latin typeface="+mj-lt"/>
            </a:endParaRPr>
          </a:p>
        </p:txBody>
      </p:sp>
      <p:sp>
        <p:nvSpPr>
          <p:cNvPr id="7" name="TextBox 6"/>
          <p:cNvSpPr txBox="1"/>
          <p:nvPr/>
        </p:nvSpPr>
        <p:spPr>
          <a:xfrm>
            <a:off x="563858" y="1423514"/>
            <a:ext cx="4202546" cy="3477875"/>
          </a:xfrm>
          <a:prstGeom prst="rect">
            <a:avLst/>
          </a:prstGeom>
          <a:noFill/>
        </p:spPr>
        <p:txBody>
          <a:bodyPr wrap="square" rtlCol="0">
            <a:spAutoFit/>
          </a:bodyPr>
          <a:lstStyle/>
          <a:p>
            <a:r>
              <a:rPr lang="en-GB" sz="2200" dirty="0" err="1">
                <a:latin typeface="+mj-lt"/>
              </a:rPr>
              <a:t>Gwella</a:t>
            </a:r>
            <a:r>
              <a:rPr lang="en-GB" sz="2200" dirty="0">
                <a:latin typeface="+mj-lt"/>
              </a:rPr>
              <a:t> </a:t>
            </a:r>
            <a:r>
              <a:rPr lang="en-GB" sz="2200" dirty="0" err="1">
                <a:latin typeface="+mj-lt"/>
              </a:rPr>
              <a:t>galluoedd</a:t>
            </a:r>
            <a:r>
              <a:rPr lang="en-GB" sz="2200" dirty="0">
                <a:latin typeface="+mj-lt"/>
              </a:rPr>
              <a:t> plant </a:t>
            </a:r>
            <a:r>
              <a:rPr lang="en-GB" sz="2200" dirty="0" err="1">
                <a:latin typeface="+mj-lt"/>
              </a:rPr>
              <a:t>fel</a:t>
            </a:r>
            <a:r>
              <a:rPr lang="en-GB" sz="2200" dirty="0">
                <a:latin typeface="+mj-lt"/>
              </a:rPr>
              <a:t> </a:t>
            </a:r>
            <a:r>
              <a:rPr lang="en-GB" sz="2200" dirty="0" err="1">
                <a:latin typeface="+mj-lt"/>
              </a:rPr>
              <a:t>unigolion</a:t>
            </a:r>
            <a:r>
              <a:rPr lang="en-GB" sz="2200" dirty="0">
                <a:latin typeface="+mj-lt"/>
              </a:rPr>
              <a:t> </a:t>
            </a:r>
            <a:r>
              <a:rPr lang="en-GB" sz="2200" dirty="0" err="1">
                <a:latin typeface="+mj-lt"/>
              </a:rPr>
              <a:t>fel</a:t>
            </a:r>
            <a:r>
              <a:rPr lang="en-GB" sz="2200" dirty="0">
                <a:latin typeface="+mj-lt"/>
              </a:rPr>
              <a:t> </a:t>
            </a:r>
            <a:r>
              <a:rPr lang="en-GB" sz="2200" dirty="0" err="1">
                <a:latin typeface="+mj-lt"/>
              </a:rPr>
              <a:t>eu</a:t>
            </a:r>
            <a:r>
              <a:rPr lang="en-GB" sz="2200" dirty="0">
                <a:latin typeface="+mj-lt"/>
              </a:rPr>
              <a:t> </a:t>
            </a:r>
            <a:r>
              <a:rPr lang="en-GB" sz="2200" dirty="0" err="1">
                <a:latin typeface="+mj-lt"/>
              </a:rPr>
              <a:t>bod</a:t>
            </a:r>
            <a:r>
              <a:rPr lang="en-GB" sz="2200" dirty="0">
                <a:latin typeface="+mj-lt"/>
              </a:rPr>
              <a:t> </a:t>
            </a:r>
            <a:r>
              <a:rPr lang="en-GB" sz="2200" dirty="0" err="1">
                <a:latin typeface="+mj-lt"/>
              </a:rPr>
              <a:t>yn</a:t>
            </a:r>
            <a:r>
              <a:rPr lang="en-GB" sz="2200" dirty="0">
                <a:latin typeface="+mj-lt"/>
              </a:rPr>
              <a:t> </a:t>
            </a:r>
            <a:r>
              <a:rPr lang="en-GB" sz="2200" dirty="0" err="1">
                <a:latin typeface="+mj-lt"/>
              </a:rPr>
              <a:t>gallu</a:t>
            </a:r>
            <a:r>
              <a:rPr lang="en-GB" sz="2200" dirty="0">
                <a:latin typeface="+mj-lt"/>
              </a:rPr>
              <a:t> </a:t>
            </a:r>
            <a:r>
              <a:rPr lang="en-GB" sz="2200" dirty="0" err="1">
                <a:latin typeface="+mj-lt"/>
              </a:rPr>
              <a:t>manteisio'n</a:t>
            </a:r>
            <a:r>
              <a:rPr lang="en-GB" sz="2200" dirty="0">
                <a:latin typeface="+mj-lt"/>
              </a:rPr>
              <a:t> well </a:t>
            </a:r>
            <a:r>
              <a:rPr lang="en-GB" sz="2200" dirty="0" err="1">
                <a:latin typeface="+mj-lt"/>
              </a:rPr>
              <a:t>ar</a:t>
            </a:r>
            <a:r>
              <a:rPr lang="en-GB" sz="2200" dirty="0">
                <a:latin typeface="+mj-lt"/>
              </a:rPr>
              <a:t> </a:t>
            </a:r>
            <a:r>
              <a:rPr lang="en-GB" sz="2200" dirty="0" err="1">
                <a:latin typeface="+mj-lt"/>
              </a:rPr>
              <a:t>hawliau</a:t>
            </a:r>
            <a:r>
              <a:rPr lang="en-GB" sz="2200" dirty="0">
                <a:latin typeface="+mj-lt"/>
              </a:rPr>
              <a:t>, ac </a:t>
            </a:r>
            <a:r>
              <a:rPr lang="en-GB" sz="2200" dirty="0" err="1">
                <a:latin typeface="+mj-lt"/>
              </a:rPr>
              <a:t>ymgysylltu</a:t>
            </a:r>
            <a:r>
              <a:rPr lang="en-GB" sz="2200" dirty="0">
                <a:latin typeface="+mj-lt"/>
              </a:rPr>
              <a:t> </a:t>
            </a:r>
            <a:r>
              <a:rPr lang="en-GB" sz="2200" dirty="0" err="1">
                <a:latin typeface="+mj-lt"/>
              </a:rPr>
              <a:t>â'r</a:t>
            </a:r>
            <a:r>
              <a:rPr lang="en-GB" sz="2200" dirty="0">
                <a:latin typeface="+mj-lt"/>
              </a:rPr>
              <a:t> </a:t>
            </a:r>
            <a:r>
              <a:rPr lang="en-GB" sz="2200" dirty="0" err="1">
                <a:latin typeface="+mj-lt"/>
              </a:rPr>
              <a:t>sefydliadau</a:t>
            </a:r>
            <a:r>
              <a:rPr lang="en-GB" sz="2200" dirty="0">
                <a:latin typeface="+mj-lt"/>
              </a:rPr>
              <a:t> </a:t>
            </a:r>
            <a:r>
              <a:rPr lang="en-GB" sz="2200" dirty="0" err="1">
                <a:latin typeface="+mj-lt"/>
              </a:rPr>
              <a:t>a'r</a:t>
            </a:r>
            <a:r>
              <a:rPr lang="en-GB" sz="2200" dirty="0">
                <a:latin typeface="+mj-lt"/>
              </a:rPr>
              <a:t> </a:t>
            </a:r>
            <a:r>
              <a:rPr lang="en-GB" sz="2200" dirty="0" err="1">
                <a:latin typeface="+mj-lt"/>
              </a:rPr>
              <a:t>unigolion</a:t>
            </a:r>
            <a:r>
              <a:rPr lang="en-GB" sz="2200" dirty="0">
                <a:latin typeface="+mj-lt"/>
              </a:rPr>
              <a:t> </a:t>
            </a:r>
            <a:r>
              <a:rPr lang="en-GB" sz="2200" dirty="0" err="1">
                <a:latin typeface="+mj-lt"/>
              </a:rPr>
              <a:t>sy'n</a:t>
            </a:r>
            <a:r>
              <a:rPr lang="en-GB" sz="2200" dirty="0">
                <a:latin typeface="+mj-lt"/>
              </a:rPr>
              <a:t> </a:t>
            </a:r>
            <a:r>
              <a:rPr lang="en-GB" sz="2200" dirty="0" err="1">
                <a:latin typeface="+mj-lt"/>
              </a:rPr>
              <a:t>effeithio</a:t>
            </a:r>
            <a:r>
              <a:rPr lang="en-GB" sz="2200" dirty="0">
                <a:latin typeface="+mj-lt"/>
              </a:rPr>
              <a:t> </a:t>
            </a:r>
            <a:r>
              <a:rPr lang="en-GB" sz="2200" dirty="0" err="1">
                <a:latin typeface="+mj-lt"/>
              </a:rPr>
              <a:t>ar</a:t>
            </a:r>
            <a:r>
              <a:rPr lang="en-GB" sz="2200" dirty="0">
                <a:latin typeface="+mj-lt"/>
              </a:rPr>
              <a:t> </a:t>
            </a:r>
            <a:r>
              <a:rPr lang="en-GB" sz="2200" dirty="0" err="1">
                <a:latin typeface="+mj-lt"/>
              </a:rPr>
              <a:t>eu</a:t>
            </a:r>
            <a:r>
              <a:rPr lang="en-GB" sz="2200" dirty="0">
                <a:latin typeface="+mj-lt"/>
              </a:rPr>
              <a:t> </a:t>
            </a:r>
            <a:r>
              <a:rPr lang="en-GB" sz="2200" dirty="0" err="1">
                <a:latin typeface="+mj-lt"/>
              </a:rPr>
              <a:t>bywydau</a:t>
            </a:r>
            <a:r>
              <a:rPr lang="en-GB" sz="2200" dirty="0">
                <a:latin typeface="+mj-lt"/>
              </a:rPr>
              <a:t> </a:t>
            </a:r>
            <a:r>
              <a:rPr lang="en-GB" sz="2200" dirty="0" err="1">
                <a:latin typeface="+mj-lt"/>
              </a:rPr>
              <a:t>a'u</a:t>
            </a:r>
            <a:r>
              <a:rPr lang="en-GB" sz="2200" dirty="0">
                <a:latin typeface="+mj-lt"/>
              </a:rPr>
              <a:t> </a:t>
            </a:r>
            <a:r>
              <a:rPr lang="en-GB" sz="2200" dirty="0" err="1">
                <a:latin typeface="+mj-lt"/>
              </a:rPr>
              <a:t>gwneud</a:t>
            </a:r>
            <a:r>
              <a:rPr lang="en-GB" sz="2200" dirty="0">
                <a:latin typeface="+mj-lt"/>
              </a:rPr>
              <a:t> </a:t>
            </a:r>
            <a:r>
              <a:rPr lang="en-GB" sz="2200" dirty="0" err="1">
                <a:latin typeface="+mj-lt"/>
              </a:rPr>
              <a:t>yn</a:t>
            </a:r>
            <a:r>
              <a:rPr lang="en-GB" sz="2200" dirty="0">
                <a:latin typeface="+mj-lt"/>
              </a:rPr>
              <a:t> </a:t>
            </a:r>
            <a:r>
              <a:rPr lang="en-GB" sz="2200" dirty="0" err="1">
                <a:latin typeface="+mj-lt"/>
              </a:rPr>
              <a:t>atebol</a:t>
            </a:r>
            <a:endParaRPr lang="en-GB" sz="2200" dirty="0">
              <a:latin typeface="+mj-lt"/>
            </a:endParaRPr>
          </a:p>
          <a:p>
            <a:pPr marL="457200" indent="-457200">
              <a:buFont typeface="Arial" panose="020B0604020202020204" pitchFamily="34" charset="0"/>
              <a:buChar char="•"/>
            </a:pPr>
            <a:r>
              <a:rPr lang="en-US" sz="2200" dirty="0" err="1">
                <a:latin typeface="+mj-lt"/>
              </a:rPr>
              <a:t>Gwefan</a:t>
            </a:r>
            <a:r>
              <a:rPr lang="en-US" sz="2200" dirty="0">
                <a:latin typeface="+mj-lt"/>
              </a:rPr>
              <a:t> </a:t>
            </a:r>
            <a:r>
              <a:rPr lang="en-US" sz="2200" dirty="0" err="1">
                <a:latin typeface="+mj-lt"/>
              </a:rPr>
              <a:t>Bae</a:t>
            </a:r>
            <a:r>
              <a:rPr lang="en-US" sz="2200" dirty="0">
                <a:latin typeface="+mj-lt"/>
              </a:rPr>
              <a:t> </a:t>
            </a:r>
            <a:r>
              <a:rPr lang="en-US" sz="2200" dirty="0" err="1">
                <a:latin typeface="+mj-lt"/>
              </a:rPr>
              <a:t>Abertawe</a:t>
            </a:r>
            <a:r>
              <a:rPr lang="en-US" sz="2200" dirty="0">
                <a:latin typeface="+mj-lt"/>
              </a:rPr>
              <a:t>, a </a:t>
            </a:r>
            <a:r>
              <a:rPr lang="en-US" sz="2200" dirty="0" err="1">
                <a:latin typeface="+mj-lt"/>
              </a:rPr>
              <a:t>gynhyrchwyd</a:t>
            </a:r>
            <a:r>
              <a:rPr lang="en-US" sz="2200" dirty="0">
                <a:latin typeface="+mj-lt"/>
              </a:rPr>
              <a:t> </a:t>
            </a:r>
            <a:r>
              <a:rPr lang="en-US" sz="2200" dirty="0" err="1">
                <a:latin typeface="+mj-lt"/>
              </a:rPr>
              <a:t>ar</a:t>
            </a:r>
            <a:r>
              <a:rPr lang="en-US" sz="2200" dirty="0">
                <a:latin typeface="+mj-lt"/>
              </a:rPr>
              <a:t> </a:t>
            </a:r>
            <a:r>
              <a:rPr lang="en-US" sz="2200" dirty="0" err="1">
                <a:latin typeface="+mj-lt"/>
              </a:rPr>
              <a:t>y</a:t>
            </a:r>
            <a:r>
              <a:rPr lang="en-US" sz="2200" dirty="0">
                <a:latin typeface="+mj-lt"/>
              </a:rPr>
              <a:t> </a:t>
            </a:r>
            <a:r>
              <a:rPr lang="en-US" sz="2200" dirty="0" err="1">
                <a:latin typeface="+mj-lt"/>
              </a:rPr>
              <a:t>cyd</a:t>
            </a:r>
            <a:endParaRPr lang="en-US" sz="2200" dirty="0">
              <a:latin typeface="+mj-lt"/>
            </a:endParaRPr>
          </a:p>
          <a:p>
            <a:pPr marL="457200" indent="-457200">
              <a:buFont typeface="Arial" panose="020B0604020202020204" pitchFamily="34" charset="0"/>
              <a:buChar char="•"/>
            </a:pPr>
            <a:r>
              <a:rPr lang="en-US" sz="2200" dirty="0" err="1">
                <a:latin typeface="+mj-lt"/>
              </a:rPr>
              <a:t>Paneli</a:t>
            </a:r>
            <a:r>
              <a:rPr lang="en-US" sz="2200" dirty="0">
                <a:latin typeface="+mj-lt"/>
              </a:rPr>
              <a:t> </a:t>
            </a:r>
            <a:r>
              <a:rPr lang="en-US" sz="2200" dirty="0" err="1">
                <a:latin typeface="+mj-lt"/>
              </a:rPr>
              <a:t>cyfweld</a:t>
            </a:r>
            <a:endParaRPr lang="en-GB" sz="2200" dirty="0">
              <a:latin typeface="+mj-lt"/>
            </a:endParaRPr>
          </a:p>
        </p:txBody>
      </p:sp>
      <p:pic>
        <p:nvPicPr>
          <p:cNvPr id="6" name="Slide 19 - Empower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120789" y="5704485"/>
            <a:ext cx="487363" cy="487363"/>
          </a:xfrm>
          <a:prstGeom prst="rect">
            <a:avLst/>
          </a:prstGeom>
        </p:spPr>
      </p:pic>
      <p:pic>
        <p:nvPicPr>
          <p:cNvPr id="8"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361122" y="5704484"/>
            <a:ext cx="487363" cy="487363"/>
          </a:xfrm>
          <a:prstGeom prst="rect">
            <a:avLst/>
          </a:prstGeom>
        </p:spPr>
      </p:pic>
    </p:spTree>
    <p:extLst>
      <p:ext uri="{BB962C8B-B14F-4D97-AF65-F5344CB8AC3E}">
        <p14:creationId xmlns:p14="http://schemas.microsoft.com/office/powerpoint/2010/main" val="17933171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37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9059" fill="hold"/>
                                        <p:tgtEl>
                                          <p:spTgt spid="8"/>
                                        </p:tgtEl>
                                      </p:cBhvr>
                                    </p:cmd>
                                  </p:childTnLst>
                                </p:cTn>
                              </p:par>
                            </p:childTnLst>
                          </p:cTn>
                        </p:par>
                      </p:childTnLst>
                    </p:cTn>
                  </p:par>
                </p:childTnLst>
              </p:cTn>
              <p:nextCondLst>
                <p:cond evt="onClick" delay="0">
                  <p:tgtEl>
                    <p:spTgt spid="8"/>
                  </p:tgtEl>
                </p:cond>
              </p:nextCondLst>
            </p:seq>
            <p:audio>
              <p:cMediaNode vol="80000">
                <p:cTn id="13"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6123880" y="664343"/>
            <a:ext cx="5714995" cy="664797"/>
          </a:xfrm>
          <a:prstGeom prst="rect">
            <a:avLst/>
          </a:prstGeom>
        </p:spPr>
        <p:txBody>
          <a:bodyPr vert="horz" wrap="square" lIns="0" tIns="0" rIns="0" bIns="0" rtlCol="0" anchor="t" anchorCtr="0">
            <a:spAutoFit/>
          </a:bodyPr>
          <a:lstStyle>
            <a:lvl1pPr algn="ctr" defTabSz="914400" rtl="0" eaLnBrk="1" latinLnBrk="0" hangingPunct="1">
              <a:lnSpc>
                <a:spcPct val="90000"/>
              </a:lnSpc>
              <a:spcBef>
                <a:spcPct val="0"/>
              </a:spcBef>
              <a:buNone/>
              <a:defRPr sz="6000" kern="1200">
                <a:solidFill>
                  <a:schemeClr val="bg1"/>
                </a:solidFill>
                <a:latin typeface="VAG Rounded" pitchFamily="50" charset="0"/>
                <a:ea typeface="+mj-ea"/>
                <a:cs typeface="+mj-cs"/>
              </a:defRPr>
            </a:lvl1pPr>
          </a:lstStyle>
          <a:p>
            <a:r>
              <a:rPr lang="en-GB" sz="4800" dirty="0">
                <a:solidFill>
                  <a:schemeClr val="tx1"/>
                </a:solidFill>
              </a:rPr>
              <a:t>Aims of the Session</a:t>
            </a:r>
          </a:p>
        </p:txBody>
      </p:sp>
      <p:sp>
        <p:nvSpPr>
          <p:cNvPr id="8" name="Subtitle 2"/>
          <p:cNvSpPr txBox="1">
            <a:spLocks/>
          </p:cNvSpPr>
          <p:nvPr/>
        </p:nvSpPr>
        <p:spPr>
          <a:xfrm>
            <a:off x="-242789" y="2614640"/>
            <a:ext cx="10852073" cy="1631216"/>
          </a:xfrm>
          <a:prstGeom prst="rect">
            <a:avLst/>
          </a:prstGeom>
        </p:spPr>
        <p:txBody>
          <a:bodyPr vert="horz" wrap="square" lIns="0" tIns="0" rIns="0" bIns="0" rtlCol="0">
            <a:spAutoFit/>
          </a:bodyPr>
          <a:lstStyle>
            <a:lvl1pPr marL="0" indent="0" algn="ctr" defTabSz="914400" rtl="0" eaLnBrk="1" latinLnBrk="0" hangingPunct="1">
              <a:lnSpc>
                <a:spcPct val="90000"/>
              </a:lnSpc>
              <a:spcBef>
                <a:spcPts val="1000"/>
              </a:spcBef>
              <a:buFont typeface="Arial" panose="020B0604020202020204" pitchFamily="34" charset="0"/>
              <a:buNone/>
              <a:defRPr sz="3000" kern="1200">
                <a:solidFill>
                  <a:schemeClr val="bg1"/>
                </a:solidFill>
                <a:latin typeface="VAG Rounded"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lvl="0" indent="-342900" algn="l">
              <a:buFont typeface="Arial" panose="020B0604020202020204" pitchFamily="34" charset="0"/>
              <a:buChar char="•"/>
            </a:pPr>
            <a:endParaRPr lang="en-GB" sz="2200" dirty="0"/>
          </a:p>
          <a:p>
            <a:pPr marL="342900" lvl="0" indent="-342900" algn="l">
              <a:buFont typeface="Arial" panose="020B0604020202020204" pitchFamily="34" charset="0"/>
              <a:buChar char="•"/>
            </a:pPr>
            <a:endParaRPr lang="en-GB" sz="2200" dirty="0"/>
          </a:p>
          <a:p>
            <a:pPr marL="342900" lvl="0" indent="-342900" algn="l">
              <a:buFont typeface="Arial" panose="020B0604020202020204" pitchFamily="34" charset="0"/>
              <a:buChar char="•"/>
            </a:pPr>
            <a:endParaRPr lang="en-GB" sz="2200" dirty="0"/>
          </a:p>
          <a:p>
            <a:pPr algn="l"/>
            <a:endParaRPr lang="en-GB" sz="2400" dirty="0"/>
          </a:p>
        </p:txBody>
      </p:sp>
      <p:sp>
        <p:nvSpPr>
          <p:cNvPr id="4" name="Title 3"/>
          <p:cNvSpPr txBox="1">
            <a:spLocks/>
          </p:cNvSpPr>
          <p:nvPr/>
        </p:nvSpPr>
        <p:spPr>
          <a:xfrm>
            <a:off x="310119" y="658528"/>
            <a:ext cx="5231567" cy="664797"/>
          </a:xfrm>
          <a:prstGeom prst="rect">
            <a:avLst/>
          </a:prstGeom>
        </p:spPr>
        <p:txBody>
          <a:bodyPr vert="horz" wrap="square" lIns="0" tIns="0" rIns="0" bIns="0" rtlCol="0" anchor="t" anchorCtr="0">
            <a:spAutoFit/>
          </a:bodyPr>
          <a:lstStyle>
            <a:lvl1pPr algn="ctr" defTabSz="914400" rtl="0" eaLnBrk="1" latinLnBrk="0" hangingPunct="1">
              <a:lnSpc>
                <a:spcPct val="90000"/>
              </a:lnSpc>
              <a:spcBef>
                <a:spcPct val="0"/>
              </a:spcBef>
              <a:buNone/>
              <a:defRPr sz="6000" kern="1200">
                <a:solidFill>
                  <a:schemeClr val="bg1"/>
                </a:solidFill>
                <a:latin typeface="VAG Rounded" pitchFamily="50" charset="0"/>
                <a:ea typeface="+mj-ea"/>
                <a:cs typeface="+mj-cs"/>
              </a:defRPr>
            </a:lvl1pPr>
          </a:lstStyle>
          <a:p>
            <a:r>
              <a:rPr lang="en-GB" sz="4800" dirty="0" err="1">
                <a:solidFill>
                  <a:schemeClr val="tx1"/>
                </a:solidFill>
              </a:rPr>
              <a:t>Nodau’r</a:t>
            </a:r>
            <a:r>
              <a:rPr lang="en-GB" sz="4800" dirty="0">
                <a:solidFill>
                  <a:schemeClr val="tx1"/>
                </a:solidFill>
              </a:rPr>
              <a:t> </a:t>
            </a:r>
            <a:r>
              <a:rPr lang="en-GB" sz="4800" dirty="0" err="1">
                <a:solidFill>
                  <a:schemeClr val="tx1"/>
                </a:solidFill>
              </a:rPr>
              <a:t>Sesiwn</a:t>
            </a:r>
            <a:endParaRPr lang="en-GB" sz="4800" dirty="0">
              <a:solidFill>
                <a:schemeClr val="tx1"/>
              </a:solidFill>
            </a:endParaRPr>
          </a:p>
        </p:txBody>
      </p:sp>
      <p:sp>
        <p:nvSpPr>
          <p:cNvPr id="6" name="Title 3"/>
          <p:cNvSpPr txBox="1">
            <a:spLocks/>
          </p:cNvSpPr>
          <p:nvPr/>
        </p:nvSpPr>
        <p:spPr>
          <a:xfrm>
            <a:off x="450194" y="1576558"/>
            <a:ext cx="5231567" cy="830997"/>
          </a:xfrm>
          <a:prstGeom prst="rect">
            <a:avLst/>
          </a:prstGeom>
        </p:spPr>
        <p:txBody>
          <a:bodyPr vert="horz" wrap="square" lIns="0" tIns="0" rIns="0" bIns="0" rtlCol="0" anchor="t" anchorCtr="0">
            <a:spAutoFit/>
          </a:bodyPr>
          <a:lstStyle>
            <a:lvl1pPr algn="ctr" defTabSz="914400" rtl="0" eaLnBrk="1" latinLnBrk="0" hangingPunct="1">
              <a:lnSpc>
                <a:spcPct val="90000"/>
              </a:lnSpc>
              <a:spcBef>
                <a:spcPct val="0"/>
              </a:spcBef>
              <a:buNone/>
              <a:defRPr sz="6000" kern="1200">
                <a:solidFill>
                  <a:schemeClr val="bg1"/>
                </a:solidFill>
                <a:latin typeface="VAG Rounded" pitchFamily="50" charset="0"/>
                <a:ea typeface="+mj-ea"/>
                <a:cs typeface="+mj-cs"/>
              </a:defRPr>
            </a:lvl1pPr>
          </a:lstStyle>
          <a:p>
            <a:r>
              <a:rPr lang="en-GB" dirty="0"/>
              <a:t> </a:t>
            </a:r>
          </a:p>
        </p:txBody>
      </p:sp>
      <p:sp>
        <p:nvSpPr>
          <p:cNvPr id="7" name="Subtitle 2"/>
          <p:cNvSpPr txBox="1">
            <a:spLocks/>
          </p:cNvSpPr>
          <p:nvPr/>
        </p:nvSpPr>
        <p:spPr>
          <a:xfrm>
            <a:off x="6026317" y="1323325"/>
            <a:ext cx="6117798" cy="3902607"/>
          </a:xfrm>
          <a:prstGeom prst="rect">
            <a:avLst/>
          </a:prstGeom>
        </p:spPr>
        <p:txBody>
          <a:bodyPr vert="horz" wrap="square" lIns="0" tIns="0" rIns="0" bIns="0" rtlCol="0">
            <a:spAutoFit/>
          </a:bodyPr>
          <a:lstStyle>
            <a:lvl1pPr marL="0" indent="0" algn="ctr" defTabSz="914400" rtl="0" eaLnBrk="1" latinLnBrk="0" hangingPunct="1">
              <a:lnSpc>
                <a:spcPct val="90000"/>
              </a:lnSpc>
              <a:spcBef>
                <a:spcPts val="1000"/>
              </a:spcBef>
              <a:buFont typeface="Arial" panose="020B0604020202020204" pitchFamily="34" charset="0"/>
              <a:buNone/>
              <a:defRPr sz="3000" kern="1200">
                <a:solidFill>
                  <a:schemeClr val="bg1"/>
                </a:solidFill>
                <a:latin typeface="VAG Rounded"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SzPct val="100000"/>
              <a:buFont typeface="Arial" panose="020B0604020202020204" pitchFamily="34" charset="0"/>
              <a:buChar char="•"/>
              <a:defRPr sz="2800"/>
            </a:pPr>
            <a:r>
              <a:rPr lang="en-GB" dirty="0" smtClean="0">
                <a:solidFill>
                  <a:schemeClr val="tx1"/>
                </a:solidFill>
                <a:cs typeface="Arial" panose="020B0604020202020204" pitchFamily="34" charset="0"/>
              </a:rPr>
              <a:t>Recap </a:t>
            </a:r>
            <a:r>
              <a:rPr lang="en-GB" dirty="0">
                <a:solidFill>
                  <a:schemeClr val="tx1"/>
                </a:solidFill>
                <a:cs typeface="Arial" panose="020B0604020202020204" pitchFamily="34" charset="0"/>
              </a:rPr>
              <a:t>on the United Nations Convention on the Rights of the Child (UNCRC)</a:t>
            </a:r>
          </a:p>
          <a:p>
            <a:pPr marL="457200" indent="-457200" algn="l">
              <a:buSzPct val="100000"/>
              <a:buFont typeface="Arial" panose="020B0604020202020204" pitchFamily="34" charset="0"/>
              <a:buChar char="•"/>
              <a:defRPr sz="2800"/>
            </a:pPr>
            <a:r>
              <a:rPr lang="en-GB" dirty="0" smtClean="0">
                <a:solidFill>
                  <a:schemeClr val="tx1"/>
                </a:solidFill>
                <a:cs typeface="Arial" panose="020B0604020202020204" pitchFamily="34" charset="0"/>
              </a:rPr>
              <a:t>Outline </a:t>
            </a:r>
            <a:r>
              <a:rPr lang="en-GB" dirty="0">
                <a:solidFill>
                  <a:schemeClr val="tx1"/>
                </a:solidFill>
                <a:cs typeface="Arial" panose="020B0604020202020204" pitchFamily="34" charset="0"/>
              </a:rPr>
              <a:t>role of the Children’s Commissioner for Wales</a:t>
            </a:r>
          </a:p>
          <a:p>
            <a:pPr marL="457200" indent="-457200" algn="l">
              <a:buSzPct val="100000"/>
              <a:buFont typeface="Arial" panose="020B0604020202020204" pitchFamily="34" charset="0"/>
              <a:buChar char="•"/>
              <a:defRPr sz="2800"/>
            </a:pPr>
            <a:r>
              <a:rPr lang="en-US" altLang="en-US" sz="2800" dirty="0" smtClean="0">
                <a:solidFill>
                  <a:schemeClr val="tx1"/>
                </a:solidFill>
                <a:cs typeface="Arial" panose="020B0604020202020204" pitchFamily="34" charset="0"/>
              </a:rPr>
              <a:t>Explore </a:t>
            </a:r>
            <a:r>
              <a:rPr lang="en-US" altLang="en-US" sz="2800" dirty="0">
                <a:solidFill>
                  <a:schemeClr val="tx1"/>
                </a:solidFill>
                <a:cs typeface="Arial" panose="020B0604020202020204" pitchFamily="34" charset="0"/>
              </a:rPr>
              <a:t>and discuss The Right Way in Health and map the matrix</a:t>
            </a:r>
          </a:p>
          <a:p>
            <a:pPr marL="457200" indent="-457200" algn="l">
              <a:buFont typeface="Arial" panose="020B0604020202020204" pitchFamily="34" charset="0"/>
              <a:buChar char="•"/>
            </a:pPr>
            <a:endParaRPr lang="en-GB" dirty="0"/>
          </a:p>
        </p:txBody>
      </p:sp>
      <p:sp>
        <p:nvSpPr>
          <p:cNvPr id="2" name="TextBox 1"/>
          <p:cNvSpPr txBox="1"/>
          <p:nvPr/>
        </p:nvSpPr>
        <p:spPr>
          <a:xfrm>
            <a:off x="598529" y="1323325"/>
            <a:ext cx="5139378" cy="3539430"/>
          </a:xfrm>
          <a:prstGeom prst="rect">
            <a:avLst/>
          </a:prstGeom>
          <a:noFill/>
        </p:spPr>
        <p:txBody>
          <a:bodyPr wrap="square" rtlCol="0">
            <a:spAutoFit/>
          </a:bodyPr>
          <a:lstStyle/>
          <a:p>
            <a:pPr marL="457200" indent="-457200">
              <a:buFont typeface="Arial" panose="020B0604020202020204" pitchFamily="34" charset="0"/>
              <a:buChar char="•"/>
            </a:pPr>
            <a:r>
              <a:rPr lang="en-US" sz="2800" dirty="0" err="1">
                <a:latin typeface="+mj-lt"/>
              </a:rPr>
              <a:t>Crynhoi</a:t>
            </a:r>
            <a:r>
              <a:rPr lang="en-US" sz="2800" dirty="0">
                <a:latin typeface="+mj-lt"/>
              </a:rPr>
              <a:t> </a:t>
            </a:r>
            <a:r>
              <a:rPr lang="en-US" sz="2800" dirty="0" err="1">
                <a:latin typeface="+mj-lt"/>
              </a:rPr>
              <a:t>Confensiwn</a:t>
            </a:r>
            <a:r>
              <a:rPr lang="en-US" sz="2800" dirty="0">
                <a:latin typeface="+mj-lt"/>
              </a:rPr>
              <a:t> y </a:t>
            </a:r>
            <a:r>
              <a:rPr lang="en-US" sz="2800" dirty="0" err="1">
                <a:latin typeface="+mj-lt"/>
              </a:rPr>
              <a:t>Cenhedloedd</a:t>
            </a:r>
            <a:r>
              <a:rPr lang="en-US" sz="2800" dirty="0">
                <a:latin typeface="+mj-lt"/>
              </a:rPr>
              <a:t> </a:t>
            </a:r>
            <a:r>
              <a:rPr lang="en-US" sz="2800" dirty="0" err="1">
                <a:latin typeface="+mj-lt"/>
              </a:rPr>
              <a:t>Unedig</a:t>
            </a:r>
            <a:r>
              <a:rPr lang="en-US" sz="2800" dirty="0">
                <a:latin typeface="+mj-lt"/>
              </a:rPr>
              <a:t> </a:t>
            </a:r>
            <a:r>
              <a:rPr lang="en-US" sz="2800" dirty="0" err="1">
                <a:latin typeface="+mj-lt"/>
              </a:rPr>
              <a:t>ar</a:t>
            </a:r>
            <a:r>
              <a:rPr lang="en-US" sz="2800" dirty="0">
                <a:latin typeface="+mj-lt"/>
              </a:rPr>
              <a:t> </a:t>
            </a:r>
            <a:r>
              <a:rPr lang="en-US" sz="2800" dirty="0" err="1">
                <a:latin typeface="+mj-lt"/>
              </a:rPr>
              <a:t>Hawliau'r</a:t>
            </a:r>
            <a:r>
              <a:rPr lang="en-US" sz="2800" dirty="0">
                <a:latin typeface="+mj-lt"/>
              </a:rPr>
              <a:t> </a:t>
            </a:r>
            <a:r>
              <a:rPr lang="en-US" sz="2800" dirty="0" err="1">
                <a:latin typeface="+mj-lt"/>
              </a:rPr>
              <a:t>Plentyn</a:t>
            </a:r>
            <a:r>
              <a:rPr lang="en-US" sz="2800" dirty="0">
                <a:latin typeface="+mj-lt"/>
              </a:rPr>
              <a:t> (CCUHP)</a:t>
            </a:r>
          </a:p>
          <a:p>
            <a:pPr marL="457200" indent="-457200">
              <a:buFont typeface="Arial" panose="020B0604020202020204" pitchFamily="34" charset="0"/>
              <a:buChar char="•"/>
            </a:pPr>
            <a:r>
              <a:rPr lang="en-GB" sz="2800" dirty="0" err="1">
                <a:latin typeface="+mj-lt"/>
              </a:rPr>
              <a:t>Amlinellu</a:t>
            </a:r>
            <a:r>
              <a:rPr lang="en-GB" sz="2800" dirty="0">
                <a:latin typeface="+mj-lt"/>
              </a:rPr>
              <a:t> </a:t>
            </a:r>
            <a:r>
              <a:rPr lang="en-GB" sz="2800" dirty="0" err="1">
                <a:latin typeface="+mj-lt"/>
              </a:rPr>
              <a:t>rôl</a:t>
            </a:r>
            <a:r>
              <a:rPr lang="en-GB" sz="2800" dirty="0">
                <a:latin typeface="+mj-lt"/>
              </a:rPr>
              <a:t> </a:t>
            </a:r>
            <a:r>
              <a:rPr lang="en-GB" sz="2800" dirty="0" err="1">
                <a:latin typeface="+mj-lt"/>
              </a:rPr>
              <a:t>Comisiynydd</a:t>
            </a:r>
            <a:r>
              <a:rPr lang="en-GB" sz="2800" dirty="0">
                <a:latin typeface="+mj-lt"/>
              </a:rPr>
              <a:t> Plant </a:t>
            </a:r>
            <a:r>
              <a:rPr lang="en-GB" sz="2800" dirty="0" err="1">
                <a:latin typeface="+mj-lt"/>
              </a:rPr>
              <a:t>Cymru</a:t>
            </a:r>
            <a:endParaRPr lang="en-GB" sz="2800" dirty="0">
              <a:latin typeface="+mj-lt"/>
            </a:endParaRPr>
          </a:p>
          <a:p>
            <a:pPr marL="457200" indent="-457200">
              <a:buFont typeface="Arial" panose="020B0604020202020204" pitchFamily="34" charset="0"/>
              <a:buChar char="•"/>
            </a:pPr>
            <a:r>
              <a:rPr lang="en-GB" sz="2800" dirty="0" err="1">
                <a:latin typeface="+mj-lt"/>
              </a:rPr>
              <a:t>Archwilio</a:t>
            </a:r>
            <a:r>
              <a:rPr lang="en-GB" sz="2800" dirty="0">
                <a:latin typeface="+mj-lt"/>
              </a:rPr>
              <a:t> a </a:t>
            </a:r>
            <a:r>
              <a:rPr lang="en-GB" sz="2800" dirty="0" err="1">
                <a:latin typeface="+mj-lt"/>
              </a:rPr>
              <a:t>thrafod</a:t>
            </a:r>
            <a:r>
              <a:rPr lang="en-GB" sz="2800" dirty="0">
                <a:latin typeface="+mj-lt"/>
              </a:rPr>
              <a:t> </a:t>
            </a:r>
            <a:r>
              <a:rPr lang="en-GB" sz="2800" dirty="0" smtClean="0">
                <a:latin typeface="+mj-lt"/>
              </a:rPr>
              <a:t>Dull </a:t>
            </a:r>
            <a:r>
              <a:rPr lang="en-GB" sz="2800" dirty="0" err="1" smtClean="0">
                <a:latin typeface="+mj-lt"/>
              </a:rPr>
              <a:t>Hawliau</a:t>
            </a:r>
            <a:r>
              <a:rPr lang="en-GB" sz="2800" dirty="0" smtClean="0">
                <a:latin typeface="+mj-lt"/>
              </a:rPr>
              <a:t> Plant </a:t>
            </a:r>
            <a:r>
              <a:rPr lang="en-GB" sz="2800" dirty="0" err="1">
                <a:latin typeface="+mj-lt"/>
              </a:rPr>
              <a:t>ym</a:t>
            </a:r>
            <a:r>
              <a:rPr lang="en-GB" sz="2800" dirty="0">
                <a:latin typeface="+mj-lt"/>
              </a:rPr>
              <a:t> </a:t>
            </a:r>
            <a:r>
              <a:rPr lang="en-GB" sz="2800" dirty="0" err="1">
                <a:latin typeface="+mj-lt"/>
              </a:rPr>
              <a:t>maes</a:t>
            </a:r>
            <a:r>
              <a:rPr lang="en-GB" sz="2800" dirty="0">
                <a:latin typeface="+mj-lt"/>
              </a:rPr>
              <a:t> </a:t>
            </a:r>
            <a:r>
              <a:rPr lang="en-GB" sz="2800" dirty="0" err="1">
                <a:latin typeface="+mj-lt"/>
              </a:rPr>
              <a:t>Iechyd</a:t>
            </a:r>
            <a:r>
              <a:rPr lang="en-GB" sz="2800" dirty="0">
                <a:latin typeface="+mj-lt"/>
              </a:rPr>
              <a:t> a </a:t>
            </a:r>
            <a:r>
              <a:rPr lang="en-GB" sz="2800" dirty="0" err="1">
                <a:latin typeface="+mj-lt"/>
              </a:rPr>
              <a:t>mapio'r</a:t>
            </a:r>
            <a:r>
              <a:rPr lang="en-GB" sz="2800" dirty="0">
                <a:latin typeface="+mj-lt"/>
              </a:rPr>
              <a:t> </a:t>
            </a:r>
            <a:r>
              <a:rPr lang="en-GB" sz="2800" dirty="0" err="1">
                <a:latin typeface="+mj-lt"/>
              </a:rPr>
              <a:t>matrics</a:t>
            </a:r>
            <a:endParaRPr lang="en-GB" sz="2800" dirty="0">
              <a:latin typeface="+mj-lt"/>
            </a:endParaRPr>
          </a:p>
        </p:txBody>
      </p:sp>
      <p:pic>
        <p:nvPicPr>
          <p:cNvPr id="3" name="Slide 2 - Aim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981378" y="5660247"/>
            <a:ext cx="487363" cy="487363"/>
          </a:xfrm>
          <a:prstGeom prst="rect">
            <a:avLst/>
          </a:prstGeom>
        </p:spPr>
      </p:pic>
      <p:pic>
        <p:nvPicPr>
          <p:cNvPr id="9"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2822295" y="5660246"/>
            <a:ext cx="487363" cy="487363"/>
          </a:xfrm>
          <a:prstGeom prst="rect">
            <a:avLst/>
          </a:prstGeom>
        </p:spPr>
      </p:pic>
    </p:spTree>
    <p:extLst>
      <p:ext uri="{BB962C8B-B14F-4D97-AF65-F5344CB8AC3E}">
        <p14:creationId xmlns:p14="http://schemas.microsoft.com/office/powerpoint/2010/main" val="31624227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41"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8941" fill="hold"/>
                                        <p:tgtEl>
                                          <p:spTgt spid="9"/>
                                        </p:tgtEl>
                                      </p:cBhvr>
                                    </p:cmd>
                                  </p:childTnLst>
                                </p:cTn>
                              </p:par>
                            </p:childTnLst>
                          </p:cTn>
                        </p:par>
                      </p:childTnLst>
                    </p:cTn>
                  </p:par>
                </p:childTnLst>
              </p:cTn>
              <p:nextCondLst>
                <p:cond evt="onClick" delay="0">
                  <p:tgtEl>
                    <p:spTgt spid="9"/>
                  </p:tgtEl>
                </p:cond>
              </p:nextCondLst>
            </p:seq>
            <p:audio>
              <p:cMediaNode vol="80000">
                <p:cTn id="13"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926841" y="610229"/>
            <a:ext cx="10304835" cy="830997"/>
          </a:xfrm>
        </p:spPr>
        <p:txBody>
          <a:bodyPr/>
          <a:lstStyle/>
          <a:p>
            <a:r>
              <a:rPr lang="en-GB" sz="4400" dirty="0">
                <a:solidFill>
                  <a:schemeClr val="tx1"/>
                </a:solidFill>
              </a:rPr>
              <a:t>Participation</a:t>
            </a:r>
          </a:p>
        </p:txBody>
      </p:sp>
      <p:sp>
        <p:nvSpPr>
          <p:cNvPr id="3" name="Subtitle 2"/>
          <p:cNvSpPr txBox="1">
            <a:spLocks/>
          </p:cNvSpPr>
          <p:nvPr/>
        </p:nvSpPr>
        <p:spPr>
          <a:xfrm>
            <a:off x="8110379" y="1443377"/>
            <a:ext cx="3472872" cy="3119828"/>
          </a:xfrm>
          <a:prstGeom prst="rect">
            <a:avLst/>
          </a:prstGeom>
        </p:spPr>
        <p:txBody>
          <a:bodyPr vert="horz" wrap="square" lIns="0" tIns="0" rIns="0" bIns="0" rtlCol="0">
            <a:spAutoFit/>
          </a:bodyPr>
          <a:lstStyle>
            <a:lvl1pPr marL="0" indent="0" algn="ctr" defTabSz="914400" rtl="0" eaLnBrk="1" latinLnBrk="0" hangingPunct="1">
              <a:lnSpc>
                <a:spcPct val="90000"/>
              </a:lnSpc>
              <a:spcBef>
                <a:spcPts val="1000"/>
              </a:spcBef>
              <a:buFont typeface="Arial" panose="020B0604020202020204" pitchFamily="34" charset="0"/>
              <a:buNone/>
              <a:defRPr sz="3000" kern="1200">
                <a:solidFill>
                  <a:schemeClr val="bg1"/>
                </a:solidFill>
                <a:latin typeface="VAG Rounded"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400" dirty="0">
                <a:solidFill>
                  <a:schemeClr val="tx1"/>
                </a:solidFill>
              </a:rPr>
              <a:t>Listening to children and taking their views meaningfully into </a:t>
            </a:r>
            <a:r>
              <a:rPr lang="en-GB" sz="2400" dirty="0" smtClean="0">
                <a:solidFill>
                  <a:schemeClr val="tx1"/>
                </a:solidFill>
              </a:rPr>
              <a:t>account</a:t>
            </a:r>
            <a:endParaRPr lang="en-GB" sz="2400" dirty="0">
              <a:solidFill>
                <a:schemeClr val="tx1"/>
              </a:solidFill>
            </a:endParaRPr>
          </a:p>
          <a:p>
            <a:pPr marL="457200" indent="-457200" algn="l">
              <a:buFont typeface="Arial" panose="020B0604020202020204" pitchFamily="34" charset="0"/>
              <a:buChar char="•"/>
            </a:pPr>
            <a:r>
              <a:rPr lang="en-GB" sz="2400" dirty="0" smtClean="0">
                <a:solidFill>
                  <a:schemeClr val="tx1"/>
                </a:solidFill>
              </a:rPr>
              <a:t>Swansea Bay and Cardiff </a:t>
            </a:r>
            <a:r>
              <a:rPr lang="en-GB" sz="2400" dirty="0">
                <a:solidFill>
                  <a:schemeClr val="tx1"/>
                </a:solidFill>
              </a:rPr>
              <a:t>&amp; Vale – having a say in the design of space children use</a:t>
            </a:r>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93789" y="1761270"/>
            <a:ext cx="3312057" cy="2484043"/>
          </a:xfrm>
          <a:prstGeom prst="rect">
            <a:avLst/>
          </a:prstGeom>
          <a:ln>
            <a:solidFill>
              <a:schemeClr val="tx1"/>
            </a:solidFill>
          </a:ln>
        </p:spPr>
      </p:pic>
      <p:sp>
        <p:nvSpPr>
          <p:cNvPr id="5" name="TextBox 4"/>
          <p:cNvSpPr txBox="1"/>
          <p:nvPr/>
        </p:nvSpPr>
        <p:spPr>
          <a:xfrm>
            <a:off x="572654" y="519663"/>
            <a:ext cx="5255491" cy="769441"/>
          </a:xfrm>
          <a:prstGeom prst="rect">
            <a:avLst/>
          </a:prstGeom>
          <a:noFill/>
        </p:spPr>
        <p:txBody>
          <a:bodyPr wrap="square" rtlCol="0">
            <a:spAutoFit/>
          </a:bodyPr>
          <a:lstStyle/>
          <a:p>
            <a:r>
              <a:rPr lang="en-US" sz="4400" b="1" dirty="0" err="1">
                <a:latin typeface="+mj-lt"/>
              </a:rPr>
              <a:t>Cyfranogiad</a:t>
            </a:r>
            <a:endParaRPr lang="en-GB" sz="4400" b="1" dirty="0">
              <a:latin typeface="+mj-lt"/>
            </a:endParaRPr>
          </a:p>
        </p:txBody>
      </p:sp>
      <p:sp>
        <p:nvSpPr>
          <p:cNvPr id="6" name="TextBox 5"/>
          <p:cNvSpPr txBox="1"/>
          <p:nvPr/>
        </p:nvSpPr>
        <p:spPr>
          <a:xfrm>
            <a:off x="572654" y="1350660"/>
            <a:ext cx="3821135" cy="3416320"/>
          </a:xfrm>
          <a:prstGeom prst="rect">
            <a:avLst/>
          </a:prstGeom>
          <a:noFill/>
        </p:spPr>
        <p:txBody>
          <a:bodyPr wrap="square" rtlCol="0">
            <a:spAutoFit/>
          </a:bodyPr>
          <a:lstStyle/>
          <a:p>
            <a:r>
              <a:rPr lang="en-US" sz="2400" dirty="0" err="1">
                <a:latin typeface="+mj-lt"/>
              </a:rPr>
              <a:t>Gwrando</a:t>
            </a:r>
            <a:r>
              <a:rPr lang="en-US" sz="2400" dirty="0">
                <a:latin typeface="+mj-lt"/>
              </a:rPr>
              <a:t> </a:t>
            </a:r>
            <a:r>
              <a:rPr lang="en-US" sz="2400" dirty="0" err="1">
                <a:latin typeface="+mj-lt"/>
              </a:rPr>
              <a:t>ar</a:t>
            </a:r>
            <a:r>
              <a:rPr lang="en-US" sz="2400" dirty="0">
                <a:latin typeface="+mj-lt"/>
              </a:rPr>
              <a:t> </a:t>
            </a:r>
            <a:r>
              <a:rPr lang="en-US" sz="2400" dirty="0" err="1">
                <a:latin typeface="+mj-lt"/>
              </a:rPr>
              <a:t>blant</a:t>
            </a:r>
            <a:r>
              <a:rPr lang="en-US" sz="2400" dirty="0">
                <a:latin typeface="+mj-lt"/>
              </a:rPr>
              <a:t> a </a:t>
            </a:r>
            <a:r>
              <a:rPr lang="en-US" sz="2400" dirty="0" err="1">
                <a:latin typeface="+mj-lt"/>
              </a:rPr>
              <a:t>rhoi</a:t>
            </a:r>
            <a:r>
              <a:rPr lang="en-US" sz="2400" dirty="0">
                <a:latin typeface="+mj-lt"/>
              </a:rPr>
              <a:t> </a:t>
            </a:r>
            <a:r>
              <a:rPr lang="en-US" sz="2400" dirty="0" err="1">
                <a:latin typeface="+mj-lt"/>
              </a:rPr>
              <a:t>sylw</a:t>
            </a:r>
            <a:r>
              <a:rPr lang="en-US" sz="2400" dirty="0">
                <a:latin typeface="+mj-lt"/>
              </a:rPr>
              <a:t> </a:t>
            </a:r>
            <a:r>
              <a:rPr lang="en-US" sz="2400" dirty="0" err="1">
                <a:latin typeface="+mj-lt"/>
              </a:rPr>
              <a:t>ystyrlon</a:t>
            </a:r>
            <a:r>
              <a:rPr lang="en-US" sz="2400" dirty="0">
                <a:latin typeface="+mj-lt"/>
              </a:rPr>
              <a:t> </a:t>
            </a:r>
            <a:r>
              <a:rPr lang="en-US" sz="2400" dirty="0" err="1">
                <a:latin typeface="+mj-lt"/>
              </a:rPr>
              <a:t>i’w</a:t>
            </a:r>
            <a:r>
              <a:rPr lang="en-US" sz="2400" dirty="0">
                <a:latin typeface="+mj-lt"/>
              </a:rPr>
              <a:t> barn</a:t>
            </a:r>
          </a:p>
          <a:p>
            <a:endParaRPr lang="en-US" dirty="0">
              <a:latin typeface="+mj-lt"/>
            </a:endParaRPr>
          </a:p>
          <a:p>
            <a:pPr marL="457200" indent="-457200">
              <a:buFont typeface="Arial" panose="020B0604020202020204" pitchFamily="34" charset="0"/>
              <a:buChar char="•"/>
            </a:pPr>
            <a:r>
              <a:rPr lang="en-US" sz="2400" dirty="0" smtClean="0">
                <a:latin typeface="+mj-lt"/>
              </a:rPr>
              <a:t>Bae </a:t>
            </a:r>
            <a:r>
              <a:rPr lang="en-US" sz="2400" dirty="0" err="1" smtClean="0">
                <a:latin typeface="+mj-lt"/>
              </a:rPr>
              <a:t>Abertawe</a:t>
            </a:r>
            <a:r>
              <a:rPr lang="en-US" sz="2400" dirty="0" smtClean="0">
                <a:latin typeface="+mj-lt"/>
              </a:rPr>
              <a:t> a </a:t>
            </a:r>
            <a:r>
              <a:rPr lang="en-US" sz="2400" dirty="0" err="1" smtClean="0">
                <a:latin typeface="+mj-lt"/>
              </a:rPr>
              <a:t>Chaerdydd</a:t>
            </a:r>
            <a:r>
              <a:rPr lang="en-US" sz="2400" dirty="0" smtClean="0">
                <a:latin typeface="+mj-lt"/>
              </a:rPr>
              <a:t> </a:t>
            </a:r>
            <a:r>
              <a:rPr lang="en-US" sz="2400" dirty="0" err="1">
                <a:latin typeface="+mj-lt"/>
              </a:rPr>
              <a:t>a’r</a:t>
            </a:r>
            <a:r>
              <a:rPr lang="en-US" sz="2400" dirty="0">
                <a:latin typeface="+mj-lt"/>
              </a:rPr>
              <a:t> Fro - </a:t>
            </a:r>
            <a:r>
              <a:rPr lang="en-US" sz="2400" dirty="0" err="1">
                <a:latin typeface="+mj-lt"/>
              </a:rPr>
              <a:t>cael</a:t>
            </a:r>
            <a:r>
              <a:rPr lang="en-US" sz="2400" dirty="0">
                <a:latin typeface="+mj-lt"/>
              </a:rPr>
              <a:t> </a:t>
            </a:r>
            <a:r>
              <a:rPr lang="en-US" sz="2400" dirty="0" err="1">
                <a:latin typeface="+mj-lt"/>
              </a:rPr>
              <a:t>dweud</a:t>
            </a:r>
            <a:r>
              <a:rPr lang="en-US" sz="2400" dirty="0">
                <a:latin typeface="+mj-lt"/>
              </a:rPr>
              <a:t> </a:t>
            </a:r>
            <a:r>
              <a:rPr lang="en-US" sz="2400" dirty="0" err="1">
                <a:latin typeface="+mj-lt"/>
              </a:rPr>
              <a:t>eu</a:t>
            </a:r>
            <a:r>
              <a:rPr lang="en-US" sz="2400" dirty="0">
                <a:latin typeface="+mj-lt"/>
              </a:rPr>
              <a:t> </a:t>
            </a:r>
            <a:r>
              <a:rPr lang="en-US" sz="2400" dirty="0" err="1">
                <a:latin typeface="+mj-lt"/>
              </a:rPr>
              <a:t>dweud</a:t>
            </a:r>
            <a:r>
              <a:rPr lang="en-US" sz="2400" dirty="0">
                <a:latin typeface="+mj-lt"/>
              </a:rPr>
              <a:t> </a:t>
            </a:r>
            <a:r>
              <a:rPr lang="en-US" sz="2400" dirty="0" err="1">
                <a:latin typeface="+mj-lt"/>
              </a:rPr>
              <a:t>wrth</a:t>
            </a:r>
            <a:r>
              <a:rPr lang="en-US" sz="2400" dirty="0">
                <a:latin typeface="+mj-lt"/>
              </a:rPr>
              <a:t> </a:t>
            </a:r>
            <a:r>
              <a:rPr lang="en-US" sz="2400" dirty="0" err="1">
                <a:latin typeface="+mj-lt"/>
              </a:rPr>
              <a:t>ddylunio</a:t>
            </a:r>
            <a:r>
              <a:rPr lang="en-US" sz="2400" dirty="0">
                <a:latin typeface="+mj-lt"/>
              </a:rPr>
              <a:t> </a:t>
            </a:r>
            <a:r>
              <a:rPr lang="en-US" sz="2400" dirty="0" err="1">
                <a:latin typeface="+mj-lt"/>
              </a:rPr>
              <a:t>gofod</a:t>
            </a:r>
            <a:r>
              <a:rPr lang="en-US" sz="2400" dirty="0">
                <a:latin typeface="+mj-lt"/>
              </a:rPr>
              <a:t> y </a:t>
            </a:r>
            <a:r>
              <a:rPr lang="en-US" sz="2400" dirty="0" err="1">
                <a:latin typeface="+mj-lt"/>
              </a:rPr>
              <a:t>mae</a:t>
            </a:r>
            <a:r>
              <a:rPr lang="en-US" sz="2400" dirty="0">
                <a:latin typeface="+mj-lt"/>
              </a:rPr>
              <a:t> plant </a:t>
            </a:r>
            <a:r>
              <a:rPr lang="en-US" sz="2400" dirty="0" err="1">
                <a:latin typeface="+mj-lt"/>
              </a:rPr>
              <a:t>yn</a:t>
            </a:r>
            <a:r>
              <a:rPr lang="en-US" sz="2400" dirty="0">
                <a:latin typeface="+mj-lt"/>
              </a:rPr>
              <a:t> </a:t>
            </a:r>
            <a:r>
              <a:rPr lang="en-US" sz="2400" dirty="0" err="1">
                <a:latin typeface="+mj-lt"/>
              </a:rPr>
              <a:t>ei</a:t>
            </a:r>
            <a:r>
              <a:rPr lang="en-US" sz="2400" dirty="0">
                <a:latin typeface="+mj-lt"/>
              </a:rPr>
              <a:t> </a:t>
            </a:r>
            <a:r>
              <a:rPr lang="en-US" sz="2400" dirty="0" err="1">
                <a:latin typeface="+mj-lt"/>
              </a:rPr>
              <a:t>ddefnyddio</a:t>
            </a:r>
            <a:r>
              <a:rPr lang="en-US" sz="2400" dirty="0">
                <a:latin typeface="+mj-lt"/>
              </a:rPr>
              <a:t> </a:t>
            </a:r>
            <a:endParaRPr lang="en-GB" sz="2400" dirty="0">
              <a:latin typeface="+mj-lt"/>
            </a:endParaRPr>
          </a:p>
        </p:txBody>
      </p:sp>
      <p:pic>
        <p:nvPicPr>
          <p:cNvPr id="7" name="Slide 20 - Participa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359452" y="5539797"/>
            <a:ext cx="487363" cy="487363"/>
          </a:xfrm>
          <a:prstGeom prst="rect">
            <a:avLst/>
          </a:prstGeom>
        </p:spPr>
      </p:pic>
      <p:pic>
        <p:nvPicPr>
          <p:cNvPr id="8"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239539" y="5539798"/>
            <a:ext cx="487363" cy="487363"/>
          </a:xfrm>
          <a:prstGeom prst="rect">
            <a:avLst/>
          </a:prstGeom>
        </p:spPr>
      </p:pic>
    </p:spTree>
    <p:extLst>
      <p:ext uri="{BB962C8B-B14F-4D97-AF65-F5344CB8AC3E}">
        <p14:creationId xmlns:p14="http://schemas.microsoft.com/office/powerpoint/2010/main" val="23920988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506"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0659" fill="hold"/>
                                        <p:tgtEl>
                                          <p:spTgt spid="8"/>
                                        </p:tgtEl>
                                      </p:cBhvr>
                                    </p:cmd>
                                  </p:childTnLst>
                                </p:cTn>
                              </p:par>
                            </p:childTnLst>
                          </p:cTn>
                        </p:par>
                      </p:childTnLst>
                    </p:cTn>
                  </p:par>
                </p:childTnLst>
              </p:cTn>
              <p:nextCondLst>
                <p:cond evt="onClick" delay="0">
                  <p:tgtEl>
                    <p:spTgt spid="8"/>
                  </p:tgtEl>
                </p:cond>
              </p:nextCondLst>
            </p:seq>
            <p:audio>
              <p:cMediaNode vol="80000">
                <p:cTn id="13"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a:spLocks noGrp="1"/>
          </p:cNvSpPr>
          <p:nvPr>
            <p:ph type="subTitle" idx="1"/>
          </p:nvPr>
        </p:nvSpPr>
        <p:spPr>
          <a:xfrm>
            <a:off x="7737632" y="569452"/>
            <a:ext cx="10304835" cy="415498"/>
          </a:xfrm>
        </p:spPr>
        <p:txBody>
          <a:bodyPr/>
          <a:lstStyle/>
          <a:p>
            <a:r>
              <a:rPr lang="en-GB" sz="4000" dirty="0">
                <a:solidFill>
                  <a:schemeClr val="tx1"/>
                </a:solidFill>
              </a:rPr>
              <a:t>Accountability</a:t>
            </a:r>
          </a:p>
          <a:p>
            <a:endParaRPr lang="en-GB" dirty="0"/>
          </a:p>
        </p:txBody>
      </p:sp>
      <p:sp>
        <p:nvSpPr>
          <p:cNvPr id="3" name="Subtitle 2"/>
          <p:cNvSpPr txBox="1">
            <a:spLocks/>
          </p:cNvSpPr>
          <p:nvPr/>
        </p:nvSpPr>
        <p:spPr>
          <a:xfrm>
            <a:off x="7900486" y="1434844"/>
            <a:ext cx="3476304" cy="3791807"/>
          </a:xfrm>
          <a:prstGeom prst="rect">
            <a:avLst/>
          </a:prstGeom>
        </p:spPr>
        <p:txBody>
          <a:bodyPr vert="horz" wrap="square" lIns="0" tIns="0" rIns="0" bIns="0" rtlCol="0">
            <a:spAutoFit/>
          </a:bodyPr>
          <a:lstStyle>
            <a:lvl1pPr marL="0" indent="0" algn="ctr" defTabSz="914400" rtl="0" eaLnBrk="1" latinLnBrk="0" hangingPunct="1">
              <a:lnSpc>
                <a:spcPct val="90000"/>
              </a:lnSpc>
              <a:spcBef>
                <a:spcPts val="1000"/>
              </a:spcBef>
              <a:buFont typeface="Arial" panose="020B0604020202020204" pitchFamily="34" charset="0"/>
              <a:buNone/>
              <a:defRPr sz="3000" kern="1200">
                <a:solidFill>
                  <a:schemeClr val="bg1"/>
                </a:solidFill>
                <a:latin typeface="VAG Rounded"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400" dirty="0">
                <a:solidFill>
                  <a:schemeClr val="tx1"/>
                </a:solidFill>
              </a:rPr>
              <a:t>Authorities should be accountable to children for decisions and actions that affect their lives</a:t>
            </a:r>
          </a:p>
          <a:p>
            <a:pPr algn="l"/>
            <a:endParaRPr lang="en-GB" sz="2400" dirty="0">
              <a:solidFill>
                <a:schemeClr val="tx1"/>
              </a:solidFill>
            </a:endParaRPr>
          </a:p>
          <a:p>
            <a:pPr marL="457200" indent="-457200" algn="l">
              <a:buFont typeface="Arial" panose="020B0604020202020204" pitchFamily="34" charset="0"/>
              <a:buChar char="•"/>
            </a:pPr>
            <a:r>
              <a:rPr lang="en-GB" sz="2400" dirty="0">
                <a:solidFill>
                  <a:schemeClr val="tx1"/>
                </a:solidFill>
              </a:rPr>
              <a:t>Public Health Wales Annual Quality Statements</a:t>
            </a:r>
            <a:endParaRPr lang="en-GB" dirty="0">
              <a:solidFill>
                <a:schemeClr val="tx1"/>
              </a:solidFill>
            </a:endParaRPr>
          </a:p>
          <a:p>
            <a:pPr algn="l"/>
            <a:endParaRPr lang="en-GB" dirty="0"/>
          </a:p>
        </p:txBody>
      </p:sp>
      <p:pic>
        <p:nvPicPr>
          <p:cNvPr id="2" name="Picture 1"/>
          <p:cNvPicPr>
            <a:picLocks noChangeAspect="1"/>
          </p:cNvPicPr>
          <p:nvPr/>
        </p:nvPicPr>
        <p:blipFill rotWithShape="1">
          <a:blip r:embed="rId7"/>
          <a:srcRect l="30637" t="14575" r="12158" b="14053"/>
          <a:stretch/>
        </p:blipFill>
        <p:spPr>
          <a:xfrm>
            <a:off x="4519129" y="3015999"/>
            <a:ext cx="2912843" cy="2044232"/>
          </a:xfrm>
          <a:prstGeom prst="rect">
            <a:avLst/>
          </a:prstGeom>
          <a:ln>
            <a:solidFill>
              <a:schemeClr val="tx1"/>
            </a:solidFill>
          </a:ln>
        </p:spPr>
      </p:pic>
      <p:pic>
        <p:nvPicPr>
          <p:cNvPr id="4" name="Picture 3"/>
          <p:cNvPicPr>
            <a:picLocks noChangeAspect="1"/>
          </p:cNvPicPr>
          <p:nvPr/>
        </p:nvPicPr>
        <p:blipFill rotWithShape="1">
          <a:blip r:embed="rId8"/>
          <a:srcRect l="42108" t="15359" r="23626" b="11176"/>
          <a:stretch/>
        </p:blipFill>
        <p:spPr>
          <a:xfrm>
            <a:off x="4952044" y="612681"/>
            <a:ext cx="1919759" cy="2315246"/>
          </a:xfrm>
          <a:prstGeom prst="rect">
            <a:avLst/>
          </a:prstGeom>
          <a:ln>
            <a:solidFill>
              <a:schemeClr val="tx1"/>
            </a:solidFill>
          </a:ln>
        </p:spPr>
      </p:pic>
      <p:sp>
        <p:nvSpPr>
          <p:cNvPr id="6" name="TextBox 5"/>
          <p:cNvSpPr txBox="1"/>
          <p:nvPr/>
        </p:nvSpPr>
        <p:spPr>
          <a:xfrm>
            <a:off x="575432" y="489690"/>
            <a:ext cx="3943697" cy="4832092"/>
          </a:xfrm>
          <a:prstGeom prst="rect">
            <a:avLst/>
          </a:prstGeom>
          <a:noFill/>
        </p:spPr>
        <p:txBody>
          <a:bodyPr wrap="square" rtlCol="0">
            <a:spAutoFit/>
          </a:bodyPr>
          <a:lstStyle/>
          <a:p>
            <a:r>
              <a:rPr lang="en-US" sz="4000" b="1" dirty="0" err="1">
                <a:latin typeface="+mj-lt"/>
              </a:rPr>
              <a:t>Atebolrwydd</a:t>
            </a:r>
            <a:endParaRPr lang="en-US" sz="4000" b="1" dirty="0">
              <a:latin typeface="+mj-lt"/>
            </a:endParaRPr>
          </a:p>
          <a:p>
            <a:endParaRPr lang="en-GB" sz="2400" b="1" dirty="0">
              <a:latin typeface="+mj-lt"/>
            </a:endParaRPr>
          </a:p>
          <a:p>
            <a:r>
              <a:rPr lang="en-GB" sz="2400" dirty="0" err="1">
                <a:latin typeface="+mj-lt"/>
              </a:rPr>
              <a:t>Dylai</a:t>
            </a:r>
            <a:r>
              <a:rPr lang="en-GB" sz="2400" dirty="0">
                <a:latin typeface="+mj-lt"/>
              </a:rPr>
              <a:t> </a:t>
            </a:r>
            <a:r>
              <a:rPr lang="en-GB" sz="2400" dirty="0" err="1">
                <a:latin typeface="+mj-lt"/>
              </a:rPr>
              <a:t>awdurdodau</a:t>
            </a:r>
            <a:r>
              <a:rPr lang="en-GB" sz="2400" dirty="0">
                <a:latin typeface="+mj-lt"/>
              </a:rPr>
              <a:t> </a:t>
            </a:r>
            <a:r>
              <a:rPr lang="en-GB" sz="2400" dirty="0" err="1">
                <a:latin typeface="+mj-lt"/>
              </a:rPr>
              <a:t>fod</a:t>
            </a:r>
            <a:r>
              <a:rPr lang="en-GB" sz="2400" dirty="0">
                <a:latin typeface="+mj-lt"/>
              </a:rPr>
              <a:t> </a:t>
            </a:r>
            <a:r>
              <a:rPr lang="en-GB" sz="2400" dirty="0" err="1">
                <a:latin typeface="+mj-lt"/>
              </a:rPr>
              <a:t>yn</a:t>
            </a:r>
            <a:r>
              <a:rPr lang="en-GB" sz="2400" dirty="0">
                <a:latin typeface="+mj-lt"/>
              </a:rPr>
              <a:t> </a:t>
            </a:r>
            <a:r>
              <a:rPr lang="en-GB" sz="2400" dirty="0" err="1">
                <a:latin typeface="+mj-lt"/>
              </a:rPr>
              <a:t>atebol</a:t>
            </a:r>
            <a:r>
              <a:rPr lang="en-GB" sz="2400" dirty="0">
                <a:latin typeface="+mj-lt"/>
              </a:rPr>
              <a:t> </a:t>
            </a:r>
            <a:r>
              <a:rPr lang="en-GB" sz="2400" dirty="0" err="1">
                <a:latin typeface="+mj-lt"/>
              </a:rPr>
              <a:t>i</a:t>
            </a:r>
            <a:r>
              <a:rPr lang="en-GB" sz="2400" dirty="0">
                <a:latin typeface="+mj-lt"/>
              </a:rPr>
              <a:t> </a:t>
            </a:r>
            <a:r>
              <a:rPr lang="en-GB" sz="2400" dirty="0" err="1">
                <a:latin typeface="+mj-lt"/>
              </a:rPr>
              <a:t>blant</a:t>
            </a:r>
            <a:r>
              <a:rPr lang="en-GB" sz="2400" dirty="0">
                <a:latin typeface="+mj-lt"/>
              </a:rPr>
              <a:t> am </a:t>
            </a:r>
            <a:r>
              <a:rPr lang="en-GB" sz="2400" dirty="0" err="1">
                <a:latin typeface="+mj-lt"/>
              </a:rPr>
              <a:t>benderfyniadau</a:t>
            </a:r>
            <a:r>
              <a:rPr lang="en-GB" sz="2400" dirty="0">
                <a:latin typeface="+mj-lt"/>
              </a:rPr>
              <a:t> a </a:t>
            </a:r>
            <a:r>
              <a:rPr lang="en-GB" sz="2400" dirty="0" err="1">
                <a:latin typeface="+mj-lt"/>
              </a:rPr>
              <a:t>gweithredoedd</a:t>
            </a:r>
            <a:r>
              <a:rPr lang="en-GB" sz="2400" dirty="0">
                <a:latin typeface="+mj-lt"/>
              </a:rPr>
              <a:t> </a:t>
            </a:r>
            <a:r>
              <a:rPr lang="en-GB" sz="2400" dirty="0" err="1">
                <a:latin typeface="+mj-lt"/>
              </a:rPr>
              <a:t>sy'n</a:t>
            </a:r>
            <a:r>
              <a:rPr lang="en-GB" sz="2400" dirty="0">
                <a:latin typeface="+mj-lt"/>
              </a:rPr>
              <a:t> </a:t>
            </a:r>
            <a:r>
              <a:rPr lang="en-GB" sz="2400" dirty="0" err="1">
                <a:latin typeface="+mj-lt"/>
              </a:rPr>
              <a:t>effeithio</a:t>
            </a:r>
            <a:r>
              <a:rPr lang="en-GB" sz="2400" dirty="0">
                <a:latin typeface="+mj-lt"/>
              </a:rPr>
              <a:t> </a:t>
            </a:r>
            <a:r>
              <a:rPr lang="en-GB" sz="2400" dirty="0" err="1">
                <a:latin typeface="+mj-lt"/>
              </a:rPr>
              <a:t>ar</a:t>
            </a:r>
            <a:r>
              <a:rPr lang="en-GB" sz="2400" dirty="0">
                <a:latin typeface="+mj-lt"/>
              </a:rPr>
              <a:t> </a:t>
            </a:r>
            <a:r>
              <a:rPr lang="en-GB" sz="2400" dirty="0" err="1">
                <a:latin typeface="+mj-lt"/>
              </a:rPr>
              <a:t>eu</a:t>
            </a:r>
            <a:r>
              <a:rPr lang="en-GB" sz="2400" dirty="0">
                <a:latin typeface="+mj-lt"/>
              </a:rPr>
              <a:t> </a:t>
            </a:r>
            <a:r>
              <a:rPr lang="en-GB" sz="2400" dirty="0" err="1">
                <a:latin typeface="+mj-lt"/>
              </a:rPr>
              <a:t>bywydau</a:t>
            </a:r>
            <a:endParaRPr lang="en-GB" sz="2400" dirty="0">
              <a:latin typeface="+mj-lt"/>
            </a:endParaRPr>
          </a:p>
          <a:p>
            <a:endParaRPr lang="en-US" sz="2400" dirty="0">
              <a:latin typeface="+mj-lt"/>
            </a:endParaRPr>
          </a:p>
          <a:p>
            <a:pPr marL="457200" indent="-457200">
              <a:buFont typeface="Arial" panose="020B0604020202020204" pitchFamily="34" charset="0"/>
              <a:buChar char="•"/>
            </a:pPr>
            <a:r>
              <a:rPr lang="en-US" sz="2400" dirty="0" err="1">
                <a:latin typeface="+mj-lt"/>
              </a:rPr>
              <a:t>Datganiadau</a:t>
            </a:r>
            <a:r>
              <a:rPr lang="en-US" sz="2400" dirty="0">
                <a:latin typeface="+mj-lt"/>
              </a:rPr>
              <a:t> </a:t>
            </a:r>
            <a:r>
              <a:rPr lang="en-US" sz="2400" dirty="0" err="1">
                <a:latin typeface="+mj-lt"/>
              </a:rPr>
              <a:t>Ansawdd</a:t>
            </a:r>
            <a:r>
              <a:rPr lang="en-US" sz="2400" dirty="0">
                <a:latin typeface="+mj-lt"/>
              </a:rPr>
              <a:t> </a:t>
            </a:r>
            <a:r>
              <a:rPr lang="en-US" sz="2400" dirty="0" err="1">
                <a:latin typeface="+mj-lt"/>
              </a:rPr>
              <a:t>Blynyddol</a:t>
            </a:r>
            <a:r>
              <a:rPr lang="en-US" sz="2400" dirty="0">
                <a:latin typeface="+mj-lt"/>
              </a:rPr>
              <a:t> </a:t>
            </a:r>
            <a:r>
              <a:rPr lang="en-US" sz="2400" dirty="0" err="1">
                <a:latin typeface="+mj-lt"/>
              </a:rPr>
              <a:t>Iechyd</a:t>
            </a:r>
            <a:r>
              <a:rPr lang="en-US" sz="2400" dirty="0">
                <a:latin typeface="+mj-lt"/>
              </a:rPr>
              <a:t> </a:t>
            </a:r>
            <a:r>
              <a:rPr lang="en-US" sz="2400" dirty="0" err="1">
                <a:latin typeface="+mj-lt"/>
              </a:rPr>
              <a:t>Cyhoeddus</a:t>
            </a:r>
            <a:r>
              <a:rPr lang="en-US" sz="2400" dirty="0">
                <a:latin typeface="+mj-lt"/>
              </a:rPr>
              <a:t> </a:t>
            </a:r>
            <a:r>
              <a:rPr lang="en-US" sz="2400" dirty="0" err="1">
                <a:latin typeface="+mj-lt"/>
              </a:rPr>
              <a:t>Cymru</a:t>
            </a:r>
            <a:r>
              <a:rPr lang="en-US" sz="2400" dirty="0">
                <a:latin typeface="+mj-lt"/>
              </a:rPr>
              <a:t> </a:t>
            </a:r>
          </a:p>
          <a:p>
            <a:endParaRPr lang="en-GB" sz="2800" b="1" dirty="0">
              <a:solidFill>
                <a:schemeClr val="bg1"/>
              </a:solidFill>
              <a:latin typeface="+mj-lt"/>
            </a:endParaRPr>
          </a:p>
        </p:txBody>
      </p:sp>
      <p:pic>
        <p:nvPicPr>
          <p:cNvPr id="7" name="21 - Accountabilit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151275" y="5710941"/>
            <a:ext cx="487363" cy="487363"/>
          </a:xfrm>
          <a:prstGeom prst="rect">
            <a:avLst/>
          </a:prstGeom>
        </p:spPr>
      </p:pic>
      <p:pic>
        <p:nvPicPr>
          <p:cNvPr id="8"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227990" y="5710941"/>
            <a:ext cx="487363" cy="487363"/>
          </a:xfrm>
          <a:prstGeom prst="rect">
            <a:avLst/>
          </a:prstGeom>
        </p:spPr>
      </p:pic>
    </p:spTree>
    <p:extLst>
      <p:ext uri="{BB962C8B-B14F-4D97-AF65-F5344CB8AC3E}">
        <p14:creationId xmlns:p14="http://schemas.microsoft.com/office/powerpoint/2010/main" val="8594596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092"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84723" fill="hold"/>
                                        <p:tgtEl>
                                          <p:spTgt spid="8"/>
                                        </p:tgtEl>
                                      </p:cBhvr>
                                    </p:cmd>
                                  </p:childTnLst>
                                </p:cTn>
                              </p:par>
                            </p:childTnLst>
                          </p:cTn>
                        </p:par>
                      </p:childTnLst>
                    </p:cTn>
                  </p:par>
                </p:childTnLst>
              </p:cTn>
              <p:nextCondLst>
                <p:cond evt="onClick" delay="0">
                  <p:tgtEl>
                    <p:spTgt spid="8"/>
                  </p:tgtEl>
                </p:cond>
              </p:nextCondLst>
            </p:seq>
            <p:audio>
              <p:cMediaNode vol="80000">
                <p:cTn id="13"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241926" y="643904"/>
            <a:ext cx="5464801" cy="2403243"/>
          </a:xfrm>
        </p:spPr>
        <p:txBody>
          <a:bodyPr/>
          <a:lstStyle/>
          <a:p>
            <a:r>
              <a:rPr lang="en-US" sz="2400" dirty="0">
                <a:solidFill>
                  <a:schemeClr val="tx1"/>
                </a:solidFill>
              </a:rPr>
              <a:t>What can you do to support Children and Young people to access their rights?</a:t>
            </a:r>
          </a:p>
          <a:p>
            <a:endParaRPr lang="en-US" sz="100" dirty="0">
              <a:solidFill>
                <a:schemeClr val="tx1"/>
              </a:solidFill>
            </a:endParaRPr>
          </a:p>
          <a:p>
            <a:r>
              <a:rPr lang="en-US" sz="1800" dirty="0">
                <a:solidFill>
                  <a:schemeClr val="tx1"/>
                </a:solidFill>
              </a:rPr>
              <a:t>To feel listened to and taken seriously?</a:t>
            </a:r>
          </a:p>
          <a:p>
            <a:r>
              <a:rPr lang="en-US" sz="1800" dirty="0">
                <a:solidFill>
                  <a:schemeClr val="tx1"/>
                </a:solidFill>
              </a:rPr>
              <a:t>To feel safe?</a:t>
            </a:r>
          </a:p>
          <a:p>
            <a:r>
              <a:rPr lang="en-US" sz="1800" dirty="0">
                <a:solidFill>
                  <a:schemeClr val="tx1"/>
                </a:solidFill>
              </a:rPr>
              <a:t>To get information in a way they understand</a:t>
            </a:r>
          </a:p>
          <a:p>
            <a:r>
              <a:rPr lang="en-US" sz="1800" dirty="0">
                <a:solidFill>
                  <a:schemeClr val="tx1"/>
                </a:solidFill>
              </a:rPr>
              <a:t>To complain if they need to?</a:t>
            </a:r>
          </a:p>
          <a:p>
            <a:endParaRPr lang="en-US" sz="1800" dirty="0">
              <a:solidFill>
                <a:schemeClr val="tx1"/>
              </a:solidFill>
            </a:endParaRPr>
          </a:p>
          <a:p>
            <a:r>
              <a:rPr lang="en-US" sz="1800" dirty="0">
                <a:solidFill>
                  <a:schemeClr val="tx1"/>
                </a:solidFill>
              </a:rPr>
              <a:t>What can you do in next week? Next 3 months? Next year to inform your practice and the practice of others within the health board?</a:t>
            </a:r>
          </a:p>
          <a:p>
            <a:endParaRPr lang="en-GB" sz="1800" dirty="0"/>
          </a:p>
        </p:txBody>
      </p:sp>
      <p:sp>
        <p:nvSpPr>
          <p:cNvPr id="5" name="Subtitle 2"/>
          <p:cNvSpPr txBox="1">
            <a:spLocks/>
          </p:cNvSpPr>
          <p:nvPr/>
        </p:nvSpPr>
        <p:spPr>
          <a:xfrm>
            <a:off x="608966" y="643904"/>
            <a:ext cx="5341706" cy="4207819"/>
          </a:xfrm>
          <a:prstGeom prst="rect">
            <a:avLst/>
          </a:prstGeom>
        </p:spPr>
        <p:txBody>
          <a:bodyPr vert="horz"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3000" kern="1200">
                <a:solidFill>
                  <a:schemeClr val="bg1"/>
                </a:solidFill>
                <a:latin typeface="VAG Rounded"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400" dirty="0">
                <a:solidFill>
                  <a:schemeClr val="tx1"/>
                </a:solidFill>
              </a:rPr>
              <a:t>Beth </a:t>
            </a:r>
            <a:r>
              <a:rPr lang="en-GB" sz="2400" dirty="0" err="1">
                <a:solidFill>
                  <a:schemeClr val="tx1"/>
                </a:solidFill>
              </a:rPr>
              <a:t>gallwch</a:t>
            </a:r>
            <a:r>
              <a:rPr lang="en-GB" sz="2400" dirty="0">
                <a:solidFill>
                  <a:schemeClr val="tx1"/>
                </a:solidFill>
              </a:rPr>
              <a:t> chi </a:t>
            </a:r>
            <a:r>
              <a:rPr lang="en-GB" sz="2400" dirty="0" err="1">
                <a:solidFill>
                  <a:schemeClr val="tx1"/>
                </a:solidFill>
              </a:rPr>
              <a:t>ei</a:t>
            </a:r>
            <a:r>
              <a:rPr lang="en-GB" sz="2400" dirty="0">
                <a:solidFill>
                  <a:schemeClr val="tx1"/>
                </a:solidFill>
              </a:rPr>
              <a:t> </a:t>
            </a:r>
            <a:r>
              <a:rPr lang="en-GB" sz="2400" dirty="0" err="1">
                <a:solidFill>
                  <a:schemeClr val="tx1"/>
                </a:solidFill>
              </a:rPr>
              <a:t>wneud</a:t>
            </a:r>
            <a:r>
              <a:rPr lang="en-GB" sz="2400" dirty="0">
                <a:solidFill>
                  <a:schemeClr val="tx1"/>
                </a:solidFill>
              </a:rPr>
              <a:t> </a:t>
            </a:r>
            <a:r>
              <a:rPr lang="en-GB" sz="2400" dirty="0" err="1">
                <a:solidFill>
                  <a:schemeClr val="tx1"/>
                </a:solidFill>
              </a:rPr>
              <a:t>er</a:t>
            </a:r>
            <a:r>
              <a:rPr lang="en-GB" sz="2400" dirty="0">
                <a:solidFill>
                  <a:schemeClr val="tx1"/>
                </a:solidFill>
              </a:rPr>
              <a:t> </a:t>
            </a:r>
            <a:r>
              <a:rPr lang="en-GB" sz="2400" dirty="0" err="1">
                <a:solidFill>
                  <a:schemeClr val="tx1"/>
                </a:solidFill>
              </a:rPr>
              <a:t>mwyn</a:t>
            </a:r>
            <a:r>
              <a:rPr lang="en-GB" sz="2400" dirty="0">
                <a:solidFill>
                  <a:schemeClr val="tx1"/>
                </a:solidFill>
              </a:rPr>
              <a:t> </a:t>
            </a:r>
            <a:r>
              <a:rPr lang="en-GB" sz="2400" dirty="0" err="1">
                <a:solidFill>
                  <a:schemeClr val="tx1"/>
                </a:solidFill>
              </a:rPr>
              <a:t>cefnogi</a:t>
            </a:r>
            <a:r>
              <a:rPr lang="en-GB" sz="2400" dirty="0">
                <a:solidFill>
                  <a:schemeClr val="tx1"/>
                </a:solidFill>
              </a:rPr>
              <a:t> Plant a </a:t>
            </a:r>
            <a:r>
              <a:rPr lang="en-GB" sz="2400" dirty="0" err="1">
                <a:solidFill>
                  <a:schemeClr val="tx1"/>
                </a:solidFill>
              </a:rPr>
              <a:t>Phobl</a:t>
            </a:r>
            <a:r>
              <a:rPr lang="en-GB" sz="2400" dirty="0">
                <a:solidFill>
                  <a:schemeClr val="tx1"/>
                </a:solidFill>
              </a:rPr>
              <a:t> </a:t>
            </a:r>
            <a:r>
              <a:rPr lang="en-GB" sz="2400" dirty="0" err="1">
                <a:solidFill>
                  <a:schemeClr val="tx1"/>
                </a:solidFill>
              </a:rPr>
              <a:t>ifanc</a:t>
            </a:r>
            <a:r>
              <a:rPr lang="en-GB" sz="2400" dirty="0">
                <a:solidFill>
                  <a:schemeClr val="tx1"/>
                </a:solidFill>
              </a:rPr>
              <a:t> </a:t>
            </a:r>
            <a:r>
              <a:rPr lang="en-GB" sz="2400" dirty="0" err="1">
                <a:solidFill>
                  <a:schemeClr val="tx1"/>
                </a:solidFill>
              </a:rPr>
              <a:t>i</a:t>
            </a:r>
            <a:r>
              <a:rPr lang="en-GB" sz="2400" dirty="0">
                <a:solidFill>
                  <a:schemeClr val="tx1"/>
                </a:solidFill>
              </a:rPr>
              <a:t> </a:t>
            </a:r>
            <a:r>
              <a:rPr lang="en-GB" sz="2400" dirty="0" err="1">
                <a:solidFill>
                  <a:schemeClr val="tx1"/>
                </a:solidFill>
              </a:rPr>
              <a:t>gael</a:t>
            </a:r>
            <a:r>
              <a:rPr lang="en-GB" sz="2400" dirty="0">
                <a:solidFill>
                  <a:schemeClr val="tx1"/>
                </a:solidFill>
              </a:rPr>
              <a:t> </a:t>
            </a:r>
            <a:r>
              <a:rPr lang="en-GB" sz="2400" dirty="0" err="1">
                <a:solidFill>
                  <a:schemeClr val="tx1"/>
                </a:solidFill>
              </a:rPr>
              <a:t>mynediad</a:t>
            </a:r>
            <a:r>
              <a:rPr lang="en-GB" sz="2400" dirty="0">
                <a:solidFill>
                  <a:schemeClr val="tx1"/>
                </a:solidFill>
              </a:rPr>
              <a:t> </a:t>
            </a:r>
            <a:r>
              <a:rPr lang="en-GB" sz="2400" dirty="0" err="1">
                <a:solidFill>
                  <a:schemeClr val="tx1"/>
                </a:solidFill>
              </a:rPr>
              <a:t>i’w</a:t>
            </a:r>
            <a:r>
              <a:rPr lang="en-GB" sz="2400" dirty="0">
                <a:solidFill>
                  <a:schemeClr val="tx1"/>
                </a:solidFill>
              </a:rPr>
              <a:t> </a:t>
            </a:r>
            <a:r>
              <a:rPr lang="en-GB" sz="2400" dirty="0" err="1">
                <a:solidFill>
                  <a:schemeClr val="tx1"/>
                </a:solidFill>
              </a:rPr>
              <a:t>hawliau</a:t>
            </a:r>
            <a:r>
              <a:rPr lang="en-GB" sz="2400" dirty="0">
                <a:solidFill>
                  <a:schemeClr val="tx1"/>
                </a:solidFill>
              </a:rPr>
              <a:t>?</a:t>
            </a:r>
          </a:p>
          <a:p>
            <a:endParaRPr lang="en-GB" sz="100" dirty="0">
              <a:solidFill>
                <a:schemeClr val="tx1"/>
              </a:solidFill>
            </a:endParaRPr>
          </a:p>
          <a:p>
            <a:r>
              <a:rPr lang="en-GB" sz="1800" dirty="0">
                <a:solidFill>
                  <a:schemeClr val="tx1"/>
                </a:solidFill>
              </a:rPr>
              <a:t>I </a:t>
            </a:r>
            <a:r>
              <a:rPr lang="en-GB" sz="1800" dirty="0" err="1">
                <a:solidFill>
                  <a:schemeClr val="tx1"/>
                </a:solidFill>
              </a:rPr>
              <a:t>deimlo</a:t>
            </a:r>
            <a:r>
              <a:rPr lang="en-GB" sz="1800" dirty="0">
                <a:solidFill>
                  <a:schemeClr val="tx1"/>
                </a:solidFill>
              </a:rPr>
              <a:t> </a:t>
            </a:r>
            <a:r>
              <a:rPr lang="en-GB" sz="1800" dirty="0" err="1">
                <a:solidFill>
                  <a:schemeClr val="tx1"/>
                </a:solidFill>
              </a:rPr>
              <a:t>eu</a:t>
            </a:r>
            <a:r>
              <a:rPr lang="en-GB" sz="1800" dirty="0">
                <a:solidFill>
                  <a:schemeClr val="tx1"/>
                </a:solidFill>
              </a:rPr>
              <a:t> </a:t>
            </a:r>
            <a:r>
              <a:rPr lang="en-GB" sz="1800" dirty="0" err="1">
                <a:solidFill>
                  <a:schemeClr val="tx1"/>
                </a:solidFill>
              </a:rPr>
              <a:t>bod</a:t>
            </a:r>
            <a:r>
              <a:rPr lang="en-GB" sz="1800" dirty="0">
                <a:solidFill>
                  <a:schemeClr val="tx1"/>
                </a:solidFill>
              </a:rPr>
              <a:t> </a:t>
            </a:r>
            <a:r>
              <a:rPr lang="en-GB" sz="1800" dirty="0" err="1">
                <a:solidFill>
                  <a:schemeClr val="tx1"/>
                </a:solidFill>
              </a:rPr>
              <a:t>nhw’n</a:t>
            </a:r>
            <a:r>
              <a:rPr lang="en-GB" sz="1800" dirty="0">
                <a:solidFill>
                  <a:schemeClr val="tx1"/>
                </a:solidFill>
              </a:rPr>
              <a:t> </a:t>
            </a:r>
            <a:r>
              <a:rPr lang="en-GB" sz="1800" dirty="0" err="1">
                <a:solidFill>
                  <a:schemeClr val="tx1"/>
                </a:solidFill>
              </a:rPr>
              <a:t>cael</a:t>
            </a:r>
            <a:r>
              <a:rPr lang="en-GB" sz="1800" dirty="0">
                <a:solidFill>
                  <a:schemeClr val="tx1"/>
                </a:solidFill>
              </a:rPr>
              <a:t> </a:t>
            </a:r>
            <a:r>
              <a:rPr lang="en-GB" sz="1800" dirty="0" err="1">
                <a:solidFill>
                  <a:schemeClr val="tx1"/>
                </a:solidFill>
              </a:rPr>
              <a:t>gwrandawiad</a:t>
            </a:r>
            <a:r>
              <a:rPr lang="en-GB" sz="1800" dirty="0">
                <a:solidFill>
                  <a:schemeClr val="tx1"/>
                </a:solidFill>
              </a:rPr>
              <a:t> ac </a:t>
            </a:r>
            <a:r>
              <a:rPr lang="en-GB" sz="1800" dirty="0" err="1">
                <a:solidFill>
                  <a:schemeClr val="tx1"/>
                </a:solidFill>
              </a:rPr>
              <a:t>yn</a:t>
            </a:r>
            <a:r>
              <a:rPr lang="en-GB" sz="1800" dirty="0">
                <a:solidFill>
                  <a:schemeClr val="tx1"/>
                </a:solidFill>
              </a:rPr>
              <a:t> </a:t>
            </a:r>
            <a:r>
              <a:rPr lang="en-GB" sz="1800" dirty="0" err="1">
                <a:solidFill>
                  <a:schemeClr val="tx1"/>
                </a:solidFill>
              </a:rPr>
              <a:t>cael</a:t>
            </a:r>
            <a:r>
              <a:rPr lang="en-GB" sz="1800" dirty="0">
                <a:solidFill>
                  <a:schemeClr val="tx1"/>
                </a:solidFill>
              </a:rPr>
              <a:t> </a:t>
            </a:r>
            <a:r>
              <a:rPr lang="en-GB" sz="1800" dirty="0" err="1">
                <a:solidFill>
                  <a:schemeClr val="tx1"/>
                </a:solidFill>
              </a:rPr>
              <a:t>eu</a:t>
            </a:r>
            <a:r>
              <a:rPr lang="en-GB" sz="1800" dirty="0">
                <a:solidFill>
                  <a:schemeClr val="tx1"/>
                </a:solidFill>
              </a:rPr>
              <a:t> </a:t>
            </a:r>
            <a:r>
              <a:rPr lang="en-GB" sz="1800" dirty="0" err="1">
                <a:solidFill>
                  <a:schemeClr val="tx1"/>
                </a:solidFill>
              </a:rPr>
              <a:t>cymryd</a:t>
            </a:r>
            <a:r>
              <a:rPr lang="en-GB" sz="1800" dirty="0">
                <a:solidFill>
                  <a:schemeClr val="tx1"/>
                </a:solidFill>
              </a:rPr>
              <a:t> </a:t>
            </a:r>
            <a:r>
              <a:rPr lang="en-GB" sz="1800" dirty="0" err="1">
                <a:solidFill>
                  <a:schemeClr val="tx1"/>
                </a:solidFill>
              </a:rPr>
              <a:t>o</a:t>
            </a:r>
            <a:r>
              <a:rPr lang="en-GB" sz="1800" dirty="0">
                <a:solidFill>
                  <a:schemeClr val="tx1"/>
                </a:solidFill>
              </a:rPr>
              <a:t> </a:t>
            </a:r>
            <a:r>
              <a:rPr lang="en-GB" sz="1800" dirty="0" err="1">
                <a:solidFill>
                  <a:schemeClr val="tx1"/>
                </a:solidFill>
              </a:rPr>
              <a:t>ddifri</a:t>
            </a:r>
            <a:r>
              <a:rPr lang="en-GB" sz="1800" dirty="0">
                <a:solidFill>
                  <a:schemeClr val="tx1"/>
                </a:solidFill>
              </a:rPr>
              <a:t>?</a:t>
            </a:r>
          </a:p>
          <a:p>
            <a:r>
              <a:rPr lang="en-GB" sz="1800" dirty="0">
                <a:solidFill>
                  <a:schemeClr val="tx1"/>
                </a:solidFill>
              </a:rPr>
              <a:t>I </a:t>
            </a:r>
            <a:r>
              <a:rPr lang="en-GB" sz="1800" dirty="0" err="1">
                <a:solidFill>
                  <a:schemeClr val="tx1"/>
                </a:solidFill>
              </a:rPr>
              <a:t>deimlo’n</a:t>
            </a:r>
            <a:r>
              <a:rPr lang="en-GB" sz="1800" dirty="0">
                <a:solidFill>
                  <a:schemeClr val="tx1"/>
                </a:solidFill>
              </a:rPr>
              <a:t> </a:t>
            </a:r>
            <a:r>
              <a:rPr lang="en-GB" sz="1800" dirty="0" err="1">
                <a:solidFill>
                  <a:schemeClr val="tx1"/>
                </a:solidFill>
              </a:rPr>
              <a:t>ddiogel</a:t>
            </a:r>
            <a:r>
              <a:rPr lang="en-GB" sz="1800" dirty="0">
                <a:solidFill>
                  <a:schemeClr val="tx1"/>
                </a:solidFill>
              </a:rPr>
              <a:t>?</a:t>
            </a:r>
          </a:p>
          <a:p>
            <a:r>
              <a:rPr lang="en-GB" sz="1800" dirty="0">
                <a:solidFill>
                  <a:schemeClr val="tx1"/>
                </a:solidFill>
              </a:rPr>
              <a:t>I </a:t>
            </a:r>
            <a:r>
              <a:rPr lang="en-GB" sz="1800" dirty="0" err="1">
                <a:solidFill>
                  <a:schemeClr val="tx1"/>
                </a:solidFill>
              </a:rPr>
              <a:t>dderbyn</a:t>
            </a:r>
            <a:r>
              <a:rPr lang="en-GB" sz="1800" dirty="0">
                <a:solidFill>
                  <a:schemeClr val="tx1"/>
                </a:solidFill>
              </a:rPr>
              <a:t> </a:t>
            </a:r>
            <a:r>
              <a:rPr lang="en-GB" sz="1800" dirty="0" err="1">
                <a:solidFill>
                  <a:schemeClr val="tx1"/>
                </a:solidFill>
              </a:rPr>
              <a:t>gwybodaeth</a:t>
            </a:r>
            <a:r>
              <a:rPr lang="en-GB" sz="1800" dirty="0">
                <a:solidFill>
                  <a:schemeClr val="tx1"/>
                </a:solidFill>
              </a:rPr>
              <a:t> </a:t>
            </a:r>
            <a:r>
              <a:rPr lang="en-GB" sz="1800" dirty="0" err="1">
                <a:solidFill>
                  <a:schemeClr val="tx1"/>
                </a:solidFill>
              </a:rPr>
              <a:t>maen</a:t>
            </a:r>
            <a:r>
              <a:rPr lang="en-GB" sz="1800" dirty="0">
                <a:solidFill>
                  <a:schemeClr val="tx1"/>
                </a:solidFill>
              </a:rPr>
              <a:t> </a:t>
            </a:r>
            <a:r>
              <a:rPr lang="en-GB" sz="1800" dirty="0" err="1">
                <a:solidFill>
                  <a:schemeClr val="tx1"/>
                </a:solidFill>
              </a:rPr>
              <a:t>nhw’n</a:t>
            </a:r>
            <a:r>
              <a:rPr lang="en-GB" sz="1800" dirty="0">
                <a:solidFill>
                  <a:schemeClr val="tx1"/>
                </a:solidFill>
              </a:rPr>
              <a:t> </a:t>
            </a:r>
            <a:r>
              <a:rPr lang="en-GB" sz="1800" dirty="0" err="1">
                <a:solidFill>
                  <a:schemeClr val="tx1"/>
                </a:solidFill>
              </a:rPr>
              <a:t>ei</a:t>
            </a:r>
            <a:r>
              <a:rPr lang="en-GB" sz="1800" dirty="0">
                <a:solidFill>
                  <a:schemeClr val="tx1"/>
                </a:solidFill>
              </a:rPr>
              <a:t> </a:t>
            </a:r>
            <a:r>
              <a:rPr lang="en-GB" sz="1800" dirty="0" err="1">
                <a:solidFill>
                  <a:schemeClr val="tx1"/>
                </a:solidFill>
              </a:rPr>
              <a:t>deall</a:t>
            </a:r>
            <a:endParaRPr lang="en-GB" sz="1800" dirty="0">
              <a:solidFill>
                <a:schemeClr val="tx1"/>
              </a:solidFill>
            </a:endParaRPr>
          </a:p>
          <a:p>
            <a:r>
              <a:rPr lang="en-GB" sz="1800" dirty="0">
                <a:solidFill>
                  <a:schemeClr val="tx1"/>
                </a:solidFill>
              </a:rPr>
              <a:t>I </a:t>
            </a:r>
            <a:r>
              <a:rPr lang="en-GB" sz="1800" dirty="0" err="1">
                <a:solidFill>
                  <a:schemeClr val="tx1"/>
                </a:solidFill>
              </a:rPr>
              <a:t>gwyno</a:t>
            </a:r>
            <a:r>
              <a:rPr lang="en-GB" sz="1800" dirty="0">
                <a:solidFill>
                  <a:schemeClr val="tx1"/>
                </a:solidFill>
              </a:rPr>
              <a:t> </a:t>
            </a:r>
            <a:r>
              <a:rPr lang="en-GB" sz="1800" dirty="0" err="1">
                <a:solidFill>
                  <a:schemeClr val="tx1"/>
                </a:solidFill>
              </a:rPr>
              <a:t>os</a:t>
            </a:r>
            <a:r>
              <a:rPr lang="en-GB" sz="1800" dirty="0">
                <a:solidFill>
                  <a:schemeClr val="tx1"/>
                </a:solidFill>
              </a:rPr>
              <a:t> </a:t>
            </a:r>
            <a:r>
              <a:rPr lang="en-GB" sz="1800" dirty="0" err="1">
                <a:solidFill>
                  <a:schemeClr val="tx1"/>
                </a:solidFill>
              </a:rPr>
              <a:t>bydd</a:t>
            </a:r>
            <a:r>
              <a:rPr lang="en-GB" sz="1800" dirty="0">
                <a:solidFill>
                  <a:schemeClr val="tx1"/>
                </a:solidFill>
              </a:rPr>
              <a:t> </a:t>
            </a:r>
            <a:r>
              <a:rPr lang="en-GB" sz="1800" dirty="0" err="1">
                <a:solidFill>
                  <a:schemeClr val="tx1"/>
                </a:solidFill>
              </a:rPr>
              <a:t>angen</a:t>
            </a:r>
            <a:r>
              <a:rPr lang="en-GB" sz="1800" dirty="0">
                <a:solidFill>
                  <a:schemeClr val="tx1"/>
                </a:solidFill>
              </a:rPr>
              <a:t>?</a:t>
            </a:r>
          </a:p>
          <a:p>
            <a:endParaRPr lang="en-GB" sz="1800" dirty="0">
              <a:solidFill>
                <a:schemeClr val="tx1"/>
              </a:solidFill>
            </a:endParaRPr>
          </a:p>
          <a:p>
            <a:r>
              <a:rPr lang="en-GB" sz="1800" dirty="0">
                <a:solidFill>
                  <a:schemeClr val="tx1"/>
                </a:solidFill>
              </a:rPr>
              <a:t>Beth </a:t>
            </a:r>
            <a:r>
              <a:rPr lang="en-GB" sz="1800" dirty="0" err="1">
                <a:solidFill>
                  <a:schemeClr val="tx1"/>
                </a:solidFill>
              </a:rPr>
              <a:t>gallwch</a:t>
            </a:r>
            <a:r>
              <a:rPr lang="en-GB" sz="1800" dirty="0">
                <a:solidFill>
                  <a:schemeClr val="tx1"/>
                </a:solidFill>
              </a:rPr>
              <a:t> chi </a:t>
            </a:r>
            <a:r>
              <a:rPr lang="en-GB" sz="1800" dirty="0" err="1">
                <a:solidFill>
                  <a:schemeClr val="tx1"/>
                </a:solidFill>
              </a:rPr>
              <a:t>ei</a:t>
            </a:r>
            <a:r>
              <a:rPr lang="en-GB" sz="1800" dirty="0">
                <a:solidFill>
                  <a:schemeClr val="tx1"/>
                </a:solidFill>
              </a:rPr>
              <a:t> </a:t>
            </a:r>
            <a:r>
              <a:rPr lang="en-GB" sz="1800" dirty="0" err="1">
                <a:solidFill>
                  <a:schemeClr val="tx1"/>
                </a:solidFill>
              </a:rPr>
              <a:t>wneud</a:t>
            </a:r>
            <a:r>
              <a:rPr lang="en-GB" sz="1800" dirty="0">
                <a:solidFill>
                  <a:schemeClr val="tx1"/>
                </a:solidFill>
              </a:rPr>
              <a:t> </a:t>
            </a:r>
            <a:r>
              <a:rPr lang="en-GB" sz="1800" dirty="0" err="1">
                <a:solidFill>
                  <a:schemeClr val="tx1"/>
                </a:solidFill>
              </a:rPr>
              <a:t>yn</a:t>
            </a:r>
            <a:r>
              <a:rPr lang="en-GB" sz="1800" dirty="0">
                <a:solidFill>
                  <a:schemeClr val="tx1"/>
                </a:solidFill>
              </a:rPr>
              <a:t> yr </a:t>
            </a:r>
            <a:r>
              <a:rPr lang="en-GB" sz="1800" dirty="0" err="1">
                <a:solidFill>
                  <a:schemeClr val="tx1"/>
                </a:solidFill>
              </a:rPr>
              <a:t>wythnos</a:t>
            </a:r>
            <a:r>
              <a:rPr lang="en-GB" sz="1800" dirty="0">
                <a:solidFill>
                  <a:schemeClr val="tx1"/>
                </a:solidFill>
              </a:rPr>
              <a:t> </a:t>
            </a:r>
            <a:r>
              <a:rPr lang="en-GB" sz="1800" dirty="0" err="1">
                <a:solidFill>
                  <a:schemeClr val="tx1"/>
                </a:solidFill>
              </a:rPr>
              <a:t>nesa</a:t>
            </a:r>
            <a:r>
              <a:rPr lang="en-GB" sz="1800" dirty="0">
                <a:solidFill>
                  <a:schemeClr val="tx1"/>
                </a:solidFill>
              </a:rPr>
              <a:t>? Y 3 </a:t>
            </a:r>
            <a:r>
              <a:rPr lang="en-GB" sz="1800" dirty="0" err="1">
                <a:solidFill>
                  <a:schemeClr val="tx1"/>
                </a:solidFill>
              </a:rPr>
              <a:t>mis</a:t>
            </a:r>
            <a:r>
              <a:rPr lang="en-GB" sz="1800" dirty="0">
                <a:solidFill>
                  <a:schemeClr val="tx1"/>
                </a:solidFill>
              </a:rPr>
              <a:t> </a:t>
            </a:r>
            <a:r>
              <a:rPr lang="en-GB" sz="1800" dirty="0" err="1">
                <a:solidFill>
                  <a:schemeClr val="tx1"/>
                </a:solidFill>
              </a:rPr>
              <a:t>nesa</a:t>
            </a:r>
            <a:r>
              <a:rPr lang="en-GB" sz="1800" dirty="0">
                <a:solidFill>
                  <a:schemeClr val="tx1"/>
                </a:solidFill>
              </a:rPr>
              <a:t>? Y </a:t>
            </a:r>
            <a:r>
              <a:rPr lang="en-GB" sz="1800" dirty="0" err="1">
                <a:solidFill>
                  <a:schemeClr val="tx1"/>
                </a:solidFill>
              </a:rPr>
              <a:t>flwyddyn</a:t>
            </a:r>
            <a:r>
              <a:rPr lang="en-GB" sz="1800" dirty="0">
                <a:solidFill>
                  <a:schemeClr val="tx1"/>
                </a:solidFill>
              </a:rPr>
              <a:t> </a:t>
            </a:r>
            <a:r>
              <a:rPr lang="en-GB" sz="1800" dirty="0" err="1">
                <a:solidFill>
                  <a:schemeClr val="tx1"/>
                </a:solidFill>
              </a:rPr>
              <a:t>nesa</a:t>
            </a:r>
            <a:r>
              <a:rPr lang="en-GB" sz="1800" dirty="0">
                <a:solidFill>
                  <a:schemeClr val="tx1"/>
                </a:solidFill>
              </a:rPr>
              <a:t> </a:t>
            </a:r>
            <a:r>
              <a:rPr lang="en-GB" sz="1800" dirty="0" err="1">
                <a:solidFill>
                  <a:schemeClr val="tx1"/>
                </a:solidFill>
              </a:rPr>
              <a:t>i</a:t>
            </a:r>
            <a:r>
              <a:rPr lang="en-GB" sz="1800" dirty="0">
                <a:solidFill>
                  <a:schemeClr val="tx1"/>
                </a:solidFill>
              </a:rPr>
              <a:t> </a:t>
            </a:r>
            <a:r>
              <a:rPr lang="en-GB" sz="1800" dirty="0" err="1">
                <a:solidFill>
                  <a:schemeClr val="tx1"/>
                </a:solidFill>
              </a:rPr>
              <a:t>lywio’ch</a:t>
            </a:r>
            <a:r>
              <a:rPr lang="en-GB" sz="1800" dirty="0">
                <a:solidFill>
                  <a:schemeClr val="tx1"/>
                </a:solidFill>
              </a:rPr>
              <a:t> </a:t>
            </a:r>
            <a:r>
              <a:rPr lang="en-GB" sz="1800" dirty="0" err="1">
                <a:solidFill>
                  <a:schemeClr val="tx1"/>
                </a:solidFill>
              </a:rPr>
              <a:t>ymarfer</a:t>
            </a:r>
            <a:r>
              <a:rPr lang="en-GB" sz="1800" dirty="0">
                <a:solidFill>
                  <a:schemeClr val="tx1"/>
                </a:solidFill>
              </a:rPr>
              <a:t> ac </a:t>
            </a:r>
            <a:r>
              <a:rPr lang="en-GB" sz="1800" dirty="0" err="1">
                <a:solidFill>
                  <a:schemeClr val="tx1"/>
                </a:solidFill>
              </a:rPr>
              <a:t>ymarfer</a:t>
            </a:r>
            <a:r>
              <a:rPr lang="en-GB" sz="1800" dirty="0">
                <a:solidFill>
                  <a:schemeClr val="tx1"/>
                </a:solidFill>
              </a:rPr>
              <a:t> </a:t>
            </a:r>
            <a:r>
              <a:rPr lang="en-GB" sz="1800" dirty="0" err="1">
                <a:solidFill>
                  <a:schemeClr val="tx1"/>
                </a:solidFill>
              </a:rPr>
              <a:t>eraill</a:t>
            </a:r>
            <a:r>
              <a:rPr lang="en-GB" sz="1800" dirty="0">
                <a:solidFill>
                  <a:schemeClr val="tx1"/>
                </a:solidFill>
              </a:rPr>
              <a:t> </a:t>
            </a:r>
            <a:r>
              <a:rPr lang="en-GB" sz="1800" dirty="0" err="1">
                <a:solidFill>
                  <a:schemeClr val="tx1"/>
                </a:solidFill>
              </a:rPr>
              <a:t>yn</a:t>
            </a:r>
            <a:r>
              <a:rPr lang="en-GB" sz="1800" dirty="0">
                <a:solidFill>
                  <a:schemeClr val="tx1"/>
                </a:solidFill>
              </a:rPr>
              <a:t> y </a:t>
            </a:r>
            <a:r>
              <a:rPr lang="en-GB" sz="1800" dirty="0" err="1">
                <a:solidFill>
                  <a:schemeClr val="tx1"/>
                </a:solidFill>
              </a:rPr>
              <a:t>bwrdd</a:t>
            </a:r>
            <a:r>
              <a:rPr lang="en-GB" sz="1800" dirty="0">
                <a:solidFill>
                  <a:schemeClr val="tx1"/>
                </a:solidFill>
              </a:rPr>
              <a:t> iechyd?</a:t>
            </a:r>
          </a:p>
        </p:txBody>
      </p:sp>
      <p:pic>
        <p:nvPicPr>
          <p:cNvPr id="2" name="22 - Summar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4950" y="5536298"/>
            <a:ext cx="487363" cy="487363"/>
          </a:xfrm>
          <a:prstGeom prst="rect">
            <a:avLst/>
          </a:prstGeom>
        </p:spPr>
      </p:pic>
      <p:pic>
        <p:nvPicPr>
          <p:cNvPr id="4"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2876677" y="5536297"/>
            <a:ext cx="487363" cy="487363"/>
          </a:xfrm>
          <a:prstGeom prst="rect">
            <a:avLst/>
          </a:prstGeom>
        </p:spPr>
      </p:pic>
    </p:spTree>
    <p:extLst>
      <p:ext uri="{BB962C8B-B14F-4D97-AF65-F5344CB8AC3E}">
        <p14:creationId xmlns:p14="http://schemas.microsoft.com/office/powerpoint/2010/main" val="433826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82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6938"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87"/>
          <p:cNvSpPr txBox="1">
            <a:spLocks/>
          </p:cNvSpPr>
          <p:nvPr/>
        </p:nvSpPr>
        <p:spPr>
          <a:xfrm>
            <a:off x="974233" y="902089"/>
            <a:ext cx="11633982" cy="4276579"/>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3000" kern="1200">
                <a:solidFill>
                  <a:schemeClr val="tx1"/>
                </a:solidFill>
                <a:latin typeface="VAG Rounded"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defRPr sz="1800"/>
            </a:pPr>
            <a:endParaRPr lang="en-GB" sz="2200" dirty="0"/>
          </a:p>
          <a:p>
            <a:pPr>
              <a:lnSpc>
                <a:spcPct val="100000"/>
              </a:lnSpc>
              <a:defRPr sz="1800"/>
            </a:pPr>
            <a:r>
              <a:rPr lang="en-GB" sz="2200" dirty="0"/>
              <a:t>          </a:t>
            </a:r>
          </a:p>
          <a:p>
            <a:pPr>
              <a:lnSpc>
                <a:spcPct val="100000"/>
              </a:lnSpc>
              <a:defRPr sz="1800"/>
            </a:pPr>
            <a:r>
              <a:rPr lang="en-GB" sz="2200" dirty="0"/>
              <a:t>                                     </a:t>
            </a:r>
          </a:p>
        </p:txBody>
      </p:sp>
      <p:sp>
        <p:nvSpPr>
          <p:cNvPr id="3" name="Title 1"/>
          <p:cNvSpPr>
            <a:spLocks noGrp="1"/>
          </p:cNvSpPr>
          <p:nvPr>
            <p:ph type="ctrTitle"/>
          </p:nvPr>
        </p:nvSpPr>
        <p:spPr>
          <a:xfrm>
            <a:off x="5850781" y="1321813"/>
            <a:ext cx="5771592" cy="3656386"/>
          </a:xfrm>
        </p:spPr>
        <p:txBody>
          <a:bodyPr/>
          <a:lstStyle/>
          <a:p>
            <a:r>
              <a:rPr lang="en-US" sz="6600">
                <a:solidFill>
                  <a:schemeClr val="accent4"/>
                </a:solidFill>
              </a:rPr>
              <a:t>Trafodaeth</a:t>
            </a:r>
            <a:r>
              <a:rPr lang="en-GB" sz="6600" smtClean="0"/>
              <a:t/>
            </a:r>
            <a:br>
              <a:rPr lang="en-GB" sz="6600" smtClean="0"/>
            </a:br>
            <a:r>
              <a:rPr lang="en-GB" sz="6600"/>
              <a:t/>
            </a:r>
            <a:br>
              <a:rPr lang="en-GB" sz="6600"/>
            </a:br>
            <a:r>
              <a:rPr lang="en-GB" sz="6600" smtClean="0"/>
              <a:t>Discussion </a:t>
            </a:r>
            <a:r>
              <a:rPr lang="en-GB" sz="6600" dirty="0"/>
              <a:t/>
            </a:r>
            <a:br>
              <a:rPr lang="en-GB" sz="6600" dirty="0"/>
            </a:br>
            <a:r>
              <a:rPr lang="en-GB" sz="6600"/>
              <a:t>        </a:t>
            </a:r>
            <a:endParaRPr lang="en-GB" sz="6600" dirty="0">
              <a:solidFill>
                <a:schemeClr val="bg2"/>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3800" y="1070211"/>
            <a:ext cx="2857331" cy="3245492"/>
          </a:xfrm>
          <a:prstGeom prst="rect">
            <a:avLst/>
          </a:prstGeom>
        </p:spPr>
      </p:pic>
    </p:spTree>
    <p:extLst>
      <p:ext uri="{BB962C8B-B14F-4D97-AF65-F5344CB8AC3E}">
        <p14:creationId xmlns:p14="http://schemas.microsoft.com/office/powerpoint/2010/main" val="16474290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87"/>
          <p:cNvSpPr txBox="1">
            <a:spLocks/>
          </p:cNvSpPr>
          <p:nvPr/>
        </p:nvSpPr>
        <p:spPr>
          <a:xfrm>
            <a:off x="974233" y="902089"/>
            <a:ext cx="11633982" cy="4276579"/>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3000" kern="1200">
                <a:solidFill>
                  <a:schemeClr val="tx1"/>
                </a:solidFill>
                <a:latin typeface="VAG Rounded"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defRPr sz="1800"/>
            </a:pPr>
            <a:endParaRPr lang="en-GB" sz="2200" dirty="0"/>
          </a:p>
          <a:p>
            <a:pPr>
              <a:lnSpc>
                <a:spcPct val="100000"/>
              </a:lnSpc>
              <a:defRPr sz="1800"/>
            </a:pPr>
            <a:r>
              <a:rPr lang="en-GB" sz="2200" dirty="0"/>
              <a:t>          </a:t>
            </a:r>
          </a:p>
          <a:p>
            <a:pPr>
              <a:lnSpc>
                <a:spcPct val="100000"/>
              </a:lnSpc>
              <a:defRPr sz="1800"/>
            </a:pPr>
            <a:r>
              <a:rPr lang="en-GB" sz="2200" dirty="0"/>
              <a:t>                                     </a:t>
            </a:r>
          </a:p>
        </p:txBody>
      </p:sp>
      <p:sp>
        <p:nvSpPr>
          <p:cNvPr id="2" name="Rectangle 1"/>
          <p:cNvSpPr/>
          <p:nvPr/>
        </p:nvSpPr>
        <p:spPr>
          <a:xfrm>
            <a:off x="779445" y="902089"/>
            <a:ext cx="10843060" cy="2708434"/>
          </a:xfrm>
          <a:prstGeom prst="rect">
            <a:avLst/>
          </a:prstGeom>
        </p:spPr>
        <p:txBody>
          <a:bodyPr wrap="square">
            <a:spAutoFit/>
          </a:bodyPr>
          <a:lstStyle/>
          <a:p>
            <a:pPr>
              <a:lnSpc>
                <a:spcPct val="100000"/>
              </a:lnSpc>
              <a:defRPr sz="1800"/>
            </a:pPr>
            <a:r>
              <a:rPr lang="en-GB" sz="3600" b="1" dirty="0" err="1">
                <a:solidFill>
                  <a:schemeClr val="accent4">
                    <a:lumMod val="75000"/>
                  </a:schemeClr>
                </a:solidFill>
                <a:latin typeface="+mj-lt"/>
              </a:rPr>
              <a:t>Manylion</a:t>
            </a:r>
            <a:r>
              <a:rPr lang="en-GB" sz="3600" b="1" dirty="0">
                <a:solidFill>
                  <a:schemeClr val="accent4">
                    <a:lumMod val="75000"/>
                  </a:schemeClr>
                </a:solidFill>
                <a:latin typeface="+mj-lt"/>
              </a:rPr>
              <a:t> </a:t>
            </a:r>
            <a:r>
              <a:rPr lang="en-GB" sz="3600" b="1" dirty="0" err="1">
                <a:solidFill>
                  <a:schemeClr val="accent4">
                    <a:lumMod val="75000"/>
                  </a:schemeClr>
                </a:solidFill>
                <a:latin typeface="+mj-lt"/>
              </a:rPr>
              <a:t>Cyswllt</a:t>
            </a:r>
            <a:r>
              <a:rPr lang="en-GB" sz="3600" b="1" dirty="0">
                <a:solidFill>
                  <a:schemeClr val="accent4">
                    <a:lumMod val="75000"/>
                  </a:schemeClr>
                </a:solidFill>
                <a:latin typeface="+mj-lt"/>
              </a:rPr>
              <a:t> </a:t>
            </a:r>
            <a:r>
              <a:rPr lang="en-GB" sz="3600" b="1" dirty="0">
                <a:latin typeface="+mj-lt"/>
              </a:rPr>
              <a:t>| Contact Details</a:t>
            </a:r>
            <a:endParaRPr lang="en-GB" sz="3600" b="1" dirty="0">
              <a:solidFill>
                <a:srgbClr val="DE0058"/>
              </a:solidFill>
              <a:latin typeface="+mj-lt"/>
            </a:endParaRPr>
          </a:p>
          <a:p>
            <a:pPr>
              <a:lnSpc>
                <a:spcPct val="100000"/>
              </a:lnSpc>
              <a:defRPr sz="1800"/>
            </a:pPr>
            <a:endParaRPr lang="en-GB" sz="1200" b="1" dirty="0">
              <a:latin typeface="+mj-lt"/>
            </a:endParaRPr>
          </a:p>
          <a:p>
            <a:pPr>
              <a:lnSpc>
                <a:spcPct val="100000"/>
              </a:lnSpc>
              <a:defRPr sz="1800"/>
            </a:pPr>
            <a:endParaRPr lang="en-GB" sz="1400" b="1" dirty="0">
              <a:latin typeface="+mj-lt"/>
            </a:endParaRPr>
          </a:p>
          <a:p>
            <a:pPr>
              <a:lnSpc>
                <a:spcPct val="100000"/>
              </a:lnSpc>
              <a:defRPr sz="1800"/>
            </a:pPr>
            <a:r>
              <a:rPr lang="en-GB" b="1" dirty="0" err="1">
                <a:solidFill>
                  <a:schemeClr val="accent4">
                    <a:lumMod val="75000"/>
                  </a:schemeClr>
                </a:solidFill>
                <a:latin typeface="+mj-lt"/>
              </a:rPr>
              <a:t>Trydar</a:t>
            </a:r>
            <a:r>
              <a:rPr lang="en-GB" b="1" dirty="0">
                <a:solidFill>
                  <a:schemeClr val="accent4">
                    <a:lumMod val="75000"/>
                  </a:schemeClr>
                </a:solidFill>
                <a:latin typeface="+mj-lt"/>
              </a:rPr>
              <a:t> </a:t>
            </a:r>
            <a:r>
              <a:rPr lang="en-GB" b="1" dirty="0">
                <a:latin typeface="+mj-lt"/>
              </a:rPr>
              <a:t>|</a:t>
            </a:r>
            <a:r>
              <a:rPr lang="en-GB" b="1" dirty="0">
                <a:solidFill>
                  <a:schemeClr val="accent4">
                    <a:lumMod val="75000"/>
                  </a:schemeClr>
                </a:solidFill>
                <a:latin typeface="+mj-lt"/>
              </a:rPr>
              <a:t> </a:t>
            </a:r>
            <a:r>
              <a:rPr lang="en-GB" b="1" dirty="0">
                <a:latin typeface="+mj-lt"/>
              </a:rPr>
              <a:t>Twitter</a:t>
            </a:r>
            <a:r>
              <a:rPr lang="en-GB" b="1" dirty="0">
                <a:solidFill>
                  <a:srgbClr val="DE0058"/>
                </a:solidFill>
                <a:latin typeface="+mj-lt"/>
              </a:rPr>
              <a:t>              	</a:t>
            </a:r>
            <a:r>
              <a:rPr lang="en-GB" b="1" dirty="0">
                <a:latin typeface="+mj-lt"/>
              </a:rPr>
              <a:t>@</a:t>
            </a:r>
            <a:r>
              <a:rPr lang="en-GB" b="1" dirty="0" err="1">
                <a:latin typeface="+mj-lt"/>
              </a:rPr>
              <a:t>childcomwales</a:t>
            </a:r>
            <a:endParaRPr lang="en-GB" b="1" dirty="0">
              <a:latin typeface="+mj-lt"/>
            </a:endParaRPr>
          </a:p>
          <a:p>
            <a:pPr>
              <a:lnSpc>
                <a:spcPct val="100000"/>
              </a:lnSpc>
              <a:defRPr sz="1800"/>
            </a:pPr>
            <a:r>
              <a:rPr lang="en-GB" b="1" dirty="0">
                <a:latin typeface="+mj-lt"/>
              </a:rPr>
              <a:t>Instagram</a:t>
            </a:r>
            <a:r>
              <a:rPr lang="en-GB" b="1" dirty="0">
                <a:solidFill>
                  <a:srgbClr val="DE0058"/>
                </a:solidFill>
                <a:latin typeface="+mj-lt"/>
              </a:rPr>
              <a:t>			</a:t>
            </a:r>
            <a:r>
              <a:rPr lang="en-GB" b="1" dirty="0">
                <a:latin typeface="+mj-lt"/>
              </a:rPr>
              <a:t>@</a:t>
            </a:r>
            <a:r>
              <a:rPr lang="en-GB" b="1" dirty="0" err="1">
                <a:latin typeface="+mj-lt"/>
              </a:rPr>
              <a:t>childcomwales</a:t>
            </a:r>
            <a:endParaRPr lang="en-GB" b="1" dirty="0">
              <a:latin typeface="+mj-lt"/>
            </a:endParaRPr>
          </a:p>
          <a:p>
            <a:pPr>
              <a:lnSpc>
                <a:spcPct val="100000"/>
              </a:lnSpc>
              <a:defRPr sz="1800"/>
            </a:pPr>
            <a:r>
              <a:rPr lang="en-GB" b="1" dirty="0" err="1">
                <a:solidFill>
                  <a:schemeClr val="accent4">
                    <a:lumMod val="75000"/>
                  </a:schemeClr>
                </a:solidFill>
                <a:latin typeface="+mj-lt"/>
              </a:rPr>
              <a:t>Ffôn</a:t>
            </a:r>
            <a:r>
              <a:rPr lang="en-GB" b="1" dirty="0">
                <a:solidFill>
                  <a:srgbClr val="DE0058"/>
                </a:solidFill>
                <a:latin typeface="+mj-lt"/>
              </a:rPr>
              <a:t>  </a:t>
            </a:r>
            <a:r>
              <a:rPr lang="en-GB" b="1" dirty="0">
                <a:latin typeface="+mj-lt"/>
              </a:rPr>
              <a:t>| Phone</a:t>
            </a:r>
            <a:r>
              <a:rPr lang="en-GB" dirty="0">
                <a:latin typeface="+mj-lt"/>
              </a:rPr>
              <a:t>             		</a:t>
            </a:r>
            <a:r>
              <a:rPr lang="en-GB" b="1" dirty="0">
                <a:latin typeface="+mj-lt"/>
              </a:rPr>
              <a:t>01792 765600</a:t>
            </a:r>
          </a:p>
          <a:p>
            <a:pPr>
              <a:lnSpc>
                <a:spcPct val="100000"/>
              </a:lnSpc>
              <a:defRPr sz="1800"/>
            </a:pPr>
            <a:r>
              <a:rPr lang="en-GB" b="1" dirty="0" err="1">
                <a:solidFill>
                  <a:schemeClr val="accent4">
                    <a:lumMod val="75000"/>
                  </a:schemeClr>
                </a:solidFill>
                <a:latin typeface="+mj-lt"/>
              </a:rPr>
              <a:t>Ebost</a:t>
            </a:r>
            <a:r>
              <a:rPr lang="en-GB" b="1" dirty="0">
                <a:solidFill>
                  <a:schemeClr val="accent4">
                    <a:lumMod val="75000"/>
                  </a:schemeClr>
                </a:solidFill>
                <a:latin typeface="+mj-lt"/>
              </a:rPr>
              <a:t> </a:t>
            </a:r>
            <a:r>
              <a:rPr lang="en-GB" b="1" dirty="0">
                <a:latin typeface="+mj-lt"/>
              </a:rPr>
              <a:t>| Email   </a:t>
            </a:r>
            <a:r>
              <a:rPr lang="en-GB" dirty="0">
                <a:latin typeface="+mj-lt"/>
              </a:rPr>
              <a:t>             		</a:t>
            </a:r>
            <a:r>
              <a:rPr lang="en-GB" u="sng" dirty="0">
                <a:solidFill>
                  <a:srgbClr val="0563C1"/>
                </a:solidFill>
                <a:uFill>
                  <a:solidFill>
                    <a:srgbClr val="0563C1"/>
                  </a:solidFill>
                </a:uFill>
                <a:latin typeface="+mj-lt"/>
                <a:hlinkClick r:id="rId3"/>
              </a:rPr>
              <a:t>post@childcomwales.org.uk</a:t>
            </a:r>
            <a:r>
              <a:rPr lang="en-GB" u="sng" dirty="0">
                <a:solidFill>
                  <a:srgbClr val="0563C1"/>
                </a:solidFill>
                <a:uFill>
                  <a:solidFill>
                    <a:srgbClr val="0563C1"/>
                  </a:solidFill>
                </a:uFill>
                <a:latin typeface="+mj-lt"/>
              </a:rPr>
              <a:t> </a:t>
            </a:r>
            <a:r>
              <a:rPr lang="en-GB" dirty="0">
                <a:latin typeface="+mj-lt"/>
              </a:rPr>
              <a:t>| </a:t>
            </a:r>
            <a:r>
              <a:rPr lang="en-GB" u="sng" dirty="0">
                <a:solidFill>
                  <a:srgbClr val="0563C1"/>
                </a:solidFill>
                <a:uFill>
                  <a:solidFill>
                    <a:srgbClr val="0563C1"/>
                  </a:solidFill>
                </a:uFill>
                <a:latin typeface="+mj-lt"/>
              </a:rPr>
              <a:t>post@complantcymru.org.uk </a:t>
            </a:r>
          </a:p>
          <a:p>
            <a:pPr>
              <a:lnSpc>
                <a:spcPct val="100000"/>
              </a:lnSpc>
              <a:defRPr sz="1800"/>
            </a:pPr>
            <a:r>
              <a:rPr lang="en-GB" b="1" dirty="0">
                <a:latin typeface="+mj-lt"/>
              </a:rPr>
              <a:t>Facebook			</a:t>
            </a:r>
            <a:r>
              <a:rPr lang="en-GB" dirty="0">
                <a:latin typeface="+mj-lt"/>
                <a:hlinkClick r:id="rId4"/>
              </a:rPr>
              <a:t>https://www.facebook.com/childcomwales/</a:t>
            </a:r>
            <a:endParaRPr lang="en-GB" dirty="0">
              <a:latin typeface="+mj-lt"/>
            </a:endParaRPr>
          </a:p>
          <a:p>
            <a:pPr>
              <a:lnSpc>
                <a:spcPct val="100000"/>
              </a:lnSpc>
              <a:defRPr sz="1800"/>
            </a:pPr>
            <a:r>
              <a:rPr lang="en-GB" b="1" dirty="0" err="1">
                <a:solidFill>
                  <a:schemeClr val="accent4">
                    <a:lumMod val="75000"/>
                  </a:schemeClr>
                </a:solidFill>
                <a:latin typeface="+mj-lt"/>
              </a:rPr>
              <a:t>Gwefan</a:t>
            </a:r>
            <a:r>
              <a:rPr lang="en-GB" dirty="0">
                <a:latin typeface="+mj-lt"/>
              </a:rPr>
              <a:t>  </a:t>
            </a:r>
            <a:r>
              <a:rPr lang="en-GB" b="1" dirty="0">
                <a:latin typeface="+mj-lt"/>
              </a:rPr>
              <a:t>| Website   		</a:t>
            </a:r>
            <a:r>
              <a:rPr lang="en-GB" u="sng" dirty="0">
                <a:solidFill>
                  <a:srgbClr val="0563C1"/>
                </a:solidFill>
                <a:uFill>
                  <a:solidFill>
                    <a:srgbClr val="0563C1"/>
                  </a:solidFill>
                </a:uFill>
                <a:latin typeface="+mj-lt"/>
                <a:hlinkClick r:id="" invalidUrl="http://www.childcomwales.org.uk%7C/"/>
              </a:rPr>
              <a:t>www.childcomwales.org.uk</a:t>
            </a:r>
            <a:r>
              <a:rPr lang="en-GB" dirty="0">
                <a:latin typeface="+mj-lt"/>
                <a:hlinkClick r:id="" invalidUrl="http://www.childcomwales.org.uk%7C/"/>
              </a:rPr>
              <a:t>|</a:t>
            </a:r>
            <a:r>
              <a:rPr lang="en-GB" dirty="0">
                <a:latin typeface="+mj-lt"/>
              </a:rPr>
              <a:t> </a:t>
            </a:r>
            <a:r>
              <a:rPr lang="en-GB" u="sng" dirty="0">
                <a:solidFill>
                  <a:srgbClr val="0563C1"/>
                </a:solidFill>
                <a:uFill>
                  <a:solidFill>
                    <a:srgbClr val="0563C1"/>
                  </a:solidFill>
                </a:uFill>
                <a:latin typeface="+mj-lt"/>
                <a:hlinkClick r:id="rId5"/>
              </a:rPr>
              <a:t>www.complantcymru.org.uk</a:t>
            </a:r>
            <a:endParaRPr lang="en-GB" u="sng" dirty="0">
              <a:solidFill>
                <a:srgbClr val="0563C1"/>
              </a:solidFill>
              <a:uFill>
                <a:solidFill>
                  <a:srgbClr val="0563C1"/>
                </a:solidFill>
              </a:uFill>
              <a:latin typeface="+mj-lt"/>
            </a:endParaRPr>
          </a:p>
        </p:txBody>
      </p:sp>
    </p:spTree>
    <p:extLst>
      <p:ext uri="{BB962C8B-B14F-4D97-AF65-F5344CB8AC3E}">
        <p14:creationId xmlns:p14="http://schemas.microsoft.com/office/powerpoint/2010/main" val="36351371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6547385" y="588856"/>
            <a:ext cx="5008746" cy="997196"/>
          </a:xfrm>
          <a:prstGeom prst="rect">
            <a:avLst/>
          </a:prstGeom>
        </p:spPr>
        <p:txBody>
          <a:bodyPr vert="horz" wrap="square" lIns="0" tIns="0" rIns="0" bIns="0" rtlCol="0" anchor="t" anchorCtr="0">
            <a:spAutoFit/>
          </a:bodyPr>
          <a:lstStyle>
            <a:lvl1pPr algn="ctr" defTabSz="914400" rtl="0" eaLnBrk="1" latinLnBrk="0" hangingPunct="1">
              <a:lnSpc>
                <a:spcPct val="90000"/>
              </a:lnSpc>
              <a:spcBef>
                <a:spcPct val="0"/>
              </a:spcBef>
              <a:buNone/>
              <a:defRPr sz="6000" kern="1200">
                <a:solidFill>
                  <a:schemeClr val="bg1"/>
                </a:solidFill>
                <a:latin typeface="VAG Rounded" pitchFamily="50" charset="0"/>
                <a:ea typeface="+mj-ea"/>
                <a:cs typeface="+mj-cs"/>
              </a:defRPr>
            </a:lvl1pPr>
          </a:lstStyle>
          <a:p>
            <a:r>
              <a:rPr lang="en-GB" sz="3600" dirty="0">
                <a:solidFill>
                  <a:schemeClr val="tx1"/>
                </a:solidFill>
              </a:rPr>
              <a:t>Video – Children’s Wrongs</a:t>
            </a:r>
          </a:p>
        </p:txBody>
      </p:sp>
      <p:sp>
        <p:nvSpPr>
          <p:cNvPr id="8" name="Subtitle 2"/>
          <p:cNvSpPr txBox="1">
            <a:spLocks/>
          </p:cNvSpPr>
          <p:nvPr/>
        </p:nvSpPr>
        <p:spPr>
          <a:xfrm>
            <a:off x="-242789" y="2614640"/>
            <a:ext cx="10852073" cy="1631216"/>
          </a:xfrm>
          <a:prstGeom prst="rect">
            <a:avLst/>
          </a:prstGeom>
        </p:spPr>
        <p:txBody>
          <a:bodyPr vert="horz" wrap="square" lIns="0" tIns="0" rIns="0" bIns="0" rtlCol="0">
            <a:spAutoFit/>
          </a:bodyPr>
          <a:lstStyle>
            <a:lvl1pPr marL="0" indent="0" algn="ctr" defTabSz="914400" rtl="0" eaLnBrk="1" latinLnBrk="0" hangingPunct="1">
              <a:lnSpc>
                <a:spcPct val="90000"/>
              </a:lnSpc>
              <a:spcBef>
                <a:spcPts val="1000"/>
              </a:spcBef>
              <a:buFont typeface="Arial" panose="020B0604020202020204" pitchFamily="34" charset="0"/>
              <a:buNone/>
              <a:defRPr sz="3000" kern="1200">
                <a:solidFill>
                  <a:schemeClr val="bg1"/>
                </a:solidFill>
                <a:latin typeface="VAG Rounded"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lvl="0" indent="-342900" algn="l">
              <a:buFont typeface="Arial" panose="020B0604020202020204" pitchFamily="34" charset="0"/>
              <a:buChar char="•"/>
            </a:pPr>
            <a:endParaRPr lang="en-GB" sz="2200" dirty="0"/>
          </a:p>
          <a:p>
            <a:pPr marL="342900" lvl="0" indent="-342900" algn="l">
              <a:buFont typeface="Arial" panose="020B0604020202020204" pitchFamily="34" charset="0"/>
              <a:buChar char="•"/>
            </a:pPr>
            <a:endParaRPr lang="en-GB" sz="2200" dirty="0"/>
          </a:p>
          <a:p>
            <a:pPr marL="342900" lvl="0" indent="-342900" algn="l">
              <a:buFont typeface="Arial" panose="020B0604020202020204" pitchFamily="34" charset="0"/>
              <a:buChar char="•"/>
            </a:pPr>
            <a:endParaRPr lang="en-GB" sz="2200" dirty="0"/>
          </a:p>
          <a:p>
            <a:pPr algn="l"/>
            <a:endParaRPr lang="en-GB" sz="2400" dirty="0"/>
          </a:p>
        </p:txBody>
      </p:sp>
      <p:sp>
        <p:nvSpPr>
          <p:cNvPr id="4" name="Title 3"/>
          <p:cNvSpPr txBox="1">
            <a:spLocks/>
          </p:cNvSpPr>
          <p:nvPr/>
        </p:nvSpPr>
        <p:spPr>
          <a:xfrm>
            <a:off x="907902" y="557464"/>
            <a:ext cx="5231567" cy="997196"/>
          </a:xfrm>
          <a:prstGeom prst="rect">
            <a:avLst/>
          </a:prstGeom>
        </p:spPr>
        <p:txBody>
          <a:bodyPr vert="horz" wrap="square" lIns="0" tIns="0" rIns="0" bIns="0" rtlCol="0" anchor="t" anchorCtr="0">
            <a:spAutoFit/>
          </a:bodyPr>
          <a:lstStyle>
            <a:lvl1pPr algn="ctr" defTabSz="914400" rtl="0" eaLnBrk="1" latinLnBrk="0" hangingPunct="1">
              <a:lnSpc>
                <a:spcPct val="90000"/>
              </a:lnSpc>
              <a:spcBef>
                <a:spcPct val="0"/>
              </a:spcBef>
              <a:buNone/>
              <a:defRPr sz="6000" kern="1200">
                <a:solidFill>
                  <a:schemeClr val="bg1"/>
                </a:solidFill>
                <a:latin typeface="VAG Rounded" pitchFamily="50" charset="0"/>
                <a:ea typeface="+mj-ea"/>
                <a:cs typeface="+mj-cs"/>
              </a:defRPr>
            </a:lvl1pPr>
          </a:lstStyle>
          <a:p>
            <a:r>
              <a:rPr lang="en-GB" sz="3600" dirty="0" err="1">
                <a:solidFill>
                  <a:schemeClr val="tx1"/>
                </a:solidFill>
                <a:sym typeface="Calibri"/>
              </a:rPr>
              <a:t>Fideo</a:t>
            </a:r>
            <a:r>
              <a:rPr lang="en-GB" sz="3600" dirty="0">
                <a:solidFill>
                  <a:schemeClr val="tx1"/>
                </a:solidFill>
                <a:sym typeface="Calibri"/>
              </a:rPr>
              <a:t> - </a:t>
            </a:r>
            <a:r>
              <a:rPr lang="en-GB" sz="3600" dirty="0" err="1">
                <a:solidFill>
                  <a:schemeClr val="tx1"/>
                </a:solidFill>
                <a:sym typeface="Calibri"/>
              </a:rPr>
              <a:t>Hawliau</a:t>
            </a:r>
            <a:r>
              <a:rPr lang="en-GB" sz="3600" dirty="0">
                <a:solidFill>
                  <a:schemeClr val="tx1"/>
                </a:solidFill>
                <a:sym typeface="Calibri"/>
              </a:rPr>
              <a:t> Plant? Ha</a:t>
            </a:r>
            <a:endParaRPr lang="en-GB" sz="3600" dirty="0">
              <a:solidFill>
                <a:schemeClr val="tx1"/>
              </a:solidFill>
            </a:endParaRPr>
          </a:p>
        </p:txBody>
      </p:sp>
      <p:sp>
        <p:nvSpPr>
          <p:cNvPr id="6" name="Title 3"/>
          <p:cNvSpPr txBox="1">
            <a:spLocks/>
          </p:cNvSpPr>
          <p:nvPr/>
        </p:nvSpPr>
        <p:spPr>
          <a:xfrm>
            <a:off x="450194" y="1576558"/>
            <a:ext cx="5231567" cy="830997"/>
          </a:xfrm>
          <a:prstGeom prst="rect">
            <a:avLst/>
          </a:prstGeom>
        </p:spPr>
        <p:txBody>
          <a:bodyPr vert="horz" wrap="square" lIns="0" tIns="0" rIns="0" bIns="0" rtlCol="0" anchor="t" anchorCtr="0">
            <a:spAutoFit/>
          </a:bodyPr>
          <a:lstStyle>
            <a:lvl1pPr algn="ctr" defTabSz="914400" rtl="0" eaLnBrk="1" latinLnBrk="0" hangingPunct="1">
              <a:lnSpc>
                <a:spcPct val="90000"/>
              </a:lnSpc>
              <a:spcBef>
                <a:spcPct val="0"/>
              </a:spcBef>
              <a:buNone/>
              <a:defRPr sz="6000" kern="1200">
                <a:solidFill>
                  <a:schemeClr val="bg1"/>
                </a:solidFill>
                <a:latin typeface="VAG Rounded" pitchFamily="50" charset="0"/>
                <a:ea typeface="+mj-ea"/>
                <a:cs typeface="+mj-cs"/>
              </a:defRPr>
            </a:lvl1pPr>
          </a:lstStyle>
          <a:p>
            <a:r>
              <a:rPr lang="en-GB" dirty="0"/>
              <a:t> </a:t>
            </a:r>
          </a:p>
        </p:txBody>
      </p:sp>
      <p:pic>
        <p:nvPicPr>
          <p:cNvPr id="9" name="Screen Shot 2018-03-16 at 10.04.46.png" descr="Screen Shot 2018-03-16 at 10.04.46.png">
            <a:hlinkClick r:id="rId7"/>
          </p:cNvPr>
          <p:cNvPicPr>
            <a:picLocks noChangeAspect="1"/>
          </p:cNvPicPr>
          <p:nvPr/>
        </p:nvPicPr>
        <p:blipFill>
          <a:blip r:embed="rId8"/>
          <a:stretch>
            <a:fillRect/>
          </a:stretch>
        </p:blipFill>
        <p:spPr>
          <a:xfrm>
            <a:off x="6915348" y="1771473"/>
            <a:ext cx="4037611" cy="3061725"/>
          </a:xfrm>
          <a:prstGeom prst="rect">
            <a:avLst/>
          </a:prstGeom>
          <a:ln w="12700">
            <a:miter lim="400000"/>
          </a:ln>
        </p:spPr>
      </p:pic>
      <p:pic>
        <p:nvPicPr>
          <p:cNvPr id="11" name="Picture 10">
            <a:hlinkClick r:id="rId9"/>
          </p:cNvPr>
          <p:cNvPicPr>
            <a:picLocks noChangeAspect="1"/>
          </p:cNvPicPr>
          <p:nvPr/>
        </p:nvPicPr>
        <p:blipFill>
          <a:blip r:embed="rId10"/>
          <a:stretch>
            <a:fillRect/>
          </a:stretch>
        </p:blipFill>
        <p:spPr>
          <a:xfrm>
            <a:off x="693874" y="1685781"/>
            <a:ext cx="5231567" cy="3233108"/>
          </a:xfrm>
          <a:prstGeom prst="rect">
            <a:avLst/>
          </a:prstGeom>
        </p:spPr>
      </p:pic>
      <p:pic>
        <p:nvPicPr>
          <p:cNvPr id="3" name="Slide 3 - Vide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808076" y="5768726"/>
            <a:ext cx="487363" cy="487363"/>
          </a:xfrm>
          <a:prstGeom prst="rect">
            <a:avLst/>
          </a:prstGeom>
        </p:spPr>
      </p:pic>
      <p:pic>
        <p:nvPicPr>
          <p:cNvPr id="7"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822295" y="5769744"/>
            <a:ext cx="487363" cy="487363"/>
          </a:xfrm>
          <a:prstGeom prst="rect">
            <a:avLst/>
          </a:prstGeom>
        </p:spPr>
      </p:pic>
    </p:spTree>
    <p:extLst>
      <p:ext uri="{BB962C8B-B14F-4D97-AF65-F5344CB8AC3E}">
        <p14:creationId xmlns:p14="http://schemas.microsoft.com/office/powerpoint/2010/main" val="17501841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54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1433" fill="hold"/>
                                        <p:tgtEl>
                                          <p:spTgt spid="7"/>
                                        </p:tgtEl>
                                      </p:cBhvr>
                                    </p:cmd>
                                  </p:childTnLst>
                                </p:cTn>
                              </p:par>
                            </p:childTnLst>
                          </p:cTn>
                        </p:par>
                      </p:childTnLst>
                    </p:cTn>
                  </p:par>
                </p:childTnLst>
              </p:cTn>
              <p:nextCondLst>
                <p:cond evt="onClick" delay="0">
                  <p:tgtEl>
                    <p:spTgt spid="7"/>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6805" y="569506"/>
            <a:ext cx="5847347" cy="4708981"/>
          </a:xfrm>
          <a:prstGeom prst="rect">
            <a:avLst/>
          </a:prstGeom>
          <a:noFill/>
        </p:spPr>
        <p:txBody>
          <a:bodyPr wrap="square" rtlCol="0">
            <a:spAutoFit/>
          </a:bodyPr>
          <a:lstStyle/>
          <a:p>
            <a:pPr algn="ctr"/>
            <a:r>
              <a:rPr lang="en-GB" sz="2800" dirty="0" err="1">
                <a:latin typeface="+mj-lt"/>
              </a:rPr>
              <a:t>Cwis</a:t>
            </a:r>
            <a:endParaRPr lang="en-GB" sz="2800" dirty="0">
              <a:latin typeface="+mj-lt"/>
            </a:endParaRPr>
          </a:p>
          <a:p>
            <a:pPr algn="ctr"/>
            <a:endParaRPr lang="en-GB" sz="2400" dirty="0">
              <a:latin typeface="+mj-lt"/>
            </a:endParaRPr>
          </a:p>
          <a:p>
            <a:pPr marL="342900" indent="-342900" algn="ctr">
              <a:buFont typeface="Arial" panose="020B0604020202020204" pitchFamily="34" charset="0"/>
              <a:buChar char="•"/>
            </a:pPr>
            <a:r>
              <a:rPr lang="en-US" sz="2400" dirty="0" err="1">
                <a:latin typeface="+mj-lt"/>
              </a:rPr>
              <a:t>Ydych</a:t>
            </a:r>
            <a:r>
              <a:rPr lang="en-US" sz="2400" dirty="0">
                <a:latin typeface="+mj-lt"/>
              </a:rPr>
              <a:t> chi </a:t>
            </a:r>
            <a:r>
              <a:rPr lang="en-US" sz="2400" dirty="0" err="1">
                <a:latin typeface="+mj-lt"/>
              </a:rPr>
              <a:t>wedi</a:t>
            </a:r>
            <a:r>
              <a:rPr lang="en-US" sz="2400" dirty="0">
                <a:latin typeface="+mj-lt"/>
              </a:rPr>
              <a:t> </a:t>
            </a:r>
            <a:r>
              <a:rPr lang="en-US" sz="2400" dirty="0" err="1">
                <a:latin typeface="+mj-lt"/>
              </a:rPr>
              <a:t>cael</a:t>
            </a:r>
            <a:r>
              <a:rPr lang="en-US" sz="2400" dirty="0">
                <a:latin typeface="+mj-lt"/>
              </a:rPr>
              <a:t> </a:t>
            </a:r>
            <a:r>
              <a:rPr lang="en-US" sz="2400" dirty="0" err="1">
                <a:latin typeface="+mj-lt"/>
              </a:rPr>
              <a:t>hyfforddiant</a:t>
            </a:r>
            <a:r>
              <a:rPr lang="en-US" sz="2400" dirty="0">
                <a:latin typeface="+mj-lt"/>
              </a:rPr>
              <a:t> CCUHP </a:t>
            </a:r>
            <a:r>
              <a:rPr lang="en-US" sz="2400" dirty="0" err="1">
                <a:latin typeface="+mj-lt"/>
              </a:rPr>
              <a:t>o'r</a:t>
            </a:r>
            <a:r>
              <a:rPr lang="en-US" sz="2400" dirty="0">
                <a:latin typeface="+mj-lt"/>
              </a:rPr>
              <a:t> </a:t>
            </a:r>
            <a:r>
              <a:rPr lang="en-US" sz="2400" dirty="0" err="1">
                <a:latin typeface="+mj-lt"/>
              </a:rPr>
              <a:t>blaen</a:t>
            </a:r>
            <a:r>
              <a:rPr lang="en-US" sz="2400" dirty="0">
                <a:latin typeface="+mj-lt"/>
              </a:rPr>
              <a:t>?</a:t>
            </a:r>
          </a:p>
          <a:p>
            <a:pPr marL="342900" indent="-342900" algn="ctr">
              <a:buFont typeface="Arial" panose="020B0604020202020204" pitchFamily="34" charset="0"/>
              <a:buChar char="•"/>
            </a:pPr>
            <a:r>
              <a:rPr lang="en-US" sz="2400" dirty="0">
                <a:latin typeface="+mj-lt"/>
              </a:rPr>
              <a:t>Faint o </a:t>
            </a:r>
            <a:r>
              <a:rPr lang="en-US" sz="2400" dirty="0" err="1">
                <a:latin typeface="+mj-lt"/>
              </a:rPr>
              <a:t>hawliau</a:t>
            </a:r>
            <a:r>
              <a:rPr lang="en-US" sz="2400" dirty="0">
                <a:latin typeface="+mj-lt"/>
              </a:rPr>
              <a:t> </a:t>
            </a:r>
            <a:r>
              <a:rPr lang="en-US" sz="2400" dirty="0" err="1">
                <a:latin typeface="+mj-lt"/>
              </a:rPr>
              <a:t>sydd</a:t>
            </a:r>
            <a:r>
              <a:rPr lang="en-US" sz="2400" dirty="0">
                <a:latin typeface="+mj-lt"/>
              </a:rPr>
              <a:t> </a:t>
            </a:r>
            <a:r>
              <a:rPr lang="en-US" sz="2400" dirty="0" err="1">
                <a:latin typeface="+mj-lt"/>
              </a:rPr>
              <a:t>gan</a:t>
            </a:r>
            <a:r>
              <a:rPr lang="en-US" sz="2400" dirty="0">
                <a:latin typeface="+mj-lt"/>
              </a:rPr>
              <a:t> </a:t>
            </a:r>
            <a:r>
              <a:rPr lang="en-US" sz="2400" dirty="0" err="1">
                <a:latin typeface="+mj-lt"/>
              </a:rPr>
              <a:t>blant</a:t>
            </a:r>
            <a:r>
              <a:rPr lang="en-US" sz="2400" dirty="0">
                <a:latin typeface="+mj-lt"/>
              </a:rPr>
              <a:t>?</a:t>
            </a:r>
          </a:p>
          <a:p>
            <a:pPr marL="342900" indent="-342900" algn="ctr">
              <a:buFont typeface="Arial" panose="020B0604020202020204" pitchFamily="34" charset="0"/>
              <a:buChar char="•"/>
            </a:pPr>
            <a:r>
              <a:rPr lang="en-US" sz="2400" dirty="0">
                <a:latin typeface="+mj-lt"/>
              </a:rPr>
              <a:t>Pa </a:t>
            </a:r>
            <a:r>
              <a:rPr lang="en-US" sz="2400" dirty="0" err="1">
                <a:latin typeface="+mj-lt"/>
              </a:rPr>
              <a:t>oedrannau</a:t>
            </a:r>
            <a:r>
              <a:rPr lang="en-US" sz="2400" dirty="0">
                <a:latin typeface="+mj-lt"/>
              </a:rPr>
              <a:t> </a:t>
            </a:r>
            <a:r>
              <a:rPr lang="en-US" sz="2400" dirty="0" err="1">
                <a:latin typeface="+mj-lt"/>
              </a:rPr>
              <a:t>mae'n</a:t>
            </a:r>
            <a:r>
              <a:rPr lang="en-US" sz="2400" dirty="0">
                <a:latin typeface="+mj-lt"/>
              </a:rPr>
              <a:t> </a:t>
            </a:r>
            <a:r>
              <a:rPr lang="en-US" sz="2400" dirty="0" err="1">
                <a:latin typeface="+mj-lt"/>
              </a:rPr>
              <a:t>eu</a:t>
            </a:r>
            <a:r>
              <a:rPr lang="en-US" sz="2400" dirty="0">
                <a:latin typeface="+mj-lt"/>
              </a:rPr>
              <a:t> </a:t>
            </a:r>
            <a:r>
              <a:rPr lang="en-US" sz="2400" dirty="0" err="1">
                <a:latin typeface="+mj-lt"/>
              </a:rPr>
              <a:t>cynnwys</a:t>
            </a:r>
            <a:r>
              <a:rPr lang="en-US" sz="2400" dirty="0">
                <a:latin typeface="+mj-lt"/>
              </a:rPr>
              <a:t>?</a:t>
            </a:r>
          </a:p>
          <a:p>
            <a:pPr marL="342900" indent="-342900" algn="ctr">
              <a:buFont typeface="Arial" panose="020B0604020202020204" pitchFamily="34" charset="0"/>
              <a:buChar char="•"/>
            </a:pPr>
            <a:r>
              <a:rPr lang="en-US" sz="2400" dirty="0" err="1">
                <a:latin typeface="+mj-lt"/>
              </a:rPr>
              <a:t>Ym</a:t>
            </a:r>
            <a:r>
              <a:rPr lang="en-US" sz="2400" dirty="0">
                <a:latin typeface="+mj-lt"/>
              </a:rPr>
              <a:t> </a:t>
            </a:r>
            <a:r>
              <a:rPr lang="en-US" sz="2400" dirty="0" err="1">
                <a:latin typeface="+mj-lt"/>
              </a:rPr>
              <a:t>mha</a:t>
            </a:r>
            <a:r>
              <a:rPr lang="en-US" sz="2400" dirty="0">
                <a:latin typeface="+mj-lt"/>
              </a:rPr>
              <a:t> </a:t>
            </a:r>
            <a:r>
              <a:rPr lang="en-US" sz="2400" dirty="0" err="1">
                <a:latin typeface="+mj-lt"/>
              </a:rPr>
              <a:t>flwyddyn</a:t>
            </a:r>
            <a:r>
              <a:rPr lang="en-US" sz="2400" dirty="0">
                <a:latin typeface="+mj-lt"/>
              </a:rPr>
              <a:t> </a:t>
            </a:r>
            <a:r>
              <a:rPr lang="en-US" sz="2400" dirty="0" err="1">
                <a:latin typeface="+mj-lt"/>
              </a:rPr>
              <a:t>cafodd</a:t>
            </a:r>
            <a:r>
              <a:rPr lang="en-US" sz="2400" dirty="0">
                <a:latin typeface="+mj-lt"/>
              </a:rPr>
              <a:t> CCUHP </a:t>
            </a:r>
            <a:r>
              <a:rPr lang="en-US" sz="2400" dirty="0" err="1">
                <a:latin typeface="+mj-lt"/>
              </a:rPr>
              <a:t>ei</a:t>
            </a:r>
            <a:r>
              <a:rPr lang="en-US" sz="2400" dirty="0">
                <a:latin typeface="+mj-lt"/>
              </a:rPr>
              <a:t> </a:t>
            </a:r>
            <a:r>
              <a:rPr lang="en-US" sz="2400" dirty="0" err="1">
                <a:latin typeface="+mj-lt"/>
              </a:rPr>
              <a:t>gadarnhau</a:t>
            </a:r>
            <a:r>
              <a:rPr lang="en-US" sz="2400" dirty="0">
                <a:latin typeface="+mj-lt"/>
              </a:rPr>
              <a:t>?</a:t>
            </a:r>
          </a:p>
          <a:p>
            <a:pPr marL="342900" indent="-342900" algn="ctr">
              <a:buFont typeface="Arial" panose="020B0604020202020204" pitchFamily="34" charset="0"/>
              <a:buChar char="•"/>
            </a:pPr>
            <a:r>
              <a:rPr lang="en-US" sz="2400" dirty="0" err="1">
                <a:latin typeface="+mj-lt"/>
              </a:rPr>
              <a:t>Pwy</a:t>
            </a:r>
            <a:r>
              <a:rPr lang="en-US" sz="2400" dirty="0">
                <a:latin typeface="+mj-lt"/>
              </a:rPr>
              <a:t> </a:t>
            </a:r>
            <a:r>
              <a:rPr lang="en-US" sz="2400" dirty="0" err="1">
                <a:latin typeface="+mj-lt"/>
              </a:rPr>
              <a:t>sy’n</a:t>
            </a:r>
            <a:r>
              <a:rPr lang="en-US" sz="2400" dirty="0">
                <a:latin typeface="+mj-lt"/>
              </a:rPr>
              <a:t> </a:t>
            </a:r>
            <a:r>
              <a:rPr lang="en-US" sz="2400" dirty="0" err="1">
                <a:latin typeface="+mj-lt"/>
              </a:rPr>
              <a:t>gyfrifol</a:t>
            </a:r>
            <a:r>
              <a:rPr lang="en-US" sz="2400" dirty="0">
                <a:latin typeface="+mj-lt"/>
              </a:rPr>
              <a:t> </a:t>
            </a:r>
            <a:r>
              <a:rPr lang="en-US" sz="2400" dirty="0" err="1">
                <a:latin typeface="+mj-lt"/>
              </a:rPr>
              <a:t>yng</a:t>
            </a:r>
            <a:r>
              <a:rPr lang="en-US" sz="2400" dirty="0">
                <a:latin typeface="+mj-lt"/>
              </a:rPr>
              <a:t> </a:t>
            </a:r>
            <a:r>
              <a:rPr lang="en-US" sz="2400" dirty="0" err="1">
                <a:latin typeface="+mj-lt"/>
              </a:rPr>
              <a:t>Nghymru</a:t>
            </a:r>
            <a:r>
              <a:rPr lang="en-US" sz="2400" dirty="0">
                <a:latin typeface="+mj-lt"/>
              </a:rPr>
              <a:t> am </a:t>
            </a:r>
            <a:r>
              <a:rPr lang="en-US" sz="2400" dirty="0" err="1">
                <a:latin typeface="+mj-lt"/>
              </a:rPr>
              <a:t>gynnal</a:t>
            </a:r>
            <a:r>
              <a:rPr lang="en-US" sz="2400" dirty="0">
                <a:latin typeface="+mj-lt"/>
              </a:rPr>
              <a:t> </a:t>
            </a:r>
            <a:r>
              <a:rPr lang="en-US" sz="2400" dirty="0" err="1">
                <a:latin typeface="+mj-lt"/>
              </a:rPr>
              <a:t>hawliau</a:t>
            </a:r>
            <a:r>
              <a:rPr lang="en-US" sz="2400" dirty="0">
                <a:latin typeface="+mj-lt"/>
              </a:rPr>
              <a:t> plant?</a:t>
            </a:r>
          </a:p>
          <a:p>
            <a:pPr marL="457200" indent="-457200">
              <a:buFontTx/>
              <a:buChar char="-"/>
            </a:pPr>
            <a:endParaRPr lang="en-US" sz="2800" dirty="0">
              <a:solidFill>
                <a:schemeClr val="bg1"/>
              </a:solidFill>
              <a:latin typeface="+mj-lt"/>
            </a:endParaRPr>
          </a:p>
          <a:p>
            <a:pPr marL="457200" indent="-457200">
              <a:buFontTx/>
              <a:buChar char="-"/>
            </a:pPr>
            <a:endParaRPr lang="en-US" sz="2800" dirty="0">
              <a:solidFill>
                <a:schemeClr val="bg1"/>
              </a:solidFill>
              <a:latin typeface="+mj-lt"/>
            </a:endParaRPr>
          </a:p>
        </p:txBody>
      </p:sp>
      <p:sp>
        <p:nvSpPr>
          <p:cNvPr id="5" name="TextBox 4"/>
          <p:cNvSpPr txBox="1"/>
          <p:nvPr/>
        </p:nvSpPr>
        <p:spPr>
          <a:xfrm>
            <a:off x="6335838" y="569506"/>
            <a:ext cx="5233737" cy="4216539"/>
          </a:xfrm>
          <a:prstGeom prst="rect">
            <a:avLst/>
          </a:prstGeom>
          <a:noFill/>
        </p:spPr>
        <p:txBody>
          <a:bodyPr wrap="square" rtlCol="0">
            <a:spAutoFit/>
          </a:bodyPr>
          <a:lstStyle/>
          <a:p>
            <a:pPr algn="ctr"/>
            <a:r>
              <a:rPr lang="en-US" sz="2800" b="1" dirty="0" smtClean="0">
                <a:latin typeface="+mj-lt"/>
              </a:rPr>
              <a:t>Quiz</a:t>
            </a:r>
          </a:p>
          <a:p>
            <a:pPr algn="ctr"/>
            <a:endParaRPr lang="en-US" sz="2400" b="1" dirty="0">
              <a:latin typeface="+mj-lt"/>
            </a:endParaRPr>
          </a:p>
          <a:p>
            <a:pPr marL="342900" indent="-342900" algn="ctr">
              <a:buFont typeface="Arial" panose="020B0604020202020204" pitchFamily="34" charset="0"/>
              <a:buChar char="•"/>
            </a:pPr>
            <a:r>
              <a:rPr lang="en-US" sz="2400" b="1" dirty="0">
                <a:latin typeface="+mj-lt"/>
              </a:rPr>
              <a:t>Have you had UNCRC training before</a:t>
            </a:r>
            <a:r>
              <a:rPr lang="en-US" sz="2400" b="1" dirty="0" smtClean="0">
                <a:latin typeface="+mj-lt"/>
              </a:rPr>
              <a:t>?</a:t>
            </a:r>
          </a:p>
          <a:p>
            <a:pPr marL="342900" indent="-342900" algn="ctr">
              <a:buFont typeface="Arial" panose="020B0604020202020204" pitchFamily="34" charset="0"/>
              <a:buChar char="•"/>
            </a:pPr>
            <a:r>
              <a:rPr lang="en-US" sz="2400" b="1" dirty="0">
                <a:latin typeface="+mj-lt"/>
              </a:rPr>
              <a:t>How many rights do children have</a:t>
            </a:r>
            <a:r>
              <a:rPr lang="en-US" sz="2400" b="1" dirty="0" smtClean="0">
                <a:latin typeface="+mj-lt"/>
              </a:rPr>
              <a:t>?</a:t>
            </a:r>
          </a:p>
          <a:p>
            <a:pPr marL="342900" indent="-342900" algn="ctr">
              <a:buFont typeface="Arial" panose="020B0604020202020204" pitchFamily="34" charset="0"/>
              <a:buChar char="•"/>
            </a:pPr>
            <a:r>
              <a:rPr lang="en-US" sz="2400" b="1" dirty="0">
                <a:latin typeface="+mj-lt"/>
              </a:rPr>
              <a:t>What ages does it cover</a:t>
            </a:r>
            <a:r>
              <a:rPr lang="en-US" sz="2400" b="1" dirty="0" smtClean="0">
                <a:latin typeface="+mj-lt"/>
              </a:rPr>
              <a:t>?</a:t>
            </a:r>
          </a:p>
          <a:p>
            <a:pPr marL="342900" indent="-342900" algn="ctr">
              <a:buFont typeface="Arial" panose="020B0604020202020204" pitchFamily="34" charset="0"/>
              <a:buChar char="•"/>
            </a:pPr>
            <a:r>
              <a:rPr lang="en-US" sz="2400" b="1" dirty="0">
                <a:latin typeface="+mj-lt"/>
              </a:rPr>
              <a:t>What year was the UNCRC </a:t>
            </a:r>
            <a:r>
              <a:rPr lang="en-US" sz="2400" b="1" dirty="0" smtClean="0">
                <a:latin typeface="+mj-lt"/>
              </a:rPr>
              <a:t>ratified?</a:t>
            </a:r>
          </a:p>
          <a:p>
            <a:pPr marL="342900" indent="-342900" algn="ctr">
              <a:buFont typeface="Arial" panose="020B0604020202020204" pitchFamily="34" charset="0"/>
              <a:buChar char="•"/>
            </a:pPr>
            <a:r>
              <a:rPr lang="en-US" sz="2400" b="1" dirty="0">
                <a:latin typeface="+mj-lt"/>
              </a:rPr>
              <a:t>Who is responsible in Wales for upholding children’s rights?</a:t>
            </a:r>
            <a:endParaRPr lang="en-GB" sz="2400" b="1" dirty="0">
              <a:latin typeface="+mj-lt"/>
            </a:endParaRPr>
          </a:p>
        </p:txBody>
      </p:sp>
      <p:pic>
        <p:nvPicPr>
          <p:cNvPr id="2" name="Slide 4 - Quiz answer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09024" y="5609128"/>
            <a:ext cx="487363" cy="487363"/>
          </a:xfrm>
          <a:prstGeom prst="rect">
            <a:avLst/>
          </a:prstGeom>
        </p:spPr>
      </p:pic>
      <p:pic>
        <p:nvPicPr>
          <p:cNvPr id="4"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2986796" y="5609129"/>
            <a:ext cx="487363" cy="487363"/>
          </a:xfrm>
          <a:prstGeom prst="rect">
            <a:avLst/>
          </a:prstGeom>
        </p:spPr>
      </p:pic>
    </p:spTree>
    <p:extLst>
      <p:ext uri="{BB962C8B-B14F-4D97-AF65-F5344CB8AC3E}">
        <p14:creationId xmlns:p14="http://schemas.microsoft.com/office/powerpoint/2010/main" val="10456431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41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97759"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35998" y="2690998"/>
            <a:ext cx="10304835" cy="830997"/>
          </a:xfrm>
        </p:spPr>
        <p:txBody>
          <a:bodyPr/>
          <a:lstStyle/>
          <a:p>
            <a:r>
              <a:rPr lang="en-GB" dirty="0">
                <a:solidFill>
                  <a:schemeClr val="tx1"/>
                </a:solidFill>
              </a:rPr>
              <a:t>Stepping Out activity</a:t>
            </a:r>
          </a:p>
        </p:txBody>
      </p:sp>
      <p:sp>
        <p:nvSpPr>
          <p:cNvPr id="3" name="Subtitle 2"/>
          <p:cNvSpPr>
            <a:spLocks noGrp="1"/>
          </p:cNvSpPr>
          <p:nvPr>
            <p:ph type="subTitle" idx="1"/>
          </p:nvPr>
        </p:nvSpPr>
        <p:spPr>
          <a:xfrm>
            <a:off x="935997" y="986035"/>
            <a:ext cx="10304835" cy="415498"/>
          </a:xfrm>
        </p:spPr>
        <p:txBody>
          <a:bodyPr/>
          <a:lstStyle/>
          <a:p>
            <a:r>
              <a:rPr lang="en-GB" sz="6000" dirty="0" err="1">
                <a:solidFill>
                  <a:schemeClr val="accent4"/>
                </a:solidFill>
              </a:rPr>
              <a:t>Gweithgaredd</a:t>
            </a:r>
            <a:r>
              <a:rPr lang="en-GB" sz="6000" dirty="0">
                <a:solidFill>
                  <a:schemeClr val="accent4"/>
                </a:solidFill>
              </a:rPr>
              <a:t> </a:t>
            </a:r>
            <a:r>
              <a:rPr lang="en-GB" sz="6000" dirty="0" err="1">
                <a:solidFill>
                  <a:schemeClr val="accent4"/>
                </a:solidFill>
              </a:rPr>
              <a:t>Camu</a:t>
            </a:r>
            <a:r>
              <a:rPr lang="en-GB" sz="6000" dirty="0">
                <a:solidFill>
                  <a:schemeClr val="accent4"/>
                </a:solidFill>
              </a:rPr>
              <a:t> Allan</a:t>
            </a:r>
          </a:p>
        </p:txBody>
      </p:sp>
      <p:pic>
        <p:nvPicPr>
          <p:cNvPr id="4" name="Slide 5 - Stepping ou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73652" y="2862814"/>
            <a:ext cx="487363" cy="487363"/>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526522" y="1157851"/>
            <a:ext cx="487363" cy="487363"/>
          </a:xfrm>
          <a:prstGeom prst="rect">
            <a:avLst/>
          </a:prstGeom>
        </p:spPr>
      </p:pic>
    </p:spTree>
    <p:extLst>
      <p:ext uri="{BB962C8B-B14F-4D97-AF65-F5344CB8AC3E}">
        <p14:creationId xmlns:p14="http://schemas.microsoft.com/office/powerpoint/2010/main" val="20891669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6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0297"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516657" y="503932"/>
            <a:ext cx="5223676" cy="830997"/>
          </a:xfrm>
        </p:spPr>
        <p:txBody>
          <a:bodyPr/>
          <a:lstStyle/>
          <a:p>
            <a:r>
              <a:rPr lang="en-GB" sz="2400" dirty="0">
                <a:solidFill>
                  <a:schemeClr val="tx1"/>
                </a:solidFill>
              </a:rPr>
              <a:t>Mae </a:t>
            </a:r>
            <a:r>
              <a:rPr lang="en-GB" sz="2400" dirty="0" err="1">
                <a:solidFill>
                  <a:schemeClr val="tx1"/>
                </a:solidFill>
              </a:rPr>
              <a:t>gennym</a:t>
            </a:r>
            <a:r>
              <a:rPr lang="en-GB" sz="2400" dirty="0">
                <a:solidFill>
                  <a:schemeClr val="tx1"/>
                </a:solidFill>
              </a:rPr>
              <a:t> </a:t>
            </a:r>
            <a:r>
              <a:rPr lang="en-GB" sz="2400" dirty="0" err="1">
                <a:solidFill>
                  <a:schemeClr val="tx1"/>
                </a:solidFill>
              </a:rPr>
              <a:t>ni</a:t>
            </a:r>
            <a:r>
              <a:rPr lang="en-GB" sz="2400" dirty="0">
                <a:solidFill>
                  <a:schemeClr val="tx1"/>
                </a:solidFill>
              </a:rPr>
              <a:t> </a:t>
            </a:r>
            <a:r>
              <a:rPr lang="en-GB" sz="2400" dirty="0" err="1">
                <a:solidFill>
                  <a:schemeClr val="tx1"/>
                </a:solidFill>
              </a:rPr>
              <a:t>Hawliau</a:t>
            </a:r>
            <a:r>
              <a:rPr lang="en-GB" sz="2400" dirty="0">
                <a:solidFill>
                  <a:schemeClr val="tx1"/>
                </a:solidFill>
              </a:rPr>
              <a:t> </a:t>
            </a:r>
            <a:r>
              <a:rPr lang="en-GB" sz="2400" dirty="0" err="1">
                <a:solidFill>
                  <a:schemeClr val="tx1"/>
                </a:solidFill>
              </a:rPr>
              <a:t>Dynol</a:t>
            </a:r>
            <a:r>
              <a:rPr lang="en-GB" sz="2400" dirty="0">
                <a:solidFill>
                  <a:schemeClr val="tx1"/>
                </a:solidFill>
              </a:rPr>
              <a:t>, pam </a:t>
            </a:r>
            <a:r>
              <a:rPr lang="en-GB" sz="2400" dirty="0" err="1">
                <a:solidFill>
                  <a:schemeClr val="tx1"/>
                </a:solidFill>
              </a:rPr>
              <a:t>mae</a:t>
            </a:r>
            <a:r>
              <a:rPr lang="en-GB" sz="2400" dirty="0">
                <a:solidFill>
                  <a:schemeClr val="tx1"/>
                </a:solidFill>
              </a:rPr>
              <a:t> </a:t>
            </a:r>
            <a:r>
              <a:rPr lang="en-GB" sz="2400" dirty="0" err="1">
                <a:solidFill>
                  <a:schemeClr val="tx1"/>
                </a:solidFill>
              </a:rPr>
              <a:t>angen</a:t>
            </a:r>
            <a:r>
              <a:rPr lang="en-GB" sz="2400" dirty="0">
                <a:solidFill>
                  <a:schemeClr val="tx1"/>
                </a:solidFill>
              </a:rPr>
              <a:t> </a:t>
            </a:r>
            <a:r>
              <a:rPr lang="en-GB" sz="2400" dirty="0" err="1">
                <a:solidFill>
                  <a:schemeClr val="tx1"/>
                </a:solidFill>
              </a:rPr>
              <a:t>Hawliau</a:t>
            </a:r>
            <a:r>
              <a:rPr lang="en-GB" sz="2400" dirty="0">
                <a:solidFill>
                  <a:schemeClr val="tx1"/>
                </a:solidFill>
              </a:rPr>
              <a:t> Plant?</a:t>
            </a:r>
            <a:r>
              <a:rPr lang="en-GB" sz="1800" dirty="0"/>
              <a:t/>
            </a:r>
            <a:br>
              <a:rPr lang="en-GB" sz="1800" dirty="0"/>
            </a:br>
            <a:r>
              <a:rPr lang="en-GB" sz="1800" dirty="0"/>
              <a:t/>
            </a:r>
            <a:br>
              <a:rPr lang="en-GB" sz="1800" dirty="0"/>
            </a:br>
            <a:r>
              <a:rPr lang="en-GB" sz="1800" dirty="0"/>
              <a:t/>
            </a:r>
            <a:br>
              <a:rPr lang="en-GB" sz="1800" dirty="0"/>
            </a:br>
            <a:r>
              <a:rPr lang="en-GB" sz="1800" dirty="0"/>
              <a:t/>
            </a:r>
            <a:br>
              <a:rPr lang="en-GB" sz="1800" dirty="0"/>
            </a:br>
            <a:r>
              <a:rPr lang="en-GB" sz="1800" dirty="0"/>
              <a:t/>
            </a:r>
            <a:br>
              <a:rPr lang="en-GB" sz="1800" dirty="0"/>
            </a:br>
            <a:r>
              <a:rPr lang="en-GB" sz="1800" dirty="0"/>
              <a:t/>
            </a:r>
            <a:br>
              <a:rPr lang="en-GB" sz="1800" dirty="0"/>
            </a:br>
            <a:r>
              <a:rPr lang="en-GB" sz="1800" dirty="0">
                <a:solidFill>
                  <a:srgbClr val="DE0058"/>
                </a:solidFill>
                <a:cs typeface="Arial" panose="020B0604020202020204" pitchFamily="34" charset="0"/>
              </a:rPr>
              <a:t/>
            </a:r>
            <a:br>
              <a:rPr lang="en-GB" sz="1800" dirty="0">
                <a:solidFill>
                  <a:srgbClr val="DE0058"/>
                </a:solidFill>
                <a:cs typeface="Arial" panose="020B0604020202020204" pitchFamily="34" charset="0"/>
              </a:rPr>
            </a:br>
            <a:r>
              <a:rPr lang="en-GB" sz="1800" dirty="0">
                <a:solidFill>
                  <a:srgbClr val="DE0058"/>
                </a:solidFill>
                <a:cs typeface="Arial" panose="020B0604020202020204" pitchFamily="34" charset="0"/>
              </a:rPr>
              <a:t/>
            </a:r>
            <a:br>
              <a:rPr lang="en-GB" sz="1800" dirty="0">
                <a:solidFill>
                  <a:srgbClr val="DE0058"/>
                </a:solidFill>
                <a:cs typeface="Arial" panose="020B0604020202020204" pitchFamily="34" charset="0"/>
              </a:rPr>
            </a:br>
            <a:endParaRPr lang="en-GB" sz="1800" dirty="0"/>
          </a:p>
        </p:txBody>
      </p:sp>
      <p:sp>
        <p:nvSpPr>
          <p:cNvPr id="3" name="Subtitle 2"/>
          <p:cNvSpPr>
            <a:spLocks noGrp="1"/>
          </p:cNvSpPr>
          <p:nvPr>
            <p:ph type="subTitle" idx="1"/>
          </p:nvPr>
        </p:nvSpPr>
        <p:spPr>
          <a:xfrm rot="10800000" flipV="1">
            <a:off x="6340149" y="503932"/>
            <a:ext cx="5174071" cy="258712"/>
          </a:xfrm>
        </p:spPr>
        <p:txBody>
          <a:bodyPr/>
          <a:lstStyle/>
          <a:p>
            <a:r>
              <a:rPr lang="en-GB" sz="2400" dirty="0">
                <a:solidFill>
                  <a:schemeClr val="tx1"/>
                </a:solidFill>
              </a:rPr>
              <a:t>We have Human Rights, why do we need Children’s Rights?</a:t>
            </a:r>
          </a:p>
          <a:p>
            <a:endParaRPr lang="en-GB" sz="1800" dirty="0">
              <a:solidFill>
                <a:schemeClr val="tx1"/>
              </a:solidFill>
            </a:endParaRPr>
          </a:p>
          <a:p>
            <a:pPr marL="285750" indent="-285750">
              <a:buFont typeface="Arial" panose="020B0604020202020204" pitchFamily="34" charset="0"/>
              <a:buChar char="•"/>
            </a:pPr>
            <a:r>
              <a:rPr lang="en-GB" sz="1800" dirty="0">
                <a:solidFill>
                  <a:schemeClr val="tx1"/>
                </a:solidFill>
              </a:rPr>
              <a:t>Children are more vulnerable to abuse and exploitation</a:t>
            </a:r>
          </a:p>
          <a:p>
            <a:pPr marL="285750" indent="-285750">
              <a:buFont typeface="Arial" panose="020B0604020202020204" pitchFamily="34" charset="0"/>
              <a:buChar char="•"/>
            </a:pPr>
            <a:r>
              <a:rPr lang="en-GB" sz="1800" dirty="0">
                <a:solidFill>
                  <a:schemeClr val="tx1"/>
                </a:solidFill>
              </a:rPr>
              <a:t>Dependent on age, children are entirely or mostly dependent on adults – best interests not always considered</a:t>
            </a:r>
          </a:p>
          <a:p>
            <a:pPr marL="285750" indent="-285750">
              <a:buFont typeface="Arial" panose="020B0604020202020204" pitchFamily="34" charset="0"/>
              <a:buChar char="•"/>
            </a:pPr>
            <a:r>
              <a:rPr lang="en-GB" sz="1800" dirty="0">
                <a:solidFill>
                  <a:schemeClr val="tx1"/>
                </a:solidFill>
              </a:rPr>
              <a:t>Children face an array of legal minimum ages at which they are considered capable of making decisions for themselves</a:t>
            </a:r>
          </a:p>
          <a:p>
            <a:pPr marL="285750" indent="-285750">
              <a:buFont typeface="Arial" panose="020B0604020202020204" pitchFamily="34" charset="0"/>
              <a:buChar char="•"/>
            </a:pPr>
            <a:r>
              <a:rPr lang="en-GB" sz="1800" dirty="0">
                <a:solidFill>
                  <a:schemeClr val="tx1"/>
                </a:solidFill>
              </a:rPr>
              <a:t>Children are often voiceless</a:t>
            </a:r>
          </a:p>
          <a:p>
            <a:r>
              <a:rPr lang="en-GB" sz="1800" dirty="0"/>
              <a:t/>
            </a:r>
            <a:br>
              <a:rPr lang="en-GB" sz="1800" dirty="0"/>
            </a:br>
            <a:r>
              <a:rPr lang="en-GB" sz="1800" dirty="0">
                <a:solidFill>
                  <a:srgbClr val="DE0058"/>
                </a:solidFill>
                <a:cs typeface="Arial" panose="020B0604020202020204" pitchFamily="34" charset="0"/>
              </a:rPr>
              <a:t/>
            </a:r>
            <a:br>
              <a:rPr lang="en-GB" sz="1800" dirty="0">
                <a:solidFill>
                  <a:srgbClr val="DE0058"/>
                </a:solidFill>
                <a:cs typeface="Arial" panose="020B0604020202020204" pitchFamily="34" charset="0"/>
              </a:rPr>
            </a:br>
            <a:r>
              <a:rPr lang="en-GB" sz="1800" dirty="0">
                <a:solidFill>
                  <a:srgbClr val="DE0058"/>
                </a:solidFill>
                <a:cs typeface="Arial" panose="020B0604020202020204" pitchFamily="34" charset="0"/>
              </a:rPr>
              <a:t/>
            </a:r>
            <a:br>
              <a:rPr lang="en-GB" sz="1800" dirty="0">
                <a:solidFill>
                  <a:srgbClr val="DE0058"/>
                </a:solidFill>
                <a:cs typeface="Arial" panose="020B0604020202020204" pitchFamily="34" charset="0"/>
              </a:rPr>
            </a:br>
            <a:endParaRPr lang="en-GB" sz="1800" dirty="0"/>
          </a:p>
          <a:p>
            <a:endParaRPr lang="en-GB" sz="1800" dirty="0"/>
          </a:p>
        </p:txBody>
      </p:sp>
      <p:sp>
        <p:nvSpPr>
          <p:cNvPr id="7" name="Rectangle 6"/>
          <p:cNvSpPr/>
          <p:nvPr/>
        </p:nvSpPr>
        <p:spPr>
          <a:xfrm>
            <a:off x="584679" y="1444430"/>
            <a:ext cx="5574997" cy="3693319"/>
          </a:xfrm>
          <a:prstGeom prst="rect">
            <a:avLst/>
          </a:prstGeom>
        </p:spPr>
        <p:txBody>
          <a:bodyPr wrap="square">
            <a:spAutoFit/>
          </a:bodyPr>
          <a:lstStyle/>
          <a:p>
            <a:pPr marL="285750" indent="-285750">
              <a:buFont typeface="Arial" panose="020B0604020202020204" pitchFamily="34" charset="0"/>
              <a:buChar char="•"/>
            </a:pPr>
            <a:r>
              <a:rPr lang="en-GB" dirty="0">
                <a:latin typeface="+mj-lt"/>
              </a:rPr>
              <a:t>Mae plant </a:t>
            </a:r>
            <a:r>
              <a:rPr lang="en-GB" dirty="0" err="1">
                <a:latin typeface="+mj-lt"/>
              </a:rPr>
              <a:t>yn</a:t>
            </a:r>
            <a:r>
              <a:rPr lang="en-GB" dirty="0">
                <a:latin typeface="+mj-lt"/>
              </a:rPr>
              <a:t> </a:t>
            </a:r>
            <a:r>
              <a:rPr lang="en-GB" dirty="0" err="1">
                <a:latin typeface="+mj-lt"/>
              </a:rPr>
              <a:t>fwy</a:t>
            </a:r>
            <a:r>
              <a:rPr lang="en-GB" dirty="0">
                <a:latin typeface="+mj-lt"/>
              </a:rPr>
              <a:t> </a:t>
            </a:r>
            <a:r>
              <a:rPr lang="en-GB" dirty="0" err="1">
                <a:latin typeface="+mj-lt"/>
              </a:rPr>
              <a:t>agored</a:t>
            </a:r>
            <a:r>
              <a:rPr lang="en-GB" dirty="0">
                <a:latin typeface="+mj-lt"/>
              </a:rPr>
              <a:t> </a:t>
            </a:r>
            <a:r>
              <a:rPr lang="en-GB" dirty="0" err="1">
                <a:latin typeface="+mj-lt"/>
              </a:rPr>
              <a:t>i</a:t>
            </a:r>
            <a:r>
              <a:rPr lang="en-GB" dirty="0">
                <a:latin typeface="+mj-lt"/>
              </a:rPr>
              <a:t> </a:t>
            </a:r>
            <a:r>
              <a:rPr lang="en-GB" dirty="0" err="1">
                <a:latin typeface="+mj-lt"/>
              </a:rPr>
              <a:t>gael</a:t>
            </a:r>
            <a:r>
              <a:rPr lang="en-GB" dirty="0">
                <a:latin typeface="+mj-lt"/>
              </a:rPr>
              <a:t> </a:t>
            </a:r>
            <a:r>
              <a:rPr lang="en-GB" dirty="0" err="1">
                <a:latin typeface="+mj-lt"/>
              </a:rPr>
              <a:t>eu</a:t>
            </a:r>
            <a:r>
              <a:rPr lang="en-GB" dirty="0">
                <a:latin typeface="+mj-lt"/>
              </a:rPr>
              <a:t> cam-</a:t>
            </a:r>
            <a:r>
              <a:rPr lang="en-GB" dirty="0" err="1">
                <a:latin typeface="+mj-lt"/>
              </a:rPr>
              <a:t>drin</a:t>
            </a:r>
            <a:r>
              <a:rPr lang="en-GB" dirty="0">
                <a:latin typeface="+mj-lt"/>
              </a:rPr>
              <a:t> </a:t>
            </a:r>
            <a:r>
              <a:rPr lang="en-GB" dirty="0" err="1">
                <a:latin typeface="+mj-lt"/>
              </a:rPr>
              <a:t>a’u</a:t>
            </a:r>
            <a:r>
              <a:rPr lang="en-GB" dirty="0">
                <a:latin typeface="+mj-lt"/>
              </a:rPr>
              <a:t> </a:t>
            </a:r>
            <a:r>
              <a:rPr lang="en-GB" dirty="0" err="1">
                <a:latin typeface="+mj-lt"/>
              </a:rPr>
              <a:t>hecsbloetio</a:t>
            </a:r>
            <a:endParaRPr lang="en-GB" dirty="0">
              <a:latin typeface="+mj-lt"/>
            </a:endParaRPr>
          </a:p>
          <a:p>
            <a:pPr marL="285750" indent="-285750">
              <a:buFont typeface="Arial" panose="020B0604020202020204" pitchFamily="34" charset="0"/>
              <a:buChar char="•"/>
            </a:pPr>
            <a:endParaRPr lang="en-GB" dirty="0">
              <a:latin typeface="+mj-lt"/>
            </a:endParaRPr>
          </a:p>
          <a:p>
            <a:pPr marL="285750" indent="-285750">
              <a:buFont typeface="Arial" panose="020B0604020202020204" pitchFamily="34" charset="0"/>
              <a:buChar char="•"/>
            </a:pPr>
            <a:r>
              <a:rPr lang="en-GB" dirty="0" err="1">
                <a:latin typeface="+mj-lt"/>
              </a:rPr>
              <a:t>Yn</a:t>
            </a:r>
            <a:r>
              <a:rPr lang="en-GB" dirty="0">
                <a:latin typeface="+mj-lt"/>
              </a:rPr>
              <a:t> </a:t>
            </a:r>
            <a:r>
              <a:rPr lang="en-GB" dirty="0" err="1">
                <a:latin typeface="+mj-lt"/>
              </a:rPr>
              <a:t>dibynnu</a:t>
            </a:r>
            <a:r>
              <a:rPr lang="en-GB" dirty="0">
                <a:latin typeface="+mj-lt"/>
              </a:rPr>
              <a:t> </a:t>
            </a:r>
            <a:r>
              <a:rPr lang="en-GB" dirty="0" err="1">
                <a:latin typeface="+mj-lt"/>
              </a:rPr>
              <a:t>ar</a:t>
            </a:r>
            <a:r>
              <a:rPr lang="en-GB" dirty="0">
                <a:latin typeface="+mj-lt"/>
              </a:rPr>
              <a:t> </a:t>
            </a:r>
            <a:r>
              <a:rPr lang="en-GB" dirty="0" err="1">
                <a:latin typeface="+mj-lt"/>
              </a:rPr>
              <a:t>eu</a:t>
            </a:r>
            <a:r>
              <a:rPr lang="en-GB" dirty="0">
                <a:latin typeface="+mj-lt"/>
              </a:rPr>
              <a:t> hoed, </a:t>
            </a:r>
            <a:r>
              <a:rPr lang="en-GB" dirty="0" err="1">
                <a:latin typeface="+mj-lt"/>
              </a:rPr>
              <a:t>mae</a:t>
            </a:r>
            <a:r>
              <a:rPr lang="en-GB" dirty="0">
                <a:latin typeface="+mj-lt"/>
              </a:rPr>
              <a:t> plant </a:t>
            </a:r>
            <a:r>
              <a:rPr lang="en-GB" dirty="0" err="1">
                <a:latin typeface="+mj-lt"/>
              </a:rPr>
              <a:t>yn</a:t>
            </a:r>
            <a:r>
              <a:rPr lang="en-GB" dirty="0">
                <a:latin typeface="+mj-lt"/>
              </a:rPr>
              <a:t> </a:t>
            </a:r>
            <a:r>
              <a:rPr lang="en-GB" dirty="0" err="1">
                <a:latin typeface="+mj-lt"/>
              </a:rPr>
              <a:t>ddibynnol</a:t>
            </a:r>
            <a:r>
              <a:rPr lang="en-GB" dirty="0">
                <a:latin typeface="+mj-lt"/>
              </a:rPr>
              <a:t> </a:t>
            </a:r>
            <a:r>
              <a:rPr lang="en-GB" dirty="0" err="1">
                <a:latin typeface="+mj-lt"/>
              </a:rPr>
              <a:t>ar</a:t>
            </a:r>
            <a:r>
              <a:rPr lang="en-GB" dirty="0">
                <a:latin typeface="+mj-lt"/>
              </a:rPr>
              <a:t> </a:t>
            </a:r>
            <a:r>
              <a:rPr lang="en-GB" dirty="0" err="1">
                <a:latin typeface="+mj-lt"/>
              </a:rPr>
              <a:t>oedolion</a:t>
            </a:r>
            <a:r>
              <a:rPr lang="en-GB" dirty="0">
                <a:latin typeface="+mj-lt"/>
              </a:rPr>
              <a:t> </a:t>
            </a:r>
            <a:r>
              <a:rPr lang="en-GB" dirty="0" err="1">
                <a:latin typeface="+mj-lt"/>
              </a:rPr>
              <a:t>yn</a:t>
            </a:r>
            <a:r>
              <a:rPr lang="en-GB" dirty="0">
                <a:latin typeface="+mj-lt"/>
              </a:rPr>
              <a:t> </a:t>
            </a:r>
            <a:r>
              <a:rPr lang="en-GB" dirty="0" err="1">
                <a:latin typeface="+mj-lt"/>
              </a:rPr>
              <a:t>llwyr</a:t>
            </a:r>
            <a:r>
              <a:rPr lang="en-GB" dirty="0">
                <a:latin typeface="+mj-lt"/>
              </a:rPr>
              <a:t> </a:t>
            </a:r>
            <a:r>
              <a:rPr lang="en-GB" dirty="0" err="1">
                <a:latin typeface="+mj-lt"/>
              </a:rPr>
              <a:t>neu</a:t>
            </a:r>
            <a:r>
              <a:rPr lang="en-GB" dirty="0">
                <a:latin typeface="+mj-lt"/>
              </a:rPr>
              <a:t> </a:t>
            </a:r>
            <a:r>
              <a:rPr lang="en-GB" dirty="0" err="1">
                <a:latin typeface="+mj-lt"/>
              </a:rPr>
              <a:t>gan</a:t>
            </a:r>
            <a:r>
              <a:rPr lang="en-GB" dirty="0">
                <a:latin typeface="+mj-lt"/>
              </a:rPr>
              <a:t> </a:t>
            </a:r>
            <a:r>
              <a:rPr lang="en-GB" dirty="0" err="1">
                <a:latin typeface="+mj-lt"/>
              </a:rPr>
              <a:t>mwyaf</a:t>
            </a:r>
            <a:r>
              <a:rPr lang="en-GB" dirty="0">
                <a:latin typeface="+mj-lt"/>
              </a:rPr>
              <a:t> – </a:t>
            </a:r>
            <a:r>
              <a:rPr lang="en-GB" dirty="0" err="1">
                <a:latin typeface="+mj-lt"/>
              </a:rPr>
              <a:t>dyw</a:t>
            </a:r>
            <a:r>
              <a:rPr lang="en-GB" dirty="0">
                <a:latin typeface="+mj-lt"/>
              </a:rPr>
              <a:t> </a:t>
            </a:r>
            <a:r>
              <a:rPr lang="en-GB" dirty="0" err="1">
                <a:latin typeface="+mj-lt"/>
              </a:rPr>
              <a:t>eu</a:t>
            </a:r>
            <a:r>
              <a:rPr lang="en-GB" dirty="0">
                <a:latin typeface="+mj-lt"/>
              </a:rPr>
              <a:t> </a:t>
            </a:r>
            <a:r>
              <a:rPr lang="en-GB" dirty="0" err="1">
                <a:latin typeface="+mj-lt"/>
              </a:rPr>
              <a:t>lles</a:t>
            </a:r>
            <a:r>
              <a:rPr lang="en-GB" dirty="0">
                <a:latin typeface="+mj-lt"/>
              </a:rPr>
              <a:t> </a:t>
            </a:r>
            <a:r>
              <a:rPr lang="en-GB" dirty="0" err="1">
                <a:latin typeface="+mj-lt"/>
              </a:rPr>
              <a:t>pennaf</a:t>
            </a:r>
            <a:r>
              <a:rPr lang="en-GB" dirty="0">
                <a:latin typeface="+mj-lt"/>
              </a:rPr>
              <a:t> </a:t>
            </a:r>
            <a:r>
              <a:rPr lang="en-GB" dirty="0" err="1">
                <a:latin typeface="+mj-lt"/>
              </a:rPr>
              <a:t>ddim</a:t>
            </a:r>
            <a:r>
              <a:rPr lang="en-GB" dirty="0">
                <a:latin typeface="+mj-lt"/>
              </a:rPr>
              <a:t> bob </a:t>
            </a:r>
            <a:r>
              <a:rPr lang="en-GB" dirty="0" err="1">
                <a:latin typeface="+mj-lt"/>
              </a:rPr>
              <a:t>amser</a:t>
            </a:r>
            <a:r>
              <a:rPr lang="en-GB" dirty="0">
                <a:latin typeface="+mj-lt"/>
              </a:rPr>
              <a:t> </a:t>
            </a:r>
            <a:r>
              <a:rPr lang="en-GB" dirty="0" err="1">
                <a:latin typeface="+mj-lt"/>
              </a:rPr>
              <a:t>yn</a:t>
            </a:r>
            <a:r>
              <a:rPr lang="en-GB" dirty="0">
                <a:latin typeface="+mj-lt"/>
              </a:rPr>
              <a:t> </a:t>
            </a:r>
            <a:r>
              <a:rPr lang="en-GB" dirty="0" err="1">
                <a:latin typeface="+mj-lt"/>
              </a:rPr>
              <a:t>cael</a:t>
            </a:r>
            <a:r>
              <a:rPr lang="en-GB" dirty="0">
                <a:latin typeface="+mj-lt"/>
              </a:rPr>
              <a:t> </a:t>
            </a:r>
            <a:r>
              <a:rPr lang="en-GB" dirty="0" err="1">
                <a:latin typeface="+mj-lt"/>
              </a:rPr>
              <a:t>ei</a:t>
            </a:r>
            <a:r>
              <a:rPr lang="en-GB" dirty="0">
                <a:latin typeface="+mj-lt"/>
              </a:rPr>
              <a:t> </a:t>
            </a:r>
            <a:r>
              <a:rPr lang="en-GB" dirty="0" err="1">
                <a:latin typeface="+mj-lt"/>
              </a:rPr>
              <a:t>ystyried</a:t>
            </a:r>
            <a:endParaRPr lang="en-GB" dirty="0">
              <a:latin typeface="+mj-lt"/>
            </a:endParaRPr>
          </a:p>
          <a:p>
            <a:pPr marL="285750" indent="-285750">
              <a:buFont typeface="Arial" panose="020B0604020202020204" pitchFamily="34" charset="0"/>
              <a:buChar char="•"/>
            </a:pPr>
            <a:endParaRPr lang="en-GB" dirty="0">
              <a:latin typeface="+mj-lt"/>
            </a:endParaRPr>
          </a:p>
          <a:p>
            <a:pPr marL="285750" indent="-285750">
              <a:buFont typeface="Arial" panose="020B0604020202020204" pitchFamily="34" charset="0"/>
              <a:buChar char="•"/>
            </a:pPr>
            <a:r>
              <a:rPr lang="en-GB" dirty="0">
                <a:latin typeface="+mj-lt"/>
              </a:rPr>
              <a:t>Mae plant </a:t>
            </a:r>
            <a:r>
              <a:rPr lang="en-GB" dirty="0" err="1">
                <a:latin typeface="+mj-lt"/>
              </a:rPr>
              <a:t>yn</a:t>
            </a:r>
            <a:r>
              <a:rPr lang="en-GB" dirty="0">
                <a:latin typeface="+mj-lt"/>
              </a:rPr>
              <a:t> </a:t>
            </a:r>
            <a:r>
              <a:rPr lang="en-GB" dirty="0" err="1">
                <a:latin typeface="+mj-lt"/>
              </a:rPr>
              <a:t>wynebu</a:t>
            </a:r>
            <a:r>
              <a:rPr lang="en-GB" dirty="0">
                <a:latin typeface="+mj-lt"/>
              </a:rPr>
              <a:t> </a:t>
            </a:r>
            <a:r>
              <a:rPr lang="en-GB" dirty="0" err="1">
                <a:latin typeface="+mj-lt"/>
              </a:rPr>
              <a:t>llu</a:t>
            </a:r>
            <a:r>
              <a:rPr lang="en-GB" dirty="0">
                <a:latin typeface="+mj-lt"/>
              </a:rPr>
              <a:t> o </a:t>
            </a:r>
            <a:r>
              <a:rPr lang="en-GB" dirty="0" err="1">
                <a:latin typeface="+mj-lt"/>
              </a:rPr>
              <a:t>derfynau</a:t>
            </a:r>
            <a:r>
              <a:rPr lang="en-GB" dirty="0">
                <a:latin typeface="+mj-lt"/>
              </a:rPr>
              <a:t> </a:t>
            </a:r>
            <a:r>
              <a:rPr lang="en-GB" dirty="0" err="1">
                <a:latin typeface="+mj-lt"/>
              </a:rPr>
              <a:t>oed</a:t>
            </a:r>
            <a:r>
              <a:rPr lang="en-GB" dirty="0">
                <a:latin typeface="+mj-lt"/>
              </a:rPr>
              <a:t> </a:t>
            </a:r>
            <a:r>
              <a:rPr lang="en-GB" dirty="0" err="1">
                <a:latin typeface="+mj-lt"/>
              </a:rPr>
              <a:t>cyfreithiol</a:t>
            </a:r>
            <a:r>
              <a:rPr lang="en-GB" dirty="0">
                <a:latin typeface="+mj-lt"/>
              </a:rPr>
              <a:t> </a:t>
            </a:r>
            <a:r>
              <a:rPr lang="en-GB" dirty="0" err="1">
                <a:latin typeface="+mj-lt"/>
              </a:rPr>
              <a:t>pryd</a:t>
            </a:r>
            <a:r>
              <a:rPr lang="en-GB" dirty="0">
                <a:latin typeface="+mj-lt"/>
              </a:rPr>
              <a:t> y </a:t>
            </a:r>
            <a:r>
              <a:rPr lang="en-GB" dirty="0" err="1">
                <a:latin typeface="+mj-lt"/>
              </a:rPr>
              <a:t>bernir</a:t>
            </a:r>
            <a:r>
              <a:rPr lang="en-GB" dirty="0">
                <a:latin typeface="+mj-lt"/>
              </a:rPr>
              <a:t> </a:t>
            </a:r>
            <a:r>
              <a:rPr lang="en-GB" dirty="0" err="1">
                <a:latin typeface="+mj-lt"/>
              </a:rPr>
              <a:t>eu</a:t>
            </a:r>
            <a:r>
              <a:rPr lang="en-GB" dirty="0">
                <a:latin typeface="+mj-lt"/>
              </a:rPr>
              <a:t> bod </a:t>
            </a:r>
            <a:r>
              <a:rPr lang="en-GB" dirty="0" err="1">
                <a:latin typeface="+mj-lt"/>
              </a:rPr>
              <a:t>nhw’n</a:t>
            </a:r>
            <a:r>
              <a:rPr lang="en-GB" dirty="0">
                <a:latin typeface="+mj-lt"/>
              </a:rPr>
              <a:t> </a:t>
            </a:r>
            <a:r>
              <a:rPr lang="en-GB" dirty="0" err="1">
                <a:latin typeface="+mj-lt"/>
              </a:rPr>
              <a:t>gallu</a:t>
            </a:r>
            <a:r>
              <a:rPr lang="en-GB" dirty="0">
                <a:latin typeface="+mj-lt"/>
              </a:rPr>
              <a:t> </a:t>
            </a:r>
            <a:r>
              <a:rPr lang="en-GB" dirty="0" err="1">
                <a:latin typeface="+mj-lt"/>
              </a:rPr>
              <a:t>gwneud</a:t>
            </a:r>
            <a:r>
              <a:rPr lang="en-GB" dirty="0">
                <a:latin typeface="+mj-lt"/>
              </a:rPr>
              <a:t> </a:t>
            </a:r>
            <a:r>
              <a:rPr lang="en-GB" dirty="0" err="1">
                <a:latin typeface="+mj-lt"/>
              </a:rPr>
              <a:t>penderfyniadau</a:t>
            </a:r>
            <a:r>
              <a:rPr lang="en-GB" dirty="0">
                <a:latin typeface="+mj-lt"/>
              </a:rPr>
              <a:t> </a:t>
            </a:r>
            <a:r>
              <a:rPr lang="en-GB" dirty="0" err="1">
                <a:latin typeface="+mj-lt"/>
              </a:rPr>
              <a:t>drostynt</a:t>
            </a:r>
            <a:r>
              <a:rPr lang="en-GB" dirty="0">
                <a:latin typeface="+mj-lt"/>
              </a:rPr>
              <a:t> </a:t>
            </a:r>
            <a:r>
              <a:rPr lang="en-GB" dirty="0" err="1">
                <a:latin typeface="+mj-lt"/>
              </a:rPr>
              <a:t>eu</a:t>
            </a:r>
            <a:r>
              <a:rPr lang="en-GB" dirty="0">
                <a:latin typeface="+mj-lt"/>
              </a:rPr>
              <a:t> </a:t>
            </a:r>
            <a:r>
              <a:rPr lang="en-GB" dirty="0" err="1">
                <a:latin typeface="+mj-lt"/>
              </a:rPr>
              <a:t>hunain</a:t>
            </a:r>
            <a:endParaRPr lang="en-GB" dirty="0">
              <a:latin typeface="+mj-lt"/>
            </a:endParaRPr>
          </a:p>
          <a:p>
            <a:pPr marL="285750" indent="-285750">
              <a:buFont typeface="Arial" panose="020B0604020202020204" pitchFamily="34" charset="0"/>
              <a:buChar char="•"/>
            </a:pPr>
            <a:endParaRPr lang="en-GB" dirty="0">
              <a:latin typeface="+mj-lt"/>
            </a:endParaRPr>
          </a:p>
          <a:p>
            <a:pPr marL="285750" indent="-285750">
              <a:buFont typeface="Arial" panose="020B0604020202020204" pitchFamily="34" charset="0"/>
              <a:buChar char="•"/>
            </a:pPr>
            <a:r>
              <a:rPr lang="en-GB" dirty="0">
                <a:latin typeface="+mj-lt"/>
              </a:rPr>
              <a:t>Mae plant </a:t>
            </a:r>
            <a:r>
              <a:rPr lang="en-GB" dirty="0" err="1">
                <a:latin typeface="+mj-lt"/>
              </a:rPr>
              <a:t>yn</a:t>
            </a:r>
            <a:r>
              <a:rPr lang="en-GB" dirty="0">
                <a:latin typeface="+mj-lt"/>
              </a:rPr>
              <a:t> </a:t>
            </a:r>
            <a:r>
              <a:rPr lang="en-GB" dirty="0" err="1">
                <a:latin typeface="+mj-lt"/>
              </a:rPr>
              <a:t>aml</a:t>
            </a:r>
            <a:r>
              <a:rPr lang="en-GB" dirty="0">
                <a:latin typeface="+mj-lt"/>
              </a:rPr>
              <a:t> </a:t>
            </a:r>
            <a:r>
              <a:rPr lang="en-GB" dirty="0" err="1">
                <a:latin typeface="+mj-lt"/>
              </a:rPr>
              <a:t>heb</a:t>
            </a:r>
            <a:r>
              <a:rPr lang="en-GB" dirty="0">
                <a:latin typeface="+mj-lt"/>
              </a:rPr>
              <a:t> </a:t>
            </a:r>
            <a:r>
              <a:rPr lang="en-GB" dirty="0" err="1">
                <a:latin typeface="+mj-lt"/>
              </a:rPr>
              <a:t>lais</a:t>
            </a:r>
            <a:r>
              <a:rPr lang="en-GB" dirty="0"/>
              <a:t/>
            </a:r>
            <a:br>
              <a:rPr lang="en-GB" dirty="0"/>
            </a:br>
            <a:endParaRPr lang="en-GB" dirty="0"/>
          </a:p>
        </p:txBody>
      </p:sp>
      <p:pic>
        <p:nvPicPr>
          <p:cNvPr id="2" name="Slide 6 - Contex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825309" y="5570038"/>
            <a:ext cx="487363" cy="487363"/>
          </a:xfrm>
          <a:prstGeom prst="rect">
            <a:avLst/>
          </a:prstGeom>
        </p:spPr>
      </p:pic>
      <p:pic>
        <p:nvPicPr>
          <p:cNvPr id="4"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3128495" y="5570037"/>
            <a:ext cx="487363" cy="487363"/>
          </a:xfrm>
          <a:prstGeom prst="rect">
            <a:avLst/>
          </a:prstGeom>
        </p:spPr>
      </p:pic>
    </p:spTree>
    <p:extLst>
      <p:ext uri="{BB962C8B-B14F-4D97-AF65-F5344CB8AC3E}">
        <p14:creationId xmlns:p14="http://schemas.microsoft.com/office/powerpoint/2010/main" val="27395347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2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5026"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6368584" y="636651"/>
            <a:ext cx="5231567" cy="4321183"/>
          </a:xfrm>
          <a:prstGeom prst="rect">
            <a:avLst/>
          </a:prstGeom>
        </p:spPr>
        <p:txBody>
          <a:bodyPr vert="horz" wrap="square" lIns="0" tIns="0" rIns="0" bIns="0" rtlCol="0" anchor="t" anchorCtr="0">
            <a:spAutoFit/>
          </a:bodyPr>
          <a:lstStyle>
            <a:lvl1pPr algn="ctr" defTabSz="914400" rtl="0" eaLnBrk="1" latinLnBrk="0" hangingPunct="1">
              <a:lnSpc>
                <a:spcPct val="90000"/>
              </a:lnSpc>
              <a:spcBef>
                <a:spcPct val="0"/>
              </a:spcBef>
              <a:buNone/>
              <a:defRPr sz="6000" kern="1200">
                <a:solidFill>
                  <a:schemeClr val="bg1"/>
                </a:solidFill>
                <a:latin typeface="VAG Rounded" pitchFamily="50" charset="0"/>
                <a:ea typeface="+mj-ea"/>
                <a:cs typeface="+mj-cs"/>
              </a:defRPr>
            </a:lvl1pPr>
          </a:lstStyle>
          <a:p>
            <a:r>
              <a:rPr lang="en-US" sz="2400" dirty="0">
                <a:solidFill>
                  <a:schemeClr val="tx1"/>
                </a:solidFill>
              </a:rPr>
              <a:t>UNCRC - United Nations Convention on the Rights of the Child is an international agreement that protects the human rights of those under the age of 18.</a:t>
            </a:r>
          </a:p>
          <a:p>
            <a:endParaRPr lang="en-US" sz="2400" dirty="0">
              <a:solidFill>
                <a:schemeClr val="tx1"/>
              </a:solidFill>
            </a:endParaRPr>
          </a:p>
          <a:p>
            <a:r>
              <a:rPr lang="en-US" sz="2400" dirty="0">
                <a:solidFill>
                  <a:schemeClr val="tx1"/>
                </a:solidFill>
              </a:rPr>
              <a:t>It lists the rights that all children and young people, everywhere in the world have.</a:t>
            </a:r>
          </a:p>
          <a:p>
            <a:endParaRPr lang="en-US" sz="2400" dirty="0">
              <a:solidFill>
                <a:schemeClr val="tx1"/>
              </a:solidFill>
            </a:endParaRPr>
          </a:p>
          <a:p>
            <a:r>
              <a:rPr lang="en-US" sz="2400" dirty="0">
                <a:solidFill>
                  <a:schemeClr val="tx1"/>
                </a:solidFill>
              </a:rPr>
              <a:t>It was adopted by the UN in 1989, the UK ratified it in 1991 and it came into force in 1992.</a:t>
            </a:r>
          </a:p>
        </p:txBody>
      </p:sp>
      <p:sp>
        <p:nvSpPr>
          <p:cNvPr id="8" name="Subtitle 2"/>
          <p:cNvSpPr txBox="1">
            <a:spLocks/>
          </p:cNvSpPr>
          <p:nvPr/>
        </p:nvSpPr>
        <p:spPr>
          <a:xfrm>
            <a:off x="515592" y="636651"/>
            <a:ext cx="5549575" cy="4602286"/>
          </a:xfrm>
          <a:prstGeom prst="rect">
            <a:avLst/>
          </a:prstGeom>
        </p:spPr>
        <p:txBody>
          <a:bodyPr vert="horz" wrap="square" lIns="0" tIns="0" rIns="0" bIns="0" rtlCol="0">
            <a:spAutoFit/>
          </a:bodyPr>
          <a:lstStyle>
            <a:lvl1pPr marL="0" indent="0" algn="ctr" defTabSz="914400" rtl="0" eaLnBrk="1" latinLnBrk="0" hangingPunct="1">
              <a:lnSpc>
                <a:spcPct val="90000"/>
              </a:lnSpc>
              <a:spcBef>
                <a:spcPts val="1000"/>
              </a:spcBef>
              <a:buFont typeface="Arial" panose="020B0604020202020204" pitchFamily="34" charset="0"/>
              <a:buNone/>
              <a:defRPr sz="3000" kern="1200">
                <a:solidFill>
                  <a:schemeClr val="bg1"/>
                </a:solidFill>
                <a:latin typeface="VAG Rounded"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lang="en-GB" sz="2200" dirty="0">
                <a:solidFill>
                  <a:schemeClr val="tx1"/>
                </a:solidFill>
              </a:rPr>
              <a:t>CCUHP – </a:t>
            </a:r>
            <a:r>
              <a:rPr lang="en-GB" sz="2200" dirty="0" err="1">
                <a:solidFill>
                  <a:schemeClr val="tx1"/>
                </a:solidFill>
              </a:rPr>
              <a:t>Confensiwn</a:t>
            </a:r>
            <a:r>
              <a:rPr lang="en-GB" sz="2200" dirty="0">
                <a:solidFill>
                  <a:schemeClr val="tx1"/>
                </a:solidFill>
              </a:rPr>
              <a:t> y  </a:t>
            </a:r>
            <a:r>
              <a:rPr lang="en-GB" sz="2200" dirty="0" err="1">
                <a:solidFill>
                  <a:schemeClr val="tx1"/>
                </a:solidFill>
              </a:rPr>
              <a:t>Cenhedloedd</a:t>
            </a:r>
            <a:r>
              <a:rPr lang="en-GB" sz="2200" dirty="0">
                <a:solidFill>
                  <a:schemeClr val="tx1"/>
                </a:solidFill>
              </a:rPr>
              <a:t> </a:t>
            </a:r>
            <a:r>
              <a:rPr lang="en-GB" sz="2200" dirty="0" err="1">
                <a:solidFill>
                  <a:schemeClr val="tx1"/>
                </a:solidFill>
              </a:rPr>
              <a:t>Unedig</a:t>
            </a:r>
            <a:r>
              <a:rPr lang="en-GB" sz="2200" dirty="0">
                <a:solidFill>
                  <a:schemeClr val="tx1"/>
                </a:solidFill>
              </a:rPr>
              <a:t> </a:t>
            </a:r>
            <a:r>
              <a:rPr lang="en-GB" sz="2200" dirty="0" err="1">
                <a:solidFill>
                  <a:schemeClr val="tx1"/>
                </a:solidFill>
              </a:rPr>
              <a:t>ar</a:t>
            </a:r>
            <a:r>
              <a:rPr lang="en-GB" sz="2200" dirty="0">
                <a:solidFill>
                  <a:schemeClr val="tx1"/>
                </a:solidFill>
              </a:rPr>
              <a:t> </a:t>
            </a:r>
            <a:r>
              <a:rPr lang="en-GB" sz="2200" dirty="0" err="1">
                <a:solidFill>
                  <a:schemeClr val="tx1"/>
                </a:solidFill>
              </a:rPr>
              <a:t>Hawliau’r</a:t>
            </a:r>
            <a:r>
              <a:rPr lang="en-GB" sz="2200" dirty="0">
                <a:solidFill>
                  <a:schemeClr val="tx1"/>
                </a:solidFill>
              </a:rPr>
              <a:t> </a:t>
            </a:r>
            <a:r>
              <a:rPr lang="en-GB" sz="2200" dirty="0" err="1">
                <a:solidFill>
                  <a:schemeClr val="tx1"/>
                </a:solidFill>
              </a:rPr>
              <a:t>Plentyn</a:t>
            </a:r>
            <a:r>
              <a:rPr lang="en-GB" sz="2200" dirty="0">
                <a:solidFill>
                  <a:schemeClr val="tx1"/>
                </a:solidFill>
              </a:rPr>
              <a:t>. </a:t>
            </a:r>
            <a:r>
              <a:rPr lang="en-GB" sz="2200" dirty="0" err="1">
                <a:solidFill>
                  <a:schemeClr val="tx1"/>
                </a:solidFill>
              </a:rPr>
              <a:t>Cytundeb</a:t>
            </a:r>
            <a:r>
              <a:rPr lang="en-GB" sz="2200" dirty="0">
                <a:solidFill>
                  <a:schemeClr val="tx1"/>
                </a:solidFill>
              </a:rPr>
              <a:t> </a:t>
            </a:r>
            <a:r>
              <a:rPr lang="en-GB" sz="2200" dirty="0" err="1">
                <a:solidFill>
                  <a:schemeClr val="tx1"/>
                </a:solidFill>
              </a:rPr>
              <a:t>rhyngwladol</a:t>
            </a:r>
            <a:r>
              <a:rPr lang="en-GB" sz="2200" dirty="0">
                <a:solidFill>
                  <a:schemeClr val="tx1"/>
                </a:solidFill>
              </a:rPr>
              <a:t> </a:t>
            </a:r>
            <a:r>
              <a:rPr lang="en-GB" sz="2200" dirty="0" err="1">
                <a:solidFill>
                  <a:schemeClr val="tx1"/>
                </a:solidFill>
              </a:rPr>
              <a:t>yw</a:t>
            </a:r>
            <a:r>
              <a:rPr lang="en-GB" sz="2200" dirty="0">
                <a:solidFill>
                  <a:schemeClr val="tx1"/>
                </a:solidFill>
              </a:rPr>
              <a:t> </a:t>
            </a:r>
            <a:r>
              <a:rPr lang="en-GB" sz="2200" dirty="0" err="1">
                <a:solidFill>
                  <a:schemeClr val="tx1"/>
                </a:solidFill>
              </a:rPr>
              <a:t>hwn</a:t>
            </a:r>
            <a:r>
              <a:rPr lang="en-GB" sz="2200" dirty="0">
                <a:solidFill>
                  <a:schemeClr val="tx1"/>
                </a:solidFill>
              </a:rPr>
              <a:t> </a:t>
            </a:r>
            <a:r>
              <a:rPr lang="en-GB" sz="2200" dirty="0" err="1">
                <a:solidFill>
                  <a:schemeClr val="tx1"/>
                </a:solidFill>
              </a:rPr>
              <a:t>sy’n</a:t>
            </a:r>
            <a:r>
              <a:rPr lang="en-GB" sz="2200" dirty="0">
                <a:solidFill>
                  <a:schemeClr val="tx1"/>
                </a:solidFill>
              </a:rPr>
              <a:t> </a:t>
            </a:r>
            <a:r>
              <a:rPr lang="en-GB" sz="2200" dirty="0" err="1">
                <a:solidFill>
                  <a:schemeClr val="tx1"/>
                </a:solidFill>
              </a:rPr>
              <a:t>amddiffyn</a:t>
            </a:r>
            <a:r>
              <a:rPr lang="en-GB" sz="2200" dirty="0">
                <a:solidFill>
                  <a:schemeClr val="tx1"/>
                </a:solidFill>
              </a:rPr>
              <a:t> </a:t>
            </a:r>
            <a:r>
              <a:rPr lang="en-GB" sz="2200" dirty="0" err="1">
                <a:solidFill>
                  <a:schemeClr val="tx1"/>
                </a:solidFill>
              </a:rPr>
              <a:t>hawliau</a:t>
            </a:r>
            <a:r>
              <a:rPr lang="en-GB" sz="2200" dirty="0">
                <a:solidFill>
                  <a:schemeClr val="tx1"/>
                </a:solidFill>
              </a:rPr>
              <a:t> </a:t>
            </a:r>
            <a:r>
              <a:rPr lang="en-GB" sz="2200" dirty="0" err="1">
                <a:solidFill>
                  <a:schemeClr val="tx1"/>
                </a:solidFill>
              </a:rPr>
              <a:t>dynol</a:t>
            </a:r>
            <a:r>
              <a:rPr lang="en-GB" sz="2200" dirty="0">
                <a:solidFill>
                  <a:schemeClr val="tx1"/>
                </a:solidFill>
              </a:rPr>
              <a:t> </a:t>
            </a:r>
            <a:r>
              <a:rPr lang="en-GB" sz="2200" dirty="0" err="1">
                <a:solidFill>
                  <a:schemeClr val="tx1"/>
                </a:solidFill>
              </a:rPr>
              <a:t>pobl</a:t>
            </a:r>
            <a:r>
              <a:rPr lang="en-GB" sz="2200" dirty="0">
                <a:solidFill>
                  <a:schemeClr val="tx1"/>
                </a:solidFill>
              </a:rPr>
              <a:t> o </a:t>
            </a:r>
            <a:r>
              <a:rPr lang="en-GB" sz="2200" dirty="0" err="1">
                <a:solidFill>
                  <a:schemeClr val="tx1"/>
                </a:solidFill>
              </a:rPr>
              <a:t>dan</a:t>
            </a:r>
            <a:r>
              <a:rPr lang="en-GB" sz="2200" dirty="0">
                <a:solidFill>
                  <a:schemeClr val="tx1"/>
                </a:solidFill>
              </a:rPr>
              <a:t> 18 </a:t>
            </a:r>
            <a:r>
              <a:rPr lang="en-GB" sz="2200" dirty="0" err="1">
                <a:solidFill>
                  <a:schemeClr val="tx1"/>
                </a:solidFill>
              </a:rPr>
              <a:t>oed</a:t>
            </a:r>
            <a:r>
              <a:rPr lang="en-GB" sz="2200" dirty="0">
                <a:solidFill>
                  <a:schemeClr val="tx1"/>
                </a:solidFill>
              </a:rPr>
              <a:t>.</a:t>
            </a:r>
          </a:p>
          <a:p>
            <a:pPr marL="342900" lvl="0" indent="-342900">
              <a:buFont typeface="Arial" panose="020B0604020202020204" pitchFamily="34" charset="0"/>
              <a:buChar char="•"/>
            </a:pPr>
            <a:endParaRPr lang="en-GB" sz="2200" dirty="0">
              <a:solidFill>
                <a:schemeClr val="tx1"/>
              </a:solidFill>
            </a:endParaRPr>
          </a:p>
          <a:p>
            <a:pPr lvl="0"/>
            <a:r>
              <a:rPr lang="en-GB" sz="2200" dirty="0" err="1">
                <a:solidFill>
                  <a:schemeClr val="tx1"/>
                </a:solidFill>
              </a:rPr>
              <a:t>Mae’n</a:t>
            </a:r>
            <a:r>
              <a:rPr lang="en-GB" sz="2200" dirty="0">
                <a:solidFill>
                  <a:schemeClr val="tx1"/>
                </a:solidFill>
              </a:rPr>
              <a:t> </a:t>
            </a:r>
            <a:r>
              <a:rPr lang="en-GB" sz="2200" dirty="0" err="1">
                <a:solidFill>
                  <a:schemeClr val="tx1"/>
                </a:solidFill>
              </a:rPr>
              <a:t>rhestru’r</a:t>
            </a:r>
            <a:r>
              <a:rPr lang="en-GB" sz="2200" dirty="0">
                <a:solidFill>
                  <a:schemeClr val="tx1"/>
                </a:solidFill>
              </a:rPr>
              <a:t> </a:t>
            </a:r>
            <a:r>
              <a:rPr lang="en-GB" sz="2200" dirty="0" err="1">
                <a:solidFill>
                  <a:schemeClr val="tx1"/>
                </a:solidFill>
              </a:rPr>
              <a:t>hawliau</a:t>
            </a:r>
            <a:r>
              <a:rPr lang="en-GB" sz="2200" dirty="0">
                <a:solidFill>
                  <a:schemeClr val="tx1"/>
                </a:solidFill>
              </a:rPr>
              <a:t> </a:t>
            </a:r>
            <a:r>
              <a:rPr lang="en-GB" sz="2200" dirty="0" err="1">
                <a:solidFill>
                  <a:schemeClr val="tx1"/>
                </a:solidFill>
              </a:rPr>
              <a:t>sydd</a:t>
            </a:r>
            <a:r>
              <a:rPr lang="en-GB" sz="2200" dirty="0">
                <a:solidFill>
                  <a:schemeClr val="tx1"/>
                </a:solidFill>
              </a:rPr>
              <a:t> </a:t>
            </a:r>
            <a:r>
              <a:rPr lang="en-GB" sz="2200" dirty="0" err="1">
                <a:solidFill>
                  <a:schemeClr val="tx1"/>
                </a:solidFill>
              </a:rPr>
              <a:t>gan</a:t>
            </a:r>
            <a:r>
              <a:rPr lang="en-GB" sz="2200" dirty="0">
                <a:solidFill>
                  <a:schemeClr val="tx1"/>
                </a:solidFill>
              </a:rPr>
              <a:t> bob </a:t>
            </a:r>
            <a:r>
              <a:rPr lang="en-GB" sz="2200" dirty="0" err="1">
                <a:solidFill>
                  <a:schemeClr val="tx1"/>
                </a:solidFill>
              </a:rPr>
              <a:t>plentyn</a:t>
            </a:r>
            <a:r>
              <a:rPr lang="en-GB" sz="2200" dirty="0">
                <a:solidFill>
                  <a:schemeClr val="tx1"/>
                </a:solidFill>
              </a:rPr>
              <a:t> a </a:t>
            </a:r>
            <a:r>
              <a:rPr lang="en-GB" sz="2200" dirty="0" err="1">
                <a:solidFill>
                  <a:schemeClr val="tx1"/>
                </a:solidFill>
              </a:rPr>
              <a:t>pherson</a:t>
            </a:r>
            <a:r>
              <a:rPr lang="en-GB" sz="2200" dirty="0">
                <a:solidFill>
                  <a:schemeClr val="tx1"/>
                </a:solidFill>
              </a:rPr>
              <a:t> </a:t>
            </a:r>
            <a:r>
              <a:rPr lang="en-GB" sz="2200" dirty="0" err="1">
                <a:solidFill>
                  <a:schemeClr val="tx1"/>
                </a:solidFill>
              </a:rPr>
              <a:t>ifanc</a:t>
            </a:r>
            <a:r>
              <a:rPr lang="en-GB" sz="2200" dirty="0">
                <a:solidFill>
                  <a:schemeClr val="tx1"/>
                </a:solidFill>
              </a:rPr>
              <a:t>, </a:t>
            </a:r>
            <a:r>
              <a:rPr lang="en-GB" sz="2200" dirty="0" err="1">
                <a:solidFill>
                  <a:schemeClr val="tx1"/>
                </a:solidFill>
              </a:rPr>
              <a:t>ym</a:t>
            </a:r>
            <a:r>
              <a:rPr lang="en-GB" sz="2200" dirty="0">
                <a:solidFill>
                  <a:schemeClr val="tx1"/>
                </a:solidFill>
              </a:rPr>
              <a:t> </a:t>
            </a:r>
            <a:r>
              <a:rPr lang="en-GB" sz="2200" dirty="0" err="1">
                <a:solidFill>
                  <a:schemeClr val="tx1"/>
                </a:solidFill>
              </a:rPr>
              <a:t>mhobman</a:t>
            </a:r>
            <a:r>
              <a:rPr lang="en-GB" sz="2200" dirty="0">
                <a:solidFill>
                  <a:schemeClr val="tx1"/>
                </a:solidFill>
              </a:rPr>
              <a:t> </a:t>
            </a:r>
            <a:r>
              <a:rPr lang="en-GB" sz="2200" dirty="0" err="1">
                <a:solidFill>
                  <a:schemeClr val="tx1"/>
                </a:solidFill>
              </a:rPr>
              <a:t>yn</a:t>
            </a:r>
            <a:r>
              <a:rPr lang="en-GB" sz="2200" dirty="0">
                <a:solidFill>
                  <a:schemeClr val="tx1"/>
                </a:solidFill>
              </a:rPr>
              <a:t> y </a:t>
            </a:r>
            <a:r>
              <a:rPr lang="en-GB" sz="2200" dirty="0" err="1">
                <a:solidFill>
                  <a:schemeClr val="tx1"/>
                </a:solidFill>
              </a:rPr>
              <a:t>byd</a:t>
            </a:r>
            <a:r>
              <a:rPr lang="en-GB" sz="2200" dirty="0">
                <a:solidFill>
                  <a:schemeClr val="tx1"/>
                </a:solidFill>
              </a:rPr>
              <a:t>.</a:t>
            </a:r>
          </a:p>
          <a:p>
            <a:pPr marL="342900" lvl="0" indent="-342900">
              <a:buFont typeface="Arial" panose="020B0604020202020204" pitchFamily="34" charset="0"/>
              <a:buChar char="•"/>
            </a:pPr>
            <a:endParaRPr lang="en-GB" sz="2200" dirty="0">
              <a:solidFill>
                <a:schemeClr val="tx1"/>
              </a:solidFill>
            </a:endParaRPr>
          </a:p>
          <a:p>
            <a:pPr lvl="0"/>
            <a:r>
              <a:rPr lang="en-GB" sz="2200" dirty="0" err="1">
                <a:solidFill>
                  <a:schemeClr val="tx1"/>
                </a:solidFill>
              </a:rPr>
              <a:t>Cafodd</a:t>
            </a:r>
            <a:r>
              <a:rPr lang="en-GB" sz="2200" dirty="0">
                <a:solidFill>
                  <a:schemeClr val="tx1"/>
                </a:solidFill>
              </a:rPr>
              <a:t> </a:t>
            </a:r>
            <a:r>
              <a:rPr lang="en-GB" sz="2200" dirty="0" err="1">
                <a:solidFill>
                  <a:schemeClr val="tx1"/>
                </a:solidFill>
              </a:rPr>
              <a:t>ei</a:t>
            </a:r>
            <a:r>
              <a:rPr lang="en-GB" sz="2200" dirty="0">
                <a:solidFill>
                  <a:schemeClr val="tx1"/>
                </a:solidFill>
              </a:rPr>
              <a:t> </a:t>
            </a:r>
            <a:r>
              <a:rPr lang="en-GB" sz="2200" dirty="0" err="1">
                <a:solidFill>
                  <a:schemeClr val="tx1"/>
                </a:solidFill>
              </a:rPr>
              <a:t>fabwysiadu</a:t>
            </a:r>
            <a:r>
              <a:rPr lang="en-GB" sz="2200" dirty="0">
                <a:solidFill>
                  <a:schemeClr val="tx1"/>
                </a:solidFill>
              </a:rPr>
              <a:t> </a:t>
            </a:r>
            <a:r>
              <a:rPr lang="en-GB" sz="2200" dirty="0" err="1">
                <a:solidFill>
                  <a:schemeClr val="tx1"/>
                </a:solidFill>
              </a:rPr>
              <a:t>gan</a:t>
            </a:r>
            <a:r>
              <a:rPr lang="en-GB" sz="2200" dirty="0">
                <a:solidFill>
                  <a:schemeClr val="tx1"/>
                </a:solidFill>
              </a:rPr>
              <a:t> y CU </a:t>
            </a:r>
            <a:r>
              <a:rPr lang="en-GB" sz="2200" dirty="0" err="1">
                <a:solidFill>
                  <a:schemeClr val="tx1"/>
                </a:solidFill>
              </a:rPr>
              <a:t>yn</a:t>
            </a:r>
            <a:r>
              <a:rPr lang="en-GB" sz="2200" dirty="0">
                <a:solidFill>
                  <a:schemeClr val="tx1"/>
                </a:solidFill>
              </a:rPr>
              <a:t> 1989, </a:t>
            </a:r>
            <a:r>
              <a:rPr lang="en-GB" sz="2200" dirty="0" err="1">
                <a:solidFill>
                  <a:schemeClr val="tx1"/>
                </a:solidFill>
              </a:rPr>
              <a:t>cafodd</a:t>
            </a:r>
            <a:r>
              <a:rPr lang="en-GB" sz="2200" dirty="0">
                <a:solidFill>
                  <a:schemeClr val="tx1"/>
                </a:solidFill>
              </a:rPr>
              <a:t> </a:t>
            </a:r>
            <a:r>
              <a:rPr lang="en-GB" sz="2200" dirty="0" err="1">
                <a:solidFill>
                  <a:schemeClr val="tx1"/>
                </a:solidFill>
              </a:rPr>
              <a:t>ei</a:t>
            </a:r>
            <a:r>
              <a:rPr lang="en-GB" sz="2200" dirty="0">
                <a:solidFill>
                  <a:schemeClr val="tx1"/>
                </a:solidFill>
              </a:rPr>
              <a:t> </a:t>
            </a:r>
            <a:r>
              <a:rPr lang="en-GB" sz="2200" dirty="0" err="1">
                <a:solidFill>
                  <a:schemeClr val="tx1"/>
                </a:solidFill>
              </a:rPr>
              <a:t>gadarnhau</a:t>
            </a:r>
            <a:r>
              <a:rPr lang="en-GB" sz="2200" dirty="0">
                <a:solidFill>
                  <a:schemeClr val="tx1"/>
                </a:solidFill>
              </a:rPr>
              <a:t> </a:t>
            </a:r>
            <a:r>
              <a:rPr lang="en-GB" sz="2200" dirty="0" err="1">
                <a:solidFill>
                  <a:schemeClr val="tx1"/>
                </a:solidFill>
              </a:rPr>
              <a:t>gan</a:t>
            </a:r>
            <a:r>
              <a:rPr lang="en-GB" sz="2200" dirty="0">
                <a:solidFill>
                  <a:schemeClr val="tx1"/>
                </a:solidFill>
              </a:rPr>
              <a:t> y </a:t>
            </a:r>
            <a:r>
              <a:rPr lang="en-GB" sz="2200" dirty="0" err="1">
                <a:solidFill>
                  <a:schemeClr val="tx1"/>
                </a:solidFill>
              </a:rPr>
              <a:t>Deyrnas</a:t>
            </a:r>
            <a:r>
              <a:rPr lang="en-GB" sz="2200" dirty="0">
                <a:solidFill>
                  <a:schemeClr val="tx1"/>
                </a:solidFill>
              </a:rPr>
              <a:t> </a:t>
            </a:r>
            <a:r>
              <a:rPr lang="en-GB" sz="2200" dirty="0" err="1">
                <a:solidFill>
                  <a:schemeClr val="tx1"/>
                </a:solidFill>
              </a:rPr>
              <a:t>Unedig</a:t>
            </a:r>
            <a:r>
              <a:rPr lang="en-GB" sz="2200" dirty="0">
                <a:solidFill>
                  <a:schemeClr val="tx1"/>
                </a:solidFill>
              </a:rPr>
              <a:t> </a:t>
            </a:r>
            <a:r>
              <a:rPr lang="en-GB" sz="2200" dirty="0" err="1">
                <a:solidFill>
                  <a:schemeClr val="tx1"/>
                </a:solidFill>
              </a:rPr>
              <a:t>yn</a:t>
            </a:r>
            <a:r>
              <a:rPr lang="en-GB" sz="2200" dirty="0">
                <a:solidFill>
                  <a:schemeClr val="tx1"/>
                </a:solidFill>
              </a:rPr>
              <a:t> 1991, a </a:t>
            </a:r>
            <a:r>
              <a:rPr lang="en-GB" sz="2200" dirty="0" err="1">
                <a:solidFill>
                  <a:schemeClr val="tx1"/>
                </a:solidFill>
              </a:rPr>
              <a:t>daeth</a:t>
            </a:r>
            <a:r>
              <a:rPr lang="en-GB" sz="2200" dirty="0">
                <a:solidFill>
                  <a:schemeClr val="tx1"/>
                </a:solidFill>
              </a:rPr>
              <a:t> </a:t>
            </a:r>
            <a:r>
              <a:rPr lang="en-GB" sz="2200" dirty="0" err="1">
                <a:solidFill>
                  <a:schemeClr val="tx1"/>
                </a:solidFill>
              </a:rPr>
              <a:t>i</a:t>
            </a:r>
            <a:r>
              <a:rPr lang="en-GB" sz="2200" dirty="0">
                <a:solidFill>
                  <a:schemeClr val="tx1"/>
                </a:solidFill>
              </a:rPr>
              <a:t> </a:t>
            </a:r>
            <a:r>
              <a:rPr lang="en-GB" sz="2200" dirty="0" err="1">
                <a:solidFill>
                  <a:schemeClr val="tx1"/>
                </a:solidFill>
              </a:rPr>
              <a:t>rym</a:t>
            </a:r>
            <a:r>
              <a:rPr lang="en-GB" sz="2200" dirty="0">
                <a:solidFill>
                  <a:schemeClr val="tx1"/>
                </a:solidFill>
              </a:rPr>
              <a:t> </a:t>
            </a:r>
            <a:r>
              <a:rPr lang="en-GB" sz="2200" dirty="0" err="1">
                <a:solidFill>
                  <a:schemeClr val="tx1"/>
                </a:solidFill>
              </a:rPr>
              <a:t>yn</a:t>
            </a:r>
            <a:r>
              <a:rPr lang="en-GB" sz="2200" dirty="0">
                <a:solidFill>
                  <a:schemeClr val="tx1"/>
                </a:solidFill>
              </a:rPr>
              <a:t> 1992.</a:t>
            </a:r>
          </a:p>
          <a:p>
            <a:pPr marL="342900" lvl="0" indent="-342900" algn="l">
              <a:buFont typeface="Arial" panose="020B0604020202020204" pitchFamily="34" charset="0"/>
              <a:buChar char="•"/>
            </a:pPr>
            <a:endParaRPr lang="en-GB" sz="2200" dirty="0"/>
          </a:p>
        </p:txBody>
      </p:sp>
      <p:pic>
        <p:nvPicPr>
          <p:cNvPr id="2" name="Slide 7 - UNCR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852402" y="5722064"/>
            <a:ext cx="487363" cy="487363"/>
          </a:xfrm>
          <a:prstGeom prst="rect">
            <a:avLst/>
          </a:prstGeom>
        </p:spPr>
      </p:pic>
      <p:pic>
        <p:nvPicPr>
          <p:cNvPr id="3"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3290380" y="5722065"/>
            <a:ext cx="487363" cy="487363"/>
          </a:xfrm>
          <a:prstGeom prst="rect">
            <a:avLst/>
          </a:prstGeom>
        </p:spPr>
      </p:pic>
    </p:spTree>
    <p:extLst>
      <p:ext uri="{BB962C8B-B14F-4D97-AF65-F5344CB8AC3E}">
        <p14:creationId xmlns:p14="http://schemas.microsoft.com/office/powerpoint/2010/main" val="29558193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25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5622"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6404678" y="541423"/>
            <a:ext cx="5049386" cy="4044184"/>
          </a:xfrm>
          <a:prstGeom prst="rect">
            <a:avLst/>
          </a:prstGeom>
        </p:spPr>
        <p:txBody>
          <a:bodyPr vert="horz" wrap="square" lIns="0" tIns="0" rIns="0" bIns="0" rtlCol="0" anchor="t" anchorCtr="0">
            <a:spAutoFit/>
          </a:bodyPr>
          <a:lstStyle>
            <a:lvl1pPr algn="ctr" defTabSz="914400" rtl="0" eaLnBrk="1" latinLnBrk="0" hangingPunct="1">
              <a:lnSpc>
                <a:spcPct val="90000"/>
              </a:lnSpc>
              <a:spcBef>
                <a:spcPct val="0"/>
              </a:spcBef>
              <a:buNone/>
              <a:defRPr sz="6000" kern="1200">
                <a:solidFill>
                  <a:schemeClr val="bg1"/>
                </a:solidFill>
                <a:latin typeface="VAG Rounded" pitchFamily="50" charset="0"/>
                <a:ea typeface="+mj-ea"/>
                <a:cs typeface="+mj-cs"/>
              </a:defRPr>
            </a:lvl1pPr>
          </a:lstStyle>
          <a:p>
            <a:pPr defTabSz="886968">
              <a:defRPr sz="2716"/>
            </a:pPr>
            <a:r>
              <a:rPr lang="en-GB" sz="2800" b="1" dirty="0">
                <a:solidFill>
                  <a:schemeClr val="tx1"/>
                </a:solidFill>
                <a:cs typeface="Arial" panose="020B0604020202020204" pitchFamily="34" charset="0"/>
              </a:rPr>
              <a:t>Activity 1:</a:t>
            </a:r>
          </a:p>
          <a:p>
            <a:pPr defTabSz="886968">
              <a:defRPr sz="2716"/>
            </a:pPr>
            <a:endParaRPr lang="en-GB" sz="2400" b="1" dirty="0">
              <a:solidFill>
                <a:schemeClr val="tx1"/>
              </a:solidFill>
              <a:cs typeface="Arial" panose="020B0604020202020204" pitchFamily="34" charset="0"/>
            </a:endParaRPr>
          </a:p>
          <a:p>
            <a:pPr defTabSz="886968">
              <a:defRPr sz="2716"/>
            </a:pPr>
            <a:r>
              <a:rPr lang="en-GB" sz="2400" dirty="0">
                <a:solidFill>
                  <a:schemeClr val="tx1"/>
                </a:solidFill>
                <a:cs typeface="Arial" panose="020B0604020202020204" pitchFamily="34" charset="0"/>
              </a:rPr>
              <a:t>What Rights could be important to your role as a professional?</a:t>
            </a:r>
          </a:p>
          <a:p>
            <a:pPr defTabSz="886968">
              <a:defRPr sz="2716"/>
            </a:pPr>
            <a:endParaRPr lang="en-GB" sz="2400" dirty="0">
              <a:cs typeface="Arial" panose="020B0604020202020204" pitchFamily="34" charset="0"/>
              <a:hlinkClick r:id="rId7"/>
            </a:endParaRPr>
          </a:p>
          <a:p>
            <a:pPr defTabSz="886968">
              <a:defRPr sz="2716"/>
            </a:pPr>
            <a:r>
              <a:rPr lang="en-GB" sz="2400" dirty="0">
                <a:cs typeface="Arial" panose="020B0604020202020204" pitchFamily="34" charset="0"/>
                <a:hlinkClick r:id="rId7"/>
              </a:rPr>
              <a:t>Using a UNCRC poster</a:t>
            </a:r>
            <a:r>
              <a:rPr lang="en-GB" sz="2400" dirty="0">
                <a:solidFill>
                  <a:schemeClr val="tx1"/>
                </a:solidFill>
                <a:cs typeface="Arial" panose="020B0604020202020204" pitchFamily="34" charset="0"/>
              </a:rPr>
              <a:t>, read through the articles and discuss which three articles are most important to your role you aim to have in the future.</a:t>
            </a:r>
          </a:p>
          <a:p>
            <a:pPr defTabSz="886968">
              <a:defRPr sz="2716"/>
            </a:pPr>
            <a:endParaRPr lang="en-GB" sz="2400" dirty="0">
              <a:solidFill>
                <a:schemeClr val="tx1"/>
              </a:solidFill>
              <a:cs typeface="Arial" panose="020B0604020202020204" pitchFamily="34" charset="0"/>
            </a:endParaRPr>
          </a:p>
          <a:p>
            <a:pPr defTabSz="886968">
              <a:defRPr sz="2716"/>
            </a:pPr>
            <a:r>
              <a:rPr lang="en-GB" sz="2400" dirty="0">
                <a:solidFill>
                  <a:schemeClr val="tx1"/>
                </a:solidFill>
                <a:cs typeface="Arial" panose="020B0604020202020204" pitchFamily="34" charset="0"/>
              </a:rPr>
              <a:t>Briefly feedback</a:t>
            </a:r>
            <a:r>
              <a:rPr lang="en-US" sz="2400" dirty="0">
                <a:solidFill>
                  <a:schemeClr val="tx1"/>
                </a:solidFill>
              </a:rPr>
              <a:t>.</a:t>
            </a:r>
          </a:p>
        </p:txBody>
      </p:sp>
      <p:sp>
        <p:nvSpPr>
          <p:cNvPr id="8" name="Subtitle 2"/>
          <p:cNvSpPr txBox="1">
            <a:spLocks/>
          </p:cNvSpPr>
          <p:nvPr/>
        </p:nvSpPr>
        <p:spPr>
          <a:xfrm>
            <a:off x="168442" y="541423"/>
            <a:ext cx="5385851" cy="4926477"/>
          </a:xfrm>
          <a:prstGeom prst="rect">
            <a:avLst/>
          </a:prstGeom>
        </p:spPr>
        <p:txBody>
          <a:bodyPr vert="horz" wrap="square" lIns="0" tIns="0" rIns="0" bIns="0" rtlCol="0">
            <a:spAutoFit/>
          </a:bodyPr>
          <a:lstStyle>
            <a:lvl1pPr marL="0" indent="0" algn="ctr" defTabSz="914400" rtl="0" eaLnBrk="1" latinLnBrk="0" hangingPunct="1">
              <a:lnSpc>
                <a:spcPct val="90000"/>
              </a:lnSpc>
              <a:spcBef>
                <a:spcPts val="1000"/>
              </a:spcBef>
              <a:buFont typeface="Arial" panose="020B0604020202020204" pitchFamily="34" charset="0"/>
              <a:buNone/>
              <a:defRPr sz="3000" kern="1200">
                <a:solidFill>
                  <a:schemeClr val="bg1"/>
                </a:solidFill>
                <a:latin typeface="VAG Rounded"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cy-GB" sz="2400" dirty="0">
                <a:solidFill>
                  <a:schemeClr val="tx1"/>
                </a:solidFill>
                <a:cs typeface="Arial" panose="020B0604020202020204" pitchFamily="34" charset="0"/>
              </a:rPr>
              <a:t> </a:t>
            </a:r>
            <a:r>
              <a:rPr lang="cy-GB" sz="2800" dirty="0">
                <a:solidFill>
                  <a:schemeClr val="tx1"/>
                </a:solidFill>
                <a:cs typeface="Arial" panose="020B0604020202020204" pitchFamily="34" charset="0"/>
              </a:rPr>
              <a:t>Gweithgaredd 1:</a:t>
            </a:r>
          </a:p>
          <a:p>
            <a:pPr>
              <a:lnSpc>
                <a:spcPct val="100000"/>
              </a:lnSpc>
              <a:spcBef>
                <a:spcPts val="0"/>
              </a:spcBef>
            </a:pPr>
            <a:endParaRPr lang="cy-GB" sz="2400" dirty="0">
              <a:solidFill>
                <a:schemeClr val="tx1"/>
              </a:solidFill>
              <a:cs typeface="Arial" panose="020B0604020202020204" pitchFamily="34" charset="0"/>
            </a:endParaRPr>
          </a:p>
          <a:p>
            <a:pPr>
              <a:lnSpc>
                <a:spcPct val="100000"/>
              </a:lnSpc>
              <a:spcBef>
                <a:spcPts val="0"/>
              </a:spcBef>
            </a:pPr>
            <a:r>
              <a:rPr lang="cy-GB" sz="2400" dirty="0">
                <a:solidFill>
                  <a:schemeClr val="tx1"/>
                </a:solidFill>
                <a:cs typeface="Arial" panose="020B0604020202020204" pitchFamily="34" charset="0"/>
              </a:rPr>
              <a:t>   Pa Hawliau allai fod yn bwysig i’ch rôl fel gweithiwr proffesiynol?</a:t>
            </a:r>
          </a:p>
          <a:p>
            <a:pPr>
              <a:lnSpc>
                <a:spcPct val="100000"/>
              </a:lnSpc>
              <a:spcBef>
                <a:spcPts val="0"/>
              </a:spcBef>
            </a:pPr>
            <a:endParaRPr lang="cy-GB" sz="2400" dirty="0">
              <a:solidFill>
                <a:schemeClr val="tx1"/>
              </a:solidFill>
              <a:cs typeface="Arial" panose="020B0604020202020204" pitchFamily="34" charset="0"/>
            </a:endParaRPr>
          </a:p>
          <a:p>
            <a:pPr>
              <a:lnSpc>
                <a:spcPct val="100000"/>
              </a:lnSpc>
              <a:spcBef>
                <a:spcPts val="0"/>
              </a:spcBef>
            </a:pPr>
            <a:r>
              <a:rPr lang="cy-GB" sz="2400" dirty="0">
                <a:solidFill>
                  <a:schemeClr val="tx1"/>
                </a:solidFill>
                <a:cs typeface="Arial" panose="020B0604020202020204" pitchFamily="34" charset="0"/>
              </a:rPr>
              <a:t>	Gan </a:t>
            </a:r>
            <a:r>
              <a:rPr lang="cy-GB" sz="2400" dirty="0">
                <a:solidFill>
                  <a:schemeClr val="tx1"/>
                </a:solidFill>
                <a:cs typeface="Arial" panose="020B0604020202020204" pitchFamily="34" charset="0"/>
                <a:hlinkClick r:id="rId8"/>
              </a:rPr>
              <a:t>ddefnyddio poster CCUHP, </a:t>
            </a:r>
            <a:r>
              <a:rPr lang="cy-GB" sz="2400" dirty="0">
                <a:solidFill>
                  <a:schemeClr val="tx1"/>
                </a:solidFill>
                <a:cs typeface="Arial" panose="020B0604020202020204" pitchFamily="34" charset="0"/>
              </a:rPr>
              <a:t>darllenwch trwy’r erthyglau mewn parau a thrafod pa dair erthygl yw’r rhai pwysicaf i’r rôl rydych am ei chyflawni yn y dyfodol.</a:t>
            </a:r>
          </a:p>
          <a:p>
            <a:pPr>
              <a:lnSpc>
                <a:spcPct val="100000"/>
              </a:lnSpc>
              <a:spcBef>
                <a:spcPts val="0"/>
              </a:spcBef>
            </a:pPr>
            <a:endParaRPr lang="cy-GB" sz="2400" dirty="0">
              <a:solidFill>
                <a:schemeClr val="tx1"/>
              </a:solidFill>
              <a:cs typeface="Arial" panose="020B0604020202020204" pitchFamily="34" charset="0"/>
            </a:endParaRPr>
          </a:p>
          <a:p>
            <a:pPr>
              <a:lnSpc>
                <a:spcPct val="100000"/>
              </a:lnSpc>
              <a:spcBef>
                <a:spcPts val="0"/>
              </a:spcBef>
            </a:pPr>
            <a:r>
              <a:rPr lang="cy-GB" sz="2400" dirty="0">
                <a:solidFill>
                  <a:schemeClr val="tx1"/>
                </a:solidFill>
                <a:cs typeface="Arial" panose="020B0604020202020204" pitchFamily="34" charset="0"/>
              </a:rPr>
              <a:t>   Adborth cryno</a:t>
            </a:r>
            <a:r>
              <a:rPr lang="en-GB" sz="2400" dirty="0">
                <a:solidFill>
                  <a:schemeClr val="tx1"/>
                </a:solidFill>
              </a:rPr>
              <a:t>.</a:t>
            </a:r>
          </a:p>
          <a:p>
            <a:pPr marL="342900" lvl="0" indent="-342900" algn="l">
              <a:buFont typeface="Arial" panose="020B0604020202020204" pitchFamily="34" charset="0"/>
              <a:buChar char="•"/>
            </a:pPr>
            <a:endParaRPr lang="en-GB" sz="2200" dirty="0"/>
          </a:p>
        </p:txBody>
      </p:sp>
      <p:pic>
        <p:nvPicPr>
          <p:cNvPr id="2" name="Activity 1 - Poste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685689" y="5685182"/>
            <a:ext cx="487363" cy="487363"/>
          </a:xfrm>
          <a:prstGeom prst="rect">
            <a:avLst/>
          </a:prstGeom>
        </p:spPr>
      </p:pic>
      <p:pic>
        <p:nvPicPr>
          <p:cNvPr id="3"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617685" y="5685182"/>
            <a:ext cx="487363" cy="487363"/>
          </a:xfrm>
          <a:prstGeom prst="rect">
            <a:avLst/>
          </a:prstGeom>
        </p:spPr>
      </p:pic>
    </p:spTree>
    <p:extLst>
      <p:ext uri="{BB962C8B-B14F-4D97-AF65-F5344CB8AC3E}">
        <p14:creationId xmlns:p14="http://schemas.microsoft.com/office/powerpoint/2010/main" val="37314696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1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2387"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rot="10800000" flipV="1">
            <a:off x="6310333" y="885509"/>
            <a:ext cx="5127917" cy="700367"/>
          </a:xfrm>
        </p:spPr>
        <p:txBody>
          <a:bodyPr/>
          <a:lstStyle/>
          <a:p>
            <a:r>
              <a:rPr lang="en-US" sz="2800" dirty="0">
                <a:solidFill>
                  <a:schemeClr val="tx1"/>
                </a:solidFill>
              </a:rPr>
              <a:t>What about you</a:t>
            </a:r>
            <a:r>
              <a:rPr lang="en-US" sz="2800" dirty="0" smtClean="0">
                <a:solidFill>
                  <a:schemeClr val="tx1"/>
                </a:solidFill>
              </a:rPr>
              <a:t>?</a:t>
            </a:r>
          </a:p>
          <a:p>
            <a:endParaRPr lang="en-US" sz="1400" dirty="0">
              <a:solidFill>
                <a:schemeClr val="tx1"/>
              </a:solidFill>
            </a:endParaRPr>
          </a:p>
          <a:p>
            <a:r>
              <a:rPr lang="en-US" sz="2800" dirty="0">
                <a:solidFill>
                  <a:schemeClr val="tx1"/>
                </a:solidFill>
              </a:rPr>
              <a:t>Along with the Government, all people who care for children and young people are duty bearers under the UNCRC. That means they have a responsibility to uphold children’s rights.</a:t>
            </a:r>
          </a:p>
        </p:txBody>
      </p:sp>
      <p:sp>
        <p:nvSpPr>
          <p:cNvPr id="7" name="Rectangle 6"/>
          <p:cNvSpPr/>
          <p:nvPr/>
        </p:nvSpPr>
        <p:spPr>
          <a:xfrm>
            <a:off x="818148" y="851828"/>
            <a:ext cx="5399372" cy="3539430"/>
          </a:xfrm>
          <a:prstGeom prst="rect">
            <a:avLst/>
          </a:prstGeom>
        </p:spPr>
        <p:txBody>
          <a:bodyPr wrap="square">
            <a:spAutoFit/>
          </a:bodyPr>
          <a:lstStyle/>
          <a:p>
            <a:r>
              <a:rPr lang="en-GB" sz="2800" dirty="0">
                <a:latin typeface="+mj-lt"/>
              </a:rPr>
              <a:t>Beth </a:t>
            </a:r>
            <a:r>
              <a:rPr lang="en-GB" sz="2800" dirty="0" err="1">
                <a:latin typeface="+mj-lt"/>
              </a:rPr>
              <a:t>amdana</a:t>
            </a:r>
            <a:r>
              <a:rPr lang="en-GB" sz="2800" dirty="0">
                <a:latin typeface="+mj-lt"/>
              </a:rPr>
              <a:t> </a:t>
            </a:r>
            <a:r>
              <a:rPr lang="en-GB" sz="2800" dirty="0" err="1">
                <a:latin typeface="+mj-lt"/>
              </a:rPr>
              <a:t>i</a:t>
            </a:r>
            <a:r>
              <a:rPr lang="en-GB" sz="2800" dirty="0">
                <a:latin typeface="+mj-lt"/>
              </a:rPr>
              <a:t>?</a:t>
            </a:r>
          </a:p>
          <a:p>
            <a:pPr marL="285750" indent="-285750">
              <a:buFont typeface="Arial" panose="020B0604020202020204" pitchFamily="34" charset="0"/>
              <a:buChar char="•"/>
            </a:pPr>
            <a:endParaRPr lang="en-GB" sz="2800" dirty="0">
              <a:latin typeface="+mj-lt"/>
            </a:endParaRPr>
          </a:p>
          <a:p>
            <a:r>
              <a:rPr lang="en-GB" sz="2800" dirty="0" err="1">
                <a:latin typeface="+mj-lt"/>
              </a:rPr>
              <a:t>Ar</a:t>
            </a:r>
            <a:r>
              <a:rPr lang="en-GB" sz="2800" dirty="0">
                <a:latin typeface="+mj-lt"/>
              </a:rPr>
              <a:t> y </a:t>
            </a:r>
            <a:r>
              <a:rPr lang="en-GB" sz="2800" dirty="0" err="1">
                <a:latin typeface="+mj-lt"/>
              </a:rPr>
              <a:t>cyd</a:t>
            </a:r>
            <a:r>
              <a:rPr lang="en-GB" sz="2800" dirty="0">
                <a:latin typeface="+mj-lt"/>
              </a:rPr>
              <a:t> </a:t>
            </a:r>
            <a:r>
              <a:rPr lang="en-GB" sz="2800" dirty="0" err="1">
                <a:latin typeface="+mj-lt"/>
              </a:rPr>
              <a:t>â’r</a:t>
            </a:r>
            <a:r>
              <a:rPr lang="en-GB" sz="2800" dirty="0">
                <a:latin typeface="+mj-lt"/>
              </a:rPr>
              <a:t> </a:t>
            </a:r>
            <a:r>
              <a:rPr lang="en-GB" sz="2800" dirty="0" err="1">
                <a:latin typeface="+mj-lt"/>
              </a:rPr>
              <a:t>Llywodraeth</a:t>
            </a:r>
            <a:r>
              <a:rPr lang="en-GB" sz="2800" dirty="0">
                <a:latin typeface="+mj-lt"/>
              </a:rPr>
              <a:t>, </a:t>
            </a:r>
            <a:r>
              <a:rPr lang="en-GB" sz="2800" dirty="0" err="1">
                <a:latin typeface="+mj-lt"/>
              </a:rPr>
              <a:t>mae</a:t>
            </a:r>
            <a:r>
              <a:rPr lang="en-GB" sz="2800" dirty="0">
                <a:latin typeface="+mj-lt"/>
              </a:rPr>
              <a:t> </a:t>
            </a:r>
            <a:r>
              <a:rPr lang="en-GB" sz="2800" dirty="0" err="1">
                <a:latin typeface="+mj-lt"/>
              </a:rPr>
              <a:t>dyletswydd</a:t>
            </a:r>
            <a:r>
              <a:rPr lang="en-GB" sz="2800" dirty="0">
                <a:latin typeface="+mj-lt"/>
              </a:rPr>
              <a:t> </a:t>
            </a:r>
            <a:r>
              <a:rPr lang="en-GB" sz="2800" dirty="0" err="1">
                <a:latin typeface="+mj-lt"/>
              </a:rPr>
              <a:t>ar</a:t>
            </a:r>
            <a:r>
              <a:rPr lang="en-GB" sz="2800" dirty="0">
                <a:latin typeface="+mj-lt"/>
              </a:rPr>
              <a:t> </a:t>
            </a:r>
            <a:r>
              <a:rPr lang="en-GB" sz="2800" dirty="0" err="1">
                <a:latin typeface="+mj-lt"/>
              </a:rPr>
              <a:t>bawb</a:t>
            </a:r>
            <a:r>
              <a:rPr lang="en-GB" sz="2800" dirty="0">
                <a:latin typeface="+mj-lt"/>
              </a:rPr>
              <a:t> </a:t>
            </a:r>
            <a:r>
              <a:rPr lang="en-GB" sz="2800" dirty="0" err="1">
                <a:latin typeface="+mj-lt"/>
              </a:rPr>
              <a:t>sy’n</a:t>
            </a:r>
            <a:r>
              <a:rPr lang="en-GB" sz="2800" dirty="0">
                <a:latin typeface="+mj-lt"/>
              </a:rPr>
              <a:t> </a:t>
            </a:r>
            <a:r>
              <a:rPr lang="en-GB" sz="2800" dirty="0" err="1">
                <a:latin typeface="+mj-lt"/>
              </a:rPr>
              <a:t>gofalu</a:t>
            </a:r>
            <a:r>
              <a:rPr lang="en-GB" sz="2800" dirty="0">
                <a:latin typeface="+mj-lt"/>
              </a:rPr>
              <a:t> am </a:t>
            </a:r>
            <a:r>
              <a:rPr lang="en-GB" sz="2800" dirty="0" err="1">
                <a:latin typeface="+mj-lt"/>
              </a:rPr>
              <a:t>blant</a:t>
            </a:r>
            <a:r>
              <a:rPr lang="en-GB" sz="2800" dirty="0">
                <a:latin typeface="+mj-lt"/>
              </a:rPr>
              <a:t> a </a:t>
            </a:r>
            <a:r>
              <a:rPr lang="en-GB" sz="2800" dirty="0" err="1">
                <a:latin typeface="+mj-lt"/>
              </a:rPr>
              <a:t>phobl</a:t>
            </a:r>
            <a:r>
              <a:rPr lang="en-GB" sz="2800" dirty="0">
                <a:latin typeface="+mj-lt"/>
              </a:rPr>
              <a:t> </a:t>
            </a:r>
            <a:r>
              <a:rPr lang="en-GB" sz="2800" dirty="0" err="1">
                <a:latin typeface="+mj-lt"/>
              </a:rPr>
              <a:t>ifanc</a:t>
            </a:r>
            <a:r>
              <a:rPr lang="en-GB" sz="2800" dirty="0">
                <a:latin typeface="+mj-lt"/>
              </a:rPr>
              <a:t> o </a:t>
            </a:r>
            <a:r>
              <a:rPr lang="en-GB" sz="2800" dirty="0" err="1">
                <a:latin typeface="+mj-lt"/>
              </a:rPr>
              <a:t>dan</a:t>
            </a:r>
            <a:r>
              <a:rPr lang="en-GB" sz="2800" dirty="0">
                <a:latin typeface="+mj-lt"/>
              </a:rPr>
              <a:t> CCUHP. Mae </a:t>
            </a:r>
            <a:r>
              <a:rPr lang="en-GB" sz="2800" dirty="0" err="1">
                <a:latin typeface="+mj-lt"/>
              </a:rPr>
              <a:t>hynny’n</a:t>
            </a:r>
            <a:r>
              <a:rPr lang="en-GB" sz="2800" dirty="0">
                <a:latin typeface="+mj-lt"/>
              </a:rPr>
              <a:t> </a:t>
            </a:r>
            <a:r>
              <a:rPr lang="en-GB" sz="2800" dirty="0" err="1">
                <a:latin typeface="+mj-lt"/>
              </a:rPr>
              <a:t>golygu</a:t>
            </a:r>
            <a:r>
              <a:rPr lang="en-GB" sz="2800" dirty="0">
                <a:latin typeface="+mj-lt"/>
              </a:rPr>
              <a:t> bod </a:t>
            </a:r>
            <a:r>
              <a:rPr lang="en-GB" sz="2800" dirty="0" err="1">
                <a:latin typeface="+mj-lt"/>
              </a:rPr>
              <a:t>cyfrifoldeb</a:t>
            </a:r>
            <a:r>
              <a:rPr lang="en-GB" sz="2800" dirty="0">
                <a:latin typeface="+mj-lt"/>
              </a:rPr>
              <a:t> </a:t>
            </a:r>
            <a:r>
              <a:rPr lang="en-GB" sz="2800" dirty="0" err="1">
                <a:latin typeface="+mj-lt"/>
              </a:rPr>
              <a:t>arnyn</a:t>
            </a:r>
            <a:r>
              <a:rPr lang="en-GB" sz="2800" dirty="0">
                <a:latin typeface="+mj-lt"/>
              </a:rPr>
              <a:t> </a:t>
            </a:r>
            <a:r>
              <a:rPr lang="en-GB" sz="2800" dirty="0" err="1">
                <a:latin typeface="+mj-lt"/>
              </a:rPr>
              <a:t>nhw</a:t>
            </a:r>
            <a:r>
              <a:rPr lang="en-GB" sz="2800" dirty="0">
                <a:latin typeface="+mj-lt"/>
              </a:rPr>
              <a:t> </a:t>
            </a:r>
            <a:r>
              <a:rPr lang="en-GB" sz="2800" dirty="0" err="1">
                <a:latin typeface="+mj-lt"/>
              </a:rPr>
              <a:t>i</a:t>
            </a:r>
            <a:r>
              <a:rPr lang="en-GB" sz="2800" dirty="0">
                <a:latin typeface="+mj-lt"/>
              </a:rPr>
              <a:t> </a:t>
            </a:r>
            <a:r>
              <a:rPr lang="en-GB" sz="2800" dirty="0" err="1">
                <a:latin typeface="+mj-lt"/>
              </a:rPr>
              <a:t>gynnal</a:t>
            </a:r>
            <a:r>
              <a:rPr lang="en-GB" sz="2800" dirty="0">
                <a:latin typeface="+mj-lt"/>
              </a:rPr>
              <a:t> </a:t>
            </a:r>
            <a:r>
              <a:rPr lang="en-GB" sz="2800" dirty="0" err="1">
                <a:latin typeface="+mj-lt"/>
              </a:rPr>
              <a:t>hawliau</a:t>
            </a:r>
            <a:r>
              <a:rPr lang="en-GB" sz="2800" dirty="0">
                <a:latin typeface="+mj-lt"/>
              </a:rPr>
              <a:t> plant. </a:t>
            </a:r>
          </a:p>
        </p:txBody>
      </p:sp>
      <p:pic>
        <p:nvPicPr>
          <p:cNvPr id="2" name="Slide 9 - Duty Bearer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30609" y="5640130"/>
            <a:ext cx="487363" cy="487363"/>
          </a:xfrm>
          <a:prstGeom prst="rect">
            <a:avLst/>
          </a:prstGeom>
        </p:spPr>
      </p:pic>
      <p:pic>
        <p:nvPicPr>
          <p:cNvPr id="4"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3274152" y="5634019"/>
            <a:ext cx="487363" cy="487363"/>
          </a:xfrm>
          <a:prstGeom prst="rect">
            <a:avLst/>
          </a:prstGeom>
        </p:spPr>
      </p:pic>
    </p:spTree>
    <p:extLst>
      <p:ext uri="{BB962C8B-B14F-4D97-AF65-F5344CB8AC3E}">
        <p14:creationId xmlns:p14="http://schemas.microsoft.com/office/powerpoint/2010/main" val="37221772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79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5158"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CComm">
      <a:dk1>
        <a:sysClr val="windowText" lastClr="000000"/>
      </a:dk1>
      <a:lt1>
        <a:sysClr val="window" lastClr="FFFFFF"/>
      </a:lt1>
      <a:dk2>
        <a:srgbClr val="414042"/>
      </a:dk2>
      <a:lt2>
        <a:srgbClr val="ED1556"/>
      </a:lt2>
      <a:accent1>
        <a:srgbClr val="0072BC"/>
      </a:accent1>
      <a:accent2>
        <a:srgbClr val="FDB913"/>
      </a:accent2>
      <a:accent3>
        <a:srgbClr val="27AAE1"/>
      </a:accent3>
      <a:accent4>
        <a:srgbClr val="EE3D96"/>
      </a:accent4>
      <a:accent5>
        <a:srgbClr val="A978B4"/>
      </a:accent5>
      <a:accent6>
        <a:srgbClr val="B3D235"/>
      </a:accent6>
      <a:hlink>
        <a:srgbClr val="0563C1"/>
      </a:hlink>
      <a:folHlink>
        <a:srgbClr val="954F72"/>
      </a:folHlink>
    </a:clrScheme>
    <a:fontScheme name="CCom">
      <a:majorFont>
        <a:latin typeface="VAG Rounded"/>
        <a:ea typeface=""/>
        <a:cs typeface=""/>
      </a:majorFont>
      <a:minorFont>
        <a:latin typeface="VAG Rounded St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2018.potx" id="{B0D8CF57-D8FC-43EB-9088-CCE5842F2899}" vid="{29BCE122-BF80-41C0-B566-8E18204F271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2FE3CD854411C4385551A9D4B32FEB7" ma:contentTypeVersion="" ma:contentTypeDescription="Create a new document." ma:contentTypeScope="" ma:versionID="317539c51a26a6ccad62dcff38058d62">
  <xsd:schema xmlns:xsd="http://www.w3.org/2001/XMLSchema" xmlns:xs="http://www.w3.org/2001/XMLSchema" xmlns:p="http://schemas.microsoft.com/office/2006/metadata/properties" targetNamespace="http://schemas.microsoft.com/office/2006/metadata/properties" ma:root="true" ma:fieldsID="b2384c6cc0088fcedbaf6edaf557defa">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26CCF13-9911-4B37-9CBD-CA61567403E0}">
  <ds:schemaRefs>
    <ds:schemaRef ds:uri="http://purl.org/dc/dcmitype/"/>
    <ds:schemaRef ds:uri="http://schemas.openxmlformats.org/package/2006/metadata/core-properties"/>
    <ds:schemaRef ds:uri="http://schemas.microsoft.com/office/infopath/2007/PartnerControls"/>
    <ds:schemaRef ds:uri="http://schemas.microsoft.com/office/2006/documentManagement/types"/>
    <ds:schemaRef ds:uri="http://schemas.microsoft.com/office/2006/metadata/properties"/>
    <ds:schemaRef ds:uri="http://www.w3.org/XML/1998/namespace"/>
    <ds:schemaRef ds:uri="http://purl.org/dc/terms/"/>
    <ds:schemaRef ds:uri="http://purl.org/dc/elements/1.1/"/>
  </ds:schemaRefs>
</ds:datastoreItem>
</file>

<file path=customXml/itemProps2.xml><?xml version="1.0" encoding="utf-8"?>
<ds:datastoreItem xmlns:ds="http://schemas.openxmlformats.org/officeDocument/2006/customXml" ds:itemID="{F579CD65-503C-4107-AA13-987B01B138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F21D8E49-D70F-4562-A934-85F7BFD90EB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980</TotalTime>
  <Words>5848</Words>
  <Application>Microsoft Office PowerPoint</Application>
  <PresentationFormat>Widescreen</PresentationFormat>
  <Paragraphs>569</Paragraphs>
  <Slides>24</Slides>
  <Notes>24</Notes>
  <HiddenSlides>0</HiddenSlides>
  <MMClips>42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Calibri</vt:lpstr>
      <vt:lpstr>GillSans</vt:lpstr>
      <vt:lpstr>VAG Rounded</vt:lpstr>
      <vt:lpstr>VAG Rounded Std Thin</vt:lpstr>
      <vt:lpstr>Arial</vt:lpstr>
      <vt:lpstr>VAG Rounded Std Light</vt:lpstr>
      <vt:lpstr>Times New Roman</vt:lpstr>
      <vt:lpstr>Office Theme</vt:lpstr>
      <vt:lpstr>PowerPoint Presentation</vt:lpstr>
      <vt:lpstr>PowerPoint Presentation</vt:lpstr>
      <vt:lpstr>PowerPoint Presentation</vt:lpstr>
      <vt:lpstr>PowerPoint Presentation</vt:lpstr>
      <vt:lpstr>Stepping Out activity</vt:lpstr>
      <vt:lpstr>Mae gennym ni Hawliau Dynol, pam mae angen Hawliau Plant?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Right Way</vt:lpstr>
      <vt:lpstr>PowerPoint Presentation</vt:lpstr>
      <vt:lpstr>Equality and non-discrimination</vt:lpstr>
      <vt:lpstr>PowerPoint Presentation</vt:lpstr>
      <vt:lpstr>Participation</vt:lpstr>
      <vt:lpstr>PowerPoint Presentation</vt:lpstr>
      <vt:lpstr>PowerPoint Presentation</vt:lpstr>
      <vt:lpstr>Trafodaeth  Discussion          </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Siwan Dafydd</dc:creator>
  <cp:keywords/>
  <dc:description/>
  <cp:lastModifiedBy>Rhiannon</cp:lastModifiedBy>
  <cp:revision>253</cp:revision>
  <cp:lastPrinted>2022-04-04T09:40:55Z</cp:lastPrinted>
  <dcterms:created xsi:type="dcterms:W3CDTF">2022-04-04T15:29:28Z</dcterms:created>
  <dcterms:modified xsi:type="dcterms:W3CDTF">2022-08-23T07:40:46Z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0x010100D2FE3CD854411C4385551A9D4B32FEB7</vt:lpwstr>
  </property>
</Properties>
</file>