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sldIdLst>
    <p:sldId id="293" r:id="rId5"/>
    <p:sldId id="291" r:id="rId6"/>
    <p:sldId id="370" r:id="rId7"/>
    <p:sldId id="345" r:id="rId8"/>
    <p:sldId id="369" r:id="rId9"/>
    <p:sldId id="340" r:id="rId10"/>
    <p:sldId id="339" r:id="rId11"/>
    <p:sldId id="357" r:id="rId12"/>
    <p:sldId id="342" r:id="rId13"/>
    <p:sldId id="372" r:id="rId14"/>
    <p:sldId id="358" r:id="rId15"/>
    <p:sldId id="359" r:id="rId16"/>
    <p:sldId id="368" r:id="rId17"/>
    <p:sldId id="373" r:id="rId18"/>
    <p:sldId id="377" r:id="rId19"/>
    <p:sldId id="343" r:id="rId20"/>
    <p:sldId id="337" r:id="rId21"/>
    <p:sldId id="363" r:id="rId22"/>
    <p:sldId id="364" r:id="rId23"/>
    <p:sldId id="365" r:id="rId24"/>
    <p:sldId id="366" r:id="rId25"/>
    <p:sldId id="367" r:id="rId26"/>
    <p:sldId id="375" r:id="rId27"/>
    <p:sldId id="344" r:id="rId28"/>
    <p:sldId id="338" r:id="rId29"/>
    <p:sldId id="376" r:id="rId30"/>
    <p:sldId id="304" r:id="rId31"/>
  </p:sldIdLst>
  <p:sldSz cx="12192000" cy="6858000"/>
  <p:notesSz cx="6797675" cy="9929813"/>
  <p:embeddedFontLst>
    <p:embeddedFont>
      <p:font typeface="Calibri" panose="020F0502020204030204" pitchFamily="34" charset="0"/>
      <p:regular r:id="rId33"/>
      <p:bold r:id="rId34"/>
      <p:italic r:id="rId35"/>
      <p:boldItalic r:id="rId36"/>
    </p:embeddedFont>
    <p:embeddedFont>
      <p:font typeface="VAG Rounded"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 initials="S" lastIdx="2" clrIdx="0">
    <p:extLst>
      <p:ext uri="{19B8F6BF-5375-455C-9EA6-DF929625EA0E}">
        <p15:presenceInfo xmlns:p15="http://schemas.microsoft.com/office/powerpoint/2012/main" userId="SH" providerId="None"/>
      </p:ext>
    </p:extLst>
  </p:cmAuthor>
  <p:cmAuthor id="2" name="Kirrin Davidson" initials="KD" lastIdx="3" clrIdx="1">
    <p:extLst>
      <p:ext uri="{19B8F6BF-5375-455C-9EA6-DF929625EA0E}">
        <p15:presenceInfo xmlns:p15="http://schemas.microsoft.com/office/powerpoint/2012/main" userId="Kirrin David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115ED8-BD38-4963-8117-823DD56D7287}" v="2" dt="2022-04-04T11:08:21.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75307" autoAdjust="0"/>
  </p:normalViewPr>
  <p:slideViewPr>
    <p:cSldViewPr snapToGrid="0" showGuides="1">
      <p:cViewPr varScale="1">
        <p:scale>
          <a:sx n="66" d="100"/>
          <a:sy n="66" d="100"/>
        </p:scale>
        <p:origin x="1517" y="48"/>
      </p:cViewPr>
      <p:guideLst>
        <p:guide orient="horz" pos="2160"/>
        <p:guide pos="3840"/>
      </p:guideLst>
    </p:cSldViewPr>
  </p:slideViewPr>
  <p:notesTextViewPr>
    <p:cViewPr>
      <p:scale>
        <a:sx n="125" d="100"/>
        <a:sy n="125" d="100"/>
      </p:scale>
      <p:origin x="0" y="-2006"/>
    </p:cViewPr>
  </p:notesTextViewPr>
  <p:sorterViewPr>
    <p:cViewPr>
      <p:scale>
        <a:sx n="100" d="100"/>
        <a:sy n="100" d="100"/>
      </p:scale>
      <p:origin x="0" y="-268"/>
    </p:cViewPr>
  </p:sorterViewPr>
  <p:notesViewPr>
    <p:cSldViewPr snapToGrid="0">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yth Charles" userId="fae7e5bf063097bf" providerId="LiveId" clId="{95115ED8-BD38-4963-8117-823DD56D7287}"/>
    <pc:docChg chg="modSld modNotesMaster">
      <pc:chgData name="Delyth Charles" userId="fae7e5bf063097bf" providerId="LiveId" clId="{95115ED8-BD38-4963-8117-823DD56D7287}" dt="2022-04-04T11:08:21.244" v="14" actId="20578"/>
      <pc:docMkLst>
        <pc:docMk/>
      </pc:docMkLst>
      <pc:sldChg chg="modSp mod">
        <pc:chgData name="Delyth Charles" userId="fae7e5bf063097bf" providerId="LiveId" clId="{95115ED8-BD38-4963-8117-823DD56D7287}" dt="2022-04-04T11:06:50.451" v="13" actId="20577"/>
        <pc:sldMkLst>
          <pc:docMk/>
          <pc:sldMk cId="1913155577" sldId="343"/>
        </pc:sldMkLst>
        <pc:spChg chg="mod">
          <ac:chgData name="Delyth Charles" userId="fae7e5bf063097bf" providerId="LiveId" clId="{95115ED8-BD38-4963-8117-823DD56D7287}" dt="2022-04-04T11:06:50.451" v="13" actId="20577"/>
          <ac:spMkLst>
            <pc:docMk/>
            <pc:sldMk cId="1913155577" sldId="343"/>
            <ac:spMk id="8" creationId="{00000000-0000-0000-0000-000000000000}"/>
          </ac:spMkLst>
        </pc:spChg>
      </pc:sldChg>
      <pc:sldChg chg="modSp mod">
        <pc:chgData name="Delyth Charles" userId="fae7e5bf063097bf" providerId="LiveId" clId="{95115ED8-BD38-4963-8117-823DD56D7287}" dt="2022-04-04T11:03:35.585" v="11" actId="20577"/>
        <pc:sldMkLst>
          <pc:docMk/>
          <pc:sldMk cId="43382659" sldId="344"/>
        </pc:sldMkLst>
        <pc:spChg chg="mod">
          <ac:chgData name="Delyth Charles" userId="fae7e5bf063097bf" providerId="LiveId" clId="{95115ED8-BD38-4963-8117-823DD56D7287}" dt="2022-04-04T11:03:35.585" v="11" actId="20577"/>
          <ac:spMkLst>
            <pc:docMk/>
            <pc:sldMk cId="43382659" sldId="344"/>
            <ac:spMk id="5" creationId="{00000000-0000-0000-0000-000000000000}"/>
          </ac:spMkLst>
        </pc:spChg>
      </pc:sldChg>
      <pc:sldChg chg="modSp mod">
        <pc:chgData name="Delyth Charles" userId="fae7e5bf063097bf" providerId="LiveId" clId="{95115ED8-BD38-4963-8117-823DD56D7287}" dt="2022-04-04T10:58:17.983" v="7" actId="20577"/>
        <pc:sldMkLst>
          <pc:docMk/>
          <pc:sldMk cId="1045643126" sldId="345"/>
        </pc:sldMkLst>
        <pc:spChg chg="mod">
          <ac:chgData name="Delyth Charles" userId="fae7e5bf063097bf" providerId="LiveId" clId="{95115ED8-BD38-4963-8117-823DD56D7287}" dt="2022-04-04T10:58:17.983" v="7" actId="20577"/>
          <ac:spMkLst>
            <pc:docMk/>
            <pc:sldMk cId="1045643126" sldId="345"/>
            <ac:spMk id="3" creationId="{00000000-0000-0000-0000-000000000000}"/>
          </ac:spMkLst>
        </pc:spChg>
      </pc:sldChg>
      <pc:sldChg chg="modSp mod">
        <pc:chgData name="Delyth Charles" userId="fae7e5bf063097bf" providerId="LiveId" clId="{95115ED8-BD38-4963-8117-823DD56D7287}" dt="2022-04-04T11:08:21.244" v="14" actId="20578"/>
        <pc:sldMkLst>
          <pc:docMk/>
          <pc:sldMk cId="759793062" sldId="358"/>
        </pc:sldMkLst>
        <pc:spChg chg="mod">
          <ac:chgData name="Delyth Charles" userId="fae7e5bf063097bf" providerId="LiveId" clId="{95115ED8-BD38-4963-8117-823DD56D7287}" dt="2022-04-04T11:08:21.244" v="14" actId="20578"/>
          <ac:spMkLst>
            <pc:docMk/>
            <pc:sldMk cId="759793062" sldId="358"/>
            <ac:spMk id="7" creationId="{00000000-0000-0000-0000-000000000000}"/>
          </ac:spMkLst>
        </pc:spChg>
      </pc:sldChg>
      <pc:sldChg chg="modSp mod">
        <pc:chgData name="Delyth Charles" userId="fae7e5bf063097bf" providerId="LiveId" clId="{95115ED8-BD38-4963-8117-823DD56D7287}" dt="2022-04-04T10:20:14.989" v="2" actId="113"/>
        <pc:sldMkLst>
          <pc:docMk/>
          <pc:sldMk cId="673568983" sldId="359"/>
        </pc:sldMkLst>
        <pc:spChg chg="mod">
          <ac:chgData name="Delyth Charles" userId="fae7e5bf063097bf" providerId="LiveId" clId="{95115ED8-BD38-4963-8117-823DD56D7287}" dt="2022-04-04T10:20:14.989" v="2" actId="113"/>
          <ac:spMkLst>
            <pc:docMk/>
            <pc:sldMk cId="673568983" sldId="359"/>
            <ac:spMk id="2" creationId="{00000000-0000-0000-0000-000000000000}"/>
          </ac:spMkLst>
        </pc:spChg>
      </pc:sldChg>
      <pc:sldChg chg="modSp mod modNotesTx">
        <pc:chgData name="Delyth Charles" userId="fae7e5bf063097bf" providerId="LiveId" clId="{95115ED8-BD38-4963-8117-823DD56D7287}" dt="2022-04-04T11:02:08.158" v="8" actId="20577"/>
        <pc:sldMkLst>
          <pc:docMk/>
          <pc:sldMk cId="3243297530" sldId="364"/>
        </pc:sldMkLst>
        <pc:spChg chg="mod">
          <ac:chgData name="Delyth Charles" userId="fae7e5bf063097bf" providerId="LiveId" clId="{95115ED8-BD38-4963-8117-823DD56D7287}" dt="2022-04-04T10:34:13.584" v="3" actId="113"/>
          <ac:spMkLst>
            <pc:docMk/>
            <pc:sldMk cId="3243297530" sldId="364"/>
            <ac:spMk id="4" creationId="{00000000-0000-0000-0000-000000000000}"/>
          </ac:spMkLst>
        </pc:spChg>
      </pc:sldChg>
      <pc:sldChg chg="modNotesTx">
        <pc:chgData name="Delyth Charles" userId="fae7e5bf063097bf" providerId="LiveId" clId="{95115ED8-BD38-4963-8117-823DD56D7287}" dt="2022-04-04T11:03:13.643" v="10" actId="20577"/>
        <pc:sldMkLst>
          <pc:docMk/>
          <pc:sldMk cId="859459658" sldId="3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446D4C90-9C71-4D39-8280-69583A66C294}" type="datetimeFigureOut">
              <a:rPr lang="en-GB" smtClean="0"/>
              <a:pPr/>
              <a:t>23/08/2022</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459A6EA9-66A1-4DDF-AD32-3B154CB7BBD1}" type="slidenum">
              <a:rPr lang="en-GB" smtClean="0"/>
              <a:pPr/>
              <a:t>‹#›</a:t>
            </a:fld>
            <a:endParaRPr lang="en-GB"/>
          </a:p>
        </p:txBody>
      </p:sp>
    </p:spTree>
    <p:extLst>
      <p:ext uri="{BB962C8B-B14F-4D97-AF65-F5344CB8AC3E}">
        <p14:creationId xmlns:p14="http://schemas.microsoft.com/office/powerpoint/2010/main" val="380256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hildcomwales.org.uk/wp-content/uploads/2022/04/CCfW-A2-Rights-Poster-ENGLISH-AW-Rocio.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hildcomwales.org.uk/wp-content/uploads/2022/04/CCfW-A2-Rights-Poster-CYMRAEG-AW-Rocio.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hildcomwales.org.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omplantcymru.org.uk/"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info.childcomwales.org.uk/Participatory/WI-2007/Shared%20Documents/Training/General/Case%20studies/Case%20studies%20Youth%20Work-%20bi-lingual.docx"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info.childcomwales.org.uk/Participatory/WI-2007/Shared%20Documents/Training/General/Case%20studies/Case%20studies%20-%20Police%20-%20bilingual.docx" TargetMode="External"/><Relationship Id="rId5" Type="http://schemas.openxmlformats.org/officeDocument/2006/relationships/hyperlink" Target="https://info.childcomwales.org.uk/Participatory/WI-2007/Shared%20Documents/Training/General/Case%20studies/Case%20Studies%20-%20equalities%20-%20bilingual.docx" TargetMode="External"/><Relationship Id="rId4" Type="http://schemas.openxmlformats.org/officeDocument/2006/relationships/hyperlink" Target="https://info.childcomwales.org.uk/Participatory/WI-2007/Shared%20Documents/Training/General/Case%20studies/Case%20Studies%20Youth%20Justice%20-%20Bi-lingual.docx"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ildcomwales.org.uk/resourc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hildcomwales.org.uk/resources/primary-teach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omplantcymru.org.uk/adnoddau/athrawon-cynrad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a:t>
            </a:fld>
            <a:endParaRPr lang="en-GB"/>
          </a:p>
        </p:txBody>
      </p:sp>
    </p:spTree>
    <p:extLst>
      <p:ext uri="{BB962C8B-B14F-4D97-AF65-F5344CB8AC3E}">
        <p14:creationId xmlns:p14="http://schemas.microsoft.com/office/powerpoint/2010/main" val="394755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This video explains</a:t>
            </a:r>
            <a:r>
              <a:rPr lang="en-GB" baseline="0" dirty="0"/>
              <a:t> a little more</a:t>
            </a:r>
          </a:p>
          <a:p>
            <a:pPr>
              <a:defRPr sz="2000"/>
            </a:pPr>
            <a:endParaRPr lang="en-US" baseline="0" dirty="0" smtClean="0"/>
          </a:p>
          <a:p>
            <a:pPr>
              <a:defRPr sz="2000"/>
            </a:pPr>
            <a:r>
              <a:rPr lang="en-US" baseline="0" dirty="0" smtClean="0"/>
              <a:t>……………………………………………………………………………………………………………..</a:t>
            </a:r>
          </a:p>
          <a:p>
            <a:pPr>
              <a:defRPr sz="2000"/>
            </a:pPr>
            <a:endParaRPr lang="en-US" baseline="0" dirty="0"/>
          </a:p>
          <a:p>
            <a:pPr>
              <a:defRPr sz="2000"/>
            </a:pPr>
            <a:r>
              <a:rPr lang="en-US" baseline="0" dirty="0" err="1"/>
              <a:t>Mae’r</a:t>
            </a:r>
            <a:r>
              <a:rPr lang="en-US" baseline="0" dirty="0"/>
              <a:t> </a:t>
            </a:r>
            <a:r>
              <a:rPr lang="en-US" baseline="0" dirty="0" err="1"/>
              <a:t>fideo</a:t>
            </a:r>
            <a:r>
              <a:rPr lang="en-US" baseline="0" dirty="0"/>
              <a:t> </a:t>
            </a:r>
            <a:r>
              <a:rPr lang="en-US" baseline="0" dirty="0" err="1"/>
              <a:t>yma’n</a:t>
            </a:r>
            <a:r>
              <a:rPr lang="en-US" baseline="0" dirty="0"/>
              <a:t> </a:t>
            </a:r>
            <a:r>
              <a:rPr lang="en-US" baseline="0" dirty="0" err="1"/>
              <a:t>esbonio</a:t>
            </a:r>
            <a:r>
              <a:rPr lang="en-US" baseline="0" dirty="0"/>
              <a:t> </a:t>
            </a:r>
            <a:r>
              <a:rPr lang="en-US" baseline="0" dirty="0" err="1"/>
              <a:t>ychydig</a:t>
            </a:r>
            <a:r>
              <a:rPr lang="en-US" baseline="0" dirty="0"/>
              <a:t> </a:t>
            </a:r>
            <a:r>
              <a:rPr lang="en-US" baseline="0" dirty="0" err="1"/>
              <a:t>mwy</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10</a:t>
            </a:fld>
            <a:endParaRPr lang="en-GB"/>
          </a:p>
        </p:txBody>
      </p:sp>
    </p:spTree>
    <p:extLst>
      <p:ext uri="{BB962C8B-B14F-4D97-AF65-F5344CB8AC3E}">
        <p14:creationId xmlns:p14="http://schemas.microsoft.com/office/powerpoint/2010/main" val="1561675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Ask </a:t>
            </a:r>
            <a:r>
              <a:rPr lang="en-GB" dirty="0"/>
              <a:t>participants to work in small groups</a:t>
            </a:r>
            <a:r>
              <a:rPr lang="en-GB" baseline="0" dirty="0"/>
              <a:t> and give them an article/s to discuss  – they will need access to the poster see here </a:t>
            </a:r>
            <a:r>
              <a:rPr lang="en-GB" baseline="0" dirty="0" smtClean="0"/>
              <a:t>– </a:t>
            </a:r>
            <a:r>
              <a:rPr lang="en-US" dirty="0" err="1" smtClean="0">
                <a:hlinkClick r:id="rId3"/>
              </a:rPr>
              <a:t>CCfW</a:t>
            </a:r>
            <a:r>
              <a:rPr lang="en-US" dirty="0" smtClean="0">
                <a:hlinkClick r:id="rId3"/>
              </a:rPr>
              <a:t> A2 Rights Poster ENGLISH AW (childcomwales.org.uk)</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smtClean="0"/>
              <a:t>Gofynnwch</a:t>
            </a:r>
            <a:r>
              <a:rPr lang="en-GB" b="0" baseline="0" dirty="0" smtClean="0"/>
              <a:t> </a:t>
            </a:r>
            <a:r>
              <a:rPr lang="en-GB" b="0" baseline="0" dirty="0" err="1"/>
              <a:t>i’r</a:t>
            </a:r>
            <a:r>
              <a:rPr lang="en-GB" b="0" baseline="0" dirty="0"/>
              <a:t> </a:t>
            </a:r>
            <a:r>
              <a:rPr lang="en-GB" b="0" baseline="0" dirty="0" err="1"/>
              <a:t>cyfranogwyr</a:t>
            </a:r>
            <a:r>
              <a:rPr lang="en-GB" b="0" baseline="0" dirty="0"/>
              <a:t> </a:t>
            </a:r>
            <a:r>
              <a:rPr lang="en-GB" b="0" baseline="0" dirty="0" err="1"/>
              <a:t>weithio</a:t>
            </a:r>
            <a:r>
              <a:rPr lang="en-GB" b="0" baseline="0" dirty="0"/>
              <a:t> </a:t>
            </a:r>
            <a:r>
              <a:rPr lang="en-GB" b="0" baseline="0" dirty="0" err="1"/>
              <a:t>mewn</a:t>
            </a:r>
            <a:r>
              <a:rPr lang="en-GB" b="0" baseline="0" dirty="0"/>
              <a:t> </a:t>
            </a:r>
            <a:r>
              <a:rPr lang="en-GB" b="0" baseline="0" dirty="0" err="1"/>
              <a:t>grwpiau</a:t>
            </a:r>
            <a:r>
              <a:rPr lang="en-GB" b="0" baseline="0" dirty="0"/>
              <a:t> </a:t>
            </a:r>
            <a:r>
              <a:rPr lang="en-GB" b="0" baseline="0" dirty="0" err="1"/>
              <a:t>bach</a:t>
            </a:r>
            <a:r>
              <a:rPr lang="en-GB" b="0" baseline="0" dirty="0"/>
              <a:t>, a </a:t>
            </a:r>
            <a:r>
              <a:rPr lang="en-GB" b="0" baseline="0" dirty="0" err="1"/>
              <a:t>rhowch</a:t>
            </a:r>
            <a:r>
              <a:rPr lang="en-GB" b="0" baseline="0" dirty="0"/>
              <a:t> </a:t>
            </a:r>
            <a:r>
              <a:rPr lang="en-GB" b="0" baseline="0" dirty="0" err="1"/>
              <a:t>erthygl</a:t>
            </a:r>
            <a:r>
              <a:rPr lang="en-GB" b="0" baseline="0" dirty="0"/>
              <a:t>(au) </a:t>
            </a:r>
            <a:r>
              <a:rPr lang="en-GB" b="0" baseline="0" dirty="0" err="1"/>
              <a:t>iddyn</a:t>
            </a:r>
            <a:r>
              <a:rPr lang="en-GB" b="0" baseline="0" dirty="0"/>
              <a:t> </a:t>
            </a:r>
            <a:r>
              <a:rPr lang="en-GB" b="0" baseline="0" dirty="0" err="1"/>
              <a:t>nhw</a:t>
            </a:r>
            <a:r>
              <a:rPr lang="en-GB" b="0" baseline="0" dirty="0"/>
              <a:t> </a:t>
            </a:r>
            <a:r>
              <a:rPr lang="en-GB" b="0" baseline="0" dirty="0" err="1"/>
              <a:t>eu</a:t>
            </a:r>
            <a:r>
              <a:rPr lang="en-GB" b="0" baseline="0" dirty="0"/>
              <a:t> </a:t>
            </a:r>
            <a:r>
              <a:rPr lang="en-GB" b="0" baseline="0" dirty="0" err="1"/>
              <a:t>trafod</a:t>
            </a:r>
            <a:r>
              <a:rPr lang="en-GB" b="0" baseline="0" dirty="0"/>
              <a:t> – </a:t>
            </a:r>
            <a:r>
              <a:rPr lang="en-GB" b="0" baseline="0" dirty="0" err="1"/>
              <a:t>bydd</a:t>
            </a:r>
            <a:r>
              <a:rPr lang="en-GB" b="0" baseline="0" dirty="0"/>
              <a:t> </a:t>
            </a:r>
            <a:r>
              <a:rPr lang="en-GB" b="0" baseline="0" dirty="0" err="1"/>
              <a:t>angen</a:t>
            </a:r>
            <a:r>
              <a:rPr lang="en-GB" b="0" baseline="0" dirty="0"/>
              <a:t> </a:t>
            </a:r>
            <a:r>
              <a:rPr lang="en-GB" b="0" baseline="0" dirty="0" err="1"/>
              <a:t>iddyn</a:t>
            </a:r>
            <a:r>
              <a:rPr lang="en-GB" b="0" baseline="0" dirty="0"/>
              <a:t> </a:t>
            </a:r>
            <a:r>
              <a:rPr lang="en-GB" b="0" baseline="0" dirty="0" err="1"/>
              <a:t>nhw</a:t>
            </a:r>
            <a:r>
              <a:rPr lang="en-GB" b="0" baseline="0" dirty="0"/>
              <a:t> </a:t>
            </a:r>
            <a:r>
              <a:rPr lang="en-GB" b="0" baseline="0" dirty="0" err="1"/>
              <a:t>gael</a:t>
            </a:r>
            <a:r>
              <a:rPr lang="en-GB" b="0" baseline="0" dirty="0"/>
              <a:t> </a:t>
            </a:r>
            <a:r>
              <a:rPr lang="en-GB" b="0" baseline="0" dirty="0" err="1"/>
              <a:t>mynediad</a:t>
            </a:r>
            <a:r>
              <a:rPr lang="en-GB" b="0" baseline="0" dirty="0"/>
              <a:t> </a:t>
            </a:r>
            <a:r>
              <a:rPr lang="en-GB" b="0" baseline="0" dirty="0" err="1"/>
              <a:t>i’r</a:t>
            </a:r>
            <a:r>
              <a:rPr lang="en-GB" b="0" baseline="0" dirty="0"/>
              <a:t> poster </a:t>
            </a:r>
            <a:r>
              <a:rPr lang="en-GB" b="0" baseline="0" dirty="0" err="1"/>
              <a:t>yma</a:t>
            </a:r>
            <a:r>
              <a:rPr lang="en-GB" b="0" baseline="0" dirty="0"/>
              <a:t> </a:t>
            </a:r>
            <a:r>
              <a:rPr lang="en-GB" b="0" baseline="0" dirty="0" smtClean="0"/>
              <a:t>– </a:t>
            </a:r>
            <a:r>
              <a:rPr lang="en-GB" dirty="0" err="1" smtClean="0">
                <a:hlinkClick r:id="rId4"/>
              </a:rPr>
              <a:t>CCfW</a:t>
            </a:r>
            <a:r>
              <a:rPr lang="en-GB" dirty="0" smtClean="0">
                <a:hlinkClick r:id="rId4"/>
              </a:rPr>
              <a:t> A2 Rights Poster CYMRAEG AW (childcomwales.org.uk)</a:t>
            </a:r>
            <a:endParaRPr lang="en-GB" b="0"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11</a:t>
            </a:fld>
            <a:endParaRPr lang="en-GB"/>
          </a:p>
        </p:txBody>
      </p:sp>
    </p:spTree>
    <p:extLst>
      <p:ext uri="{BB962C8B-B14F-4D97-AF65-F5344CB8AC3E}">
        <p14:creationId xmlns:p14="http://schemas.microsoft.com/office/powerpoint/2010/main" val="44891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next few slides outline the role</a:t>
            </a:r>
            <a:r>
              <a:rPr lang="en-GB" baseline="0" dirty="0"/>
              <a:t> of the Children’s Commissioner</a:t>
            </a:r>
          </a:p>
          <a:p>
            <a:endParaRPr lang="en-GB" baseline="0" dirty="0"/>
          </a:p>
          <a:p>
            <a:r>
              <a:rPr lang="en-GB" dirty="0"/>
              <a:t>See more</a:t>
            </a:r>
            <a:r>
              <a:rPr lang="en-GB" baseline="0" dirty="0"/>
              <a:t> here - </a:t>
            </a:r>
            <a:r>
              <a:rPr lang="en-GB" dirty="0">
                <a:hlinkClick r:id="rId3"/>
              </a:rPr>
              <a:t>Home - Children’s Commissioner for Wales (childcomwales.org.uk</a:t>
            </a:r>
            <a:r>
              <a:rPr lang="en-GB" dirty="0" smtClean="0">
                <a:hlinkClick r:id="rId3"/>
              </a:rPr>
              <a:t>)</a:t>
            </a:r>
            <a:endParaRPr lang="en-GB" dirty="0" smtClean="0"/>
          </a:p>
          <a:p>
            <a:r>
              <a:rPr lang="en-GB" dirty="0" smtClean="0"/>
              <a:t>……………………………………………………………………………………………………………………………………………………………………………</a:t>
            </a:r>
            <a:endParaRPr lang="en-GB" dirty="0"/>
          </a:p>
          <a:p>
            <a:endParaRPr lang="en-GB" dirty="0"/>
          </a:p>
          <a:p>
            <a:r>
              <a:rPr lang="en-GB" dirty="0" err="1"/>
              <a:t>Mae’r</a:t>
            </a:r>
            <a:r>
              <a:rPr lang="en-GB" dirty="0"/>
              <a:t> </a:t>
            </a:r>
            <a:r>
              <a:rPr lang="en-GB" dirty="0" err="1"/>
              <a:t>sleidiau</a:t>
            </a:r>
            <a:r>
              <a:rPr lang="en-GB" dirty="0"/>
              <a:t> </a:t>
            </a:r>
            <a:r>
              <a:rPr lang="en-GB" dirty="0" err="1"/>
              <a:t>nesaf</a:t>
            </a:r>
            <a:r>
              <a:rPr lang="en-GB" baseline="0" dirty="0"/>
              <a:t> </a:t>
            </a:r>
            <a:r>
              <a:rPr lang="en-GB" baseline="0" dirty="0" err="1"/>
              <a:t>yn</a:t>
            </a:r>
            <a:r>
              <a:rPr lang="en-GB" baseline="0" dirty="0"/>
              <a:t> </a:t>
            </a:r>
            <a:r>
              <a:rPr lang="en-GB" baseline="0" dirty="0" err="1"/>
              <a:t>amlinellu</a:t>
            </a:r>
            <a:r>
              <a:rPr lang="en-GB" baseline="0" dirty="0"/>
              <a:t> </a:t>
            </a:r>
            <a:r>
              <a:rPr lang="en-GB" baseline="0" dirty="0" err="1"/>
              <a:t>rôl</a:t>
            </a:r>
            <a:r>
              <a:rPr lang="en-GB" baseline="0" dirty="0"/>
              <a:t> </a:t>
            </a:r>
            <a:r>
              <a:rPr lang="en-GB" baseline="0" dirty="0" err="1"/>
              <a:t>y</a:t>
            </a:r>
            <a:r>
              <a:rPr lang="en-GB" baseline="0" dirty="0"/>
              <a:t> </a:t>
            </a:r>
            <a:r>
              <a:rPr lang="en-GB" baseline="0" dirty="0" err="1"/>
              <a:t>Comisiynydd</a:t>
            </a:r>
            <a:r>
              <a:rPr lang="en-GB" baseline="0" dirty="0"/>
              <a:t> Plant. </a:t>
            </a:r>
          </a:p>
          <a:p>
            <a:endParaRPr lang="en-GB" baseline="0" dirty="0"/>
          </a:p>
          <a:p>
            <a:r>
              <a:rPr lang="en-GB" baseline="0" dirty="0"/>
              <a:t>Mae </a:t>
            </a:r>
            <a:r>
              <a:rPr lang="en-GB" baseline="0" dirty="0" err="1"/>
              <a:t>rhagor</a:t>
            </a:r>
            <a:r>
              <a:rPr lang="en-GB" baseline="0" dirty="0"/>
              <a:t> </a:t>
            </a:r>
            <a:r>
              <a:rPr lang="en-GB" baseline="0" dirty="0" err="1"/>
              <a:t>o</a:t>
            </a:r>
            <a:r>
              <a:rPr lang="en-GB" baseline="0" dirty="0"/>
              <a:t> </a:t>
            </a:r>
            <a:r>
              <a:rPr lang="en-GB" baseline="0" dirty="0" err="1"/>
              <a:t>wybodaeth</a:t>
            </a:r>
            <a:r>
              <a:rPr lang="en-GB" baseline="0" dirty="0"/>
              <a:t> </a:t>
            </a:r>
            <a:r>
              <a:rPr lang="en-GB" baseline="0" dirty="0" err="1"/>
              <a:t>yma</a:t>
            </a:r>
            <a:r>
              <a:rPr lang="en-GB" baseline="0" dirty="0"/>
              <a:t> - </a:t>
            </a:r>
            <a:r>
              <a:rPr lang="en-GB" dirty="0">
                <a:hlinkClick r:id="rId4"/>
              </a:rPr>
              <a:t>Hafan – Comisiynydd Plant Cymru (complantcymru.org.uk)</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12</a:t>
            </a:fld>
            <a:endParaRPr lang="en-GB"/>
          </a:p>
        </p:txBody>
      </p:sp>
    </p:spTree>
    <p:extLst>
      <p:ext uri="{BB962C8B-B14F-4D97-AF65-F5344CB8AC3E}">
        <p14:creationId xmlns:p14="http://schemas.microsoft.com/office/powerpoint/2010/main" val="332700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Children’s Commissioner…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a:defRPr sz="2000"/>
            </a:pPr>
            <a:r>
              <a:rPr lang="en-GB" dirty="0"/>
              <a:t>She SUPPORTS and LISTENS through her participation team who work with groups of children and young people across Wales to teach them about their rights and listen to them to find out what they want the Commissioner to change. </a:t>
            </a:r>
          </a:p>
          <a:p>
            <a:pPr>
              <a:defRPr sz="2000"/>
            </a:pPr>
            <a:r>
              <a:rPr lang="en-GB" dirty="0"/>
              <a:t>She ADVISES through her Investigation and Advice team.</a:t>
            </a:r>
          </a:p>
          <a:p>
            <a:pPr>
              <a:defRPr sz="2000"/>
            </a:pPr>
            <a:r>
              <a:rPr lang="en-GB" dirty="0"/>
              <a:t>She INFLUENCES through her policy team to affect government change</a:t>
            </a:r>
          </a:p>
          <a:p>
            <a:pPr>
              <a:defRPr sz="2000"/>
            </a:pPr>
            <a:r>
              <a:rPr lang="en-GB" dirty="0"/>
              <a:t>She SPEAKS up at all levels to be a voice for children in Wales.  </a:t>
            </a:r>
          </a:p>
          <a:p>
            <a:pPr>
              <a:defRPr sz="2000"/>
            </a:pPr>
            <a:endParaRPr lang="en-GB" dirty="0"/>
          </a:p>
          <a:p>
            <a:pPr>
              <a:defRPr sz="2000"/>
            </a:pPr>
            <a:r>
              <a:rPr lang="en-GB" dirty="0" smtClean="0"/>
              <a:t>----------------------------------------------------------------------------------------------------------------------------------------------------------------------------------</a:t>
            </a:r>
            <a:endParaRPr lang="en-GB" dirty="0"/>
          </a:p>
          <a:p>
            <a:pPr>
              <a:defRPr sz="2000"/>
            </a:pPr>
            <a:r>
              <a:rPr lang="en-GB" dirty="0"/>
              <a:t>Y </a:t>
            </a:r>
            <a:r>
              <a:rPr lang="en-GB" dirty="0" err="1"/>
              <a:t>Comisiynydd</a:t>
            </a:r>
            <a:r>
              <a:rPr lang="en-GB" dirty="0"/>
              <a:t> Plant…</a:t>
            </a:r>
          </a:p>
          <a:p>
            <a:pPr>
              <a:defRPr sz="2000"/>
            </a:pPr>
            <a:endParaRPr lang="en-GB" dirty="0"/>
          </a:p>
          <a:p>
            <a:pPr>
              <a:defRPr sz="2000"/>
            </a:pPr>
            <a:r>
              <a:rPr lang="en-GB" dirty="0"/>
              <a:t>Mae </a:t>
            </a:r>
            <a:r>
              <a:rPr lang="en-GB" dirty="0" err="1"/>
              <a:t>hi’n</a:t>
            </a:r>
            <a:r>
              <a:rPr lang="en-GB" dirty="0"/>
              <a:t> CEFNOGI ac </a:t>
            </a:r>
            <a:r>
              <a:rPr lang="en-GB" dirty="0" err="1"/>
              <a:t>yn</a:t>
            </a:r>
            <a:r>
              <a:rPr lang="en-GB" baseline="0" dirty="0"/>
              <a:t> GWRANDO </a:t>
            </a:r>
            <a:r>
              <a:rPr lang="en-GB" baseline="0" dirty="0" err="1"/>
              <a:t>trwy</a:t>
            </a:r>
            <a:r>
              <a:rPr lang="en-GB" baseline="0" dirty="0"/>
              <a:t> </a:t>
            </a:r>
            <a:r>
              <a:rPr lang="en-GB" baseline="0" dirty="0" err="1"/>
              <a:t>ei</a:t>
            </a:r>
            <a:r>
              <a:rPr lang="en-GB" baseline="0" dirty="0"/>
              <a:t> </a:t>
            </a:r>
            <a:r>
              <a:rPr lang="en-GB" baseline="0" dirty="0" err="1"/>
              <a:t>thîm</a:t>
            </a:r>
            <a:r>
              <a:rPr lang="en-GB" baseline="0" dirty="0"/>
              <a:t> </a:t>
            </a:r>
            <a:r>
              <a:rPr lang="en-GB" baseline="0" dirty="0" err="1"/>
              <a:t>cyfranogiad</a:t>
            </a:r>
            <a:r>
              <a:rPr lang="en-GB" baseline="0" dirty="0"/>
              <a:t> </a:t>
            </a:r>
            <a:r>
              <a:rPr lang="en-GB" baseline="0" dirty="0" err="1"/>
              <a:t>sy’n</a:t>
            </a:r>
            <a:r>
              <a:rPr lang="en-GB" baseline="0" dirty="0"/>
              <a:t> </a:t>
            </a:r>
            <a:r>
              <a:rPr lang="en-GB" baseline="0" dirty="0" err="1"/>
              <a:t>gweithio</a:t>
            </a:r>
            <a:r>
              <a:rPr lang="en-GB" baseline="0" dirty="0"/>
              <a:t> </a:t>
            </a:r>
            <a:r>
              <a:rPr lang="en-GB" baseline="0" dirty="0" err="1"/>
              <a:t>gyda</a:t>
            </a:r>
            <a:r>
              <a:rPr lang="en-GB" baseline="0" dirty="0"/>
              <a:t> </a:t>
            </a:r>
            <a:r>
              <a:rPr lang="en-GB" baseline="0" dirty="0" err="1"/>
              <a:t>grwpiau</a:t>
            </a:r>
            <a:r>
              <a:rPr lang="en-GB" baseline="0" dirty="0"/>
              <a:t> </a:t>
            </a:r>
            <a:r>
              <a:rPr lang="en-GB" baseline="0" dirty="0" err="1"/>
              <a:t>o</a:t>
            </a:r>
            <a:r>
              <a:rPr lang="en-GB" baseline="0" dirty="0"/>
              <a:t> </a:t>
            </a:r>
            <a:r>
              <a:rPr lang="en-GB" baseline="0" dirty="0" err="1"/>
              <a:t>blant</a:t>
            </a:r>
            <a:r>
              <a:rPr lang="en-GB" baseline="0" dirty="0"/>
              <a:t> a </a:t>
            </a:r>
            <a:r>
              <a:rPr lang="en-GB" baseline="0" dirty="0" err="1"/>
              <a:t>phobl</a:t>
            </a:r>
            <a:r>
              <a:rPr lang="en-GB" baseline="0" dirty="0"/>
              <a:t> </a:t>
            </a:r>
            <a:r>
              <a:rPr lang="en-GB" baseline="0" dirty="0" err="1"/>
              <a:t>ifanc</a:t>
            </a:r>
            <a:r>
              <a:rPr lang="en-GB" baseline="0" dirty="0"/>
              <a:t> </a:t>
            </a:r>
            <a:r>
              <a:rPr lang="en-GB" baseline="0" dirty="0" err="1"/>
              <a:t>ledled</a:t>
            </a:r>
            <a:r>
              <a:rPr lang="en-GB" baseline="0" dirty="0"/>
              <a:t> </a:t>
            </a:r>
            <a:r>
              <a:rPr lang="en-GB" baseline="0" dirty="0" err="1"/>
              <a:t>Cymru</a:t>
            </a:r>
            <a:r>
              <a:rPr lang="en-GB" baseline="0" dirty="0"/>
              <a:t> </a:t>
            </a:r>
            <a:r>
              <a:rPr lang="en-GB" baseline="0" dirty="0" err="1"/>
              <a:t>i’w</a:t>
            </a:r>
            <a:r>
              <a:rPr lang="en-GB" baseline="0" dirty="0"/>
              <a:t> </a:t>
            </a:r>
            <a:r>
              <a:rPr lang="en-GB" baseline="0" dirty="0" err="1"/>
              <a:t>dysgu</a:t>
            </a:r>
            <a:r>
              <a:rPr lang="en-GB" baseline="0" dirty="0"/>
              <a:t> am </a:t>
            </a:r>
            <a:r>
              <a:rPr lang="en-GB" baseline="0" dirty="0" err="1"/>
              <a:t>eu</a:t>
            </a:r>
            <a:r>
              <a:rPr lang="en-GB" baseline="0" dirty="0"/>
              <a:t> </a:t>
            </a:r>
            <a:r>
              <a:rPr lang="en-GB" baseline="0" dirty="0" err="1"/>
              <a:t>hawliau</a:t>
            </a:r>
            <a:r>
              <a:rPr lang="en-GB" baseline="0" dirty="0"/>
              <a:t> ac </a:t>
            </a:r>
            <a:r>
              <a:rPr lang="en-GB" baseline="0" dirty="0" err="1"/>
              <a:t>yn</a:t>
            </a:r>
            <a:r>
              <a:rPr lang="en-GB" baseline="0" dirty="0"/>
              <a:t> </a:t>
            </a:r>
            <a:r>
              <a:rPr lang="en-GB" baseline="0" dirty="0" err="1"/>
              <a:t>gwrando</a:t>
            </a:r>
            <a:r>
              <a:rPr lang="en-GB" baseline="0" dirty="0"/>
              <a:t> </a:t>
            </a:r>
            <a:r>
              <a:rPr lang="en-GB" baseline="0" dirty="0" err="1"/>
              <a:t>arnyn</a:t>
            </a:r>
            <a:r>
              <a:rPr lang="en-GB" baseline="0" dirty="0"/>
              <a:t> </a:t>
            </a:r>
            <a:r>
              <a:rPr lang="en-GB" baseline="0" dirty="0" err="1"/>
              <a:t>nhw</a:t>
            </a:r>
            <a:r>
              <a:rPr lang="en-GB" baseline="0" dirty="0"/>
              <a:t> </a:t>
            </a:r>
            <a:r>
              <a:rPr lang="en-GB" baseline="0" dirty="0" err="1"/>
              <a:t>er</a:t>
            </a:r>
            <a:r>
              <a:rPr lang="en-GB" baseline="0" dirty="0"/>
              <a:t> </a:t>
            </a:r>
            <a:r>
              <a:rPr lang="en-GB" baseline="0" dirty="0" err="1"/>
              <a:t>mwyn</a:t>
            </a:r>
            <a:r>
              <a:rPr lang="en-GB" baseline="0" dirty="0"/>
              <a:t> </a:t>
            </a:r>
            <a:r>
              <a:rPr lang="en-GB" baseline="0" dirty="0" err="1"/>
              <a:t>cael</a:t>
            </a:r>
            <a:r>
              <a:rPr lang="en-GB" baseline="0" dirty="0"/>
              <a:t> </a:t>
            </a:r>
            <a:r>
              <a:rPr lang="en-GB" baseline="0" dirty="0" err="1"/>
              <a:t>gwybod</a:t>
            </a:r>
            <a:r>
              <a:rPr lang="en-GB" baseline="0" dirty="0"/>
              <a:t> </a:t>
            </a:r>
            <a:r>
              <a:rPr lang="en-GB" baseline="0" dirty="0" err="1"/>
              <a:t>beth</a:t>
            </a:r>
            <a:r>
              <a:rPr lang="en-GB" baseline="0" dirty="0"/>
              <a:t> </a:t>
            </a:r>
            <a:r>
              <a:rPr lang="en-GB" baseline="0" dirty="0" err="1"/>
              <a:t>maen</a:t>
            </a:r>
            <a:r>
              <a:rPr lang="en-GB" baseline="0" dirty="0"/>
              <a:t> </a:t>
            </a:r>
            <a:r>
              <a:rPr lang="en-GB" baseline="0" dirty="0" err="1"/>
              <a:t>nhw</a:t>
            </a:r>
            <a:r>
              <a:rPr lang="en-GB" baseline="0" dirty="0"/>
              <a:t> </a:t>
            </a:r>
            <a:r>
              <a:rPr lang="en-GB" baseline="0" dirty="0" err="1"/>
              <a:t>eisiau</a:t>
            </a:r>
            <a:r>
              <a:rPr lang="en-GB" baseline="0" dirty="0"/>
              <a:t> </a:t>
            </a:r>
            <a:r>
              <a:rPr lang="en-GB" baseline="0" dirty="0" err="1"/>
              <a:t>i’r</a:t>
            </a:r>
            <a:r>
              <a:rPr lang="en-GB" baseline="0" dirty="0"/>
              <a:t> </a:t>
            </a:r>
            <a:r>
              <a:rPr lang="en-GB" baseline="0" dirty="0" err="1"/>
              <a:t>Comisiynydd</a:t>
            </a:r>
            <a:r>
              <a:rPr lang="en-GB" baseline="0" dirty="0"/>
              <a:t> </a:t>
            </a:r>
            <a:r>
              <a:rPr lang="en-GB" baseline="0" dirty="0" err="1"/>
              <a:t>ei</a:t>
            </a:r>
            <a:r>
              <a:rPr lang="en-GB" baseline="0" dirty="0"/>
              <a:t> </a:t>
            </a:r>
            <a:r>
              <a:rPr lang="en-GB" baseline="0" dirty="0" err="1"/>
              <a:t>newid</a:t>
            </a:r>
            <a:r>
              <a:rPr lang="en-GB" baseline="0" dirty="0"/>
              <a:t>. </a:t>
            </a:r>
          </a:p>
          <a:p>
            <a:pPr>
              <a:defRPr sz="2000"/>
            </a:pPr>
            <a:r>
              <a:rPr lang="en-GB" baseline="0" dirty="0"/>
              <a:t>Mae </a:t>
            </a:r>
            <a:r>
              <a:rPr lang="en-GB" baseline="0" dirty="0" err="1"/>
              <a:t>hi’n</a:t>
            </a:r>
            <a:r>
              <a:rPr lang="en-GB" baseline="0" dirty="0"/>
              <a:t> CYNGHORI </a:t>
            </a:r>
            <a:r>
              <a:rPr lang="en-GB" baseline="0" dirty="0" err="1"/>
              <a:t>trwy’r</a:t>
            </a:r>
            <a:r>
              <a:rPr lang="en-GB" baseline="0" dirty="0"/>
              <a:t> </a:t>
            </a:r>
            <a:r>
              <a:rPr lang="en-GB" baseline="0" dirty="0" err="1"/>
              <a:t>tîm</a:t>
            </a:r>
            <a:r>
              <a:rPr lang="en-GB" baseline="0" dirty="0"/>
              <a:t> </a:t>
            </a:r>
            <a:r>
              <a:rPr lang="en-GB" baseline="0" dirty="0" err="1"/>
              <a:t>Ymchwiliadau</a:t>
            </a:r>
            <a:r>
              <a:rPr lang="en-GB" baseline="0" dirty="0"/>
              <a:t> a </a:t>
            </a:r>
            <a:r>
              <a:rPr lang="en-GB" baseline="0" dirty="0" err="1"/>
              <a:t>Chyngor</a:t>
            </a:r>
            <a:r>
              <a:rPr lang="en-GB" baseline="0" dirty="0"/>
              <a:t>.</a:t>
            </a:r>
          </a:p>
          <a:p>
            <a:pPr>
              <a:defRPr sz="2000"/>
            </a:pPr>
            <a:r>
              <a:rPr lang="en-GB" baseline="0" dirty="0"/>
              <a:t>Mae </a:t>
            </a:r>
            <a:r>
              <a:rPr lang="en-GB" baseline="0" dirty="0" err="1"/>
              <a:t>hi’n</a:t>
            </a:r>
            <a:r>
              <a:rPr lang="en-GB" baseline="0" dirty="0"/>
              <a:t> DYLANWADU </a:t>
            </a:r>
            <a:r>
              <a:rPr lang="en-GB" baseline="0" dirty="0" err="1"/>
              <a:t>trwy</a:t>
            </a:r>
            <a:r>
              <a:rPr lang="en-GB" baseline="0" dirty="0"/>
              <a:t> </a:t>
            </a:r>
            <a:r>
              <a:rPr lang="en-GB" baseline="0" dirty="0" err="1"/>
              <a:t>ei</a:t>
            </a:r>
            <a:r>
              <a:rPr lang="en-GB" baseline="0" dirty="0"/>
              <a:t> </a:t>
            </a:r>
            <a:r>
              <a:rPr lang="en-GB" baseline="0" dirty="0" err="1"/>
              <a:t>thîm</a:t>
            </a:r>
            <a:r>
              <a:rPr lang="en-GB" baseline="0" dirty="0"/>
              <a:t> </a:t>
            </a:r>
            <a:r>
              <a:rPr lang="en-GB" baseline="0" dirty="0" err="1"/>
              <a:t>polisi</a:t>
            </a:r>
            <a:r>
              <a:rPr lang="en-GB" baseline="0" dirty="0"/>
              <a:t> </a:t>
            </a:r>
            <a:r>
              <a:rPr lang="en-GB" baseline="0" dirty="0" err="1"/>
              <a:t>i</a:t>
            </a:r>
            <a:r>
              <a:rPr lang="en-GB" baseline="0" dirty="0"/>
              <a:t> </a:t>
            </a:r>
            <a:r>
              <a:rPr lang="en-GB" baseline="0" dirty="0" err="1"/>
              <a:t>gyflawni</a:t>
            </a:r>
            <a:r>
              <a:rPr lang="en-GB" baseline="0" dirty="0"/>
              <a:t> </a:t>
            </a:r>
            <a:r>
              <a:rPr lang="en-GB" baseline="0" dirty="0" err="1"/>
              <a:t>newid</a:t>
            </a:r>
            <a:r>
              <a:rPr lang="en-GB" baseline="0" dirty="0"/>
              <a:t> </a:t>
            </a:r>
            <a:r>
              <a:rPr lang="en-GB" baseline="0" dirty="0" err="1"/>
              <a:t>yn</a:t>
            </a:r>
            <a:r>
              <a:rPr lang="en-GB" baseline="0" dirty="0"/>
              <a:t> y </a:t>
            </a:r>
            <a:r>
              <a:rPr lang="en-GB" baseline="0" dirty="0" err="1"/>
              <a:t>llywodraeth</a:t>
            </a:r>
            <a:endParaRPr lang="en-GB" baseline="0" dirty="0"/>
          </a:p>
          <a:p>
            <a:pPr>
              <a:defRPr sz="2000"/>
            </a:pPr>
            <a:r>
              <a:rPr lang="en-GB" baseline="0" dirty="0"/>
              <a:t>Mae </a:t>
            </a:r>
            <a:r>
              <a:rPr lang="en-GB" baseline="0" dirty="0" err="1"/>
              <a:t>hi’n</a:t>
            </a:r>
            <a:r>
              <a:rPr lang="en-GB" baseline="0" dirty="0"/>
              <a:t> CODI LLAIS </a:t>
            </a:r>
            <a:r>
              <a:rPr lang="en-GB" baseline="0" dirty="0" err="1"/>
              <a:t>ar</a:t>
            </a:r>
            <a:r>
              <a:rPr lang="en-GB" baseline="0" dirty="0"/>
              <a:t> bob </a:t>
            </a:r>
            <a:r>
              <a:rPr lang="en-GB" baseline="0" dirty="0" err="1"/>
              <a:t>lefel</a:t>
            </a:r>
            <a:r>
              <a:rPr lang="en-GB" baseline="0" dirty="0"/>
              <a:t> </a:t>
            </a:r>
            <a:r>
              <a:rPr lang="en-GB" baseline="0" dirty="0" err="1"/>
              <a:t>er</a:t>
            </a:r>
            <a:r>
              <a:rPr lang="en-GB" baseline="0" dirty="0"/>
              <a:t> </a:t>
            </a:r>
            <a:r>
              <a:rPr lang="en-GB" baseline="0" dirty="0" err="1"/>
              <a:t>mwyn</a:t>
            </a:r>
            <a:r>
              <a:rPr lang="en-GB" baseline="0" dirty="0"/>
              <a:t> bod </a:t>
            </a:r>
            <a:r>
              <a:rPr lang="en-GB" baseline="0" dirty="0" err="1"/>
              <a:t>yn</a:t>
            </a:r>
            <a:r>
              <a:rPr lang="en-GB" baseline="0" dirty="0"/>
              <a:t> </a:t>
            </a:r>
            <a:r>
              <a:rPr lang="en-GB" baseline="0" dirty="0" err="1"/>
              <a:t>llais</a:t>
            </a:r>
            <a:r>
              <a:rPr lang="en-GB" baseline="0" dirty="0"/>
              <a:t> </a:t>
            </a:r>
            <a:r>
              <a:rPr lang="en-GB" baseline="0" dirty="0" err="1"/>
              <a:t>i</a:t>
            </a:r>
            <a:r>
              <a:rPr lang="en-GB" baseline="0" dirty="0"/>
              <a:t> </a:t>
            </a:r>
            <a:r>
              <a:rPr lang="en-GB" baseline="0" dirty="0" err="1"/>
              <a:t>blant</a:t>
            </a:r>
            <a:r>
              <a:rPr lang="en-GB" baseline="0" dirty="0"/>
              <a:t> </a:t>
            </a:r>
            <a:r>
              <a:rPr lang="en-GB" baseline="0" dirty="0" err="1"/>
              <a:t>Cymru</a:t>
            </a:r>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13</a:t>
            </a:fld>
            <a:endParaRPr lang="en-GB"/>
          </a:p>
        </p:txBody>
      </p:sp>
    </p:spTree>
    <p:extLst>
      <p:ext uri="{BB962C8B-B14F-4D97-AF65-F5344CB8AC3E}">
        <p14:creationId xmlns:p14="http://schemas.microsoft.com/office/powerpoint/2010/main" val="125593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This video explains</a:t>
            </a:r>
            <a:r>
              <a:rPr lang="en-GB" baseline="0" dirty="0"/>
              <a:t> a little more about our Investigations and advice </a:t>
            </a:r>
            <a:r>
              <a:rPr lang="en-GB" baseline="0" dirty="0" smtClean="0"/>
              <a:t>line</a:t>
            </a:r>
          </a:p>
          <a:p>
            <a:pPr>
              <a:defRPr sz="2000"/>
            </a:pPr>
            <a:endParaRPr lang="en-GB" baseline="0" dirty="0" smtClean="0"/>
          </a:p>
          <a:p>
            <a:pPr>
              <a:defRPr sz="2000"/>
            </a:pPr>
            <a:r>
              <a:rPr lang="en-GB" baseline="0" dirty="0" smtClean="0"/>
              <a:t>…………………………………………………………………………………………………………………………………………</a:t>
            </a:r>
          </a:p>
          <a:p>
            <a:pPr>
              <a:defRPr sz="2000"/>
            </a:pPr>
            <a:endParaRPr lang="en-GB" baseline="0" dirty="0"/>
          </a:p>
          <a:p>
            <a:pPr>
              <a:defRPr sz="2000"/>
            </a:pPr>
            <a:r>
              <a:rPr lang="en-GB" baseline="0" dirty="0" err="1"/>
              <a:t>Mae’r</a:t>
            </a:r>
            <a:r>
              <a:rPr lang="en-GB" baseline="0" dirty="0"/>
              <a:t> </a:t>
            </a:r>
            <a:r>
              <a:rPr lang="en-GB" baseline="0" dirty="0" err="1"/>
              <a:t>fideo</a:t>
            </a:r>
            <a:r>
              <a:rPr lang="en-GB" baseline="0" dirty="0"/>
              <a:t> </a:t>
            </a:r>
            <a:r>
              <a:rPr lang="en-GB" baseline="0" dirty="0" err="1"/>
              <a:t>yma</a:t>
            </a:r>
            <a:r>
              <a:rPr lang="en-GB" baseline="0" dirty="0"/>
              <a:t> </a:t>
            </a:r>
            <a:r>
              <a:rPr lang="en-GB" baseline="0" dirty="0" err="1"/>
              <a:t>yn</a:t>
            </a:r>
            <a:r>
              <a:rPr lang="en-GB" baseline="0" dirty="0"/>
              <a:t> </a:t>
            </a:r>
            <a:r>
              <a:rPr lang="en-GB" baseline="0" dirty="0" err="1"/>
              <a:t>esbonio</a:t>
            </a:r>
            <a:r>
              <a:rPr lang="en-GB" baseline="0" dirty="0"/>
              <a:t> </a:t>
            </a:r>
            <a:r>
              <a:rPr lang="en-GB" baseline="0" dirty="0" err="1"/>
              <a:t>ychydig</a:t>
            </a:r>
            <a:r>
              <a:rPr lang="en-GB" baseline="0" dirty="0"/>
              <a:t> </a:t>
            </a:r>
            <a:r>
              <a:rPr lang="en-GB" baseline="0" dirty="0" err="1"/>
              <a:t>mwy</a:t>
            </a:r>
            <a:r>
              <a:rPr lang="en-GB" baseline="0" dirty="0"/>
              <a:t> am </a:t>
            </a:r>
            <a:r>
              <a:rPr lang="en-GB" baseline="0" dirty="0" err="1"/>
              <a:t>ein</a:t>
            </a:r>
            <a:r>
              <a:rPr lang="en-GB" baseline="0" dirty="0"/>
              <a:t> </a:t>
            </a:r>
            <a:r>
              <a:rPr lang="en-GB" baseline="0" dirty="0" err="1"/>
              <a:t>gwasanaeth</a:t>
            </a:r>
            <a:r>
              <a:rPr lang="en-GB" baseline="0" dirty="0"/>
              <a:t> </a:t>
            </a:r>
            <a:r>
              <a:rPr lang="en-GB" baseline="0" dirty="0" err="1"/>
              <a:t>ymchwiliadau</a:t>
            </a:r>
            <a:r>
              <a:rPr lang="en-GB" baseline="0" dirty="0"/>
              <a:t> a </a:t>
            </a:r>
            <a:r>
              <a:rPr lang="en-GB" baseline="0" dirty="0" err="1"/>
              <a:t>chyngor</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14</a:t>
            </a:fld>
            <a:endParaRPr lang="en-GB"/>
          </a:p>
        </p:txBody>
      </p:sp>
    </p:spTree>
    <p:extLst>
      <p:ext uri="{BB962C8B-B14F-4D97-AF65-F5344CB8AC3E}">
        <p14:creationId xmlns:p14="http://schemas.microsoft.com/office/powerpoint/2010/main" val="3867101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What </a:t>
            </a:r>
            <a:r>
              <a:rPr lang="en-GB" b="0" baseline="0" dirty="0"/>
              <a:t>is a Children’s Rights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r>
              <a:rPr lang="en-GB" dirty="0"/>
              <a:t>The</a:t>
            </a:r>
            <a:r>
              <a:rPr lang="en-GB" baseline="0" dirty="0"/>
              <a:t> aim of  “The Right Way”  is to help professionals embed a Children’s Rights Approach in a practical and meaningful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Beth </a:t>
            </a:r>
            <a:r>
              <a:rPr lang="en-GB" b="0" baseline="0" dirty="0" err="1"/>
              <a:t>yw</a:t>
            </a:r>
            <a:r>
              <a:rPr lang="en-GB" b="0" baseline="0" dirty="0"/>
              <a:t>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Nod “Y </a:t>
            </a:r>
            <a:r>
              <a:rPr lang="en-GB" b="0" baseline="0" dirty="0" err="1"/>
              <a:t>Ffordd</a:t>
            </a:r>
            <a:r>
              <a:rPr lang="en-GB" b="0" baseline="0" dirty="0"/>
              <a:t> </a:t>
            </a:r>
            <a:r>
              <a:rPr lang="en-GB" b="0" baseline="0" dirty="0" err="1"/>
              <a:t>Gywir</a:t>
            </a:r>
            <a:r>
              <a:rPr lang="en-GB" b="0" baseline="0" dirty="0"/>
              <a:t>” </a:t>
            </a:r>
            <a:r>
              <a:rPr lang="en-GB" b="0" baseline="0" dirty="0" err="1"/>
              <a:t>yw</a:t>
            </a:r>
            <a:r>
              <a:rPr lang="en-GB" b="0" baseline="0" dirty="0"/>
              <a:t> </a:t>
            </a:r>
            <a:r>
              <a:rPr lang="en-GB" b="0" baseline="0" dirty="0" err="1"/>
              <a:t>helpu</a:t>
            </a:r>
            <a:r>
              <a:rPr lang="en-GB" b="0" baseline="0" dirty="0"/>
              <a:t> </a:t>
            </a:r>
            <a:r>
              <a:rPr lang="en-GB" b="0" baseline="0" dirty="0" err="1"/>
              <a:t>gweithwyr</a:t>
            </a:r>
            <a:r>
              <a:rPr lang="en-GB" b="0" baseline="0" dirty="0"/>
              <a:t> </a:t>
            </a:r>
            <a:r>
              <a:rPr lang="en-GB" b="0" baseline="0" dirty="0" err="1"/>
              <a:t>proffesiynol</a:t>
            </a:r>
            <a:r>
              <a:rPr lang="en-GB" b="0" baseline="0" dirty="0"/>
              <a:t> </a:t>
            </a:r>
            <a:r>
              <a:rPr lang="en-GB" b="0" baseline="0" dirty="0" err="1"/>
              <a:t>i</a:t>
            </a:r>
            <a:r>
              <a:rPr lang="en-GB" b="0" baseline="0" dirty="0"/>
              <a:t> </a:t>
            </a:r>
            <a:r>
              <a:rPr lang="en-GB" b="0" baseline="0" dirty="0" err="1"/>
              <a:t>wreiddio</a:t>
            </a:r>
            <a:r>
              <a:rPr lang="en-GB" b="0" baseline="0" dirty="0"/>
              <a:t> Dull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 </a:t>
            </a:r>
            <a:r>
              <a:rPr lang="en-GB" b="0" baseline="0" dirty="0" err="1"/>
              <a:t>mewn</a:t>
            </a:r>
            <a:r>
              <a:rPr lang="en-GB" b="0" baseline="0" dirty="0"/>
              <a:t> </a:t>
            </a:r>
            <a:r>
              <a:rPr lang="en-GB" b="0" baseline="0" dirty="0" err="1"/>
              <a:t>modd</a:t>
            </a:r>
            <a:r>
              <a:rPr lang="en-GB" b="0" baseline="0" dirty="0"/>
              <a:t> </a:t>
            </a:r>
            <a:r>
              <a:rPr lang="en-GB" b="0" baseline="0" dirty="0" err="1"/>
              <a:t>ymarferol</a:t>
            </a:r>
            <a:r>
              <a:rPr lang="en-GB" b="0" baseline="0" dirty="0"/>
              <a:t> ac </a:t>
            </a:r>
            <a:r>
              <a:rPr lang="en-GB" b="0" baseline="0" dirty="0" err="1"/>
              <a:t>ystyrlon</a:t>
            </a:r>
            <a:r>
              <a:rPr lang="en-GB" b="0" baseline="0" dirty="0"/>
              <a:t>. </a:t>
            </a:r>
            <a:endParaRPr lang="en-GB" b="1"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16</a:t>
            </a:fld>
            <a:endParaRPr lang="en-GB"/>
          </a:p>
        </p:txBody>
      </p:sp>
    </p:spTree>
    <p:extLst>
      <p:ext uri="{BB962C8B-B14F-4D97-AF65-F5344CB8AC3E}">
        <p14:creationId xmlns:p14="http://schemas.microsoft.com/office/powerpoint/2010/main" val="1782442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On our website - https://</a:t>
            </a:r>
            <a:r>
              <a:rPr lang="en-GB" sz="1200" kern="1200" dirty="0" smtClean="0">
                <a:solidFill>
                  <a:schemeClr val="tx1"/>
                </a:solidFill>
                <a:effectLst/>
                <a:latin typeface="+mn-lt"/>
                <a:ea typeface="+mn-ea"/>
                <a:cs typeface="+mn-cs"/>
              </a:rPr>
              <a:t>www.childcomwales.org.uk/the-right-way-a-childrens-rights-approach/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you can see a range</a:t>
            </a:r>
            <a:r>
              <a:rPr lang="en-GB" sz="1200" kern="1200" baseline="0" dirty="0">
                <a:solidFill>
                  <a:schemeClr val="tx1"/>
                </a:solidFill>
                <a:effectLst/>
                <a:latin typeface="+mn-lt"/>
                <a:ea typeface="+mn-ea"/>
                <a:cs typeface="+mn-cs"/>
              </a:rPr>
              <a:t> of examples and resources that maybe helpful for you to map a Children’s Rights Approach.</a:t>
            </a:r>
          </a:p>
          <a:p>
            <a:endParaRPr lang="en-GB" dirty="0"/>
          </a:p>
          <a:p>
            <a:endParaRPr lang="en-GB" dirty="0"/>
          </a:p>
          <a:p>
            <a:r>
              <a:rPr lang="en-US" sz="1200" b="1" i="0" kern="1200" dirty="0">
                <a:solidFill>
                  <a:schemeClr val="tx1"/>
                </a:solidFill>
                <a:effectLst/>
                <a:latin typeface="+mn-lt"/>
                <a:ea typeface="+mn-ea"/>
                <a:cs typeface="+mn-cs"/>
              </a:rPr>
              <a:t>The principles of a Children’s Rights Approach are</a:t>
            </a:r>
            <a:r>
              <a:rPr lang="en-US" sz="1200" b="1" i="0" kern="1200" dirty="0" smtClean="0">
                <a:solidFill>
                  <a:schemeClr val="tx1"/>
                </a:solidFill>
                <a:effectLst/>
                <a:latin typeface="+mn-lt"/>
                <a:ea typeface="+mn-ea"/>
                <a:cs typeface="+mn-cs"/>
              </a:rPr>
              <a:t>:</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1.Embedding children’s rights – putting children’s rights at the core of planning and service delivery</a:t>
            </a:r>
          </a:p>
          <a:p>
            <a:r>
              <a:rPr lang="en-US" sz="1200" b="1" i="0" kern="1200" dirty="0">
                <a:solidFill>
                  <a:schemeClr val="tx1"/>
                </a:solidFill>
                <a:effectLst/>
                <a:latin typeface="+mn-lt"/>
                <a:ea typeface="+mn-ea"/>
                <a:cs typeface="+mn-cs"/>
              </a:rPr>
              <a:t>2. Equality and non-discrimination – ensuring that every child has an equal opportunity to be the best they can be</a:t>
            </a:r>
          </a:p>
          <a:p>
            <a:r>
              <a:rPr lang="en-US" sz="1200" b="1" i="0" kern="1200" dirty="0">
                <a:solidFill>
                  <a:schemeClr val="tx1"/>
                </a:solidFill>
                <a:effectLst/>
                <a:latin typeface="+mn-lt"/>
                <a:ea typeface="+mn-ea"/>
                <a:cs typeface="+mn-cs"/>
              </a:rPr>
              <a:t>3. Empowering children – enhancing children’s capabilities as individuals so they’re better able to take advantage of rights, and engage with and hold accountable the institutions and individuals that affect their lives</a:t>
            </a:r>
          </a:p>
          <a:p>
            <a:r>
              <a:rPr lang="en-US" sz="1200" b="1" i="0" kern="1200" dirty="0">
                <a:solidFill>
                  <a:schemeClr val="tx1"/>
                </a:solidFill>
                <a:effectLst/>
                <a:latin typeface="+mn-lt"/>
                <a:ea typeface="+mn-ea"/>
                <a:cs typeface="+mn-cs"/>
              </a:rPr>
              <a:t>4. Participation – listening to children and taking their views meaningfully into account</a:t>
            </a:r>
          </a:p>
          <a:p>
            <a:r>
              <a:rPr lang="en-US" sz="1200" b="1" i="0" kern="1200" dirty="0">
                <a:solidFill>
                  <a:schemeClr val="tx1"/>
                </a:solidFill>
                <a:effectLst/>
                <a:latin typeface="+mn-lt"/>
                <a:ea typeface="+mn-ea"/>
                <a:cs typeface="+mn-cs"/>
              </a:rPr>
              <a:t>5. Accountability – authorities should be accountable to children for decisions and actions that affect their lives</a:t>
            </a:r>
          </a:p>
          <a:p>
            <a:r>
              <a:rPr lang="en-GB" dirty="0"/>
              <a:t/>
            </a:r>
            <a:br>
              <a:rPr lang="en-GB" dirty="0"/>
            </a:br>
            <a:endParaRPr lang="en-GB" dirty="0"/>
          </a:p>
          <a:p>
            <a:pPr marL="171450" indent="-171450">
              <a:buFont typeface="Arial" panose="020B0604020202020204" pitchFamily="34" charset="0"/>
              <a:buChar char="•"/>
            </a:pPr>
            <a:r>
              <a:rPr lang="en-GB" dirty="0"/>
              <a:t>Developed with the children’s rights observatory in Swansea and Bangor Universities</a:t>
            </a:r>
          </a:p>
          <a:p>
            <a:pPr marL="171450" indent="-171450">
              <a:buFont typeface="Arial" panose="020B0604020202020204" pitchFamily="34" charset="0"/>
              <a:buChar char="•"/>
            </a:pPr>
            <a:r>
              <a:rPr lang="en-GB" dirty="0"/>
              <a:t>Provided</a:t>
            </a:r>
            <a:r>
              <a:rPr lang="en-GB" baseline="0" dirty="0"/>
              <a:t> a systematic method to implement children’s 42 rights in organisations large and small</a:t>
            </a:r>
          </a:p>
          <a:p>
            <a:pPr marL="0" indent="0">
              <a:buFont typeface="Arial" panose="020B0604020202020204" pitchFamily="34" charset="0"/>
              <a:buNone/>
            </a:pPr>
            <a:endParaRPr lang="en-US" baseline="0" dirty="0"/>
          </a:p>
          <a:p>
            <a:pPr marL="171450" indent="-171450">
              <a:buFont typeface="Arial" panose="020B0604020202020204" pitchFamily="34" charset="0"/>
              <a:buNone/>
            </a:pPr>
            <a:r>
              <a:rPr lang="en-US" baseline="0" dirty="0" smtClean="0"/>
              <a:t>……………………………………………………………………………………………………………………………………………………………………………………………………………………………………………………………………</a:t>
            </a:r>
            <a:endParaRPr lang="en-US" baseline="0" dirty="0"/>
          </a:p>
          <a:p>
            <a:pPr lvl="0"/>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gwefan</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https://www.childcomwales.org.uk/the-right-way-a-childrens-rights-approach/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welwch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amrywiaeth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enghreifftiau</a:t>
            </a:r>
            <a:r>
              <a:rPr lang="en-GB" sz="1200" kern="1200" dirty="0">
                <a:solidFill>
                  <a:schemeClr val="tx1"/>
                </a:solidFill>
                <a:effectLst/>
                <a:latin typeface="+mn-lt"/>
                <a:ea typeface="+mn-ea"/>
                <a:cs typeface="+mn-cs"/>
              </a:rPr>
              <a:t> ac </a:t>
            </a:r>
            <a:r>
              <a:rPr lang="en-GB" sz="1200" kern="1200" dirty="0" err="1">
                <a:solidFill>
                  <a:schemeClr val="tx1"/>
                </a:solidFill>
                <a:effectLst/>
                <a:latin typeface="+mn-lt"/>
                <a:ea typeface="+mn-ea"/>
                <a:cs typeface="+mn-cs"/>
              </a:rPr>
              <a:t>adnoddau</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allai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ddefnydd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chi </a:t>
            </a:r>
            <a:r>
              <a:rPr lang="en-GB" sz="1200" kern="1200" baseline="0" dirty="0" err="1">
                <a:solidFill>
                  <a:schemeClr val="tx1"/>
                </a:solidFill>
                <a:effectLst/>
                <a:latin typeface="+mn-lt"/>
                <a:ea typeface="+mn-ea"/>
                <a:cs typeface="+mn-cs"/>
              </a:rPr>
              <a:t>fapio</a:t>
            </a:r>
            <a:r>
              <a:rPr lang="en-GB" sz="1200" kern="1200" baseline="0" dirty="0">
                <a:solidFill>
                  <a:schemeClr val="tx1"/>
                </a:solidFill>
                <a:effectLst/>
                <a:latin typeface="+mn-lt"/>
                <a:ea typeface="+mn-ea"/>
                <a:cs typeface="+mn-cs"/>
              </a:rPr>
              <a:t> Dull </a:t>
            </a:r>
            <a:r>
              <a:rPr lang="en-GB" sz="1200" kern="1200" baseline="0" dirty="0" err="1">
                <a:solidFill>
                  <a:schemeClr val="tx1"/>
                </a:solidFill>
                <a:effectLst/>
                <a:latin typeface="+mn-lt"/>
                <a:ea typeface="+mn-ea"/>
                <a:cs typeface="+mn-cs"/>
              </a:rPr>
              <a:t>seiliedig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Plant.</a:t>
            </a:r>
          </a:p>
          <a:p>
            <a:pPr lvl="0"/>
            <a:endParaRPr lang="en-GB" baseline="0" dirty="0" smtClean="0"/>
          </a:p>
          <a:p>
            <a:pPr lvl="0"/>
            <a:r>
              <a:rPr lang="en-US" baseline="0" dirty="0" smtClean="0"/>
              <a:t>Dull </a:t>
            </a:r>
            <a:r>
              <a:rPr lang="en-US" baseline="0" dirty="0" err="1" smtClean="0"/>
              <a:t>Hawliau</a:t>
            </a:r>
            <a:r>
              <a:rPr lang="en-US" baseline="0" dirty="0" smtClean="0"/>
              <a:t> Plant</a:t>
            </a:r>
            <a:endParaRPr lang="en-GB" dirty="0"/>
          </a:p>
          <a:p>
            <a:endParaRPr lang="en-GB" dirty="0"/>
          </a:p>
          <a:p>
            <a:r>
              <a:rPr lang="en-US" sz="1200" b="1" i="0" kern="1200" dirty="0" err="1">
                <a:solidFill>
                  <a:schemeClr val="tx1"/>
                </a:solidFill>
                <a:effectLst/>
                <a:latin typeface="+mn-lt"/>
                <a:ea typeface="+mn-ea"/>
                <a:cs typeface="+mn-cs"/>
              </a:rPr>
              <a:t>Egwyddorion</a:t>
            </a:r>
            <a:r>
              <a:rPr lang="en-US" sz="1200" b="1" i="0" kern="1200" dirty="0">
                <a:solidFill>
                  <a:schemeClr val="tx1"/>
                </a:solidFill>
                <a:effectLst/>
                <a:latin typeface="+mn-lt"/>
                <a:ea typeface="+mn-ea"/>
                <a:cs typeface="+mn-cs"/>
              </a:rPr>
              <a:t> Dull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seiliedig</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Hawliau</a:t>
            </a:r>
            <a:r>
              <a:rPr lang="en-US" sz="1200" b="1" i="0" kern="1200" baseline="0" dirty="0">
                <a:solidFill>
                  <a:schemeClr val="tx1"/>
                </a:solidFill>
                <a:effectLst/>
                <a:latin typeface="+mn-lt"/>
                <a:ea typeface="+mn-ea"/>
                <a:cs typeface="+mn-cs"/>
              </a:rPr>
              <a:t> Plant </a:t>
            </a:r>
            <a:r>
              <a:rPr lang="en-US" sz="1200" b="1" i="0" kern="1200" baseline="0" dirty="0" err="1">
                <a:solidFill>
                  <a:schemeClr val="tx1"/>
                </a:solidFill>
                <a:effectLst/>
                <a:latin typeface="+mn-lt"/>
                <a:ea typeface="+mn-ea"/>
                <a:cs typeface="+mn-cs"/>
              </a:rPr>
              <a:t>yw</a:t>
            </a:r>
            <a:r>
              <a:rPr lang="en-US" sz="1200" b="1"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1. </a:t>
            </a:r>
            <a:r>
              <a:rPr lang="en-US" sz="1200" b="1" i="0" kern="1200" dirty="0" err="1" smtClean="0">
                <a:solidFill>
                  <a:schemeClr val="tx1"/>
                </a:solidFill>
                <a:effectLst/>
                <a:latin typeface="+mn-lt"/>
                <a:ea typeface="+mn-ea"/>
                <a:cs typeface="+mn-cs"/>
              </a:rPr>
              <a:t>Seilio</a:t>
            </a:r>
            <a:r>
              <a:rPr lang="en-US" sz="1200" b="1" i="0" kern="1200" baseline="0" dirty="0" smtClean="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hawliau</a:t>
            </a:r>
            <a:r>
              <a:rPr lang="en-US" sz="1200" b="1" i="0" kern="1200" baseline="0" dirty="0">
                <a:solidFill>
                  <a:schemeClr val="tx1"/>
                </a:solidFill>
                <a:effectLst/>
                <a:latin typeface="+mn-lt"/>
                <a:ea typeface="+mn-ea"/>
                <a:cs typeface="+mn-cs"/>
              </a:rPr>
              <a:t> plant – </a:t>
            </a:r>
            <a:r>
              <a:rPr lang="en-US" sz="1200" b="1" i="0" kern="1200" baseline="0" dirty="0" err="1">
                <a:solidFill>
                  <a:schemeClr val="tx1"/>
                </a:solidFill>
                <a:effectLst/>
                <a:latin typeface="+mn-lt"/>
                <a:ea typeface="+mn-ea"/>
                <a:cs typeface="+mn-cs"/>
              </a:rPr>
              <a:t>gwneud</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hawliau</a:t>
            </a:r>
            <a:r>
              <a:rPr lang="en-US" sz="1200" b="1" i="0" kern="1200" baseline="0" dirty="0">
                <a:solidFill>
                  <a:schemeClr val="tx1"/>
                </a:solidFill>
                <a:effectLst/>
                <a:latin typeface="+mn-lt"/>
                <a:ea typeface="+mn-ea"/>
                <a:cs typeface="+mn-cs"/>
              </a:rPr>
              <a:t> plant </a:t>
            </a:r>
            <a:r>
              <a:rPr lang="en-US" sz="1200" b="1" i="0" kern="1200" baseline="0" dirty="0" err="1">
                <a:solidFill>
                  <a:schemeClr val="tx1"/>
                </a:solidFill>
                <a:effectLst/>
                <a:latin typeface="+mn-lt"/>
                <a:ea typeface="+mn-ea"/>
                <a:cs typeface="+mn-cs"/>
              </a:rPr>
              <a:t>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ganolog</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wrth</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gynllunio</a:t>
            </a:r>
            <a:r>
              <a:rPr lang="en-US" sz="1200" b="1" i="0" kern="1200" baseline="0" dirty="0">
                <a:solidFill>
                  <a:schemeClr val="tx1"/>
                </a:solidFill>
                <a:effectLst/>
                <a:latin typeface="+mn-lt"/>
                <a:ea typeface="+mn-ea"/>
                <a:cs typeface="+mn-cs"/>
              </a:rPr>
              <a:t> a </a:t>
            </a:r>
            <a:r>
              <a:rPr lang="en-US" sz="1200" b="1" i="0" kern="1200" baseline="0" dirty="0" err="1">
                <a:solidFill>
                  <a:schemeClr val="tx1"/>
                </a:solidFill>
                <a:effectLst/>
                <a:latin typeface="+mn-lt"/>
                <a:ea typeface="+mn-ea"/>
                <a:cs typeface="+mn-cs"/>
              </a:rPr>
              <a:t>chyflwyno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gwasanaeth</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Cydraddoldeb</a:t>
            </a:r>
            <a:r>
              <a:rPr lang="en-US" sz="1200" b="1" i="0" kern="1200" baseline="0" dirty="0">
                <a:solidFill>
                  <a:schemeClr val="tx1"/>
                </a:solidFill>
                <a:effectLst/>
                <a:latin typeface="+mn-lt"/>
                <a:ea typeface="+mn-ea"/>
                <a:cs typeface="+mn-cs"/>
              </a:rPr>
              <a:t> a </a:t>
            </a:r>
            <a:r>
              <a:rPr lang="en-US" sz="1200" b="1" i="0" kern="1200" baseline="0" dirty="0" smtClean="0">
                <a:solidFill>
                  <a:schemeClr val="tx1"/>
                </a:solidFill>
                <a:effectLst/>
                <a:latin typeface="+mn-lt"/>
                <a:ea typeface="+mn-ea"/>
                <a:cs typeface="+mn-cs"/>
              </a:rPr>
              <a:t>dim </a:t>
            </a:r>
            <a:r>
              <a:rPr lang="en-US" sz="1200" b="1" i="0" kern="1200" baseline="0" dirty="0" err="1" smtClean="0">
                <a:solidFill>
                  <a:schemeClr val="tx1"/>
                </a:solidFill>
                <a:effectLst/>
                <a:latin typeface="+mn-lt"/>
                <a:ea typeface="+mn-ea"/>
                <a:cs typeface="+mn-cs"/>
              </a:rPr>
              <a:t>gwahaniaethu</a:t>
            </a:r>
            <a:r>
              <a:rPr lang="en-US" sz="1200" b="1" i="0" kern="1200" baseline="0" dirty="0" smtClean="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sicrhau</a:t>
            </a:r>
            <a:r>
              <a:rPr lang="en-US" sz="1200" b="1" i="0" kern="1200" baseline="0" dirty="0">
                <a:solidFill>
                  <a:schemeClr val="tx1"/>
                </a:solidFill>
                <a:effectLst/>
                <a:latin typeface="+mn-lt"/>
                <a:ea typeface="+mn-ea"/>
                <a:cs typeface="+mn-cs"/>
              </a:rPr>
              <a:t> bod </a:t>
            </a:r>
            <a:r>
              <a:rPr lang="en-US" sz="1200" b="1" i="0" kern="1200" baseline="0" dirty="0" err="1">
                <a:solidFill>
                  <a:schemeClr val="tx1"/>
                </a:solidFill>
                <a:effectLst/>
                <a:latin typeface="+mn-lt"/>
                <a:ea typeface="+mn-ea"/>
                <a:cs typeface="+mn-cs"/>
              </a:rPr>
              <a:t>pob</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plentyn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cael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cyfle</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cyfartal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fod</a:t>
            </a:r>
            <a:r>
              <a:rPr lang="en-US" sz="1200" b="1" i="0" kern="1200" dirty="0">
                <a:solidFill>
                  <a:schemeClr val="tx1"/>
                </a:solidFill>
                <a:effectLst/>
                <a:latin typeface="+mn-lt"/>
                <a:ea typeface="+mn-ea"/>
                <a:cs typeface="+mn-cs"/>
              </a:rPr>
              <a:t> y </a:t>
            </a:r>
            <a:r>
              <a:rPr lang="en-US" sz="1200" b="1" i="0" kern="1200" dirty="0" err="1">
                <a:solidFill>
                  <a:schemeClr val="tx1"/>
                </a:solidFill>
                <a:effectLst/>
                <a:latin typeface="+mn-lt"/>
                <a:ea typeface="+mn-ea"/>
                <a:cs typeface="+mn-cs"/>
              </a:rPr>
              <a:t>gorau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gallan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nhw</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fod</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3. </a:t>
            </a:r>
            <a:r>
              <a:rPr lang="en-US" sz="1200" b="1" i="0" kern="1200" dirty="0" err="1" smtClean="0">
                <a:solidFill>
                  <a:schemeClr val="tx1"/>
                </a:solidFill>
                <a:effectLst/>
                <a:latin typeface="+mn-lt"/>
                <a:ea typeface="+mn-ea"/>
                <a:cs typeface="+mn-cs"/>
              </a:rPr>
              <a:t>Galluogi</a:t>
            </a:r>
            <a:r>
              <a:rPr lang="en-US" sz="1200" b="1" i="0" kern="1200" baseline="0" dirty="0" smtClean="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plant – </a:t>
            </a:r>
            <a:r>
              <a:rPr lang="en-US" sz="1200" b="1" i="0" kern="1200" baseline="0" dirty="0" err="1">
                <a:solidFill>
                  <a:schemeClr val="tx1"/>
                </a:solidFill>
                <a:effectLst/>
                <a:latin typeface="+mn-lt"/>
                <a:ea typeface="+mn-ea"/>
                <a:cs typeface="+mn-cs"/>
              </a:rPr>
              <a:t>gwella</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galluoedd</a:t>
            </a:r>
            <a:r>
              <a:rPr lang="en-US" sz="1200" b="1" i="0" kern="1200" baseline="0" dirty="0">
                <a:solidFill>
                  <a:schemeClr val="tx1"/>
                </a:solidFill>
                <a:effectLst/>
                <a:latin typeface="+mn-lt"/>
                <a:ea typeface="+mn-ea"/>
                <a:cs typeface="+mn-cs"/>
              </a:rPr>
              <a:t> plant </a:t>
            </a:r>
            <a:r>
              <a:rPr lang="en-US" sz="1200" b="1" i="0" kern="1200" baseline="0" dirty="0" err="1">
                <a:solidFill>
                  <a:schemeClr val="tx1"/>
                </a:solidFill>
                <a:effectLst/>
                <a:latin typeface="+mn-lt"/>
                <a:ea typeface="+mn-ea"/>
                <a:cs typeface="+mn-cs"/>
              </a:rPr>
              <a:t>fel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unigolion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fel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eu</a:t>
            </a:r>
            <a:r>
              <a:rPr lang="en-US" sz="1200" b="1" i="0" kern="1200" baseline="0" dirty="0">
                <a:solidFill>
                  <a:schemeClr val="tx1"/>
                </a:solidFill>
                <a:effectLst/>
                <a:latin typeface="+mn-lt"/>
                <a:ea typeface="+mn-ea"/>
                <a:cs typeface="+mn-cs"/>
              </a:rPr>
              <a:t> bod </a:t>
            </a:r>
            <a:r>
              <a:rPr lang="en-US" sz="1200" b="1" i="0" kern="1200" baseline="0" dirty="0" err="1">
                <a:solidFill>
                  <a:schemeClr val="tx1"/>
                </a:solidFill>
                <a:effectLst/>
                <a:latin typeface="+mn-lt"/>
                <a:ea typeface="+mn-ea"/>
                <a:cs typeface="+mn-cs"/>
              </a:rPr>
              <a:t>mewn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sefyllfa</a:t>
            </a:r>
            <a:r>
              <a:rPr lang="en-US" sz="1200" b="1" i="0" kern="1200" baseline="0" dirty="0">
                <a:solidFill>
                  <a:schemeClr val="tx1"/>
                </a:solidFill>
                <a:effectLst/>
                <a:latin typeface="+mn-lt"/>
                <a:ea typeface="+mn-ea"/>
                <a:cs typeface="+mn-cs"/>
              </a:rPr>
              <a:t> well </a:t>
            </a:r>
            <a:r>
              <a:rPr lang="en-US" sz="1200" b="1" i="0" kern="1200" baseline="0" dirty="0" err="1">
                <a:solidFill>
                  <a:schemeClr val="tx1"/>
                </a:solidFill>
                <a:effectLst/>
                <a:latin typeface="+mn-lt"/>
                <a:ea typeface="+mn-ea"/>
                <a:cs typeface="+mn-cs"/>
              </a:rPr>
              <a:t>i</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fedru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manteisio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hawliau</a:t>
            </a:r>
            <a:r>
              <a:rPr lang="en-US" sz="1200" b="1" i="0" kern="1200" baseline="0" dirty="0">
                <a:solidFill>
                  <a:schemeClr val="tx1"/>
                </a:solidFill>
                <a:effectLst/>
                <a:latin typeface="+mn-lt"/>
                <a:ea typeface="+mn-ea"/>
                <a:cs typeface="+mn-cs"/>
              </a:rPr>
              <a:t>, ac </a:t>
            </a:r>
            <a:r>
              <a:rPr lang="en-US" sz="1200" b="1" i="0" kern="1200" baseline="0" dirty="0" err="1">
                <a:solidFill>
                  <a:schemeClr val="tx1"/>
                </a:solidFill>
                <a:effectLst/>
                <a:latin typeface="+mn-lt"/>
                <a:ea typeface="+mn-ea"/>
                <a:cs typeface="+mn-cs"/>
              </a:rPr>
              <a:t>ymgysylltu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â’r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sefydliadau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unigolion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effeithio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bywydau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gwneud</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atebol</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 </a:t>
            </a:r>
            <a:r>
              <a:rPr lang="en-US" sz="1200" b="1" i="0" kern="1200" dirty="0" err="1">
                <a:solidFill>
                  <a:schemeClr val="tx1"/>
                </a:solidFill>
                <a:effectLst/>
                <a:latin typeface="+mn-lt"/>
                <a:ea typeface="+mn-ea"/>
                <a:cs typeface="+mn-cs"/>
              </a:rPr>
              <a:t>Cyfranogiad</a:t>
            </a:r>
            <a:r>
              <a:rPr lang="en-US" sz="1200" b="1" i="0" kern="1200" baseline="0" dirty="0">
                <a:solidFill>
                  <a:schemeClr val="tx1"/>
                </a:solidFill>
                <a:effectLst/>
                <a:latin typeface="+mn-lt"/>
                <a:ea typeface="+mn-ea"/>
                <a:cs typeface="+mn-cs"/>
              </a:rPr>
              <a:t> – </a:t>
            </a:r>
            <a:r>
              <a:rPr lang="en-US" sz="1200" b="1" i="0" kern="1200" baseline="0" dirty="0" err="1">
                <a:solidFill>
                  <a:schemeClr val="tx1"/>
                </a:solidFill>
                <a:effectLst/>
                <a:latin typeface="+mn-lt"/>
                <a:ea typeface="+mn-ea"/>
                <a:cs typeface="+mn-cs"/>
              </a:rPr>
              <a:t>gwrando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blant</a:t>
            </a:r>
            <a:r>
              <a:rPr lang="en-US" sz="1200" b="1" i="0" kern="1200" baseline="0" dirty="0">
                <a:solidFill>
                  <a:schemeClr val="tx1"/>
                </a:solidFill>
                <a:effectLst/>
                <a:latin typeface="+mn-lt"/>
                <a:ea typeface="+mn-ea"/>
                <a:cs typeface="+mn-cs"/>
              </a:rPr>
              <a:t> a </a:t>
            </a:r>
            <a:r>
              <a:rPr lang="en-US" sz="1200" b="1" i="0" kern="1200" baseline="0" dirty="0" err="1">
                <a:solidFill>
                  <a:schemeClr val="tx1"/>
                </a:solidFill>
                <a:effectLst/>
                <a:latin typeface="+mn-lt"/>
                <a:ea typeface="+mn-ea"/>
                <a:cs typeface="+mn-cs"/>
              </a:rPr>
              <a:t>rhoi</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sylw</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ystyrlon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i’w</a:t>
            </a:r>
            <a:r>
              <a:rPr lang="en-US" sz="1200" b="1" i="0" kern="1200" dirty="0">
                <a:solidFill>
                  <a:schemeClr val="tx1"/>
                </a:solidFill>
                <a:effectLst/>
                <a:latin typeface="+mn-lt"/>
                <a:ea typeface="+mn-ea"/>
                <a:cs typeface="+mn-cs"/>
              </a:rPr>
              <a:t> barn</a:t>
            </a:r>
          </a:p>
          <a:p>
            <a:r>
              <a:rPr lang="en-US" sz="1200" b="1" i="0" kern="1200" dirty="0">
                <a:solidFill>
                  <a:schemeClr val="tx1"/>
                </a:solidFill>
                <a:effectLst/>
                <a:latin typeface="+mn-lt"/>
                <a:ea typeface="+mn-ea"/>
                <a:cs typeface="+mn-cs"/>
              </a:rPr>
              <a:t>5. </a:t>
            </a:r>
            <a:r>
              <a:rPr lang="en-US" sz="1200" b="1" i="0" kern="1200" dirty="0" err="1">
                <a:solidFill>
                  <a:schemeClr val="tx1"/>
                </a:solidFill>
                <a:effectLst/>
                <a:latin typeface="+mn-lt"/>
                <a:ea typeface="+mn-ea"/>
                <a:cs typeface="+mn-cs"/>
              </a:rPr>
              <a:t>Atebolrwydd</a:t>
            </a:r>
            <a:r>
              <a:rPr lang="en-US" sz="1200" b="1" i="0" kern="1200" dirty="0">
                <a:solidFill>
                  <a:schemeClr val="tx1"/>
                </a:solidFill>
                <a:effectLst/>
                <a:latin typeface="+mn-lt"/>
                <a:ea typeface="+mn-ea"/>
                <a:cs typeface="+mn-cs"/>
              </a:rPr>
              <a:t> – </a:t>
            </a:r>
            <a:r>
              <a:rPr lang="en-US" sz="1200" b="1" i="0" kern="1200" dirty="0" err="1">
                <a:solidFill>
                  <a:schemeClr val="tx1"/>
                </a:solidFill>
                <a:effectLst/>
                <a:latin typeface="+mn-lt"/>
                <a:ea typeface="+mn-ea"/>
                <a:cs typeface="+mn-cs"/>
              </a:rPr>
              <a:t>dylai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awdurdodau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fod</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yn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atebol</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a:t>
            </a:r>
            <a:r>
              <a:rPr lang="en-US" sz="1200" b="1" i="0" kern="1200" baseline="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blant</a:t>
            </a:r>
            <a:r>
              <a:rPr lang="en-US" sz="1200" b="1" i="0" kern="1200" dirty="0">
                <a:solidFill>
                  <a:schemeClr val="tx1"/>
                </a:solidFill>
                <a:effectLst/>
                <a:latin typeface="+mn-lt"/>
                <a:ea typeface="+mn-ea"/>
                <a:cs typeface="+mn-cs"/>
              </a:rPr>
              <a:t> am </a:t>
            </a:r>
            <a:r>
              <a:rPr lang="en-US" sz="1200" b="1" i="0" kern="1200" dirty="0" err="1">
                <a:solidFill>
                  <a:schemeClr val="tx1"/>
                </a:solidFill>
                <a:effectLst/>
                <a:latin typeface="+mn-lt"/>
                <a:ea typeface="+mn-ea"/>
                <a:cs typeface="+mn-cs"/>
              </a:rPr>
              <a:t>benderfyniadau</a:t>
            </a:r>
            <a:r>
              <a:rPr lang="en-US" sz="1200" b="1" i="0" kern="1200" dirty="0">
                <a:solidFill>
                  <a:schemeClr val="tx1"/>
                </a:solidFill>
                <a:effectLst/>
                <a:latin typeface="+mn-lt"/>
                <a:ea typeface="+mn-ea"/>
                <a:cs typeface="+mn-cs"/>
              </a:rPr>
              <a:t> a </a:t>
            </a:r>
            <a:r>
              <a:rPr lang="en-US" sz="1200" b="1" i="0" kern="1200" dirty="0" err="1">
                <a:solidFill>
                  <a:schemeClr val="tx1"/>
                </a:solidFill>
                <a:effectLst/>
                <a:latin typeface="+mn-lt"/>
                <a:ea typeface="+mn-ea"/>
                <a:cs typeface="+mn-cs"/>
              </a:rPr>
              <a:t>chamau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gweithredu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sy’n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effeithio</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eu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bywydau</a:t>
            </a:r>
            <a:r>
              <a:rPr lang="en-US" sz="1200" b="1" i="0" kern="1200" dirty="0">
                <a:solidFill>
                  <a:schemeClr val="tx1"/>
                </a:solidFill>
                <a:effectLst/>
                <a:latin typeface="+mn-lt"/>
                <a:ea typeface="+mn-ea"/>
                <a:cs typeface="+mn-cs"/>
              </a:rPr>
              <a:t> </a:t>
            </a:r>
          </a:p>
          <a:p>
            <a:r>
              <a:rPr lang="en-GB" dirty="0"/>
              <a:t/>
            </a:r>
            <a:br>
              <a:rPr lang="en-GB" dirty="0"/>
            </a:br>
            <a:endParaRPr lang="en-GB" dirty="0"/>
          </a:p>
          <a:p>
            <a:pPr marL="171450" indent="-171450">
              <a:buFont typeface="Arial" panose="020B0604020202020204" pitchFamily="34" charset="0"/>
              <a:buChar char="•"/>
            </a:pPr>
            <a:r>
              <a:rPr lang="en-GB" dirty="0" err="1"/>
              <a:t>Datblygwyd</a:t>
            </a:r>
            <a:r>
              <a:rPr lang="en-GB" dirty="0"/>
              <a:t> </a:t>
            </a:r>
            <a:r>
              <a:rPr lang="en-GB" dirty="0" err="1"/>
              <a:t>gyda’r</a:t>
            </a:r>
            <a:r>
              <a:rPr lang="en-GB" dirty="0"/>
              <a:t> </a:t>
            </a:r>
            <a:r>
              <a:rPr lang="en-GB" dirty="0" err="1"/>
              <a:t>arsyllfa</a:t>
            </a:r>
            <a:r>
              <a:rPr lang="en-GB" dirty="0"/>
              <a:t> </a:t>
            </a:r>
            <a:r>
              <a:rPr lang="en-GB" dirty="0" err="1"/>
              <a:t>hawliau</a:t>
            </a:r>
            <a:r>
              <a:rPr lang="en-GB" dirty="0"/>
              <a:t> plant </a:t>
            </a:r>
            <a:r>
              <a:rPr lang="en-GB" dirty="0" err="1"/>
              <a:t>ym</a:t>
            </a:r>
            <a:r>
              <a:rPr lang="en-GB" dirty="0"/>
              <a:t> </a:t>
            </a:r>
            <a:r>
              <a:rPr lang="en-GB" dirty="0" err="1"/>
              <a:t>Mhrifysgolion</a:t>
            </a:r>
            <a:r>
              <a:rPr lang="en-GB" dirty="0"/>
              <a:t> </a:t>
            </a:r>
            <a:r>
              <a:rPr lang="en-GB" dirty="0" err="1"/>
              <a:t>Abertawe</a:t>
            </a:r>
            <a:r>
              <a:rPr lang="en-GB" dirty="0"/>
              <a:t> a Bangor</a:t>
            </a:r>
          </a:p>
          <a:p>
            <a:pPr marL="171450" indent="-171450">
              <a:buFont typeface="Arial" panose="020B0604020202020204" pitchFamily="34" charset="0"/>
              <a:buChar char="•"/>
            </a:pPr>
            <a:r>
              <a:rPr lang="en-GB" dirty="0" err="1"/>
              <a:t>Darparu</a:t>
            </a:r>
            <a:r>
              <a:rPr lang="en-GB" dirty="0"/>
              <a:t> dull</a:t>
            </a:r>
            <a:r>
              <a:rPr lang="en-GB" baseline="0" dirty="0"/>
              <a:t> </a:t>
            </a:r>
            <a:r>
              <a:rPr lang="en-GB" baseline="0" dirty="0" err="1"/>
              <a:t>systematig</a:t>
            </a:r>
            <a:r>
              <a:rPr lang="en-GB" baseline="0" dirty="0"/>
              <a:t> o </a:t>
            </a:r>
            <a:r>
              <a:rPr lang="en-GB" baseline="0" dirty="0" err="1"/>
              <a:t>roi’r</a:t>
            </a:r>
            <a:r>
              <a:rPr lang="en-GB" baseline="0" dirty="0"/>
              <a:t> 42 o </a:t>
            </a:r>
            <a:r>
              <a:rPr lang="en-GB" baseline="0" dirty="0" err="1"/>
              <a:t>hawliau</a:t>
            </a:r>
            <a:r>
              <a:rPr lang="en-GB" baseline="0" dirty="0"/>
              <a:t> plant </a:t>
            </a:r>
            <a:r>
              <a:rPr lang="en-GB" baseline="0" dirty="0" err="1"/>
              <a:t>ar</a:t>
            </a:r>
            <a:r>
              <a:rPr lang="en-GB" baseline="0" dirty="0"/>
              <a:t> </a:t>
            </a:r>
            <a:r>
              <a:rPr lang="en-GB" baseline="0" dirty="0" err="1"/>
              <a:t>waith</a:t>
            </a:r>
            <a:r>
              <a:rPr lang="en-GB" baseline="0" dirty="0"/>
              <a:t> </a:t>
            </a:r>
            <a:r>
              <a:rPr lang="en-GB" baseline="0" dirty="0" err="1"/>
              <a:t>mewn</a:t>
            </a:r>
            <a:r>
              <a:rPr lang="en-GB" baseline="0" dirty="0"/>
              <a:t> </a:t>
            </a:r>
            <a:r>
              <a:rPr lang="en-GB" baseline="0" dirty="0" err="1"/>
              <a:t>sefydliadau</a:t>
            </a:r>
            <a:r>
              <a:rPr lang="en-GB" baseline="0" dirty="0"/>
              <a:t> </a:t>
            </a:r>
            <a:r>
              <a:rPr lang="en-GB" baseline="0" dirty="0" err="1"/>
              <a:t>bach</a:t>
            </a:r>
            <a:r>
              <a:rPr lang="en-GB" baseline="0" dirty="0"/>
              <a:t> a </a:t>
            </a:r>
            <a:r>
              <a:rPr lang="en-GB" baseline="0" dirty="0" err="1" smtClean="0"/>
              <a:t>mawr</a:t>
            </a:r>
            <a:endParaRPr lang="en-GB" baseline="0" dirty="0" smtClean="0"/>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a:p>
            <a:pPr lvl="0"/>
            <a:endParaRPr lang="en-GB" sz="1200" kern="1200" baseline="0" dirty="0">
              <a:solidFill>
                <a:schemeClr val="tx1"/>
              </a:solidFill>
              <a:effectLst/>
              <a:latin typeface="+mn-lt"/>
              <a:ea typeface="+mn-ea"/>
              <a:cs typeface="+mn-cs"/>
            </a:endParaRPr>
          </a:p>
          <a:p>
            <a:pPr lvl="0"/>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17</a:t>
            </a:fld>
            <a:endParaRPr lang="en-GB"/>
          </a:p>
        </p:txBody>
      </p:sp>
    </p:spTree>
    <p:extLst>
      <p:ext uri="{BB962C8B-B14F-4D97-AF65-F5344CB8AC3E}">
        <p14:creationId xmlns:p14="http://schemas.microsoft.com/office/powerpoint/2010/main" val="2191064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first principle</a:t>
            </a:r>
            <a:r>
              <a:rPr lang="en-GB" baseline="0" dirty="0"/>
              <a:t> is </a:t>
            </a:r>
            <a:r>
              <a:rPr lang="en-GB" b="1" baseline="0" dirty="0" smtClean="0"/>
              <a:t>Embedding </a:t>
            </a:r>
            <a:r>
              <a:rPr lang="en-GB" b="1" baseline="0" dirty="0"/>
              <a:t>Children’s rights. </a:t>
            </a:r>
            <a:r>
              <a:rPr lang="en-GB" baseline="0" dirty="0"/>
              <a:t>This means making sure children’s human rights and plans to promote and protect them are visible and engrained in strategic planning and service </a:t>
            </a:r>
            <a:r>
              <a:rPr lang="en-GB" baseline="0" dirty="0" smtClean="0"/>
              <a:t>delivery.</a:t>
            </a:r>
          </a:p>
          <a:p>
            <a:endParaRPr lang="en-GB" baseline="0" dirty="0" smtClean="0"/>
          </a:p>
          <a:p>
            <a:r>
              <a:rPr lang="en-GB" baseline="0" dirty="0" smtClean="0"/>
              <a:t> To </a:t>
            </a:r>
            <a:r>
              <a:rPr lang="en-GB" baseline="0" dirty="0"/>
              <a:t>consider: </a:t>
            </a:r>
            <a:endParaRPr lang="en-GB" baseline="0" dirty="0" smtClean="0"/>
          </a:p>
          <a:p>
            <a:endParaRPr lang="en-GB" baseline="0"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Do strategic plans link directly to the UNCRC? If not, how could it?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Leaders and staff – knowledge of children’s rights and how it can benefit organisation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Training – resources available from </a:t>
            </a:r>
            <a:r>
              <a:rPr lang="en-GB" sz="1200" kern="1200" dirty="0" err="1" smtClean="0">
                <a:solidFill>
                  <a:schemeClr val="tx1"/>
                </a:solidFill>
                <a:effectLst/>
                <a:latin typeface="+mn-lt"/>
                <a:ea typeface="+mn-ea"/>
                <a:cs typeface="+mn-cs"/>
              </a:rPr>
              <a:t>CCfW</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Responsibility – is there an individual or team who can lead on this?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Resources – do you have all the human / financial resources you need? Have you thought about what that looks like?</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r>
              <a:rPr lang="en-GB" dirty="0" smtClean="0"/>
              <a:t>…………………………………………………………………………………………………………………………………………………………………………………………………………………………………………………………………….</a:t>
            </a:r>
          </a:p>
          <a:p>
            <a:endParaRPr lang="en-GB" dirty="0"/>
          </a:p>
          <a:p>
            <a:r>
              <a:rPr lang="en-GB" dirty="0" err="1" smtClean="0"/>
              <a:t>Yr</a:t>
            </a:r>
            <a:r>
              <a:rPr lang="en-GB" dirty="0" smtClean="0"/>
              <a:t> </a:t>
            </a:r>
            <a:r>
              <a:rPr lang="en-GB" dirty="0" err="1" smtClean="0"/>
              <a:t>egwyddor</a:t>
            </a:r>
            <a:r>
              <a:rPr lang="en-GB" dirty="0" smtClean="0"/>
              <a:t> </a:t>
            </a:r>
            <a:r>
              <a:rPr lang="en-GB" dirty="0" err="1" smtClean="0"/>
              <a:t>gyntaf</a:t>
            </a:r>
            <a:r>
              <a:rPr lang="en-GB" dirty="0" smtClean="0"/>
              <a:t> </a:t>
            </a:r>
            <a:r>
              <a:rPr lang="en-GB" dirty="0" err="1" smtClean="0"/>
              <a:t>yw</a:t>
            </a:r>
            <a:r>
              <a:rPr lang="en-GB" dirty="0" smtClean="0"/>
              <a:t> </a:t>
            </a:r>
            <a:r>
              <a:rPr lang="en-GB" b="1" dirty="0" err="1" smtClean="0"/>
              <a:t>seilio</a:t>
            </a:r>
            <a:r>
              <a:rPr lang="en-GB" b="1" dirty="0" smtClean="0"/>
              <a:t> </a:t>
            </a:r>
            <a:r>
              <a:rPr lang="en-GB" b="1" dirty="0" err="1" smtClean="0"/>
              <a:t>hawliau</a:t>
            </a:r>
            <a:r>
              <a:rPr lang="en-GB" b="1" dirty="0" smtClean="0"/>
              <a:t> plant</a:t>
            </a:r>
            <a:r>
              <a:rPr lang="en-GB" dirty="0" smtClean="0"/>
              <a:t>. </a:t>
            </a:r>
            <a:r>
              <a:rPr lang="en-GB" dirty="0" err="1" smtClean="0"/>
              <a:t>Ystyr</a:t>
            </a:r>
            <a:r>
              <a:rPr lang="en-GB" dirty="0" smtClean="0"/>
              <a:t> </a:t>
            </a:r>
            <a:r>
              <a:rPr lang="en-GB" dirty="0" err="1" smtClean="0"/>
              <a:t>hynny</a:t>
            </a:r>
            <a:r>
              <a:rPr lang="en-GB" dirty="0" smtClean="0"/>
              <a:t> </a:t>
            </a:r>
            <a:r>
              <a:rPr lang="en-GB" dirty="0" err="1" smtClean="0"/>
              <a:t>yw</a:t>
            </a:r>
            <a:r>
              <a:rPr lang="en-GB" dirty="0" smtClean="0"/>
              <a:t> </a:t>
            </a:r>
            <a:r>
              <a:rPr lang="en-GB" dirty="0" err="1" smtClean="0"/>
              <a:t>sicrhau</a:t>
            </a:r>
            <a:r>
              <a:rPr lang="en-GB" dirty="0" smtClean="0"/>
              <a:t> bod </a:t>
            </a:r>
            <a:r>
              <a:rPr lang="en-GB" dirty="0" err="1" smtClean="0"/>
              <a:t>hawliau</a:t>
            </a:r>
            <a:r>
              <a:rPr lang="en-GB" dirty="0" smtClean="0"/>
              <a:t> </a:t>
            </a:r>
            <a:r>
              <a:rPr lang="en-GB" dirty="0" err="1" smtClean="0"/>
              <a:t>dynol</a:t>
            </a:r>
            <a:r>
              <a:rPr lang="en-GB" dirty="0" smtClean="0"/>
              <a:t> plant a </a:t>
            </a:r>
            <a:r>
              <a:rPr lang="en-GB" dirty="0" err="1" smtClean="0"/>
              <a:t>chynlluniau</a:t>
            </a:r>
            <a:r>
              <a:rPr lang="en-GB" baseline="0" dirty="0" smtClean="0"/>
              <a:t> </a:t>
            </a:r>
            <a:r>
              <a:rPr lang="en-GB" baseline="0" dirty="0" err="1" smtClean="0"/>
              <a:t>i’w</a:t>
            </a:r>
            <a:r>
              <a:rPr lang="en-GB" baseline="0" dirty="0" smtClean="0"/>
              <a:t> </a:t>
            </a:r>
            <a:r>
              <a:rPr lang="en-GB" baseline="0" dirty="0" err="1" smtClean="0"/>
              <a:t>hybu</a:t>
            </a:r>
            <a:r>
              <a:rPr lang="en-GB" baseline="0" dirty="0" smtClean="0"/>
              <a:t> </a:t>
            </a:r>
            <a:r>
              <a:rPr lang="en-GB" baseline="0" dirty="0" err="1" smtClean="0"/>
              <a:t>a’u</a:t>
            </a:r>
            <a:r>
              <a:rPr lang="en-GB" baseline="0" dirty="0" smtClean="0"/>
              <a:t> </a:t>
            </a:r>
            <a:r>
              <a:rPr lang="en-GB" baseline="0" dirty="0" err="1" smtClean="0"/>
              <a:t>diogelu</a:t>
            </a:r>
            <a:r>
              <a:rPr lang="en-GB" baseline="0" dirty="0" smtClean="0"/>
              <a:t> </a:t>
            </a:r>
            <a:r>
              <a:rPr lang="en-GB" baseline="0" dirty="0" err="1" smtClean="0"/>
              <a:t>yn</a:t>
            </a:r>
            <a:r>
              <a:rPr lang="en-GB" baseline="0" dirty="0" smtClean="0"/>
              <a:t> </a:t>
            </a:r>
            <a:r>
              <a:rPr lang="en-GB" baseline="0" dirty="0" err="1" smtClean="0"/>
              <a:t>weladwy</a:t>
            </a:r>
            <a:r>
              <a:rPr lang="en-GB" baseline="0" dirty="0" smtClean="0"/>
              <a:t> ac </a:t>
            </a:r>
            <a:r>
              <a:rPr lang="en-GB" baseline="0" dirty="0" err="1" smtClean="0"/>
              <a:t>yn</a:t>
            </a:r>
            <a:r>
              <a:rPr lang="en-GB" baseline="0" dirty="0" smtClean="0"/>
              <a:t> </a:t>
            </a:r>
            <a:r>
              <a:rPr lang="en-GB" baseline="0" dirty="0" err="1" smtClean="0"/>
              <a:t>rhan</a:t>
            </a:r>
            <a:r>
              <a:rPr lang="en-GB" baseline="0" dirty="0" smtClean="0"/>
              <a:t> </a:t>
            </a:r>
            <a:r>
              <a:rPr lang="en-GB" baseline="0" dirty="0" err="1" smtClean="0"/>
              <a:t>annatod</a:t>
            </a:r>
            <a:r>
              <a:rPr lang="en-GB" baseline="0" dirty="0" smtClean="0"/>
              <a:t> o </a:t>
            </a:r>
            <a:r>
              <a:rPr lang="en-GB" baseline="0" dirty="0" err="1" smtClean="0"/>
              <a:t>gynllunio</a:t>
            </a:r>
            <a:r>
              <a:rPr lang="en-GB" baseline="0" dirty="0" smtClean="0"/>
              <a:t> </a:t>
            </a:r>
            <a:r>
              <a:rPr lang="en-GB" baseline="0" dirty="0" err="1" smtClean="0"/>
              <a:t>strategol</a:t>
            </a:r>
            <a:r>
              <a:rPr lang="en-GB" baseline="0" dirty="0" smtClean="0"/>
              <a:t> a </a:t>
            </a:r>
            <a:r>
              <a:rPr lang="en-GB" baseline="0" dirty="0" err="1" smtClean="0"/>
              <a:t>chyflwyno</a:t>
            </a:r>
            <a:r>
              <a:rPr lang="en-GB" baseline="0" dirty="0" smtClean="0"/>
              <a:t> </a:t>
            </a:r>
            <a:r>
              <a:rPr lang="en-GB" baseline="0" dirty="0" err="1" smtClean="0"/>
              <a:t>gwasanaeth</a:t>
            </a:r>
            <a:r>
              <a:rPr lang="en-GB" baseline="0" dirty="0" smtClean="0"/>
              <a:t> </a:t>
            </a:r>
          </a:p>
          <a:p>
            <a:endParaRPr lang="en-GB" baseline="0" dirty="0" smtClean="0"/>
          </a:p>
          <a:p>
            <a:r>
              <a:rPr lang="en-GB" baseline="0" dirty="0" err="1" smtClean="0"/>
              <a:t>I’w</a:t>
            </a:r>
            <a:r>
              <a:rPr lang="en-GB" baseline="0" dirty="0" smtClean="0"/>
              <a:t> </a:t>
            </a:r>
            <a:r>
              <a:rPr lang="en-GB" baseline="0" dirty="0" err="1" smtClean="0"/>
              <a:t>hystyried</a:t>
            </a:r>
            <a:r>
              <a:rPr lang="en-GB" baseline="0" dirty="0" smtClean="0"/>
              <a:t>: </a:t>
            </a:r>
          </a:p>
          <a:p>
            <a:endParaRPr lang="en-GB" baseline="0" dirty="0" smtClean="0"/>
          </a:p>
          <a:p>
            <a:pPr marL="171450" lvl="0" indent="-171450">
              <a:buFont typeface="Arial" panose="020B0604020202020204" pitchFamily="34" charset="0"/>
              <a:buChar char="•"/>
            </a:pPr>
            <a:r>
              <a:rPr lang="en-GB" sz="1200" kern="1200" dirty="0" err="1" smtClean="0">
                <a:solidFill>
                  <a:schemeClr val="tx1"/>
                </a:solidFill>
                <a:effectLst/>
                <a:latin typeface="+mn-lt"/>
                <a:ea typeface="+mn-ea"/>
                <a:cs typeface="+mn-cs"/>
              </a:rPr>
              <a:t>Ydy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cynlluniau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strategol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cysylltu’n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uniongyrchol</a:t>
            </a:r>
            <a:r>
              <a:rPr lang="en-GB" sz="1200" kern="1200" baseline="0" dirty="0" smtClean="0">
                <a:solidFill>
                  <a:schemeClr val="tx1"/>
                </a:solidFill>
                <a:effectLst/>
                <a:latin typeface="+mn-lt"/>
                <a:ea typeface="+mn-ea"/>
                <a:cs typeface="+mn-cs"/>
              </a:rPr>
              <a:t> â CCUHP? </a:t>
            </a:r>
            <a:r>
              <a:rPr lang="en-GB" sz="1200" kern="1200" baseline="0" dirty="0" err="1" smtClean="0">
                <a:solidFill>
                  <a:schemeClr val="tx1"/>
                </a:solidFill>
                <a:effectLst/>
                <a:latin typeface="+mn-lt"/>
                <a:ea typeface="+mn-ea"/>
                <a:cs typeface="+mn-cs"/>
              </a:rPr>
              <a:t>Os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nad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ydyn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nhw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gallai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hynny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ddigwydd</a:t>
            </a:r>
            <a:r>
              <a:rPr lang="en-GB" sz="1200" kern="1200" baseline="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GB" sz="1200" kern="1200" baseline="0" dirty="0" err="1" smtClean="0">
                <a:solidFill>
                  <a:schemeClr val="tx1"/>
                </a:solidFill>
                <a:effectLst/>
                <a:latin typeface="+mn-lt"/>
                <a:ea typeface="+mn-ea"/>
                <a:cs typeface="+mn-cs"/>
              </a:rPr>
              <a:t>Arweinwyr</a:t>
            </a:r>
            <a:r>
              <a:rPr lang="en-GB" sz="1200" kern="1200" baseline="0" dirty="0" smtClean="0">
                <a:solidFill>
                  <a:schemeClr val="tx1"/>
                </a:solidFill>
                <a:effectLst/>
                <a:latin typeface="+mn-lt"/>
                <a:ea typeface="+mn-ea"/>
                <a:cs typeface="+mn-cs"/>
              </a:rPr>
              <a:t> a staff – </a:t>
            </a:r>
            <a:r>
              <a:rPr lang="en-GB" sz="1200" kern="1200" baseline="0" dirty="0" err="1" smtClean="0">
                <a:solidFill>
                  <a:schemeClr val="tx1"/>
                </a:solidFill>
                <a:effectLst/>
                <a:latin typeface="+mn-lt"/>
                <a:ea typeface="+mn-ea"/>
                <a:cs typeface="+mn-cs"/>
              </a:rPr>
              <a:t>gwybodaeth</a:t>
            </a:r>
            <a:r>
              <a:rPr lang="en-GB" sz="1200" kern="1200" baseline="0" dirty="0" smtClean="0">
                <a:solidFill>
                  <a:schemeClr val="tx1"/>
                </a:solidFill>
                <a:effectLst/>
                <a:latin typeface="+mn-lt"/>
                <a:ea typeface="+mn-ea"/>
                <a:cs typeface="+mn-cs"/>
              </a:rPr>
              <a:t> am </a:t>
            </a:r>
            <a:r>
              <a:rPr lang="en-GB" sz="1200" kern="1200" baseline="0" dirty="0" err="1" smtClean="0">
                <a:solidFill>
                  <a:schemeClr val="tx1"/>
                </a:solidFill>
                <a:effectLst/>
                <a:latin typeface="+mn-lt"/>
                <a:ea typeface="+mn-ea"/>
                <a:cs typeface="+mn-cs"/>
              </a:rPr>
              <a:t>hawliau</a:t>
            </a:r>
            <a:r>
              <a:rPr lang="en-GB" sz="1200" kern="1200" baseline="0" dirty="0" smtClean="0">
                <a:solidFill>
                  <a:schemeClr val="tx1"/>
                </a:solidFill>
                <a:effectLst/>
                <a:latin typeface="+mn-lt"/>
                <a:ea typeface="+mn-ea"/>
                <a:cs typeface="+mn-cs"/>
              </a:rPr>
              <a:t> plant a </a:t>
            </a:r>
            <a:r>
              <a:rPr lang="en-GB" sz="1200" kern="1200" baseline="0" dirty="0" err="1" smtClean="0">
                <a:solidFill>
                  <a:schemeClr val="tx1"/>
                </a:solidFill>
                <a:effectLst/>
                <a:latin typeface="+mn-lt"/>
                <a:ea typeface="+mn-ea"/>
                <a:cs typeface="+mn-cs"/>
              </a:rPr>
              <a:t>sut</a:t>
            </a:r>
            <a:r>
              <a:rPr lang="en-GB" sz="1200" kern="1200" baseline="0" dirty="0" smtClean="0">
                <a:solidFill>
                  <a:schemeClr val="tx1"/>
                </a:solidFill>
                <a:effectLst/>
                <a:latin typeface="+mn-lt"/>
                <a:ea typeface="+mn-ea"/>
                <a:cs typeface="+mn-cs"/>
              </a:rPr>
              <a:t> gall </a:t>
            </a:r>
            <a:r>
              <a:rPr lang="en-GB" sz="1200" kern="1200" baseline="0" dirty="0" err="1" smtClean="0">
                <a:solidFill>
                  <a:schemeClr val="tx1"/>
                </a:solidFill>
                <a:effectLst/>
                <a:latin typeface="+mn-lt"/>
                <a:ea typeface="+mn-ea"/>
                <a:cs typeface="+mn-cs"/>
              </a:rPr>
              <a:t>fod</a:t>
            </a:r>
            <a:r>
              <a:rPr lang="en-GB" sz="1200" kern="1200" baseline="0" dirty="0" smtClean="0">
                <a:solidFill>
                  <a:schemeClr val="tx1"/>
                </a:solidFill>
                <a:effectLst/>
                <a:latin typeface="+mn-lt"/>
                <a:ea typeface="+mn-ea"/>
                <a:cs typeface="+mn-cs"/>
              </a:rPr>
              <a:t> o </a:t>
            </a:r>
            <a:r>
              <a:rPr lang="en-GB" sz="1200" kern="1200" baseline="0" dirty="0" err="1" smtClean="0">
                <a:solidFill>
                  <a:schemeClr val="tx1"/>
                </a:solidFill>
                <a:effectLst/>
                <a:latin typeface="+mn-lt"/>
                <a:ea typeface="+mn-ea"/>
                <a:cs typeface="+mn-cs"/>
              </a:rPr>
              <a:t>fudd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sefydliad</a:t>
            </a:r>
            <a:endParaRPr lang="en-GB" sz="12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err="1" smtClean="0">
                <a:solidFill>
                  <a:schemeClr val="tx1"/>
                </a:solidFill>
                <a:effectLst/>
                <a:latin typeface="+mn-lt"/>
                <a:ea typeface="+mn-ea"/>
                <a:cs typeface="+mn-cs"/>
              </a:rPr>
              <a:t>Hyfforddiant</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adnoddau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gael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gennym</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CCfW</a:t>
            </a:r>
            <a:endParaRPr lang="en-GB" sz="12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err="1" smtClean="0">
                <a:solidFill>
                  <a:schemeClr val="tx1"/>
                </a:solidFill>
                <a:effectLst/>
                <a:latin typeface="+mn-lt"/>
                <a:ea typeface="+mn-ea"/>
                <a:cs typeface="+mn-cs"/>
              </a:rPr>
              <a:t>Cyfrifoldeb</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oes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unigolyn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neu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dîm</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gallu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arwain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hyn</a:t>
            </a:r>
            <a:r>
              <a:rPr lang="en-GB" sz="1200" kern="1200" baseline="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GB" sz="1200" kern="1200" baseline="0" dirty="0" err="1" smtClean="0">
                <a:solidFill>
                  <a:schemeClr val="tx1"/>
                </a:solidFill>
                <a:effectLst/>
                <a:latin typeface="+mn-lt"/>
                <a:ea typeface="+mn-ea"/>
                <a:cs typeface="+mn-cs"/>
              </a:rPr>
              <a:t>Adnoddau</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oes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gennych</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chi’r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holl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adnoddau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dynol</a:t>
            </a:r>
            <a:r>
              <a:rPr lang="en-GB" sz="1200" kern="1200" baseline="0" dirty="0" smtClean="0">
                <a:solidFill>
                  <a:schemeClr val="tx1"/>
                </a:solidFill>
                <a:effectLst/>
                <a:latin typeface="+mn-lt"/>
                <a:ea typeface="+mn-ea"/>
                <a:cs typeface="+mn-cs"/>
              </a:rPr>
              <a:t>/</a:t>
            </a:r>
            <a:r>
              <a:rPr lang="en-GB" sz="1200" kern="1200" baseline="0" dirty="0" err="1" smtClean="0">
                <a:solidFill>
                  <a:schemeClr val="tx1"/>
                </a:solidFill>
                <a:effectLst/>
                <a:latin typeface="+mn-lt"/>
                <a:ea typeface="+mn-ea"/>
                <a:cs typeface="+mn-cs"/>
              </a:rPr>
              <a:t>ariannol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angenrheidiol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Ydych</a:t>
            </a:r>
            <a:r>
              <a:rPr lang="en-GB" sz="1200" kern="1200" baseline="0" dirty="0" smtClean="0">
                <a:solidFill>
                  <a:schemeClr val="tx1"/>
                </a:solidFill>
                <a:effectLst/>
                <a:latin typeface="+mn-lt"/>
                <a:ea typeface="+mn-ea"/>
                <a:cs typeface="+mn-cs"/>
              </a:rPr>
              <a:t> chi </a:t>
            </a:r>
            <a:r>
              <a:rPr lang="en-GB" sz="1200" kern="1200" baseline="0" dirty="0" err="1" smtClean="0">
                <a:solidFill>
                  <a:schemeClr val="tx1"/>
                </a:solidFill>
                <a:effectLst/>
                <a:latin typeface="+mn-lt"/>
                <a:ea typeface="+mn-ea"/>
                <a:cs typeface="+mn-cs"/>
              </a:rPr>
              <a:t>wedi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meddwl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beth</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ystyr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hynny</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18</a:t>
            </a:fld>
            <a:endParaRPr lang="en-GB"/>
          </a:p>
        </p:txBody>
      </p:sp>
    </p:spTree>
    <p:extLst>
      <p:ext uri="{BB962C8B-B14F-4D97-AF65-F5344CB8AC3E}">
        <p14:creationId xmlns:p14="http://schemas.microsoft.com/office/powerpoint/2010/main" val="365487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Equality and non-discrimination.</a:t>
            </a:r>
            <a:r>
              <a:rPr lang="en-GB" sz="1200" kern="1200" dirty="0" smtClean="0">
                <a:solidFill>
                  <a:schemeClr val="tx1"/>
                </a:solidFill>
                <a:effectLst/>
                <a:latin typeface="+mn-lt"/>
                <a:ea typeface="+mn-ea"/>
                <a:cs typeface="+mn-cs"/>
              </a:rPr>
              <a:t> This is a fundamental human rights principle. We know that children and their families are more likely to be caught up in statutory children’s services when they live in poverty. Disabled children and adults face systematic barriers, Children from Black, Asian and other ethnic minority backgrounds including Gypsy, Roma and traveller children face racism and many face other economic and institutional barriers. Recognising these barriers and taking active steps to combat them is human rights work in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 consider: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Staff knowledge of the Equality Act and needs of different groups of children </a:t>
            </a:r>
          </a:p>
          <a:p>
            <a:pPr marL="171450" lvl="0" indent="-171450">
              <a:buFont typeface="Arial" panose="020B0604020202020204" pitchFamily="34" charset="0"/>
              <a:buChar char="•"/>
            </a:pPr>
            <a:r>
              <a:rPr lang="en-GB" sz="1200" kern="1200" dirty="0" err="1" smtClean="0">
                <a:solidFill>
                  <a:schemeClr val="tx1"/>
                </a:solidFill>
                <a:effectLst/>
                <a:latin typeface="+mn-lt"/>
                <a:ea typeface="+mn-ea"/>
                <a:cs typeface="+mn-cs"/>
              </a:rPr>
              <a:t>CCfW</a:t>
            </a:r>
            <a:r>
              <a:rPr lang="en-GB" sz="1200" kern="1200" dirty="0" smtClean="0">
                <a:solidFill>
                  <a:schemeClr val="tx1"/>
                </a:solidFill>
                <a:effectLst/>
                <a:latin typeface="+mn-lt"/>
                <a:ea typeface="+mn-ea"/>
                <a:cs typeface="+mn-cs"/>
              </a:rPr>
              <a:t> recommends a children’s rights impact assessment – templates available on </a:t>
            </a:r>
            <a:r>
              <a:rPr lang="en-GB" sz="1200" kern="1200" dirty="0" err="1" smtClean="0">
                <a:solidFill>
                  <a:schemeClr val="tx1"/>
                </a:solidFill>
                <a:effectLst/>
                <a:latin typeface="+mn-lt"/>
                <a:ea typeface="+mn-ea"/>
                <a:cs typeface="+mn-cs"/>
              </a:rPr>
              <a:t>CCfW</a:t>
            </a:r>
            <a:r>
              <a:rPr lang="en-GB" sz="1200" kern="1200" dirty="0" smtClean="0">
                <a:solidFill>
                  <a:schemeClr val="tx1"/>
                </a:solidFill>
                <a:effectLst/>
                <a:latin typeface="+mn-lt"/>
                <a:ea typeface="+mn-ea"/>
                <a:cs typeface="+mn-cs"/>
              </a:rPr>
              <a:t> website. Feedback - help focus policy and identify needs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Review data collection – do you need to be collecting more data to reach all CYP?</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Provide accessible information in language / format appropriate to age, maturity, disability </a:t>
            </a:r>
            <a:r>
              <a:rPr lang="en-GB" sz="1200" kern="1200" dirty="0" err="1" smtClean="0">
                <a:solidFill>
                  <a:schemeClr val="tx1"/>
                </a:solidFill>
                <a:effectLst/>
                <a:latin typeface="+mn-lt"/>
                <a:ea typeface="+mn-ea"/>
                <a:cs typeface="+mn-cs"/>
              </a:rPr>
              <a:t>etc</a:t>
            </a: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tx1"/>
                </a:solidFill>
                <a:effectLst/>
                <a:latin typeface="+mn-lt"/>
                <a:ea typeface="+mn-ea"/>
                <a:cs typeface="+mn-cs"/>
              </a:rPr>
              <a:t>Cydraddoldeb</a:t>
            </a:r>
            <a:r>
              <a:rPr lang="en-GB" sz="1200" b="1" kern="1200" dirty="0" smtClean="0">
                <a:solidFill>
                  <a:schemeClr val="tx1"/>
                </a:solidFill>
                <a:effectLst/>
                <a:latin typeface="+mn-lt"/>
                <a:ea typeface="+mn-ea"/>
                <a:cs typeface="+mn-cs"/>
              </a:rPr>
              <a:t> a dim</a:t>
            </a:r>
            <a:r>
              <a:rPr lang="en-GB" sz="1200" b="1" kern="1200" baseline="0" dirty="0" smtClean="0">
                <a:solidFill>
                  <a:schemeClr val="tx1"/>
                </a:solidFill>
                <a:effectLst/>
                <a:latin typeface="+mn-lt"/>
                <a:ea typeface="+mn-ea"/>
                <a:cs typeface="+mn-cs"/>
              </a:rPr>
              <a:t> </a:t>
            </a:r>
            <a:r>
              <a:rPr lang="en-GB" sz="1200" b="1" kern="1200" baseline="0" dirty="0" err="1" smtClean="0">
                <a:solidFill>
                  <a:schemeClr val="tx1"/>
                </a:solidFill>
                <a:effectLst/>
                <a:latin typeface="+mn-lt"/>
                <a:ea typeface="+mn-ea"/>
                <a:cs typeface="+mn-cs"/>
              </a:rPr>
              <a:t>gwahaniaethu</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Mae hon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egwyddor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hawliau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dynol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sylfaenol</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Rydyn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gwybod</a:t>
            </a:r>
            <a:r>
              <a:rPr lang="en-GB" sz="1200" kern="1200" baseline="0" dirty="0" smtClean="0">
                <a:solidFill>
                  <a:schemeClr val="tx1"/>
                </a:solidFill>
                <a:effectLst/>
                <a:latin typeface="+mn-lt"/>
                <a:ea typeface="+mn-ea"/>
                <a:cs typeface="+mn-cs"/>
              </a:rPr>
              <a:t> bod plant </a:t>
            </a:r>
            <a:r>
              <a:rPr lang="en-GB" sz="1200" kern="1200" baseline="0" dirty="0" err="1" smtClean="0">
                <a:solidFill>
                  <a:schemeClr val="tx1"/>
                </a:solidFill>
                <a:effectLst/>
                <a:latin typeface="+mn-lt"/>
                <a:ea typeface="+mn-ea"/>
                <a:cs typeface="+mn-cs"/>
              </a:rPr>
              <a:t>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teuluoedd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fwy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tebygol</a:t>
            </a:r>
            <a:r>
              <a:rPr lang="en-GB" sz="1200" kern="1200" baseline="0" dirty="0" smtClean="0">
                <a:solidFill>
                  <a:schemeClr val="tx1"/>
                </a:solidFill>
                <a:effectLst/>
                <a:latin typeface="+mn-lt"/>
                <a:ea typeface="+mn-ea"/>
                <a:cs typeface="+mn-cs"/>
              </a:rPr>
              <a:t> o </a:t>
            </a:r>
            <a:r>
              <a:rPr lang="en-GB" sz="1200" kern="1200" baseline="0" dirty="0" err="1" smtClean="0">
                <a:solidFill>
                  <a:schemeClr val="tx1"/>
                </a:solidFill>
                <a:effectLst/>
                <a:latin typeface="+mn-lt"/>
                <a:ea typeface="+mn-ea"/>
                <a:cs typeface="+mn-cs"/>
              </a:rPr>
              <a:t>ymwneud</a:t>
            </a:r>
            <a:r>
              <a:rPr lang="en-GB" sz="1200" kern="1200" baseline="0" dirty="0" smtClean="0">
                <a:solidFill>
                  <a:schemeClr val="tx1"/>
                </a:solidFill>
                <a:effectLst/>
                <a:latin typeface="+mn-lt"/>
                <a:ea typeface="+mn-ea"/>
                <a:cs typeface="+mn-cs"/>
              </a:rPr>
              <a:t> â </a:t>
            </a:r>
            <a:r>
              <a:rPr lang="en-GB" sz="1200" kern="1200" baseline="0" dirty="0" err="1" smtClean="0">
                <a:solidFill>
                  <a:schemeClr val="tx1"/>
                </a:solidFill>
                <a:effectLst/>
                <a:latin typeface="+mn-lt"/>
                <a:ea typeface="+mn-ea"/>
                <a:cs typeface="+mn-cs"/>
              </a:rPr>
              <a:t>gwasanaethau</a:t>
            </a:r>
            <a:r>
              <a:rPr lang="en-GB" sz="1200" kern="1200" baseline="0" dirty="0" smtClean="0">
                <a:solidFill>
                  <a:schemeClr val="tx1"/>
                </a:solidFill>
                <a:effectLst/>
                <a:latin typeface="+mn-lt"/>
                <a:ea typeface="+mn-ea"/>
                <a:cs typeface="+mn-cs"/>
              </a:rPr>
              <a:t> plant </a:t>
            </a:r>
            <a:r>
              <a:rPr lang="en-GB" sz="1200" kern="1200" baseline="0" dirty="0" err="1" smtClean="0">
                <a:solidFill>
                  <a:schemeClr val="tx1"/>
                </a:solidFill>
                <a:effectLst/>
                <a:latin typeface="+mn-lt"/>
                <a:ea typeface="+mn-ea"/>
                <a:cs typeface="+mn-cs"/>
              </a:rPr>
              <a:t>statudol</a:t>
            </a:r>
            <a:r>
              <a:rPr lang="en-GB" sz="1200" kern="1200" baseline="0" dirty="0" smtClean="0">
                <a:solidFill>
                  <a:schemeClr val="tx1"/>
                </a:solidFill>
                <a:effectLst/>
                <a:latin typeface="+mn-lt"/>
                <a:ea typeface="+mn-ea"/>
                <a:cs typeface="+mn-cs"/>
              </a:rPr>
              <a:t> pan </a:t>
            </a:r>
            <a:r>
              <a:rPr lang="en-GB" sz="1200" kern="1200" baseline="0" dirty="0" err="1" smtClean="0">
                <a:solidFill>
                  <a:schemeClr val="tx1"/>
                </a:solidFill>
                <a:effectLst/>
                <a:latin typeface="+mn-lt"/>
                <a:ea typeface="+mn-ea"/>
                <a:cs typeface="+mn-cs"/>
              </a:rPr>
              <a:t>fyddan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nhw’n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byw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mewn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tlodi</a:t>
            </a:r>
            <a:r>
              <a:rPr lang="en-GB" sz="1200" kern="1200" baseline="0" dirty="0" smtClean="0">
                <a:solidFill>
                  <a:schemeClr val="tx1"/>
                </a:solidFill>
                <a:effectLst/>
                <a:latin typeface="+mn-lt"/>
                <a:ea typeface="+mn-ea"/>
                <a:cs typeface="+mn-cs"/>
              </a:rPr>
              <a:t>. Mae plant ac </a:t>
            </a:r>
            <a:r>
              <a:rPr lang="en-GB" sz="1200" kern="1200" baseline="0" dirty="0" err="1" smtClean="0">
                <a:solidFill>
                  <a:schemeClr val="tx1"/>
                </a:solidFill>
                <a:effectLst/>
                <a:latin typeface="+mn-lt"/>
                <a:ea typeface="+mn-ea"/>
                <a:cs typeface="+mn-cs"/>
              </a:rPr>
              <a:t>oedolion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anabl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wynebu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rhwystrau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systematig</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mae</a:t>
            </a:r>
            <a:r>
              <a:rPr lang="en-GB" sz="1200" kern="1200" baseline="0" dirty="0" smtClean="0">
                <a:solidFill>
                  <a:schemeClr val="tx1"/>
                </a:solidFill>
                <a:effectLst/>
                <a:latin typeface="+mn-lt"/>
                <a:ea typeface="+mn-ea"/>
                <a:cs typeface="+mn-cs"/>
              </a:rPr>
              <a:t> Plant o </a:t>
            </a:r>
            <a:r>
              <a:rPr lang="en-GB" sz="1200" kern="1200" baseline="0" dirty="0" err="1" smtClean="0">
                <a:solidFill>
                  <a:schemeClr val="tx1"/>
                </a:solidFill>
                <a:effectLst/>
                <a:latin typeface="+mn-lt"/>
                <a:ea typeface="+mn-ea"/>
                <a:cs typeface="+mn-cs"/>
              </a:rPr>
              <a:t>gefndiroedd</a:t>
            </a:r>
            <a:r>
              <a:rPr lang="en-GB" sz="1200" kern="1200" baseline="0" dirty="0" smtClean="0">
                <a:solidFill>
                  <a:schemeClr val="tx1"/>
                </a:solidFill>
                <a:effectLst/>
                <a:latin typeface="+mn-lt"/>
                <a:ea typeface="+mn-ea"/>
                <a:cs typeface="+mn-cs"/>
              </a:rPr>
              <a:t> Du, </a:t>
            </a:r>
            <a:r>
              <a:rPr lang="en-GB" sz="1200" kern="1200" baseline="0" dirty="0" err="1" smtClean="0">
                <a:solidFill>
                  <a:schemeClr val="tx1"/>
                </a:solidFill>
                <a:effectLst/>
                <a:latin typeface="+mn-lt"/>
                <a:ea typeface="+mn-ea"/>
                <a:cs typeface="+mn-cs"/>
              </a:rPr>
              <a:t>Asiaidd</a:t>
            </a:r>
            <a:r>
              <a:rPr lang="en-GB" sz="1200" kern="1200" baseline="0" dirty="0" smtClean="0">
                <a:solidFill>
                  <a:schemeClr val="tx1"/>
                </a:solidFill>
                <a:effectLst/>
                <a:latin typeface="+mn-lt"/>
                <a:ea typeface="+mn-ea"/>
                <a:cs typeface="+mn-cs"/>
              </a:rPr>
              <a:t> a </a:t>
            </a:r>
            <a:r>
              <a:rPr lang="en-GB" sz="1200" kern="1200" baseline="0" dirty="0" err="1" smtClean="0">
                <a:solidFill>
                  <a:schemeClr val="tx1"/>
                </a:solidFill>
                <a:effectLst/>
                <a:latin typeface="+mn-lt"/>
                <a:ea typeface="+mn-ea"/>
                <a:cs typeface="+mn-cs"/>
              </a:rPr>
              <a:t>lleiafrifoedd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ethnig</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eraill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gynnwys</a:t>
            </a:r>
            <a:r>
              <a:rPr lang="en-GB" sz="1200" kern="1200" baseline="0" dirty="0" smtClean="0">
                <a:solidFill>
                  <a:schemeClr val="tx1"/>
                </a:solidFill>
                <a:effectLst/>
                <a:latin typeface="+mn-lt"/>
                <a:ea typeface="+mn-ea"/>
                <a:cs typeface="+mn-cs"/>
              </a:rPr>
              <a:t> plant </a:t>
            </a:r>
            <a:r>
              <a:rPr lang="en-GB" sz="1200" kern="1200" baseline="0" dirty="0" err="1" smtClean="0">
                <a:solidFill>
                  <a:schemeClr val="tx1"/>
                </a:solidFill>
                <a:effectLst/>
                <a:latin typeface="+mn-lt"/>
                <a:ea typeface="+mn-ea"/>
                <a:cs typeface="+mn-cs"/>
              </a:rPr>
              <a:t>Sipsiwn</a:t>
            </a:r>
            <a:r>
              <a:rPr lang="en-GB" sz="1200" kern="1200" baseline="0" dirty="0" smtClean="0">
                <a:solidFill>
                  <a:schemeClr val="tx1"/>
                </a:solidFill>
                <a:effectLst/>
                <a:latin typeface="+mn-lt"/>
                <a:ea typeface="+mn-ea"/>
                <a:cs typeface="+mn-cs"/>
              </a:rPr>
              <a:t>, Roma a </a:t>
            </a:r>
            <a:r>
              <a:rPr lang="en-GB" sz="1200" kern="1200" baseline="0" dirty="0" err="1" smtClean="0">
                <a:solidFill>
                  <a:schemeClr val="tx1"/>
                </a:solidFill>
                <a:effectLst/>
                <a:latin typeface="+mn-lt"/>
                <a:ea typeface="+mn-ea"/>
                <a:cs typeface="+mn-cs"/>
              </a:rPr>
              <a:t>Theithwyr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wynebu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hiliaeth</a:t>
            </a:r>
            <a:r>
              <a:rPr lang="en-GB" sz="1200" kern="1200" baseline="0" dirty="0" smtClean="0">
                <a:solidFill>
                  <a:schemeClr val="tx1"/>
                </a:solidFill>
                <a:effectLst/>
                <a:latin typeface="+mn-lt"/>
                <a:ea typeface="+mn-ea"/>
                <a:cs typeface="+mn-cs"/>
              </a:rPr>
              <a:t>, ac </a:t>
            </a:r>
            <a:r>
              <a:rPr lang="en-GB" sz="1200" kern="1200" baseline="0" dirty="0" err="1" smtClean="0">
                <a:solidFill>
                  <a:schemeClr val="tx1"/>
                </a:solidFill>
                <a:effectLst/>
                <a:latin typeface="+mn-lt"/>
                <a:ea typeface="+mn-ea"/>
                <a:cs typeface="+mn-cs"/>
              </a:rPr>
              <a:t>mae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llawer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wynebu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rhwystrau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economaidd</a:t>
            </a:r>
            <a:r>
              <a:rPr lang="en-GB" sz="1200" kern="1200" baseline="0" dirty="0" smtClean="0">
                <a:solidFill>
                  <a:schemeClr val="tx1"/>
                </a:solidFill>
                <a:effectLst/>
                <a:latin typeface="+mn-lt"/>
                <a:ea typeface="+mn-ea"/>
                <a:cs typeface="+mn-cs"/>
              </a:rPr>
              <a:t> a </a:t>
            </a:r>
            <a:r>
              <a:rPr lang="en-GB" sz="1200" kern="1200" baseline="0" dirty="0" err="1" smtClean="0">
                <a:solidFill>
                  <a:schemeClr val="tx1"/>
                </a:solidFill>
                <a:effectLst/>
                <a:latin typeface="+mn-lt"/>
                <a:ea typeface="+mn-ea"/>
                <a:cs typeface="+mn-cs"/>
              </a:rPr>
              <a:t>sefydliadol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eraill</a:t>
            </a:r>
            <a:r>
              <a:rPr lang="en-GB" sz="1200" kern="1200" baseline="0" dirty="0" smtClean="0">
                <a:solidFill>
                  <a:schemeClr val="tx1"/>
                </a:solidFill>
                <a:effectLst/>
                <a:latin typeface="+mn-lt"/>
                <a:ea typeface="+mn-ea"/>
                <a:cs typeface="+mn-cs"/>
              </a:rPr>
              <a:t>. Mae </a:t>
            </a:r>
            <a:r>
              <a:rPr lang="en-GB" sz="1200" kern="1200" baseline="0" dirty="0" err="1" smtClean="0">
                <a:solidFill>
                  <a:schemeClr val="tx1"/>
                </a:solidFill>
                <a:effectLst/>
                <a:latin typeface="+mn-lt"/>
                <a:ea typeface="+mn-ea"/>
                <a:cs typeface="+mn-cs"/>
              </a:rPr>
              <a:t>cydnabod</a:t>
            </a:r>
            <a:r>
              <a:rPr lang="en-GB" sz="1200" kern="1200" baseline="0" dirty="0" smtClean="0">
                <a:solidFill>
                  <a:schemeClr val="tx1"/>
                </a:solidFill>
                <a:effectLst/>
                <a:latin typeface="+mn-lt"/>
                <a:ea typeface="+mn-ea"/>
                <a:cs typeface="+mn-cs"/>
              </a:rPr>
              <a:t> y </a:t>
            </a:r>
            <a:r>
              <a:rPr lang="en-GB" sz="1200" kern="1200" baseline="0" dirty="0" err="1" smtClean="0">
                <a:solidFill>
                  <a:schemeClr val="tx1"/>
                </a:solidFill>
                <a:effectLst/>
                <a:latin typeface="+mn-lt"/>
                <a:ea typeface="+mn-ea"/>
                <a:cs typeface="+mn-cs"/>
              </a:rPr>
              <a:t>rhwystrau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hyn</a:t>
            </a:r>
            <a:r>
              <a:rPr lang="en-GB" sz="1200" kern="1200" baseline="0" dirty="0" smtClean="0">
                <a:solidFill>
                  <a:schemeClr val="tx1"/>
                </a:solidFill>
                <a:effectLst/>
                <a:latin typeface="+mn-lt"/>
                <a:ea typeface="+mn-ea"/>
                <a:cs typeface="+mn-cs"/>
              </a:rPr>
              <a:t> a </a:t>
            </a:r>
            <a:r>
              <a:rPr lang="en-GB" sz="1200" kern="1200" baseline="0" dirty="0" err="1" smtClean="0">
                <a:solidFill>
                  <a:schemeClr val="tx1"/>
                </a:solidFill>
                <a:effectLst/>
                <a:latin typeface="+mn-lt"/>
                <a:ea typeface="+mn-ea"/>
                <a:cs typeface="+mn-cs"/>
              </a:rPr>
              <a:t>chymryd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camau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gweithredol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gwrthweithio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waith</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hawliau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dynol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ymarferol</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r>
              <a:rPr lang="en-GB" sz="1200" kern="1200" dirty="0" err="1" smtClean="0">
                <a:solidFill>
                  <a:schemeClr val="tx1"/>
                </a:solidFill>
                <a:effectLst/>
                <a:latin typeface="+mn-lt"/>
                <a:ea typeface="+mn-ea"/>
                <a:cs typeface="+mn-cs"/>
              </a:rPr>
              <a:t>I’w</a:t>
            </a:r>
            <a:r>
              <a:rPr lang="en-GB" sz="1200" kern="1200" dirty="0" smtClean="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hystyried</a:t>
            </a:r>
            <a:r>
              <a:rPr lang="en-GB" sz="120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Gwybodaeth</a:t>
            </a:r>
            <a:r>
              <a:rPr lang="en-GB" sz="1200" kern="1200" dirty="0">
                <a:solidFill>
                  <a:schemeClr val="tx1"/>
                </a:solidFill>
                <a:effectLst/>
                <a:latin typeface="+mn-lt"/>
                <a:ea typeface="+mn-ea"/>
                <a:cs typeface="+mn-cs"/>
              </a:rPr>
              <a:t> staff am </a:t>
            </a:r>
            <a:r>
              <a:rPr lang="en-GB" sz="1200" kern="1200" dirty="0" err="1">
                <a:solidFill>
                  <a:schemeClr val="tx1"/>
                </a:solidFill>
                <a:effectLst/>
                <a:latin typeface="+mn-lt"/>
                <a:ea typeface="+mn-ea"/>
                <a:cs typeface="+mn-cs"/>
              </a:rPr>
              <a:t>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Ddeddf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Cydraddoldeb</a:t>
            </a:r>
            <a:r>
              <a:rPr lang="en-GB" sz="1200" kern="1200" dirty="0">
                <a:solidFill>
                  <a:schemeClr val="tx1"/>
                </a:solidFill>
                <a:effectLst/>
                <a:latin typeface="+mn-lt"/>
                <a:ea typeface="+mn-ea"/>
                <a:cs typeface="+mn-cs"/>
              </a:rPr>
              <a:t> ac </a:t>
            </a:r>
            <a:r>
              <a:rPr lang="en-GB" sz="1200" kern="1200" dirty="0" err="1">
                <a:solidFill>
                  <a:schemeClr val="tx1"/>
                </a:solidFill>
                <a:effectLst/>
                <a:latin typeface="+mn-lt"/>
                <a:ea typeface="+mn-ea"/>
                <a:cs typeface="+mn-cs"/>
              </a:rPr>
              <a:t>anghenion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gwahanol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grwpiau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blant</a:t>
            </a:r>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Mae CPC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argymell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asesiad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effaith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hawliau</a:t>
            </a:r>
            <a:r>
              <a:rPr lang="en-GB" sz="1200" kern="1200" dirty="0">
                <a:solidFill>
                  <a:schemeClr val="tx1"/>
                </a:solidFill>
                <a:effectLst/>
                <a:latin typeface="+mn-lt"/>
                <a:ea typeface="+mn-ea"/>
                <a:cs typeface="+mn-cs"/>
              </a:rPr>
              <a:t> plant – </a:t>
            </a:r>
            <a:r>
              <a:rPr lang="en-GB" sz="1200" kern="1200" dirty="0" err="1">
                <a:solidFill>
                  <a:schemeClr val="tx1"/>
                </a:solidFill>
                <a:effectLst/>
                <a:latin typeface="+mn-lt"/>
                <a:ea typeface="+mn-ea"/>
                <a:cs typeface="+mn-cs"/>
              </a:rPr>
              <a:t>templedi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wefan</a:t>
            </a:r>
            <a:r>
              <a:rPr lang="en-GB" sz="1200" kern="1200" dirty="0">
                <a:solidFill>
                  <a:schemeClr val="tx1"/>
                </a:solidFill>
                <a:effectLst/>
                <a:latin typeface="+mn-lt"/>
                <a:ea typeface="+mn-ea"/>
                <a:cs typeface="+mn-cs"/>
              </a:rPr>
              <a:t> CPC. </a:t>
            </a:r>
            <a:r>
              <a:rPr lang="en-GB" sz="1200" kern="1200" dirty="0" err="1">
                <a:solidFill>
                  <a:schemeClr val="tx1"/>
                </a:solidFill>
                <a:effectLst/>
                <a:latin typeface="+mn-lt"/>
                <a:ea typeface="+mn-ea"/>
                <a:cs typeface="+mn-cs"/>
              </a:rPr>
              <a:t>Adborth</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helpu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ffocws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bolisi</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chanfod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anghenion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Adolygu’r</a:t>
            </a:r>
            <a:r>
              <a:rPr lang="en-GB" sz="1200" kern="1200" dirty="0">
                <a:solidFill>
                  <a:schemeClr val="tx1"/>
                </a:solidFill>
                <a:effectLst/>
                <a:latin typeface="+mn-lt"/>
                <a:ea typeface="+mn-ea"/>
                <a:cs typeface="+mn-cs"/>
              </a:rPr>
              <a:t> data </a:t>
            </a:r>
            <a:r>
              <a:rPr lang="en-GB" sz="1200" kern="1200" dirty="0" err="1">
                <a:solidFill>
                  <a:schemeClr val="tx1"/>
                </a:solidFill>
                <a:effectLst/>
                <a:latin typeface="+mn-lt"/>
                <a:ea typeface="+mn-ea"/>
                <a:cs typeface="+mn-cs"/>
              </a:rPr>
              <a:t>sy’n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gasglu</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oes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angen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chi </a:t>
            </a:r>
            <a:r>
              <a:rPr lang="en-GB" sz="1200" kern="1200" baseline="0" dirty="0" err="1">
                <a:solidFill>
                  <a:schemeClr val="tx1"/>
                </a:solidFill>
                <a:effectLst/>
                <a:latin typeface="+mn-lt"/>
                <a:ea typeface="+mn-ea"/>
                <a:cs typeface="+mn-cs"/>
              </a:rPr>
              <a:t>fod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casglu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ddata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gyrraedd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pob</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plentyn</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pherson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Darparu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gwybodaeth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hygyrch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iaith/fformat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priodol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oed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aeddfedrwydd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anabledd</a:t>
            </a:r>
            <a:r>
              <a:rPr lang="en-GB" sz="1200" kern="1200" dirty="0">
                <a:solidFill>
                  <a:schemeClr val="tx1"/>
                </a:solidFill>
                <a:effectLst/>
                <a:latin typeface="+mn-lt"/>
                <a:ea typeface="+mn-ea"/>
                <a:cs typeface="+mn-cs"/>
              </a:rPr>
              <a:t> etc</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19</a:t>
            </a:fld>
            <a:endParaRPr lang="en-GB"/>
          </a:p>
        </p:txBody>
      </p:sp>
    </p:spTree>
    <p:extLst>
      <p:ext uri="{BB962C8B-B14F-4D97-AF65-F5344CB8AC3E}">
        <p14:creationId xmlns:p14="http://schemas.microsoft.com/office/powerpoint/2010/main" val="161759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rights should </a:t>
            </a:r>
            <a:r>
              <a:rPr lang="en-US" b="1" dirty="0" smtClean="0"/>
              <a:t>empower </a:t>
            </a:r>
            <a:r>
              <a:rPr lang="en-US" dirty="0" smtClean="0"/>
              <a:t>children. Empowerment means enhancing children’s capabilities as individuals so they are better able to take advantage of rights, and to engage with, influence and hold accountable the people and </a:t>
            </a:r>
            <a:r>
              <a:rPr lang="en-US" dirty="0" err="1" smtClean="0"/>
              <a:t>organisations</a:t>
            </a:r>
            <a:r>
              <a:rPr lang="en-US" dirty="0" smtClean="0"/>
              <a:t> that affect their lives. Children need to understand that they have rights and to have positive experiences of receiving them to help them feel empowered. </a:t>
            </a:r>
          </a:p>
          <a:p>
            <a:endParaRPr lang="en-US" dirty="0" smtClean="0"/>
          </a:p>
          <a:p>
            <a:r>
              <a:rPr lang="en-US" dirty="0" smtClean="0"/>
              <a:t>This takes many different forms for children; from using rights language with children, to making sure they can see their rights reflected in their interactions with professionals and the support they receive, to having their rights protected when they are faced barriers to accessing them. This element of a children’s rights approach is about making rights a reality for children. </a:t>
            </a:r>
          </a:p>
          <a:p>
            <a:endParaRPr lang="en-US" dirty="0" smtClean="0"/>
          </a:p>
          <a:p>
            <a:r>
              <a:rPr lang="en-US" b="1" dirty="0" smtClean="0"/>
              <a:t>Individual practitioners’ role:</a:t>
            </a:r>
          </a:p>
          <a:p>
            <a:endParaRPr lang="en-US" dirty="0" smtClean="0"/>
          </a:p>
          <a:p>
            <a:r>
              <a:rPr lang="en-US" dirty="0" smtClean="0"/>
              <a:t>Ensure children know about their rights.</a:t>
            </a:r>
          </a:p>
          <a:p>
            <a:endParaRPr lang="en-US" dirty="0" smtClean="0"/>
          </a:p>
          <a:p>
            <a:r>
              <a:rPr lang="en-US" dirty="0" smtClean="0"/>
              <a:t>Children (and adults) feel disempowered when they don’t think they will be listened to, when they don’t trust those they are working with and when they don’t have faith that positive change will happen. When children are feeling disempowered they may not feel motivated to take up their rights to say what they want and need, to take part in decision-making and to engage with services on offer. </a:t>
            </a:r>
          </a:p>
          <a:p>
            <a:endParaRPr lang="en-US" dirty="0" smtClean="0"/>
          </a:p>
          <a:p>
            <a:r>
              <a:rPr lang="en-US" dirty="0" smtClean="0"/>
              <a:t>Empowerment is based on developing trusting relationships. Trust is developed by being seen to be fair, honest, reliable and caring. Being back in touch when you say you will be, even if it’s to explain that a decision has not yet been taken, is important to young people. </a:t>
            </a:r>
          </a:p>
          <a:p>
            <a:endParaRPr lang="en-US" dirty="0" smtClean="0"/>
          </a:p>
          <a:p>
            <a:r>
              <a:rPr lang="en-US" dirty="0" smtClean="0"/>
              <a:t>Work with children and young people to identify what information they are missing and what information they would like to receive. Work could be done with young people to produce information for others.</a:t>
            </a:r>
          </a:p>
          <a:p>
            <a:endParaRPr lang="en-US" dirty="0" smtClean="0"/>
          </a:p>
          <a:p>
            <a:r>
              <a:rPr lang="en-US" b="1" dirty="0" smtClean="0"/>
              <a:t>………………………………………………………………………………………………………………………………………………………………………………………………………………</a:t>
            </a:r>
            <a:endParaRPr lang="en-US" b="0" dirty="0" smtClean="0"/>
          </a:p>
          <a:p>
            <a:endParaRPr lang="en-US" b="0" dirty="0" smtClean="0"/>
          </a:p>
          <a:p>
            <a:r>
              <a:rPr lang="en-US" dirty="0" err="1" smtClean="0"/>
              <a:t>Dylai</a:t>
            </a:r>
            <a:r>
              <a:rPr lang="en-US" dirty="0" smtClean="0"/>
              <a:t> </a:t>
            </a:r>
            <a:r>
              <a:rPr lang="en-US" dirty="0" err="1" smtClean="0"/>
              <a:t>hawliau</a:t>
            </a:r>
            <a:r>
              <a:rPr lang="en-US" dirty="0" smtClean="0"/>
              <a:t> </a:t>
            </a:r>
            <a:r>
              <a:rPr lang="en-US" dirty="0" err="1" smtClean="0"/>
              <a:t>dynol</a:t>
            </a:r>
            <a:r>
              <a:rPr lang="en-US" dirty="0" smtClean="0"/>
              <a:t> </a:t>
            </a:r>
            <a:r>
              <a:rPr lang="en-US" b="1" dirty="0" err="1" smtClean="0"/>
              <a:t>galluogi</a:t>
            </a:r>
            <a:r>
              <a:rPr lang="en-US" dirty="0" smtClean="0"/>
              <a:t> plant. </a:t>
            </a:r>
            <a:r>
              <a:rPr lang="en-US" dirty="0" err="1" smtClean="0"/>
              <a:t>Ystyr</a:t>
            </a:r>
            <a:r>
              <a:rPr lang="en-US" dirty="0" smtClean="0"/>
              <a:t> </a:t>
            </a:r>
            <a:r>
              <a:rPr lang="en-US" dirty="0" err="1" smtClean="0"/>
              <a:t>galluogi</a:t>
            </a:r>
            <a:r>
              <a:rPr lang="en-US" dirty="0" smtClean="0"/>
              <a:t> </a:t>
            </a:r>
            <a:r>
              <a:rPr lang="en-US" dirty="0" err="1" smtClean="0"/>
              <a:t>yw</a:t>
            </a:r>
            <a:r>
              <a:rPr lang="en-US" baseline="0" dirty="0" smtClean="0"/>
              <a:t> </a:t>
            </a:r>
            <a:r>
              <a:rPr lang="en-US" baseline="0" dirty="0" err="1" smtClean="0"/>
              <a:t>gwella</a:t>
            </a:r>
            <a:r>
              <a:rPr lang="en-US" baseline="0" dirty="0" smtClean="0"/>
              <a:t> </a:t>
            </a:r>
            <a:r>
              <a:rPr lang="en-US" baseline="0" dirty="0" err="1" smtClean="0"/>
              <a:t>galluoedd</a:t>
            </a:r>
            <a:r>
              <a:rPr lang="en-US" baseline="0" dirty="0" smtClean="0"/>
              <a:t> plant </a:t>
            </a:r>
            <a:r>
              <a:rPr lang="en-US" baseline="0" dirty="0" err="1" smtClean="0"/>
              <a:t>fel</a:t>
            </a:r>
            <a:r>
              <a:rPr lang="en-US" baseline="0" dirty="0" smtClean="0"/>
              <a:t> </a:t>
            </a:r>
            <a:r>
              <a:rPr lang="en-US" baseline="0" dirty="0" err="1" smtClean="0"/>
              <a:t>unigolion</a:t>
            </a:r>
            <a:r>
              <a:rPr lang="en-US" baseline="0" dirty="0" smtClean="0"/>
              <a:t>, </a:t>
            </a:r>
            <a:r>
              <a:rPr lang="en-US" baseline="0" dirty="0" err="1" smtClean="0"/>
              <a:t>fel</a:t>
            </a:r>
            <a:r>
              <a:rPr lang="en-US" baseline="0" dirty="0" smtClean="0"/>
              <a:t> </a:t>
            </a:r>
            <a:r>
              <a:rPr lang="en-US" baseline="0" dirty="0" err="1" smtClean="0"/>
              <a:t>eu</a:t>
            </a:r>
            <a:r>
              <a:rPr lang="en-US" baseline="0" dirty="0" smtClean="0"/>
              <a:t> bod </a:t>
            </a:r>
            <a:r>
              <a:rPr lang="en-US" baseline="0" dirty="0" err="1" smtClean="0"/>
              <a:t>nhw’n</a:t>
            </a:r>
            <a:r>
              <a:rPr lang="en-US" baseline="0" dirty="0" smtClean="0"/>
              <a:t> </a:t>
            </a:r>
            <a:r>
              <a:rPr lang="en-US" baseline="0" dirty="0" err="1" smtClean="0"/>
              <a:t>gallu</a:t>
            </a:r>
            <a:r>
              <a:rPr lang="en-US" baseline="0" dirty="0" smtClean="0"/>
              <a:t> </a:t>
            </a:r>
            <a:r>
              <a:rPr lang="en-US" baseline="0" dirty="0" err="1" smtClean="0"/>
              <a:t>manteisio’n</a:t>
            </a:r>
            <a:r>
              <a:rPr lang="en-US" baseline="0" dirty="0" smtClean="0"/>
              <a:t> well </a:t>
            </a:r>
            <a:r>
              <a:rPr lang="en-US" baseline="0" dirty="0" err="1" smtClean="0"/>
              <a:t>ar</a:t>
            </a:r>
            <a:r>
              <a:rPr lang="en-US" baseline="0" dirty="0" smtClean="0"/>
              <a:t> </a:t>
            </a:r>
            <a:r>
              <a:rPr lang="en-US" baseline="0" dirty="0" err="1" smtClean="0"/>
              <a:t>hawliau</a:t>
            </a:r>
            <a:r>
              <a:rPr lang="en-US" baseline="0" dirty="0" smtClean="0"/>
              <a:t>, ac </a:t>
            </a:r>
            <a:r>
              <a:rPr lang="en-US" baseline="0" dirty="0" err="1" smtClean="0"/>
              <a:t>ymgysylltu</a:t>
            </a:r>
            <a:r>
              <a:rPr lang="en-US" baseline="0" dirty="0" smtClean="0"/>
              <a:t> </a:t>
            </a:r>
            <a:r>
              <a:rPr lang="en-US" baseline="0" dirty="0" err="1" smtClean="0"/>
              <a:t>â’r</a:t>
            </a:r>
            <a:r>
              <a:rPr lang="en-US" baseline="0" dirty="0" smtClean="0"/>
              <a:t> </a:t>
            </a:r>
            <a:r>
              <a:rPr lang="en-US" baseline="0" dirty="0" err="1" smtClean="0"/>
              <a:t>bobl</a:t>
            </a:r>
            <a:r>
              <a:rPr lang="en-US" baseline="0" dirty="0" smtClean="0"/>
              <a:t> </a:t>
            </a:r>
            <a:r>
              <a:rPr lang="en-US" baseline="0" dirty="0" err="1" smtClean="0"/>
              <a:t>a’r</a:t>
            </a:r>
            <a:r>
              <a:rPr lang="en-US" baseline="0" dirty="0" smtClean="0"/>
              <a:t> </a:t>
            </a:r>
            <a:r>
              <a:rPr lang="en-US" baseline="0" dirty="0" err="1" smtClean="0"/>
              <a:t>sefydliadau</a:t>
            </a:r>
            <a:r>
              <a:rPr lang="en-US" baseline="0" dirty="0" smtClean="0"/>
              <a:t> </a:t>
            </a:r>
            <a:r>
              <a:rPr lang="en-US" baseline="0" dirty="0" err="1" smtClean="0"/>
              <a:t>sy’n</a:t>
            </a:r>
            <a:r>
              <a:rPr lang="en-US" baseline="0" dirty="0" smtClean="0"/>
              <a:t> </a:t>
            </a:r>
            <a:r>
              <a:rPr lang="en-US" baseline="0" dirty="0" err="1" smtClean="0"/>
              <a:t>effeithio</a:t>
            </a:r>
            <a:r>
              <a:rPr lang="en-US" baseline="0" dirty="0" smtClean="0"/>
              <a:t> </a:t>
            </a:r>
            <a:r>
              <a:rPr lang="en-US" baseline="0" dirty="0" err="1" smtClean="0"/>
              <a:t>ar</a:t>
            </a:r>
            <a:r>
              <a:rPr lang="en-US" baseline="0" dirty="0" smtClean="0"/>
              <a:t> </a:t>
            </a:r>
            <a:r>
              <a:rPr lang="en-US" baseline="0" dirty="0" err="1" smtClean="0"/>
              <a:t>eu</a:t>
            </a:r>
            <a:r>
              <a:rPr lang="en-US" baseline="0" dirty="0" smtClean="0"/>
              <a:t> </a:t>
            </a:r>
            <a:r>
              <a:rPr lang="en-US" baseline="0" dirty="0" err="1" smtClean="0"/>
              <a:t>bywydau</a:t>
            </a:r>
            <a:r>
              <a:rPr lang="en-US" baseline="0" dirty="0" smtClean="0"/>
              <a:t>, </a:t>
            </a:r>
            <a:r>
              <a:rPr lang="en-US" baseline="0" dirty="0" err="1" smtClean="0"/>
              <a:t>dylanwadu</a:t>
            </a:r>
            <a:r>
              <a:rPr lang="en-US" baseline="0" dirty="0" smtClean="0"/>
              <a:t> </a:t>
            </a:r>
            <a:r>
              <a:rPr lang="en-US" baseline="0" dirty="0" err="1" smtClean="0"/>
              <a:t>arnyn</a:t>
            </a:r>
            <a:r>
              <a:rPr lang="en-US" baseline="0" dirty="0" smtClean="0"/>
              <a:t> </a:t>
            </a:r>
            <a:r>
              <a:rPr lang="en-US" baseline="0" dirty="0" err="1" smtClean="0"/>
              <a:t>nhw</a:t>
            </a:r>
            <a:r>
              <a:rPr lang="en-US" baseline="0" dirty="0" smtClean="0"/>
              <a:t> </a:t>
            </a:r>
            <a:r>
              <a:rPr lang="en-US" baseline="0" dirty="0" err="1" smtClean="0"/>
              <a:t>a’u</a:t>
            </a:r>
            <a:r>
              <a:rPr lang="en-US" baseline="0" dirty="0" smtClean="0"/>
              <a:t> </a:t>
            </a:r>
            <a:r>
              <a:rPr lang="en-US" baseline="0" dirty="0" err="1" smtClean="0"/>
              <a:t>gwneud</a:t>
            </a:r>
            <a:r>
              <a:rPr lang="en-US" baseline="0" dirty="0" smtClean="0"/>
              <a:t> </a:t>
            </a:r>
            <a:r>
              <a:rPr lang="en-US" baseline="0" dirty="0" err="1" smtClean="0"/>
              <a:t>yn</a:t>
            </a:r>
            <a:r>
              <a:rPr lang="en-US" baseline="0" dirty="0" smtClean="0"/>
              <a:t> </a:t>
            </a:r>
            <a:r>
              <a:rPr lang="en-US" baseline="0" dirty="0" err="1" smtClean="0"/>
              <a:t>atebol</a:t>
            </a:r>
            <a:r>
              <a:rPr lang="en-US" baseline="0" dirty="0" smtClean="0"/>
              <a:t>. Mae </a:t>
            </a:r>
            <a:r>
              <a:rPr lang="en-US" baseline="0" dirty="0" err="1" smtClean="0"/>
              <a:t>angen</a:t>
            </a:r>
            <a:r>
              <a:rPr lang="en-US" baseline="0" dirty="0" smtClean="0"/>
              <a:t> </a:t>
            </a:r>
            <a:r>
              <a:rPr lang="en-US" baseline="0" dirty="0" err="1" smtClean="0"/>
              <a:t>i</a:t>
            </a:r>
            <a:r>
              <a:rPr lang="en-US" baseline="0" dirty="0" smtClean="0"/>
              <a:t> </a:t>
            </a:r>
            <a:r>
              <a:rPr lang="en-US" baseline="0" dirty="0" err="1" smtClean="0"/>
              <a:t>blant</a:t>
            </a:r>
            <a:r>
              <a:rPr lang="en-US" baseline="0" dirty="0" smtClean="0"/>
              <a:t> </a:t>
            </a:r>
            <a:r>
              <a:rPr lang="en-US" baseline="0" dirty="0" err="1" smtClean="0"/>
              <a:t>ddeall</a:t>
            </a:r>
            <a:r>
              <a:rPr lang="en-US" baseline="0" dirty="0" smtClean="0"/>
              <a:t> bod </a:t>
            </a:r>
            <a:r>
              <a:rPr lang="en-US" baseline="0" dirty="0" err="1" smtClean="0"/>
              <a:t>ganddyn</a:t>
            </a:r>
            <a:r>
              <a:rPr lang="en-US" baseline="0" dirty="0" smtClean="0"/>
              <a:t> </a:t>
            </a:r>
            <a:r>
              <a:rPr lang="en-US" baseline="0" dirty="0" err="1" smtClean="0"/>
              <a:t>nhw</a:t>
            </a:r>
            <a:r>
              <a:rPr lang="en-US" baseline="0" dirty="0" smtClean="0"/>
              <a:t> </a:t>
            </a:r>
            <a:r>
              <a:rPr lang="en-US" baseline="0" dirty="0" err="1" smtClean="0"/>
              <a:t>hawliau</a:t>
            </a:r>
            <a:r>
              <a:rPr lang="en-US" baseline="0" dirty="0" smtClean="0"/>
              <a:t>, a </a:t>
            </a:r>
            <a:r>
              <a:rPr lang="en-US" baseline="0" dirty="0" err="1" smtClean="0"/>
              <a:t>chael</a:t>
            </a:r>
            <a:r>
              <a:rPr lang="en-US" baseline="0" dirty="0" smtClean="0"/>
              <a:t> </a:t>
            </a:r>
            <a:r>
              <a:rPr lang="en-US" baseline="0" dirty="0" err="1" smtClean="0"/>
              <a:t>profiadau</a:t>
            </a:r>
            <a:r>
              <a:rPr lang="en-US" baseline="0" dirty="0" smtClean="0"/>
              <a:t> </a:t>
            </a:r>
            <a:r>
              <a:rPr lang="en-US" baseline="0" dirty="0" err="1" smtClean="0"/>
              <a:t>cadarnhaol</a:t>
            </a:r>
            <a:r>
              <a:rPr lang="en-US" baseline="0" dirty="0" smtClean="0"/>
              <a:t> </a:t>
            </a:r>
            <a:r>
              <a:rPr lang="en-US" baseline="0" dirty="0" err="1" smtClean="0"/>
              <a:t>o’u</a:t>
            </a:r>
            <a:r>
              <a:rPr lang="en-US" baseline="0" dirty="0" smtClean="0"/>
              <a:t> </a:t>
            </a:r>
            <a:r>
              <a:rPr lang="en-US" baseline="0" dirty="0" err="1" smtClean="0"/>
              <a:t>derbyn</a:t>
            </a:r>
            <a:r>
              <a:rPr lang="en-US" baseline="0" dirty="0" smtClean="0"/>
              <a:t>, </a:t>
            </a:r>
            <a:r>
              <a:rPr lang="en-US" baseline="0" dirty="0" err="1" smtClean="0"/>
              <a:t>i’w</a:t>
            </a:r>
            <a:r>
              <a:rPr lang="en-US" baseline="0" dirty="0" smtClean="0"/>
              <a:t> </a:t>
            </a:r>
            <a:r>
              <a:rPr lang="en-US" baseline="0" dirty="0" err="1" smtClean="0"/>
              <a:t>helpu</a:t>
            </a:r>
            <a:r>
              <a:rPr lang="en-US" baseline="0" dirty="0" smtClean="0"/>
              <a:t> </a:t>
            </a:r>
            <a:r>
              <a:rPr lang="en-US" baseline="0" dirty="0" err="1" smtClean="0"/>
              <a:t>i</a:t>
            </a:r>
            <a:r>
              <a:rPr lang="en-US" baseline="0" dirty="0" smtClean="0"/>
              <a:t> </a:t>
            </a:r>
            <a:r>
              <a:rPr lang="en-US" baseline="0" dirty="0" err="1" smtClean="0"/>
              <a:t>deimlo</a:t>
            </a:r>
            <a:r>
              <a:rPr lang="en-US" baseline="0" dirty="0" smtClean="0"/>
              <a:t> </a:t>
            </a:r>
            <a:r>
              <a:rPr lang="en-US" baseline="0" dirty="0" err="1" smtClean="0"/>
              <a:t>eu</a:t>
            </a:r>
            <a:r>
              <a:rPr lang="en-US" baseline="0" dirty="0" smtClean="0"/>
              <a:t> bod </a:t>
            </a:r>
            <a:r>
              <a:rPr lang="en-US" baseline="0" dirty="0" err="1" smtClean="0"/>
              <a:t>wedi’u</a:t>
            </a:r>
            <a:r>
              <a:rPr lang="en-US" baseline="0" dirty="0" smtClean="0"/>
              <a:t> </a:t>
            </a:r>
            <a:r>
              <a:rPr lang="en-US" baseline="0" dirty="0" err="1" smtClean="0"/>
              <a:t>galluogi</a:t>
            </a:r>
            <a:r>
              <a:rPr lang="en-US" baseline="0" dirty="0" smtClean="0"/>
              <a:t>. </a:t>
            </a:r>
          </a:p>
          <a:p>
            <a:endParaRPr lang="en-US" baseline="0" dirty="0" smtClean="0"/>
          </a:p>
          <a:p>
            <a:r>
              <a:rPr lang="en-US" baseline="0" dirty="0" smtClean="0"/>
              <a:t>Mae </a:t>
            </a:r>
            <a:r>
              <a:rPr lang="en-US" baseline="0" dirty="0" err="1" smtClean="0"/>
              <a:t>hynny’n</a:t>
            </a:r>
            <a:r>
              <a:rPr lang="en-US" baseline="0" dirty="0" smtClean="0"/>
              <a:t> </a:t>
            </a:r>
            <a:r>
              <a:rPr lang="en-US" baseline="0" dirty="0" err="1" smtClean="0"/>
              <a:t>digwydd</a:t>
            </a:r>
            <a:r>
              <a:rPr lang="en-US" baseline="0" dirty="0" smtClean="0"/>
              <a:t> </a:t>
            </a:r>
            <a:r>
              <a:rPr lang="en-US" baseline="0" dirty="0" err="1" smtClean="0"/>
              <a:t>mewn</a:t>
            </a:r>
            <a:r>
              <a:rPr lang="en-US" baseline="0" dirty="0" smtClean="0"/>
              <a:t> </a:t>
            </a:r>
            <a:r>
              <a:rPr lang="en-US" baseline="0" dirty="0" err="1" smtClean="0"/>
              <a:t>llawer</a:t>
            </a:r>
            <a:r>
              <a:rPr lang="en-US" baseline="0" dirty="0" smtClean="0"/>
              <a:t> o </a:t>
            </a:r>
            <a:r>
              <a:rPr lang="en-US" baseline="0" dirty="0" err="1" smtClean="0"/>
              <a:t>wahanol</a:t>
            </a:r>
            <a:r>
              <a:rPr lang="en-US" baseline="0" dirty="0" smtClean="0"/>
              <a:t> </a:t>
            </a:r>
            <a:r>
              <a:rPr lang="en-US" baseline="0" dirty="0" err="1" smtClean="0"/>
              <a:t>ffurfiau</a:t>
            </a:r>
            <a:r>
              <a:rPr lang="en-US" baseline="0" dirty="0" smtClean="0"/>
              <a:t> </a:t>
            </a:r>
            <a:r>
              <a:rPr lang="en-US" baseline="0" dirty="0" err="1" smtClean="0"/>
              <a:t>i</a:t>
            </a:r>
            <a:r>
              <a:rPr lang="en-US" dirty="0" smtClean="0"/>
              <a:t> </a:t>
            </a:r>
            <a:r>
              <a:rPr lang="en-US" dirty="0" err="1" smtClean="0"/>
              <a:t>blant</a:t>
            </a:r>
            <a:r>
              <a:rPr lang="en-US" dirty="0" smtClean="0"/>
              <a:t>; o </a:t>
            </a:r>
            <a:r>
              <a:rPr lang="en-US" dirty="0" err="1" smtClean="0"/>
              <a:t>ddefnyddio</a:t>
            </a:r>
            <a:r>
              <a:rPr lang="en-US" dirty="0" smtClean="0"/>
              <a:t> </a:t>
            </a:r>
            <a:r>
              <a:rPr lang="en-US" dirty="0" err="1" smtClean="0"/>
              <a:t>iaith</a:t>
            </a:r>
            <a:r>
              <a:rPr lang="en-US" dirty="0" smtClean="0"/>
              <a:t> </a:t>
            </a:r>
            <a:r>
              <a:rPr lang="en-US" dirty="0" err="1" smtClean="0"/>
              <a:t>hawliau</a:t>
            </a:r>
            <a:r>
              <a:rPr lang="en-US" dirty="0" smtClean="0"/>
              <a:t> </a:t>
            </a:r>
            <a:r>
              <a:rPr lang="en-US" dirty="0" err="1" smtClean="0"/>
              <a:t>gyda</a:t>
            </a:r>
            <a:r>
              <a:rPr lang="en-US" dirty="0" smtClean="0"/>
              <a:t> </a:t>
            </a:r>
            <a:r>
              <a:rPr lang="en-US" dirty="0" err="1" smtClean="0"/>
              <a:t>phlant</a:t>
            </a:r>
            <a:r>
              <a:rPr lang="en-US" dirty="0" smtClean="0"/>
              <a:t>, </a:t>
            </a:r>
            <a:r>
              <a:rPr lang="en-US" dirty="0" err="1" smtClean="0"/>
              <a:t>i</a:t>
            </a:r>
            <a:r>
              <a:rPr lang="en-US" baseline="0" dirty="0" smtClean="0"/>
              <a:t> </a:t>
            </a:r>
            <a:r>
              <a:rPr lang="en-US" baseline="0" dirty="0" err="1" smtClean="0"/>
              <a:t>sicrhau</a:t>
            </a:r>
            <a:r>
              <a:rPr lang="en-US" baseline="0" dirty="0" smtClean="0"/>
              <a:t> </a:t>
            </a:r>
            <a:r>
              <a:rPr lang="en-US" baseline="0" dirty="0" err="1" smtClean="0"/>
              <a:t>eu</a:t>
            </a:r>
            <a:r>
              <a:rPr lang="en-US" baseline="0" dirty="0" smtClean="0"/>
              <a:t> bod </a:t>
            </a:r>
            <a:r>
              <a:rPr lang="en-US" baseline="0" dirty="0" err="1" smtClean="0"/>
              <a:t>yn</a:t>
            </a:r>
            <a:r>
              <a:rPr lang="en-US" baseline="0" dirty="0" smtClean="0"/>
              <a:t> </a:t>
            </a:r>
            <a:r>
              <a:rPr lang="en-US" baseline="0" dirty="0" err="1" smtClean="0"/>
              <a:t>gallu</a:t>
            </a:r>
            <a:r>
              <a:rPr lang="en-US" baseline="0" dirty="0" smtClean="0"/>
              <a:t> </a:t>
            </a:r>
            <a:r>
              <a:rPr lang="en-US" baseline="0" dirty="0" err="1" smtClean="0"/>
              <a:t>gweld</a:t>
            </a:r>
            <a:r>
              <a:rPr lang="en-US" baseline="0" dirty="0" smtClean="0"/>
              <a:t> </a:t>
            </a:r>
            <a:r>
              <a:rPr lang="en-US" baseline="0" dirty="0" err="1" smtClean="0"/>
              <a:t>eu</a:t>
            </a:r>
            <a:r>
              <a:rPr lang="en-US" baseline="0" dirty="0" smtClean="0"/>
              <a:t> </a:t>
            </a:r>
            <a:r>
              <a:rPr lang="en-US" baseline="0" dirty="0" err="1" smtClean="0"/>
              <a:t>hawliau</a:t>
            </a:r>
            <a:r>
              <a:rPr lang="en-US" baseline="0" dirty="0" smtClean="0"/>
              <a:t> </a:t>
            </a:r>
            <a:r>
              <a:rPr lang="en-US" baseline="0" dirty="0" err="1" smtClean="0"/>
              <a:t>wedi’u</a:t>
            </a:r>
            <a:r>
              <a:rPr lang="en-US" baseline="0" dirty="0" smtClean="0"/>
              <a:t> </a:t>
            </a:r>
            <a:r>
              <a:rPr lang="en-US" baseline="0" dirty="0" err="1" smtClean="0"/>
              <a:t>hadlewyrchu</a:t>
            </a:r>
            <a:r>
              <a:rPr lang="en-US" baseline="0" dirty="0" smtClean="0"/>
              <a:t> â </a:t>
            </a:r>
            <a:r>
              <a:rPr lang="en-US" baseline="0" dirty="0" err="1" smtClean="0"/>
              <a:t>gweithwyr</a:t>
            </a:r>
            <a:r>
              <a:rPr lang="en-US" baseline="0" dirty="0" smtClean="0"/>
              <a:t> </a:t>
            </a:r>
            <a:r>
              <a:rPr lang="en-US" baseline="0" dirty="0" err="1" smtClean="0"/>
              <a:t>proffesiynol</a:t>
            </a:r>
            <a:r>
              <a:rPr lang="en-US" baseline="0" dirty="0" smtClean="0"/>
              <a:t> </a:t>
            </a:r>
            <a:r>
              <a:rPr lang="en-US" baseline="0" dirty="0" err="1" smtClean="0"/>
              <a:t>a’r</a:t>
            </a:r>
            <a:r>
              <a:rPr lang="en-US" baseline="0" dirty="0" smtClean="0"/>
              <a:t> </a:t>
            </a:r>
            <a:r>
              <a:rPr lang="en-US" baseline="0" dirty="0" err="1" smtClean="0"/>
              <a:t>gefnogaeth</a:t>
            </a:r>
            <a:r>
              <a:rPr lang="en-US" baseline="0" dirty="0" smtClean="0"/>
              <a:t> </a:t>
            </a:r>
            <a:r>
              <a:rPr lang="en-US" baseline="0" dirty="0" err="1" smtClean="0"/>
              <a:t>maen</a:t>
            </a:r>
            <a:r>
              <a:rPr lang="en-US" baseline="0" dirty="0" smtClean="0"/>
              <a:t> </a:t>
            </a:r>
            <a:r>
              <a:rPr lang="en-US" baseline="0" dirty="0" err="1" smtClean="0"/>
              <a:t>nhw’n</a:t>
            </a:r>
            <a:r>
              <a:rPr lang="en-US" baseline="0" dirty="0" smtClean="0"/>
              <a:t> </a:t>
            </a:r>
            <a:r>
              <a:rPr lang="en-US" baseline="0" dirty="0" err="1" smtClean="0"/>
              <a:t>ei</a:t>
            </a:r>
            <a:r>
              <a:rPr lang="en-US" baseline="0" dirty="0" smtClean="0"/>
              <a:t> </a:t>
            </a:r>
            <a:r>
              <a:rPr lang="en-US" baseline="0" dirty="0" err="1" smtClean="0"/>
              <a:t>derbyn</a:t>
            </a:r>
            <a:r>
              <a:rPr lang="en-US" baseline="0" dirty="0" smtClean="0"/>
              <a:t>, </a:t>
            </a:r>
            <a:r>
              <a:rPr lang="en-US" baseline="0" dirty="0" err="1" smtClean="0"/>
              <a:t>i</a:t>
            </a:r>
            <a:r>
              <a:rPr lang="en-US" dirty="0" smtClean="0"/>
              <a:t> </a:t>
            </a:r>
            <a:r>
              <a:rPr lang="en-US" dirty="0" err="1" smtClean="0"/>
              <a:t>ddiogelu</a:t>
            </a:r>
            <a:r>
              <a:rPr lang="en-US" dirty="0" smtClean="0"/>
              <a:t> </a:t>
            </a:r>
            <a:r>
              <a:rPr lang="en-US" dirty="0" err="1" smtClean="0"/>
              <a:t>eu</a:t>
            </a:r>
            <a:r>
              <a:rPr lang="en-US" dirty="0" smtClean="0"/>
              <a:t> </a:t>
            </a:r>
            <a:r>
              <a:rPr lang="en-US" dirty="0" err="1" smtClean="0"/>
              <a:t>hawliau</a:t>
            </a:r>
            <a:r>
              <a:rPr lang="en-US" dirty="0" smtClean="0"/>
              <a:t> pan </a:t>
            </a:r>
            <a:r>
              <a:rPr lang="en-US" dirty="0" err="1" smtClean="0"/>
              <a:t>fyddan</a:t>
            </a:r>
            <a:r>
              <a:rPr lang="en-US" dirty="0" smtClean="0"/>
              <a:t> </a:t>
            </a:r>
            <a:r>
              <a:rPr lang="en-US" dirty="0" err="1" smtClean="0"/>
              <a:t>nhw’n</a:t>
            </a:r>
            <a:r>
              <a:rPr lang="en-US" dirty="0" smtClean="0"/>
              <a:t> </a:t>
            </a:r>
            <a:r>
              <a:rPr lang="en-US" dirty="0" err="1" smtClean="0"/>
              <a:t>wynebu</a:t>
            </a:r>
            <a:r>
              <a:rPr lang="en-US" dirty="0" smtClean="0"/>
              <a:t> </a:t>
            </a:r>
            <a:r>
              <a:rPr lang="en-US" dirty="0" err="1" smtClean="0"/>
              <a:t>rhwystrau</a:t>
            </a:r>
            <a:r>
              <a:rPr lang="en-US" dirty="0" smtClean="0"/>
              <a:t> </a:t>
            </a:r>
            <a:r>
              <a:rPr lang="en-US" dirty="0" err="1" smtClean="0"/>
              <a:t>i’w</a:t>
            </a:r>
            <a:r>
              <a:rPr lang="en-US" dirty="0" smtClean="0"/>
              <a:t> </a:t>
            </a:r>
            <a:r>
              <a:rPr lang="en-US" dirty="0" err="1" smtClean="0"/>
              <a:t>derbyn</a:t>
            </a:r>
            <a:r>
              <a:rPr lang="en-US" dirty="0" smtClean="0"/>
              <a:t>. </a:t>
            </a:r>
            <a:r>
              <a:rPr lang="en-US" dirty="0" err="1" smtClean="0"/>
              <a:t>Mae’r</a:t>
            </a:r>
            <a:r>
              <a:rPr lang="en-US" dirty="0" smtClean="0"/>
              <a:t> </a:t>
            </a:r>
            <a:r>
              <a:rPr lang="en-US" dirty="0" err="1" smtClean="0"/>
              <a:t>elfen</a:t>
            </a:r>
            <a:r>
              <a:rPr lang="en-US" dirty="0" smtClean="0"/>
              <a:t> hon o </a:t>
            </a:r>
            <a:r>
              <a:rPr lang="en-US" dirty="0" err="1" smtClean="0"/>
              <a:t>ddull</a:t>
            </a:r>
            <a:r>
              <a:rPr lang="en-US" dirty="0" smtClean="0"/>
              <a:t> </a:t>
            </a:r>
            <a:r>
              <a:rPr lang="en-US" dirty="0" err="1" smtClean="0"/>
              <a:t>seiliedig</a:t>
            </a:r>
            <a:r>
              <a:rPr lang="en-US" dirty="0" smtClean="0"/>
              <a:t> </a:t>
            </a:r>
            <a:r>
              <a:rPr lang="en-US" dirty="0" err="1" smtClean="0"/>
              <a:t>ar</a:t>
            </a:r>
            <a:r>
              <a:rPr lang="en-US" dirty="0" smtClean="0"/>
              <a:t> </a:t>
            </a:r>
            <a:r>
              <a:rPr lang="en-US" dirty="0" err="1" smtClean="0"/>
              <a:t>hawliau</a:t>
            </a:r>
            <a:r>
              <a:rPr lang="en-US" dirty="0" smtClean="0"/>
              <a:t> plant </a:t>
            </a:r>
            <a:r>
              <a:rPr lang="en-US" dirty="0" err="1" smtClean="0"/>
              <a:t>yn</a:t>
            </a:r>
            <a:r>
              <a:rPr lang="en-US" dirty="0" smtClean="0"/>
              <a:t> </a:t>
            </a:r>
            <a:r>
              <a:rPr lang="en-US" dirty="0" err="1" smtClean="0"/>
              <a:t>ymwneud</a:t>
            </a:r>
            <a:r>
              <a:rPr lang="en-US" dirty="0" smtClean="0"/>
              <a:t> â </a:t>
            </a:r>
            <a:r>
              <a:rPr lang="en-US" dirty="0" err="1" smtClean="0"/>
              <a:t>gwireddu</a:t>
            </a:r>
            <a:r>
              <a:rPr lang="en-US" dirty="0" smtClean="0"/>
              <a:t> </a:t>
            </a:r>
            <a:r>
              <a:rPr lang="en-US" dirty="0" err="1" smtClean="0"/>
              <a:t>hawliau</a:t>
            </a:r>
            <a:r>
              <a:rPr lang="en-US" baseline="0" dirty="0" smtClean="0"/>
              <a:t> </a:t>
            </a:r>
            <a:r>
              <a:rPr lang="en-US" baseline="0" dirty="0" err="1" smtClean="0"/>
              <a:t>i</a:t>
            </a:r>
            <a:r>
              <a:rPr lang="en-US" baseline="0" dirty="0" smtClean="0"/>
              <a:t> </a:t>
            </a:r>
            <a:r>
              <a:rPr lang="en-US" baseline="0" dirty="0" err="1" smtClean="0"/>
              <a:t>blant</a:t>
            </a:r>
            <a:r>
              <a:rPr lang="en-US" baseline="0" dirty="0" smtClean="0"/>
              <a:t>. </a:t>
            </a:r>
          </a:p>
          <a:p>
            <a:endParaRPr lang="en-US" dirty="0" smtClean="0"/>
          </a:p>
          <a:p>
            <a:r>
              <a:rPr lang="en-US" b="1" dirty="0" err="1" smtClean="0"/>
              <a:t>Rôl</a:t>
            </a:r>
            <a:r>
              <a:rPr lang="en-US" b="1" dirty="0" smtClean="0"/>
              <a:t> </a:t>
            </a:r>
            <a:r>
              <a:rPr lang="en-US" b="1" dirty="0" err="1" smtClean="0"/>
              <a:t>ymarferwyr</a:t>
            </a:r>
            <a:r>
              <a:rPr lang="en-US" b="1" dirty="0" smtClean="0"/>
              <a:t> </a:t>
            </a:r>
            <a:r>
              <a:rPr lang="en-US" b="1" dirty="0" err="1" smtClean="0"/>
              <a:t>unigol</a:t>
            </a:r>
            <a:r>
              <a:rPr lang="en-US" b="1" dirty="0" smtClean="0"/>
              <a:t>:</a:t>
            </a:r>
          </a:p>
          <a:p>
            <a:endParaRPr lang="en-US" dirty="0" smtClean="0"/>
          </a:p>
          <a:p>
            <a:r>
              <a:rPr lang="en-US" dirty="0" err="1" smtClean="0"/>
              <a:t>Sicrhau</a:t>
            </a:r>
            <a:r>
              <a:rPr lang="en-US" dirty="0" smtClean="0"/>
              <a:t> bod plant </a:t>
            </a:r>
            <a:r>
              <a:rPr lang="en-US" dirty="0" err="1" smtClean="0"/>
              <a:t>yn</a:t>
            </a:r>
            <a:r>
              <a:rPr lang="en-US" dirty="0" smtClean="0"/>
              <a:t> </a:t>
            </a:r>
            <a:r>
              <a:rPr lang="en-US" dirty="0" err="1" smtClean="0"/>
              <a:t>gwybod</a:t>
            </a:r>
            <a:r>
              <a:rPr lang="en-US" dirty="0" smtClean="0"/>
              <a:t> am </a:t>
            </a:r>
            <a:r>
              <a:rPr lang="en-US" dirty="0" err="1" smtClean="0"/>
              <a:t>eu</a:t>
            </a:r>
            <a:r>
              <a:rPr lang="en-US" dirty="0" smtClean="0"/>
              <a:t> </a:t>
            </a:r>
            <a:r>
              <a:rPr lang="en-US" dirty="0" err="1" smtClean="0"/>
              <a:t>hawliau</a:t>
            </a:r>
            <a:r>
              <a:rPr lang="en-US" dirty="0" smtClean="0"/>
              <a:t>.</a:t>
            </a:r>
          </a:p>
          <a:p>
            <a:endParaRPr lang="en-US" dirty="0" smtClean="0"/>
          </a:p>
          <a:p>
            <a:r>
              <a:rPr lang="en-US" dirty="0" smtClean="0"/>
              <a:t>Mae</a:t>
            </a:r>
            <a:r>
              <a:rPr lang="en-US" baseline="0" dirty="0" smtClean="0"/>
              <a:t> plant (ac </a:t>
            </a:r>
            <a:r>
              <a:rPr lang="en-US" baseline="0" dirty="0" err="1" smtClean="0"/>
              <a:t>oedolion</a:t>
            </a:r>
            <a:r>
              <a:rPr lang="en-US" baseline="0" dirty="0" smtClean="0"/>
              <a:t>) </a:t>
            </a:r>
            <a:r>
              <a:rPr lang="en-US" baseline="0" dirty="0" err="1" smtClean="0"/>
              <a:t>yn</a:t>
            </a:r>
            <a:r>
              <a:rPr lang="en-US" baseline="0" dirty="0" smtClean="0"/>
              <a:t> </a:t>
            </a:r>
            <a:r>
              <a:rPr lang="en-US" baseline="0" dirty="0" err="1" smtClean="0"/>
              <a:t>teimlo</a:t>
            </a:r>
            <a:r>
              <a:rPr lang="en-US" baseline="0" dirty="0" smtClean="0"/>
              <a:t> </a:t>
            </a:r>
            <a:r>
              <a:rPr lang="en-US" baseline="0" dirty="0" err="1" smtClean="0"/>
              <a:t>wedi’u</a:t>
            </a:r>
            <a:r>
              <a:rPr lang="en-US" baseline="0" dirty="0" smtClean="0"/>
              <a:t> </a:t>
            </a:r>
            <a:r>
              <a:rPr lang="en-US" baseline="0" dirty="0" err="1" smtClean="0"/>
              <a:t>dadrymuso</a:t>
            </a:r>
            <a:r>
              <a:rPr lang="en-US" baseline="0" dirty="0" smtClean="0"/>
              <a:t> </a:t>
            </a:r>
            <a:r>
              <a:rPr lang="en-US" baseline="0" dirty="0" err="1" smtClean="0"/>
              <a:t>os</a:t>
            </a:r>
            <a:r>
              <a:rPr lang="en-US" baseline="0" dirty="0" smtClean="0"/>
              <a:t> </a:t>
            </a:r>
            <a:r>
              <a:rPr lang="en-US" baseline="0" dirty="0" err="1" smtClean="0"/>
              <a:t>byddan</a:t>
            </a:r>
            <a:r>
              <a:rPr lang="en-US" baseline="0" dirty="0" smtClean="0"/>
              <a:t> </a:t>
            </a:r>
            <a:r>
              <a:rPr lang="en-US" baseline="0" dirty="0" err="1" smtClean="0"/>
              <a:t>nhw’n</a:t>
            </a:r>
            <a:r>
              <a:rPr lang="en-US" baseline="0" dirty="0" smtClean="0"/>
              <a:t> </a:t>
            </a:r>
            <a:r>
              <a:rPr lang="en-US" baseline="0" dirty="0" err="1" smtClean="0"/>
              <a:t>meddwl</a:t>
            </a:r>
            <a:r>
              <a:rPr lang="en-US" baseline="0" dirty="0" smtClean="0"/>
              <a:t> </a:t>
            </a:r>
            <a:r>
              <a:rPr lang="en-US" baseline="0" dirty="0" err="1" smtClean="0"/>
              <a:t>na</a:t>
            </a:r>
            <a:r>
              <a:rPr lang="en-US" baseline="0" dirty="0" smtClean="0"/>
              <a:t> </a:t>
            </a:r>
            <a:r>
              <a:rPr lang="en-US" baseline="0" dirty="0" err="1" smtClean="0"/>
              <a:t>fydd</a:t>
            </a:r>
            <a:r>
              <a:rPr lang="en-US" baseline="0" dirty="0" smtClean="0"/>
              <a:t> neb </a:t>
            </a:r>
            <a:r>
              <a:rPr lang="en-US" baseline="0" dirty="0" err="1" smtClean="0"/>
              <a:t>yn</a:t>
            </a:r>
            <a:r>
              <a:rPr lang="en-US" baseline="0" dirty="0" smtClean="0"/>
              <a:t> </a:t>
            </a:r>
            <a:r>
              <a:rPr lang="en-US" baseline="0" dirty="0" err="1" smtClean="0"/>
              <a:t>gwrando</a:t>
            </a:r>
            <a:r>
              <a:rPr lang="en-US" baseline="0" dirty="0" smtClean="0"/>
              <a:t> </a:t>
            </a:r>
            <a:r>
              <a:rPr lang="en-US" baseline="0" dirty="0" err="1" smtClean="0"/>
              <a:t>arnyn</a:t>
            </a:r>
            <a:r>
              <a:rPr lang="en-US" baseline="0" dirty="0" smtClean="0"/>
              <a:t> </a:t>
            </a:r>
            <a:r>
              <a:rPr lang="en-US" baseline="0" dirty="0" err="1" smtClean="0"/>
              <a:t>nhw</a:t>
            </a:r>
            <a:r>
              <a:rPr lang="en-US" baseline="0" dirty="0" smtClean="0"/>
              <a:t>, </a:t>
            </a:r>
            <a:r>
              <a:rPr lang="en-US" baseline="0" dirty="0" err="1" smtClean="0"/>
              <a:t>os</a:t>
            </a:r>
            <a:r>
              <a:rPr lang="en-US" baseline="0" dirty="0" smtClean="0"/>
              <a:t> </a:t>
            </a:r>
            <a:r>
              <a:rPr lang="en-US" baseline="0" dirty="0" err="1" smtClean="0"/>
              <a:t>nad</a:t>
            </a:r>
            <a:r>
              <a:rPr lang="en-US" baseline="0" dirty="0" smtClean="0"/>
              <a:t> </a:t>
            </a:r>
            <a:r>
              <a:rPr lang="en-US" baseline="0" dirty="0" err="1" smtClean="0"/>
              <a:t>ydyn</a:t>
            </a:r>
            <a:r>
              <a:rPr lang="en-US" baseline="0" dirty="0" smtClean="0"/>
              <a:t> </a:t>
            </a:r>
            <a:r>
              <a:rPr lang="en-US" baseline="0" dirty="0" err="1" smtClean="0"/>
              <a:t>nhw’n</a:t>
            </a:r>
            <a:r>
              <a:rPr lang="en-US" baseline="0" dirty="0" smtClean="0"/>
              <a:t> </a:t>
            </a:r>
            <a:r>
              <a:rPr lang="en-US" baseline="0" dirty="0" err="1" smtClean="0"/>
              <a:t>trystio’r</a:t>
            </a:r>
            <a:r>
              <a:rPr lang="en-US" baseline="0" dirty="0" smtClean="0"/>
              <a:t> </a:t>
            </a:r>
            <a:r>
              <a:rPr lang="en-US" baseline="0" dirty="0" err="1" smtClean="0"/>
              <a:t>rhai</a:t>
            </a:r>
            <a:r>
              <a:rPr lang="en-US" baseline="0" dirty="0" smtClean="0"/>
              <a:t> </a:t>
            </a:r>
            <a:r>
              <a:rPr lang="en-US" baseline="0" dirty="0" err="1" smtClean="0"/>
              <a:t>sy’n</a:t>
            </a:r>
            <a:r>
              <a:rPr lang="en-US" baseline="0" dirty="0" smtClean="0"/>
              <a:t> </a:t>
            </a:r>
            <a:r>
              <a:rPr lang="en-US" baseline="0" dirty="0" err="1" smtClean="0"/>
              <a:t>gweithio</a:t>
            </a:r>
            <a:r>
              <a:rPr lang="en-US" baseline="0" dirty="0" smtClean="0"/>
              <a:t> </a:t>
            </a:r>
            <a:r>
              <a:rPr lang="en-US" baseline="0" dirty="0" err="1" smtClean="0"/>
              <a:t>gyda</a:t>
            </a:r>
            <a:r>
              <a:rPr lang="en-US" baseline="0" dirty="0" smtClean="0"/>
              <a:t> </a:t>
            </a:r>
            <a:r>
              <a:rPr lang="en-US" baseline="0" dirty="0" err="1" smtClean="0"/>
              <a:t>nhw</a:t>
            </a:r>
            <a:r>
              <a:rPr lang="en-US" baseline="0" dirty="0" smtClean="0"/>
              <a:t>, ac </a:t>
            </a:r>
            <a:r>
              <a:rPr lang="en-US" baseline="0" dirty="0" err="1" smtClean="0"/>
              <a:t>os</a:t>
            </a:r>
            <a:r>
              <a:rPr lang="en-US" baseline="0" dirty="0" smtClean="0"/>
              <a:t> </a:t>
            </a:r>
            <a:r>
              <a:rPr lang="en-US" baseline="0" dirty="0" err="1" smtClean="0"/>
              <a:t>nad</a:t>
            </a:r>
            <a:r>
              <a:rPr lang="en-US" baseline="0" dirty="0" smtClean="0"/>
              <a:t> </a:t>
            </a:r>
            <a:r>
              <a:rPr lang="en-US" baseline="0" dirty="0" err="1" smtClean="0"/>
              <a:t>oes</a:t>
            </a:r>
            <a:r>
              <a:rPr lang="en-US" baseline="0" dirty="0" smtClean="0"/>
              <a:t> </a:t>
            </a:r>
            <a:r>
              <a:rPr lang="en-US" baseline="0" dirty="0" err="1" smtClean="0"/>
              <a:t>ganddyn</a:t>
            </a:r>
            <a:r>
              <a:rPr lang="en-US" baseline="0" dirty="0" smtClean="0"/>
              <a:t> </a:t>
            </a:r>
            <a:r>
              <a:rPr lang="en-US" baseline="0" dirty="0" err="1" smtClean="0"/>
              <a:t>nhw</a:t>
            </a:r>
            <a:r>
              <a:rPr lang="en-US" baseline="0" dirty="0" smtClean="0"/>
              <a:t> </a:t>
            </a:r>
            <a:r>
              <a:rPr lang="en-US" baseline="0" dirty="0" err="1" smtClean="0"/>
              <a:t>ffydd</a:t>
            </a:r>
            <a:r>
              <a:rPr lang="en-US" baseline="0" dirty="0" smtClean="0"/>
              <a:t> y </a:t>
            </a:r>
            <a:r>
              <a:rPr lang="en-US" baseline="0" dirty="0" err="1" smtClean="0"/>
              <a:t>bydd</a:t>
            </a:r>
            <a:r>
              <a:rPr lang="en-US" baseline="0" dirty="0" smtClean="0"/>
              <a:t> </a:t>
            </a:r>
            <a:r>
              <a:rPr lang="en-US" baseline="0" dirty="0" err="1" smtClean="0"/>
              <a:t>newid</a:t>
            </a:r>
            <a:r>
              <a:rPr lang="en-US" baseline="0" dirty="0" smtClean="0"/>
              <a:t> </a:t>
            </a:r>
            <a:r>
              <a:rPr lang="en-US" baseline="0" dirty="0" err="1" smtClean="0"/>
              <a:t>cadarnhaol</a:t>
            </a:r>
            <a:r>
              <a:rPr lang="en-US" baseline="0" dirty="0" smtClean="0"/>
              <a:t> </a:t>
            </a:r>
            <a:r>
              <a:rPr lang="en-US" baseline="0" dirty="0" err="1" smtClean="0"/>
              <a:t>yn</a:t>
            </a:r>
            <a:r>
              <a:rPr lang="en-US" baseline="0" dirty="0" smtClean="0"/>
              <a:t> </a:t>
            </a:r>
            <a:r>
              <a:rPr lang="en-US" baseline="0" dirty="0" err="1" smtClean="0"/>
              <a:t>digwydd</a:t>
            </a:r>
            <a:r>
              <a:rPr lang="en-US" baseline="0" dirty="0" smtClean="0"/>
              <a:t>. </a:t>
            </a:r>
            <a:r>
              <a:rPr lang="en-US" dirty="0" smtClean="0"/>
              <a:t>Pan </a:t>
            </a:r>
            <a:r>
              <a:rPr lang="en-US" dirty="0" err="1" smtClean="0"/>
              <a:t>fydd</a:t>
            </a:r>
            <a:r>
              <a:rPr lang="en-US" dirty="0" smtClean="0"/>
              <a:t> plant </a:t>
            </a:r>
            <a:r>
              <a:rPr lang="en-US" dirty="0" err="1" smtClean="0"/>
              <a:t>yn</a:t>
            </a:r>
            <a:r>
              <a:rPr lang="en-US" dirty="0" smtClean="0"/>
              <a:t> </a:t>
            </a:r>
            <a:r>
              <a:rPr lang="en-US" dirty="0" err="1" smtClean="0"/>
              <a:t>teimlo</a:t>
            </a:r>
            <a:r>
              <a:rPr lang="en-US" dirty="0" smtClean="0"/>
              <a:t> </a:t>
            </a:r>
            <a:r>
              <a:rPr lang="en-US" dirty="0" err="1" smtClean="0"/>
              <a:t>wedi’u</a:t>
            </a:r>
            <a:r>
              <a:rPr lang="en-US" dirty="0" smtClean="0"/>
              <a:t> </a:t>
            </a:r>
            <a:r>
              <a:rPr lang="en-US" dirty="0" err="1" smtClean="0"/>
              <a:t>dadrymuso</a:t>
            </a:r>
            <a:r>
              <a:rPr lang="en-US" dirty="0" smtClean="0"/>
              <a:t> </a:t>
            </a:r>
            <a:r>
              <a:rPr lang="en-US" dirty="0" err="1" smtClean="0"/>
              <a:t>efallai</a:t>
            </a:r>
            <a:r>
              <a:rPr lang="en-US" dirty="0" smtClean="0"/>
              <a:t> </a:t>
            </a:r>
            <a:r>
              <a:rPr lang="en-US" dirty="0" err="1" smtClean="0"/>
              <a:t>na</a:t>
            </a:r>
            <a:r>
              <a:rPr lang="en-US" dirty="0" smtClean="0"/>
              <a:t> </a:t>
            </a:r>
            <a:r>
              <a:rPr lang="en-US" dirty="0" err="1" smtClean="0"/>
              <a:t>fydd</a:t>
            </a:r>
            <a:r>
              <a:rPr lang="en-US" dirty="0" smtClean="0"/>
              <a:t> </a:t>
            </a:r>
            <a:r>
              <a:rPr lang="en-US" dirty="0" err="1" smtClean="0"/>
              <a:t>cymhelliad</a:t>
            </a:r>
            <a:r>
              <a:rPr lang="en-US" dirty="0" smtClean="0"/>
              <a:t> </a:t>
            </a:r>
            <a:r>
              <a:rPr lang="en-US" dirty="0" err="1" smtClean="0"/>
              <a:t>iddyn</a:t>
            </a:r>
            <a:r>
              <a:rPr lang="en-US" dirty="0" smtClean="0"/>
              <a:t> </a:t>
            </a:r>
            <a:r>
              <a:rPr lang="en-US" dirty="0" err="1" smtClean="0"/>
              <a:t>nhw</a:t>
            </a:r>
            <a:r>
              <a:rPr lang="en-US" dirty="0" smtClean="0"/>
              <a:t> </a:t>
            </a:r>
            <a:r>
              <a:rPr lang="en-US" dirty="0" err="1" smtClean="0"/>
              <a:t>fanteisio</a:t>
            </a:r>
            <a:r>
              <a:rPr lang="en-US" dirty="0" smtClean="0"/>
              <a:t> </a:t>
            </a:r>
            <a:r>
              <a:rPr lang="en-US" dirty="0" err="1" smtClean="0"/>
              <a:t>ar</a:t>
            </a:r>
            <a:r>
              <a:rPr lang="en-US" dirty="0" smtClean="0"/>
              <a:t> </a:t>
            </a:r>
            <a:r>
              <a:rPr lang="en-US" dirty="0" err="1" smtClean="0"/>
              <a:t>eu</a:t>
            </a:r>
            <a:r>
              <a:rPr lang="en-US" dirty="0" smtClean="0"/>
              <a:t> </a:t>
            </a:r>
            <a:r>
              <a:rPr lang="en-US" dirty="0" err="1" smtClean="0"/>
              <a:t>hawliau</a:t>
            </a:r>
            <a:r>
              <a:rPr lang="en-US" dirty="0" smtClean="0"/>
              <a:t> </a:t>
            </a:r>
            <a:r>
              <a:rPr lang="en-US" dirty="0" err="1" smtClean="0"/>
              <a:t>i</a:t>
            </a:r>
            <a:r>
              <a:rPr lang="en-US" dirty="0" smtClean="0"/>
              <a:t> </a:t>
            </a:r>
            <a:r>
              <a:rPr lang="en-US" dirty="0" err="1" smtClean="0"/>
              <a:t>ddweud</a:t>
            </a:r>
            <a:r>
              <a:rPr lang="en-US" dirty="0" smtClean="0"/>
              <a:t> </a:t>
            </a:r>
            <a:r>
              <a:rPr lang="en-US" dirty="0" err="1" smtClean="0"/>
              <a:t>beth</a:t>
            </a:r>
            <a:r>
              <a:rPr lang="en-US" dirty="0" smtClean="0"/>
              <a:t> </a:t>
            </a:r>
            <a:r>
              <a:rPr lang="en-US" dirty="0" err="1" smtClean="0"/>
              <a:t>maen</a:t>
            </a:r>
            <a:r>
              <a:rPr lang="en-US" dirty="0" smtClean="0"/>
              <a:t> </a:t>
            </a:r>
            <a:r>
              <a:rPr lang="en-US" dirty="0" err="1" smtClean="0"/>
              <a:t>nhw</a:t>
            </a:r>
            <a:r>
              <a:rPr lang="en-US" dirty="0" smtClean="0"/>
              <a:t> </a:t>
            </a:r>
            <a:r>
              <a:rPr lang="en-US" dirty="0" err="1" smtClean="0"/>
              <a:t>eisiau</a:t>
            </a:r>
            <a:r>
              <a:rPr lang="en-US" dirty="0" smtClean="0"/>
              <a:t> ac </a:t>
            </a:r>
            <a:r>
              <a:rPr lang="en-US" dirty="0" err="1" smtClean="0"/>
              <a:t>angen</a:t>
            </a:r>
            <a:r>
              <a:rPr lang="en-US" dirty="0" smtClean="0"/>
              <a:t>, </a:t>
            </a:r>
            <a:r>
              <a:rPr lang="en-US" dirty="0" err="1" smtClean="0"/>
              <a:t>i</a:t>
            </a:r>
            <a:r>
              <a:rPr lang="en-US" dirty="0" smtClean="0"/>
              <a:t> </a:t>
            </a:r>
            <a:r>
              <a:rPr lang="en-US" dirty="0" err="1" smtClean="0"/>
              <a:t>fod</a:t>
            </a:r>
            <a:r>
              <a:rPr lang="en-US" dirty="0" smtClean="0"/>
              <a:t> </a:t>
            </a:r>
            <a:r>
              <a:rPr lang="en-US" dirty="0" err="1" smtClean="0"/>
              <a:t>yn</a:t>
            </a:r>
            <a:r>
              <a:rPr lang="en-US" dirty="0" smtClean="0"/>
              <a:t> </a:t>
            </a:r>
            <a:r>
              <a:rPr lang="en-US" dirty="0" err="1" smtClean="0"/>
              <a:t>rhan</a:t>
            </a:r>
            <a:r>
              <a:rPr lang="en-US" dirty="0" smtClean="0"/>
              <a:t> o </a:t>
            </a:r>
            <a:r>
              <a:rPr lang="en-US" dirty="0" err="1" smtClean="0"/>
              <a:t>benderfyniadau</a:t>
            </a:r>
            <a:r>
              <a:rPr lang="en-US" dirty="0" smtClean="0"/>
              <a:t> ac </a:t>
            </a:r>
            <a:r>
              <a:rPr lang="en-US" dirty="0" err="1" smtClean="0"/>
              <a:t>i</a:t>
            </a:r>
            <a:r>
              <a:rPr lang="en-US" dirty="0" smtClean="0"/>
              <a:t> </a:t>
            </a:r>
            <a:r>
              <a:rPr lang="en-US" dirty="0" err="1" smtClean="0"/>
              <a:t>ymgysylltu</a:t>
            </a:r>
            <a:r>
              <a:rPr lang="en-US" dirty="0" smtClean="0"/>
              <a:t> </a:t>
            </a:r>
            <a:r>
              <a:rPr lang="en-US" dirty="0" err="1" smtClean="0"/>
              <a:t>â’r</a:t>
            </a:r>
            <a:r>
              <a:rPr lang="en-US" dirty="0" smtClean="0"/>
              <a:t> </a:t>
            </a:r>
            <a:r>
              <a:rPr lang="en-US" dirty="0" err="1" smtClean="0"/>
              <a:t>gwasanaethau</a:t>
            </a:r>
            <a:r>
              <a:rPr lang="en-US" dirty="0" smtClean="0"/>
              <a:t> </a:t>
            </a:r>
            <a:r>
              <a:rPr lang="en-US" dirty="0" err="1" smtClean="0"/>
              <a:t>sydd</a:t>
            </a:r>
            <a:r>
              <a:rPr lang="en-US" dirty="0" smtClean="0"/>
              <a:t> </a:t>
            </a:r>
            <a:r>
              <a:rPr lang="en-US" dirty="0" err="1" smtClean="0"/>
              <a:t>ar</a:t>
            </a:r>
            <a:r>
              <a:rPr lang="en-US" dirty="0" smtClean="0"/>
              <a:t> </a:t>
            </a:r>
            <a:r>
              <a:rPr lang="en-US" dirty="0" err="1" smtClean="0"/>
              <a:t>gael</a:t>
            </a:r>
            <a:r>
              <a:rPr lang="en-US" dirty="0" smtClean="0"/>
              <a:t>. </a:t>
            </a:r>
          </a:p>
          <a:p>
            <a:r>
              <a:rPr lang="en-US" dirty="0" smtClean="0"/>
              <a:t>Mae</a:t>
            </a:r>
            <a:r>
              <a:rPr lang="en-US" baseline="0" dirty="0" smtClean="0"/>
              <a:t> </a:t>
            </a:r>
            <a:r>
              <a:rPr lang="en-US" baseline="0" dirty="0" err="1" smtClean="0"/>
              <a:t>grymuso</a:t>
            </a:r>
            <a:r>
              <a:rPr lang="en-US" baseline="0" dirty="0" smtClean="0"/>
              <a:t> </a:t>
            </a:r>
            <a:r>
              <a:rPr lang="en-US" baseline="0" dirty="0" err="1" smtClean="0"/>
              <a:t>wedi’i</a:t>
            </a:r>
            <a:r>
              <a:rPr lang="en-US" dirty="0" smtClean="0"/>
              <a:t> </a:t>
            </a:r>
            <a:r>
              <a:rPr lang="en-US" dirty="0" err="1" smtClean="0"/>
              <a:t>seilio</a:t>
            </a:r>
            <a:r>
              <a:rPr lang="en-US" dirty="0" smtClean="0"/>
              <a:t> </a:t>
            </a:r>
            <a:r>
              <a:rPr lang="en-US" dirty="0" err="1" smtClean="0"/>
              <a:t>ar</a:t>
            </a:r>
            <a:r>
              <a:rPr lang="en-US" dirty="0" smtClean="0"/>
              <a:t> </a:t>
            </a:r>
            <a:r>
              <a:rPr lang="en-US" dirty="0" err="1" smtClean="0"/>
              <a:t>ddatblygu</a:t>
            </a:r>
            <a:r>
              <a:rPr lang="en-US" dirty="0" smtClean="0"/>
              <a:t> </a:t>
            </a:r>
            <a:r>
              <a:rPr lang="en-US" dirty="0" err="1" smtClean="0"/>
              <a:t>perthnasoedd</a:t>
            </a:r>
            <a:r>
              <a:rPr lang="en-US" dirty="0" smtClean="0"/>
              <a:t> o </a:t>
            </a:r>
            <a:r>
              <a:rPr lang="en-US" dirty="0" err="1" smtClean="0"/>
              <a:t>ymddiriedaeth</a:t>
            </a:r>
            <a:r>
              <a:rPr lang="en-US" dirty="0" smtClean="0"/>
              <a:t>. Mae </a:t>
            </a:r>
            <a:r>
              <a:rPr lang="en-US" dirty="0" err="1" smtClean="0"/>
              <a:t>ymddiriedaeth</a:t>
            </a:r>
            <a:r>
              <a:rPr lang="en-US" dirty="0" smtClean="0"/>
              <a:t> </a:t>
            </a:r>
            <a:r>
              <a:rPr lang="en-US" dirty="0" err="1" smtClean="0"/>
              <a:t>yn</a:t>
            </a:r>
            <a:r>
              <a:rPr lang="en-US" dirty="0" smtClean="0"/>
              <a:t> </a:t>
            </a:r>
            <a:r>
              <a:rPr lang="en-US" dirty="0" err="1" smtClean="0"/>
              <a:t>cael</a:t>
            </a:r>
            <a:r>
              <a:rPr lang="en-US" dirty="0" smtClean="0"/>
              <a:t> </a:t>
            </a:r>
            <a:r>
              <a:rPr lang="en-US" dirty="0" err="1" smtClean="0"/>
              <a:t>ei</a:t>
            </a:r>
            <a:r>
              <a:rPr lang="en-US" dirty="0" smtClean="0"/>
              <a:t> </a:t>
            </a:r>
            <a:r>
              <a:rPr lang="en-US" dirty="0" err="1" smtClean="0"/>
              <a:t>datblygu</a:t>
            </a:r>
            <a:r>
              <a:rPr lang="en-US" dirty="0" smtClean="0"/>
              <a:t> </a:t>
            </a:r>
            <a:r>
              <a:rPr lang="en-US" dirty="0" err="1" smtClean="0"/>
              <a:t>os</a:t>
            </a:r>
            <a:r>
              <a:rPr lang="en-US" dirty="0" smtClean="0"/>
              <a:t> </a:t>
            </a:r>
            <a:r>
              <a:rPr lang="en-US" dirty="0" err="1" smtClean="0"/>
              <a:t>gwelir</a:t>
            </a:r>
            <a:r>
              <a:rPr lang="en-US" dirty="0" smtClean="0"/>
              <a:t> </a:t>
            </a:r>
            <a:r>
              <a:rPr lang="en-US" dirty="0" err="1" smtClean="0"/>
              <a:t>eich</a:t>
            </a:r>
            <a:r>
              <a:rPr lang="en-US" dirty="0" smtClean="0"/>
              <a:t> bod </a:t>
            </a:r>
            <a:r>
              <a:rPr lang="en-US" dirty="0" err="1" smtClean="0"/>
              <a:t>yn</a:t>
            </a:r>
            <a:r>
              <a:rPr lang="en-US" dirty="0" smtClean="0"/>
              <a:t> </a:t>
            </a:r>
            <a:r>
              <a:rPr lang="en-US" dirty="0" err="1" smtClean="0"/>
              <a:t>deg</a:t>
            </a:r>
            <a:r>
              <a:rPr lang="en-US" dirty="0" smtClean="0"/>
              <a:t>, </a:t>
            </a:r>
            <a:r>
              <a:rPr lang="en-US" dirty="0" err="1" smtClean="0"/>
              <a:t>yn</a:t>
            </a:r>
            <a:r>
              <a:rPr lang="en-US" dirty="0" smtClean="0"/>
              <a:t> </a:t>
            </a:r>
            <a:r>
              <a:rPr lang="en-US" dirty="0" err="1" smtClean="0"/>
              <a:t>onest</a:t>
            </a:r>
            <a:r>
              <a:rPr lang="en-US" dirty="0" smtClean="0"/>
              <a:t>, </a:t>
            </a:r>
            <a:r>
              <a:rPr lang="en-US" dirty="0" err="1" smtClean="0"/>
              <a:t>yn</a:t>
            </a:r>
            <a:r>
              <a:rPr lang="en-US" dirty="0" smtClean="0"/>
              <a:t> </a:t>
            </a:r>
            <a:r>
              <a:rPr lang="en-US" dirty="0" err="1" smtClean="0"/>
              <a:t>ddibynadwy</a:t>
            </a:r>
            <a:r>
              <a:rPr lang="en-US" dirty="0" smtClean="0"/>
              <a:t> ac </a:t>
            </a:r>
            <a:r>
              <a:rPr lang="en-US" dirty="0" err="1" smtClean="0"/>
              <a:t>yn</a:t>
            </a:r>
            <a:r>
              <a:rPr lang="en-US" dirty="0" smtClean="0"/>
              <a:t> </a:t>
            </a:r>
            <a:r>
              <a:rPr lang="en-US" dirty="0" err="1" smtClean="0"/>
              <a:t>ofalgar</a:t>
            </a:r>
            <a:r>
              <a:rPr lang="en-US" dirty="0" smtClean="0"/>
              <a:t>. </a:t>
            </a:r>
            <a:r>
              <a:rPr lang="en-US" dirty="0" err="1" smtClean="0"/>
              <a:t>Cysylltu</a:t>
            </a:r>
            <a:r>
              <a:rPr lang="en-US" dirty="0" smtClean="0"/>
              <a:t> </a:t>
            </a:r>
            <a:r>
              <a:rPr lang="en-US" dirty="0" err="1" smtClean="0"/>
              <a:t>eto</a:t>
            </a:r>
            <a:r>
              <a:rPr lang="en-US" dirty="0" smtClean="0"/>
              <a:t> </a:t>
            </a:r>
            <a:r>
              <a:rPr lang="en-US" dirty="0" err="1" smtClean="0"/>
              <a:t>ar</a:t>
            </a:r>
            <a:r>
              <a:rPr lang="en-US" dirty="0" smtClean="0"/>
              <a:t> </a:t>
            </a:r>
            <a:r>
              <a:rPr lang="en-US" dirty="0" err="1" smtClean="0"/>
              <a:t>ôl</a:t>
            </a:r>
            <a:r>
              <a:rPr lang="en-US" dirty="0" smtClean="0"/>
              <a:t> </a:t>
            </a:r>
            <a:r>
              <a:rPr lang="en-US" dirty="0" err="1" smtClean="0"/>
              <a:t>dweud</a:t>
            </a:r>
            <a:r>
              <a:rPr lang="en-US" baseline="0" dirty="0" smtClean="0"/>
              <a:t> </a:t>
            </a:r>
            <a:r>
              <a:rPr lang="en-US" baseline="0" dirty="0" err="1" smtClean="0"/>
              <a:t>byddwch</a:t>
            </a:r>
            <a:r>
              <a:rPr lang="en-US" baseline="0" dirty="0" smtClean="0"/>
              <a:t> </a:t>
            </a:r>
            <a:r>
              <a:rPr lang="en-US" baseline="0" dirty="0" err="1" smtClean="0"/>
              <a:t>chi’n</a:t>
            </a:r>
            <a:r>
              <a:rPr lang="en-US" baseline="0" dirty="0" smtClean="0"/>
              <a:t> </a:t>
            </a:r>
            <a:r>
              <a:rPr lang="en-US" baseline="0" dirty="0" err="1" smtClean="0"/>
              <a:t>gwneud</a:t>
            </a:r>
            <a:r>
              <a:rPr lang="en-US" baseline="0" dirty="0" smtClean="0"/>
              <a:t> </a:t>
            </a:r>
            <a:r>
              <a:rPr lang="en-US" baseline="0" dirty="0" err="1" smtClean="0"/>
              <a:t>hynny</a:t>
            </a:r>
            <a:r>
              <a:rPr lang="en-US" baseline="0" dirty="0" smtClean="0"/>
              <a:t>, </a:t>
            </a:r>
            <a:r>
              <a:rPr lang="en-US" baseline="0" dirty="0" err="1" smtClean="0"/>
              <a:t>hyd</a:t>
            </a:r>
            <a:r>
              <a:rPr lang="en-US" baseline="0" dirty="0" smtClean="0"/>
              <a:t> </a:t>
            </a:r>
            <a:r>
              <a:rPr lang="en-US" baseline="0" dirty="0" err="1" smtClean="0"/>
              <a:t>yn</a:t>
            </a:r>
            <a:r>
              <a:rPr lang="en-US" baseline="0" dirty="0" smtClean="0"/>
              <a:t> </a:t>
            </a:r>
            <a:r>
              <a:rPr lang="en-US" baseline="0" dirty="0" err="1" smtClean="0"/>
              <a:t>oes</a:t>
            </a:r>
            <a:r>
              <a:rPr lang="en-US" baseline="0" dirty="0" smtClean="0"/>
              <a:t> </a:t>
            </a:r>
            <a:r>
              <a:rPr lang="en-US" baseline="0" dirty="0" err="1" smtClean="0"/>
              <a:t>os</a:t>
            </a:r>
            <a:r>
              <a:rPr lang="en-US" baseline="0" dirty="0" smtClean="0"/>
              <a:t> </a:t>
            </a:r>
            <a:r>
              <a:rPr lang="en-US" baseline="0" dirty="0" err="1" smtClean="0"/>
              <a:t>bydd</a:t>
            </a:r>
            <a:r>
              <a:rPr lang="en-US" baseline="0" dirty="0" smtClean="0"/>
              <a:t> </a:t>
            </a:r>
            <a:r>
              <a:rPr lang="en-US" baseline="0" dirty="0" err="1" smtClean="0"/>
              <a:t>rhaid</a:t>
            </a:r>
            <a:r>
              <a:rPr lang="en-US" baseline="0" dirty="0" smtClean="0"/>
              <a:t> </a:t>
            </a:r>
            <a:r>
              <a:rPr lang="en-US" baseline="0" dirty="0" err="1" smtClean="0"/>
              <a:t>esbonio</a:t>
            </a:r>
            <a:r>
              <a:rPr lang="en-US" baseline="0" dirty="0" smtClean="0"/>
              <a:t> </a:t>
            </a:r>
            <a:r>
              <a:rPr lang="en-US" baseline="0" dirty="0" err="1" smtClean="0"/>
              <a:t>nad</a:t>
            </a:r>
            <a:r>
              <a:rPr lang="en-US" baseline="0" dirty="0" smtClean="0"/>
              <a:t> </a:t>
            </a:r>
            <a:r>
              <a:rPr lang="en-US" baseline="0" dirty="0" err="1" smtClean="0"/>
              <a:t>oes</a:t>
            </a:r>
            <a:r>
              <a:rPr lang="en-US" baseline="0" dirty="0" smtClean="0"/>
              <a:t> </a:t>
            </a:r>
            <a:r>
              <a:rPr lang="en-US" baseline="0" dirty="0" err="1" smtClean="0"/>
              <a:t>penderfyniad</a:t>
            </a:r>
            <a:r>
              <a:rPr lang="en-US" baseline="0" dirty="0" smtClean="0"/>
              <a:t> </a:t>
            </a:r>
            <a:r>
              <a:rPr lang="en-US" baseline="0" dirty="0" err="1" smtClean="0"/>
              <a:t>eto</a:t>
            </a:r>
            <a:r>
              <a:rPr lang="en-US" baseline="0" dirty="0" smtClean="0"/>
              <a:t> – </a:t>
            </a:r>
            <a:r>
              <a:rPr lang="en-US" baseline="0" dirty="0" err="1" smtClean="0"/>
              <a:t>mae</a:t>
            </a:r>
            <a:r>
              <a:rPr lang="en-US" baseline="0" dirty="0" smtClean="0"/>
              <a:t> </a:t>
            </a:r>
            <a:r>
              <a:rPr lang="en-US" baseline="0" dirty="0" err="1" smtClean="0"/>
              <a:t>hynny’n</a:t>
            </a:r>
            <a:r>
              <a:rPr lang="en-US" baseline="0" dirty="0" smtClean="0"/>
              <a:t> </a:t>
            </a:r>
            <a:r>
              <a:rPr lang="en-US" baseline="0" dirty="0" err="1" smtClean="0"/>
              <a:t>bwysig</a:t>
            </a:r>
            <a:r>
              <a:rPr lang="en-US" baseline="0" dirty="0" smtClean="0"/>
              <a:t> </a:t>
            </a:r>
            <a:r>
              <a:rPr lang="en-US" baseline="0" dirty="0" err="1" smtClean="0"/>
              <a:t>i</a:t>
            </a:r>
            <a:r>
              <a:rPr lang="en-US" baseline="0" dirty="0" smtClean="0"/>
              <a:t> </a:t>
            </a:r>
            <a:r>
              <a:rPr lang="en-US" baseline="0" dirty="0" err="1" smtClean="0"/>
              <a:t>bobl</a:t>
            </a:r>
            <a:r>
              <a:rPr lang="en-US" baseline="0" dirty="0" smtClean="0"/>
              <a:t> </a:t>
            </a:r>
            <a:r>
              <a:rPr lang="en-US" baseline="0" dirty="0" err="1" smtClean="0"/>
              <a:t>ifanc</a:t>
            </a:r>
            <a:r>
              <a:rPr lang="en-US" dirty="0" smtClean="0"/>
              <a:t>. </a:t>
            </a:r>
          </a:p>
          <a:p>
            <a:r>
              <a:rPr lang="en-US" dirty="0" err="1" smtClean="0"/>
              <a:t>Gweithio</a:t>
            </a:r>
            <a:r>
              <a:rPr lang="en-US" dirty="0" smtClean="0"/>
              <a:t> </a:t>
            </a:r>
            <a:r>
              <a:rPr lang="en-US" dirty="0" err="1" smtClean="0"/>
              <a:t>gyda</a:t>
            </a:r>
            <a:r>
              <a:rPr lang="en-US" dirty="0" smtClean="0"/>
              <a:t> </a:t>
            </a:r>
            <a:r>
              <a:rPr lang="en-US" dirty="0" err="1" smtClean="0"/>
              <a:t>phlant</a:t>
            </a:r>
            <a:r>
              <a:rPr lang="en-US" dirty="0" smtClean="0"/>
              <a:t> a </a:t>
            </a:r>
            <a:r>
              <a:rPr lang="en-US" dirty="0" err="1" smtClean="0"/>
              <a:t>phobl</a:t>
            </a:r>
            <a:r>
              <a:rPr lang="en-US" dirty="0" smtClean="0"/>
              <a:t> </a:t>
            </a:r>
            <a:r>
              <a:rPr lang="en-US" dirty="0" err="1" smtClean="0"/>
              <a:t>ifanc</a:t>
            </a:r>
            <a:r>
              <a:rPr lang="en-US" dirty="0" smtClean="0"/>
              <a:t> </a:t>
            </a:r>
            <a:r>
              <a:rPr lang="en-US" dirty="0" err="1" smtClean="0"/>
              <a:t>i</a:t>
            </a:r>
            <a:r>
              <a:rPr lang="en-US" dirty="0" smtClean="0"/>
              <a:t> </a:t>
            </a:r>
            <a:r>
              <a:rPr lang="en-US" dirty="0" err="1" smtClean="0"/>
              <a:t>ganfod</a:t>
            </a:r>
            <a:r>
              <a:rPr lang="en-US" dirty="0" smtClean="0"/>
              <a:t> pa </a:t>
            </a:r>
            <a:r>
              <a:rPr lang="en-US" dirty="0" err="1" smtClean="0"/>
              <a:t>wybodaeth</a:t>
            </a:r>
            <a:r>
              <a:rPr lang="en-US" dirty="0" smtClean="0"/>
              <a:t> </a:t>
            </a:r>
            <a:r>
              <a:rPr lang="en-US" dirty="0" err="1" smtClean="0"/>
              <a:t>sydd</a:t>
            </a:r>
            <a:r>
              <a:rPr lang="en-US" dirty="0" smtClean="0"/>
              <a:t> </a:t>
            </a:r>
            <a:r>
              <a:rPr lang="en-US" dirty="0" err="1" smtClean="0"/>
              <a:t>ddim</a:t>
            </a:r>
            <a:r>
              <a:rPr lang="en-US" baseline="0" dirty="0" smtClean="0"/>
              <a:t> </a:t>
            </a:r>
            <a:r>
              <a:rPr lang="en-US" baseline="0" dirty="0" err="1" smtClean="0"/>
              <a:t>ganddyn</a:t>
            </a:r>
            <a:r>
              <a:rPr lang="en-US" baseline="0" dirty="0" smtClean="0"/>
              <a:t> </a:t>
            </a:r>
            <a:r>
              <a:rPr lang="en-US" baseline="0" dirty="0" err="1" smtClean="0"/>
              <a:t>nhw</a:t>
            </a:r>
            <a:r>
              <a:rPr lang="en-US" baseline="0" dirty="0" smtClean="0"/>
              <a:t> a </a:t>
            </a:r>
            <a:r>
              <a:rPr lang="en-US" baseline="0" dirty="0" err="1" smtClean="0"/>
              <a:t>pha</a:t>
            </a:r>
            <a:r>
              <a:rPr lang="en-US" baseline="0" dirty="0" smtClean="0"/>
              <a:t> </a:t>
            </a:r>
            <a:r>
              <a:rPr lang="en-US" baseline="0" dirty="0" err="1" smtClean="0"/>
              <a:t>wybodaeth</a:t>
            </a:r>
            <a:r>
              <a:rPr lang="en-US" baseline="0" dirty="0" smtClean="0"/>
              <a:t> </a:t>
            </a:r>
            <a:r>
              <a:rPr lang="en-US" baseline="0" dirty="0" err="1" smtClean="0"/>
              <a:t>hoffen</a:t>
            </a:r>
            <a:r>
              <a:rPr lang="en-US" baseline="0" dirty="0" smtClean="0"/>
              <a:t> </a:t>
            </a:r>
            <a:r>
              <a:rPr lang="en-US" baseline="0" dirty="0" err="1" smtClean="0"/>
              <a:t>nhw</a:t>
            </a:r>
            <a:r>
              <a:rPr lang="en-US" baseline="0" dirty="0" smtClean="0"/>
              <a:t> </a:t>
            </a:r>
            <a:r>
              <a:rPr lang="en-US" baseline="0" dirty="0" err="1" smtClean="0"/>
              <a:t>ei</a:t>
            </a:r>
            <a:r>
              <a:rPr lang="en-US" baseline="0" dirty="0" smtClean="0"/>
              <a:t> </a:t>
            </a:r>
            <a:r>
              <a:rPr lang="en-US" baseline="0" dirty="0" err="1" smtClean="0"/>
              <a:t>derbyn</a:t>
            </a:r>
            <a:r>
              <a:rPr lang="en-US" baseline="0" dirty="0" smtClean="0"/>
              <a:t>. </a:t>
            </a:r>
            <a:r>
              <a:rPr lang="en-US" baseline="0" dirty="0" err="1" smtClean="0"/>
              <a:t>Gallech</a:t>
            </a:r>
            <a:r>
              <a:rPr lang="en-US" baseline="0" dirty="0" smtClean="0"/>
              <a:t> chi </a:t>
            </a:r>
            <a:r>
              <a:rPr lang="en-US" baseline="0" dirty="0" err="1" smtClean="0"/>
              <a:t>weithio</a:t>
            </a:r>
            <a:r>
              <a:rPr lang="en-US" baseline="0" dirty="0" smtClean="0"/>
              <a:t> </a:t>
            </a:r>
            <a:r>
              <a:rPr lang="en-US" baseline="0" dirty="0" err="1" smtClean="0"/>
              <a:t>gyda</a:t>
            </a:r>
            <a:r>
              <a:rPr lang="en-US" baseline="0" dirty="0" smtClean="0"/>
              <a:t> </a:t>
            </a:r>
            <a:r>
              <a:rPr lang="en-US" baseline="0" dirty="0" err="1" smtClean="0"/>
              <a:t>phobl</a:t>
            </a:r>
            <a:r>
              <a:rPr lang="en-US" baseline="0" dirty="0" smtClean="0"/>
              <a:t> </a:t>
            </a:r>
            <a:r>
              <a:rPr lang="en-US" baseline="0" dirty="0" err="1" smtClean="0"/>
              <a:t>ifanc</a:t>
            </a:r>
            <a:r>
              <a:rPr lang="en-US" baseline="0" dirty="0" smtClean="0"/>
              <a:t> </a:t>
            </a:r>
            <a:r>
              <a:rPr lang="en-US" baseline="0" dirty="0" err="1" smtClean="0"/>
              <a:t>i</a:t>
            </a:r>
            <a:r>
              <a:rPr lang="en-US" dirty="0" smtClean="0"/>
              <a:t> </a:t>
            </a:r>
            <a:r>
              <a:rPr lang="en-US" dirty="0" err="1" smtClean="0"/>
              <a:t>gynhyrchu</a:t>
            </a:r>
            <a:r>
              <a:rPr lang="en-US" dirty="0" smtClean="0"/>
              <a:t> </a:t>
            </a:r>
            <a:r>
              <a:rPr lang="en-US" dirty="0" err="1" smtClean="0"/>
              <a:t>gwybodaeth</a:t>
            </a:r>
            <a:r>
              <a:rPr lang="en-US" dirty="0" smtClean="0"/>
              <a:t> </a:t>
            </a:r>
            <a:r>
              <a:rPr lang="en-US" dirty="0" err="1" smtClean="0"/>
              <a:t>i</a:t>
            </a:r>
            <a:r>
              <a:rPr lang="en-US" dirty="0" smtClean="0"/>
              <a:t> </a:t>
            </a:r>
            <a:r>
              <a:rPr lang="en-US" dirty="0" err="1" smtClean="0"/>
              <a:t>eraill</a:t>
            </a:r>
            <a:r>
              <a:rPr lang="en-US" dirty="0" smtClean="0"/>
              <a:t>.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20</a:t>
            </a:fld>
            <a:endParaRPr lang="en-GB"/>
          </a:p>
        </p:txBody>
      </p:sp>
    </p:spTree>
    <p:extLst>
      <p:ext uri="{BB962C8B-B14F-4D97-AF65-F5344CB8AC3E}">
        <p14:creationId xmlns:p14="http://schemas.microsoft.com/office/powerpoint/2010/main" val="327323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Outline the aims</a:t>
            </a:r>
            <a:r>
              <a:rPr lang="en-GB" baseline="0" dirty="0" smtClean="0"/>
              <a:t> of the session – there is a separate handout with session overview and expected timings </a:t>
            </a:r>
          </a:p>
          <a:p>
            <a:endParaRPr lang="en-GB" baseline="0" dirty="0" smtClean="0"/>
          </a:p>
          <a:p>
            <a:r>
              <a:rPr lang="en-GB" baseline="0" dirty="0" smtClean="0"/>
              <a: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Amlinellwch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nodau’r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sesiwn</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mae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daflen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arwahan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gyda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throsolwg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sesiwn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amseroedd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disgwyliedig</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a:t>
            </a:fld>
            <a:endParaRPr lang="en-GB"/>
          </a:p>
        </p:txBody>
      </p:sp>
    </p:spTree>
    <p:extLst>
      <p:ext uri="{BB962C8B-B14F-4D97-AF65-F5344CB8AC3E}">
        <p14:creationId xmlns:p14="http://schemas.microsoft.com/office/powerpoint/2010/main" val="253671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To consider:</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How do you listen to CYP and use the information they give you? What</a:t>
            </a:r>
            <a:r>
              <a:rPr lang="en-GB" sz="1200" kern="1200" baseline="0" dirty="0" smtClean="0">
                <a:solidFill>
                  <a:schemeClr val="tx1"/>
                </a:solidFill>
                <a:effectLst/>
                <a:latin typeface="+mn-lt"/>
                <a:ea typeface="+mn-ea"/>
                <a:cs typeface="+mn-cs"/>
              </a:rPr>
              <a:t> are the g</a:t>
            </a:r>
            <a:r>
              <a:rPr lang="en-GB" sz="1200" kern="1200" dirty="0" smtClean="0">
                <a:solidFill>
                  <a:schemeClr val="tx1"/>
                </a:solidFill>
                <a:effectLst/>
                <a:latin typeface="+mn-lt"/>
                <a:ea typeface="+mn-ea"/>
                <a:cs typeface="+mn-cs"/>
              </a:rPr>
              <a:t>aps and what are the opportunities?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you involve children directly in design, monitoring and evaluation of services they receive?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Has your organisation signed up to the National Participation Standards, which set out more practical considerations for participation?</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How do children have a say in how spaces they use look and how they serve children and young people?</a:t>
            </a:r>
          </a:p>
          <a:p>
            <a:pPr marL="0" lvl="0" indent="0">
              <a:buFont typeface="Arial" panose="020B0604020202020204" pitchFamily="34" charset="0"/>
              <a:buNone/>
            </a:pP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t>
            </a:r>
          </a:p>
          <a:p>
            <a:pPr lvl="0"/>
            <a:r>
              <a:rPr lang="en-GB" sz="1200" kern="1200" dirty="0" err="1" smtClean="0">
                <a:solidFill>
                  <a:schemeClr val="tx1"/>
                </a:solidFill>
                <a:effectLst/>
                <a:latin typeface="+mn-lt"/>
                <a:ea typeface="+mn-ea"/>
                <a:cs typeface="+mn-cs"/>
              </a:rPr>
              <a:t>I’w</a:t>
            </a:r>
            <a:r>
              <a:rPr lang="en-GB" sz="1200" kern="1200" dirty="0" smtClean="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hystyried</a:t>
            </a:r>
            <a:r>
              <a:rPr lang="en-GB" sz="1200" kern="1200" dirty="0">
                <a:solidFill>
                  <a:schemeClr val="tx1"/>
                </a:solidFill>
                <a:effectLst/>
                <a:latin typeface="+mn-lt"/>
                <a:ea typeface="+mn-ea"/>
                <a:cs typeface="+mn-cs"/>
              </a:rPr>
              <a:t>:</a:t>
            </a:r>
          </a:p>
          <a:p>
            <a:pPr lvl="0"/>
            <a:endParaRPr lang="en-GB" sz="1200" kern="1200" dirty="0">
              <a:solidFill>
                <a:schemeClr val="tx1"/>
              </a:solidFill>
              <a:effectLst/>
              <a:latin typeface="+mn-lt"/>
              <a:ea typeface="+mn-ea"/>
              <a:cs typeface="+mn-cs"/>
            </a:endParaRP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gwrando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defnyddio’r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wybodaeth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rhoi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chi? Beth </a:t>
            </a:r>
            <a:r>
              <a:rPr lang="en-GB" sz="1200" kern="1200" baseline="0" dirty="0" err="1">
                <a:solidFill>
                  <a:schemeClr val="tx1"/>
                </a:solidFill>
                <a:effectLst/>
                <a:latin typeface="+mn-lt"/>
                <a:ea typeface="+mn-ea"/>
                <a:cs typeface="+mn-cs"/>
              </a:rPr>
              <a:t>yw’r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bylchau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beth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yw’r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cyfleoedd</a:t>
            </a:r>
            <a:r>
              <a:rPr lang="en-GB" sz="1200" kern="1200" baseline="0" dirty="0">
                <a:solidFill>
                  <a:schemeClr val="tx1"/>
                </a:solidFill>
                <a:effectLst/>
                <a:latin typeface="+mn-lt"/>
                <a:ea typeface="+mn-ea"/>
                <a:cs typeface="+mn-cs"/>
              </a:rPr>
              <a:t>?</a:t>
            </a: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Ydych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uniongyrchol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wrth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ddylunio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monitro</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gwerthuso’r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derbyn</a:t>
            </a:r>
            <a:r>
              <a:rPr lang="en-GB" sz="1200" kern="1200" baseline="0" dirty="0">
                <a:solidFill>
                  <a:schemeClr val="tx1"/>
                </a:solidFill>
                <a:effectLst/>
                <a:latin typeface="+mn-lt"/>
                <a:ea typeface="+mn-ea"/>
                <a:cs typeface="+mn-cs"/>
              </a:rPr>
              <a:t>?</a:t>
            </a: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Ydy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sefydliad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ymrwymo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Safonau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Cyfranogiad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Cenedlaethol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cyflwyno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ystyriaethau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ymarferol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cyfranogiad</a:t>
            </a:r>
            <a:r>
              <a:rPr lang="en-GB" sz="1200" kern="1200" baseline="0" dirty="0">
                <a:solidFill>
                  <a:schemeClr val="tx1"/>
                </a:solidFill>
                <a:effectLst/>
                <a:latin typeface="+mn-lt"/>
                <a:ea typeface="+mn-ea"/>
                <a:cs typeface="+mn-cs"/>
              </a:rPr>
              <a:t>?</a:t>
            </a: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rhoi</a:t>
            </a:r>
            <a:r>
              <a:rPr lang="en-GB" sz="1200" kern="1200" baseline="0" dirty="0">
                <a:solidFill>
                  <a:schemeClr val="tx1"/>
                </a:solidFill>
                <a:effectLst/>
                <a:latin typeface="+mn-lt"/>
                <a:ea typeface="+mn-ea"/>
                <a:cs typeface="+mn-cs"/>
              </a:rPr>
              <a:t> barn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mannau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defnyddio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edrych</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gwasanaethu</a:t>
            </a:r>
            <a:r>
              <a:rPr lang="en-GB" sz="1200" kern="1200" baseline="0" dirty="0">
                <a:solidFill>
                  <a:schemeClr val="tx1"/>
                </a:solidFill>
                <a:effectLst/>
                <a:latin typeface="+mn-lt"/>
                <a:ea typeface="+mn-ea"/>
                <a:cs typeface="+mn-cs"/>
              </a:rPr>
              <a:t> plant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a:t>
            </a:r>
          </a:p>
          <a:p>
            <a:pPr lvl="0">
              <a:buFont typeface="Arial"/>
              <a:buChar char="•"/>
            </a:pPr>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21</a:t>
            </a:fld>
            <a:endParaRPr lang="en-GB"/>
          </a:p>
        </p:txBody>
      </p:sp>
    </p:spTree>
    <p:extLst>
      <p:ext uri="{BB962C8B-B14F-4D97-AF65-F5344CB8AC3E}">
        <p14:creationId xmlns:p14="http://schemas.microsoft.com/office/powerpoint/2010/main" val="4289860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It is important that,</a:t>
            </a:r>
            <a:r>
              <a:rPr lang="en-GB" sz="1200" kern="1200" baseline="0" dirty="0" smtClean="0">
                <a:solidFill>
                  <a:schemeClr val="tx1"/>
                </a:solidFill>
                <a:effectLst/>
                <a:latin typeface="+mn-lt"/>
                <a:ea typeface="+mn-ea"/>
                <a:cs typeface="+mn-cs"/>
              </a:rPr>
              <a:t> as well as these first four principles which involve children and young people more, we then make sure we are held accountable to them. It is a very important step but one which can get lost after we do the ‘doing’ bit of getting children to contribute to our work. </a:t>
            </a:r>
          </a:p>
          <a:p>
            <a:pPr lvl="0"/>
            <a:endParaRPr lang="en-GB" sz="1200" kern="1200" baseline="0" dirty="0" smtClean="0">
              <a:solidFill>
                <a:schemeClr val="tx1"/>
              </a:solidFill>
              <a:effectLst/>
              <a:latin typeface="+mn-lt"/>
              <a:ea typeface="+mn-ea"/>
              <a:cs typeface="+mn-cs"/>
            </a:endParaRPr>
          </a:p>
          <a:p>
            <a:pPr lvl="0"/>
            <a:r>
              <a:rPr lang="en-GB" sz="1200" kern="1200" baseline="0" dirty="0" smtClean="0">
                <a:solidFill>
                  <a:schemeClr val="tx1"/>
                </a:solidFill>
                <a:effectLst/>
                <a:latin typeface="+mn-lt"/>
                <a:ea typeface="+mn-ea"/>
                <a:cs typeface="+mn-cs"/>
              </a:rPr>
              <a:t>How do you make sure you tell all children who use your services what you are doing better for children and young people and what they can expect to see change as a result?</a:t>
            </a:r>
          </a:p>
          <a:p>
            <a:pPr lvl="0"/>
            <a:endParaRPr lang="en-GB" sz="1200" kern="1200" baseline="0" dirty="0" smtClean="0">
              <a:solidFill>
                <a:schemeClr val="tx1"/>
              </a:solidFill>
              <a:effectLst/>
              <a:latin typeface="+mn-lt"/>
              <a:ea typeface="+mn-ea"/>
              <a:cs typeface="+mn-cs"/>
            </a:endParaRPr>
          </a:p>
          <a:p>
            <a:pPr lvl="0"/>
            <a:r>
              <a:rPr lang="en-GB" sz="1200" kern="1200" baseline="0" dirty="0" smtClean="0">
                <a:solidFill>
                  <a:schemeClr val="tx1"/>
                </a:solidFill>
                <a:effectLst/>
                <a:latin typeface="+mn-lt"/>
                <a:ea typeface="+mn-ea"/>
                <a:cs typeface="+mn-cs"/>
              </a:rPr>
              <a:t>For children who directly contributed to your plans, how do you make sure children know what influence their contribution had? </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To consider:</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Ensure staff understand responsibilities to children, including making this explicit in job descriptions and conduct policies </a:t>
            </a:r>
            <a:r>
              <a:rPr lang="en-GB" sz="1200" kern="1200" dirty="0" err="1" smtClean="0">
                <a:solidFill>
                  <a:schemeClr val="tx1"/>
                </a:solidFill>
                <a:effectLst/>
                <a:latin typeface="+mn-lt"/>
                <a:ea typeface="+mn-ea"/>
                <a:cs typeface="+mn-cs"/>
              </a:rPr>
              <a:t>etc</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Publish annual update showing how you’ve worked toward a children’s rights approach and share it widely with CYP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Feed back regularly to children in suitable format. ‘You Said; We Did’ format?</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Accessible information on complaints / holding staff to account</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Providing feedback on actions taken based on views of children, and being held accountable</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t>
            </a:r>
          </a:p>
          <a:p>
            <a:pPr lvl="0"/>
            <a:endParaRPr lang="en-GB" sz="1200" kern="1200" dirty="0" smtClean="0">
              <a:solidFill>
                <a:schemeClr val="tx1"/>
              </a:solidFill>
              <a:effectLst/>
              <a:latin typeface="+mn-lt"/>
              <a:ea typeface="+mn-ea"/>
              <a:cs typeface="+mn-cs"/>
            </a:endParaRPr>
          </a:p>
          <a:p>
            <a:pPr lvl="0"/>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ogystal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pedair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egwyddor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cyntaf</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plant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bwysig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a:t>
            </a:r>
            <a:r>
              <a:rPr lang="en-GB" sz="1200" kern="1200" baseline="0" dirty="0">
                <a:solidFill>
                  <a:schemeClr val="tx1"/>
                </a:solidFill>
                <a:effectLst/>
                <a:latin typeface="+mn-lt"/>
                <a:ea typeface="+mn-ea"/>
                <a:cs typeface="+mn-cs"/>
              </a:rPr>
              <a:t> bod </a:t>
            </a:r>
            <a:r>
              <a:rPr lang="en-GB" sz="1200" kern="1200" baseline="0" dirty="0" err="1">
                <a:solidFill>
                  <a:schemeClr val="tx1"/>
                </a:solidFill>
                <a:effectLst/>
                <a:latin typeface="+mn-lt"/>
                <a:ea typeface="+mn-ea"/>
                <a:cs typeface="+mn-cs"/>
              </a:rPr>
              <a:t>ni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wedyn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a:t>
            </a:r>
            <a:r>
              <a:rPr lang="en-GB" sz="1200" kern="1200" baseline="0" dirty="0">
                <a:solidFill>
                  <a:schemeClr val="tx1"/>
                </a:solidFill>
                <a:effectLst/>
                <a:latin typeface="+mn-lt"/>
                <a:ea typeface="+mn-ea"/>
                <a:cs typeface="+mn-cs"/>
              </a:rPr>
              <a:t> bod </a:t>
            </a:r>
            <a:r>
              <a:rPr lang="en-GB" sz="1200" kern="1200" baseline="0" dirty="0" err="1">
                <a:solidFill>
                  <a:schemeClr val="tx1"/>
                </a:solidFill>
                <a:effectLst/>
                <a:latin typeface="+mn-lt"/>
                <a:ea typeface="+mn-ea"/>
                <a:cs typeface="+mn-cs"/>
              </a:rPr>
              <a:t>ni’n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atebol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iddyn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a:t>
            </a:r>
            <a:r>
              <a:rPr lang="en-GB" sz="1200" kern="1200" baseline="0" dirty="0">
                <a:solidFill>
                  <a:schemeClr val="tx1"/>
                </a:solidFill>
                <a:effectLst/>
                <a:latin typeface="+mn-lt"/>
                <a:ea typeface="+mn-ea"/>
                <a:cs typeface="+mn-cs"/>
              </a:rPr>
              <a:t>. Mae </a:t>
            </a:r>
            <a:r>
              <a:rPr lang="en-GB" sz="1200" kern="1200" baseline="0" dirty="0" err="1">
                <a:solidFill>
                  <a:schemeClr val="tx1"/>
                </a:solidFill>
                <a:effectLst/>
                <a:latin typeface="+mn-lt"/>
                <a:ea typeface="+mn-ea"/>
                <a:cs typeface="+mn-cs"/>
              </a:rPr>
              <a:t>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gam </a:t>
            </a:r>
            <a:r>
              <a:rPr lang="en-GB" sz="1200" kern="1200" baseline="0" dirty="0" err="1">
                <a:solidFill>
                  <a:schemeClr val="tx1"/>
                </a:solidFill>
                <a:effectLst/>
                <a:latin typeface="+mn-lt"/>
                <a:ea typeface="+mn-ea"/>
                <a:cs typeface="+mn-cs"/>
              </a:rPr>
              <a:t>pwysig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un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gallu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mynd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ôl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wneud</a:t>
            </a:r>
            <a:r>
              <a:rPr lang="en-GB" sz="1200" kern="1200" baseline="0" dirty="0">
                <a:solidFill>
                  <a:schemeClr val="tx1"/>
                </a:solidFill>
                <a:effectLst/>
                <a:latin typeface="+mn-lt"/>
                <a:ea typeface="+mn-ea"/>
                <a:cs typeface="+mn-cs"/>
              </a:rPr>
              <a:t> y cam ‘</a:t>
            </a:r>
            <a:r>
              <a:rPr lang="en-GB" sz="1200" kern="1200" baseline="0" dirty="0" err="1">
                <a:solidFill>
                  <a:schemeClr val="tx1"/>
                </a:solidFill>
                <a:effectLst/>
                <a:latin typeface="+mn-lt"/>
                <a:ea typeface="+mn-ea"/>
                <a:cs typeface="+mn-cs"/>
              </a:rPr>
              <a:t>cyflawni</a:t>
            </a:r>
            <a:r>
              <a:rPr lang="en-GB" sz="1200" kern="1200" baseline="0" dirty="0">
                <a:solidFill>
                  <a:schemeClr val="tx1"/>
                </a:solidFill>
                <a:effectLst/>
                <a:latin typeface="+mn-lt"/>
                <a:ea typeface="+mn-ea"/>
                <a:cs typeface="+mn-cs"/>
              </a:rPr>
              <a:t>’ o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bod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cyfrannu</a:t>
            </a:r>
            <a:r>
              <a:rPr lang="en-GB" sz="1200" kern="1200" baseline="0" dirty="0">
                <a:solidFill>
                  <a:schemeClr val="tx1"/>
                </a:solidFill>
                <a:effectLst/>
                <a:latin typeface="+mn-lt"/>
                <a:ea typeface="+mn-ea"/>
                <a:cs typeface="+mn-cs"/>
              </a:rPr>
              <a:t> at </a:t>
            </a:r>
            <a:r>
              <a:rPr lang="en-GB" sz="1200" kern="1200" baseline="0" dirty="0" err="1">
                <a:solidFill>
                  <a:schemeClr val="tx1"/>
                </a:solidFill>
                <a:effectLst/>
                <a:latin typeface="+mn-lt"/>
                <a:ea typeface="+mn-ea"/>
                <a:cs typeface="+mn-cs"/>
              </a:rPr>
              <a:t>ein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gwaith</a:t>
            </a:r>
            <a:r>
              <a:rPr lang="en-GB" sz="1200" kern="1200" baseline="0" dirty="0">
                <a:solidFill>
                  <a:schemeClr val="tx1"/>
                </a:solidFill>
                <a:effectLst/>
                <a:latin typeface="+mn-lt"/>
                <a:ea typeface="+mn-ea"/>
                <a:cs typeface="+mn-cs"/>
              </a:rPr>
              <a:t>. </a:t>
            </a:r>
          </a:p>
          <a:p>
            <a:pPr lvl="0"/>
            <a:endParaRPr lang="en-GB" sz="1200" kern="1200" baseline="0" dirty="0">
              <a:solidFill>
                <a:schemeClr val="tx1"/>
              </a:solidFill>
              <a:effectLst/>
              <a:latin typeface="+mn-lt"/>
              <a:ea typeface="+mn-ea"/>
              <a:cs typeface="+mn-cs"/>
            </a:endParaRPr>
          </a:p>
          <a:p>
            <a:pPr lvl="0"/>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siŵr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dweud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wrth</a:t>
            </a:r>
            <a:r>
              <a:rPr lang="en-GB" sz="1200" kern="1200" baseline="0" dirty="0">
                <a:solidFill>
                  <a:schemeClr val="tx1"/>
                </a:solidFill>
                <a:effectLst/>
                <a:latin typeface="+mn-lt"/>
                <a:ea typeface="+mn-ea"/>
                <a:cs typeface="+mn-cs"/>
              </a:rPr>
              <a:t> yr </a:t>
            </a:r>
            <a:r>
              <a:rPr lang="en-GB" sz="1200" kern="1200" baseline="0" dirty="0" err="1">
                <a:solidFill>
                  <a:schemeClr val="tx1"/>
                </a:solidFill>
                <a:effectLst/>
                <a:latin typeface="+mn-lt"/>
                <a:ea typeface="+mn-ea"/>
                <a:cs typeface="+mn-cs"/>
              </a:rPr>
              <a:t>holl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defnyddio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rydych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well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beth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gallan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ddisgwyl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weld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newid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ganlyniad</a:t>
            </a:r>
            <a:r>
              <a:rPr lang="en-GB" sz="1200" kern="1200" baseline="0" dirty="0">
                <a:solidFill>
                  <a:schemeClr val="tx1"/>
                </a:solidFill>
                <a:effectLst/>
                <a:latin typeface="+mn-lt"/>
                <a:ea typeface="+mn-ea"/>
                <a:cs typeface="+mn-cs"/>
              </a:rPr>
              <a:t>? </a:t>
            </a:r>
          </a:p>
          <a:p>
            <a:pPr lvl="0"/>
            <a:endParaRPr lang="en-GB" sz="1200" kern="1200" baseline="0" dirty="0">
              <a:solidFill>
                <a:schemeClr val="tx1"/>
              </a:solidFill>
              <a:effectLst/>
              <a:latin typeface="+mn-lt"/>
              <a:ea typeface="+mn-ea"/>
              <a:cs typeface="+mn-cs"/>
            </a:endParaRPr>
          </a:p>
          <a:p>
            <a:pPr lvl="0"/>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achos</a:t>
            </a:r>
            <a:r>
              <a:rPr lang="en-GB" sz="1200" kern="1200" baseline="0" dirty="0">
                <a:solidFill>
                  <a:schemeClr val="tx1"/>
                </a:solidFill>
                <a:effectLst/>
                <a:latin typeface="+mn-lt"/>
                <a:ea typeface="+mn-ea"/>
                <a:cs typeface="+mn-cs"/>
              </a:rPr>
              <a:t> plant a </a:t>
            </a:r>
            <a:r>
              <a:rPr lang="en-GB" sz="1200" kern="1200" baseline="0" dirty="0" err="1">
                <a:solidFill>
                  <a:schemeClr val="tx1"/>
                </a:solidFill>
                <a:effectLst/>
                <a:latin typeface="+mn-lt"/>
                <a:ea typeface="+mn-ea"/>
                <a:cs typeface="+mn-cs"/>
              </a:rPr>
              <a:t>gyfrannodd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uniongyrchol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cynlluniau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gallwch</a:t>
            </a:r>
            <a:r>
              <a:rPr lang="en-GB" sz="1200" kern="1200" baseline="0" dirty="0">
                <a:solidFill>
                  <a:schemeClr val="tx1"/>
                </a:solidFill>
                <a:effectLst/>
                <a:latin typeface="+mn-lt"/>
                <a:ea typeface="+mn-ea"/>
                <a:cs typeface="+mn-cs"/>
              </a:rPr>
              <a:t> chi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gwybod</a:t>
            </a:r>
            <a:r>
              <a:rPr lang="en-GB" sz="1200" kern="1200" baseline="0" dirty="0">
                <a:solidFill>
                  <a:schemeClr val="tx1"/>
                </a:solidFill>
                <a:effectLst/>
                <a:latin typeface="+mn-lt"/>
                <a:ea typeface="+mn-ea"/>
                <a:cs typeface="+mn-cs"/>
              </a:rPr>
              <a:t> pa </a:t>
            </a:r>
            <a:r>
              <a:rPr lang="en-GB" sz="1200" kern="1200" baseline="0" dirty="0" err="1">
                <a:solidFill>
                  <a:schemeClr val="tx1"/>
                </a:solidFill>
                <a:effectLst/>
                <a:latin typeface="+mn-lt"/>
                <a:ea typeface="+mn-ea"/>
                <a:cs typeface="+mn-cs"/>
              </a:rPr>
              <a:t>ddylanwad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gafodd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cyfraniad</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err="1">
                <a:solidFill>
                  <a:schemeClr val="tx1"/>
                </a:solidFill>
                <a:effectLst/>
                <a:latin typeface="+mn-lt"/>
                <a:ea typeface="+mn-ea"/>
                <a:cs typeface="+mn-cs"/>
              </a:rPr>
              <a:t>I’w</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hystyried</a:t>
            </a:r>
            <a:r>
              <a:rPr lang="en-GB" sz="1200" kern="1200" dirty="0">
                <a:solidFill>
                  <a:schemeClr val="tx1"/>
                </a:solidFill>
                <a:effectLst/>
                <a:latin typeface="+mn-lt"/>
                <a:ea typeface="+mn-ea"/>
                <a:cs typeface="+mn-cs"/>
              </a:rPr>
              <a:t>:</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s</a:t>
            </a:r>
            <a:r>
              <a:rPr lang="en-GB" sz="1200" kern="1200" dirty="0">
                <a:solidFill>
                  <a:schemeClr val="tx1"/>
                </a:solidFill>
                <a:effectLst/>
                <a:latin typeface="+mn-lt"/>
                <a:ea typeface="+mn-ea"/>
                <a:cs typeface="+mn-cs"/>
              </a:rPr>
              <a:t>taff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deall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cyfrifoldebau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blant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nodi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hynny’n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benodol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disgrifiadau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swyddi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polisïau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ymddygiad</a:t>
            </a:r>
            <a:r>
              <a:rPr lang="en-GB" sz="1200" kern="1200" baseline="0" dirty="0">
                <a:solidFill>
                  <a:schemeClr val="tx1"/>
                </a:solidFill>
                <a:effectLst/>
                <a:latin typeface="+mn-lt"/>
                <a:ea typeface="+mn-ea"/>
                <a:cs typeface="+mn-cs"/>
              </a:rPr>
              <a:t> etc</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Cyhoeddi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diweddariad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blynyddol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dangos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rydych</a:t>
            </a:r>
            <a:r>
              <a:rPr lang="en-GB" sz="1200" kern="1200" baseline="0" dirty="0">
                <a:solidFill>
                  <a:schemeClr val="tx1"/>
                </a:solidFill>
                <a:effectLst/>
                <a:latin typeface="+mn-lt"/>
                <a:ea typeface="+mn-ea"/>
                <a:cs typeface="+mn-cs"/>
              </a:rPr>
              <a:t> chi </a:t>
            </a:r>
            <a:r>
              <a:rPr lang="en-GB" sz="1200" kern="1200" baseline="0" dirty="0" err="1">
                <a:solidFill>
                  <a:schemeClr val="tx1"/>
                </a:solidFill>
                <a:effectLst/>
                <a:latin typeface="+mn-lt"/>
                <a:ea typeface="+mn-ea"/>
                <a:cs typeface="+mn-cs"/>
              </a:rPr>
              <a:t>wedi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gweithio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tuag</a:t>
            </a:r>
            <a:r>
              <a:rPr lang="en-GB" sz="1200" kern="1200" baseline="0" dirty="0">
                <a:solidFill>
                  <a:schemeClr val="tx1"/>
                </a:solidFill>
                <a:effectLst/>
                <a:latin typeface="+mn-lt"/>
                <a:ea typeface="+mn-ea"/>
                <a:cs typeface="+mn-cs"/>
              </a:rPr>
              <a:t> at </a:t>
            </a:r>
            <a:r>
              <a:rPr lang="en-GB" sz="1200" kern="1200" baseline="0" dirty="0" err="1">
                <a:solidFill>
                  <a:schemeClr val="tx1"/>
                </a:solidFill>
                <a:effectLst/>
                <a:latin typeface="+mn-lt"/>
                <a:ea typeface="+mn-ea"/>
                <a:cs typeface="+mn-cs"/>
              </a:rPr>
              <a:t>ddull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seiliedig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a’i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rannu’n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eang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gyda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phlant</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Rhoi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adborth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rheolaidd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blant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fformat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addas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Fformat</a:t>
            </a:r>
            <a:r>
              <a:rPr lang="en-GB" sz="1200" kern="1200" baseline="0" dirty="0">
                <a:solidFill>
                  <a:schemeClr val="tx1"/>
                </a:solidFill>
                <a:effectLst/>
                <a:latin typeface="+mn-lt"/>
                <a:ea typeface="+mn-ea"/>
                <a:cs typeface="+mn-cs"/>
              </a:rPr>
              <a:t> ‘Fe </a:t>
            </a:r>
            <a:r>
              <a:rPr lang="en-GB" sz="1200" kern="1200" baseline="0" dirty="0" err="1">
                <a:solidFill>
                  <a:schemeClr val="tx1"/>
                </a:solidFill>
                <a:effectLst/>
                <a:latin typeface="+mn-lt"/>
                <a:ea typeface="+mn-ea"/>
                <a:cs typeface="+mn-cs"/>
              </a:rPr>
              <a:t>ddwedsoch</a:t>
            </a:r>
            <a:r>
              <a:rPr lang="en-GB" sz="1200" kern="1200" baseline="0" dirty="0">
                <a:solidFill>
                  <a:schemeClr val="tx1"/>
                </a:solidFill>
                <a:effectLst/>
                <a:latin typeface="+mn-lt"/>
                <a:ea typeface="+mn-ea"/>
                <a:cs typeface="+mn-cs"/>
              </a:rPr>
              <a:t> chi: Fe </a:t>
            </a:r>
            <a:r>
              <a:rPr lang="en-GB" sz="1200" kern="1200" baseline="0" dirty="0" err="1">
                <a:solidFill>
                  <a:schemeClr val="tx1"/>
                </a:solidFill>
                <a:effectLst/>
                <a:latin typeface="+mn-lt"/>
                <a:ea typeface="+mn-ea"/>
                <a:cs typeface="+mn-cs"/>
              </a:rPr>
              <a:t>wnaethon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Gwybodaeth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hygyrch</a:t>
            </a:r>
            <a:r>
              <a:rPr lang="en-GB" sz="1200" kern="1200" dirty="0">
                <a:solidFill>
                  <a:schemeClr val="tx1"/>
                </a:solidFill>
                <a:effectLst/>
                <a:latin typeface="+mn-lt"/>
                <a:ea typeface="+mn-ea"/>
                <a:cs typeface="+mn-cs"/>
              </a:rPr>
              <a:t> am </a:t>
            </a:r>
            <a:r>
              <a:rPr lang="en-GB" sz="1200" kern="1200" dirty="0" err="1">
                <a:solidFill>
                  <a:schemeClr val="tx1"/>
                </a:solidFill>
                <a:effectLst/>
                <a:latin typeface="+mn-lt"/>
                <a:ea typeface="+mn-ea"/>
                <a:cs typeface="+mn-cs"/>
              </a:rPr>
              <a:t>gwynion</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galw</a:t>
            </a:r>
            <a:r>
              <a:rPr lang="en-GB" sz="1200" kern="1200" dirty="0">
                <a:solidFill>
                  <a:schemeClr val="tx1"/>
                </a:solidFill>
                <a:effectLst/>
                <a:latin typeface="+mn-lt"/>
                <a:ea typeface="+mn-ea"/>
                <a:cs typeface="+mn-cs"/>
              </a:rPr>
              <a:t> staff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gyfrif</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Rhoi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adborth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gamau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gymerwyd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sail barn plant, a </a:t>
            </a:r>
            <a:r>
              <a:rPr lang="en-GB" sz="1200" kern="1200" baseline="0" dirty="0" err="1">
                <a:solidFill>
                  <a:schemeClr val="tx1"/>
                </a:solidFill>
                <a:effectLst/>
                <a:latin typeface="+mn-lt"/>
                <a:ea typeface="+mn-ea"/>
                <a:cs typeface="+mn-cs"/>
              </a:rPr>
              <a:t>chael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atebol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22</a:t>
            </a:fld>
            <a:endParaRPr lang="en-GB"/>
          </a:p>
        </p:txBody>
      </p:sp>
    </p:spTree>
    <p:extLst>
      <p:ext uri="{BB962C8B-B14F-4D97-AF65-F5344CB8AC3E}">
        <p14:creationId xmlns:p14="http://schemas.microsoft.com/office/powerpoint/2010/main" val="1939091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a:t>
            </a:r>
            <a:r>
              <a:rPr lang="en-US" dirty="0" smtClean="0"/>
              <a:t>studies</a:t>
            </a:r>
            <a:r>
              <a:rPr lang="en-US" baseline="0" dirty="0" smtClean="0"/>
              <a:t>: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Youth Work – </a:t>
            </a:r>
            <a:r>
              <a:rPr lang="en-GB" sz="1200" u="sng" kern="1200" dirty="0" smtClean="0">
                <a:solidFill>
                  <a:schemeClr val="tx1"/>
                </a:solidFill>
                <a:effectLst/>
                <a:latin typeface="+mn-lt"/>
                <a:ea typeface="+mn-ea"/>
                <a:cs typeface="+mn-cs"/>
                <a:hlinkClick r:id="rId3"/>
              </a:rPr>
              <a:t>Case studies Youth Work- bi-lingual.docx</a:t>
            </a:r>
            <a:r>
              <a:rPr lang="en-GB" sz="1200" kern="1200" dirty="0" smtClean="0">
                <a:solidFill>
                  <a:schemeClr val="tx1"/>
                </a:solidFill>
                <a:effectLst/>
                <a:latin typeface="+mn-lt"/>
                <a:ea typeface="+mn-ea"/>
                <a:cs typeface="+mn-cs"/>
              </a:rPr>
              <a:t> </a:t>
            </a:r>
            <a:endParaRPr lang="en-US" baseline="0" dirty="0" smtClean="0"/>
          </a:p>
          <a:p>
            <a:endParaRPr lang="en-US" baseline="0" dirty="0" smtClean="0"/>
          </a:p>
          <a:p>
            <a:r>
              <a:rPr lang="en-US" baseline="0" dirty="0" smtClean="0"/>
              <a:t>Youth Justice – </a:t>
            </a:r>
            <a:r>
              <a:rPr lang="en-GB" sz="1200" u="sng" kern="1200" dirty="0" smtClean="0">
                <a:solidFill>
                  <a:schemeClr val="tx1"/>
                </a:solidFill>
                <a:effectLst/>
                <a:latin typeface="+mn-lt"/>
                <a:ea typeface="+mn-ea"/>
                <a:cs typeface="+mn-cs"/>
                <a:hlinkClick r:id="rId4"/>
              </a:rPr>
              <a:t>Case Studies Youth Justice - Bi-lingual.docx</a:t>
            </a:r>
            <a:r>
              <a:rPr lang="en-GB" sz="1200" kern="1200" dirty="0" smtClean="0">
                <a:solidFill>
                  <a:schemeClr val="tx1"/>
                </a:solidFill>
                <a:effectLst/>
                <a:latin typeface="+mn-lt"/>
                <a:ea typeface="+mn-ea"/>
                <a:cs typeface="+mn-cs"/>
              </a:rPr>
              <a: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Equalities – </a:t>
            </a:r>
            <a:r>
              <a:rPr lang="en-GB" sz="1200" u="sng" kern="1200" dirty="0" smtClean="0">
                <a:solidFill>
                  <a:schemeClr val="tx1"/>
                </a:solidFill>
                <a:effectLst/>
                <a:latin typeface="+mn-lt"/>
                <a:ea typeface="+mn-ea"/>
                <a:cs typeface="+mn-cs"/>
                <a:hlinkClick r:id="rId5"/>
              </a:rPr>
              <a:t>Case Studies - equalities - bilingual.docx</a:t>
            </a:r>
            <a:r>
              <a:rPr lang="en-GB" sz="1200" kern="1200" dirty="0" smtClean="0">
                <a:solidFill>
                  <a:schemeClr val="tx1"/>
                </a:solidFill>
                <a:effectLst/>
                <a:latin typeface="+mn-lt"/>
                <a:ea typeface="+mn-ea"/>
                <a:cs typeface="+mn-cs"/>
              </a:rPr>
              <a:t>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Police – </a:t>
            </a:r>
            <a:r>
              <a:rPr lang="en-GB" sz="1200" u="sng" kern="1200" dirty="0" smtClean="0">
                <a:solidFill>
                  <a:schemeClr val="tx1"/>
                </a:solidFill>
                <a:effectLst/>
                <a:latin typeface="+mn-lt"/>
                <a:ea typeface="+mn-ea"/>
                <a:cs typeface="+mn-cs"/>
                <a:hlinkClick r:id="rId6"/>
              </a:rPr>
              <a:t>Case studies - Police - bilingual.docx</a:t>
            </a: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a:t>
            </a:r>
          </a:p>
          <a:p>
            <a:endParaRPr lang="en-US" baseline="0" dirty="0" smtClean="0"/>
          </a:p>
          <a:p>
            <a:r>
              <a:rPr lang="en-US" baseline="0" dirty="0" err="1" smtClean="0"/>
              <a:t>Astudiaethau</a:t>
            </a:r>
            <a:r>
              <a:rPr lang="en-US" baseline="0" dirty="0" smtClean="0"/>
              <a:t> </a:t>
            </a:r>
            <a:r>
              <a:rPr lang="en-US" baseline="0" dirty="0" err="1" smtClean="0"/>
              <a:t>Achos</a:t>
            </a:r>
            <a:r>
              <a:rPr lang="en-US" baseline="0" dirty="0" smtClean="0"/>
              <a:t>:</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Gwaith</a:t>
            </a:r>
            <a:r>
              <a:rPr lang="en-US" baseline="0" dirty="0" smtClean="0"/>
              <a:t> </a:t>
            </a:r>
            <a:r>
              <a:rPr lang="en-US" baseline="0" dirty="0" err="1" smtClean="0"/>
              <a:t>Ieuenctid</a:t>
            </a:r>
            <a:r>
              <a:rPr lang="en-US" baseline="0" dirty="0" smtClean="0"/>
              <a:t> – </a:t>
            </a:r>
            <a:r>
              <a:rPr lang="en-GB" sz="1200" u="sng" kern="1200" dirty="0" smtClean="0">
                <a:solidFill>
                  <a:schemeClr val="tx1"/>
                </a:solidFill>
                <a:effectLst/>
                <a:latin typeface="+mn-lt"/>
                <a:ea typeface="+mn-ea"/>
                <a:cs typeface="+mn-cs"/>
                <a:hlinkClick r:id="rId3"/>
              </a:rPr>
              <a:t>Case studies Youth Work- bi-lingual.docx</a:t>
            </a:r>
            <a:r>
              <a:rPr lang="en-GB" sz="1200" kern="1200" dirty="0" smtClean="0">
                <a:solidFill>
                  <a:schemeClr val="tx1"/>
                </a:solidFill>
                <a:effectLst/>
                <a:latin typeface="+mn-lt"/>
                <a:ea typeface="+mn-ea"/>
                <a:cs typeface="+mn-cs"/>
              </a:rPr>
              <a:t>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Cyfiawnder</a:t>
            </a:r>
            <a:r>
              <a:rPr lang="en-US" baseline="0" dirty="0" smtClean="0"/>
              <a:t> </a:t>
            </a:r>
            <a:r>
              <a:rPr lang="en-US" baseline="0" dirty="0" err="1" smtClean="0"/>
              <a:t>Ieuenctid</a:t>
            </a:r>
            <a:r>
              <a:rPr lang="en-US" baseline="0" dirty="0" smtClean="0"/>
              <a:t> – </a:t>
            </a:r>
            <a:r>
              <a:rPr lang="en-GB" sz="1200" u="sng" kern="1200" dirty="0" smtClean="0">
                <a:solidFill>
                  <a:schemeClr val="tx1"/>
                </a:solidFill>
                <a:effectLst/>
                <a:latin typeface="+mn-lt"/>
                <a:ea typeface="+mn-ea"/>
                <a:cs typeface="+mn-cs"/>
                <a:hlinkClick r:id="rId4"/>
              </a:rPr>
              <a:t>Case Studies Youth Justice - Bi-lingual.docx</a:t>
            </a:r>
            <a:r>
              <a:rPr lang="en-GB" sz="1200" kern="1200" dirty="0" smtClean="0">
                <a:solidFill>
                  <a:schemeClr val="tx1"/>
                </a:solidFill>
                <a:effectLst/>
                <a:latin typeface="+mn-lt"/>
                <a:ea typeface="+mn-ea"/>
                <a:cs typeface="+mn-cs"/>
              </a:rPr>
              <a:t>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Cydraddoldeb</a:t>
            </a:r>
            <a:r>
              <a:rPr lang="en-US" baseline="0" dirty="0" smtClean="0"/>
              <a:t> – </a:t>
            </a:r>
            <a:r>
              <a:rPr lang="en-GB" sz="1200" u="sng" kern="1200" dirty="0" smtClean="0">
                <a:solidFill>
                  <a:schemeClr val="tx1"/>
                </a:solidFill>
                <a:effectLst/>
                <a:latin typeface="+mn-lt"/>
                <a:ea typeface="+mn-ea"/>
                <a:cs typeface="+mn-cs"/>
                <a:hlinkClick r:id="rId5"/>
              </a:rPr>
              <a:t>Case Studies - equalities - bilingual.docx</a:t>
            </a:r>
            <a:r>
              <a:rPr lang="en-GB" sz="1200" kern="1200" dirty="0" smtClean="0">
                <a:solidFill>
                  <a:schemeClr val="tx1"/>
                </a:solidFill>
                <a:effectLst/>
                <a:latin typeface="+mn-lt"/>
                <a:ea typeface="+mn-ea"/>
                <a:cs typeface="+mn-cs"/>
              </a:rPr>
              <a:t>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Heddlu</a:t>
            </a:r>
            <a:r>
              <a:rPr lang="en-US" baseline="0" dirty="0" smtClean="0"/>
              <a:t> – </a:t>
            </a:r>
            <a:r>
              <a:rPr lang="en-GB" sz="1200" u="sng" kern="1200" smtClean="0">
                <a:solidFill>
                  <a:schemeClr val="tx1"/>
                </a:solidFill>
                <a:effectLst/>
                <a:latin typeface="+mn-lt"/>
                <a:ea typeface="+mn-ea"/>
                <a:cs typeface="+mn-cs"/>
                <a:hlinkClick r:id="rId6"/>
              </a:rPr>
              <a:t>Case studies - Police - bilingual.docx</a:t>
            </a:r>
            <a:r>
              <a:rPr lang="en-GB" sz="1200" kern="1200" smtClean="0">
                <a:solidFill>
                  <a:schemeClr val="tx1"/>
                </a:solidFill>
                <a:effectLst/>
                <a:latin typeface="+mn-lt"/>
                <a:ea typeface="+mn-ea"/>
                <a:cs typeface="+mn-cs"/>
              </a:rPr>
              <a:t> </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23</a:t>
            </a:fld>
            <a:endParaRPr lang="en-GB"/>
          </a:p>
        </p:txBody>
      </p:sp>
    </p:spTree>
    <p:extLst>
      <p:ext uri="{BB962C8B-B14F-4D97-AF65-F5344CB8AC3E}">
        <p14:creationId xmlns:p14="http://schemas.microsoft.com/office/powerpoint/2010/main" val="2119530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Following todays training we welcome participants to reflect on their learning and think about how they can support a Children’s Rights</a:t>
            </a:r>
            <a:r>
              <a:rPr lang="en-GB" baseline="0" dirty="0" smtClean="0"/>
              <a:t> approach, here are some questions to reflect upon. </a:t>
            </a:r>
          </a:p>
          <a:p>
            <a:endParaRPr lang="en-GB" dirty="0"/>
          </a:p>
          <a:p>
            <a:r>
              <a:rPr lang="en-GB" dirty="0" smtClean="0"/>
              <a: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Yn</a:t>
            </a:r>
            <a:r>
              <a:rPr lang="en-GB" dirty="0" smtClean="0"/>
              <a:t> </a:t>
            </a:r>
            <a:r>
              <a:rPr lang="en-GB" dirty="0" err="1" smtClean="0"/>
              <a:t>dilyn</a:t>
            </a:r>
            <a:r>
              <a:rPr lang="en-GB" dirty="0" smtClean="0"/>
              <a:t> </a:t>
            </a:r>
            <a:r>
              <a:rPr lang="en-GB" dirty="0" err="1" smtClean="0"/>
              <a:t>hyfforddiant</a:t>
            </a:r>
            <a:r>
              <a:rPr lang="en-GB" dirty="0" smtClean="0"/>
              <a:t> </a:t>
            </a:r>
            <a:r>
              <a:rPr lang="en-GB" dirty="0" err="1" smtClean="0"/>
              <a:t>heddiw</a:t>
            </a:r>
            <a:r>
              <a:rPr lang="en-GB" dirty="0" smtClean="0"/>
              <a:t>,</a:t>
            </a:r>
            <a:r>
              <a:rPr lang="en-GB" baseline="0" dirty="0" smtClean="0"/>
              <a:t> </a:t>
            </a:r>
            <a:r>
              <a:rPr lang="en-GB" baseline="0" dirty="0" err="1" smtClean="0"/>
              <a:t>bydden</a:t>
            </a:r>
            <a:r>
              <a:rPr lang="en-GB" baseline="0" dirty="0" smtClean="0"/>
              <a:t> </a:t>
            </a:r>
            <a:r>
              <a:rPr lang="en-GB" baseline="0" dirty="0" err="1" smtClean="0"/>
              <a:t>ni’n</a:t>
            </a:r>
            <a:r>
              <a:rPr lang="en-GB" baseline="0" dirty="0" smtClean="0"/>
              <a:t> </a:t>
            </a:r>
            <a:r>
              <a:rPr lang="en-GB" baseline="0" dirty="0" err="1" smtClean="0"/>
              <a:t>falch</a:t>
            </a:r>
            <a:r>
              <a:rPr lang="en-GB" baseline="0" dirty="0" smtClean="0"/>
              <a:t> </a:t>
            </a:r>
            <a:r>
              <a:rPr lang="en-GB" baseline="0" dirty="0" err="1" smtClean="0"/>
              <a:t>petai’r</a:t>
            </a:r>
            <a:r>
              <a:rPr lang="en-GB" baseline="0" dirty="0" smtClean="0"/>
              <a:t> </a:t>
            </a:r>
            <a:r>
              <a:rPr lang="en-GB" baseline="0" dirty="0" err="1" smtClean="0"/>
              <a:t>cyfranogwyr</a:t>
            </a:r>
            <a:r>
              <a:rPr lang="en-GB" baseline="0" dirty="0" smtClean="0"/>
              <a:t> </a:t>
            </a:r>
            <a:r>
              <a:rPr lang="en-GB" baseline="0" dirty="0" err="1" smtClean="0"/>
              <a:t>yn</a:t>
            </a:r>
            <a:r>
              <a:rPr lang="en-GB" baseline="0" dirty="0" smtClean="0"/>
              <a:t> </a:t>
            </a:r>
            <a:r>
              <a:rPr lang="en-GB" baseline="0" dirty="0" err="1" smtClean="0"/>
              <a:t>myfyrio</a:t>
            </a:r>
            <a:r>
              <a:rPr lang="en-GB" baseline="0" dirty="0" smtClean="0"/>
              <a:t> </a:t>
            </a:r>
            <a:r>
              <a:rPr lang="en-GB" baseline="0" dirty="0" err="1" smtClean="0"/>
              <a:t>ar</a:t>
            </a:r>
            <a:r>
              <a:rPr lang="en-GB" baseline="0" dirty="0" smtClean="0"/>
              <a:t> </a:t>
            </a:r>
            <a:r>
              <a:rPr lang="en-GB" baseline="0" dirty="0" err="1" smtClean="0"/>
              <a:t>eu</a:t>
            </a:r>
            <a:r>
              <a:rPr lang="en-GB" baseline="0" dirty="0" smtClean="0"/>
              <a:t> </a:t>
            </a:r>
            <a:r>
              <a:rPr lang="en-GB" baseline="0" dirty="0" err="1" smtClean="0"/>
              <a:t>dysgu</a:t>
            </a:r>
            <a:r>
              <a:rPr lang="en-GB" baseline="0" dirty="0" smtClean="0"/>
              <a:t> ac </a:t>
            </a:r>
            <a:r>
              <a:rPr lang="en-GB" baseline="0" dirty="0" err="1" smtClean="0"/>
              <a:t>yn</a:t>
            </a:r>
            <a:r>
              <a:rPr lang="en-GB" baseline="0" dirty="0" smtClean="0"/>
              <a:t> </a:t>
            </a:r>
            <a:r>
              <a:rPr lang="en-GB" baseline="0" dirty="0" err="1" smtClean="0"/>
              <a:t>ystyried</a:t>
            </a:r>
            <a:r>
              <a:rPr lang="en-GB" baseline="0" dirty="0" smtClean="0"/>
              <a:t> </a:t>
            </a:r>
            <a:r>
              <a:rPr lang="en-GB" baseline="0" dirty="0" err="1" smtClean="0"/>
              <a:t>sut</a:t>
            </a:r>
            <a:r>
              <a:rPr lang="en-GB" baseline="0" dirty="0" smtClean="0"/>
              <a:t> </a:t>
            </a:r>
            <a:r>
              <a:rPr lang="en-GB" baseline="0" dirty="0" err="1" smtClean="0"/>
              <a:t>gallan</a:t>
            </a:r>
            <a:r>
              <a:rPr lang="en-GB" baseline="0" dirty="0" smtClean="0"/>
              <a:t> </a:t>
            </a:r>
            <a:r>
              <a:rPr lang="en-GB" baseline="0" dirty="0" err="1" smtClean="0"/>
              <a:t>nhw</a:t>
            </a:r>
            <a:r>
              <a:rPr lang="en-GB" baseline="0" dirty="0" smtClean="0"/>
              <a:t> </a:t>
            </a:r>
            <a:r>
              <a:rPr lang="en-GB" baseline="0" dirty="0" err="1" smtClean="0"/>
              <a:t>gefnogi</a:t>
            </a:r>
            <a:r>
              <a:rPr lang="en-GB" baseline="0" dirty="0" smtClean="0"/>
              <a:t> dull </a:t>
            </a:r>
            <a:r>
              <a:rPr lang="en-GB" baseline="0" dirty="0" err="1" smtClean="0"/>
              <a:t>gweithredu</a:t>
            </a:r>
            <a:r>
              <a:rPr lang="en-GB" baseline="0" dirty="0" smtClean="0"/>
              <a:t> </a:t>
            </a:r>
            <a:r>
              <a:rPr lang="en-GB" baseline="0" dirty="0" err="1" smtClean="0"/>
              <a:t>seiliedig</a:t>
            </a:r>
            <a:r>
              <a:rPr lang="en-GB" baseline="0" dirty="0" smtClean="0"/>
              <a:t> </a:t>
            </a:r>
            <a:r>
              <a:rPr lang="en-GB" baseline="0" dirty="0" err="1" smtClean="0"/>
              <a:t>ar</a:t>
            </a:r>
            <a:r>
              <a:rPr lang="en-GB" baseline="0" dirty="0" smtClean="0"/>
              <a:t> </a:t>
            </a:r>
            <a:r>
              <a:rPr lang="en-GB" baseline="0" dirty="0" err="1" smtClean="0"/>
              <a:t>Hawliau</a:t>
            </a:r>
            <a:r>
              <a:rPr lang="en-GB" baseline="0" dirty="0" smtClean="0"/>
              <a:t> Plant, </a:t>
            </a:r>
            <a:r>
              <a:rPr lang="en-GB" baseline="0" dirty="0" err="1" smtClean="0"/>
              <a:t>dyma</a:t>
            </a:r>
            <a:r>
              <a:rPr lang="en-GB" baseline="0" dirty="0" smtClean="0"/>
              <a:t> rai </a:t>
            </a:r>
            <a:r>
              <a:rPr lang="en-GB" baseline="0" dirty="0" err="1" smtClean="0"/>
              <a:t>cwestiynau</a:t>
            </a:r>
            <a:r>
              <a:rPr lang="en-GB" baseline="0" dirty="0" smtClean="0"/>
              <a:t> </a:t>
            </a:r>
            <a:r>
              <a:rPr lang="en-GB" baseline="0" dirty="0" err="1" smtClean="0"/>
              <a:t>i’w</a:t>
            </a:r>
            <a:r>
              <a:rPr lang="en-GB" baseline="0" dirty="0" smtClean="0"/>
              <a:t> </a:t>
            </a:r>
            <a:r>
              <a:rPr lang="en-GB" baseline="0" dirty="0" err="1" smtClean="0"/>
              <a:t>hystyried</a:t>
            </a:r>
            <a:r>
              <a:rPr lang="en-GB" baseline="0" dirty="0" smtClean="0"/>
              <a:t>.</a:t>
            </a:r>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24</a:t>
            </a:fld>
            <a:endParaRPr lang="en-GB"/>
          </a:p>
        </p:txBody>
      </p:sp>
    </p:spTree>
    <p:extLst>
      <p:ext uri="{BB962C8B-B14F-4D97-AF65-F5344CB8AC3E}">
        <p14:creationId xmlns:p14="http://schemas.microsoft.com/office/powerpoint/2010/main" val="1811020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459A6EA9-66A1-4DDF-AD32-3B154CB7BBD1}" type="slidenum">
              <a:rPr lang="en-GB" smtClean="0"/>
              <a:pPr/>
              <a:t>25</a:t>
            </a:fld>
            <a:endParaRPr lang="en-GB"/>
          </a:p>
        </p:txBody>
      </p:sp>
    </p:spTree>
    <p:extLst>
      <p:ext uri="{BB962C8B-B14F-4D97-AF65-F5344CB8AC3E}">
        <p14:creationId xmlns:p14="http://schemas.microsoft.com/office/powerpoint/2010/main" val="182425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wide range of bi-lingual resources please share our</a:t>
            </a:r>
            <a:r>
              <a:rPr lang="en-US" baseline="0" dirty="0" smtClean="0"/>
              <a:t> website here - https://www.childcomwales.org.uk/resources/</a:t>
            </a:r>
          </a:p>
          <a:p>
            <a:endParaRPr lang="en-US" baseline="0" dirty="0" smtClean="0"/>
          </a:p>
          <a:p>
            <a:r>
              <a:rPr lang="en-GB" dirty="0" smtClean="0"/>
              <a:t>For</a:t>
            </a:r>
            <a:r>
              <a:rPr lang="en-GB" baseline="0" dirty="0" smtClean="0"/>
              <a:t> further information and more in depth ideas y</a:t>
            </a:r>
            <a:r>
              <a:rPr lang="en-GB" dirty="0" smtClean="0"/>
              <a:t>ou can download</a:t>
            </a:r>
            <a:r>
              <a:rPr lang="en-GB" baseline="0" dirty="0" smtClean="0"/>
              <a:t> your own copy of  “The Right Way” from our website </a:t>
            </a:r>
          </a:p>
          <a:p>
            <a:endParaRPr lang="en-GB" baseline="0" dirty="0" smtClean="0"/>
          </a:p>
          <a:p>
            <a:r>
              <a:rPr lang="en-GB" baseline="0" dirty="0" smtClean="0"/>
              <a:t>--------------------------------------------------------------------------------------------------------------------------------------------------------------</a:t>
            </a:r>
          </a:p>
          <a:p>
            <a:endParaRPr lang="en-US" baseline="0" dirty="0" smtClean="0"/>
          </a:p>
          <a:p>
            <a:r>
              <a:rPr lang="en-GB" sz="1200" kern="1200" dirty="0" smtClean="0">
                <a:solidFill>
                  <a:schemeClr val="tx1"/>
                </a:solidFill>
                <a:effectLst/>
                <a:latin typeface="+mn-lt"/>
                <a:ea typeface="+mn-ea"/>
                <a:cs typeface="+mn-cs"/>
              </a:rPr>
              <a:t>Am </a:t>
            </a:r>
            <a:r>
              <a:rPr lang="en-GB" sz="1200" kern="1200" dirty="0" err="1" smtClean="0">
                <a:solidFill>
                  <a:schemeClr val="tx1"/>
                </a:solidFill>
                <a:effectLst/>
                <a:latin typeface="+mn-lt"/>
                <a:ea typeface="+mn-ea"/>
                <a:cs typeface="+mn-cs"/>
              </a:rPr>
              <a:t>ystod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eang</a:t>
            </a:r>
            <a:r>
              <a:rPr lang="en-GB" sz="1200" kern="1200" dirty="0" smtClean="0">
                <a:solidFill>
                  <a:schemeClr val="tx1"/>
                </a:solidFill>
                <a:effectLst/>
                <a:latin typeface="+mn-lt"/>
                <a:ea typeface="+mn-ea"/>
                <a:cs typeface="+mn-cs"/>
              </a:rPr>
              <a:t> o </a:t>
            </a:r>
            <a:r>
              <a:rPr lang="en-GB" sz="1200" kern="1200" dirty="0" err="1" smtClean="0">
                <a:solidFill>
                  <a:schemeClr val="tx1"/>
                </a:solidFill>
                <a:effectLst/>
                <a:latin typeface="+mn-lt"/>
                <a:ea typeface="+mn-ea"/>
                <a:cs typeface="+mn-cs"/>
              </a:rPr>
              <a:t>adnoddau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dwyieithog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rhannwch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gwefan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gwelwch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US" baseline="0" dirty="0" smtClean="0"/>
              <a:t> - https://www.complantcymru.org.uk/adnoddau/</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I </a:t>
            </a:r>
            <a:r>
              <a:rPr lang="en-GB" b="0" baseline="0" dirty="0" err="1" smtClean="0"/>
              <a:t>gael</a:t>
            </a:r>
            <a:r>
              <a:rPr lang="en-GB" b="0" baseline="0" dirty="0" smtClean="0"/>
              <a:t> </a:t>
            </a:r>
            <a:r>
              <a:rPr lang="en-GB" b="0" baseline="0" dirty="0" err="1" smtClean="0"/>
              <a:t>rhagor</a:t>
            </a:r>
            <a:r>
              <a:rPr lang="en-GB" b="0" baseline="0" dirty="0" smtClean="0"/>
              <a:t> o </a:t>
            </a:r>
            <a:r>
              <a:rPr lang="en-GB" b="0" baseline="0" dirty="0" err="1" smtClean="0"/>
              <a:t>wybodaeth</a:t>
            </a:r>
            <a:r>
              <a:rPr lang="en-GB" b="0" baseline="0" dirty="0" smtClean="0"/>
              <a:t> a </a:t>
            </a:r>
            <a:r>
              <a:rPr lang="en-GB" b="0" baseline="0" dirty="0" err="1" smtClean="0"/>
              <a:t>syniadau</a:t>
            </a:r>
            <a:r>
              <a:rPr lang="en-GB" b="0" baseline="0" dirty="0" smtClean="0"/>
              <a:t> </a:t>
            </a:r>
            <a:r>
              <a:rPr lang="en-GB" b="0" baseline="0" dirty="0" err="1" smtClean="0"/>
              <a:t>dyfnach</a:t>
            </a:r>
            <a:r>
              <a:rPr lang="en-GB" b="0" baseline="0" dirty="0" smtClean="0"/>
              <a:t> </a:t>
            </a:r>
            <a:r>
              <a:rPr lang="en-GB" b="0" baseline="0" dirty="0" err="1" smtClean="0"/>
              <a:t>gallwch</a:t>
            </a:r>
            <a:r>
              <a:rPr lang="en-GB" b="0" baseline="0" dirty="0" smtClean="0"/>
              <a:t> chi </a:t>
            </a:r>
            <a:r>
              <a:rPr lang="en-GB" b="0" baseline="0" dirty="0" err="1" smtClean="0"/>
              <a:t>lawrlwytho</a:t>
            </a:r>
            <a:r>
              <a:rPr lang="en-GB" b="0" baseline="0" dirty="0" smtClean="0"/>
              <a:t> </a:t>
            </a:r>
            <a:r>
              <a:rPr lang="en-GB" b="0" baseline="0" dirty="0" err="1" smtClean="0"/>
              <a:t>eich</a:t>
            </a:r>
            <a:r>
              <a:rPr lang="en-GB" b="0" baseline="0" dirty="0" smtClean="0"/>
              <a:t> </a:t>
            </a:r>
            <a:r>
              <a:rPr lang="en-GB" b="0" baseline="0" dirty="0" err="1" smtClean="0"/>
              <a:t>copi</a:t>
            </a:r>
            <a:r>
              <a:rPr lang="en-GB" b="0" baseline="0" dirty="0" smtClean="0"/>
              <a:t> </a:t>
            </a:r>
            <a:r>
              <a:rPr lang="en-GB" b="0" baseline="0" dirty="0" err="1" smtClean="0"/>
              <a:t>eich</a:t>
            </a:r>
            <a:r>
              <a:rPr lang="en-GB" b="0" baseline="0" dirty="0" smtClean="0"/>
              <a:t> </a:t>
            </a:r>
            <a:r>
              <a:rPr lang="en-GB" b="0" baseline="0" dirty="0" err="1" smtClean="0"/>
              <a:t>hun</a:t>
            </a:r>
            <a:r>
              <a:rPr lang="en-GB" b="0" baseline="0" dirty="0" smtClean="0"/>
              <a:t> o “Y </a:t>
            </a:r>
            <a:r>
              <a:rPr lang="en-GB" b="0" baseline="0" dirty="0" err="1" smtClean="0"/>
              <a:t>Ffordd</a:t>
            </a:r>
            <a:r>
              <a:rPr lang="en-GB" b="0" baseline="0" dirty="0" smtClean="0"/>
              <a:t> </a:t>
            </a:r>
            <a:r>
              <a:rPr lang="en-GB" b="0" baseline="0" dirty="0" err="1" smtClean="0"/>
              <a:t>Gywir</a:t>
            </a:r>
            <a:r>
              <a:rPr lang="en-GB" b="0" baseline="0" dirty="0" smtClean="0"/>
              <a:t>” </a:t>
            </a:r>
            <a:r>
              <a:rPr lang="en-GB" b="0" baseline="0" dirty="0" err="1" smtClean="0"/>
              <a:t>o’n</a:t>
            </a:r>
            <a:r>
              <a:rPr lang="en-GB" b="0" baseline="0" dirty="0" smtClean="0"/>
              <a:t> </a:t>
            </a:r>
            <a:r>
              <a:rPr lang="en-GB" b="0" baseline="0" dirty="0" err="1" smtClean="0"/>
              <a:t>gwefan</a:t>
            </a:r>
            <a:endParaRPr lang="en-GB" b="1"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26</a:t>
            </a:fld>
            <a:endParaRPr lang="en-GB"/>
          </a:p>
        </p:txBody>
      </p:sp>
    </p:spTree>
    <p:extLst>
      <p:ext uri="{BB962C8B-B14F-4D97-AF65-F5344CB8AC3E}">
        <p14:creationId xmlns:p14="http://schemas.microsoft.com/office/powerpoint/2010/main" val="486461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459A6EA9-66A1-4DDF-AD32-3B154CB7BBD1}" type="slidenum">
              <a:rPr lang="en-GB" smtClean="0"/>
              <a:pPr/>
              <a:t>27</a:t>
            </a:fld>
            <a:endParaRPr lang="en-GB"/>
          </a:p>
        </p:txBody>
      </p:sp>
    </p:spTree>
    <p:extLst>
      <p:ext uri="{BB962C8B-B14F-4D97-AF65-F5344CB8AC3E}">
        <p14:creationId xmlns:p14="http://schemas.microsoft.com/office/powerpoint/2010/main" val="101178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The Welsh Government have produced many training materials to support adults who work with young people to learn about their rights, and material for children to explore their rights. </a:t>
            </a:r>
          </a:p>
          <a:p>
            <a:pPr>
              <a:defRPr sz="2000"/>
            </a:pPr>
            <a:endParaRPr lang="en-GB" dirty="0"/>
          </a:p>
          <a:p>
            <a:pPr>
              <a:defRPr sz="2000"/>
            </a:pPr>
            <a:r>
              <a:rPr lang="en-GB" dirty="0"/>
              <a:t>This clip is called ‘Children’s Wrongs’. </a:t>
            </a:r>
          </a:p>
          <a:p>
            <a:pPr>
              <a:defRPr sz="2000"/>
            </a:pPr>
            <a:endParaRPr lang="en-GB" dirty="0"/>
          </a:p>
          <a:p>
            <a:pPr>
              <a:defRPr sz="2000"/>
            </a:pPr>
            <a:r>
              <a:rPr lang="en-GB" dirty="0"/>
              <a:t>You can find more bilingual resources online</a:t>
            </a:r>
            <a:r>
              <a:rPr lang="en-GB" baseline="0" dirty="0"/>
              <a:t> on the Children’s Commissioner website here - </a:t>
            </a:r>
            <a:r>
              <a:rPr lang="en-GB" dirty="0">
                <a:hlinkClick r:id="rId3"/>
              </a:rPr>
              <a:t>Resources - Children’s Commissioner for Wales (childcomwales.org.uk)</a:t>
            </a:r>
            <a:r>
              <a:rPr lang="en-GB" dirty="0"/>
              <a:t> </a:t>
            </a:r>
          </a:p>
          <a:p>
            <a:pPr>
              <a:defRPr sz="2000"/>
            </a:pPr>
            <a:endParaRPr lang="en-GB" dirty="0"/>
          </a:p>
          <a:p>
            <a:pPr marL="0" marR="0" lvl="0" indent="0" defTabSz="914400" eaLnBrk="1" fontAlgn="auto" latinLnBrk="0" hangingPunct="1">
              <a:lnSpc>
                <a:spcPct val="100000"/>
              </a:lnSpc>
              <a:spcBef>
                <a:spcPts val="0"/>
              </a:spcBef>
              <a:spcAft>
                <a:spcPts val="0"/>
              </a:spcAft>
              <a:buClrTx/>
              <a:buSzTx/>
              <a:buFontTx/>
              <a:buNone/>
              <a:tabLst/>
              <a:defRPr sz="2000"/>
            </a:pPr>
            <a:r>
              <a:rPr lang="en-GB" dirty="0"/>
              <a:t>Following the clip there will be a short quiz, some of the answers may be in the clip!</a:t>
            </a:r>
          </a:p>
          <a:p>
            <a:pPr>
              <a:defRPr sz="2000"/>
            </a:pPr>
            <a:endParaRPr lang="en-GB" dirty="0"/>
          </a:p>
          <a:p>
            <a:pPr>
              <a:defRPr sz="2000"/>
            </a:pPr>
            <a:r>
              <a:rPr lang="en-GB" dirty="0" smtClean="0"/>
              <a:t>-----------------------------------------------------------------------------------------------------------------------------------------------------------------------------------</a:t>
            </a:r>
            <a:endParaRPr lang="en-GB" dirty="0"/>
          </a:p>
          <a:p>
            <a:pPr>
              <a:defRPr sz="2000"/>
            </a:pPr>
            <a:endParaRPr lang="en-GB" dirty="0"/>
          </a:p>
          <a:p>
            <a:pPr>
              <a:defRPr sz="2000"/>
            </a:pPr>
            <a:r>
              <a:rPr lang="en-GB" dirty="0"/>
              <a:t>Mae </a:t>
            </a:r>
            <a:r>
              <a:rPr lang="en-GB" dirty="0" err="1"/>
              <a:t>Llywodraeth</a:t>
            </a:r>
            <a:r>
              <a:rPr lang="en-GB" baseline="0" dirty="0"/>
              <a:t> </a:t>
            </a:r>
            <a:r>
              <a:rPr lang="en-GB" baseline="0" dirty="0" err="1"/>
              <a:t>Cymru</a:t>
            </a:r>
            <a:r>
              <a:rPr lang="en-GB" baseline="0" dirty="0"/>
              <a:t> </a:t>
            </a:r>
            <a:r>
              <a:rPr lang="en-GB" baseline="0" dirty="0" err="1"/>
              <a:t>wedi</a:t>
            </a:r>
            <a:r>
              <a:rPr lang="en-GB" baseline="0" dirty="0"/>
              <a:t> </a:t>
            </a:r>
            <a:r>
              <a:rPr lang="en-GB" baseline="0" dirty="0" err="1"/>
              <a:t>cynhyrchu</a:t>
            </a:r>
            <a:r>
              <a:rPr lang="en-GB" baseline="0" dirty="0"/>
              <a:t> </a:t>
            </a:r>
            <a:r>
              <a:rPr lang="en-GB" baseline="0" dirty="0" err="1"/>
              <a:t>llawer</a:t>
            </a:r>
            <a:r>
              <a:rPr lang="en-GB" baseline="0" dirty="0"/>
              <a:t> o </a:t>
            </a:r>
            <a:r>
              <a:rPr lang="en-GB" baseline="0" dirty="0" err="1"/>
              <a:t>ddeunyddiau</a:t>
            </a:r>
            <a:r>
              <a:rPr lang="en-GB" baseline="0" dirty="0"/>
              <a:t> </a:t>
            </a:r>
            <a:r>
              <a:rPr lang="en-GB" baseline="0" dirty="0" err="1"/>
              <a:t>hyfforddi</a:t>
            </a:r>
            <a:r>
              <a:rPr lang="en-GB" baseline="0" dirty="0"/>
              <a:t> </a:t>
            </a:r>
            <a:r>
              <a:rPr lang="en-GB" baseline="0" dirty="0" err="1"/>
              <a:t>i</a:t>
            </a:r>
            <a:r>
              <a:rPr lang="en-GB" baseline="0" dirty="0"/>
              <a:t> </a:t>
            </a:r>
            <a:r>
              <a:rPr lang="en-GB" baseline="0" dirty="0" err="1"/>
              <a:t>gefnogi</a:t>
            </a:r>
            <a:r>
              <a:rPr lang="en-GB" baseline="0" dirty="0"/>
              <a:t> </a:t>
            </a:r>
            <a:r>
              <a:rPr lang="en-GB" baseline="0" dirty="0" err="1"/>
              <a:t>oedolion</a:t>
            </a:r>
            <a:r>
              <a:rPr lang="en-GB" baseline="0" dirty="0"/>
              <a:t> </a:t>
            </a:r>
            <a:r>
              <a:rPr lang="en-GB" baseline="0" dirty="0" err="1"/>
              <a:t>sy’n</a:t>
            </a:r>
            <a:r>
              <a:rPr lang="en-GB" baseline="0" dirty="0"/>
              <a:t> </a:t>
            </a:r>
            <a:r>
              <a:rPr lang="en-GB" baseline="0" dirty="0" err="1"/>
              <a:t>gweithio</a:t>
            </a:r>
            <a:r>
              <a:rPr lang="en-GB" baseline="0" dirty="0"/>
              <a:t> </a:t>
            </a:r>
            <a:r>
              <a:rPr lang="en-GB" baseline="0" dirty="0" err="1"/>
              <a:t>gyda</a:t>
            </a:r>
            <a:r>
              <a:rPr lang="en-GB" baseline="0" dirty="0"/>
              <a:t> </a:t>
            </a:r>
            <a:r>
              <a:rPr lang="en-GB" baseline="0" dirty="0" err="1"/>
              <a:t>phobl</a:t>
            </a:r>
            <a:r>
              <a:rPr lang="en-GB" baseline="0" dirty="0"/>
              <a:t> </a:t>
            </a:r>
            <a:r>
              <a:rPr lang="en-GB" baseline="0" dirty="0" err="1"/>
              <a:t>ifanc</a:t>
            </a:r>
            <a:r>
              <a:rPr lang="en-GB" baseline="0" dirty="0"/>
              <a:t> </a:t>
            </a:r>
            <a:r>
              <a:rPr lang="en-GB" baseline="0" dirty="0" err="1"/>
              <a:t>i</a:t>
            </a:r>
            <a:r>
              <a:rPr lang="en-GB" baseline="0" dirty="0"/>
              <a:t> </a:t>
            </a:r>
            <a:r>
              <a:rPr lang="en-GB" baseline="0" dirty="0" err="1"/>
              <a:t>ddysgu</a:t>
            </a:r>
            <a:r>
              <a:rPr lang="en-GB" baseline="0" dirty="0"/>
              <a:t> am </a:t>
            </a:r>
            <a:r>
              <a:rPr lang="en-GB" baseline="0" dirty="0" err="1"/>
              <a:t>eu</a:t>
            </a:r>
            <a:r>
              <a:rPr lang="en-GB" baseline="0" dirty="0"/>
              <a:t> </a:t>
            </a:r>
            <a:r>
              <a:rPr lang="en-GB" baseline="0" dirty="0" err="1"/>
              <a:t>hawliau</a:t>
            </a:r>
            <a:r>
              <a:rPr lang="en-GB" baseline="0" dirty="0"/>
              <a:t>, a </a:t>
            </a:r>
            <a:r>
              <a:rPr lang="en-GB" baseline="0" dirty="0" err="1"/>
              <a:t>deunydd</a:t>
            </a:r>
            <a:r>
              <a:rPr lang="en-GB" baseline="0" dirty="0"/>
              <a:t> </a:t>
            </a:r>
            <a:r>
              <a:rPr lang="en-GB" baseline="0" dirty="0" err="1"/>
              <a:t>er</a:t>
            </a:r>
            <a:r>
              <a:rPr lang="en-GB" baseline="0" dirty="0"/>
              <a:t> </a:t>
            </a:r>
            <a:r>
              <a:rPr lang="en-GB" baseline="0" dirty="0" err="1"/>
              <a:t>mwyn</a:t>
            </a:r>
            <a:r>
              <a:rPr lang="en-GB" baseline="0" dirty="0"/>
              <a:t> </a:t>
            </a:r>
            <a:r>
              <a:rPr lang="en-GB" baseline="0" dirty="0" err="1"/>
              <a:t>i</a:t>
            </a:r>
            <a:r>
              <a:rPr lang="en-GB" baseline="0" dirty="0"/>
              <a:t> </a:t>
            </a:r>
            <a:r>
              <a:rPr lang="en-GB" baseline="0" dirty="0" err="1"/>
              <a:t>blant</a:t>
            </a:r>
            <a:r>
              <a:rPr lang="en-GB" baseline="0" dirty="0"/>
              <a:t> </a:t>
            </a:r>
            <a:r>
              <a:rPr lang="en-GB" baseline="0" dirty="0" err="1"/>
              <a:t>archwilio</a:t>
            </a:r>
            <a:r>
              <a:rPr lang="en-GB" baseline="0" dirty="0"/>
              <a:t> </a:t>
            </a:r>
            <a:r>
              <a:rPr lang="en-GB" baseline="0" dirty="0" err="1"/>
              <a:t>eu</a:t>
            </a:r>
            <a:r>
              <a:rPr lang="en-GB" baseline="0" dirty="0"/>
              <a:t> </a:t>
            </a:r>
            <a:r>
              <a:rPr lang="en-GB" baseline="0" dirty="0" err="1"/>
              <a:t>hawliau</a:t>
            </a:r>
            <a:r>
              <a:rPr lang="en-GB" baseline="0" dirty="0"/>
              <a:t>. </a:t>
            </a:r>
          </a:p>
          <a:p>
            <a:pPr>
              <a:defRPr sz="2000"/>
            </a:pPr>
            <a:endParaRPr lang="en-GB" baseline="0" dirty="0"/>
          </a:p>
          <a:p>
            <a:pPr>
              <a:defRPr sz="2000"/>
            </a:pPr>
            <a:r>
              <a:rPr lang="en-GB" baseline="0" dirty="0" err="1"/>
              <a:t>Yr</a:t>
            </a:r>
            <a:r>
              <a:rPr lang="en-GB" baseline="0" dirty="0"/>
              <a:t> </a:t>
            </a:r>
            <a:r>
              <a:rPr lang="en-GB" baseline="0" dirty="0" err="1"/>
              <a:t>enw</a:t>
            </a:r>
            <a:r>
              <a:rPr lang="en-GB" baseline="0" dirty="0"/>
              <a:t> </a:t>
            </a:r>
            <a:r>
              <a:rPr lang="en-GB" baseline="0" dirty="0" err="1"/>
              <a:t>ar</a:t>
            </a:r>
            <a:r>
              <a:rPr lang="en-GB" baseline="0" dirty="0"/>
              <a:t> y clip </a:t>
            </a:r>
            <a:r>
              <a:rPr lang="en-GB" baseline="0" dirty="0" err="1"/>
              <a:t>yma</a:t>
            </a:r>
            <a:r>
              <a:rPr lang="en-GB" baseline="0" dirty="0"/>
              <a:t> </a:t>
            </a:r>
            <a:r>
              <a:rPr lang="en-GB" baseline="0" dirty="0" err="1"/>
              <a:t>yw</a:t>
            </a:r>
            <a:r>
              <a:rPr lang="en-GB" baseline="0" dirty="0"/>
              <a:t> ‘</a:t>
            </a:r>
            <a:r>
              <a:rPr lang="en-GB" baseline="0" dirty="0" err="1"/>
              <a:t>Hawliau</a:t>
            </a:r>
            <a:r>
              <a:rPr lang="en-GB" baseline="0" dirty="0"/>
              <a:t> Plant? Ha!’.</a:t>
            </a:r>
          </a:p>
          <a:p>
            <a:pPr>
              <a:defRPr sz="2000"/>
            </a:pPr>
            <a:endParaRPr lang="en-GB" baseline="0" dirty="0"/>
          </a:p>
          <a:p>
            <a:pPr>
              <a:defRPr sz="2000"/>
            </a:pPr>
            <a:r>
              <a:rPr lang="en-GB" baseline="0" dirty="0" err="1"/>
              <a:t>Cewch</a:t>
            </a:r>
            <a:r>
              <a:rPr lang="en-GB" baseline="0" dirty="0"/>
              <a:t> </a:t>
            </a:r>
            <a:r>
              <a:rPr lang="en-GB" baseline="0" dirty="0" err="1"/>
              <a:t>hyd</a:t>
            </a:r>
            <a:r>
              <a:rPr lang="en-GB" baseline="0" dirty="0"/>
              <a:t> </a:t>
            </a:r>
            <a:r>
              <a:rPr lang="en-GB" baseline="0" dirty="0" err="1"/>
              <a:t>i</a:t>
            </a:r>
            <a:r>
              <a:rPr lang="en-GB" baseline="0" dirty="0"/>
              <a:t> </a:t>
            </a:r>
            <a:r>
              <a:rPr lang="en-GB" baseline="0" dirty="0" err="1"/>
              <a:t>ragor</a:t>
            </a:r>
            <a:r>
              <a:rPr lang="en-GB" baseline="0" dirty="0"/>
              <a:t> o </a:t>
            </a:r>
            <a:r>
              <a:rPr lang="en-GB" baseline="0" dirty="0" err="1"/>
              <a:t>adnoddau</a:t>
            </a:r>
            <a:r>
              <a:rPr lang="en-GB" baseline="0" dirty="0"/>
              <a:t> </a:t>
            </a:r>
            <a:r>
              <a:rPr lang="en-GB" baseline="0" dirty="0" err="1"/>
              <a:t>dwyieithog</a:t>
            </a:r>
            <a:r>
              <a:rPr lang="en-GB" baseline="0" dirty="0"/>
              <a:t> </a:t>
            </a:r>
            <a:r>
              <a:rPr lang="en-GB" baseline="0" dirty="0" err="1"/>
              <a:t>ar</a:t>
            </a:r>
            <a:r>
              <a:rPr lang="en-GB" baseline="0" dirty="0"/>
              <a:t> </a:t>
            </a:r>
            <a:r>
              <a:rPr lang="en-GB" baseline="0" dirty="0" err="1"/>
              <a:t>wefan</a:t>
            </a:r>
            <a:r>
              <a:rPr lang="en-GB" baseline="0" dirty="0"/>
              <a:t> </a:t>
            </a:r>
            <a:r>
              <a:rPr lang="en-GB" baseline="0" dirty="0" err="1"/>
              <a:t>y</a:t>
            </a:r>
            <a:r>
              <a:rPr lang="en-GB" baseline="0" dirty="0"/>
              <a:t> </a:t>
            </a:r>
            <a:r>
              <a:rPr lang="en-GB" baseline="0" dirty="0" err="1"/>
              <a:t>Comisiynydd</a:t>
            </a:r>
            <a:r>
              <a:rPr lang="en-GB" baseline="0" dirty="0"/>
              <a:t> Plant, </a:t>
            </a:r>
            <a:r>
              <a:rPr lang="en-GB" baseline="0" dirty="0" err="1"/>
              <a:t>yma</a:t>
            </a:r>
            <a:r>
              <a:rPr lang="en-GB" baseline="0" dirty="0"/>
              <a:t> </a:t>
            </a:r>
            <a:r>
              <a:rPr lang="en-GB" baseline="0" dirty="0">
                <a:hlinkClick r:id="rId3"/>
              </a:rPr>
              <a:t>–</a:t>
            </a:r>
            <a:r>
              <a:rPr lang="en-GB" baseline="0" dirty="0"/>
              <a:t> </a:t>
            </a:r>
            <a:r>
              <a:rPr lang="en-GB" dirty="0">
                <a:hlinkClick r:id="rId3"/>
              </a:rPr>
              <a:t>Adnoddau –</a:t>
            </a:r>
            <a:r>
              <a:rPr lang="en-GB" baseline="0" dirty="0">
                <a:hlinkClick r:id="rId3"/>
              </a:rPr>
              <a:t> Comisiynydd Plant Cymru (complantcymru</a:t>
            </a:r>
            <a:r>
              <a:rPr lang="en-GB" dirty="0">
                <a:hlinkClick r:id="rId3"/>
              </a:rPr>
              <a:t>.org.uk)</a:t>
            </a:r>
            <a:r>
              <a:rPr lang="en-GB" dirty="0"/>
              <a:t> </a:t>
            </a:r>
            <a:endParaRPr lang="en-GB" baseline="0" dirty="0"/>
          </a:p>
          <a:p>
            <a:pPr>
              <a:defRPr sz="2000"/>
            </a:pPr>
            <a:endParaRPr lang="en-GB" baseline="0" dirty="0"/>
          </a:p>
          <a:p>
            <a:pPr marL="0" marR="0" lvl="0" indent="0" defTabSz="914400" eaLnBrk="1" fontAlgn="auto" latinLnBrk="0" hangingPunct="1">
              <a:lnSpc>
                <a:spcPct val="100000"/>
              </a:lnSpc>
              <a:spcBef>
                <a:spcPts val="0"/>
              </a:spcBef>
              <a:spcAft>
                <a:spcPts val="0"/>
              </a:spcAft>
              <a:buClrTx/>
              <a:buSzTx/>
              <a:buFontTx/>
              <a:buNone/>
              <a:tabLst/>
              <a:defRPr sz="2000"/>
            </a:pPr>
            <a:r>
              <a:rPr lang="en-GB" dirty="0" err="1"/>
              <a:t>Bydd</a:t>
            </a:r>
            <a:r>
              <a:rPr lang="en-GB" dirty="0"/>
              <a:t> </a:t>
            </a:r>
            <a:r>
              <a:rPr lang="en-GB" dirty="0" err="1"/>
              <a:t>cwis</a:t>
            </a:r>
            <a:r>
              <a:rPr lang="en-GB" dirty="0"/>
              <a:t> </a:t>
            </a:r>
            <a:r>
              <a:rPr lang="en-GB" dirty="0" err="1"/>
              <a:t>cyflym</a:t>
            </a:r>
            <a:r>
              <a:rPr lang="en-GB" baseline="0" dirty="0"/>
              <a:t> </a:t>
            </a:r>
            <a:r>
              <a:rPr lang="en-GB" baseline="0" dirty="0" err="1"/>
              <a:t>yn</a:t>
            </a:r>
            <a:r>
              <a:rPr lang="en-GB" baseline="0" dirty="0"/>
              <a:t> </a:t>
            </a:r>
            <a:r>
              <a:rPr lang="en-GB" baseline="0" dirty="0" err="1"/>
              <a:t>dilyn</a:t>
            </a:r>
            <a:r>
              <a:rPr lang="en-GB" baseline="0" dirty="0"/>
              <a:t> y clip </a:t>
            </a:r>
            <a:r>
              <a:rPr lang="en-GB" baseline="0" dirty="0" err="1"/>
              <a:t>fideo</a:t>
            </a:r>
            <a:r>
              <a:rPr lang="en-GB" baseline="0" dirty="0"/>
              <a:t>, </a:t>
            </a:r>
            <a:r>
              <a:rPr lang="en-GB" baseline="0" dirty="0" err="1"/>
              <a:t>efallai</a:t>
            </a:r>
            <a:r>
              <a:rPr lang="en-GB" baseline="0" dirty="0"/>
              <a:t> </a:t>
            </a:r>
            <a:r>
              <a:rPr lang="en-GB" baseline="0" dirty="0" err="1"/>
              <a:t>bydd</a:t>
            </a:r>
            <a:r>
              <a:rPr lang="en-GB" baseline="0" dirty="0"/>
              <a:t> </a:t>
            </a:r>
            <a:r>
              <a:rPr lang="en-GB" baseline="0" dirty="0" err="1"/>
              <a:t>rhai</a:t>
            </a:r>
            <a:r>
              <a:rPr lang="en-GB" baseline="0" dirty="0"/>
              <a:t> </a:t>
            </a:r>
            <a:r>
              <a:rPr lang="en-GB" baseline="0" dirty="0" err="1"/>
              <a:t>o’r</a:t>
            </a:r>
            <a:r>
              <a:rPr lang="en-GB" baseline="0" dirty="0"/>
              <a:t> </a:t>
            </a:r>
            <a:r>
              <a:rPr lang="en-GB" baseline="0" dirty="0" err="1"/>
              <a:t>atebion</a:t>
            </a:r>
            <a:r>
              <a:rPr lang="en-GB" baseline="0" dirty="0"/>
              <a:t> </a:t>
            </a:r>
            <a:r>
              <a:rPr lang="en-GB" baseline="0" dirty="0" err="1"/>
              <a:t>yn</a:t>
            </a:r>
            <a:r>
              <a:rPr lang="en-GB" baseline="0" dirty="0"/>
              <a:t> y clip </a:t>
            </a:r>
            <a:r>
              <a:rPr lang="en-GB" baseline="0" dirty="0" err="1"/>
              <a:t>fideo</a:t>
            </a:r>
            <a:r>
              <a:rPr lang="en-GB" baseline="0" dirty="0"/>
              <a:t>! </a:t>
            </a:r>
            <a:endParaRPr lang="en-GB" dirty="0"/>
          </a:p>
          <a:p>
            <a:pPr>
              <a:defRPr sz="2000"/>
            </a:pPr>
            <a:endParaRPr lang="en-GB" dirty="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3</a:t>
            </a:fld>
            <a:endParaRPr lang="en-GB"/>
          </a:p>
        </p:txBody>
      </p:sp>
    </p:spTree>
    <p:extLst>
      <p:ext uri="{BB962C8B-B14F-4D97-AF65-F5344CB8AC3E}">
        <p14:creationId xmlns:p14="http://schemas.microsoft.com/office/powerpoint/2010/main" val="353591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can be used to gauge level of knowledge in the room - Answers</a:t>
            </a:r>
          </a:p>
          <a:p>
            <a:r>
              <a:rPr lang="en-GB" baseline="0" dirty="0"/>
              <a:t/>
            </a:r>
            <a:br>
              <a:rPr lang="en-GB" baseline="0" dirty="0"/>
            </a:br>
            <a:endParaRPr lang="en-GB" baseline="0" dirty="0"/>
          </a:p>
          <a:p>
            <a:r>
              <a:rPr lang="en-GB" baseline="0" dirty="0"/>
              <a:t>1. How many rights do children have? the answer is 54 (42 of these are named rights such as education, health and safety and the other 12 are duties of Governments to implement those rights)</a:t>
            </a:r>
          </a:p>
          <a:p>
            <a:r>
              <a:rPr lang="en-GB" baseline="0" dirty="0"/>
              <a:t>2. What ages does it cover – the answer is 0-18 (NB you may wish to note that unborn children are not included)</a:t>
            </a:r>
          </a:p>
          <a:p>
            <a:r>
              <a:rPr lang="en-GB" baseline="0" dirty="0"/>
              <a:t>3. In what year was the UNCRC ratified by the UK? the answer– this is a tricky one. The </a:t>
            </a:r>
            <a:r>
              <a:rPr lang="en-GB" baseline="0" dirty="0" smtClean="0"/>
              <a:t>UK signed </a:t>
            </a:r>
            <a:r>
              <a:rPr lang="en-GB" baseline="0" dirty="0"/>
              <a:t>up to the convention in </a:t>
            </a:r>
            <a:r>
              <a:rPr lang="en-GB" baseline="0" dirty="0" smtClean="0"/>
              <a:t>1990; </a:t>
            </a:r>
            <a:r>
              <a:rPr lang="en-GB" baseline="0" dirty="0"/>
              <a:t>it was ratified in 1991; and came into force in 1992. so you can have a point for any of those!</a:t>
            </a:r>
          </a:p>
          <a:p>
            <a:r>
              <a:rPr lang="en-GB" baseline="0" dirty="0"/>
              <a:t>4. the answer is All of us adults, The Government and the Children’s Commissioner for Wales</a:t>
            </a:r>
          </a:p>
          <a:p>
            <a:r>
              <a:rPr lang="en-GB" baseline="0" dirty="0"/>
              <a:t/>
            </a:r>
            <a:br>
              <a:rPr lang="en-GB" baseline="0" dirty="0"/>
            </a:br>
            <a:endParaRPr lang="en-US" baseline="0" dirty="0"/>
          </a:p>
          <a:p>
            <a:r>
              <a:rPr lang="en-US" baseline="0" dirty="0" smtClean="0"/>
              <a:t>………………………………………………………………………………………………………………………………………………………………………………………………………………………………………………………………….</a:t>
            </a:r>
            <a:endParaRPr lang="en-US" baseline="0" dirty="0"/>
          </a:p>
          <a:p>
            <a:r>
              <a:rPr lang="en-GB" baseline="0" dirty="0"/>
              <a:t/>
            </a:r>
            <a:br>
              <a:rPr lang="en-GB" baseline="0" dirty="0"/>
            </a:br>
            <a:endParaRPr lang="en-US" baseline="0" dirty="0"/>
          </a:p>
          <a:p>
            <a:r>
              <a:rPr lang="en-US" baseline="0" dirty="0"/>
              <a:t>Mae </a:t>
            </a:r>
            <a:r>
              <a:rPr lang="en-US" baseline="0" dirty="0" err="1"/>
              <a:t>modd</a:t>
            </a:r>
            <a:r>
              <a:rPr lang="en-US" baseline="0" dirty="0"/>
              <a:t> </a:t>
            </a:r>
            <a:r>
              <a:rPr lang="en-US" baseline="0" dirty="0" err="1"/>
              <a:t>defnyddio</a:t>
            </a:r>
            <a:r>
              <a:rPr lang="en-US" baseline="0" dirty="0"/>
              <a:t> </a:t>
            </a:r>
            <a:r>
              <a:rPr lang="en-US" baseline="0" dirty="0" err="1"/>
              <a:t>hyn</a:t>
            </a:r>
            <a:r>
              <a:rPr lang="en-US" baseline="0" dirty="0"/>
              <a:t> </a:t>
            </a:r>
            <a:r>
              <a:rPr lang="en-US" baseline="0" dirty="0" err="1"/>
              <a:t>i</a:t>
            </a:r>
            <a:r>
              <a:rPr lang="en-US" baseline="0" dirty="0"/>
              <a:t> </a:t>
            </a:r>
            <a:r>
              <a:rPr lang="en-US" baseline="0" dirty="0" err="1"/>
              <a:t>fesur</a:t>
            </a:r>
            <a:r>
              <a:rPr lang="en-US" baseline="0" dirty="0"/>
              <a:t> </a:t>
            </a:r>
            <a:r>
              <a:rPr lang="en-US" baseline="0" dirty="0" err="1"/>
              <a:t>lefel</a:t>
            </a:r>
            <a:r>
              <a:rPr lang="en-US" baseline="0" dirty="0"/>
              <a:t> yr </a:t>
            </a:r>
            <a:r>
              <a:rPr lang="en-US" baseline="0" dirty="0" err="1"/>
              <a:t>wybodaeth</a:t>
            </a:r>
            <a:r>
              <a:rPr lang="en-US" baseline="0" dirty="0"/>
              <a:t> </a:t>
            </a:r>
            <a:r>
              <a:rPr lang="en-US" baseline="0" dirty="0" err="1"/>
              <a:t>yn</a:t>
            </a:r>
            <a:r>
              <a:rPr lang="en-US" baseline="0" dirty="0"/>
              <a:t> yr </a:t>
            </a:r>
            <a:r>
              <a:rPr lang="en-US" baseline="0" dirty="0" err="1"/>
              <a:t>ystafell</a:t>
            </a:r>
            <a:r>
              <a:rPr lang="en-US" baseline="0" dirty="0"/>
              <a:t> - </a:t>
            </a:r>
            <a:r>
              <a:rPr lang="en-US" baseline="0" dirty="0" err="1"/>
              <a:t>Atebion</a:t>
            </a:r>
            <a:r>
              <a:rPr lang="en-US" baseline="0" dirty="0"/>
              <a:t> </a:t>
            </a:r>
          </a:p>
          <a:p>
            <a:r>
              <a:rPr lang="en-GB" baseline="0" dirty="0"/>
              <a:t/>
            </a:r>
            <a:br>
              <a:rPr lang="en-GB" baseline="0" dirty="0"/>
            </a:br>
            <a:endParaRPr lang="en-US" baseline="0" dirty="0"/>
          </a:p>
          <a:p>
            <a:r>
              <a:rPr lang="en-US" baseline="0" dirty="0"/>
              <a:t>1. Faint o </a:t>
            </a:r>
            <a:r>
              <a:rPr lang="en-US" baseline="0" dirty="0" err="1"/>
              <a:t>hawliau</a:t>
            </a:r>
            <a:r>
              <a:rPr lang="en-US" baseline="0" dirty="0"/>
              <a:t> </a:t>
            </a:r>
            <a:r>
              <a:rPr lang="en-US" baseline="0" dirty="0" err="1"/>
              <a:t>sydd</a:t>
            </a:r>
            <a:r>
              <a:rPr lang="en-US" baseline="0" dirty="0"/>
              <a:t> </a:t>
            </a:r>
            <a:r>
              <a:rPr lang="en-US" baseline="0" dirty="0" err="1"/>
              <a:t>gan</a:t>
            </a:r>
            <a:r>
              <a:rPr lang="en-US" baseline="0" dirty="0"/>
              <a:t> </a:t>
            </a:r>
            <a:r>
              <a:rPr lang="en-US" baseline="0" dirty="0" err="1"/>
              <a:t>blant</a:t>
            </a:r>
            <a:r>
              <a:rPr lang="en-US" baseline="0" dirty="0"/>
              <a:t>? 54 (</a:t>
            </a:r>
            <a:r>
              <a:rPr lang="en-US" baseline="0" dirty="0" err="1"/>
              <a:t>mae</a:t>
            </a:r>
            <a:r>
              <a:rPr lang="en-US" baseline="0" dirty="0"/>
              <a:t> 42 </a:t>
            </a:r>
            <a:r>
              <a:rPr lang="en-US" baseline="0" dirty="0" err="1"/>
              <a:t>o’r</a:t>
            </a:r>
            <a:r>
              <a:rPr lang="en-US" baseline="0" dirty="0"/>
              <a:t> </a:t>
            </a:r>
            <a:r>
              <a:rPr lang="en-US" baseline="0" dirty="0" err="1"/>
              <a:t>rhain</a:t>
            </a:r>
            <a:r>
              <a:rPr lang="en-US" baseline="0" dirty="0"/>
              <a:t> </a:t>
            </a:r>
            <a:r>
              <a:rPr lang="en-US" baseline="0" dirty="0" err="1"/>
              <a:t>yn</a:t>
            </a:r>
            <a:r>
              <a:rPr lang="en-US" baseline="0" dirty="0"/>
              <a:t> </a:t>
            </a:r>
            <a:r>
              <a:rPr lang="en-US" baseline="0" dirty="0" err="1"/>
              <a:t>cael</a:t>
            </a:r>
            <a:r>
              <a:rPr lang="en-US" baseline="0" dirty="0"/>
              <a:t> </a:t>
            </a:r>
            <a:r>
              <a:rPr lang="en-US" baseline="0" dirty="0" err="1"/>
              <a:t>eu</a:t>
            </a:r>
            <a:r>
              <a:rPr lang="en-US" baseline="0" dirty="0"/>
              <a:t> </a:t>
            </a:r>
            <a:r>
              <a:rPr lang="en-US" baseline="0" dirty="0" err="1"/>
              <a:t>henwi</a:t>
            </a:r>
            <a:r>
              <a:rPr lang="en-US" baseline="0" dirty="0"/>
              <a:t>, </a:t>
            </a:r>
            <a:r>
              <a:rPr lang="en-US" baseline="0" dirty="0" err="1"/>
              <a:t>er</a:t>
            </a:r>
            <a:r>
              <a:rPr lang="en-US" baseline="0" dirty="0"/>
              <a:t> </a:t>
            </a:r>
            <a:r>
              <a:rPr lang="en-US" baseline="0" dirty="0" err="1"/>
              <a:t>enghraifft</a:t>
            </a:r>
            <a:r>
              <a:rPr lang="en-US" baseline="0" dirty="0"/>
              <a:t> </a:t>
            </a:r>
            <a:r>
              <a:rPr lang="en-US" baseline="0" dirty="0" err="1"/>
              <a:t>addysg</a:t>
            </a:r>
            <a:r>
              <a:rPr lang="en-US" baseline="0" dirty="0"/>
              <a:t>, </a:t>
            </a:r>
            <a:r>
              <a:rPr lang="en-US" baseline="0" dirty="0" err="1"/>
              <a:t>iechyd</a:t>
            </a:r>
            <a:r>
              <a:rPr lang="en-US" baseline="0" dirty="0"/>
              <a:t> a </a:t>
            </a:r>
            <a:r>
              <a:rPr lang="en-US" baseline="0" dirty="0" err="1"/>
              <a:t>diogelwch</a:t>
            </a:r>
            <a:r>
              <a:rPr lang="en-US" baseline="0" dirty="0"/>
              <a:t>, ac </a:t>
            </a:r>
            <a:r>
              <a:rPr lang="en-US" baseline="0" dirty="0" err="1"/>
              <a:t>mae’r</a:t>
            </a:r>
            <a:r>
              <a:rPr lang="en-US" baseline="0" dirty="0"/>
              <a:t> 12 </a:t>
            </a:r>
            <a:r>
              <a:rPr lang="en-US" baseline="0" dirty="0" err="1"/>
              <a:t>arall</a:t>
            </a:r>
            <a:r>
              <a:rPr lang="en-US" baseline="0" dirty="0"/>
              <a:t> </a:t>
            </a:r>
            <a:r>
              <a:rPr lang="en-US" baseline="0" dirty="0" err="1"/>
              <a:t>yn</a:t>
            </a:r>
            <a:r>
              <a:rPr lang="en-US" baseline="0" dirty="0"/>
              <a:t> </a:t>
            </a:r>
            <a:r>
              <a:rPr lang="en-US" baseline="0" dirty="0" err="1"/>
              <a:t>ddyletswyddau</a:t>
            </a:r>
            <a:r>
              <a:rPr lang="en-US" baseline="0" dirty="0"/>
              <a:t> </a:t>
            </a:r>
            <a:r>
              <a:rPr lang="en-US" baseline="0" dirty="0" err="1"/>
              <a:t>sydd</a:t>
            </a:r>
            <a:r>
              <a:rPr lang="en-US" baseline="0" dirty="0"/>
              <a:t> </a:t>
            </a:r>
            <a:r>
              <a:rPr lang="en-US" baseline="0" dirty="0" err="1"/>
              <a:t>gan</a:t>
            </a:r>
            <a:r>
              <a:rPr lang="en-US" baseline="0" dirty="0"/>
              <a:t> </a:t>
            </a:r>
            <a:r>
              <a:rPr lang="en-US" baseline="0" dirty="0" err="1"/>
              <a:t>Lywodraethau</a:t>
            </a:r>
            <a:r>
              <a:rPr lang="en-US" baseline="0" dirty="0"/>
              <a:t> </a:t>
            </a:r>
            <a:r>
              <a:rPr lang="en-US" baseline="0" dirty="0" err="1"/>
              <a:t>i</a:t>
            </a:r>
            <a:r>
              <a:rPr lang="en-US" baseline="0" dirty="0"/>
              <a:t> </a:t>
            </a:r>
            <a:r>
              <a:rPr lang="en-US" baseline="0" dirty="0" err="1"/>
              <a:t>weithredu’r</a:t>
            </a:r>
            <a:r>
              <a:rPr lang="en-US" baseline="0" dirty="0"/>
              <a:t> </a:t>
            </a:r>
            <a:r>
              <a:rPr lang="en-US" baseline="0" dirty="0" err="1"/>
              <a:t>hawliau</a:t>
            </a:r>
            <a:r>
              <a:rPr lang="en-US" baseline="0" dirty="0"/>
              <a:t> </a:t>
            </a:r>
            <a:r>
              <a:rPr lang="en-US" baseline="0" dirty="0" err="1"/>
              <a:t>hynny</a:t>
            </a:r>
            <a:r>
              <a:rPr lang="en-US" baseline="0" dirty="0"/>
              <a:t>)</a:t>
            </a:r>
          </a:p>
          <a:p>
            <a:r>
              <a:rPr lang="en-US" baseline="0" dirty="0"/>
              <a:t>2. Pa </a:t>
            </a:r>
            <a:r>
              <a:rPr lang="en-US" baseline="0" dirty="0" err="1"/>
              <a:t>oedrannau</a:t>
            </a:r>
            <a:r>
              <a:rPr lang="en-US" baseline="0" dirty="0"/>
              <a:t> </a:t>
            </a:r>
            <a:r>
              <a:rPr lang="en-US" baseline="0" dirty="0" err="1"/>
              <a:t>mae’n</a:t>
            </a:r>
            <a:r>
              <a:rPr lang="en-US" baseline="0" dirty="0"/>
              <a:t> </a:t>
            </a:r>
            <a:r>
              <a:rPr lang="en-US" baseline="0" dirty="0" err="1"/>
              <a:t>eu</a:t>
            </a:r>
            <a:r>
              <a:rPr lang="en-US" baseline="0" dirty="0"/>
              <a:t> </a:t>
            </a:r>
            <a:r>
              <a:rPr lang="en-US" baseline="0" dirty="0" err="1"/>
              <a:t>cynnwys</a:t>
            </a:r>
            <a:r>
              <a:rPr lang="en-US" baseline="0" dirty="0"/>
              <a:t> – 0-18 (DS </a:t>
            </a:r>
            <a:r>
              <a:rPr lang="en-US" baseline="0" dirty="0" err="1"/>
              <a:t>efallai</a:t>
            </a:r>
            <a:r>
              <a:rPr lang="en-US" baseline="0" dirty="0"/>
              <a:t> </a:t>
            </a:r>
            <a:r>
              <a:rPr lang="en-US" baseline="0" dirty="0" err="1"/>
              <a:t>byddwch</a:t>
            </a:r>
            <a:r>
              <a:rPr lang="en-US" baseline="0" dirty="0"/>
              <a:t> chi am </a:t>
            </a:r>
            <a:r>
              <a:rPr lang="en-US" baseline="0" dirty="0" err="1"/>
              <a:t>nodi</a:t>
            </a:r>
            <a:r>
              <a:rPr lang="en-US" baseline="0" dirty="0"/>
              <a:t> </a:t>
            </a:r>
            <a:r>
              <a:rPr lang="en-US" baseline="0" dirty="0" err="1"/>
              <a:t>nad</a:t>
            </a:r>
            <a:r>
              <a:rPr lang="en-US" baseline="0" dirty="0"/>
              <a:t> </a:t>
            </a:r>
            <a:r>
              <a:rPr lang="en-US" baseline="0" dirty="0" err="1"/>
              <a:t>yw</a:t>
            </a:r>
            <a:r>
              <a:rPr lang="en-US" baseline="0" dirty="0"/>
              <a:t> plant </a:t>
            </a:r>
            <a:r>
              <a:rPr lang="en-US" baseline="0" dirty="0" err="1"/>
              <a:t>sydd</a:t>
            </a:r>
            <a:r>
              <a:rPr lang="en-US" baseline="0" dirty="0"/>
              <a:t> </a:t>
            </a:r>
            <a:r>
              <a:rPr lang="en-US" baseline="0" dirty="0" err="1"/>
              <a:t>heb</a:t>
            </a:r>
            <a:r>
              <a:rPr lang="en-US" baseline="0" dirty="0"/>
              <a:t> </a:t>
            </a:r>
            <a:r>
              <a:rPr lang="en-US" baseline="0" dirty="0" err="1"/>
              <a:t>eu</a:t>
            </a:r>
            <a:r>
              <a:rPr lang="en-US" baseline="0" dirty="0"/>
              <a:t> </a:t>
            </a:r>
            <a:r>
              <a:rPr lang="en-US" baseline="0" dirty="0" err="1"/>
              <a:t>geni</a:t>
            </a:r>
            <a:r>
              <a:rPr lang="en-US" baseline="0" dirty="0"/>
              <a:t> </a:t>
            </a:r>
            <a:r>
              <a:rPr lang="en-US" baseline="0" dirty="0" err="1"/>
              <a:t>eto</a:t>
            </a:r>
            <a:r>
              <a:rPr lang="en-US" baseline="0" dirty="0"/>
              <a:t> </a:t>
            </a:r>
            <a:r>
              <a:rPr lang="en-US" baseline="0" dirty="0" err="1"/>
              <a:t>yn</a:t>
            </a:r>
            <a:r>
              <a:rPr lang="en-US" baseline="0" dirty="0"/>
              <a:t> </a:t>
            </a:r>
            <a:r>
              <a:rPr lang="en-US" baseline="0" dirty="0" err="1"/>
              <a:t>cael</a:t>
            </a:r>
            <a:r>
              <a:rPr lang="en-US" baseline="0" dirty="0"/>
              <a:t> </a:t>
            </a:r>
            <a:r>
              <a:rPr lang="en-US" baseline="0" dirty="0" err="1"/>
              <a:t>eu</a:t>
            </a:r>
            <a:r>
              <a:rPr lang="en-US" baseline="0" dirty="0"/>
              <a:t> </a:t>
            </a:r>
            <a:r>
              <a:rPr lang="en-US" baseline="0" dirty="0" err="1"/>
              <a:t>cynnwys</a:t>
            </a:r>
            <a:r>
              <a:rPr lang="en-US" baseline="0" dirty="0"/>
              <a:t>)</a:t>
            </a:r>
          </a:p>
          <a:p>
            <a:r>
              <a:rPr lang="en-US" baseline="0" dirty="0"/>
              <a:t>3. </a:t>
            </a:r>
            <a:r>
              <a:rPr lang="en-US" baseline="0" dirty="0" err="1"/>
              <a:t>Ym</a:t>
            </a:r>
            <a:r>
              <a:rPr lang="en-US" baseline="0" dirty="0"/>
              <a:t> </a:t>
            </a:r>
            <a:r>
              <a:rPr lang="en-US" baseline="0" dirty="0" err="1"/>
              <a:t>mha</a:t>
            </a:r>
            <a:r>
              <a:rPr lang="en-US" baseline="0" dirty="0"/>
              <a:t> </a:t>
            </a:r>
            <a:r>
              <a:rPr lang="en-US" baseline="0" dirty="0" err="1"/>
              <a:t>flwyddyn</a:t>
            </a:r>
            <a:r>
              <a:rPr lang="en-US" baseline="0" dirty="0"/>
              <a:t> </a:t>
            </a:r>
            <a:r>
              <a:rPr lang="en-US" baseline="0" dirty="0" err="1"/>
              <a:t>cafodd</a:t>
            </a:r>
            <a:r>
              <a:rPr lang="en-US" baseline="0" dirty="0"/>
              <a:t> CCUHP </a:t>
            </a:r>
            <a:r>
              <a:rPr lang="en-US" baseline="0" dirty="0" err="1"/>
              <a:t>ei</a:t>
            </a:r>
            <a:r>
              <a:rPr lang="en-US" baseline="0" dirty="0"/>
              <a:t> </a:t>
            </a:r>
            <a:r>
              <a:rPr lang="en-US" baseline="0" dirty="0" err="1"/>
              <a:t>gadarnhau</a:t>
            </a:r>
            <a:r>
              <a:rPr lang="en-US" baseline="0" dirty="0"/>
              <a:t> </a:t>
            </a:r>
            <a:r>
              <a:rPr lang="en-US" baseline="0" dirty="0" err="1"/>
              <a:t>gan</a:t>
            </a:r>
            <a:r>
              <a:rPr lang="en-US" baseline="0" dirty="0"/>
              <a:t> y </a:t>
            </a:r>
            <a:r>
              <a:rPr lang="en-US" baseline="0" dirty="0" err="1"/>
              <a:t>Deyrnas</a:t>
            </a:r>
            <a:r>
              <a:rPr lang="en-US" baseline="0" dirty="0"/>
              <a:t> </a:t>
            </a:r>
            <a:r>
              <a:rPr lang="en-US" baseline="0" dirty="0" err="1"/>
              <a:t>Unedig</a:t>
            </a:r>
            <a:r>
              <a:rPr lang="en-US" baseline="0" dirty="0"/>
              <a:t>? </a:t>
            </a:r>
            <a:r>
              <a:rPr lang="en-US" baseline="0" dirty="0" err="1"/>
              <a:t>Ateb</a:t>
            </a:r>
            <a:r>
              <a:rPr lang="en-US" baseline="0" dirty="0"/>
              <a:t> – </a:t>
            </a:r>
            <a:r>
              <a:rPr lang="en-US" baseline="0" dirty="0" err="1"/>
              <a:t>mae</a:t>
            </a:r>
            <a:r>
              <a:rPr lang="en-US" baseline="0" dirty="0"/>
              <a:t> </a:t>
            </a:r>
            <a:r>
              <a:rPr lang="en-US" baseline="0" dirty="0" err="1"/>
              <a:t>hwn</a:t>
            </a:r>
            <a:r>
              <a:rPr lang="en-US" baseline="0" dirty="0"/>
              <a:t> </a:t>
            </a:r>
            <a:r>
              <a:rPr lang="en-US" baseline="0" dirty="0" err="1"/>
              <a:t>yn</a:t>
            </a:r>
            <a:r>
              <a:rPr lang="en-US" baseline="0" dirty="0"/>
              <a:t> un </a:t>
            </a:r>
            <a:r>
              <a:rPr lang="en-US" baseline="0" dirty="0" err="1"/>
              <a:t>anodd</a:t>
            </a:r>
            <a:r>
              <a:rPr lang="en-US" baseline="0" dirty="0"/>
              <a:t>. </a:t>
            </a:r>
            <a:r>
              <a:rPr lang="en-US" baseline="0" dirty="0" err="1"/>
              <a:t>Ymrwymodd</a:t>
            </a:r>
            <a:r>
              <a:rPr lang="en-US" baseline="0" dirty="0"/>
              <a:t> y </a:t>
            </a:r>
            <a:r>
              <a:rPr lang="en-US" baseline="0" dirty="0" err="1"/>
              <a:t>Deyrnas</a:t>
            </a:r>
            <a:r>
              <a:rPr lang="en-US" baseline="0" dirty="0"/>
              <a:t> </a:t>
            </a:r>
            <a:r>
              <a:rPr lang="en-US" baseline="0" dirty="0" err="1"/>
              <a:t>Unedig</a:t>
            </a:r>
            <a:r>
              <a:rPr lang="en-US" baseline="0" dirty="0"/>
              <a:t> </a:t>
            </a:r>
            <a:r>
              <a:rPr lang="en-US" baseline="0" dirty="0" err="1"/>
              <a:t>i’r</a:t>
            </a:r>
            <a:r>
              <a:rPr lang="en-US" baseline="0" dirty="0"/>
              <a:t> </a:t>
            </a:r>
            <a:r>
              <a:rPr lang="en-US" baseline="0" dirty="0" err="1"/>
              <a:t>confensiwn</a:t>
            </a:r>
            <a:r>
              <a:rPr lang="en-US" baseline="0" dirty="0"/>
              <a:t> </a:t>
            </a:r>
            <a:r>
              <a:rPr lang="en-US" baseline="0" dirty="0" err="1"/>
              <a:t>yn</a:t>
            </a:r>
            <a:r>
              <a:rPr lang="en-US" baseline="0" dirty="0"/>
              <a:t> </a:t>
            </a:r>
            <a:r>
              <a:rPr lang="en-US" baseline="0" dirty="0" smtClean="0"/>
              <a:t>1989; </a:t>
            </a:r>
            <a:r>
              <a:rPr lang="en-US" baseline="0" dirty="0" err="1"/>
              <a:t>cafodd</a:t>
            </a:r>
            <a:r>
              <a:rPr lang="en-US" baseline="0" dirty="0"/>
              <a:t> </a:t>
            </a:r>
            <a:r>
              <a:rPr lang="en-US" baseline="0" dirty="0" err="1"/>
              <a:t>ei</a:t>
            </a:r>
            <a:r>
              <a:rPr lang="en-US" baseline="0" dirty="0"/>
              <a:t> </a:t>
            </a:r>
            <a:r>
              <a:rPr lang="en-US" baseline="0" dirty="0" err="1"/>
              <a:t>gadarnhau</a:t>
            </a:r>
            <a:r>
              <a:rPr lang="en-US" baseline="0" dirty="0"/>
              <a:t> </a:t>
            </a:r>
            <a:r>
              <a:rPr lang="en-US" baseline="0" dirty="0" err="1"/>
              <a:t>yn</a:t>
            </a:r>
            <a:r>
              <a:rPr lang="en-US" baseline="0" dirty="0"/>
              <a:t> 1991; a </a:t>
            </a:r>
            <a:r>
              <a:rPr lang="en-US" baseline="0" dirty="0" err="1"/>
              <a:t>daeth</a:t>
            </a:r>
            <a:r>
              <a:rPr lang="en-US" baseline="0" dirty="0"/>
              <a:t> </a:t>
            </a:r>
            <a:r>
              <a:rPr lang="en-US" baseline="0" dirty="0" err="1"/>
              <a:t>i</a:t>
            </a:r>
            <a:r>
              <a:rPr lang="en-US" baseline="0" dirty="0"/>
              <a:t> </a:t>
            </a:r>
            <a:r>
              <a:rPr lang="en-US" baseline="0" dirty="0" err="1"/>
              <a:t>rym</a:t>
            </a:r>
            <a:r>
              <a:rPr lang="en-US" baseline="0" dirty="0"/>
              <a:t> </a:t>
            </a:r>
            <a:r>
              <a:rPr lang="en-US" baseline="0" dirty="0" err="1"/>
              <a:t>yn</a:t>
            </a:r>
            <a:r>
              <a:rPr lang="en-US" baseline="0" dirty="0"/>
              <a:t> 1992. Felly </a:t>
            </a:r>
            <a:r>
              <a:rPr lang="en-US" baseline="0" dirty="0" err="1"/>
              <a:t>gallwch</a:t>
            </a:r>
            <a:r>
              <a:rPr lang="en-US" baseline="0" dirty="0"/>
              <a:t> chi </a:t>
            </a:r>
            <a:r>
              <a:rPr lang="en-US" baseline="0" dirty="0" err="1"/>
              <a:t>gael</a:t>
            </a:r>
            <a:r>
              <a:rPr lang="en-US" baseline="0" dirty="0"/>
              <a:t> </a:t>
            </a:r>
            <a:r>
              <a:rPr lang="en-US" baseline="0" dirty="0" err="1"/>
              <a:t>pwynt</a:t>
            </a:r>
            <a:r>
              <a:rPr lang="en-US" baseline="0" dirty="0"/>
              <a:t> am </a:t>
            </a:r>
            <a:r>
              <a:rPr lang="en-US" baseline="0" dirty="0" err="1"/>
              <a:t>unrhyw</a:t>
            </a:r>
            <a:r>
              <a:rPr lang="en-US" baseline="0" dirty="0"/>
              <a:t> un </a:t>
            </a:r>
            <a:r>
              <a:rPr lang="en-US" baseline="0" dirty="0" err="1"/>
              <a:t>o’r</a:t>
            </a:r>
            <a:r>
              <a:rPr lang="en-US" baseline="0" dirty="0"/>
              <a:t> </a:t>
            </a:r>
            <a:r>
              <a:rPr lang="en-US" baseline="0" dirty="0" err="1"/>
              <a:t>rheiny</a:t>
            </a:r>
            <a:r>
              <a:rPr lang="en-US" baseline="0" dirty="0"/>
              <a:t>!</a:t>
            </a:r>
          </a:p>
          <a:p>
            <a:r>
              <a:rPr lang="en-US" baseline="0" dirty="0"/>
              <a:t>4. </a:t>
            </a:r>
            <a:r>
              <a:rPr lang="en-US" baseline="0" dirty="0" err="1"/>
              <a:t>Pawb</a:t>
            </a:r>
            <a:r>
              <a:rPr lang="en-US" baseline="0" dirty="0"/>
              <a:t> </a:t>
            </a:r>
            <a:r>
              <a:rPr lang="en-US" baseline="0" dirty="0" err="1"/>
              <a:t>ohonon</a:t>
            </a:r>
            <a:r>
              <a:rPr lang="en-US" baseline="0" dirty="0"/>
              <a:t> </a:t>
            </a:r>
            <a:r>
              <a:rPr lang="en-US" baseline="0" dirty="0" err="1"/>
              <a:t>ni</a:t>
            </a:r>
            <a:r>
              <a:rPr lang="en-US" baseline="0" dirty="0"/>
              <a:t> </a:t>
            </a:r>
            <a:r>
              <a:rPr lang="en-US" baseline="0" dirty="0" err="1"/>
              <a:t>oedolion</a:t>
            </a:r>
            <a:r>
              <a:rPr lang="en-US" baseline="0" dirty="0"/>
              <a:t>, y </a:t>
            </a:r>
            <a:r>
              <a:rPr lang="en-US" baseline="0" dirty="0" err="1"/>
              <a:t>Llywodraeth</a:t>
            </a:r>
            <a:r>
              <a:rPr lang="en-US" baseline="0" dirty="0"/>
              <a:t> a </a:t>
            </a:r>
            <a:r>
              <a:rPr lang="en-US" baseline="0" dirty="0" err="1"/>
              <a:t>Chomisiynydd</a:t>
            </a:r>
            <a:r>
              <a:rPr lang="en-US" baseline="0" dirty="0"/>
              <a:t> Plant </a:t>
            </a:r>
            <a:r>
              <a:rPr lang="en-US" baseline="0" dirty="0" err="1"/>
              <a:t>Cymru</a:t>
            </a:r>
            <a:endParaRPr lang="en-GB" baseline="0"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4</a:t>
            </a:fld>
            <a:endParaRPr lang="en-GB"/>
          </a:p>
        </p:txBody>
      </p:sp>
    </p:spTree>
    <p:extLst>
      <p:ext uri="{BB962C8B-B14F-4D97-AF65-F5344CB8AC3E}">
        <p14:creationId xmlns:p14="http://schemas.microsoft.com/office/powerpoint/2010/main" val="250647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Participative</a:t>
            </a:r>
            <a:r>
              <a:rPr lang="en-GB" baseline="0" dirty="0" smtClean="0"/>
              <a:t> activity to explore why Children have rights– </a:t>
            </a:r>
            <a:r>
              <a:rPr lang="en-US" dirty="0" smtClean="0">
                <a:hlinkClick r:id="rId3"/>
              </a:rPr>
              <a:t>Resources for Primary Teachers - Children’s Commissioner for Wales (childcomwales.org.uk)</a:t>
            </a:r>
            <a:endParaRPr lang="en-US" dirty="0" smtClean="0"/>
          </a:p>
          <a:p>
            <a:endParaRPr lang="en-US" dirty="0" smtClean="0"/>
          </a:p>
          <a:p>
            <a:r>
              <a:rPr lang="en-US" dirty="0" smtClean="0"/>
              <a:t>………………………………………………………………………………………………………………………………………………………………………………………………………………………………</a:t>
            </a:r>
            <a:endParaRPr lang="en-GB" dirty="0" smtClean="0"/>
          </a:p>
          <a:p>
            <a:endParaRPr lang="en-GB" dirty="0" smtClean="0"/>
          </a:p>
          <a:p>
            <a:r>
              <a:rPr lang="en-GB" dirty="0" err="1" smtClean="0"/>
              <a:t>Gweithgaredd</a:t>
            </a:r>
            <a:r>
              <a:rPr lang="en-GB" dirty="0" smtClean="0"/>
              <a:t> </a:t>
            </a:r>
            <a:r>
              <a:rPr lang="en-GB" dirty="0" err="1" smtClean="0"/>
              <a:t>cyfranogol</a:t>
            </a:r>
            <a:r>
              <a:rPr lang="en-GB" dirty="0" smtClean="0"/>
              <a:t> </a:t>
            </a:r>
            <a:r>
              <a:rPr lang="en-GB" dirty="0" err="1" smtClean="0"/>
              <a:t>i</a:t>
            </a:r>
            <a:r>
              <a:rPr lang="en-GB" baseline="0" dirty="0" smtClean="0"/>
              <a:t> </a:t>
            </a:r>
            <a:r>
              <a:rPr lang="en-GB" baseline="0" dirty="0" err="1" smtClean="0"/>
              <a:t>archwilio</a:t>
            </a:r>
            <a:r>
              <a:rPr lang="en-GB" baseline="0" dirty="0" smtClean="0"/>
              <a:t> pam </a:t>
            </a:r>
            <a:r>
              <a:rPr lang="en-GB" baseline="0" dirty="0" err="1" smtClean="0"/>
              <a:t>mae</a:t>
            </a:r>
            <a:r>
              <a:rPr lang="en-GB" baseline="0" dirty="0" smtClean="0"/>
              <a:t> </a:t>
            </a:r>
            <a:r>
              <a:rPr lang="en-GB" baseline="0" dirty="0" err="1" smtClean="0"/>
              <a:t>gan</a:t>
            </a:r>
            <a:r>
              <a:rPr lang="en-GB" baseline="0" dirty="0" smtClean="0"/>
              <a:t> </a:t>
            </a:r>
            <a:r>
              <a:rPr lang="en-GB" baseline="0" dirty="0" err="1" smtClean="0"/>
              <a:t>Blant</a:t>
            </a:r>
            <a:r>
              <a:rPr lang="en-GB" baseline="0" dirty="0" smtClean="0"/>
              <a:t> </a:t>
            </a:r>
            <a:r>
              <a:rPr lang="en-GB" baseline="0" dirty="0" err="1" smtClean="0"/>
              <a:t>hawliau</a:t>
            </a:r>
            <a:r>
              <a:rPr lang="en-GB" baseline="0" dirty="0" smtClean="0"/>
              <a:t> - </a:t>
            </a:r>
            <a:r>
              <a:rPr lang="en-GB" dirty="0" err="1" smtClean="0">
                <a:hlinkClick r:id="rId4"/>
              </a:rPr>
              <a:t>Athrawon</a:t>
            </a:r>
            <a:r>
              <a:rPr lang="en-GB" dirty="0" smtClean="0">
                <a:hlinkClick r:id="rId4"/>
              </a:rPr>
              <a:t> </a:t>
            </a:r>
            <a:r>
              <a:rPr lang="en-GB" dirty="0" err="1" smtClean="0">
                <a:hlinkClick r:id="rId4"/>
              </a:rPr>
              <a:t>Cynradd</a:t>
            </a:r>
            <a:r>
              <a:rPr lang="en-GB" dirty="0" smtClean="0">
                <a:hlinkClick r:id="rId4"/>
              </a:rPr>
              <a:t> - Children’s Commissioner for Wales (complantcymru.org.uk)</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5</a:t>
            </a:fld>
            <a:endParaRPr lang="en-GB"/>
          </a:p>
        </p:txBody>
      </p:sp>
    </p:spTree>
    <p:extLst>
      <p:ext uri="{BB962C8B-B14F-4D97-AF65-F5344CB8AC3E}">
        <p14:creationId xmlns:p14="http://schemas.microsoft.com/office/powerpoint/2010/main" val="341116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gives a bit of context on why we have Children’s Rights – following </a:t>
            </a:r>
            <a:r>
              <a:rPr lang="en-GB" baseline="0" dirty="0" smtClean="0"/>
              <a:t>Stepping </a:t>
            </a:r>
            <a:r>
              <a:rPr lang="en-GB" baseline="0" dirty="0"/>
              <a:t>out</a:t>
            </a:r>
          </a:p>
          <a:p>
            <a:endParaRPr lang="en-GB" baseline="0" dirty="0" smtClean="0"/>
          </a:p>
          <a:p>
            <a:r>
              <a:rPr lang="en-GB" baseline="0" dirty="0" smtClean="0"/>
              <a:t>………………………………………………………………………………………………………………………………………………………………………………………….</a:t>
            </a:r>
          </a:p>
          <a:p>
            <a:endParaRPr lang="en-GB" baseline="0" dirty="0" smtClean="0"/>
          </a:p>
          <a:p>
            <a:r>
              <a:rPr lang="en-GB" baseline="0" dirty="0" smtClean="0"/>
              <a:t>Mae </a:t>
            </a:r>
            <a:r>
              <a:rPr lang="en-GB" baseline="0" dirty="0" err="1"/>
              <a:t>hyn</a:t>
            </a:r>
            <a:r>
              <a:rPr lang="en-GB" baseline="0" dirty="0"/>
              <a:t> </a:t>
            </a:r>
            <a:r>
              <a:rPr lang="en-GB" baseline="0" dirty="0" err="1"/>
              <a:t>yn</a:t>
            </a:r>
            <a:r>
              <a:rPr lang="en-GB" baseline="0" dirty="0"/>
              <a:t> </a:t>
            </a:r>
            <a:r>
              <a:rPr lang="en-GB" baseline="0" dirty="0" err="1"/>
              <a:t>rhoi</a:t>
            </a:r>
            <a:r>
              <a:rPr lang="en-GB" baseline="0" dirty="0"/>
              <a:t> </a:t>
            </a:r>
            <a:r>
              <a:rPr lang="en-GB" baseline="0" dirty="0" err="1"/>
              <a:t>tipyn</a:t>
            </a:r>
            <a:r>
              <a:rPr lang="en-GB" baseline="0" dirty="0"/>
              <a:t> o </a:t>
            </a:r>
            <a:r>
              <a:rPr lang="en-GB" baseline="0" dirty="0" err="1"/>
              <a:t>gyd-destun</a:t>
            </a:r>
            <a:r>
              <a:rPr lang="en-GB" baseline="0" dirty="0"/>
              <a:t> </a:t>
            </a:r>
            <a:r>
              <a:rPr lang="en-GB" baseline="0" dirty="0" err="1"/>
              <a:t>ynghylch</a:t>
            </a:r>
            <a:r>
              <a:rPr lang="en-GB" baseline="0" dirty="0"/>
              <a:t> pam </a:t>
            </a:r>
            <a:r>
              <a:rPr lang="en-GB" baseline="0" dirty="0" err="1"/>
              <a:t>mae</a:t>
            </a:r>
            <a:r>
              <a:rPr lang="en-GB" baseline="0" dirty="0"/>
              <a:t> </a:t>
            </a:r>
            <a:r>
              <a:rPr lang="en-GB" baseline="0" dirty="0" err="1"/>
              <a:t>gennym</a:t>
            </a:r>
            <a:r>
              <a:rPr lang="en-GB" baseline="0" dirty="0"/>
              <a:t> </a:t>
            </a:r>
            <a:r>
              <a:rPr lang="en-GB" baseline="0" dirty="0" err="1"/>
              <a:t>ni</a:t>
            </a:r>
            <a:r>
              <a:rPr lang="en-GB" baseline="0" dirty="0"/>
              <a:t> </a:t>
            </a:r>
            <a:r>
              <a:rPr lang="en-GB" baseline="0" dirty="0" err="1"/>
              <a:t>Hawliau</a:t>
            </a:r>
            <a:r>
              <a:rPr lang="en-GB" baseline="0" dirty="0"/>
              <a:t> Plant – </a:t>
            </a:r>
            <a:r>
              <a:rPr lang="en-GB" baseline="0" dirty="0" err="1"/>
              <a:t>yn</a:t>
            </a:r>
            <a:r>
              <a:rPr lang="en-GB" baseline="0" dirty="0"/>
              <a:t> </a:t>
            </a:r>
            <a:r>
              <a:rPr lang="en-GB" baseline="0" dirty="0" err="1"/>
              <a:t>dilyn</a:t>
            </a:r>
            <a:r>
              <a:rPr lang="en-GB" baseline="0" dirty="0"/>
              <a:t> </a:t>
            </a:r>
            <a:r>
              <a:rPr lang="en-GB" baseline="0" dirty="0" err="1"/>
              <a:t>ymlaen</a:t>
            </a:r>
            <a:r>
              <a:rPr lang="en-GB" baseline="0" dirty="0"/>
              <a:t> o </a:t>
            </a:r>
            <a:r>
              <a:rPr lang="en-GB" baseline="0" dirty="0" err="1"/>
              <a:t>Camu</a:t>
            </a:r>
            <a:r>
              <a:rPr lang="en-GB" baseline="0" dirty="0"/>
              <a:t> Allan</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6</a:t>
            </a:fld>
            <a:endParaRPr lang="en-GB"/>
          </a:p>
        </p:txBody>
      </p:sp>
    </p:spTree>
    <p:extLst>
      <p:ext uri="{BB962C8B-B14F-4D97-AF65-F5344CB8AC3E}">
        <p14:creationId xmlns:p14="http://schemas.microsoft.com/office/powerpoint/2010/main" val="168173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These slides outline a little more about the UNCRC – it covers the age and global dimension of the UNCRC.</a:t>
            </a:r>
          </a:p>
          <a:p>
            <a:pPr>
              <a:defRPr sz="2000"/>
            </a:pPr>
            <a:endParaRPr lang="en-GB" dirty="0"/>
          </a:p>
          <a:p>
            <a:pPr>
              <a:defRPr sz="2000"/>
            </a:pPr>
            <a:r>
              <a:rPr lang="en-GB" dirty="0"/>
              <a:t>It is worth noting that it is the most signed up to piece of UN legislation and offers the world’s “Greatest promise to Children”.</a:t>
            </a:r>
          </a:p>
          <a:p>
            <a:pPr>
              <a:defRPr sz="2000"/>
            </a:pPr>
            <a:endParaRPr lang="en-GB" dirty="0"/>
          </a:p>
          <a:p>
            <a:pPr marL="0" marR="0" indent="0" defTabSz="914400" eaLnBrk="1" fontAlgn="auto" latinLnBrk="0" hangingPunct="1">
              <a:lnSpc>
                <a:spcPct val="100000"/>
              </a:lnSpc>
              <a:spcBef>
                <a:spcPts val="0"/>
              </a:spcBef>
              <a:spcAft>
                <a:spcPts val="0"/>
              </a:spcAft>
              <a:buClrTx/>
              <a:buSzTx/>
              <a:buFontTx/>
              <a:buNone/>
              <a:tabLst/>
              <a:defRPr sz="2000"/>
            </a:pPr>
            <a:r>
              <a:rPr lang="en-GB" dirty="0"/>
              <a:t>When UN adopted it on November 20</a:t>
            </a:r>
            <a:r>
              <a:rPr lang="en-GB" baseline="30000" dirty="0"/>
              <a:t>th</a:t>
            </a:r>
            <a:r>
              <a:rPr lang="en-GB" dirty="0"/>
              <a:t> 1989 this became recognised as Universal Children’s Day and it often celebrated across Wales and the globe. </a:t>
            </a:r>
          </a:p>
          <a:p>
            <a:pPr marL="0" marR="0" indent="0" defTabSz="914400" eaLnBrk="1" fontAlgn="auto" latinLnBrk="0" hangingPunct="1">
              <a:lnSpc>
                <a:spcPct val="100000"/>
              </a:lnSpc>
              <a:spcBef>
                <a:spcPts val="0"/>
              </a:spcBef>
              <a:spcAft>
                <a:spcPts val="0"/>
              </a:spcAft>
              <a:buClrTx/>
              <a:buSzTx/>
              <a:buFontTx/>
              <a:buNone/>
              <a:tabLst/>
              <a:defRPr sz="2000"/>
            </a:pPr>
            <a:endParaRPr lang="en-GB" dirty="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a:t>
            </a:r>
            <a:endParaRPr lang="en-GB" dirty="0"/>
          </a:p>
          <a:p>
            <a:pPr>
              <a:defRPr sz="2000"/>
            </a:pPr>
            <a:endParaRPr lang="en-GB" dirty="0"/>
          </a:p>
          <a:p>
            <a:pPr>
              <a:defRPr sz="2000"/>
            </a:pPr>
            <a:r>
              <a:rPr lang="en-GB" dirty="0" err="1"/>
              <a:t>Mae’r</a:t>
            </a:r>
            <a:r>
              <a:rPr lang="en-GB" dirty="0"/>
              <a:t> </a:t>
            </a:r>
            <a:r>
              <a:rPr lang="en-GB" dirty="0" err="1"/>
              <a:t>sleidiau</a:t>
            </a:r>
            <a:r>
              <a:rPr lang="en-GB" baseline="0" dirty="0"/>
              <a:t> </a:t>
            </a:r>
            <a:r>
              <a:rPr lang="en-GB" baseline="0" dirty="0" err="1"/>
              <a:t>hyn</a:t>
            </a:r>
            <a:r>
              <a:rPr lang="en-GB" baseline="0" dirty="0"/>
              <a:t> </a:t>
            </a:r>
            <a:r>
              <a:rPr lang="en-GB" baseline="0" dirty="0" err="1"/>
              <a:t>yn</a:t>
            </a:r>
            <a:r>
              <a:rPr lang="en-GB" baseline="0" dirty="0"/>
              <a:t> </a:t>
            </a:r>
            <a:r>
              <a:rPr lang="en-GB" baseline="0" dirty="0" err="1"/>
              <a:t>cynnwys</a:t>
            </a:r>
            <a:r>
              <a:rPr lang="en-GB" baseline="0" dirty="0"/>
              <a:t> </a:t>
            </a:r>
            <a:r>
              <a:rPr lang="en-GB" baseline="0" dirty="0" err="1"/>
              <a:t>rhagor</a:t>
            </a:r>
            <a:r>
              <a:rPr lang="en-GB" baseline="0" dirty="0"/>
              <a:t> o </a:t>
            </a:r>
            <a:r>
              <a:rPr lang="en-GB" baseline="0" dirty="0" err="1"/>
              <a:t>wybodaeth</a:t>
            </a:r>
            <a:r>
              <a:rPr lang="en-GB" baseline="0" dirty="0"/>
              <a:t> am CCUHP – </a:t>
            </a:r>
            <a:r>
              <a:rPr lang="en-GB" baseline="0" dirty="0" err="1"/>
              <a:t>mae’n</a:t>
            </a:r>
            <a:r>
              <a:rPr lang="en-GB" baseline="0" dirty="0"/>
              <a:t> </a:t>
            </a:r>
            <a:r>
              <a:rPr lang="en-GB" baseline="0" dirty="0" err="1"/>
              <a:t>sôn</a:t>
            </a:r>
            <a:r>
              <a:rPr lang="en-GB" baseline="0" dirty="0"/>
              <a:t> am </a:t>
            </a:r>
            <a:r>
              <a:rPr lang="en-GB" baseline="0" dirty="0" err="1"/>
              <a:t>oed</a:t>
            </a:r>
            <a:r>
              <a:rPr lang="en-GB" baseline="0" dirty="0"/>
              <a:t> a </a:t>
            </a:r>
            <a:r>
              <a:rPr lang="en-GB" baseline="0" dirty="0" err="1"/>
              <a:t>dimensiwn</a:t>
            </a:r>
            <a:r>
              <a:rPr lang="en-GB" baseline="0" dirty="0"/>
              <a:t> </a:t>
            </a:r>
            <a:r>
              <a:rPr lang="en-GB" baseline="0" dirty="0" err="1"/>
              <a:t>byd-eang</a:t>
            </a:r>
            <a:r>
              <a:rPr lang="en-GB" baseline="0" dirty="0"/>
              <a:t> CCUHP.</a:t>
            </a:r>
          </a:p>
          <a:p>
            <a:pPr>
              <a:defRPr sz="2000"/>
            </a:pPr>
            <a:endParaRPr lang="en-GB" baseline="0" dirty="0"/>
          </a:p>
          <a:p>
            <a:pPr>
              <a:defRPr sz="2000"/>
            </a:pPr>
            <a:r>
              <a:rPr lang="en-GB" baseline="0" dirty="0" err="1"/>
              <a:t>Mae’n</a:t>
            </a:r>
            <a:r>
              <a:rPr lang="en-GB" baseline="0" dirty="0"/>
              <a:t> </a:t>
            </a:r>
            <a:r>
              <a:rPr lang="en-GB" baseline="0" dirty="0" err="1"/>
              <a:t>werth</a:t>
            </a:r>
            <a:r>
              <a:rPr lang="en-GB" baseline="0" dirty="0"/>
              <a:t> </a:t>
            </a:r>
            <a:r>
              <a:rPr lang="en-GB" baseline="0" dirty="0" err="1"/>
              <a:t>nodi</a:t>
            </a:r>
            <a:r>
              <a:rPr lang="en-GB" baseline="0" dirty="0"/>
              <a:t> </a:t>
            </a:r>
            <a:r>
              <a:rPr lang="en-GB" baseline="0" dirty="0" err="1"/>
              <a:t>mai</a:t>
            </a:r>
            <a:r>
              <a:rPr lang="en-GB" baseline="0" dirty="0"/>
              <a:t> </a:t>
            </a:r>
            <a:r>
              <a:rPr lang="en-GB" baseline="0" dirty="0" err="1"/>
              <a:t>dyma’r</a:t>
            </a:r>
            <a:r>
              <a:rPr lang="en-GB" baseline="0" dirty="0"/>
              <a:t> </a:t>
            </a:r>
            <a:r>
              <a:rPr lang="en-GB" baseline="0" dirty="0" err="1"/>
              <a:t>enghraifft</a:t>
            </a:r>
            <a:r>
              <a:rPr lang="en-GB" baseline="0" dirty="0"/>
              <a:t> o </a:t>
            </a:r>
            <a:r>
              <a:rPr lang="en-GB" baseline="0" dirty="0" err="1"/>
              <a:t>ddeddfwriaeth</a:t>
            </a:r>
            <a:r>
              <a:rPr lang="en-GB" baseline="0" dirty="0"/>
              <a:t> y CU y </a:t>
            </a:r>
            <a:r>
              <a:rPr lang="en-GB" baseline="0" dirty="0" err="1"/>
              <a:t>mae’r</a:t>
            </a:r>
            <a:r>
              <a:rPr lang="en-GB" baseline="0" dirty="0"/>
              <a:t> </a:t>
            </a:r>
            <a:r>
              <a:rPr lang="en-GB" baseline="0" dirty="0" err="1"/>
              <a:t>nifer</a:t>
            </a:r>
            <a:r>
              <a:rPr lang="en-GB" baseline="0" dirty="0"/>
              <a:t> </a:t>
            </a:r>
            <a:r>
              <a:rPr lang="en-GB" baseline="0" dirty="0" err="1"/>
              <a:t>mwyaf</a:t>
            </a:r>
            <a:r>
              <a:rPr lang="en-GB" baseline="0" dirty="0"/>
              <a:t> </a:t>
            </a:r>
            <a:r>
              <a:rPr lang="en-GB" baseline="0" dirty="0" err="1"/>
              <a:t>wedi</a:t>
            </a:r>
            <a:r>
              <a:rPr lang="en-GB" baseline="0" dirty="0"/>
              <a:t> </a:t>
            </a:r>
            <a:r>
              <a:rPr lang="en-GB" baseline="0" dirty="0" err="1"/>
              <a:t>ymrwymo</a:t>
            </a:r>
            <a:r>
              <a:rPr lang="en-GB" baseline="0" dirty="0"/>
              <a:t> </a:t>
            </a:r>
            <a:r>
              <a:rPr lang="en-GB" baseline="0" dirty="0" err="1"/>
              <a:t>iddo</a:t>
            </a:r>
            <a:r>
              <a:rPr lang="en-GB" baseline="0" dirty="0"/>
              <a:t> </a:t>
            </a:r>
            <a:r>
              <a:rPr lang="en-GB" baseline="0" dirty="0" err="1"/>
              <a:t>a’i</a:t>
            </a:r>
            <a:r>
              <a:rPr lang="en-GB" baseline="0" dirty="0"/>
              <a:t> bod </a:t>
            </a:r>
            <a:r>
              <a:rPr lang="en-GB" baseline="0" dirty="0" err="1"/>
              <a:t>yn</a:t>
            </a:r>
            <a:r>
              <a:rPr lang="en-GB" baseline="0" dirty="0"/>
              <a:t> </a:t>
            </a:r>
            <a:r>
              <a:rPr lang="en-GB" baseline="0" dirty="0" err="1"/>
              <a:t>cynnig</a:t>
            </a:r>
            <a:r>
              <a:rPr lang="en-GB" baseline="0" dirty="0"/>
              <a:t> </a:t>
            </a:r>
            <a:r>
              <a:rPr lang="en-GB" baseline="0" dirty="0" err="1"/>
              <a:t>yr</a:t>
            </a:r>
            <a:r>
              <a:rPr lang="en-GB" baseline="0" dirty="0"/>
              <a:t> ‘</a:t>
            </a:r>
            <a:r>
              <a:rPr lang="en-GB" baseline="0" dirty="0" err="1"/>
              <a:t>Addewid</a:t>
            </a:r>
            <a:r>
              <a:rPr lang="en-GB" baseline="0" dirty="0"/>
              <a:t> </a:t>
            </a:r>
            <a:r>
              <a:rPr lang="en-GB" baseline="0" dirty="0" err="1"/>
              <a:t>mwyaf</a:t>
            </a:r>
            <a:r>
              <a:rPr lang="en-GB" baseline="0" dirty="0"/>
              <a:t> </a:t>
            </a:r>
            <a:r>
              <a:rPr lang="en-GB" baseline="0" dirty="0" err="1"/>
              <a:t>i</a:t>
            </a:r>
            <a:r>
              <a:rPr lang="en-GB" baseline="0" dirty="0"/>
              <a:t> </a:t>
            </a:r>
            <a:r>
              <a:rPr lang="en-GB" baseline="0" dirty="0" err="1"/>
              <a:t>Blant</a:t>
            </a:r>
            <a:r>
              <a:rPr lang="en-GB" baseline="0" dirty="0"/>
              <a:t>’ </a:t>
            </a:r>
            <a:r>
              <a:rPr lang="en-GB" baseline="0" dirty="0" err="1"/>
              <a:t>yn</a:t>
            </a:r>
            <a:r>
              <a:rPr lang="en-GB" baseline="0" dirty="0"/>
              <a:t> y </a:t>
            </a:r>
            <a:r>
              <a:rPr lang="en-GB" baseline="0" dirty="0" err="1"/>
              <a:t>byd</a:t>
            </a:r>
            <a:r>
              <a:rPr lang="en-GB" baseline="0" dirty="0"/>
              <a:t>.  </a:t>
            </a:r>
          </a:p>
          <a:p>
            <a:pPr>
              <a:defRPr sz="2000"/>
            </a:pPr>
            <a:endParaRPr lang="en-GB" dirty="0"/>
          </a:p>
          <a:p>
            <a:pPr>
              <a:defRPr sz="2000"/>
            </a:pPr>
            <a:r>
              <a:rPr lang="en-GB" dirty="0"/>
              <a:t>Pan </a:t>
            </a:r>
            <a:r>
              <a:rPr lang="en-GB" dirty="0" err="1"/>
              <a:t>gafodd</a:t>
            </a:r>
            <a:r>
              <a:rPr lang="en-GB" baseline="0" dirty="0"/>
              <a:t> </a:t>
            </a:r>
            <a:r>
              <a:rPr lang="en-GB" baseline="0" dirty="0" err="1"/>
              <a:t>ei</a:t>
            </a:r>
            <a:r>
              <a:rPr lang="en-GB" baseline="0" dirty="0"/>
              <a:t> </a:t>
            </a:r>
            <a:r>
              <a:rPr lang="en-GB" baseline="0" dirty="0" err="1"/>
              <a:t>fabwysiadu</a:t>
            </a:r>
            <a:r>
              <a:rPr lang="en-GB" baseline="0" dirty="0"/>
              <a:t> </a:t>
            </a:r>
            <a:r>
              <a:rPr lang="en-GB" baseline="0" dirty="0" err="1"/>
              <a:t>gan</a:t>
            </a:r>
            <a:r>
              <a:rPr lang="en-GB" baseline="0" dirty="0"/>
              <a:t> y CU </a:t>
            </a:r>
            <a:r>
              <a:rPr lang="en-GB" baseline="0" dirty="0" err="1"/>
              <a:t>ar</a:t>
            </a:r>
            <a:r>
              <a:rPr lang="en-GB" baseline="0" dirty="0"/>
              <a:t> 20 </a:t>
            </a:r>
            <a:r>
              <a:rPr lang="en-GB" baseline="0" dirty="0" err="1"/>
              <a:t>Tachwedd</a:t>
            </a:r>
            <a:r>
              <a:rPr lang="en-GB" baseline="0" dirty="0"/>
              <a:t> </a:t>
            </a:r>
            <a:r>
              <a:rPr lang="en-GB" dirty="0"/>
              <a:t>1989 </a:t>
            </a:r>
            <a:r>
              <a:rPr lang="en-GB" dirty="0" err="1"/>
              <a:t>dewiswyd</a:t>
            </a:r>
            <a:r>
              <a:rPr lang="en-GB" baseline="0" dirty="0"/>
              <a:t> y </a:t>
            </a:r>
            <a:r>
              <a:rPr lang="en-GB" baseline="0" dirty="0" err="1"/>
              <a:t>dyddiad</a:t>
            </a:r>
            <a:r>
              <a:rPr lang="en-GB" baseline="0" dirty="0"/>
              <a:t> </a:t>
            </a:r>
            <a:r>
              <a:rPr lang="en-GB" baseline="0" dirty="0" err="1"/>
              <a:t>hwnnw’n</a:t>
            </a:r>
            <a:r>
              <a:rPr lang="en-GB" baseline="0" dirty="0"/>
              <a:t> </a:t>
            </a:r>
            <a:r>
              <a:rPr lang="en-GB" baseline="0" dirty="0" err="1"/>
              <a:t>Ddiwrnod</a:t>
            </a:r>
            <a:r>
              <a:rPr lang="en-GB" baseline="0" dirty="0"/>
              <a:t> </a:t>
            </a:r>
            <a:r>
              <a:rPr lang="en-GB" baseline="0" dirty="0" err="1"/>
              <a:t>Byd-eang</a:t>
            </a:r>
            <a:r>
              <a:rPr lang="en-GB" baseline="0" dirty="0"/>
              <a:t> y Plant, ac </a:t>
            </a:r>
            <a:r>
              <a:rPr lang="en-GB" baseline="0" dirty="0" err="1"/>
              <a:t>mae’n</a:t>
            </a:r>
            <a:r>
              <a:rPr lang="en-GB" baseline="0" dirty="0"/>
              <a:t> </a:t>
            </a:r>
            <a:r>
              <a:rPr lang="en-GB" baseline="0" dirty="0" err="1"/>
              <a:t>aml</a:t>
            </a:r>
            <a:r>
              <a:rPr lang="en-GB" baseline="0" dirty="0"/>
              <a:t> </a:t>
            </a:r>
            <a:r>
              <a:rPr lang="en-GB" baseline="0" dirty="0" err="1"/>
              <a:t>yn</a:t>
            </a:r>
            <a:r>
              <a:rPr lang="en-GB" baseline="0" dirty="0"/>
              <a:t> </a:t>
            </a:r>
            <a:r>
              <a:rPr lang="en-GB" baseline="0" dirty="0" err="1"/>
              <a:t>cael</a:t>
            </a:r>
            <a:r>
              <a:rPr lang="en-GB" baseline="0" dirty="0"/>
              <a:t> </a:t>
            </a:r>
            <a:r>
              <a:rPr lang="en-GB" baseline="0" dirty="0" err="1"/>
              <a:t>ei</a:t>
            </a:r>
            <a:r>
              <a:rPr lang="en-GB" baseline="0" dirty="0"/>
              <a:t> </a:t>
            </a:r>
            <a:r>
              <a:rPr lang="en-GB" baseline="0" dirty="0" err="1"/>
              <a:t>ddathlu</a:t>
            </a:r>
            <a:r>
              <a:rPr lang="en-GB" baseline="0" dirty="0"/>
              <a:t> </a:t>
            </a:r>
            <a:r>
              <a:rPr lang="en-GB" baseline="0" dirty="0" err="1"/>
              <a:t>yng</a:t>
            </a:r>
            <a:r>
              <a:rPr lang="en-GB" baseline="0" dirty="0"/>
              <a:t> </a:t>
            </a:r>
            <a:r>
              <a:rPr lang="en-GB" baseline="0" dirty="0" err="1"/>
              <a:t>Nghymru</a:t>
            </a:r>
            <a:r>
              <a:rPr lang="en-GB" baseline="0" dirty="0"/>
              <a:t> ac </a:t>
            </a:r>
            <a:r>
              <a:rPr lang="en-GB" baseline="0" dirty="0" err="1"/>
              <a:t>ar</a:t>
            </a:r>
            <a:r>
              <a:rPr lang="en-GB" baseline="0" dirty="0"/>
              <a:t> draws y </a:t>
            </a:r>
            <a:r>
              <a:rPr lang="en-GB" baseline="0" dirty="0" err="1"/>
              <a:t>byd</a:t>
            </a:r>
            <a:r>
              <a:rPr lang="en-GB" baseline="0" dirty="0"/>
              <a:t>. </a:t>
            </a:r>
            <a:endParaRPr lang="en-GB" dirty="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7</a:t>
            </a:fld>
            <a:endParaRPr lang="en-GB"/>
          </a:p>
        </p:txBody>
      </p:sp>
    </p:spTree>
    <p:extLst>
      <p:ext uri="{BB962C8B-B14F-4D97-AF65-F5344CB8AC3E}">
        <p14:creationId xmlns:p14="http://schemas.microsoft.com/office/powerpoint/2010/main" val="290927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This activity</a:t>
            </a:r>
            <a:r>
              <a:rPr lang="en-GB" baseline="0" dirty="0"/>
              <a:t> gives participants an opportunity to look through the range of articles and think about which ones are relevant to their role.</a:t>
            </a:r>
          </a:p>
          <a:p>
            <a:pPr>
              <a:defRPr sz="2000"/>
            </a:pPr>
            <a:endParaRPr lang="en-GB" baseline="0" dirty="0"/>
          </a:p>
          <a:p>
            <a:pPr lvl="0"/>
            <a:r>
              <a:rPr lang="en-GB" sz="1200" kern="1200" dirty="0">
                <a:solidFill>
                  <a:schemeClr val="tx1"/>
                </a:solidFill>
                <a:effectLst/>
                <a:latin typeface="+mn-lt"/>
                <a:ea typeface="+mn-ea"/>
                <a:cs typeface="+mn-cs"/>
              </a:rPr>
              <a:t>All are important and relevant in </a:t>
            </a:r>
            <a:r>
              <a:rPr lang="en-GB" sz="1200" kern="1200" dirty="0" smtClean="0">
                <a:solidFill>
                  <a:schemeClr val="tx1"/>
                </a:solidFill>
                <a:effectLst/>
                <a:latin typeface="+mn-lt"/>
                <a:ea typeface="+mn-ea"/>
                <a:cs typeface="+mn-cs"/>
              </a:rPr>
              <a:t>work with children and young people, it may be that you have more of an influence as a professional over some rights more than others</a:t>
            </a:r>
          </a:p>
          <a:p>
            <a:pPr lvl="0"/>
            <a:endParaRPr lang="en-GB" sz="1200" kern="1200" dirty="0">
              <a:solidFill>
                <a:schemeClr val="tx1"/>
              </a:solidFill>
              <a:effectLst/>
              <a:latin typeface="+mn-lt"/>
              <a:ea typeface="+mn-ea"/>
              <a:cs typeface="+mn-cs"/>
            </a:endParaRPr>
          </a:p>
          <a:p>
            <a:pPr>
              <a:defRPr sz="2000"/>
            </a:pPr>
            <a:endParaRPr lang="en-US" dirty="0"/>
          </a:p>
          <a:p>
            <a:pPr>
              <a:defRPr sz="2000"/>
            </a:pPr>
            <a:r>
              <a:rPr lang="en-US" dirty="0" smtClean="0"/>
              <a:t>……………………………………………………………………………………………………………………………………………………………………………………………………………………………………………………………………….</a:t>
            </a:r>
          </a:p>
          <a:p>
            <a:pPr>
              <a:defRPr sz="2000"/>
            </a:pPr>
            <a:endParaRPr lang="en-US" dirty="0" smtClean="0"/>
          </a:p>
          <a:p>
            <a:pPr>
              <a:defRPr sz="2000"/>
            </a:pPr>
            <a:r>
              <a:rPr lang="en-US" dirty="0" err="1" smtClean="0"/>
              <a:t>Mae’r</a:t>
            </a:r>
            <a:r>
              <a:rPr lang="en-US" dirty="0" smtClean="0"/>
              <a:t> </a:t>
            </a:r>
            <a:r>
              <a:rPr lang="en-US" dirty="0" err="1"/>
              <a:t>gweithgaredd</a:t>
            </a:r>
            <a:r>
              <a:rPr lang="en-US" dirty="0"/>
              <a:t> </a:t>
            </a:r>
            <a:r>
              <a:rPr lang="en-US" dirty="0" err="1"/>
              <a:t>hwn</a:t>
            </a:r>
            <a:r>
              <a:rPr lang="en-US" dirty="0"/>
              <a:t> </a:t>
            </a:r>
            <a:r>
              <a:rPr lang="en-US" dirty="0" err="1"/>
              <a:t>yn</a:t>
            </a:r>
            <a:r>
              <a:rPr lang="en-US" dirty="0"/>
              <a:t> </a:t>
            </a:r>
            <a:r>
              <a:rPr lang="en-US" dirty="0" err="1"/>
              <a:t>rhoi</a:t>
            </a:r>
            <a:r>
              <a:rPr lang="en-US" dirty="0"/>
              <a:t> </a:t>
            </a:r>
            <a:r>
              <a:rPr lang="en-US" dirty="0" err="1"/>
              <a:t>cyfle</a:t>
            </a:r>
            <a:r>
              <a:rPr lang="en-US" dirty="0"/>
              <a:t> </a:t>
            </a:r>
            <a:r>
              <a:rPr lang="en-US" dirty="0" err="1"/>
              <a:t>i’r</a:t>
            </a:r>
            <a:r>
              <a:rPr lang="en-US" dirty="0"/>
              <a:t> </a:t>
            </a:r>
            <a:r>
              <a:rPr lang="en-US" dirty="0" err="1"/>
              <a:t>cyfranogwyr</a:t>
            </a:r>
            <a:r>
              <a:rPr lang="en-US" dirty="0"/>
              <a:t> </a:t>
            </a:r>
            <a:r>
              <a:rPr lang="en-US" dirty="0" err="1"/>
              <a:t>edrych</a:t>
            </a:r>
            <a:r>
              <a:rPr lang="en-US" dirty="0"/>
              <a:t> </a:t>
            </a:r>
            <a:r>
              <a:rPr lang="en-US" dirty="0" err="1"/>
              <a:t>trwy’r</a:t>
            </a:r>
            <a:r>
              <a:rPr lang="en-US" dirty="0"/>
              <a:t> </a:t>
            </a:r>
            <a:r>
              <a:rPr lang="en-US" dirty="0" err="1"/>
              <a:t>amrywiaeth</a:t>
            </a:r>
            <a:r>
              <a:rPr lang="en-US" dirty="0"/>
              <a:t> o </a:t>
            </a:r>
            <a:r>
              <a:rPr lang="en-US" dirty="0" err="1"/>
              <a:t>erthyglau</a:t>
            </a:r>
            <a:r>
              <a:rPr lang="en-US" baseline="0" dirty="0"/>
              <a:t> a </a:t>
            </a:r>
            <a:r>
              <a:rPr lang="en-US" baseline="0" dirty="0" err="1"/>
              <a:t>meddwl</a:t>
            </a:r>
            <a:r>
              <a:rPr lang="en-US" baseline="0" dirty="0"/>
              <a:t> pa rai </a:t>
            </a:r>
            <a:r>
              <a:rPr lang="en-US" baseline="0" dirty="0" err="1"/>
              <a:t>ohonyn</a:t>
            </a:r>
            <a:r>
              <a:rPr lang="en-US" baseline="0" dirty="0"/>
              <a:t> </a:t>
            </a:r>
            <a:r>
              <a:rPr lang="en-US" baseline="0" dirty="0" err="1"/>
              <a:t>nhw</a:t>
            </a:r>
            <a:r>
              <a:rPr lang="en-US" baseline="0" dirty="0"/>
              <a:t> </a:t>
            </a:r>
            <a:r>
              <a:rPr lang="en-US" baseline="0" dirty="0" err="1"/>
              <a:t>sy’n</a:t>
            </a:r>
            <a:r>
              <a:rPr lang="en-US" baseline="0" dirty="0"/>
              <a:t> </a:t>
            </a:r>
            <a:r>
              <a:rPr lang="en-US" baseline="0" dirty="0" err="1"/>
              <a:t>berthnasol</a:t>
            </a:r>
            <a:r>
              <a:rPr lang="en-US" baseline="0" dirty="0"/>
              <a:t> </a:t>
            </a:r>
            <a:r>
              <a:rPr lang="en-US" baseline="0" dirty="0" err="1"/>
              <a:t>i’w</a:t>
            </a:r>
            <a:r>
              <a:rPr lang="en-US" baseline="0" dirty="0"/>
              <a:t> </a:t>
            </a:r>
            <a:r>
              <a:rPr lang="en-US" baseline="0" dirty="0" err="1"/>
              <a:t>rôl</a:t>
            </a:r>
            <a:r>
              <a:rPr lang="en-US" baseline="0" dirty="0"/>
              <a:t>. </a:t>
            </a:r>
            <a:endParaRPr lang="en-US" baseline="0" dirty="0" smtClean="0"/>
          </a:p>
          <a:p>
            <a:pPr>
              <a:defRPr sz="2000"/>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sz="2000"/>
            </a:pPr>
            <a:r>
              <a:rPr lang="en-GB" sz="2000" kern="1200" dirty="0" smtClean="0">
                <a:solidFill>
                  <a:schemeClr val="tx1"/>
                </a:solidFill>
                <a:effectLst/>
                <a:latin typeface="+mn-lt"/>
                <a:ea typeface="+mn-ea"/>
                <a:cs typeface="+mn-cs"/>
              </a:rPr>
              <a:t>Mae </a:t>
            </a:r>
            <a:r>
              <a:rPr lang="en-GB" sz="2000" kern="1200" dirty="0" err="1" smtClean="0">
                <a:solidFill>
                  <a:schemeClr val="tx1"/>
                </a:solidFill>
                <a:effectLst/>
                <a:latin typeface="+mn-lt"/>
                <a:ea typeface="+mn-ea"/>
                <a:cs typeface="+mn-cs"/>
              </a:rPr>
              <a:t>pob</a:t>
            </a:r>
            <a:r>
              <a:rPr lang="en-GB" sz="2000" kern="1200" dirty="0" smtClean="0">
                <a:solidFill>
                  <a:schemeClr val="tx1"/>
                </a:solidFill>
                <a:effectLst/>
                <a:latin typeface="+mn-lt"/>
                <a:ea typeface="+mn-ea"/>
                <a:cs typeface="+mn-cs"/>
              </a:rPr>
              <a:t> un </a:t>
            </a:r>
            <a:r>
              <a:rPr lang="en-GB" sz="2000" kern="1200" dirty="0" err="1" smtClean="0">
                <a:solidFill>
                  <a:schemeClr val="tx1"/>
                </a:solidFill>
                <a:effectLst/>
                <a:latin typeface="+mn-lt"/>
                <a:ea typeface="+mn-ea"/>
                <a:cs typeface="+mn-cs"/>
              </a:rPr>
              <a:t>ohonynt</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yn</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bwysig</a:t>
            </a:r>
            <a:r>
              <a:rPr lang="en-GB" sz="2000" kern="1200" dirty="0" smtClean="0">
                <a:solidFill>
                  <a:schemeClr val="tx1"/>
                </a:solidFill>
                <a:effectLst/>
                <a:latin typeface="+mn-lt"/>
                <a:ea typeface="+mn-ea"/>
                <a:cs typeface="+mn-cs"/>
              </a:rPr>
              <a:t> ac </a:t>
            </a:r>
            <a:r>
              <a:rPr lang="en-GB" sz="2000" kern="1200" dirty="0" err="1" smtClean="0">
                <a:solidFill>
                  <a:schemeClr val="tx1"/>
                </a:solidFill>
                <a:effectLst/>
                <a:latin typeface="+mn-lt"/>
                <a:ea typeface="+mn-ea"/>
                <a:cs typeface="+mn-cs"/>
              </a:rPr>
              <a:t>yn</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berthnasol</a:t>
            </a:r>
            <a:r>
              <a:rPr lang="en-GB" sz="2000" kern="1200" dirty="0" smtClean="0">
                <a:solidFill>
                  <a:schemeClr val="tx1"/>
                </a:solidFill>
                <a:effectLst/>
                <a:latin typeface="+mn-lt"/>
                <a:ea typeface="+mn-ea"/>
                <a:cs typeface="+mn-cs"/>
              </a:rPr>
              <a:t> pan </a:t>
            </a:r>
            <a:r>
              <a:rPr lang="en-GB" sz="2000" kern="1200" dirty="0" err="1" smtClean="0">
                <a:solidFill>
                  <a:schemeClr val="tx1"/>
                </a:solidFill>
                <a:effectLst/>
                <a:latin typeface="+mn-lt"/>
                <a:ea typeface="+mn-ea"/>
                <a:cs typeface="+mn-cs"/>
              </a:rPr>
              <a:t>chi’n</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gweithio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gyda</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phlant</a:t>
            </a:r>
            <a:r>
              <a:rPr lang="en-GB" sz="2000" kern="1200" dirty="0" smtClean="0">
                <a:solidFill>
                  <a:schemeClr val="tx1"/>
                </a:solidFill>
                <a:effectLst/>
                <a:latin typeface="+mn-lt"/>
                <a:ea typeface="+mn-ea"/>
                <a:cs typeface="+mn-cs"/>
              </a:rPr>
              <a:t> a </a:t>
            </a:r>
            <a:r>
              <a:rPr lang="en-GB" sz="2000" kern="1200" dirty="0" err="1" smtClean="0">
                <a:solidFill>
                  <a:schemeClr val="tx1"/>
                </a:solidFill>
                <a:effectLst/>
                <a:latin typeface="+mn-lt"/>
                <a:ea typeface="+mn-ea"/>
                <a:cs typeface="+mn-cs"/>
              </a:rPr>
              <a:t>phobl</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ifanc</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efallai</a:t>
            </a:r>
            <a:r>
              <a:rPr lang="en-GB" sz="2000" kern="1200" dirty="0" smtClean="0">
                <a:solidFill>
                  <a:schemeClr val="tx1"/>
                </a:solidFill>
                <a:effectLst/>
                <a:latin typeface="+mn-lt"/>
                <a:ea typeface="+mn-ea"/>
                <a:cs typeface="+mn-cs"/>
              </a:rPr>
              <a:t> bod </a:t>
            </a:r>
            <a:r>
              <a:rPr lang="en-GB" sz="2000" kern="1200" dirty="0" err="1" smtClean="0">
                <a:solidFill>
                  <a:schemeClr val="tx1"/>
                </a:solidFill>
                <a:effectLst/>
                <a:latin typeface="+mn-lt"/>
                <a:ea typeface="+mn-ea"/>
                <a:cs typeface="+mn-cs"/>
              </a:rPr>
              <a:t>gennych</a:t>
            </a:r>
            <a:r>
              <a:rPr lang="en-GB" sz="2000" kern="1200" dirty="0" smtClean="0">
                <a:solidFill>
                  <a:schemeClr val="tx1"/>
                </a:solidFill>
                <a:effectLst/>
                <a:latin typeface="+mn-lt"/>
                <a:ea typeface="+mn-ea"/>
                <a:cs typeface="+mn-cs"/>
              </a:rPr>
              <a:t> chi </a:t>
            </a:r>
            <a:r>
              <a:rPr lang="en-GB" sz="2000" kern="1200" dirty="0" err="1" smtClean="0">
                <a:solidFill>
                  <a:schemeClr val="tx1"/>
                </a:solidFill>
                <a:effectLst/>
                <a:latin typeface="+mn-lt"/>
                <a:ea typeface="+mn-ea"/>
                <a:cs typeface="+mn-cs"/>
              </a:rPr>
              <a:t>fwy</a:t>
            </a:r>
            <a:r>
              <a:rPr lang="en-GB" sz="2000" kern="1200" dirty="0" smtClean="0">
                <a:solidFill>
                  <a:schemeClr val="tx1"/>
                </a:solidFill>
                <a:effectLst/>
                <a:latin typeface="+mn-lt"/>
                <a:ea typeface="+mn-ea"/>
                <a:cs typeface="+mn-cs"/>
              </a:rPr>
              <a:t> o </a:t>
            </a:r>
            <a:r>
              <a:rPr lang="en-GB" sz="2000" kern="1200" dirty="0" err="1" smtClean="0">
                <a:solidFill>
                  <a:schemeClr val="tx1"/>
                </a:solidFill>
                <a:effectLst/>
                <a:latin typeface="+mn-lt"/>
                <a:ea typeface="+mn-ea"/>
                <a:cs typeface="+mn-cs"/>
              </a:rPr>
              <a:t>ddylanwad</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fel</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gweithiwr</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proffesiynol</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dros</a:t>
            </a:r>
            <a:r>
              <a:rPr lang="en-GB" sz="2000" kern="1200" dirty="0" smtClean="0">
                <a:solidFill>
                  <a:schemeClr val="tx1"/>
                </a:solidFill>
                <a:effectLst/>
                <a:latin typeface="+mn-lt"/>
                <a:ea typeface="+mn-ea"/>
                <a:cs typeface="+mn-cs"/>
              </a:rPr>
              <a:t> rai </a:t>
            </a:r>
            <a:r>
              <a:rPr lang="en-GB" sz="2000" kern="1200" dirty="0" err="1" smtClean="0">
                <a:solidFill>
                  <a:schemeClr val="tx1"/>
                </a:solidFill>
                <a:effectLst/>
                <a:latin typeface="+mn-lt"/>
                <a:ea typeface="+mn-ea"/>
                <a:cs typeface="+mn-cs"/>
              </a:rPr>
              <a:t>hawliau</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yn</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fwy</a:t>
            </a:r>
            <a:r>
              <a:rPr lang="en-GB" sz="2000" kern="1200" dirty="0" smtClean="0">
                <a:solidFill>
                  <a:schemeClr val="tx1"/>
                </a:solidFill>
                <a:effectLst/>
                <a:latin typeface="+mn-lt"/>
                <a:ea typeface="+mn-ea"/>
                <a:cs typeface="+mn-cs"/>
              </a:rPr>
              <a:t> nag </a:t>
            </a:r>
            <a:r>
              <a:rPr lang="en-GB" sz="2000" kern="1200" dirty="0" err="1" smtClean="0">
                <a:solidFill>
                  <a:schemeClr val="tx1"/>
                </a:solidFill>
                <a:effectLst/>
                <a:latin typeface="+mn-lt"/>
                <a:ea typeface="+mn-ea"/>
                <a:cs typeface="+mn-cs"/>
              </a:rPr>
              <a:t>eraill</a:t>
            </a:r>
            <a:r>
              <a:rPr lang="en-GB" sz="2000" kern="1200" dirty="0" smtClean="0">
                <a:solidFill>
                  <a:schemeClr val="tx1"/>
                </a:solidFill>
                <a:effectLst/>
                <a:latin typeface="+mn-lt"/>
                <a:ea typeface="+mn-ea"/>
                <a:cs typeface="+mn-cs"/>
              </a:rPr>
              <a:t>.</a:t>
            </a:r>
          </a:p>
          <a:p>
            <a:pPr>
              <a:defRPr sz="2000"/>
            </a:pPr>
            <a:endParaRPr lang="en-US" baseline="0" dirty="0"/>
          </a:p>
          <a:p>
            <a:pPr>
              <a:defRPr sz="2000"/>
            </a:pPr>
            <a:endParaRPr lang="en-US" baseline="0"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8</a:t>
            </a:fld>
            <a:endParaRPr lang="en-GB"/>
          </a:p>
        </p:txBody>
      </p:sp>
    </p:spTree>
    <p:extLst>
      <p:ext uri="{BB962C8B-B14F-4D97-AF65-F5344CB8AC3E}">
        <p14:creationId xmlns:p14="http://schemas.microsoft.com/office/powerpoint/2010/main" val="354420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access their needs, children have to rely on adults. Adults who make decisions that affect children are all responsible for making sure that children’s rights are upheld and respected. These are duties under the UNCRC. We as adults who care about and care for children are therefore “Duty Bearers” with a responsibility to ensure children get their rights. </a:t>
            </a:r>
          </a:p>
          <a:p>
            <a:endParaRPr lang="en-GB" dirty="0"/>
          </a:p>
          <a:p>
            <a:r>
              <a:rPr lang="en-GB" dirty="0" smtClean="0"/>
              <a:t>------------------------------------------------------------------------------------------------------------------------------------------------------------------------------------</a:t>
            </a:r>
            <a:endParaRPr lang="en-GB" dirty="0"/>
          </a:p>
          <a:p>
            <a:endParaRPr lang="en-GB" dirty="0"/>
          </a:p>
          <a:p>
            <a:r>
              <a:rPr lang="en-GB" dirty="0" err="1"/>
              <a:t>Mae’n</a:t>
            </a:r>
            <a:r>
              <a:rPr lang="en-GB" dirty="0"/>
              <a:t> </a:t>
            </a:r>
            <a:r>
              <a:rPr lang="en-GB" dirty="0" err="1"/>
              <a:t>rhaid</a:t>
            </a:r>
            <a:r>
              <a:rPr lang="en-GB" dirty="0"/>
              <a:t> </a:t>
            </a:r>
            <a:r>
              <a:rPr lang="en-GB" dirty="0" err="1"/>
              <a:t>i</a:t>
            </a:r>
            <a:r>
              <a:rPr lang="en-GB" dirty="0"/>
              <a:t> </a:t>
            </a:r>
            <a:r>
              <a:rPr lang="en-GB" dirty="0" err="1"/>
              <a:t>blant</a:t>
            </a:r>
            <a:r>
              <a:rPr lang="en-GB" dirty="0"/>
              <a:t> </a:t>
            </a:r>
            <a:r>
              <a:rPr lang="en-GB" dirty="0" err="1"/>
              <a:t>ddibynnu</a:t>
            </a:r>
            <a:r>
              <a:rPr lang="en-GB" baseline="0" dirty="0"/>
              <a:t> </a:t>
            </a:r>
            <a:r>
              <a:rPr lang="en-GB" baseline="0" dirty="0" err="1"/>
              <a:t>ar</a:t>
            </a:r>
            <a:r>
              <a:rPr lang="en-GB" baseline="0" dirty="0"/>
              <a:t> </a:t>
            </a:r>
            <a:r>
              <a:rPr lang="en-GB" baseline="0" dirty="0" err="1"/>
              <a:t>oedolion</a:t>
            </a:r>
            <a:r>
              <a:rPr lang="en-GB" baseline="0" dirty="0"/>
              <a:t> </a:t>
            </a:r>
            <a:r>
              <a:rPr lang="en-GB" baseline="0" dirty="0" err="1"/>
              <a:t>i</a:t>
            </a:r>
            <a:r>
              <a:rPr lang="en-GB" baseline="0" dirty="0"/>
              <a:t> </a:t>
            </a:r>
            <a:r>
              <a:rPr lang="en-GB" baseline="0" dirty="0" err="1"/>
              <a:t>gael</a:t>
            </a:r>
            <a:r>
              <a:rPr lang="en-GB" baseline="0" dirty="0"/>
              <a:t> </a:t>
            </a:r>
            <a:r>
              <a:rPr lang="en-GB" baseline="0" dirty="0" err="1"/>
              <a:t>mynediad</a:t>
            </a:r>
            <a:r>
              <a:rPr lang="en-GB" baseline="0" dirty="0"/>
              <a:t> </a:t>
            </a:r>
            <a:r>
              <a:rPr lang="en-GB" baseline="0" dirty="0" err="1"/>
              <a:t>i’w</a:t>
            </a:r>
            <a:r>
              <a:rPr lang="en-GB" baseline="0" dirty="0"/>
              <a:t> </a:t>
            </a:r>
            <a:r>
              <a:rPr lang="en-GB" baseline="0" dirty="0" err="1"/>
              <a:t>hanghenion</a:t>
            </a:r>
            <a:r>
              <a:rPr lang="en-GB" baseline="0" dirty="0"/>
              <a:t>. Mae </a:t>
            </a:r>
            <a:r>
              <a:rPr lang="en-GB" baseline="0" dirty="0" err="1"/>
              <a:t>pob</a:t>
            </a:r>
            <a:r>
              <a:rPr lang="en-GB" baseline="0" dirty="0"/>
              <a:t> </a:t>
            </a:r>
            <a:r>
              <a:rPr lang="en-GB" baseline="0" dirty="0" err="1"/>
              <a:t>oedolyn</a:t>
            </a:r>
            <a:r>
              <a:rPr lang="en-GB" baseline="0" dirty="0"/>
              <a:t> </a:t>
            </a:r>
            <a:r>
              <a:rPr lang="en-GB" baseline="0" dirty="0" err="1"/>
              <a:t>sy’n</a:t>
            </a:r>
            <a:r>
              <a:rPr lang="en-GB" baseline="0" dirty="0"/>
              <a:t> </a:t>
            </a:r>
            <a:r>
              <a:rPr lang="en-GB" baseline="0" dirty="0" err="1"/>
              <a:t>gwneud</a:t>
            </a:r>
            <a:r>
              <a:rPr lang="en-GB" baseline="0" dirty="0"/>
              <a:t> </a:t>
            </a:r>
            <a:r>
              <a:rPr lang="en-GB" baseline="0" dirty="0" err="1"/>
              <a:t>penderfyniadau</a:t>
            </a:r>
            <a:r>
              <a:rPr lang="en-GB" baseline="0" dirty="0"/>
              <a:t> </a:t>
            </a:r>
            <a:r>
              <a:rPr lang="en-GB" baseline="0" dirty="0" err="1"/>
              <a:t>sy’n</a:t>
            </a:r>
            <a:r>
              <a:rPr lang="en-GB" baseline="0" dirty="0"/>
              <a:t> </a:t>
            </a:r>
            <a:r>
              <a:rPr lang="en-GB" baseline="0" dirty="0" err="1"/>
              <a:t>effeithio</a:t>
            </a:r>
            <a:r>
              <a:rPr lang="en-GB" baseline="0" dirty="0"/>
              <a:t> </a:t>
            </a:r>
            <a:r>
              <a:rPr lang="en-GB" baseline="0" dirty="0" err="1"/>
              <a:t>ar</a:t>
            </a:r>
            <a:r>
              <a:rPr lang="en-GB" baseline="0" dirty="0"/>
              <a:t> </a:t>
            </a:r>
            <a:r>
              <a:rPr lang="en-GB" baseline="0" dirty="0" err="1"/>
              <a:t>blant</a:t>
            </a:r>
            <a:r>
              <a:rPr lang="en-GB" baseline="0" dirty="0"/>
              <a:t> </a:t>
            </a:r>
            <a:r>
              <a:rPr lang="en-GB" baseline="0" dirty="0" err="1"/>
              <a:t>yn</a:t>
            </a:r>
            <a:r>
              <a:rPr lang="en-GB" baseline="0" dirty="0"/>
              <a:t> </a:t>
            </a:r>
            <a:r>
              <a:rPr lang="en-GB" baseline="0" dirty="0" err="1"/>
              <a:t>gyfrifol</a:t>
            </a:r>
            <a:r>
              <a:rPr lang="en-GB" baseline="0" dirty="0"/>
              <a:t> am </a:t>
            </a:r>
            <a:r>
              <a:rPr lang="en-GB" baseline="0" dirty="0" err="1"/>
              <a:t>sicrhau</a:t>
            </a:r>
            <a:r>
              <a:rPr lang="en-GB" baseline="0" dirty="0"/>
              <a:t> bod </a:t>
            </a:r>
            <a:r>
              <a:rPr lang="en-GB" baseline="0" dirty="0" err="1"/>
              <a:t>hawliau</a:t>
            </a:r>
            <a:r>
              <a:rPr lang="en-GB" baseline="0" dirty="0"/>
              <a:t> plant </a:t>
            </a:r>
            <a:r>
              <a:rPr lang="en-GB" baseline="0" dirty="0" err="1"/>
              <a:t>yn</a:t>
            </a:r>
            <a:r>
              <a:rPr lang="en-GB" baseline="0" dirty="0"/>
              <a:t> </a:t>
            </a:r>
            <a:r>
              <a:rPr lang="en-GB" baseline="0" dirty="0" err="1"/>
              <a:t>cael</a:t>
            </a:r>
            <a:r>
              <a:rPr lang="en-GB" baseline="0" dirty="0"/>
              <a:t> </a:t>
            </a:r>
            <a:r>
              <a:rPr lang="en-GB" baseline="0" dirty="0" err="1"/>
              <a:t>eu</a:t>
            </a:r>
            <a:r>
              <a:rPr lang="en-GB" baseline="0" dirty="0"/>
              <a:t> </a:t>
            </a:r>
            <a:r>
              <a:rPr lang="en-GB" baseline="0" dirty="0" err="1"/>
              <a:t>cynnal</a:t>
            </a:r>
            <a:r>
              <a:rPr lang="en-GB" baseline="0" dirty="0"/>
              <a:t> </a:t>
            </a:r>
            <a:r>
              <a:rPr lang="en-GB" baseline="0" dirty="0" err="1"/>
              <a:t>a’u</a:t>
            </a:r>
            <a:r>
              <a:rPr lang="en-GB" baseline="0" dirty="0"/>
              <a:t> </a:t>
            </a:r>
            <a:r>
              <a:rPr lang="en-GB" baseline="0" dirty="0" err="1"/>
              <a:t>parchu</a:t>
            </a:r>
            <a:r>
              <a:rPr lang="en-GB" baseline="0" dirty="0"/>
              <a:t>. </a:t>
            </a:r>
            <a:r>
              <a:rPr lang="en-GB" baseline="0" dirty="0" err="1"/>
              <a:t>Mae’r</a:t>
            </a:r>
            <a:r>
              <a:rPr lang="en-GB" baseline="0" dirty="0"/>
              <a:t> </a:t>
            </a:r>
            <a:r>
              <a:rPr lang="en-GB" baseline="0" dirty="0" err="1"/>
              <a:t>rhain</a:t>
            </a:r>
            <a:r>
              <a:rPr lang="en-GB" baseline="0" dirty="0"/>
              <a:t> </a:t>
            </a:r>
            <a:r>
              <a:rPr lang="en-GB" baseline="0" dirty="0" err="1"/>
              <a:t>yn</a:t>
            </a:r>
            <a:r>
              <a:rPr lang="en-GB" baseline="0" dirty="0"/>
              <a:t> </a:t>
            </a:r>
            <a:r>
              <a:rPr lang="en-GB" baseline="0" dirty="0" err="1"/>
              <a:t>ddyletswyddau</a:t>
            </a:r>
            <a:r>
              <a:rPr lang="en-GB" baseline="0" dirty="0"/>
              <a:t> o </a:t>
            </a:r>
            <a:r>
              <a:rPr lang="en-GB" baseline="0" dirty="0" err="1"/>
              <a:t>dan</a:t>
            </a:r>
            <a:r>
              <a:rPr lang="en-GB" baseline="0" dirty="0"/>
              <a:t> CCUHP. </a:t>
            </a:r>
            <a:r>
              <a:rPr lang="en-GB" baseline="0" dirty="0" err="1"/>
              <a:t>Rydym</a:t>
            </a:r>
            <a:r>
              <a:rPr lang="en-GB" baseline="0" dirty="0"/>
              <a:t> </a:t>
            </a:r>
            <a:r>
              <a:rPr lang="en-GB" baseline="0" dirty="0" err="1"/>
              <a:t>ni’n</a:t>
            </a:r>
            <a:r>
              <a:rPr lang="en-GB" baseline="0" dirty="0"/>
              <a:t> </a:t>
            </a:r>
            <a:r>
              <a:rPr lang="en-GB" baseline="0" dirty="0" err="1"/>
              <a:t>oedolion</a:t>
            </a:r>
            <a:r>
              <a:rPr lang="en-GB" baseline="0" dirty="0"/>
              <a:t> </a:t>
            </a:r>
            <a:r>
              <a:rPr lang="en-GB" baseline="0" dirty="0" err="1"/>
              <a:t>sydd</a:t>
            </a:r>
            <a:r>
              <a:rPr lang="en-GB" baseline="0" dirty="0"/>
              <a:t> â </a:t>
            </a:r>
            <a:r>
              <a:rPr lang="en-GB" baseline="0" dirty="0" err="1"/>
              <a:t>gofal</a:t>
            </a:r>
            <a:r>
              <a:rPr lang="en-GB" baseline="0" dirty="0"/>
              <a:t> ac </a:t>
            </a:r>
            <a:r>
              <a:rPr lang="en-GB" baseline="0" dirty="0" err="1"/>
              <a:t>yn</a:t>
            </a:r>
            <a:r>
              <a:rPr lang="en-GB" baseline="0" dirty="0"/>
              <a:t> </a:t>
            </a:r>
            <a:r>
              <a:rPr lang="en-GB" baseline="0" dirty="0" err="1"/>
              <a:t>gofalu</a:t>
            </a:r>
            <a:r>
              <a:rPr lang="en-GB" baseline="0" dirty="0"/>
              <a:t> am </a:t>
            </a:r>
            <a:r>
              <a:rPr lang="en-GB" baseline="0" dirty="0" err="1"/>
              <a:t>blant</a:t>
            </a:r>
            <a:r>
              <a:rPr lang="en-GB" baseline="0" dirty="0"/>
              <a:t>, ac felly </a:t>
            </a:r>
            <a:r>
              <a:rPr lang="en-GB" baseline="0" dirty="0" err="1"/>
              <a:t>rydym</a:t>
            </a:r>
            <a:r>
              <a:rPr lang="en-GB" baseline="0" dirty="0"/>
              <a:t> </a:t>
            </a:r>
            <a:r>
              <a:rPr lang="en-GB" baseline="0" dirty="0" err="1"/>
              <a:t>ni’n</a:t>
            </a:r>
            <a:r>
              <a:rPr lang="en-GB" baseline="0" dirty="0"/>
              <a:t> ‘</a:t>
            </a:r>
            <a:r>
              <a:rPr lang="en-GB" baseline="0" dirty="0" err="1"/>
              <a:t>Ddeiliaid</a:t>
            </a:r>
            <a:r>
              <a:rPr lang="en-GB" baseline="0" dirty="0"/>
              <a:t> </a:t>
            </a:r>
            <a:r>
              <a:rPr lang="en-GB" baseline="0" dirty="0" err="1"/>
              <a:t>Dyletswydd</a:t>
            </a:r>
            <a:r>
              <a:rPr lang="en-GB" baseline="0" dirty="0"/>
              <a:t>’ </a:t>
            </a:r>
            <a:r>
              <a:rPr lang="en-GB" baseline="0" dirty="0" err="1"/>
              <a:t>sydd</a:t>
            </a:r>
            <a:r>
              <a:rPr lang="en-GB" baseline="0" dirty="0"/>
              <a:t> â </a:t>
            </a:r>
            <a:r>
              <a:rPr lang="en-GB" baseline="0" dirty="0" err="1"/>
              <a:t>chyfrifoldeb</a:t>
            </a:r>
            <a:r>
              <a:rPr lang="en-GB" baseline="0" dirty="0"/>
              <a:t> </a:t>
            </a:r>
            <a:r>
              <a:rPr lang="en-GB" baseline="0" dirty="0" err="1"/>
              <a:t>i</a:t>
            </a:r>
            <a:r>
              <a:rPr lang="en-GB" baseline="0" dirty="0"/>
              <a:t> </a:t>
            </a:r>
            <a:r>
              <a:rPr lang="en-GB" baseline="0" dirty="0" err="1"/>
              <a:t>sicrhau</a:t>
            </a:r>
            <a:r>
              <a:rPr lang="en-GB" baseline="0" dirty="0"/>
              <a:t> bod plant </a:t>
            </a:r>
            <a:r>
              <a:rPr lang="en-GB" baseline="0" dirty="0" err="1"/>
              <a:t>yn</a:t>
            </a:r>
            <a:r>
              <a:rPr lang="en-GB" baseline="0" dirty="0"/>
              <a:t> </a:t>
            </a:r>
            <a:r>
              <a:rPr lang="en-GB" baseline="0" dirty="0" err="1"/>
              <a:t>cael</a:t>
            </a:r>
            <a:r>
              <a:rPr lang="en-GB" baseline="0" dirty="0"/>
              <a:t> </a:t>
            </a:r>
            <a:r>
              <a:rPr lang="en-GB" baseline="0" dirty="0" err="1"/>
              <a:t>eu</a:t>
            </a:r>
            <a:r>
              <a:rPr lang="en-GB" baseline="0" dirty="0"/>
              <a:t> </a:t>
            </a:r>
            <a:r>
              <a:rPr lang="en-GB" baseline="0" dirty="0" err="1"/>
              <a:t>hawliau</a:t>
            </a:r>
            <a:r>
              <a:rPr lang="en-GB" baseline="0" dirty="0"/>
              <a:t>. </a:t>
            </a:r>
            <a:endParaRPr lang="en-GB" dirty="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9</a:t>
            </a:fld>
            <a:endParaRPr lang="en-GB"/>
          </a:p>
        </p:txBody>
      </p:sp>
    </p:spTree>
    <p:extLst>
      <p:ext uri="{BB962C8B-B14F-4D97-AF65-F5344CB8AC3E}">
        <p14:creationId xmlns:p14="http://schemas.microsoft.com/office/powerpoint/2010/main" val="3637252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pPr/>
              <a:t>23/08/2022</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pPr/>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1O2MHPccty0"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www.youtube.com/watch?v=kli9mIu7gmI"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audio" Target="../media/media16.m4a"/></Relationships>
</file>

<file path=ppt/slides/_rels/slide12.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2.xml"/><Relationship Id="rId5" Type="http://schemas.openxmlformats.org/officeDocument/2006/relationships/slideLayout" Target="../slideLayouts/slideLayout6.xml"/><Relationship Id="rId4" Type="http://schemas.openxmlformats.org/officeDocument/2006/relationships/audio" Target="../media/media18.m4a"/></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0.m4a"/><Relationship Id="rId7" Type="http://schemas.openxmlformats.org/officeDocument/2006/relationships/image" Target="../media/image14.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audio" Target="../media/media20.m4a"/></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RQNkq26bxtM"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www.youtube.com/watch?v=3vs45oZ939M&amp;feature=youtu.be"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audio" Target="../media/media22.m4a"/></Relationships>
</file>

<file path=ppt/slides/_rels/slide17.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16.xml"/><Relationship Id="rId5" Type="http://schemas.openxmlformats.org/officeDocument/2006/relationships/slideLayout" Target="../slideLayouts/slideLayout6.xml"/><Relationship Id="rId4" Type="http://schemas.openxmlformats.org/officeDocument/2006/relationships/audio" Target="../media/media24.m4a"/></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6.m4a"/><Relationship Id="rId7" Type="http://schemas.openxmlformats.org/officeDocument/2006/relationships/image" Target="../media/image1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17.xml"/><Relationship Id="rId5" Type="http://schemas.openxmlformats.org/officeDocument/2006/relationships/slideLayout" Target="../slideLayouts/slideLayout6.xml"/><Relationship Id="rId4" Type="http://schemas.openxmlformats.org/officeDocument/2006/relationships/audio" Target="../media/media26.m4a"/></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8.m4a"/><Relationship Id="rId7" Type="http://schemas.openxmlformats.org/officeDocument/2006/relationships/image" Target="../media/image1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8.xml"/><Relationship Id="rId5" Type="http://schemas.openxmlformats.org/officeDocument/2006/relationships/slideLayout" Target="../slideLayouts/slideLayout6.xml"/><Relationship Id="rId4" Type="http://schemas.openxmlformats.org/officeDocument/2006/relationships/audio" Target="../media/media28.m4a"/></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0.m4a"/><Relationship Id="rId7" Type="http://schemas.openxmlformats.org/officeDocument/2006/relationships/image" Target="../media/image1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19.xml"/><Relationship Id="rId5" Type="http://schemas.openxmlformats.org/officeDocument/2006/relationships/slideLayout" Target="../slideLayouts/slideLayout6.xml"/><Relationship Id="rId4" Type="http://schemas.openxmlformats.org/officeDocument/2006/relationships/audio" Target="../media/media30.m4a"/></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2.m4a"/><Relationship Id="rId7" Type="http://schemas.openxmlformats.org/officeDocument/2006/relationships/image" Target="../media/image19.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20.xml"/><Relationship Id="rId5" Type="http://schemas.openxmlformats.org/officeDocument/2006/relationships/slideLayout" Target="../slideLayouts/slideLayout6.xml"/><Relationship Id="rId4" Type="http://schemas.openxmlformats.org/officeDocument/2006/relationships/audio" Target="../media/media32.m4a"/></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34.m4a"/><Relationship Id="rId7" Type="http://schemas.openxmlformats.org/officeDocument/2006/relationships/image" Target="../media/image2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audio" Target="../media/media34.m4a"/><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microsoft.com/office/2007/relationships/media" Target="../media/media36.m4a"/><Relationship Id="rId7" Type="http://schemas.openxmlformats.org/officeDocument/2006/relationships/image" Target="../media/image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22.xml"/><Relationship Id="rId5" Type="http://schemas.openxmlformats.org/officeDocument/2006/relationships/slideLayout" Target="../slideLayouts/slideLayout6.xml"/><Relationship Id="rId4" Type="http://schemas.openxmlformats.org/officeDocument/2006/relationships/audio" Target="../media/media36.m4a"/></Relationships>
</file>

<file path=ppt/slides/_rels/slide24.xml.rels><?xml version="1.0" encoding="UTF-8" standalone="yes"?>
<Relationships xmlns="http://schemas.openxmlformats.org/package/2006/relationships"><Relationship Id="rId3" Type="http://schemas.microsoft.com/office/2007/relationships/media" Target="../media/media38.m4a"/><Relationship Id="rId7" Type="http://schemas.openxmlformats.org/officeDocument/2006/relationships/image" Target="../media/image9.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audio" Target="../media/media38.m4a"/></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0.m4a"/><Relationship Id="rId7" Type="http://schemas.openxmlformats.org/officeDocument/2006/relationships/hyperlink" Target="https://www.complantcymru.org.uk/adnoddau"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audio" Target="../media/media40.m4a"/></Relationships>
</file>

<file path=ppt/slides/_rels/slide27.xml.rels><?xml version="1.0" encoding="UTF-8" standalone="yes"?>
<Relationships xmlns="http://schemas.openxmlformats.org/package/2006/relationships"><Relationship Id="rId3" Type="http://schemas.openxmlformats.org/officeDocument/2006/relationships/hyperlink" Target="mailto:post@childcomwales.org.uk"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www.complantcymru.org.uk/" TargetMode="External"/><Relationship Id="rId4" Type="http://schemas.openxmlformats.org/officeDocument/2006/relationships/hyperlink" Target="https://www.facebook.com/childcomwal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29319794"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www.youtube.com/watch?v=JoLD7gp1jJ8" TargetMode="External"/><Relationship Id="rId5" Type="http://schemas.openxmlformats.org/officeDocument/2006/relationships/image" Target="../media/image10.png"/><Relationship Id="rId4" Type="http://schemas.openxmlformats.org/officeDocument/2006/relationships/hyperlink" Target="https://www.youtube.com/watch?v=qVHmRlqCTtc" TargetMode="External"/></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6.xml"/><Relationship Id="rId5" Type="http://schemas.openxmlformats.org/officeDocument/2006/relationships/slideLayout" Target="../slideLayouts/slideLayout6.xml"/><Relationship Id="rId4" Type="http://schemas.openxmlformats.org/officeDocument/2006/relationships/audio" Target="../media/media8.m4a"/></Relationships>
</file>

<file path=ppt/slides/_rels/slide7.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audio" Target="../media/media10.m4a"/></Relationships>
</file>

<file path=ppt/slides/_rels/slide8.xml.rels><?xml version="1.0" encoding="UTF-8" standalone="yes"?>
<Relationships xmlns="http://schemas.openxmlformats.org/package/2006/relationships"><Relationship Id="rId8" Type="http://schemas.openxmlformats.org/officeDocument/2006/relationships/hyperlink" Target="https://www.childcomwales.org.uk/wp-content/uploads/2022/04/CCfW-A2-Rights-Poster-CYMRAEG-AW-Rocio.pdf" TargetMode="External"/><Relationship Id="rId3" Type="http://schemas.microsoft.com/office/2007/relationships/media" Target="../media/media12.m4a"/><Relationship Id="rId7" Type="http://schemas.openxmlformats.org/officeDocument/2006/relationships/hyperlink" Target="https://www.childcomwales.org.uk/wp-content/uploads/2022/04/CCfW-A2-Rights-Poster-ENGLISH-AW-Rocio.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audio" Target="../media/media12.m4a"/><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audio" Target="../media/media14.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4448" y="2940735"/>
            <a:ext cx="11054898" cy="7478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a:lstStyle>
          <a:p>
            <a:pPr algn="ctr"/>
            <a:r>
              <a:rPr lang="en-GB" sz="5400" dirty="0">
                <a:latin typeface="+mj-lt"/>
              </a:rPr>
              <a:t>A Children’s Rights </a:t>
            </a:r>
            <a:r>
              <a:rPr lang="en-GB" sz="5400" dirty="0" smtClean="0">
                <a:latin typeface="+mj-lt"/>
              </a:rPr>
              <a:t>Approach</a:t>
            </a:r>
            <a:endParaRPr lang="en-GB" sz="5400" dirty="0">
              <a:latin typeface="+mj-lt"/>
            </a:endParaRPr>
          </a:p>
        </p:txBody>
      </p:sp>
      <p:sp>
        <p:nvSpPr>
          <p:cNvPr id="2" name="Rectangle 1"/>
          <p:cNvSpPr/>
          <p:nvPr/>
        </p:nvSpPr>
        <p:spPr>
          <a:xfrm>
            <a:off x="0" y="1178055"/>
            <a:ext cx="11061390" cy="923330"/>
          </a:xfrm>
          <a:prstGeom prst="rect">
            <a:avLst/>
          </a:prstGeom>
        </p:spPr>
        <p:txBody>
          <a:bodyPr wrap="square">
            <a:spAutoFit/>
          </a:bodyPr>
          <a:lstStyle/>
          <a:p>
            <a:pPr algn="ctr"/>
            <a:r>
              <a:rPr lang="en-US" sz="5400" dirty="0">
                <a:solidFill>
                  <a:schemeClr val="accent4"/>
                </a:solidFill>
                <a:latin typeface="VAG Rounded" charset="0"/>
              </a:rPr>
              <a:t>Dull </a:t>
            </a:r>
            <a:r>
              <a:rPr lang="en-US" sz="5400" dirty="0" err="1">
                <a:solidFill>
                  <a:schemeClr val="accent4"/>
                </a:solidFill>
                <a:latin typeface="VAG Rounded" charset="0"/>
              </a:rPr>
              <a:t>seiliedig</a:t>
            </a:r>
            <a:r>
              <a:rPr lang="en-US" sz="5400" dirty="0">
                <a:solidFill>
                  <a:schemeClr val="accent4"/>
                </a:solidFill>
                <a:latin typeface="VAG Rounded" charset="0"/>
              </a:rPr>
              <a:t> </a:t>
            </a:r>
            <a:r>
              <a:rPr lang="en-US" sz="5400" dirty="0" err="1">
                <a:solidFill>
                  <a:schemeClr val="accent4"/>
                </a:solidFill>
                <a:latin typeface="VAG Rounded" charset="0"/>
              </a:rPr>
              <a:t>ar</a:t>
            </a:r>
            <a:r>
              <a:rPr lang="en-US" sz="5400" dirty="0">
                <a:solidFill>
                  <a:schemeClr val="accent4"/>
                </a:solidFill>
                <a:latin typeface="VAG Rounded" charset="0"/>
              </a:rPr>
              <a:t> </a:t>
            </a:r>
            <a:r>
              <a:rPr lang="en-US" sz="5400" dirty="0" err="1">
                <a:solidFill>
                  <a:schemeClr val="accent4"/>
                </a:solidFill>
                <a:latin typeface="VAG Rounded" charset="0"/>
              </a:rPr>
              <a:t>Hawliau</a:t>
            </a:r>
            <a:r>
              <a:rPr lang="en-US" sz="5400" dirty="0">
                <a:solidFill>
                  <a:schemeClr val="accent4"/>
                </a:solidFill>
                <a:latin typeface="VAG Rounded" charset="0"/>
              </a:rPr>
              <a:t> </a:t>
            </a:r>
            <a:r>
              <a:rPr lang="en-US" sz="5400" dirty="0" smtClean="0">
                <a:solidFill>
                  <a:schemeClr val="accent4"/>
                </a:solidFill>
                <a:latin typeface="VAG Rounded" charset="0"/>
              </a:rPr>
              <a:t>Plant</a:t>
            </a:r>
            <a:endParaRPr lang="en-GB" sz="5400" dirty="0">
              <a:solidFill>
                <a:schemeClr val="accent4"/>
              </a:solidFill>
              <a:latin typeface="VAG Rounded" charset="0"/>
            </a:endParaRPr>
          </a:p>
        </p:txBody>
      </p:sp>
    </p:spTree>
    <p:extLst>
      <p:ext uri="{BB962C8B-B14F-4D97-AF65-F5344CB8AC3E}">
        <p14:creationId xmlns:p14="http://schemas.microsoft.com/office/powerpoint/2010/main" val="2873148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918279" y="672746"/>
            <a:ext cx="5231567" cy="332399"/>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US" sz="2400" dirty="0"/>
              <a:t>.</a:t>
            </a:r>
          </a:p>
        </p:txBody>
      </p:sp>
      <p:pic>
        <p:nvPicPr>
          <p:cNvPr id="4" name="Picture 3">
            <a:hlinkClick r:id="rId3"/>
          </p:cNvPr>
          <p:cNvPicPr>
            <a:picLocks noChangeAspect="1"/>
          </p:cNvPicPr>
          <p:nvPr/>
        </p:nvPicPr>
        <p:blipFill>
          <a:blip r:embed="rId4"/>
          <a:stretch>
            <a:fillRect/>
          </a:stretch>
        </p:blipFill>
        <p:spPr>
          <a:xfrm>
            <a:off x="1440617" y="1583152"/>
            <a:ext cx="3717668" cy="3217142"/>
          </a:xfrm>
          <a:prstGeom prst="rect">
            <a:avLst/>
          </a:prstGeom>
        </p:spPr>
      </p:pic>
      <p:pic>
        <p:nvPicPr>
          <p:cNvPr id="6" name="Picture 5">
            <a:hlinkClick r:id="rId5"/>
          </p:cNvPr>
          <p:cNvPicPr>
            <a:picLocks noChangeAspect="1"/>
          </p:cNvPicPr>
          <p:nvPr/>
        </p:nvPicPr>
        <p:blipFill>
          <a:blip r:embed="rId6"/>
          <a:stretch>
            <a:fillRect/>
          </a:stretch>
        </p:blipFill>
        <p:spPr>
          <a:xfrm>
            <a:off x="6604580" y="1583152"/>
            <a:ext cx="3536415" cy="3217142"/>
          </a:xfrm>
          <a:prstGeom prst="rect">
            <a:avLst/>
          </a:prstGeom>
        </p:spPr>
      </p:pic>
      <p:sp>
        <p:nvSpPr>
          <p:cNvPr id="2" name="Rectangle 1"/>
          <p:cNvSpPr/>
          <p:nvPr/>
        </p:nvSpPr>
        <p:spPr>
          <a:xfrm>
            <a:off x="1440617" y="589646"/>
            <a:ext cx="3717668" cy="830997"/>
          </a:xfrm>
          <a:prstGeom prst="rect">
            <a:avLst/>
          </a:prstGeom>
        </p:spPr>
        <p:txBody>
          <a:bodyPr wrap="square">
            <a:spAutoFit/>
          </a:bodyPr>
          <a:lstStyle/>
          <a:p>
            <a:pPr algn="ctr" hangingPunct="0"/>
            <a:r>
              <a:rPr lang="en-GB" sz="2400" b="1" dirty="0" err="1">
                <a:latin typeface="VAG Rounded" charset="0"/>
                <a:cs typeface="Arial" panose="020B0604020202020204" pitchFamily="34" charset="0"/>
                <a:sym typeface="Calibri"/>
              </a:rPr>
              <a:t>Fideo</a:t>
            </a:r>
            <a:r>
              <a:rPr lang="en-GB" sz="2400" b="1" dirty="0">
                <a:latin typeface="VAG Rounded" charset="0"/>
                <a:cs typeface="Arial" panose="020B0604020202020204" pitchFamily="34" charset="0"/>
                <a:sym typeface="Calibri"/>
              </a:rPr>
              <a:t> - </a:t>
            </a:r>
            <a:r>
              <a:rPr lang="en-GB" sz="2400" b="1" dirty="0" err="1">
                <a:latin typeface="VAG Rounded" charset="0"/>
                <a:cs typeface="Arial" panose="020B0604020202020204" pitchFamily="34" charset="0"/>
                <a:sym typeface="Calibri"/>
              </a:rPr>
              <a:t>Rhoi</a:t>
            </a:r>
            <a:r>
              <a:rPr lang="en-GB" sz="2400" b="1" dirty="0">
                <a:latin typeface="VAG Rounded" charset="0"/>
                <a:cs typeface="Arial" panose="020B0604020202020204" pitchFamily="34" charset="0"/>
                <a:sym typeface="Calibri"/>
              </a:rPr>
              <a:t> ‘</a:t>
            </a:r>
            <a:r>
              <a:rPr lang="en-GB" sz="2400" b="1" dirty="0" err="1">
                <a:latin typeface="VAG Rounded" charset="0"/>
                <a:cs typeface="Arial" panose="020B0604020202020204" pitchFamily="34" charset="0"/>
                <a:sym typeface="Calibri"/>
              </a:rPr>
              <a:t>Sylw</a:t>
            </a:r>
            <a:r>
              <a:rPr lang="en-GB" sz="2400" b="1" dirty="0">
                <a:latin typeface="VAG Rounded" charset="0"/>
                <a:cs typeface="Arial" panose="020B0604020202020204" pitchFamily="34" charset="0"/>
                <a:sym typeface="Calibri"/>
              </a:rPr>
              <a:t> </a:t>
            </a:r>
            <a:r>
              <a:rPr lang="en-GB" sz="2400" b="1" dirty="0" err="1">
                <a:latin typeface="VAG Rounded" charset="0"/>
                <a:cs typeface="Arial" panose="020B0604020202020204" pitchFamily="34" charset="0"/>
                <a:sym typeface="Calibri"/>
              </a:rPr>
              <a:t>Dyledus</a:t>
            </a:r>
            <a:r>
              <a:rPr lang="en-GB" sz="2400" b="1" dirty="0">
                <a:latin typeface="VAG Rounded" charset="0"/>
                <a:cs typeface="Arial" panose="020B0604020202020204" pitchFamily="34" charset="0"/>
                <a:sym typeface="Calibri"/>
              </a:rPr>
              <a:t>’ </a:t>
            </a:r>
            <a:r>
              <a:rPr lang="en-GB" sz="2400" b="1" dirty="0" err="1">
                <a:latin typeface="VAG Rounded" charset="0"/>
                <a:cs typeface="Arial" panose="020B0604020202020204" pitchFamily="34" charset="0"/>
                <a:sym typeface="Calibri"/>
              </a:rPr>
              <a:t>i’r</a:t>
            </a:r>
            <a:r>
              <a:rPr lang="en-GB" sz="2400" b="1" dirty="0">
                <a:latin typeface="VAG Rounded" charset="0"/>
                <a:cs typeface="Arial" panose="020B0604020202020204" pitchFamily="34" charset="0"/>
                <a:sym typeface="Calibri"/>
              </a:rPr>
              <a:t> </a:t>
            </a:r>
            <a:r>
              <a:rPr lang="en-GB" sz="2400" b="1" dirty="0" err="1">
                <a:latin typeface="VAG Rounded" charset="0"/>
                <a:cs typeface="Arial" panose="020B0604020202020204" pitchFamily="34" charset="0"/>
                <a:sym typeface="Calibri"/>
              </a:rPr>
              <a:t>Confensiwn</a:t>
            </a:r>
            <a:endParaRPr lang="en-GB" sz="2400" b="1" dirty="0">
              <a:latin typeface="VAG Rounded" charset="0"/>
              <a:cs typeface="Arial" panose="020B0604020202020204" pitchFamily="34" charset="0"/>
              <a:sym typeface="Calibri"/>
            </a:endParaRPr>
          </a:p>
        </p:txBody>
      </p:sp>
      <p:sp>
        <p:nvSpPr>
          <p:cNvPr id="7" name="Rectangle 6"/>
          <p:cNvSpPr/>
          <p:nvPr/>
        </p:nvSpPr>
        <p:spPr>
          <a:xfrm>
            <a:off x="6323551" y="589646"/>
            <a:ext cx="4098472" cy="830997"/>
          </a:xfrm>
          <a:prstGeom prst="rect">
            <a:avLst/>
          </a:prstGeom>
        </p:spPr>
        <p:txBody>
          <a:bodyPr wrap="square">
            <a:spAutoFit/>
          </a:bodyPr>
          <a:lstStyle/>
          <a:p>
            <a:pPr algn="ctr"/>
            <a:r>
              <a:rPr lang="en-GB" sz="2400" b="1" dirty="0">
                <a:latin typeface="VAG Rounded" charset="0"/>
                <a:cs typeface="Arial" panose="020B0604020202020204" pitchFamily="34" charset="0"/>
              </a:rPr>
              <a:t>Video – Having ‘Due Regard’ to the Convention</a:t>
            </a:r>
          </a:p>
        </p:txBody>
      </p:sp>
    </p:spTree>
    <p:extLst>
      <p:ext uri="{BB962C8B-B14F-4D97-AF65-F5344CB8AC3E}">
        <p14:creationId xmlns:p14="http://schemas.microsoft.com/office/powerpoint/2010/main" val="417410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764735" y="703245"/>
            <a:ext cx="4870450" cy="3756025"/>
          </a:xfrm>
        </p:spPr>
        <p:txBody>
          <a:bodyPr>
            <a:normAutofit lnSpcReduction="10000"/>
          </a:bodyPr>
          <a:lstStyle/>
          <a:p>
            <a:pPr marL="0" indent="0">
              <a:lnSpc>
                <a:spcPct val="100000"/>
              </a:lnSpc>
              <a:spcBef>
                <a:spcPts val="0"/>
              </a:spcBef>
              <a:buNone/>
            </a:pPr>
            <a:r>
              <a:rPr lang="en-GB" altLang="en-US" b="1" dirty="0">
                <a:solidFill>
                  <a:schemeClr val="tx1"/>
                </a:solidFill>
                <a:latin typeface="VAG Rounded" charset="0"/>
                <a:cs typeface="Arial" panose="020B0604020202020204" pitchFamily="34" charset="0"/>
                <a:sym typeface="GillSans" charset="0"/>
              </a:rPr>
              <a:t>Activity 2: Discussion</a:t>
            </a:r>
          </a:p>
          <a:p>
            <a:pPr marL="0" indent="0" defTabSz="339038" eaLnBrk="0" fontAlgn="base" hangingPunct="0">
              <a:lnSpc>
                <a:spcPct val="100000"/>
              </a:lnSpc>
              <a:spcBef>
                <a:spcPts val="0"/>
              </a:spcBef>
              <a:buNone/>
              <a:defRPr/>
            </a:pPr>
            <a:endParaRPr lang="en-GB" altLang="en-US" sz="2400" dirty="0">
              <a:solidFill>
                <a:schemeClr val="tx1"/>
              </a:solidFill>
              <a:latin typeface="VAG Rounded" charset="0"/>
              <a:ea typeface="+mj-ea"/>
              <a:cs typeface="Arial" panose="020B0604020202020204" pitchFamily="34" charset="0"/>
              <a:sym typeface="GillSans" charset="0"/>
            </a:endParaRPr>
          </a:p>
          <a:p>
            <a:pPr marL="0" indent="0" defTabSz="339038" eaLnBrk="0" fontAlgn="base" hangingPunct="0">
              <a:lnSpc>
                <a:spcPct val="100000"/>
              </a:lnSpc>
              <a:spcBef>
                <a:spcPts val="0"/>
              </a:spcBef>
              <a:buNone/>
              <a:defRPr/>
            </a:pPr>
            <a:r>
              <a:rPr lang="en-GB" altLang="en-US" sz="2400" dirty="0">
                <a:solidFill>
                  <a:schemeClr val="tx1"/>
                </a:solidFill>
                <a:latin typeface="VAG Rounded" charset="0"/>
                <a:ea typeface="+mj-ea"/>
                <a:cs typeface="Arial" panose="020B0604020202020204" pitchFamily="34" charset="0"/>
                <a:sym typeface="GillSans" charset="0"/>
              </a:rPr>
              <a:t>In groups you will be given some articles to discuss, these may include; 3, 6, </a:t>
            </a:r>
            <a:r>
              <a:rPr lang="en-GB" sz="2400" dirty="0">
                <a:solidFill>
                  <a:schemeClr val="tx1"/>
                </a:solidFill>
                <a:latin typeface="VAG Rounded" charset="0"/>
                <a:ea typeface="+mj-ea"/>
                <a:cs typeface="Arial" panose="020B0604020202020204" pitchFamily="34" charset="0"/>
              </a:rPr>
              <a:t>7, 12, 13, 14, 17, 19, 24, 27, 28, 31, 36, 42. </a:t>
            </a:r>
            <a:endParaRPr lang="en-GB" altLang="en-US" sz="2400" dirty="0">
              <a:solidFill>
                <a:schemeClr val="tx1"/>
              </a:solidFill>
              <a:latin typeface="VAG Rounded" charset="0"/>
              <a:ea typeface="+mj-ea"/>
              <a:cs typeface="Arial" panose="020B0604020202020204" pitchFamily="34" charset="0"/>
              <a:sym typeface="GillSans" charset="0"/>
            </a:endParaRPr>
          </a:p>
          <a:p>
            <a:pPr marL="0" indent="0" defTabSz="339038" eaLnBrk="0" fontAlgn="base" hangingPunct="0">
              <a:lnSpc>
                <a:spcPct val="100000"/>
              </a:lnSpc>
              <a:spcBef>
                <a:spcPts val="0"/>
              </a:spcBef>
              <a:buNone/>
              <a:defRPr/>
            </a:pPr>
            <a:endParaRPr lang="en-GB" altLang="en-US" sz="2400" dirty="0">
              <a:solidFill>
                <a:schemeClr val="tx1"/>
              </a:solidFill>
              <a:latin typeface="VAG Rounded" charset="0"/>
              <a:ea typeface="+mj-ea"/>
              <a:cs typeface="Arial" panose="020B0604020202020204" pitchFamily="34" charset="0"/>
              <a:sym typeface="GillSans" charset="0"/>
            </a:endParaRPr>
          </a:p>
          <a:p>
            <a:pPr marL="0" indent="0" defTabSz="339038" eaLnBrk="0" fontAlgn="base" hangingPunct="0">
              <a:lnSpc>
                <a:spcPct val="100000"/>
              </a:lnSpc>
              <a:spcBef>
                <a:spcPts val="0"/>
              </a:spcBef>
              <a:buNone/>
              <a:defRPr/>
            </a:pPr>
            <a:r>
              <a:rPr lang="en-GB" altLang="en-US" sz="2400" dirty="0">
                <a:solidFill>
                  <a:schemeClr val="tx1"/>
                </a:solidFill>
                <a:latin typeface="VAG Rounded" charset="0"/>
                <a:ea typeface="+mj-ea"/>
                <a:cs typeface="Arial" panose="020B0604020202020204" pitchFamily="34" charset="0"/>
                <a:sym typeface="GillSans" charset="0"/>
              </a:rPr>
              <a:t>Discuss:  What you already do to make this right a reality for children and young people? </a:t>
            </a:r>
          </a:p>
        </p:txBody>
      </p:sp>
      <p:sp>
        <p:nvSpPr>
          <p:cNvPr id="7" name="Rectangle 6"/>
          <p:cNvSpPr/>
          <p:nvPr/>
        </p:nvSpPr>
        <p:spPr>
          <a:xfrm>
            <a:off x="539409" y="703245"/>
            <a:ext cx="5574997" cy="3847207"/>
          </a:xfrm>
          <a:prstGeom prst="rect">
            <a:avLst/>
          </a:prstGeom>
        </p:spPr>
        <p:txBody>
          <a:bodyPr wrap="square">
            <a:spAutoFit/>
          </a:bodyPr>
          <a:lstStyle/>
          <a:p>
            <a:pPr defTabSz="339038" eaLnBrk="0" fontAlgn="base" hangingPunct="0">
              <a:defRPr/>
            </a:pPr>
            <a:r>
              <a:rPr lang="en-GB" altLang="en-US" sz="2800" b="1" dirty="0" err="1">
                <a:latin typeface="VAG Rounded" charset="0"/>
                <a:ea typeface="+mj-ea"/>
                <a:cs typeface="Arial" panose="020B0604020202020204" pitchFamily="34" charset="0"/>
                <a:sym typeface="GillSans" charset="0"/>
              </a:rPr>
              <a:t>Gweithgaredd</a:t>
            </a:r>
            <a:r>
              <a:rPr lang="en-GB" altLang="en-US" sz="2800" b="1" dirty="0">
                <a:latin typeface="VAG Rounded" charset="0"/>
                <a:ea typeface="+mj-ea"/>
                <a:cs typeface="Arial" panose="020B0604020202020204" pitchFamily="34" charset="0"/>
                <a:sym typeface="GillSans" charset="0"/>
              </a:rPr>
              <a:t> 2: </a:t>
            </a:r>
            <a:r>
              <a:rPr lang="en-GB" altLang="en-US" sz="2800" b="1" dirty="0" err="1">
                <a:latin typeface="VAG Rounded" charset="0"/>
                <a:ea typeface="+mj-ea"/>
                <a:cs typeface="Arial" panose="020B0604020202020204" pitchFamily="34" charset="0"/>
                <a:sym typeface="GillSans" charset="0"/>
              </a:rPr>
              <a:t>Trafodaeth</a:t>
            </a:r>
            <a:endParaRPr lang="en-GB" altLang="en-US" sz="3200" b="1" dirty="0">
              <a:latin typeface="VAG Rounded" charset="0"/>
              <a:ea typeface="+mj-ea"/>
              <a:cs typeface="Arial" panose="020B0604020202020204" pitchFamily="34" charset="0"/>
              <a:sym typeface="GillSans" charset="0"/>
            </a:endParaRPr>
          </a:p>
          <a:p>
            <a:pPr defTabSz="339038" eaLnBrk="0" fontAlgn="base" hangingPunct="0">
              <a:defRPr/>
            </a:pPr>
            <a:endParaRPr lang="en-GB" altLang="en-US" sz="2400" dirty="0">
              <a:latin typeface="VAG Rounded" charset="0"/>
              <a:ea typeface="+mj-ea"/>
              <a:cs typeface="Arial" panose="020B0604020202020204" pitchFamily="34" charset="0"/>
              <a:sym typeface="GillSans" charset="0"/>
            </a:endParaRPr>
          </a:p>
          <a:p>
            <a:pPr defTabSz="339038" eaLnBrk="0" fontAlgn="base" hangingPunct="0">
              <a:defRPr/>
            </a:pPr>
            <a:r>
              <a:rPr lang="en-GB" altLang="en-US" sz="2400" dirty="0" err="1">
                <a:latin typeface="VAG Rounded" charset="0"/>
                <a:ea typeface="+mj-ea"/>
                <a:cs typeface="Arial" panose="020B0604020202020204" pitchFamily="34" charset="0"/>
                <a:sym typeface="GillSans" charset="0"/>
              </a:rPr>
              <a:t>Mewn</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grwpiau</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byddwch</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chi’n</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cael</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erthyglau</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i’w</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trafod</a:t>
            </a:r>
            <a:r>
              <a:rPr lang="en-GB" altLang="en-US" sz="2400" dirty="0">
                <a:latin typeface="VAG Rounded" charset="0"/>
                <a:ea typeface="+mj-ea"/>
                <a:cs typeface="Arial" panose="020B0604020202020204" pitchFamily="34" charset="0"/>
                <a:sym typeface="GillSans" charset="0"/>
              </a:rPr>
              <a:t>, gall y </a:t>
            </a:r>
            <a:r>
              <a:rPr lang="en-GB" altLang="en-US" sz="2400" dirty="0" err="1">
                <a:latin typeface="VAG Rounded" charset="0"/>
                <a:ea typeface="+mj-ea"/>
                <a:cs typeface="Arial" panose="020B0604020202020204" pitchFamily="34" charset="0"/>
                <a:sym typeface="GillSans" charset="0"/>
              </a:rPr>
              <a:t>rhain</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gynnwys</a:t>
            </a:r>
            <a:r>
              <a:rPr lang="en-GB" altLang="en-US" sz="2400" dirty="0">
                <a:latin typeface="VAG Rounded" charset="0"/>
                <a:cs typeface="Arial" panose="020B0604020202020204" pitchFamily="34" charset="0"/>
                <a:sym typeface="GillSans" charset="0"/>
              </a:rPr>
              <a:t>;</a:t>
            </a:r>
            <a:r>
              <a:rPr lang="en-GB" sz="2400" dirty="0">
                <a:latin typeface="VAG Rounded" charset="0"/>
                <a:cs typeface="Arial" panose="020B0604020202020204" pitchFamily="34" charset="0"/>
              </a:rPr>
              <a:t>. </a:t>
            </a:r>
            <a:r>
              <a:rPr lang="en-GB" altLang="en-US" sz="2400" b="1" dirty="0">
                <a:latin typeface="VAG Rounded" charset="0"/>
                <a:cs typeface="Arial" panose="020B0604020202020204" pitchFamily="34" charset="0"/>
                <a:sym typeface="GillSans" charset="0"/>
              </a:rPr>
              <a:t>3, 6, </a:t>
            </a:r>
            <a:r>
              <a:rPr lang="en-GB" sz="2400" b="1" dirty="0">
                <a:latin typeface="VAG Rounded" charset="0"/>
                <a:cs typeface="Arial" panose="020B0604020202020204" pitchFamily="34" charset="0"/>
              </a:rPr>
              <a:t>7, 12, 13, 14, 17, 19, 24, 27, 28, 31, 36, 42</a:t>
            </a:r>
            <a:endParaRPr lang="en-GB" altLang="en-US" sz="2400" dirty="0">
              <a:latin typeface="VAG Rounded" charset="0"/>
              <a:cs typeface="Arial" panose="020B0604020202020204" pitchFamily="34" charset="0"/>
              <a:sym typeface="GillSans" charset="0"/>
            </a:endParaRPr>
          </a:p>
          <a:p>
            <a:pPr defTabSz="339038" eaLnBrk="0" fontAlgn="base" hangingPunct="0">
              <a:defRPr/>
            </a:pPr>
            <a:endParaRPr lang="en-GB" altLang="en-US" sz="2400" dirty="0">
              <a:latin typeface="VAG Rounded" charset="0"/>
              <a:ea typeface="+mj-ea"/>
              <a:cs typeface="Arial" panose="020B0604020202020204" pitchFamily="34" charset="0"/>
              <a:sym typeface="GillSans" charset="0"/>
            </a:endParaRPr>
          </a:p>
          <a:p>
            <a:pPr defTabSz="339038" eaLnBrk="0" fontAlgn="base" hangingPunct="0">
              <a:defRPr/>
            </a:pPr>
            <a:r>
              <a:rPr lang="en-GB" altLang="en-US" sz="2400" dirty="0" err="1">
                <a:latin typeface="VAG Rounded" charset="0"/>
                <a:ea typeface="+mj-ea"/>
                <a:cs typeface="Arial" panose="020B0604020202020204" pitchFamily="34" charset="0"/>
                <a:sym typeface="GillSans" charset="0"/>
              </a:rPr>
              <a:t>Trafodaeth</a:t>
            </a:r>
            <a:r>
              <a:rPr lang="en-GB" altLang="en-US" sz="2400" dirty="0">
                <a:latin typeface="VAG Rounded" charset="0"/>
                <a:ea typeface="+mj-ea"/>
                <a:cs typeface="Arial" panose="020B0604020202020204" pitchFamily="34" charset="0"/>
                <a:sym typeface="GillSans" charset="0"/>
              </a:rPr>
              <a:t>: Beth </a:t>
            </a:r>
            <a:r>
              <a:rPr lang="en-GB" altLang="en-US" sz="2400" dirty="0" err="1">
                <a:latin typeface="VAG Rounded" charset="0"/>
                <a:ea typeface="+mj-ea"/>
                <a:cs typeface="Arial" panose="020B0604020202020204" pitchFamily="34" charset="0"/>
                <a:sym typeface="GillSans" charset="0"/>
              </a:rPr>
              <a:t>rydych</a:t>
            </a:r>
            <a:r>
              <a:rPr lang="en-GB" altLang="en-US" sz="2400" dirty="0">
                <a:latin typeface="VAG Rounded" charset="0"/>
                <a:ea typeface="+mj-ea"/>
                <a:cs typeface="Arial" panose="020B0604020202020204" pitchFamily="34" charset="0"/>
                <a:sym typeface="GillSans" charset="0"/>
              </a:rPr>
              <a:t> chi </a:t>
            </a:r>
            <a:r>
              <a:rPr lang="en-GB" altLang="en-US" sz="2400" dirty="0" err="1">
                <a:latin typeface="VAG Rounded" charset="0"/>
                <a:ea typeface="+mj-ea"/>
                <a:cs typeface="Arial" panose="020B0604020202020204" pitchFamily="34" charset="0"/>
                <a:sym typeface="GillSans" charset="0"/>
              </a:rPr>
              <a:t>eisoes</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yn</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ei</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wneud</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i</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wireddu’r</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hawl</a:t>
            </a:r>
            <a:r>
              <a:rPr lang="en-GB" altLang="en-US" sz="2400" dirty="0">
                <a:latin typeface="VAG Rounded" charset="0"/>
                <a:ea typeface="+mj-ea"/>
                <a:cs typeface="Arial" panose="020B0604020202020204" pitchFamily="34" charset="0"/>
                <a:sym typeface="GillSans" charset="0"/>
              </a:rPr>
              <a:t> hon </a:t>
            </a:r>
            <a:r>
              <a:rPr lang="en-GB" altLang="en-US" sz="2400" dirty="0" err="1">
                <a:latin typeface="VAG Rounded" charset="0"/>
                <a:ea typeface="+mj-ea"/>
                <a:cs typeface="Arial" panose="020B0604020202020204" pitchFamily="34" charset="0"/>
                <a:sym typeface="GillSans" charset="0"/>
              </a:rPr>
              <a:t>i</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blant</a:t>
            </a:r>
            <a:r>
              <a:rPr lang="en-GB" altLang="en-US" sz="2400" dirty="0">
                <a:latin typeface="VAG Rounded" charset="0"/>
                <a:ea typeface="+mj-ea"/>
                <a:cs typeface="Arial" panose="020B0604020202020204" pitchFamily="34" charset="0"/>
                <a:sym typeface="GillSans" charset="0"/>
              </a:rPr>
              <a:t> a </a:t>
            </a:r>
            <a:r>
              <a:rPr lang="en-GB" altLang="en-US" sz="2400" dirty="0" err="1">
                <a:latin typeface="VAG Rounded" charset="0"/>
                <a:ea typeface="+mj-ea"/>
                <a:cs typeface="Arial" panose="020B0604020202020204" pitchFamily="34" charset="0"/>
                <a:sym typeface="GillSans" charset="0"/>
              </a:rPr>
              <a:t>phobl</a:t>
            </a:r>
            <a:r>
              <a:rPr lang="en-GB" altLang="en-US" sz="2400" dirty="0">
                <a:latin typeface="VAG Rounded" charset="0"/>
                <a:ea typeface="+mj-ea"/>
                <a:cs typeface="Arial" panose="020B0604020202020204" pitchFamily="34" charset="0"/>
                <a:sym typeface="GillSans" charset="0"/>
              </a:rPr>
              <a:t> </a:t>
            </a:r>
            <a:r>
              <a:rPr lang="en-GB" altLang="en-US" sz="2400" dirty="0" err="1">
                <a:latin typeface="VAG Rounded" charset="0"/>
                <a:ea typeface="+mj-ea"/>
                <a:cs typeface="Arial" panose="020B0604020202020204" pitchFamily="34" charset="0"/>
                <a:sym typeface="GillSans" charset="0"/>
              </a:rPr>
              <a:t>ifanc</a:t>
            </a:r>
            <a:r>
              <a:rPr lang="en-GB" altLang="en-US" sz="2400" dirty="0">
                <a:latin typeface="VAG Rounded" charset="0"/>
                <a:ea typeface="+mj-ea"/>
                <a:cs typeface="Arial" panose="020B0604020202020204" pitchFamily="34" charset="0"/>
                <a:sym typeface="GillSans" charset="0"/>
              </a:rPr>
              <a:t>? </a:t>
            </a:r>
          </a:p>
        </p:txBody>
      </p:sp>
      <p:pic>
        <p:nvPicPr>
          <p:cNvPr id="2" name="Activity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4955" y="4867021"/>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083225" y="4867021"/>
            <a:ext cx="487363" cy="487363"/>
          </a:xfrm>
          <a:prstGeom prst="rect">
            <a:avLst/>
          </a:prstGeom>
        </p:spPr>
      </p:pic>
    </p:spTree>
    <p:extLst>
      <p:ext uri="{BB962C8B-B14F-4D97-AF65-F5344CB8AC3E}">
        <p14:creationId xmlns:p14="http://schemas.microsoft.com/office/powerpoint/2010/main" val="759793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14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833" y="552893"/>
            <a:ext cx="5523893" cy="4401205"/>
          </a:xfrm>
          <a:prstGeom prst="rect">
            <a:avLst/>
          </a:prstGeom>
          <a:noFill/>
        </p:spPr>
        <p:txBody>
          <a:bodyPr wrap="square" rtlCol="0">
            <a:spAutoFit/>
          </a:bodyPr>
          <a:lstStyle/>
          <a:p>
            <a:r>
              <a:rPr lang="en-GB" sz="2000" dirty="0" err="1">
                <a:latin typeface="VAG Rounded" charset="0"/>
              </a:rPr>
              <a:t>Yn</a:t>
            </a:r>
            <a:r>
              <a:rPr lang="en-GB" sz="2000" dirty="0">
                <a:latin typeface="VAG Rounded" charset="0"/>
              </a:rPr>
              <a:t> 2001, </a:t>
            </a:r>
            <a:r>
              <a:rPr lang="en-GB" sz="2000" dirty="0" err="1">
                <a:latin typeface="VAG Rounded" charset="0"/>
              </a:rPr>
              <a:t>Cymru</a:t>
            </a:r>
            <a:r>
              <a:rPr lang="en-GB" sz="2000" dirty="0">
                <a:latin typeface="VAG Rounded" charset="0"/>
              </a:rPr>
              <a:t> </a:t>
            </a:r>
            <a:r>
              <a:rPr lang="en-GB" sz="2000" dirty="0" err="1">
                <a:latin typeface="VAG Rounded" charset="0"/>
              </a:rPr>
              <a:t>oedd</a:t>
            </a:r>
            <a:r>
              <a:rPr lang="en-GB" sz="2000" dirty="0">
                <a:latin typeface="VAG Rounded" charset="0"/>
              </a:rPr>
              <a:t> y </a:t>
            </a:r>
            <a:r>
              <a:rPr lang="en-GB" sz="2000" dirty="0" err="1">
                <a:latin typeface="VAG Rounded" charset="0"/>
              </a:rPr>
              <a:t>wlad</a:t>
            </a:r>
            <a:r>
              <a:rPr lang="en-GB" sz="2000" dirty="0">
                <a:latin typeface="VAG Rounded" charset="0"/>
              </a:rPr>
              <a:t> </a:t>
            </a:r>
            <a:r>
              <a:rPr lang="en-GB" sz="2000" dirty="0" err="1">
                <a:latin typeface="VAG Rounded" charset="0"/>
              </a:rPr>
              <a:t>gyntaf</a:t>
            </a:r>
            <a:r>
              <a:rPr lang="en-GB" sz="2000" dirty="0">
                <a:latin typeface="VAG Rounded" charset="0"/>
              </a:rPr>
              <a:t> </a:t>
            </a:r>
            <a:r>
              <a:rPr lang="en-GB" sz="2000" dirty="0" err="1">
                <a:latin typeface="VAG Rounded" charset="0"/>
              </a:rPr>
              <a:t>yn</a:t>
            </a:r>
            <a:r>
              <a:rPr lang="en-GB" sz="2000" dirty="0">
                <a:latin typeface="VAG Rounded" charset="0"/>
              </a:rPr>
              <a:t> y </a:t>
            </a:r>
            <a:r>
              <a:rPr lang="en-GB" sz="2000" dirty="0" err="1">
                <a:latin typeface="VAG Rounded" charset="0"/>
              </a:rPr>
              <a:t>Deyrnas</a:t>
            </a:r>
            <a:r>
              <a:rPr lang="en-GB" sz="2000" dirty="0">
                <a:latin typeface="VAG Rounded" charset="0"/>
              </a:rPr>
              <a:t> </a:t>
            </a:r>
            <a:r>
              <a:rPr lang="en-GB" sz="2000" dirty="0" err="1">
                <a:latin typeface="VAG Rounded" charset="0"/>
              </a:rPr>
              <a:t>Unedig</a:t>
            </a:r>
            <a:r>
              <a:rPr lang="en-GB" sz="2000" dirty="0">
                <a:latin typeface="VAG Rounded" charset="0"/>
              </a:rPr>
              <a:t> </a:t>
            </a:r>
            <a:r>
              <a:rPr lang="en-GB" sz="2000" dirty="0" err="1">
                <a:latin typeface="VAG Rounded" charset="0"/>
              </a:rPr>
              <a:t>i</a:t>
            </a:r>
            <a:r>
              <a:rPr lang="en-GB" sz="2000" dirty="0">
                <a:latin typeface="VAG Rounded" charset="0"/>
              </a:rPr>
              <a:t> </a:t>
            </a:r>
            <a:r>
              <a:rPr lang="en-GB" sz="2000" dirty="0" err="1">
                <a:latin typeface="VAG Rounded" charset="0"/>
              </a:rPr>
              <a:t>greu</a:t>
            </a:r>
            <a:r>
              <a:rPr lang="en-GB" sz="2000" dirty="0">
                <a:latin typeface="VAG Rounded" charset="0"/>
              </a:rPr>
              <a:t> </a:t>
            </a:r>
            <a:r>
              <a:rPr lang="en-GB" sz="2000" dirty="0" err="1">
                <a:latin typeface="VAG Rounded" charset="0"/>
              </a:rPr>
              <a:t>rôl</a:t>
            </a:r>
            <a:r>
              <a:rPr lang="en-GB" sz="2000" dirty="0">
                <a:latin typeface="VAG Rounded" charset="0"/>
              </a:rPr>
              <a:t> y </a:t>
            </a:r>
            <a:r>
              <a:rPr lang="en-GB" sz="2000" dirty="0" err="1">
                <a:latin typeface="VAG Rounded" charset="0"/>
              </a:rPr>
              <a:t>Comisiynydd</a:t>
            </a:r>
            <a:r>
              <a:rPr lang="en-GB" sz="2000" dirty="0">
                <a:latin typeface="VAG Rounded" charset="0"/>
              </a:rPr>
              <a:t> Plant. </a:t>
            </a:r>
          </a:p>
          <a:p>
            <a:endParaRPr lang="en-GB" sz="2000" dirty="0">
              <a:latin typeface="VAG Rounded" charset="0"/>
            </a:endParaRPr>
          </a:p>
          <a:p>
            <a:r>
              <a:rPr lang="en-GB" sz="2000" dirty="0" err="1">
                <a:latin typeface="VAG Rounded" charset="0"/>
              </a:rPr>
              <a:t>Roedd</a:t>
            </a:r>
            <a:r>
              <a:rPr lang="en-GB" sz="2000" dirty="0">
                <a:latin typeface="VAG Rounded" charset="0"/>
              </a:rPr>
              <a:t> </a:t>
            </a:r>
            <a:r>
              <a:rPr lang="en-GB" sz="2000" dirty="0" err="1">
                <a:latin typeface="VAG Rounded" charset="0"/>
              </a:rPr>
              <a:t>gweinidogion</a:t>
            </a:r>
            <a:r>
              <a:rPr lang="en-GB" sz="2000" dirty="0">
                <a:latin typeface="VAG Rounded" charset="0"/>
              </a:rPr>
              <a:t> </a:t>
            </a:r>
            <a:r>
              <a:rPr lang="en-GB" sz="2000" dirty="0" err="1">
                <a:latin typeface="VAG Rounded" charset="0"/>
              </a:rPr>
              <a:t>Llywodraeth</a:t>
            </a:r>
            <a:r>
              <a:rPr lang="en-GB" sz="2000" dirty="0">
                <a:latin typeface="VAG Rounded" charset="0"/>
              </a:rPr>
              <a:t> </a:t>
            </a:r>
            <a:r>
              <a:rPr lang="en-GB" sz="2000" dirty="0" err="1">
                <a:latin typeface="VAG Rounded" charset="0"/>
              </a:rPr>
              <a:t>Cymru</a:t>
            </a:r>
            <a:r>
              <a:rPr lang="en-GB" sz="2000" dirty="0">
                <a:latin typeface="VAG Rounded" charset="0"/>
              </a:rPr>
              <a:t> </a:t>
            </a:r>
            <a:r>
              <a:rPr lang="en-GB" sz="2000" dirty="0" err="1">
                <a:latin typeface="VAG Rounded" charset="0"/>
              </a:rPr>
              <a:t>yn</a:t>
            </a:r>
            <a:r>
              <a:rPr lang="en-GB" sz="2000" dirty="0">
                <a:latin typeface="VAG Rounded" charset="0"/>
              </a:rPr>
              <a:t> </a:t>
            </a:r>
            <a:r>
              <a:rPr lang="en-GB" sz="2000" dirty="0" err="1">
                <a:latin typeface="VAG Rounded" charset="0"/>
              </a:rPr>
              <a:t>sylweddoli</a:t>
            </a:r>
            <a:r>
              <a:rPr lang="en-GB" sz="2000" dirty="0">
                <a:latin typeface="VAG Rounded" charset="0"/>
              </a:rPr>
              <a:t> bod </a:t>
            </a:r>
            <a:r>
              <a:rPr lang="en-GB" sz="2000" dirty="0" err="1">
                <a:latin typeface="VAG Rounded" charset="0"/>
              </a:rPr>
              <a:t>angen</a:t>
            </a:r>
            <a:r>
              <a:rPr lang="en-GB" sz="2000" dirty="0">
                <a:latin typeface="VAG Rounded" charset="0"/>
              </a:rPr>
              <a:t> </a:t>
            </a:r>
            <a:r>
              <a:rPr lang="en-GB" sz="2000" dirty="0" err="1">
                <a:latin typeface="VAG Rounded" charset="0"/>
              </a:rPr>
              <a:t>rhywun</a:t>
            </a:r>
            <a:r>
              <a:rPr lang="en-GB" sz="2000" dirty="0">
                <a:latin typeface="VAG Rounded" charset="0"/>
              </a:rPr>
              <a:t> </a:t>
            </a:r>
            <a:r>
              <a:rPr lang="en-GB" sz="2000" dirty="0" err="1">
                <a:latin typeface="VAG Rounded" charset="0"/>
              </a:rPr>
              <a:t>ar</a:t>
            </a:r>
            <a:r>
              <a:rPr lang="en-GB" sz="2000" dirty="0">
                <a:latin typeface="VAG Rounded" charset="0"/>
              </a:rPr>
              <a:t> </a:t>
            </a:r>
            <a:r>
              <a:rPr lang="en-GB" sz="2000" dirty="0" err="1">
                <a:latin typeface="VAG Rounded" charset="0"/>
              </a:rPr>
              <a:t>blant</a:t>
            </a:r>
            <a:r>
              <a:rPr lang="en-GB" sz="2000" dirty="0">
                <a:latin typeface="VAG Rounded" charset="0"/>
              </a:rPr>
              <a:t> a </a:t>
            </a:r>
            <a:r>
              <a:rPr lang="en-GB" sz="2000" dirty="0" err="1">
                <a:latin typeface="VAG Rounded" charset="0"/>
              </a:rPr>
              <a:t>phobl</a:t>
            </a:r>
            <a:r>
              <a:rPr lang="en-GB" sz="2000" dirty="0">
                <a:latin typeface="VAG Rounded" charset="0"/>
              </a:rPr>
              <a:t> </a:t>
            </a:r>
            <a:r>
              <a:rPr lang="en-GB" sz="2000" dirty="0" err="1">
                <a:latin typeface="VAG Rounded" charset="0"/>
              </a:rPr>
              <a:t>ifanc</a:t>
            </a:r>
            <a:r>
              <a:rPr lang="en-GB" sz="2000" dirty="0">
                <a:latin typeface="VAG Rounded" charset="0"/>
              </a:rPr>
              <a:t> </a:t>
            </a:r>
            <a:r>
              <a:rPr lang="en-GB" sz="2000" dirty="0" err="1">
                <a:latin typeface="VAG Rounded" charset="0"/>
              </a:rPr>
              <a:t>i</a:t>
            </a:r>
            <a:r>
              <a:rPr lang="en-GB" sz="2000" dirty="0">
                <a:latin typeface="VAG Rounded" charset="0"/>
              </a:rPr>
              <a:t> </a:t>
            </a:r>
            <a:r>
              <a:rPr lang="en-GB" sz="2000" dirty="0" err="1">
                <a:latin typeface="VAG Rounded" charset="0"/>
              </a:rPr>
              <a:t>godi</a:t>
            </a:r>
            <a:r>
              <a:rPr lang="en-GB" sz="2000" dirty="0">
                <a:latin typeface="VAG Rounded" charset="0"/>
              </a:rPr>
              <a:t> </a:t>
            </a:r>
            <a:r>
              <a:rPr lang="en-GB" sz="2000" dirty="0" err="1">
                <a:latin typeface="VAG Rounded" charset="0"/>
              </a:rPr>
              <a:t>llais</a:t>
            </a:r>
            <a:r>
              <a:rPr lang="en-GB" sz="2000" dirty="0">
                <a:latin typeface="VAG Rounded" charset="0"/>
              </a:rPr>
              <a:t> </a:t>
            </a:r>
            <a:r>
              <a:rPr lang="en-GB" sz="2000" dirty="0" err="1">
                <a:latin typeface="VAG Rounded" charset="0"/>
              </a:rPr>
              <a:t>ar</a:t>
            </a:r>
            <a:r>
              <a:rPr lang="en-GB" sz="2000" dirty="0">
                <a:latin typeface="VAG Rounded" charset="0"/>
              </a:rPr>
              <a:t> </a:t>
            </a:r>
            <a:r>
              <a:rPr lang="en-GB" sz="2000" dirty="0" err="1">
                <a:latin typeface="VAG Rounded" charset="0"/>
              </a:rPr>
              <a:t>eu</a:t>
            </a:r>
            <a:r>
              <a:rPr lang="en-GB" sz="2000" dirty="0">
                <a:latin typeface="VAG Rounded" charset="0"/>
              </a:rPr>
              <a:t> </a:t>
            </a:r>
            <a:r>
              <a:rPr lang="en-GB" sz="2000" dirty="0" err="1">
                <a:latin typeface="VAG Rounded" charset="0"/>
              </a:rPr>
              <a:t>rhan</a:t>
            </a:r>
            <a:r>
              <a:rPr lang="en-GB" sz="2000" dirty="0">
                <a:latin typeface="VAG Rounded" charset="0"/>
              </a:rPr>
              <a:t>, a </a:t>
            </a:r>
            <a:r>
              <a:rPr lang="en-GB" sz="2000" dirty="0" err="1">
                <a:latin typeface="VAG Rounded" charset="0"/>
              </a:rPr>
              <a:t>gwneud</a:t>
            </a:r>
            <a:r>
              <a:rPr lang="en-GB" sz="2000" dirty="0">
                <a:latin typeface="VAG Rounded" charset="0"/>
              </a:rPr>
              <a:t> </a:t>
            </a:r>
            <a:r>
              <a:rPr lang="en-GB" sz="2000" dirty="0" err="1">
                <a:latin typeface="VAG Rounded" charset="0"/>
              </a:rPr>
              <a:t>yn</a:t>
            </a:r>
            <a:r>
              <a:rPr lang="en-GB" sz="2000" dirty="0">
                <a:latin typeface="VAG Rounded" charset="0"/>
              </a:rPr>
              <a:t> </a:t>
            </a:r>
            <a:r>
              <a:rPr lang="en-GB" sz="2000" dirty="0" err="1">
                <a:latin typeface="VAG Rounded" charset="0"/>
              </a:rPr>
              <a:t>si</a:t>
            </a:r>
            <a:r>
              <a:rPr lang="en-GB" sz="2000" b="1" dirty="0" err="1">
                <a:latin typeface="VAG Rounded" charset="0"/>
              </a:rPr>
              <a:t>ŵ</a:t>
            </a:r>
            <a:r>
              <a:rPr lang="en-GB" sz="2000" dirty="0" err="1">
                <a:latin typeface="VAG Rounded" charset="0"/>
              </a:rPr>
              <a:t>r</a:t>
            </a:r>
            <a:r>
              <a:rPr lang="en-GB" sz="2000" dirty="0">
                <a:latin typeface="VAG Rounded" charset="0"/>
              </a:rPr>
              <a:t> </a:t>
            </a:r>
            <a:r>
              <a:rPr lang="en-GB" sz="2000" dirty="0" err="1">
                <a:latin typeface="VAG Rounded" charset="0"/>
              </a:rPr>
              <a:t>eu</a:t>
            </a:r>
            <a:r>
              <a:rPr lang="en-GB" sz="2000" dirty="0">
                <a:latin typeface="VAG Rounded" charset="0"/>
              </a:rPr>
              <a:t> bod </a:t>
            </a:r>
            <a:r>
              <a:rPr lang="en-GB" sz="2000" dirty="0" err="1">
                <a:latin typeface="VAG Rounded" charset="0"/>
              </a:rPr>
              <a:t>nhw’n</a:t>
            </a:r>
            <a:r>
              <a:rPr lang="en-GB" sz="2000" dirty="0">
                <a:latin typeface="VAG Rounded" charset="0"/>
              </a:rPr>
              <a:t> </a:t>
            </a:r>
            <a:r>
              <a:rPr lang="en-GB" sz="2000" dirty="0" err="1">
                <a:latin typeface="VAG Rounded" charset="0"/>
              </a:rPr>
              <a:t>cael</a:t>
            </a:r>
            <a:r>
              <a:rPr lang="en-GB" sz="2000" dirty="0">
                <a:latin typeface="VAG Rounded" charset="0"/>
              </a:rPr>
              <a:t> </a:t>
            </a:r>
            <a:r>
              <a:rPr lang="en-GB" sz="2000" dirty="0" err="1">
                <a:latin typeface="VAG Rounded" charset="0"/>
              </a:rPr>
              <a:t>gwrandawiad</a:t>
            </a:r>
            <a:r>
              <a:rPr lang="en-GB" sz="2000" dirty="0">
                <a:latin typeface="VAG Rounded" charset="0"/>
              </a:rPr>
              <a:t> ac </a:t>
            </a:r>
            <a:r>
              <a:rPr lang="en-GB" sz="2000" dirty="0" err="1">
                <a:latin typeface="VAG Rounded" charset="0"/>
              </a:rPr>
              <a:t>yn</a:t>
            </a:r>
            <a:r>
              <a:rPr lang="en-GB" sz="2000" dirty="0">
                <a:latin typeface="VAG Rounded" charset="0"/>
              </a:rPr>
              <a:t> </a:t>
            </a:r>
            <a:r>
              <a:rPr lang="en-GB" sz="2000" dirty="0" err="1">
                <a:latin typeface="VAG Rounded" charset="0"/>
              </a:rPr>
              <a:t>cael</a:t>
            </a:r>
            <a:r>
              <a:rPr lang="en-GB" sz="2000" dirty="0">
                <a:latin typeface="VAG Rounded" charset="0"/>
              </a:rPr>
              <a:t> </a:t>
            </a:r>
            <a:r>
              <a:rPr lang="en-GB" sz="2000" dirty="0" err="1">
                <a:latin typeface="VAG Rounded" charset="0"/>
              </a:rPr>
              <a:t>eu</a:t>
            </a:r>
            <a:r>
              <a:rPr lang="en-GB" sz="2000" dirty="0">
                <a:latin typeface="VAG Rounded" charset="0"/>
              </a:rPr>
              <a:t> </a:t>
            </a:r>
            <a:r>
              <a:rPr lang="en-GB" sz="2000" dirty="0" err="1">
                <a:latin typeface="VAG Rounded" charset="0"/>
              </a:rPr>
              <a:t>trin</a:t>
            </a:r>
            <a:r>
              <a:rPr lang="en-GB" sz="2000" dirty="0">
                <a:latin typeface="VAG Rounded" charset="0"/>
              </a:rPr>
              <a:t> </a:t>
            </a:r>
            <a:r>
              <a:rPr lang="en-GB" sz="2000" dirty="0" err="1">
                <a:latin typeface="VAG Rounded" charset="0"/>
              </a:rPr>
              <a:t>yn</a:t>
            </a:r>
            <a:r>
              <a:rPr lang="en-GB" sz="2000" dirty="0">
                <a:latin typeface="VAG Rounded" charset="0"/>
              </a:rPr>
              <a:t> deg.</a:t>
            </a:r>
          </a:p>
          <a:p>
            <a:endParaRPr lang="en-GB" sz="2000" dirty="0">
              <a:latin typeface="VAG Rounded" charset="0"/>
            </a:endParaRPr>
          </a:p>
          <a:p>
            <a:r>
              <a:rPr lang="en-GB" sz="2000" dirty="0">
                <a:latin typeface="VAG Rounded" charset="0"/>
              </a:rPr>
              <a:t>Mae </a:t>
            </a:r>
            <a:r>
              <a:rPr lang="en-GB" sz="2000" dirty="0" err="1">
                <a:latin typeface="VAG Rounded" charset="0"/>
              </a:rPr>
              <a:t>cyfres</a:t>
            </a:r>
            <a:r>
              <a:rPr lang="en-GB" sz="2000" dirty="0">
                <a:latin typeface="VAG Rounded" charset="0"/>
              </a:rPr>
              <a:t> o </a:t>
            </a:r>
            <a:r>
              <a:rPr lang="en-GB" sz="2000" dirty="0" err="1">
                <a:latin typeface="VAG Rounded" charset="0"/>
              </a:rPr>
              <a:t>gyfreithiau</a:t>
            </a:r>
            <a:r>
              <a:rPr lang="en-GB" sz="2000" dirty="0">
                <a:latin typeface="VAG Rounded" charset="0"/>
              </a:rPr>
              <a:t> </a:t>
            </a:r>
            <a:r>
              <a:rPr lang="en-GB" sz="2000" dirty="0" err="1">
                <a:latin typeface="VAG Rounded" charset="0"/>
              </a:rPr>
              <a:t>yn</a:t>
            </a:r>
            <a:r>
              <a:rPr lang="en-GB" sz="2000" dirty="0">
                <a:latin typeface="VAG Rounded" charset="0"/>
              </a:rPr>
              <a:t> </a:t>
            </a:r>
            <a:r>
              <a:rPr lang="en-GB" sz="2000" dirty="0" err="1">
                <a:latin typeface="VAG Rounded" charset="0"/>
              </a:rPr>
              <a:t>cynnwys</a:t>
            </a:r>
            <a:r>
              <a:rPr lang="en-GB" sz="2000" dirty="0">
                <a:latin typeface="VAG Rounded" charset="0"/>
              </a:rPr>
              <a:t>: </a:t>
            </a:r>
            <a:r>
              <a:rPr lang="en-GB" sz="2000" dirty="0" err="1">
                <a:latin typeface="VAG Rounded" charset="0"/>
              </a:rPr>
              <a:t>Deddf</a:t>
            </a:r>
            <a:r>
              <a:rPr lang="en-GB" sz="2000" dirty="0">
                <a:latin typeface="VAG Rounded" charset="0"/>
              </a:rPr>
              <a:t> </a:t>
            </a:r>
            <a:r>
              <a:rPr lang="en-GB" sz="2000" dirty="0" err="1">
                <a:latin typeface="VAG Rounded" charset="0"/>
              </a:rPr>
              <a:t>Safonau</a:t>
            </a:r>
            <a:r>
              <a:rPr lang="en-GB" sz="2000" dirty="0">
                <a:latin typeface="VAG Rounded" charset="0"/>
              </a:rPr>
              <a:t> </a:t>
            </a:r>
            <a:r>
              <a:rPr lang="en-GB" sz="2000" dirty="0" err="1">
                <a:latin typeface="VAG Rounded" charset="0"/>
              </a:rPr>
              <a:t>Gofal</a:t>
            </a:r>
            <a:r>
              <a:rPr lang="en-GB" sz="2000" dirty="0">
                <a:latin typeface="VAG Rounded" charset="0"/>
              </a:rPr>
              <a:t> 2000 a </a:t>
            </a:r>
            <a:r>
              <a:rPr lang="en-GB" sz="2000" dirty="0" err="1">
                <a:latin typeface="VAG Rounded" charset="0"/>
              </a:rPr>
              <a:t>Deddf</a:t>
            </a:r>
            <a:r>
              <a:rPr lang="en-GB" sz="2000" dirty="0">
                <a:latin typeface="VAG Rounded" charset="0"/>
              </a:rPr>
              <a:t> </a:t>
            </a:r>
            <a:r>
              <a:rPr lang="en-GB" sz="2000" dirty="0" err="1">
                <a:latin typeface="VAG Rounded" charset="0"/>
              </a:rPr>
              <a:t>Comisiynydd</a:t>
            </a:r>
            <a:r>
              <a:rPr lang="en-GB" sz="2000" dirty="0">
                <a:latin typeface="VAG Rounded" charset="0"/>
              </a:rPr>
              <a:t> Plant </a:t>
            </a:r>
            <a:r>
              <a:rPr lang="en-GB" sz="2000" dirty="0" err="1">
                <a:latin typeface="VAG Rounded" charset="0"/>
              </a:rPr>
              <a:t>Cymru</a:t>
            </a:r>
            <a:r>
              <a:rPr lang="en-GB" sz="2000" dirty="0">
                <a:latin typeface="VAG Rounded" charset="0"/>
              </a:rPr>
              <a:t> 2001, </a:t>
            </a:r>
            <a:r>
              <a:rPr lang="en-GB" sz="2000" dirty="0" err="1">
                <a:latin typeface="VAG Rounded" charset="0"/>
              </a:rPr>
              <a:t>sy’n</a:t>
            </a:r>
            <a:r>
              <a:rPr lang="en-GB" sz="2000" dirty="0">
                <a:latin typeface="VAG Rounded" charset="0"/>
              </a:rPr>
              <a:t> </a:t>
            </a:r>
            <a:r>
              <a:rPr lang="en-GB" sz="2000" dirty="0" err="1">
                <a:latin typeface="VAG Rounded" charset="0"/>
              </a:rPr>
              <a:t>esbonio</a:t>
            </a:r>
            <a:r>
              <a:rPr lang="en-GB" sz="2000" dirty="0">
                <a:latin typeface="VAG Rounded" charset="0"/>
              </a:rPr>
              <a:t> </a:t>
            </a:r>
            <a:r>
              <a:rPr lang="en-GB" sz="2000" dirty="0" err="1">
                <a:latin typeface="VAG Rounded" charset="0"/>
              </a:rPr>
              <a:t>rôl</a:t>
            </a:r>
            <a:r>
              <a:rPr lang="en-GB" sz="2000" dirty="0">
                <a:latin typeface="VAG Rounded" charset="0"/>
              </a:rPr>
              <a:t> a </a:t>
            </a:r>
            <a:r>
              <a:rPr lang="en-GB" sz="2000" dirty="0" err="1">
                <a:latin typeface="VAG Rounded" charset="0"/>
              </a:rPr>
              <a:t>chyfrifoldebau’r</a:t>
            </a:r>
            <a:r>
              <a:rPr lang="en-GB" sz="2000" dirty="0">
                <a:latin typeface="VAG Rounded" charset="0"/>
              </a:rPr>
              <a:t> </a:t>
            </a:r>
            <a:r>
              <a:rPr lang="en-GB" sz="2000" dirty="0" err="1">
                <a:latin typeface="VAG Rounded" charset="0"/>
              </a:rPr>
              <a:t>Comisiynydd</a:t>
            </a:r>
            <a:r>
              <a:rPr lang="en-GB" sz="2000" dirty="0">
                <a:latin typeface="VAG Rounded" charset="0"/>
              </a:rPr>
              <a:t>.</a:t>
            </a:r>
          </a:p>
        </p:txBody>
      </p:sp>
      <p:sp>
        <p:nvSpPr>
          <p:cNvPr id="3" name="TextBox 2"/>
          <p:cNvSpPr txBox="1"/>
          <p:nvPr/>
        </p:nvSpPr>
        <p:spPr>
          <a:xfrm>
            <a:off x="6113721" y="552893"/>
            <a:ext cx="5773377" cy="4401205"/>
          </a:xfrm>
          <a:prstGeom prst="rect">
            <a:avLst/>
          </a:prstGeom>
          <a:noFill/>
        </p:spPr>
        <p:txBody>
          <a:bodyPr wrap="square" rtlCol="0">
            <a:spAutoFit/>
          </a:bodyPr>
          <a:lstStyle/>
          <a:p>
            <a:r>
              <a:rPr lang="en-US" sz="2000" dirty="0">
                <a:latin typeface="VAG Rounded" charset="0"/>
              </a:rPr>
              <a:t>In 2001, Wales was the first country in the UK to create the role of the Children’s Commissioner.</a:t>
            </a:r>
          </a:p>
          <a:p>
            <a:endParaRPr lang="en-US" sz="2000" dirty="0">
              <a:latin typeface="VAG Rounded" charset="0"/>
            </a:endParaRPr>
          </a:p>
          <a:p>
            <a:r>
              <a:rPr lang="en-US" sz="2000" dirty="0">
                <a:latin typeface="VAG Rounded" charset="0"/>
              </a:rPr>
              <a:t>Welsh Government ministers </a:t>
            </a:r>
            <a:r>
              <a:rPr lang="en-US" sz="2000" dirty="0" err="1">
                <a:latin typeface="VAG Rounded" charset="0"/>
              </a:rPr>
              <a:t>recognised</a:t>
            </a:r>
            <a:r>
              <a:rPr lang="en-US" sz="2000" dirty="0">
                <a:latin typeface="VAG Rounded" charset="0"/>
              </a:rPr>
              <a:t> that children and young people need someone to speak up for them and make sure that they are listened to and treated fairly.</a:t>
            </a:r>
          </a:p>
          <a:p>
            <a:endParaRPr lang="en-US" sz="2000" dirty="0">
              <a:latin typeface="VAG Rounded" charset="0"/>
            </a:endParaRPr>
          </a:p>
          <a:p>
            <a:r>
              <a:rPr lang="en-US" sz="2000" dirty="0">
                <a:latin typeface="VAG Rounded" charset="0"/>
              </a:rPr>
              <a:t>There is a set of laws including: the Care Standards Act 2000 and the Children’s Commissioner for Wales Act 2001 which explains the role and responsibilities of the Commissioner. </a:t>
            </a:r>
          </a:p>
        </p:txBody>
      </p:sp>
      <p:pic>
        <p:nvPicPr>
          <p:cNvPr id="4" name="CCf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8965" y="5049901"/>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86097" y="5049901"/>
            <a:ext cx="487363" cy="487363"/>
          </a:xfrm>
          <a:prstGeom prst="rect">
            <a:avLst/>
          </a:prstGeom>
        </p:spPr>
      </p:pic>
    </p:spTree>
    <p:extLst>
      <p:ext uri="{BB962C8B-B14F-4D97-AF65-F5344CB8AC3E}">
        <p14:creationId xmlns:p14="http://schemas.microsoft.com/office/powerpoint/2010/main" val="673568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63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360712" y="962678"/>
            <a:ext cx="3322341" cy="3903663"/>
          </a:xfrm>
        </p:spPr>
        <p:txBody>
          <a:bodyPr>
            <a:normAutofit lnSpcReduction="10000"/>
          </a:bodyPr>
          <a:lstStyle/>
          <a:p>
            <a:pPr marL="0" indent="0">
              <a:buNone/>
            </a:pPr>
            <a:r>
              <a:rPr lang="en-GB" dirty="0" smtClean="0">
                <a:solidFill>
                  <a:schemeClr val="tx1"/>
                </a:solidFill>
                <a:latin typeface="VAG Rounded" charset="0"/>
              </a:rPr>
              <a:t>Five functions of our office:</a:t>
            </a:r>
            <a:endParaRPr lang="en-GB" dirty="0">
              <a:solidFill>
                <a:schemeClr val="tx1"/>
              </a:solidFill>
              <a:latin typeface="VAG Rounded" charset="0"/>
            </a:endParaRPr>
          </a:p>
          <a:p>
            <a:pPr marL="0" indent="0">
              <a:buNone/>
            </a:pPr>
            <a:endParaRPr lang="en-GB" dirty="0">
              <a:solidFill>
                <a:schemeClr val="tx1"/>
              </a:solidFill>
              <a:latin typeface="VAGRounded Lt" panose="00000400000000000000" pitchFamily="2" charset="0"/>
            </a:endParaRPr>
          </a:p>
          <a:p>
            <a:pPr marL="0" indent="0">
              <a:buNone/>
            </a:pPr>
            <a:r>
              <a:rPr lang="en-GB" dirty="0" smtClean="0">
                <a:solidFill>
                  <a:schemeClr val="tx1"/>
                </a:solidFill>
                <a:latin typeface="VAG Rounded" charset="0"/>
              </a:rPr>
              <a:t>Support </a:t>
            </a:r>
            <a:endParaRPr lang="en-GB" dirty="0">
              <a:solidFill>
                <a:schemeClr val="tx1"/>
              </a:solidFill>
              <a:latin typeface="VAG Rounded" charset="0"/>
            </a:endParaRPr>
          </a:p>
          <a:p>
            <a:pPr marL="0" indent="0">
              <a:buNone/>
            </a:pPr>
            <a:r>
              <a:rPr lang="en-GB" dirty="0" smtClean="0">
                <a:solidFill>
                  <a:schemeClr val="tx1"/>
                </a:solidFill>
                <a:latin typeface="VAG Rounded" charset="0"/>
              </a:rPr>
              <a:t>Listen</a:t>
            </a:r>
          </a:p>
          <a:p>
            <a:pPr marL="0" indent="0">
              <a:buNone/>
            </a:pPr>
            <a:r>
              <a:rPr lang="en-GB" dirty="0" smtClean="0">
                <a:solidFill>
                  <a:schemeClr val="tx1"/>
                </a:solidFill>
                <a:latin typeface="VAG Rounded" charset="0"/>
              </a:rPr>
              <a:t>Advise</a:t>
            </a:r>
            <a:endParaRPr lang="en-GB" dirty="0">
              <a:solidFill>
                <a:schemeClr val="tx1"/>
              </a:solidFill>
              <a:latin typeface="VAG Rounded" charset="0"/>
            </a:endParaRPr>
          </a:p>
          <a:p>
            <a:pPr marL="0" indent="0">
              <a:buNone/>
            </a:pPr>
            <a:r>
              <a:rPr lang="en-GB" dirty="0" smtClean="0">
                <a:solidFill>
                  <a:schemeClr val="tx1"/>
                </a:solidFill>
                <a:latin typeface="VAG Rounded" charset="0"/>
              </a:rPr>
              <a:t>Influence</a:t>
            </a:r>
          </a:p>
          <a:p>
            <a:pPr marL="0" indent="0">
              <a:buNone/>
            </a:pPr>
            <a:r>
              <a:rPr lang="en-GB" dirty="0" smtClean="0">
                <a:solidFill>
                  <a:schemeClr val="tx1"/>
                </a:solidFill>
                <a:latin typeface="VAG Rounded" charset="0"/>
              </a:rPr>
              <a:t>Speak up </a:t>
            </a:r>
            <a:endParaRPr lang="en-GB" dirty="0">
              <a:solidFill>
                <a:schemeClr val="tx1"/>
              </a:solidFill>
              <a:latin typeface="VAG Rounded" charset="0"/>
            </a:endParaRPr>
          </a:p>
          <a:p>
            <a:pPr>
              <a:lnSpc>
                <a:spcPct val="64000"/>
              </a:lnSpc>
              <a:buSzPct val="100000"/>
              <a:defRPr sz="1700" b="1">
                <a:solidFill>
                  <a:srgbClr val="404040"/>
                </a:solidFill>
              </a:defRPr>
            </a:pPr>
            <a:endParaRPr lang="en-GB" sz="2800" dirty="0"/>
          </a:p>
          <a:p>
            <a:pPr>
              <a:lnSpc>
                <a:spcPct val="64000"/>
              </a:lnSpc>
              <a:buSzPct val="100000"/>
              <a:defRPr sz="1700" b="1">
                <a:solidFill>
                  <a:srgbClr val="404040"/>
                </a:solidFill>
              </a:defRPr>
            </a:pPr>
            <a:endParaRPr lang="en-GB" sz="2800" dirty="0"/>
          </a:p>
        </p:txBody>
      </p:sp>
      <p:sp>
        <p:nvSpPr>
          <p:cNvPr id="2" name="Rectangle 1"/>
          <p:cNvSpPr/>
          <p:nvPr/>
        </p:nvSpPr>
        <p:spPr>
          <a:xfrm>
            <a:off x="733529" y="1708182"/>
            <a:ext cx="4785757" cy="2686313"/>
          </a:xfrm>
          <a:prstGeom prst="rect">
            <a:avLst/>
          </a:prstGeom>
        </p:spPr>
        <p:txBody>
          <a:bodyPr wrap="square">
            <a:spAutoFit/>
          </a:bodyPr>
          <a:lstStyle/>
          <a:p>
            <a:pPr>
              <a:lnSpc>
                <a:spcPts val="115"/>
              </a:lnSpc>
              <a:spcBef>
                <a:spcPts val="1200"/>
              </a:spcBef>
              <a:defRPr sz="1700" b="1">
                <a:solidFill>
                  <a:srgbClr val="404040"/>
                </a:solidFill>
              </a:defRPr>
            </a:pPr>
            <a:endParaRPr lang="cy-GB" sz="2800" dirty="0">
              <a:latin typeface="VAGRounded Lt" panose="00000400000000000000" pitchFamily="2" charset="0"/>
            </a:endParaRPr>
          </a:p>
          <a:p>
            <a:pPr>
              <a:lnSpc>
                <a:spcPts val="115"/>
              </a:lnSpc>
              <a:spcBef>
                <a:spcPts val="1200"/>
              </a:spcBef>
              <a:defRPr sz="1700" b="1">
                <a:solidFill>
                  <a:srgbClr val="404040"/>
                </a:solidFill>
              </a:defRPr>
            </a:pPr>
            <a:endParaRPr lang="cy-GB" sz="2800" dirty="0">
              <a:latin typeface="VAGRounded Lt" panose="00000400000000000000" pitchFamily="2" charset="0"/>
            </a:endParaRPr>
          </a:p>
          <a:p>
            <a:pPr>
              <a:lnSpc>
                <a:spcPts val="115"/>
              </a:lnSpc>
              <a:spcBef>
                <a:spcPts val="1200"/>
              </a:spcBef>
              <a:defRPr sz="1700" b="1">
                <a:solidFill>
                  <a:srgbClr val="404040"/>
                </a:solidFill>
              </a:defRPr>
            </a:pPr>
            <a:endParaRPr lang="cy-GB" sz="2800" dirty="0">
              <a:latin typeface="VAG Rounded" charset="0"/>
            </a:endParaRPr>
          </a:p>
          <a:p>
            <a:pPr>
              <a:lnSpc>
                <a:spcPts val="115"/>
              </a:lnSpc>
              <a:spcBef>
                <a:spcPts val="1200"/>
              </a:spcBef>
              <a:defRPr sz="1700" b="1">
                <a:solidFill>
                  <a:srgbClr val="404040"/>
                </a:solidFill>
              </a:defRPr>
            </a:pPr>
            <a:r>
              <a:rPr lang="cy-GB" sz="2800" dirty="0" smtClean="0">
                <a:latin typeface="VAG Rounded" charset="0"/>
              </a:rPr>
              <a:t>Cefnogi </a:t>
            </a:r>
            <a:endParaRPr lang="cy-GB" sz="2800" dirty="0">
              <a:latin typeface="VAG Rounded" charset="0"/>
            </a:endParaRPr>
          </a:p>
          <a:p>
            <a:pPr>
              <a:lnSpc>
                <a:spcPts val="115"/>
              </a:lnSpc>
              <a:spcBef>
                <a:spcPts val="1200"/>
              </a:spcBef>
              <a:defRPr sz="1700" b="1">
                <a:solidFill>
                  <a:srgbClr val="404040"/>
                </a:solidFill>
              </a:defRPr>
            </a:pPr>
            <a:endParaRPr lang="cy-GB" sz="2800" dirty="0">
              <a:latin typeface="VAG Rounded" charset="0"/>
            </a:endParaRPr>
          </a:p>
          <a:p>
            <a:pPr>
              <a:lnSpc>
                <a:spcPts val="115"/>
              </a:lnSpc>
              <a:spcBef>
                <a:spcPts val="1200"/>
              </a:spcBef>
              <a:defRPr sz="1700" b="1">
                <a:solidFill>
                  <a:srgbClr val="404040"/>
                </a:solidFill>
              </a:defRPr>
            </a:pPr>
            <a:endParaRPr lang="cy-GB" sz="2800" dirty="0">
              <a:latin typeface="VAG Rounded" charset="0"/>
            </a:endParaRPr>
          </a:p>
          <a:p>
            <a:pPr>
              <a:lnSpc>
                <a:spcPts val="115"/>
              </a:lnSpc>
              <a:spcBef>
                <a:spcPts val="1200"/>
              </a:spcBef>
              <a:defRPr sz="1700" b="1">
                <a:solidFill>
                  <a:srgbClr val="404040"/>
                </a:solidFill>
              </a:defRPr>
            </a:pPr>
            <a:r>
              <a:rPr lang="cy-GB" sz="2800" dirty="0" smtClean="0">
                <a:latin typeface="VAG Rounded" charset="0"/>
              </a:rPr>
              <a:t>Gwrando</a:t>
            </a:r>
            <a:endParaRPr lang="cy-GB" sz="2800" dirty="0">
              <a:latin typeface="VAG Rounded" charset="0"/>
            </a:endParaRPr>
          </a:p>
          <a:p>
            <a:pPr>
              <a:lnSpc>
                <a:spcPts val="115"/>
              </a:lnSpc>
              <a:spcBef>
                <a:spcPts val="1200"/>
              </a:spcBef>
              <a:defRPr sz="1700" b="1">
                <a:solidFill>
                  <a:srgbClr val="404040"/>
                </a:solidFill>
              </a:defRPr>
            </a:pPr>
            <a:r>
              <a:rPr lang="cy-GB" sz="2800" dirty="0">
                <a:latin typeface="VAG Rounded" charset="0"/>
              </a:rPr>
              <a:t> </a:t>
            </a:r>
          </a:p>
          <a:p>
            <a:pPr>
              <a:lnSpc>
                <a:spcPts val="115"/>
              </a:lnSpc>
              <a:spcBef>
                <a:spcPts val="1200"/>
              </a:spcBef>
              <a:defRPr sz="1700" b="1">
                <a:solidFill>
                  <a:srgbClr val="404040"/>
                </a:solidFill>
              </a:defRPr>
            </a:pPr>
            <a:endParaRPr lang="cy-GB" sz="2800" dirty="0">
              <a:latin typeface="VAG Rounded" charset="0"/>
            </a:endParaRPr>
          </a:p>
          <a:p>
            <a:pPr>
              <a:lnSpc>
                <a:spcPts val="115"/>
              </a:lnSpc>
              <a:spcBef>
                <a:spcPts val="1200"/>
              </a:spcBef>
              <a:defRPr sz="1700" b="1">
                <a:solidFill>
                  <a:srgbClr val="404040"/>
                </a:solidFill>
              </a:defRPr>
            </a:pPr>
            <a:r>
              <a:rPr lang="cy-GB" sz="2800" dirty="0" smtClean="0">
                <a:latin typeface="VAG Rounded" charset="0"/>
              </a:rPr>
              <a:t>Cynghori </a:t>
            </a:r>
            <a:endParaRPr lang="cy-GB" sz="2800" dirty="0">
              <a:latin typeface="VAG Rounded" charset="0"/>
            </a:endParaRPr>
          </a:p>
          <a:p>
            <a:pPr>
              <a:lnSpc>
                <a:spcPts val="115"/>
              </a:lnSpc>
              <a:spcBef>
                <a:spcPts val="1200"/>
              </a:spcBef>
              <a:defRPr sz="1700" b="1">
                <a:solidFill>
                  <a:srgbClr val="404040"/>
                </a:solidFill>
              </a:defRPr>
            </a:pPr>
            <a:endParaRPr lang="cy-GB" sz="2800" dirty="0">
              <a:latin typeface="VAG Rounded" charset="0"/>
            </a:endParaRPr>
          </a:p>
          <a:p>
            <a:pPr>
              <a:lnSpc>
                <a:spcPts val="115"/>
              </a:lnSpc>
              <a:spcBef>
                <a:spcPts val="1200"/>
              </a:spcBef>
              <a:defRPr sz="1700" b="1">
                <a:solidFill>
                  <a:srgbClr val="404040"/>
                </a:solidFill>
              </a:defRPr>
            </a:pPr>
            <a:endParaRPr lang="cy-GB" sz="2800" dirty="0">
              <a:latin typeface="VAG Rounded" charset="0"/>
            </a:endParaRPr>
          </a:p>
          <a:p>
            <a:pPr>
              <a:lnSpc>
                <a:spcPts val="115"/>
              </a:lnSpc>
              <a:spcBef>
                <a:spcPts val="1200"/>
              </a:spcBef>
              <a:defRPr sz="1700" b="1">
                <a:solidFill>
                  <a:srgbClr val="404040"/>
                </a:solidFill>
              </a:defRPr>
            </a:pPr>
            <a:r>
              <a:rPr lang="cy-GB" sz="2800" dirty="0" smtClean="0">
                <a:latin typeface="VAG Rounded" charset="0"/>
              </a:rPr>
              <a:t>Dylanwadu</a:t>
            </a:r>
            <a:endParaRPr lang="cy-GB" sz="2800" dirty="0">
              <a:latin typeface="VAG Rounded" charset="0"/>
            </a:endParaRPr>
          </a:p>
          <a:p>
            <a:pPr>
              <a:lnSpc>
                <a:spcPts val="115"/>
              </a:lnSpc>
              <a:spcBef>
                <a:spcPts val="1200"/>
              </a:spcBef>
              <a:defRPr sz="1700" b="1">
                <a:solidFill>
                  <a:srgbClr val="404040"/>
                </a:solidFill>
              </a:defRPr>
            </a:pPr>
            <a:endParaRPr lang="cy-GB" sz="2800" dirty="0">
              <a:latin typeface="VAG Rounded" charset="0"/>
            </a:endParaRPr>
          </a:p>
          <a:p>
            <a:pPr>
              <a:lnSpc>
                <a:spcPts val="115"/>
              </a:lnSpc>
              <a:spcBef>
                <a:spcPts val="1200"/>
              </a:spcBef>
              <a:defRPr sz="1700" b="1">
                <a:solidFill>
                  <a:srgbClr val="404040"/>
                </a:solidFill>
              </a:defRPr>
            </a:pPr>
            <a:endParaRPr lang="cy-GB" sz="2800" dirty="0">
              <a:latin typeface="VAG Rounded" charset="0"/>
            </a:endParaRPr>
          </a:p>
          <a:p>
            <a:pPr>
              <a:lnSpc>
                <a:spcPts val="115"/>
              </a:lnSpc>
              <a:spcBef>
                <a:spcPts val="1200"/>
              </a:spcBef>
              <a:defRPr sz="1700" b="1">
                <a:solidFill>
                  <a:srgbClr val="404040"/>
                </a:solidFill>
              </a:defRPr>
            </a:pPr>
            <a:r>
              <a:rPr lang="cy-GB" sz="2800" dirty="0" smtClean="0">
                <a:latin typeface="VAG Rounded" charset="0"/>
              </a:rPr>
              <a:t>Codi llais</a:t>
            </a:r>
            <a:endParaRPr lang="en-GB" sz="2800" dirty="0">
              <a:latin typeface="VAG Rounded" charset="0"/>
            </a:endParaRPr>
          </a:p>
        </p:txBody>
      </p:sp>
      <p:sp>
        <p:nvSpPr>
          <p:cNvPr id="5" name="Rectangle 4"/>
          <p:cNvSpPr/>
          <p:nvPr/>
        </p:nvSpPr>
        <p:spPr>
          <a:xfrm>
            <a:off x="733529" y="962678"/>
            <a:ext cx="4564332" cy="657809"/>
          </a:xfrm>
          <a:prstGeom prst="rect">
            <a:avLst/>
          </a:prstGeom>
        </p:spPr>
        <p:txBody>
          <a:bodyPr wrap="square">
            <a:spAutoFit/>
          </a:bodyPr>
          <a:lstStyle/>
          <a:p>
            <a:pPr>
              <a:lnSpc>
                <a:spcPct val="64000"/>
              </a:lnSpc>
              <a:spcBef>
                <a:spcPts val="1000"/>
              </a:spcBef>
              <a:defRPr sz="1700" b="1">
                <a:solidFill>
                  <a:srgbClr val="404040"/>
                </a:solidFill>
              </a:defRPr>
            </a:pPr>
            <a:r>
              <a:rPr lang="en-US" sz="2800" dirty="0" err="1" smtClean="0">
                <a:latin typeface="VAG Rounded" charset="0"/>
              </a:rPr>
              <a:t>Pum</a:t>
            </a:r>
            <a:r>
              <a:rPr lang="en-US" sz="2800" dirty="0" smtClean="0">
                <a:latin typeface="VAG Rounded" charset="0"/>
              </a:rPr>
              <a:t> </a:t>
            </a:r>
            <a:r>
              <a:rPr lang="en-US" sz="2800" dirty="0" err="1" smtClean="0">
                <a:latin typeface="VAG Rounded" charset="0"/>
              </a:rPr>
              <a:t>swyddogaeth</a:t>
            </a:r>
            <a:r>
              <a:rPr lang="en-US" sz="2800" dirty="0" smtClean="0">
                <a:latin typeface="VAG Rounded" charset="0"/>
              </a:rPr>
              <a:t> </a:t>
            </a:r>
            <a:r>
              <a:rPr lang="en-US" sz="2800" dirty="0" err="1" smtClean="0">
                <a:latin typeface="VAG Rounded" charset="0"/>
              </a:rPr>
              <a:t>ein</a:t>
            </a:r>
            <a:r>
              <a:rPr lang="en-US" sz="2800" dirty="0" smtClean="0">
                <a:latin typeface="VAG Rounded" charset="0"/>
              </a:rPr>
              <a:t> </a:t>
            </a:r>
            <a:r>
              <a:rPr lang="en-US" sz="2800" dirty="0" err="1" smtClean="0">
                <a:latin typeface="VAG Rounded" charset="0"/>
              </a:rPr>
              <a:t>swyddfa</a:t>
            </a:r>
            <a:r>
              <a:rPr lang="en-US" sz="2800" dirty="0" smtClean="0">
                <a:latin typeface="VAG Rounded" charset="0"/>
              </a:rPr>
              <a:t>: </a:t>
            </a:r>
            <a:endParaRPr lang="en-US" sz="2800" dirty="0">
              <a:latin typeface="VAG Rounded" charset="0"/>
            </a:endParaRPr>
          </a:p>
        </p:txBody>
      </p:sp>
      <p:pic>
        <p:nvPicPr>
          <p:cNvPr id="6" name="Picture 5"/>
          <p:cNvPicPr>
            <a:picLocks noChangeAspect="1"/>
          </p:cNvPicPr>
          <p:nvPr/>
        </p:nvPicPr>
        <p:blipFill rotWithShape="1">
          <a:blip r:embed="rId7" cstate="hqprint">
            <a:extLst>
              <a:ext uri="{28A0092B-C50C-407E-A947-70E740481C1C}">
                <a14:useLocalDpi xmlns:a14="http://schemas.microsoft.com/office/drawing/2010/main" val="0"/>
              </a:ext>
            </a:extLst>
          </a:blip>
          <a:srcRect l="10327" r="13257"/>
          <a:stretch/>
        </p:blipFill>
        <p:spPr>
          <a:xfrm>
            <a:off x="4517854" y="1786724"/>
            <a:ext cx="3019927" cy="2634914"/>
          </a:xfrm>
          <a:prstGeom prst="rect">
            <a:avLst/>
          </a:prstGeom>
          <a:ln>
            <a:solidFill>
              <a:schemeClr val="tx1"/>
            </a:solidFill>
          </a:ln>
        </p:spPr>
      </p:pic>
      <p:pic>
        <p:nvPicPr>
          <p:cNvPr id="4" name="CCf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06789" y="4988941"/>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633636" y="4988941"/>
            <a:ext cx="487363" cy="487363"/>
          </a:xfrm>
          <a:prstGeom prst="rect">
            <a:avLst/>
          </a:prstGeom>
        </p:spPr>
      </p:pic>
    </p:spTree>
    <p:extLst>
      <p:ext uri="{BB962C8B-B14F-4D97-AF65-F5344CB8AC3E}">
        <p14:creationId xmlns:p14="http://schemas.microsoft.com/office/powerpoint/2010/main" val="4170936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42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911218" y="1898264"/>
            <a:ext cx="3960476" cy="2191306"/>
          </a:xfrm>
          <a:prstGeom prst="rect">
            <a:avLst/>
          </a:prstGeom>
          <a:ln>
            <a:solidFill>
              <a:schemeClr val="tx1"/>
            </a:solidFill>
          </a:ln>
        </p:spPr>
      </p:pic>
      <p:pic>
        <p:nvPicPr>
          <p:cNvPr id="6" name="Picture 5">
            <a:hlinkClick r:id="rId5"/>
          </p:cNvPr>
          <p:cNvPicPr>
            <a:picLocks noChangeAspect="1"/>
          </p:cNvPicPr>
          <p:nvPr/>
        </p:nvPicPr>
        <p:blipFill>
          <a:blip r:embed="rId4"/>
          <a:stretch>
            <a:fillRect/>
          </a:stretch>
        </p:blipFill>
        <p:spPr>
          <a:xfrm>
            <a:off x="7202313" y="1898263"/>
            <a:ext cx="3886799" cy="2150541"/>
          </a:xfrm>
          <a:prstGeom prst="rect">
            <a:avLst/>
          </a:prstGeom>
          <a:ln>
            <a:solidFill>
              <a:schemeClr val="tx1"/>
            </a:solidFill>
          </a:ln>
        </p:spPr>
      </p:pic>
      <p:sp>
        <p:nvSpPr>
          <p:cNvPr id="2" name="Rectangle 1"/>
          <p:cNvSpPr/>
          <p:nvPr/>
        </p:nvSpPr>
        <p:spPr>
          <a:xfrm>
            <a:off x="1082255" y="1067267"/>
            <a:ext cx="3937293" cy="830997"/>
          </a:xfrm>
          <a:prstGeom prst="rect">
            <a:avLst/>
          </a:prstGeom>
        </p:spPr>
        <p:txBody>
          <a:bodyPr wrap="square">
            <a:spAutoFit/>
          </a:bodyPr>
          <a:lstStyle/>
          <a:p>
            <a:pPr algn="ctr" hangingPunct="0"/>
            <a:r>
              <a:rPr lang="en-GB" sz="2400" dirty="0" err="1">
                <a:latin typeface="VAG Rounded" charset="0"/>
                <a:sym typeface="Calibri"/>
              </a:rPr>
              <a:t>Fideo</a:t>
            </a:r>
            <a:r>
              <a:rPr lang="en-GB" sz="2400" dirty="0">
                <a:latin typeface="VAG Rounded" charset="0"/>
                <a:sym typeface="Calibri"/>
              </a:rPr>
              <a:t> – Y </a:t>
            </a:r>
            <a:r>
              <a:rPr lang="en-GB" sz="2400" dirty="0" err="1">
                <a:latin typeface="VAG Rounded" charset="0"/>
                <a:sym typeface="Calibri"/>
              </a:rPr>
              <a:t>Gwasanaeth</a:t>
            </a:r>
            <a:r>
              <a:rPr lang="en-GB" sz="2400" dirty="0">
                <a:latin typeface="VAG Rounded" charset="0"/>
                <a:sym typeface="Calibri"/>
              </a:rPr>
              <a:t> </a:t>
            </a:r>
            <a:r>
              <a:rPr lang="en-GB" sz="2400" dirty="0" err="1">
                <a:latin typeface="VAG Rounded" charset="0"/>
                <a:sym typeface="Calibri"/>
              </a:rPr>
              <a:t>Ymchwiliadau</a:t>
            </a:r>
            <a:r>
              <a:rPr lang="en-GB" sz="2400" dirty="0">
                <a:latin typeface="VAG Rounded" charset="0"/>
                <a:sym typeface="Calibri"/>
              </a:rPr>
              <a:t> a </a:t>
            </a:r>
            <a:r>
              <a:rPr lang="en-GB" sz="2400" dirty="0" err="1">
                <a:latin typeface="VAG Rounded" charset="0"/>
                <a:sym typeface="Calibri"/>
              </a:rPr>
              <a:t>Chyngor</a:t>
            </a:r>
            <a:endParaRPr lang="en-GB" sz="2400" dirty="0">
              <a:latin typeface="VAG Rounded" charset="0"/>
              <a:sym typeface="Calibri"/>
            </a:endParaRPr>
          </a:p>
        </p:txBody>
      </p:sp>
      <p:sp>
        <p:nvSpPr>
          <p:cNvPr id="3" name="Rectangle 2"/>
          <p:cNvSpPr/>
          <p:nvPr/>
        </p:nvSpPr>
        <p:spPr>
          <a:xfrm>
            <a:off x="7202313" y="1067266"/>
            <a:ext cx="3571035" cy="830997"/>
          </a:xfrm>
          <a:prstGeom prst="rect">
            <a:avLst/>
          </a:prstGeom>
        </p:spPr>
        <p:txBody>
          <a:bodyPr wrap="square">
            <a:spAutoFit/>
          </a:bodyPr>
          <a:lstStyle/>
          <a:p>
            <a:pPr algn="ctr"/>
            <a:r>
              <a:rPr lang="en-GB" sz="2400" dirty="0">
                <a:solidFill>
                  <a:schemeClr val="tx2">
                    <a:lumMod val="50000"/>
                  </a:schemeClr>
                </a:solidFill>
                <a:latin typeface="VAG Rounded" charset="0"/>
              </a:rPr>
              <a:t>Video – Investigations and Advice service</a:t>
            </a:r>
          </a:p>
        </p:txBody>
      </p:sp>
    </p:spTree>
    <p:extLst>
      <p:ext uri="{BB962C8B-B14F-4D97-AF65-F5344CB8AC3E}">
        <p14:creationId xmlns:p14="http://schemas.microsoft.com/office/powerpoint/2010/main" val="123611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771171" y="1241670"/>
            <a:ext cx="8593137" cy="4213225"/>
          </a:xfrm>
        </p:spPr>
        <p:txBody>
          <a:bodyPr/>
          <a:lstStyle/>
          <a:p>
            <a:pPr marL="0" indent="0">
              <a:buNone/>
            </a:pPr>
            <a:r>
              <a:rPr lang="en-US" sz="6000" dirty="0" smtClean="0">
                <a:solidFill>
                  <a:schemeClr val="accent4"/>
                </a:solidFill>
                <a:latin typeface="VAG Rounded" charset="0"/>
              </a:rPr>
              <a:t>EGWYL</a:t>
            </a:r>
          </a:p>
          <a:p>
            <a:pPr marL="0" indent="0">
              <a:buNone/>
            </a:pPr>
            <a:endParaRPr lang="en-US" sz="6000" dirty="0">
              <a:solidFill>
                <a:schemeClr val="accent1"/>
              </a:solidFill>
              <a:latin typeface="VAG Rounded" charset="0"/>
            </a:endParaRPr>
          </a:p>
          <a:p>
            <a:pPr marL="0" indent="0">
              <a:buNone/>
            </a:pPr>
            <a:r>
              <a:rPr lang="en-GB" sz="6000" dirty="0">
                <a:solidFill>
                  <a:schemeClr val="tx1"/>
                </a:solidFill>
                <a:latin typeface="VAG Rounded" charset="0"/>
              </a:rPr>
              <a:t>BREAK</a:t>
            </a:r>
            <a:r>
              <a:rPr lang="en-GB" sz="6000" dirty="0">
                <a:solidFill>
                  <a:schemeClr val="tx1"/>
                </a:solidFill>
              </a:rPr>
              <a:t> </a:t>
            </a:r>
          </a:p>
          <a:p>
            <a:pPr marL="0" indent="0">
              <a:buNone/>
            </a:pPr>
            <a:endParaRPr lang="en-GB" sz="6000" dirty="0">
              <a:solidFill>
                <a:schemeClr val="accent1"/>
              </a:solidFill>
              <a:latin typeface="VAG Rounded" charset="0"/>
            </a:endParaRPr>
          </a:p>
        </p:txBody>
      </p:sp>
    </p:spTree>
    <p:extLst>
      <p:ext uri="{BB962C8B-B14F-4D97-AF65-F5344CB8AC3E}">
        <p14:creationId xmlns:p14="http://schemas.microsoft.com/office/powerpoint/2010/main" val="46192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71073" y="565808"/>
            <a:ext cx="5231567" cy="5041380"/>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800" b="1" dirty="0">
                <a:solidFill>
                  <a:schemeClr val="tx1"/>
                </a:solidFill>
                <a:latin typeface="VAG Rounded" charset="0"/>
              </a:rPr>
              <a:t>What is a Children’s Rights Approach</a:t>
            </a:r>
            <a:r>
              <a:rPr lang="en-US" sz="2800" dirty="0">
                <a:solidFill>
                  <a:schemeClr val="tx1"/>
                </a:solidFill>
                <a:latin typeface="VAG Rounded" charset="0"/>
              </a:rPr>
              <a:t>?</a:t>
            </a:r>
          </a:p>
          <a:p>
            <a:pPr algn="l"/>
            <a:endParaRPr lang="en-US" sz="2000" dirty="0">
              <a:solidFill>
                <a:schemeClr val="tx1"/>
              </a:solidFill>
              <a:latin typeface="VAG Rounded" charset="0"/>
            </a:endParaRPr>
          </a:p>
          <a:p>
            <a:pPr algn="l"/>
            <a:r>
              <a:rPr lang="en-US" sz="2400" dirty="0">
                <a:solidFill>
                  <a:schemeClr val="tx1"/>
                </a:solidFill>
                <a:latin typeface="VAG Rounded" charset="0"/>
              </a:rPr>
              <a:t>A Children’s Rights Approach is a principled and practical framework for working with children grounded in the UN Convention on the Rights of the Child</a:t>
            </a:r>
          </a:p>
          <a:p>
            <a:pPr algn="l"/>
            <a:endParaRPr lang="en-US" sz="2400" dirty="0">
              <a:solidFill>
                <a:schemeClr val="tx1"/>
              </a:solidFill>
              <a:latin typeface="VAG Rounded" charset="0"/>
            </a:endParaRPr>
          </a:p>
          <a:p>
            <a:pPr algn="l"/>
            <a:r>
              <a:rPr lang="en-US" sz="2400" dirty="0">
                <a:solidFill>
                  <a:schemeClr val="tx1"/>
                </a:solidFill>
                <a:latin typeface="VAG Rounded" charset="0"/>
              </a:rPr>
              <a:t> A Children’s Rights Approach is about placing the UNCRC at the Core of planning and service delivery  and integrating children’s rights into every aspect of decision making , policy and practice </a:t>
            </a:r>
          </a:p>
        </p:txBody>
      </p:sp>
      <p:sp>
        <p:nvSpPr>
          <p:cNvPr id="8" name="Subtitle 2"/>
          <p:cNvSpPr txBox="1">
            <a:spLocks/>
          </p:cNvSpPr>
          <p:nvPr/>
        </p:nvSpPr>
        <p:spPr>
          <a:xfrm>
            <a:off x="525910" y="565808"/>
            <a:ext cx="5549575" cy="5353260"/>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800" b="1" dirty="0" smtClean="0">
                <a:solidFill>
                  <a:schemeClr val="tx1"/>
                </a:solidFill>
                <a:latin typeface="VAG Rounded" charset="0"/>
              </a:rPr>
              <a:t>Beth </a:t>
            </a:r>
            <a:r>
              <a:rPr lang="en-GB" sz="2800" b="1" dirty="0" err="1">
                <a:solidFill>
                  <a:schemeClr val="tx1"/>
                </a:solidFill>
                <a:latin typeface="VAG Rounded" charset="0"/>
              </a:rPr>
              <a:t>yw</a:t>
            </a:r>
            <a:r>
              <a:rPr lang="en-GB" sz="2800" b="1" dirty="0">
                <a:solidFill>
                  <a:schemeClr val="tx1"/>
                </a:solidFill>
                <a:latin typeface="VAG Rounded" charset="0"/>
              </a:rPr>
              <a:t> Dull </a:t>
            </a:r>
            <a:r>
              <a:rPr lang="en-GB" sz="2800" b="1" dirty="0" err="1">
                <a:solidFill>
                  <a:schemeClr val="tx1"/>
                </a:solidFill>
                <a:latin typeface="VAG Rounded" charset="0"/>
              </a:rPr>
              <a:t>Gweithredu</a:t>
            </a:r>
            <a:r>
              <a:rPr lang="en-GB" sz="2800" b="1" dirty="0">
                <a:solidFill>
                  <a:schemeClr val="tx1"/>
                </a:solidFill>
                <a:latin typeface="VAG Rounded" charset="0"/>
              </a:rPr>
              <a:t> </a:t>
            </a:r>
            <a:r>
              <a:rPr lang="en-GB" sz="2800" b="1" dirty="0" err="1">
                <a:solidFill>
                  <a:schemeClr val="tx1"/>
                </a:solidFill>
                <a:latin typeface="VAG Rounded" charset="0"/>
              </a:rPr>
              <a:t>Seiliedig</a:t>
            </a:r>
            <a:r>
              <a:rPr lang="en-GB" sz="2800" b="1" dirty="0">
                <a:solidFill>
                  <a:schemeClr val="tx1"/>
                </a:solidFill>
                <a:latin typeface="VAG Rounded" charset="0"/>
              </a:rPr>
              <a:t> </a:t>
            </a:r>
            <a:r>
              <a:rPr lang="en-GB" sz="2800" b="1" dirty="0" err="1">
                <a:solidFill>
                  <a:schemeClr val="tx1"/>
                </a:solidFill>
                <a:latin typeface="VAG Rounded" charset="0"/>
              </a:rPr>
              <a:t>ar</a:t>
            </a:r>
            <a:r>
              <a:rPr lang="en-GB" sz="2800" b="1" dirty="0">
                <a:solidFill>
                  <a:schemeClr val="tx1"/>
                </a:solidFill>
                <a:latin typeface="VAG Rounded" charset="0"/>
              </a:rPr>
              <a:t> </a:t>
            </a:r>
            <a:r>
              <a:rPr lang="en-GB" sz="2800" b="1" dirty="0" err="1">
                <a:solidFill>
                  <a:schemeClr val="tx1"/>
                </a:solidFill>
                <a:latin typeface="VAG Rounded" charset="0"/>
              </a:rPr>
              <a:t>Hawliau</a:t>
            </a:r>
            <a:r>
              <a:rPr lang="en-GB" sz="2800" b="1" dirty="0">
                <a:solidFill>
                  <a:schemeClr val="tx1"/>
                </a:solidFill>
                <a:latin typeface="VAG Rounded" charset="0"/>
              </a:rPr>
              <a:t> Plant?</a:t>
            </a:r>
          </a:p>
          <a:p>
            <a:pPr lvl="0" algn="l"/>
            <a:r>
              <a:rPr lang="en-GB" sz="2400" dirty="0" err="1">
                <a:solidFill>
                  <a:schemeClr val="tx1"/>
                </a:solidFill>
                <a:latin typeface="VAG Rounded" charset="0"/>
              </a:rPr>
              <a:t>Fframwaith</a:t>
            </a:r>
            <a:r>
              <a:rPr lang="en-GB" sz="2400" dirty="0">
                <a:solidFill>
                  <a:schemeClr val="tx1"/>
                </a:solidFill>
                <a:latin typeface="VAG Rounded" charset="0"/>
              </a:rPr>
              <a:t> </a:t>
            </a:r>
            <a:r>
              <a:rPr lang="en-GB" sz="2400" dirty="0" err="1">
                <a:solidFill>
                  <a:schemeClr val="tx1"/>
                </a:solidFill>
                <a:latin typeface="VAG Rounded" charset="0"/>
              </a:rPr>
              <a:t>egwyddorol</a:t>
            </a:r>
            <a:r>
              <a:rPr lang="en-GB" sz="2400" dirty="0">
                <a:solidFill>
                  <a:schemeClr val="tx1"/>
                </a:solidFill>
                <a:latin typeface="VAG Rounded" charset="0"/>
              </a:rPr>
              <a:t> ac </a:t>
            </a:r>
            <a:r>
              <a:rPr lang="en-GB" sz="2400" dirty="0" err="1">
                <a:solidFill>
                  <a:schemeClr val="tx1"/>
                </a:solidFill>
                <a:latin typeface="VAG Rounded" charset="0"/>
              </a:rPr>
              <a:t>ymarferol</a:t>
            </a:r>
            <a:r>
              <a:rPr lang="en-GB" sz="2400" dirty="0">
                <a:solidFill>
                  <a:schemeClr val="tx1"/>
                </a:solidFill>
                <a:latin typeface="VAG Rounded" charset="0"/>
              </a:rPr>
              <a:t> </a:t>
            </a:r>
            <a:r>
              <a:rPr lang="en-GB" sz="2400" dirty="0" err="1">
                <a:solidFill>
                  <a:schemeClr val="tx1"/>
                </a:solidFill>
                <a:latin typeface="VAG Rounded" charset="0"/>
              </a:rPr>
              <a:t>ar</a:t>
            </a:r>
            <a:r>
              <a:rPr lang="en-GB" sz="2400" dirty="0">
                <a:solidFill>
                  <a:schemeClr val="tx1"/>
                </a:solidFill>
                <a:latin typeface="VAG Rounded" charset="0"/>
              </a:rPr>
              <a:t> </a:t>
            </a:r>
            <a:r>
              <a:rPr lang="en-GB" sz="2400" dirty="0" err="1">
                <a:solidFill>
                  <a:schemeClr val="tx1"/>
                </a:solidFill>
                <a:latin typeface="VAG Rounded" charset="0"/>
              </a:rPr>
              <a:t>gyfer</a:t>
            </a:r>
            <a:r>
              <a:rPr lang="en-GB" sz="2400" dirty="0">
                <a:solidFill>
                  <a:schemeClr val="tx1"/>
                </a:solidFill>
                <a:latin typeface="VAG Rounded" charset="0"/>
              </a:rPr>
              <a:t> </a:t>
            </a:r>
            <a:r>
              <a:rPr lang="en-GB" sz="2400" dirty="0" err="1">
                <a:solidFill>
                  <a:schemeClr val="tx1"/>
                </a:solidFill>
                <a:latin typeface="VAG Rounded" charset="0"/>
              </a:rPr>
              <a:t>gweithio</a:t>
            </a:r>
            <a:r>
              <a:rPr lang="en-GB" sz="2400" dirty="0">
                <a:solidFill>
                  <a:schemeClr val="tx1"/>
                </a:solidFill>
                <a:latin typeface="VAG Rounded" charset="0"/>
              </a:rPr>
              <a:t> </a:t>
            </a:r>
            <a:r>
              <a:rPr lang="en-GB" sz="2400" dirty="0" err="1">
                <a:solidFill>
                  <a:schemeClr val="tx1"/>
                </a:solidFill>
                <a:latin typeface="VAG Rounded" charset="0"/>
              </a:rPr>
              <a:t>gyda</a:t>
            </a:r>
            <a:r>
              <a:rPr lang="en-GB" sz="2400" dirty="0">
                <a:solidFill>
                  <a:schemeClr val="tx1"/>
                </a:solidFill>
                <a:latin typeface="VAG Rounded" charset="0"/>
              </a:rPr>
              <a:t> </a:t>
            </a:r>
            <a:r>
              <a:rPr lang="en-GB" sz="2400" dirty="0" err="1">
                <a:solidFill>
                  <a:schemeClr val="tx1"/>
                </a:solidFill>
                <a:latin typeface="VAG Rounded" charset="0"/>
              </a:rPr>
              <a:t>phlant</a:t>
            </a:r>
            <a:r>
              <a:rPr lang="en-GB" sz="2400" dirty="0">
                <a:solidFill>
                  <a:schemeClr val="tx1"/>
                </a:solidFill>
                <a:latin typeface="VAG Rounded" charset="0"/>
              </a:rPr>
              <a:t> </a:t>
            </a:r>
            <a:r>
              <a:rPr lang="en-GB" sz="2400" dirty="0" err="1">
                <a:solidFill>
                  <a:schemeClr val="tx1"/>
                </a:solidFill>
                <a:latin typeface="VAG Rounded" charset="0"/>
              </a:rPr>
              <a:t>yw</a:t>
            </a:r>
            <a:r>
              <a:rPr lang="en-GB" sz="2400" dirty="0">
                <a:solidFill>
                  <a:schemeClr val="tx1"/>
                </a:solidFill>
                <a:latin typeface="VAG Rounded" charset="0"/>
              </a:rPr>
              <a:t> Dull </a:t>
            </a:r>
            <a:r>
              <a:rPr lang="en-GB" sz="2400" dirty="0" err="1">
                <a:solidFill>
                  <a:schemeClr val="tx1"/>
                </a:solidFill>
                <a:latin typeface="VAG Rounded" charset="0"/>
              </a:rPr>
              <a:t>Gweithredu</a:t>
            </a:r>
            <a:r>
              <a:rPr lang="en-GB" sz="2400" dirty="0">
                <a:solidFill>
                  <a:schemeClr val="tx1"/>
                </a:solidFill>
                <a:latin typeface="VAG Rounded" charset="0"/>
              </a:rPr>
              <a:t> </a:t>
            </a:r>
            <a:r>
              <a:rPr lang="en-GB" sz="2400" dirty="0" err="1">
                <a:solidFill>
                  <a:schemeClr val="tx1"/>
                </a:solidFill>
                <a:latin typeface="VAG Rounded" charset="0"/>
              </a:rPr>
              <a:t>Seiliedig</a:t>
            </a:r>
            <a:r>
              <a:rPr lang="en-GB" sz="2400" dirty="0">
                <a:solidFill>
                  <a:schemeClr val="tx1"/>
                </a:solidFill>
                <a:latin typeface="VAG Rounded" charset="0"/>
              </a:rPr>
              <a:t> </a:t>
            </a:r>
            <a:r>
              <a:rPr lang="en-GB" sz="2400" dirty="0" err="1">
                <a:solidFill>
                  <a:schemeClr val="tx1"/>
                </a:solidFill>
                <a:latin typeface="VAG Rounded" charset="0"/>
              </a:rPr>
              <a:t>ar</a:t>
            </a:r>
            <a:r>
              <a:rPr lang="en-GB" sz="2400" dirty="0">
                <a:solidFill>
                  <a:schemeClr val="tx1"/>
                </a:solidFill>
                <a:latin typeface="VAG Rounded" charset="0"/>
              </a:rPr>
              <a:t> </a:t>
            </a:r>
            <a:r>
              <a:rPr lang="en-GB" sz="2400" dirty="0" err="1">
                <a:solidFill>
                  <a:schemeClr val="tx1"/>
                </a:solidFill>
                <a:latin typeface="VAG Rounded" charset="0"/>
              </a:rPr>
              <a:t>Hawliau</a:t>
            </a:r>
            <a:r>
              <a:rPr lang="en-GB" sz="2400" dirty="0">
                <a:solidFill>
                  <a:schemeClr val="tx1"/>
                </a:solidFill>
                <a:latin typeface="VAG Rounded" charset="0"/>
              </a:rPr>
              <a:t> Plant, </a:t>
            </a:r>
            <a:r>
              <a:rPr lang="en-GB" sz="2400" dirty="0" err="1">
                <a:solidFill>
                  <a:schemeClr val="tx1"/>
                </a:solidFill>
                <a:latin typeface="VAG Rounded" charset="0"/>
              </a:rPr>
              <a:t>wedi’i</a:t>
            </a:r>
            <a:r>
              <a:rPr lang="en-GB" sz="2400" dirty="0">
                <a:solidFill>
                  <a:schemeClr val="tx1"/>
                </a:solidFill>
                <a:latin typeface="VAG Rounded" charset="0"/>
              </a:rPr>
              <a:t> </a:t>
            </a:r>
            <a:r>
              <a:rPr lang="en-GB" sz="2400" dirty="0" err="1">
                <a:solidFill>
                  <a:schemeClr val="tx1"/>
                </a:solidFill>
                <a:latin typeface="VAG Rounded" charset="0"/>
              </a:rPr>
              <a:t>wreiddio</a:t>
            </a:r>
            <a:r>
              <a:rPr lang="en-GB" sz="2400" dirty="0">
                <a:solidFill>
                  <a:schemeClr val="tx1"/>
                </a:solidFill>
                <a:latin typeface="VAG Rounded" charset="0"/>
              </a:rPr>
              <a:t> </a:t>
            </a:r>
            <a:r>
              <a:rPr lang="en-GB" sz="2400" dirty="0" err="1">
                <a:solidFill>
                  <a:schemeClr val="tx1"/>
                </a:solidFill>
                <a:latin typeface="VAG Rounded" charset="0"/>
              </a:rPr>
              <a:t>yng</a:t>
            </a:r>
            <a:r>
              <a:rPr lang="en-GB" sz="2400" dirty="0">
                <a:solidFill>
                  <a:schemeClr val="tx1"/>
                </a:solidFill>
                <a:latin typeface="VAG Rounded" charset="0"/>
              </a:rPr>
              <a:t> </a:t>
            </a:r>
            <a:r>
              <a:rPr lang="en-GB" sz="2400" dirty="0" err="1">
                <a:solidFill>
                  <a:schemeClr val="tx1"/>
                </a:solidFill>
                <a:latin typeface="VAG Rounded" charset="0"/>
              </a:rPr>
              <a:t>Nghonfensiwn</a:t>
            </a:r>
            <a:r>
              <a:rPr lang="en-GB" sz="2400" dirty="0">
                <a:solidFill>
                  <a:schemeClr val="tx1"/>
                </a:solidFill>
                <a:latin typeface="VAG Rounded" charset="0"/>
              </a:rPr>
              <a:t> y </a:t>
            </a:r>
            <a:r>
              <a:rPr lang="en-GB" sz="2400" dirty="0" err="1">
                <a:solidFill>
                  <a:schemeClr val="tx1"/>
                </a:solidFill>
                <a:latin typeface="VAG Rounded" charset="0"/>
              </a:rPr>
              <a:t>Cenhedloedd</a:t>
            </a:r>
            <a:r>
              <a:rPr lang="en-GB" sz="2400" dirty="0">
                <a:solidFill>
                  <a:schemeClr val="tx1"/>
                </a:solidFill>
                <a:latin typeface="VAG Rounded" charset="0"/>
              </a:rPr>
              <a:t> </a:t>
            </a:r>
            <a:r>
              <a:rPr lang="en-GB" sz="2400" dirty="0" err="1">
                <a:solidFill>
                  <a:schemeClr val="tx1"/>
                </a:solidFill>
                <a:latin typeface="VAG Rounded" charset="0"/>
              </a:rPr>
              <a:t>Unedig</a:t>
            </a:r>
            <a:r>
              <a:rPr lang="en-GB" sz="2400" dirty="0">
                <a:solidFill>
                  <a:schemeClr val="tx1"/>
                </a:solidFill>
                <a:latin typeface="VAG Rounded" charset="0"/>
              </a:rPr>
              <a:t> </a:t>
            </a:r>
            <a:r>
              <a:rPr lang="en-GB" sz="2400" dirty="0" err="1">
                <a:solidFill>
                  <a:schemeClr val="tx1"/>
                </a:solidFill>
                <a:latin typeface="VAG Rounded" charset="0"/>
              </a:rPr>
              <a:t>ar</a:t>
            </a:r>
            <a:r>
              <a:rPr lang="en-GB" sz="2400" dirty="0">
                <a:solidFill>
                  <a:schemeClr val="tx1"/>
                </a:solidFill>
                <a:latin typeface="VAG Rounded" charset="0"/>
              </a:rPr>
              <a:t> </a:t>
            </a:r>
            <a:r>
              <a:rPr lang="en-GB" sz="2400" dirty="0" err="1">
                <a:solidFill>
                  <a:schemeClr val="tx1"/>
                </a:solidFill>
                <a:latin typeface="VAG Rounded" charset="0"/>
              </a:rPr>
              <a:t>Hawliau’r</a:t>
            </a:r>
            <a:r>
              <a:rPr lang="en-GB" sz="2400" dirty="0">
                <a:solidFill>
                  <a:schemeClr val="tx1"/>
                </a:solidFill>
                <a:latin typeface="VAG Rounded" charset="0"/>
              </a:rPr>
              <a:t> </a:t>
            </a:r>
            <a:r>
              <a:rPr lang="en-GB" sz="2400" dirty="0" err="1">
                <a:solidFill>
                  <a:schemeClr val="tx1"/>
                </a:solidFill>
                <a:latin typeface="VAG Rounded" charset="0"/>
              </a:rPr>
              <a:t>Plentyn</a:t>
            </a:r>
            <a:r>
              <a:rPr lang="en-GB" sz="2400" dirty="0">
                <a:solidFill>
                  <a:schemeClr val="tx1"/>
                </a:solidFill>
                <a:latin typeface="VAG Rounded" charset="0"/>
              </a:rPr>
              <a:t> </a:t>
            </a:r>
          </a:p>
          <a:p>
            <a:pPr lvl="0" algn="l"/>
            <a:r>
              <a:rPr lang="en-GB" sz="2400" dirty="0">
                <a:solidFill>
                  <a:schemeClr val="tx1"/>
                </a:solidFill>
                <a:latin typeface="VAG Rounded" charset="0"/>
              </a:rPr>
              <a:t>Mae Dull </a:t>
            </a:r>
            <a:r>
              <a:rPr lang="en-GB" sz="2400" dirty="0" err="1">
                <a:solidFill>
                  <a:schemeClr val="tx1"/>
                </a:solidFill>
                <a:latin typeface="VAG Rounded" charset="0"/>
              </a:rPr>
              <a:t>Gweithredu</a:t>
            </a:r>
            <a:r>
              <a:rPr lang="en-GB" sz="2400" dirty="0">
                <a:solidFill>
                  <a:schemeClr val="tx1"/>
                </a:solidFill>
                <a:latin typeface="VAG Rounded" charset="0"/>
              </a:rPr>
              <a:t> </a:t>
            </a:r>
            <a:r>
              <a:rPr lang="en-GB" sz="2400" dirty="0" err="1">
                <a:solidFill>
                  <a:schemeClr val="tx1"/>
                </a:solidFill>
                <a:latin typeface="VAG Rounded" charset="0"/>
              </a:rPr>
              <a:t>Seiliedig</a:t>
            </a:r>
            <a:r>
              <a:rPr lang="en-GB" sz="2400" dirty="0">
                <a:solidFill>
                  <a:schemeClr val="tx1"/>
                </a:solidFill>
                <a:latin typeface="VAG Rounded" charset="0"/>
              </a:rPr>
              <a:t> </a:t>
            </a:r>
            <a:r>
              <a:rPr lang="en-GB" sz="2400" dirty="0" err="1">
                <a:solidFill>
                  <a:schemeClr val="tx1"/>
                </a:solidFill>
                <a:latin typeface="VAG Rounded" charset="0"/>
              </a:rPr>
              <a:t>ar</a:t>
            </a:r>
            <a:r>
              <a:rPr lang="en-GB" sz="2400" dirty="0">
                <a:solidFill>
                  <a:schemeClr val="tx1"/>
                </a:solidFill>
                <a:latin typeface="VAG Rounded" charset="0"/>
              </a:rPr>
              <a:t> </a:t>
            </a:r>
            <a:r>
              <a:rPr lang="en-GB" sz="2400" dirty="0" err="1">
                <a:solidFill>
                  <a:schemeClr val="tx1"/>
                </a:solidFill>
                <a:latin typeface="VAG Rounded" charset="0"/>
              </a:rPr>
              <a:t>Hawliau</a:t>
            </a:r>
            <a:r>
              <a:rPr lang="en-GB" sz="2400" dirty="0">
                <a:solidFill>
                  <a:schemeClr val="tx1"/>
                </a:solidFill>
                <a:latin typeface="VAG Rounded" charset="0"/>
              </a:rPr>
              <a:t> Plant </a:t>
            </a:r>
            <a:r>
              <a:rPr lang="en-GB" sz="2400" dirty="0" err="1">
                <a:solidFill>
                  <a:schemeClr val="tx1"/>
                </a:solidFill>
                <a:latin typeface="VAG Rounded" charset="0"/>
              </a:rPr>
              <a:t>yn</a:t>
            </a:r>
            <a:r>
              <a:rPr lang="en-GB" sz="2400" dirty="0">
                <a:solidFill>
                  <a:schemeClr val="tx1"/>
                </a:solidFill>
                <a:latin typeface="VAG Rounded" charset="0"/>
              </a:rPr>
              <a:t> </a:t>
            </a:r>
            <a:r>
              <a:rPr lang="en-GB" sz="2400" dirty="0" err="1">
                <a:solidFill>
                  <a:schemeClr val="tx1"/>
                </a:solidFill>
                <a:latin typeface="VAG Rounded" charset="0"/>
              </a:rPr>
              <a:t>ymwneud</a:t>
            </a:r>
            <a:r>
              <a:rPr lang="en-GB" sz="2400" dirty="0">
                <a:solidFill>
                  <a:schemeClr val="tx1"/>
                </a:solidFill>
                <a:latin typeface="VAG Rounded" charset="0"/>
              </a:rPr>
              <a:t> â </a:t>
            </a:r>
            <a:r>
              <a:rPr lang="en-GB" sz="2400" dirty="0" err="1">
                <a:solidFill>
                  <a:schemeClr val="tx1"/>
                </a:solidFill>
                <a:latin typeface="VAG Rounded" charset="0"/>
              </a:rPr>
              <a:t>gwneud</a:t>
            </a:r>
            <a:r>
              <a:rPr lang="en-GB" sz="2400" dirty="0">
                <a:solidFill>
                  <a:schemeClr val="tx1"/>
                </a:solidFill>
                <a:latin typeface="VAG Rounded" charset="0"/>
              </a:rPr>
              <a:t> CCUHP </a:t>
            </a:r>
            <a:r>
              <a:rPr lang="en-GB" sz="2400" dirty="0" err="1">
                <a:solidFill>
                  <a:schemeClr val="tx1"/>
                </a:solidFill>
                <a:latin typeface="VAG Rounded" charset="0"/>
              </a:rPr>
              <a:t>yn</a:t>
            </a:r>
            <a:r>
              <a:rPr lang="en-GB" sz="2400" dirty="0">
                <a:solidFill>
                  <a:schemeClr val="tx1"/>
                </a:solidFill>
                <a:latin typeface="VAG Rounded" charset="0"/>
              </a:rPr>
              <a:t> </a:t>
            </a:r>
            <a:r>
              <a:rPr lang="en-GB" sz="2400" dirty="0" err="1">
                <a:solidFill>
                  <a:schemeClr val="tx1"/>
                </a:solidFill>
                <a:latin typeface="VAG Rounded" charset="0"/>
              </a:rPr>
              <a:t>ganolog</a:t>
            </a:r>
            <a:r>
              <a:rPr lang="en-GB" sz="2400" dirty="0">
                <a:solidFill>
                  <a:schemeClr val="tx1"/>
                </a:solidFill>
                <a:latin typeface="VAG Rounded" charset="0"/>
              </a:rPr>
              <a:t> </a:t>
            </a:r>
            <a:r>
              <a:rPr lang="en-GB" sz="2400" dirty="0" err="1">
                <a:solidFill>
                  <a:schemeClr val="tx1"/>
                </a:solidFill>
                <a:latin typeface="VAG Rounded" charset="0"/>
              </a:rPr>
              <a:t>i</a:t>
            </a:r>
            <a:r>
              <a:rPr lang="en-GB" sz="2400" dirty="0">
                <a:solidFill>
                  <a:schemeClr val="tx1"/>
                </a:solidFill>
                <a:latin typeface="VAG Rounded" charset="0"/>
              </a:rPr>
              <a:t> </a:t>
            </a:r>
            <a:r>
              <a:rPr lang="en-GB" sz="2400" dirty="0" err="1">
                <a:solidFill>
                  <a:schemeClr val="tx1"/>
                </a:solidFill>
                <a:latin typeface="VAG Rounded" charset="0"/>
              </a:rPr>
              <a:t>gynllunio</a:t>
            </a:r>
            <a:r>
              <a:rPr lang="en-GB" sz="2400" dirty="0">
                <a:solidFill>
                  <a:schemeClr val="tx1"/>
                </a:solidFill>
                <a:latin typeface="VAG Rounded" charset="0"/>
              </a:rPr>
              <a:t> a </a:t>
            </a:r>
            <a:r>
              <a:rPr lang="en-GB" sz="2400" dirty="0" err="1">
                <a:solidFill>
                  <a:schemeClr val="tx1"/>
                </a:solidFill>
                <a:latin typeface="VAG Rounded" charset="0"/>
              </a:rPr>
              <a:t>darparu</a:t>
            </a:r>
            <a:r>
              <a:rPr lang="en-GB" sz="2400" dirty="0">
                <a:solidFill>
                  <a:schemeClr val="tx1"/>
                </a:solidFill>
                <a:latin typeface="VAG Rounded" charset="0"/>
              </a:rPr>
              <a:t> </a:t>
            </a:r>
            <a:r>
              <a:rPr lang="en-GB" sz="2400" dirty="0" err="1">
                <a:solidFill>
                  <a:schemeClr val="tx1"/>
                </a:solidFill>
                <a:latin typeface="VAG Rounded" charset="0"/>
              </a:rPr>
              <a:t>gwasanaeth</a:t>
            </a:r>
            <a:r>
              <a:rPr lang="en-GB" sz="2400" dirty="0">
                <a:solidFill>
                  <a:schemeClr val="tx1"/>
                </a:solidFill>
                <a:latin typeface="VAG Rounded" charset="0"/>
              </a:rPr>
              <a:t>, ac </a:t>
            </a:r>
            <a:r>
              <a:rPr lang="en-GB" sz="2400" dirty="0" err="1">
                <a:solidFill>
                  <a:schemeClr val="tx1"/>
                </a:solidFill>
                <a:latin typeface="VAG Rounded" charset="0"/>
              </a:rPr>
              <a:t>integreiddio</a:t>
            </a:r>
            <a:r>
              <a:rPr lang="en-GB" sz="2400" dirty="0">
                <a:solidFill>
                  <a:schemeClr val="tx1"/>
                </a:solidFill>
                <a:latin typeface="VAG Rounded" charset="0"/>
              </a:rPr>
              <a:t> </a:t>
            </a:r>
            <a:r>
              <a:rPr lang="en-GB" sz="2400" dirty="0" err="1">
                <a:solidFill>
                  <a:schemeClr val="tx1"/>
                </a:solidFill>
                <a:latin typeface="VAG Rounded" charset="0"/>
              </a:rPr>
              <a:t>hawliau</a:t>
            </a:r>
            <a:r>
              <a:rPr lang="en-GB" sz="2400" dirty="0">
                <a:solidFill>
                  <a:schemeClr val="tx1"/>
                </a:solidFill>
                <a:latin typeface="VAG Rounded" charset="0"/>
              </a:rPr>
              <a:t> plant </a:t>
            </a:r>
            <a:r>
              <a:rPr lang="en-GB" sz="2400" dirty="0" err="1">
                <a:solidFill>
                  <a:schemeClr val="tx1"/>
                </a:solidFill>
                <a:latin typeface="VAG Rounded" charset="0"/>
              </a:rPr>
              <a:t>ym</a:t>
            </a:r>
            <a:r>
              <a:rPr lang="en-GB" sz="2400" dirty="0">
                <a:solidFill>
                  <a:schemeClr val="tx1"/>
                </a:solidFill>
                <a:latin typeface="VAG Rounded" charset="0"/>
              </a:rPr>
              <a:t> </a:t>
            </a:r>
            <a:r>
              <a:rPr lang="en-GB" sz="2400" dirty="0" err="1">
                <a:solidFill>
                  <a:schemeClr val="tx1"/>
                </a:solidFill>
                <a:latin typeface="VAG Rounded" charset="0"/>
              </a:rPr>
              <a:t>mhob</a:t>
            </a:r>
            <a:r>
              <a:rPr lang="en-GB" sz="2400" dirty="0">
                <a:solidFill>
                  <a:schemeClr val="tx1"/>
                </a:solidFill>
                <a:latin typeface="VAG Rounded" charset="0"/>
              </a:rPr>
              <a:t> </a:t>
            </a:r>
            <a:r>
              <a:rPr lang="en-GB" sz="2400" dirty="0" err="1">
                <a:solidFill>
                  <a:schemeClr val="tx1"/>
                </a:solidFill>
                <a:latin typeface="VAG Rounded" charset="0"/>
              </a:rPr>
              <a:t>agwedd</a:t>
            </a:r>
            <a:r>
              <a:rPr lang="en-GB" sz="2400" dirty="0">
                <a:solidFill>
                  <a:schemeClr val="tx1"/>
                </a:solidFill>
                <a:latin typeface="VAG Rounded" charset="0"/>
              </a:rPr>
              <a:t> </a:t>
            </a:r>
            <a:r>
              <a:rPr lang="en-GB" sz="2400" dirty="0" err="1">
                <a:solidFill>
                  <a:schemeClr val="tx1"/>
                </a:solidFill>
                <a:latin typeface="VAG Rounded" charset="0"/>
              </a:rPr>
              <a:t>ar</a:t>
            </a:r>
            <a:r>
              <a:rPr lang="en-GB" sz="2400" dirty="0">
                <a:solidFill>
                  <a:schemeClr val="tx1"/>
                </a:solidFill>
                <a:latin typeface="VAG Rounded" charset="0"/>
              </a:rPr>
              <a:t> </a:t>
            </a:r>
            <a:r>
              <a:rPr lang="en-GB" sz="2400" dirty="0" err="1">
                <a:solidFill>
                  <a:schemeClr val="tx1"/>
                </a:solidFill>
                <a:latin typeface="VAG Rounded" charset="0"/>
              </a:rPr>
              <a:t>wneud</a:t>
            </a:r>
            <a:r>
              <a:rPr lang="en-GB" sz="2400" dirty="0">
                <a:solidFill>
                  <a:schemeClr val="tx1"/>
                </a:solidFill>
                <a:latin typeface="VAG Rounded" charset="0"/>
              </a:rPr>
              <a:t> </a:t>
            </a:r>
            <a:r>
              <a:rPr lang="en-GB" sz="2400" dirty="0" err="1">
                <a:solidFill>
                  <a:schemeClr val="tx1"/>
                </a:solidFill>
                <a:latin typeface="VAG Rounded" charset="0"/>
              </a:rPr>
              <a:t>penderfyniadau</a:t>
            </a:r>
            <a:r>
              <a:rPr lang="en-GB" sz="2400" dirty="0">
                <a:solidFill>
                  <a:schemeClr val="tx1"/>
                </a:solidFill>
                <a:latin typeface="VAG Rounded" charset="0"/>
              </a:rPr>
              <a:t>, </a:t>
            </a:r>
            <a:r>
              <a:rPr lang="en-GB" sz="2400" dirty="0" err="1">
                <a:solidFill>
                  <a:schemeClr val="tx1"/>
                </a:solidFill>
                <a:latin typeface="VAG Rounded" charset="0"/>
              </a:rPr>
              <a:t>polisïau</a:t>
            </a:r>
            <a:r>
              <a:rPr lang="en-GB" sz="2400" dirty="0">
                <a:solidFill>
                  <a:schemeClr val="tx1"/>
                </a:solidFill>
                <a:latin typeface="VAG Rounded" charset="0"/>
              </a:rPr>
              <a:t> ac </a:t>
            </a:r>
            <a:r>
              <a:rPr lang="en-GB" sz="2400" dirty="0" err="1" smtClean="0">
                <a:solidFill>
                  <a:schemeClr val="tx1"/>
                </a:solidFill>
                <a:latin typeface="VAG Rounded" charset="0"/>
              </a:rPr>
              <a:t>ymarfer</a:t>
            </a:r>
            <a:endParaRPr lang="en-GB" sz="2400" dirty="0">
              <a:solidFill>
                <a:schemeClr val="tx1"/>
              </a:solidFill>
              <a:latin typeface="VAG Rounded" charset="0"/>
            </a:endParaRPr>
          </a:p>
        </p:txBody>
      </p:sp>
      <p:pic>
        <p:nvPicPr>
          <p:cNvPr id="2" name="C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31813" y="5927725"/>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13334" y="5927725"/>
            <a:ext cx="487363" cy="487363"/>
          </a:xfrm>
          <a:prstGeom prst="rect">
            <a:avLst/>
          </a:prstGeom>
        </p:spPr>
      </p:pic>
    </p:spTree>
    <p:extLst>
      <p:ext uri="{BB962C8B-B14F-4D97-AF65-F5344CB8AC3E}">
        <p14:creationId xmlns:p14="http://schemas.microsoft.com/office/powerpoint/2010/main" val="1913155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33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51552" y="909515"/>
            <a:ext cx="5253038" cy="665162"/>
          </a:xfrm>
        </p:spPr>
        <p:txBody>
          <a:bodyPr>
            <a:normAutofit/>
          </a:bodyPr>
          <a:lstStyle/>
          <a:p>
            <a:r>
              <a:rPr lang="en-GB" sz="3600" b="1" dirty="0">
                <a:latin typeface="VAG Rounded" charset="0"/>
              </a:rPr>
              <a:t>Dull </a:t>
            </a:r>
            <a:r>
              <a:rPr lang="en-GB" sz="3600" b="1" dirty="0" err="1">
                <a:latin typeface="VAG Rounded" charset="0"/>
              </a:rPr>
              <a:t>Hawliau</a:t>
            </a:r>
            <a:r>
              <a:rPr lang="en-GB" sz="3600" b="1" dirty="0">
                <a:latin typeface="VAG Rounded" charset="0"/>
              </a:rPr>
              <a:t> Plant</a:t>
            </a:r>
          </a:p>
        </p:txBody>
      </p:sp>
      <p:sp>
        <p:nvSpPr>
          <p:cNvPr id="5" name="Subtitle 2"/>
          <p:cNvSpPr txBox="1">
            <a:spLocks/>
          </p:cNvSpPr>
          <p:nvPr/>
        </p:nvSpPr>
        <p:spPr>
          <a:xfrm>
            <a:off x="743712" y="2084832"/>
            <a:ext cx="5060878" cy="305109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dirty="0" err="1" smtClean="0">
                <a:solidFill>
                  <a:schemeClr val="tx1"/>
                </a:solidFill>
                <a:latin typeface="VAG Rounded" charset="0"/>
              </a:rPr>
              <a:t>Seilio’r</a:t>
            </a:r>
            <a:r>
              <a:rPr lang="en-GB" sz="2400" dirty="0" smtClean="0">
                <a:solidFill>
                  <a:schemeClr val="tx1"/>
                </a:solidFill>
                <a:latin typeface="VAG Rounded" charset="0"/>
              </a:rPr>
              <a:t> </a:t>
            </a:r>
            <a:r>
              <a:rPr lang="en-GB" sz="2400" dirty="0">
                <a:solidFill>
                  <a:schemeClr val="tx1"/>
                </a:solidFill>
                <a:latin typeface="VAG Rounded" charset="0"/>
              </a:rPr>
              <a:t>CCUHP</a:t>
            </a:r>
          </a:p>
          <a:p>
            <a:r>
              <a:rPr lang="en-GB" sz="2400" dirty="0" err="1">
                <a:solidFill>
                  <a:schemeClr val="tx1"/>
                </a:solidFill>
                <a:latin typeface="VAG Rounded" charset="0"/>
              </a:rPr>
              <a:t>Cydraddoldeb</a:t>
            </a:r>
            <a:r>
              <a:rPr lang="en-GB" sz="2400" dirty="0">
                <a:solidFill>
                  <a:schemeClr val="tx1"/>
                </a:solidFill>
                <a:latin typeface="VAG Rounded" charset="0"/>
              </a:rPr>
              <a:t> a </a:t>
            </a:r>
            <a:r>
              <a:rPr lang="en-GB" sz="2400" dirty="0" smtClean="0">
                <a:solidFill>
                  <a:schemeClr val="tx1"/>
                </a:solidFill>
                <a:latin typeface="VAG Rounded" charset="0"/>
              </a:rPr>
              <a:t>dim </a:t>
            </a:r>
            <a:r>
              <a:rPr lang="en-GB" sz="2400" dirty="0" err="1" smtClean="0">
                <a:solidFill>
                  <a:schemeClr val="tx1"/>
                </a:solidFill>
                <a:latin typeface="VAG Rounded" charset="0"/>
              </a:rPr>
              <a:t>gwahaniaethu</a:t>
            </a:r>
            <a:endParaRPr lang="en-GB" sz="2400" dirty="0">
              <a:solidFill>
                <a:schemeClr val="tx1"/>
              </a:solidFill>
              <a:latin typeface="VAG Rounded" charset="0"/>
            </a:endParaRPr>
          </a:p>
          <a:p>
            <a:r>
              <a:rPr lang="en-GB" sz="2400" dirty="0" err="1">
                <a:solidFill>
                  <a:schemeClr val="tx1"/>
                </a:solidFill>
                <a:latin typeface="VAG Rounded" charset="0"/>
              </a:rPr>
              <a:t>Galluogi</a:t>
            </a:r>
            <a:r>
              <a:rPr lang="en-GB" sz="2400" dirty="0">
                <a:solidFill>
                  <a:schemeClr val="tx1"/>
                </a:solidFill>
                <a:latin typeface="VAG Rounded" charset="0"/>
              </a:rPr>
              <a:t> plant </a:t>
            </a:r>
            <a:r>
              <a:rPr lang="en-GB" sz="2400" dirty="0" err="1">
                <a:solidFill>
                  <a:schemeClr val="tx1"/>
                </a:solidFill>
                <a:latin typeface="VAG Rounded" charset="0"/>
              </a:rPr>
              <a:t>i</a:t>
            </a:r>
            <a:r>
              <a:rPr lang="en-GB" sz="2400" dirty="0">
                <a:solidFill>
                  <a:schemeClr val="tx1"/>
                </a:solidFill>
                <a:latin typeface="VAG Rounded" charset="0"/>
              </a:rPr>
              <a:t> </a:t>
            </a:r>
            <a:r>
              <a:rPr lang="en-GB" sz="2400" dirty="0" err="1">
                <a:solidFill>
                  <a:schemeClr val="tx1"/>
                </a:solidFill>
                <a:latin typeface="VAG Rounded" charset="0"/>
              </a:rPr>
              <a:t>ddefnyddio</a:t>
            </a:r>
            <a:r>
              <a:rPr lang="en-GB" sz="2400" dirty="0">
                <a:solidFill>
                  <a:schemeClr val="tx1"/>
                </a:solidFill>
                <a:latin typeface="VAG Rounded" charset="0"/>
              </a:rPr>
              <a:t> </a:t>
            </a:r>
            <a:r>
              <a:rPr lang="en-GB" sz="2400" dirty="0" err="1">
                <a:solidFill>
                  <a:schemeClr val="tx1"/>
                </a:solidFill>
                <a:latin typeface="VAG Rounded" charset="0"/>
              </a:rPr>
              <a:t>eu</a:t>
            </a:r>
            <a:r>
              <a:rPr lang="en-GB" sz="2400" dirty="0">
                <a:solidFill>
                  <a:schemeClr val="tx1"/>
                </a:solidFill>
                <a:latin typeface="VAG Rounded" charset="0"/>
              </a:rPr>
              <a:t> </a:t>
            </a:r>
            <a:r>
              <a:rPr lang="en-GB" sz="2400" dirty="0" err="1" smtClean="0">
                <a:solidFill>
                  <a:schemeClr val="tx1"/>
                </a:solidFill>
                <a:latin typeface="VAG Rounded" charset="0"/>
              </a:rPr>
              <a:t>hawliau</a:t>
            </a:r>
            <a:endParaRPr lang="en-GB" sz="2400" dirty="0" smtClean="0">
              <a:solidFill>
                <a:schemeClr val="tx1"/>
              </a:solidFill>
              <a:latin typeface="VAG Rounded" charset="0"/>
            </a:endParaRPr>
          </a:p>
          <a:p>
            <a:r>
              <a:rPr lang="en-GB" sz="2400" dirty="0" err="1" smtClean="0">
                <a:solidFill>
                  <a:schemeClr val="tx1"/>
                </a:solidFill>
                <a:latin typeface="VAG Rounded" charset="0"/>
              </a:rPr>
              <a:t>Cyfranogiad</a:t>
            </a:r>
            <a:endParaRPr lang="en-GB" sz="2400" dirty="0">
              <a:solidFill>
                <a:schemeClr val="tx1"/>
              </a:solidFill>
              <a:latin typeface="VAG Rounded" charset="0"/>
            </a:endParaRPr>
          </a:p>
          <a:p>
            <a:r>
              <a:rPr lang="en-GB" sz="2400" dirty="0" err="1">
                <a:solidFill>
                  <a:schemeClr val="tx1"/>
                </a:solidFill>
                <a:latin typeface="VAG Rounded" charset="0"/>
              </a:rPr>
              <a:t>Atebolrwydd</a:t>
            </a:r>
            <a:endParaRPr lang="en-GB" sz="2400" dirty="0">
              <a:solidFill>
                <a:schemeClr val="tx1"/>
              </a:solidFill>
              <a:latin typeface="VAG Rounded" charset="0"/>
            </a:endParaRPr>
          </a:p>
          <a:p>
            <a:endParaRPr lang="en-GB" dirty="0"/>
          </a:p>
        </p:txBody>
      </p:sp>
      <p:sp>
        <p:nvSpPr>
          <p:cNvPr id="6" name="Rectangle 5"/>
          <p:cNvSpPr/>
          <p:nvPr/>
        </p:nvSpPr>
        <p:spPr>
          <a:xfrm>
            <a:off x="6539024" y="1934271"/>
            <a:ext cx="5152902" cy="2267287"/>
          </a:xfrm>
          <a:prstGeom prst="rect">
            <a:avLst/>
          </a:prstGeom>
        </p:spPr>
        <p:txBody>
          <a:bodyPr wrap="square">
            <a:spAutoFit/>
          </a:bodyPr>
          <a:lstStyle/>
          <a:p>
            <a:pPr>
              <a:lnSpc>
                <a:spcPct val="90000"/>
              </a:lnSpc>
              <a:spcBef>
                <a:spcPts val="1000"/>
              </a:spcBef>
            </a:pPr>
            <a:r>
              <a:rPr lang="en-GB" sz="2400" dirty="0">
                <a:latin typeface="VAG Rounded" charset="0"/>
              </a:rPr>
              <a:t>Embedding </a:t>
            </a:r>
            <a:r>
              <a:rPr lang="en-GB" sz="2400" dirty="0" smtClean="0">
                <a:latin typeface="VAG Rounded" charset="0"/>
              </a:rPr>
              <a:t>the </a:t>
            </a:r>
            <a:r>
              <a:rPr lang="en-GB" sz="2400" dirty="0">
                <a:latin typeface="VAG Rounded" charset="0"/>
              </a:rPr>
              <a:t>UNCRC</a:t>
            </a:r>
          </a:p>
          <a:p>
            <a:pPr>
              <a:lnSpc>
                <a:spcPct val="90000"/>
              </a:lnSpc>
              <a:spcBef>
                <a:spcPts val="1000"/>
              </a:spcBef>
            </a:pPr>
            <a:r>
              <a:rPr lang="en-GB" sz="2400" dirty="0">
                <a:latin typeface="VAG Rounded" charset="0"/>
              </a:rPr>
              <a:t>Equality and non-discrimination</a:t>
            </a:r>
          </a:p>
          <a:p>
            <a:pPr>
              <a:lnSpc>
                <a:spcPct val="90000"/>
              </a:lnSpc>
              <a:spcBef>
                <a:spcPts val="1000"/>
              </a:spcBef>
            </a:pPr>
            <a:r>
              <a:rPr lang="en-GB" sz="2400" dirty="0">
                <a:latin typeface="VAG Rounded" charset="0"/>
              </a:rPr>
              <a:t>Empowering children</a:t>
            </a:r>
          </a:p>
          <a:p>
            <a:pPr>
              <a:lnSpc>
                <a:spcPct val="90000"/>
              </a:lnSpc>
              <a:spcBef>
                <a:spcPts val="1000"/>
              </a:spcBef>
            </a:pPr>
            <a:r>
              <a:rPr lang="en-GB" sz="2400" dirty="0">
                <a:latin typeface="VAG Rounded" charset="0"/>
              </a:rPr>
              <a:t>Participation</a:t>
            </a:r>
          </a:p>
          <a:p>
            <a:pPr>
              <a:lnSpc>
                <a:spcPct val="90000"/>
              </a:lnSpc>
              <a:spcBef>
                <a:spcPts val="1000"/>
              </a:spcBef>
            </a:pPr>
            <a:r>
              <a:rPr lang="en-GB" sz="2400" dirty="0">
                <a:latin typeface="VAG Rounded" charset="0"/>
              </a:rPr>
              <a:t>Accountability</a:t>
            </a:r>
          </a:p>
        </p:txBody>
      </p:sp>
      <p:sp>
        <p:nvSpPr>
          <p:cNvPr id="7" name="Rectangle 6"/>
          <p:cNvSpPr/>
          <p:nvPr/>
        </p:nvSpPr>
        <p:spPr>
          <a:xfrm>
            <a:off x="6539024" y="909515"/>
            <a:ext cx="5071730" cy="646331"/>
          </a:xfrm>
          <a:prstGeom prst="rect">
            <a:avLst/>
          </a:prstGeom>
        </p:spPr>
        <p:txBody>
          <a:bodyPr wrap="square">
            <a:spAutoFit/>
          </a:bodyPr>
          <a:lstStyle/>
          <a:p>
            <a:r>
              <a:rPr lang="en-GB" sz="3600" b="1" dirty="0" smtClean="0">
                <a:latin typeface="VAG Rounded" charset="0"/>
              </a:rPr>
              <a:t>The Right Way</a:t>
            </a:r>
            <a:endParaRPr lang="en-GB" sz="3600" b="1" dirty="0">
              <a:latin typeface="VAG Rounded" charset="0"/>
            </a:endParaRPr>
          </a:p>
        </p:txBody>
      </p:sp>
      <p:pic>
        <p:nvPicPr>
          <p:cNvPr id="4" name="The Principl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31429" y="4892242"/>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91589" y="4892242"/>
            <a:ext cx="487363" cy="487363"/>
          </a:xfrm>
          <a:prstGeom prst="rect">
            <a:avLst/>
          </a:prstGeom>
        </p:spPr>
      </p:pic>
    </p:spTree>
    <p:extLst>
      <p:ext uri="{BB962C8B-B14F-4D97-AF65-F5344CB8AC3E}">
        <p14:creationId xmlns:p14="http://schemas.microsoft.com/office/powerpoint/2010/main" val="1405922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3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59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7658202" y="598535"/>
            <a:ext cx="4217413" cy="951058"/>
          </a:xfrm>
        </p:spPr>
        <p:txBody>
          <a:bodyPr>
            <a:normAutofit fontScale="62500" lnSpcReduction="20000"/>
          </a:bodyPr>
          <a:lstStyle/>
          <a:p>
            <a:pPr marL="0" indent="0">
              <a:buNone/>
            </a:pPr>
            <a:r>
              <a:rPr lang="en-GB" sz="5800" b="1" dirty="0">
                <a:solidFill>
                  <a:schemeClr val="tx1"/>
                </a:solidFill>
                <a:latin typeface="VAG Rounded" charset="0"/>
              </a:rPr>
              <a:t>Embedding the UNCRC</a:t>
            </a:r>
          </a:p>
          <a:p>
            <a:endParaRPr lang="en-GB" dirty="0"/>
          </a:p>
        </p:txBody>
      </p:sp>
      <p:sp>
        <p:nvSpPr>
          <p:cNvPr id="7" name="Subtitle 2"/>
          <p:cNvSpPr txBox="1">
            <a:spLocks/>
          </p:cNvSpPr>
          <p:nvPr/>
        </p:nvSpPr>
        <p:spPr>
          <a:xfrm>
            <a:off x="7658202" y="1787301"/>
            <a:ext cx="3847161" cy="2583271"/>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solidFill>
                  <a:schemeClr val="tx1"/>
                </a:solidFill>
                <a:latin typeface="VAG Rounded" charset="0"/>
              </a:rPr>
              <a:t>Putting children’s rights at the core of planning and service </a:t>
            </a:r>
            <a:r>
              <a:rPr lang="en-GB" sz="2400" dirty="0" smtClean="0">
                <a:solidFill>
                  <a:schemeClr val="tx1"/>
                </a:solidFill>
                <a:latin typeface="VAG Rounded" charset="0"/>
              </a:rPr>
              <a:t>delivery:</a:t>
            </a:r>
            <a:endParaRPr lang="en-GB" sz="2400" dirty="0">
              <a:solidFill>
                <a:schemeClr val="tx1"/>
              </a:solidFill>
              <a:latin typeface="VAG Rounded" charset="0"/>
            </a:endParaRPr>
          </a:p>
          <a:p>
            <a:pPr marL="457200" indent="-457200" algn="l">
              <a:buFont typeface="Arial" panose="020B0604020202020204" pitchFamily="34" charset="0"/>
              <a:buChar char="•"/>
            </a:pPr>
            <a:r>
              <a:rPr lang="en-GB" sz="2400" dirty="0">
                <a:solidFill>
                  <a:schemeClr val="tx1"/>
                </a:solidFill>
                <a:latin typeface="VAG Rounded" charset="0"/>
              </a:rPr>
              <a:t>Dedicated children and young people’s Boards</a:t>
            </a:r>
          </a:p>
          <a:p>
            <a:pPr marL="457200" indent="-457200" algn="l">
              <a:buFont typeface="Arial" panose="020B0604020202020204" pitchFamily="34" charset="0"/>
              <a:buChar char="•"/>
            </a:pPr>
            <a:r>
              <a:rPr lang="en-GB" sz="2400" dirty="0">
                <a:solidFill>
                  <a:schemeClr val="tx1"/>
                </a:solidFill>
                <a:latin typeface="VAG Rounded" charset="0"/>
              </a:rPr>
              <a:t>Children’s Charters / Promises </a:t>
            </a:r>
          </a:p>
        </p:txBody>
      </p:sp>
      <p:pic>
        <p:nvPicPr>
          <p:cNvPr id="3" name="Picture 2"/>
          <p:cNvPicPr>
            <a:picLocks noChangeAspect="1"/>
          </p:cNvPicPr>
          <p:nvPr/>
        </p:nvPicPr>
        <p:blipFill rotWithShape="1">
          <a:blip r:embed="rId7"/>
          <a:srcRect l="34598" t="15134" r="34799" b="14981"/>
          <a:stretch/>
        </p:blipFill>
        <p:spPr>
          <a:xfrm>
            <a:off x="4479134" y="1159408"/>
            <a:ext cx="2806985" cy="3605592"/>
          </a:xfrm>
          <a:prstGeom prst="rect">
            <a:avLst/>
          </a:prstGeom>
          <a:ln>
            <a:solidFill>
              <a:schemeClr val="tx1"/>
            </a:solidFill>
          </a:ln>
        </p:spPr>
      </p:pic>
      <p:sp>
        <p:nvSpPr>
          <p:cNvPr id="2" name="TextBox 1"/>
          <p:cNvSpPr txBox="1"/>
          <p:nvPr/>
        </p:nvSpPr>
        <p:spPr>
          <a:xfrm>
            <a:off x="413511" y="513077"/>
            <a:ext cx="5264727" cy="646331"/>
          </a:xfrm>
          <a:prstGeom prst="rect">
            <a:avLst/>
          </a:prstGeom>
          <a:noFill/>
        </p:spPr>
        <p:txBody>
          <a:bodyPr wrap="square" rtlCol="0">
            <a:spAutoFit/>
          </a:bodyPr>
          <a:lstStyle/>
          <a:p>
            <a:r>
              <a:rPr lang="en-US" sz="3600" b="1" dirty="0" err="1" smtClean="0">
                <a:latin typeface="VAG Rounded" charset="0"/>
              </a:rPr>
              <a:t>Seilio’r</a:t>
            </a:r>
            <a:r>
              <a:rPr lang="en-US" sz="3600" b="1" dirty="0" smtClean="0">
                <a:latin typeface="VAG Rounded" charset="0"/>
              </a:rPr>
              <a:t> </a:t>
            </a:r>
            <a:r>
              <a:rPr lang="en-US" sz="3600" b="1" dirty="0">
                <a:latin typeface="VAG Rounded" charset="0"/>
              </a:rPr>
              <a:t>CCHUP</a:t>
            </a:r>
            <a:endParaRPr lang="en-GB" sz="3600" b="1" dirty="0">
              <a:latin typeface="VAG Rounded" charset="0"/>
            </a:endParaRPr>
          </a:p>
        </p:txBody>
      </p:sp>
      <p:sp>
        <p:nvSpPr>
          <p:cNvPr id="4" name="TextBox 3"/>
          <p:cNvSpPr txBox="1"/>
          <p:nvPr/>
        </p:nvSpPr>
        <p:spPr>
          <a:xfrm>
            <a:off x="321420" y="1787301"/>
            <a:ext cx="4278030" cy="2677656"/>
          </a:xfrm>
          <a:prstGeom prst="rect">
            <a:avLst/>
          </a:prstGeom>
          <a:noFill/>
        </p:spPr>
        <p:txBody>
          <a:bodyPr wrap="square" rtlCol="0">
            <a:spAutoFit/>
          </a:bodyPr>
          <a:lstStyle/>
          <a:p>
            <a:r>
              <a:rPr lang="en-US" sz="2400" dirty="0" err="1" smtClean="0">
                <a:latin typeface="VAG Rounded" charset="0"/>
              </a:rPr>
              <a:t>Seilio</a:t>
            </a:r>
            <a:r>
              <a:rPr lang="en-US" sz="2400" dirty="0" smtClean="0">
                <a:latin typeface="VAG Rounded" charset="0"/>
              </a:rPr>
              <a:t> </a:t>
            </a:r>
            <a:r>
              <a:rPr lang="en-US" sz="2400" dirty="0" err="1">
                <a:latin typeface="VAG Rounded" charset="0"/>
              </a:rPr>
              <a:t>hawliau</a:t>
            </a:r>
            <a:r>
              <a:rPr lang="en-US" sz="2400" dirty="0">
                <a:latin typeface="VAG Rounded" charset="0"/>
              </a:rPr>
              <a:t> plant </a:t>
            </a:r>
            <a:r>
              <a:rPr lang="en-US" sz="2400" dirty="0" err="1">
                <a:latin typeface="VAG Rounded" charset="0"/>
              </a:rPr>
              <a:t>wrth</a:t>
            </a:r>
            <a:r>
              <a:rPr lang="en-US" sz="2400" dirty="0">
                <a:latin typeface="VAG Rounded" charset="0"/>
              </a:rPr>
              <a:t> </a:t>
            </a:r>
            <a:r>
              <a:rPr lang="en-US" sz="2400" dirty="0" err="1">
                <a:latin typeface="VAG Rounded" charset="0"/>
              </a:rPr>
              <a:t>i</a:t>
            </a:r>
            <a:r>
              <a:rPr lang="en-US" sz="2400" dirty="0">
                <a:latin typeface="VAG Rounded" charset="0"/>
              </a:rPr>
              <a:t> chi </a:t>
            </a:r>
            <a:r>
              <a:rPr lang="en-US" sz="2400" dirty="0" err="1">
                <a:latin typeface="VAG Rounded" charset="0"/>
              </a:rPr>
              <a:t>gynllunio</a:t>
            </a:r>
            <a:r>
              <a:rPr lang="en-US" sz="2400" dirty="0">
                <a:latin typeface="VAG Rounded" charset="0"/>
              </a:rPr>
              <a:t> a </a:t>
            </a:r>
            <a:r>
              <a:rPr lang="en-US" sz="2400" dirty="0" err="1">
                <a:latin typeface="VAG Rounded" charset="0"/>
              </a:rPr>
              <a:t>darparu</a:t>
            </a:r>
            <a:r>
              <a:rPr lang="en-US" sz="2400" dirty="0">
                <a:latin typeface="VAG Rounded" charset="0"/>
              </a:rPr>
              <a:t> </a:t>
            </a:r>
            <a:r>
              <a:rPr lang="en-US" sz="2400" dirty="0" err="1" smtClean="0">
                <a:latin typeface="VAG Rounded" charset="0"/>
              </a:rPr>
              <a:t>gwasanaeth</a:t>
            </a:r>
            <a:r>
              <a:rPr lang="en-US" sz="2400" dirty="0" smtClean="0">
                <a:latin typeface="VAG Rounded" charset="0"/>
              </a:rPr>
              <a:t>:</a:t>
            </a:r>
            <a:endParaRPr lang="en-US" sz="2400" dirty="0">
              <a:latin typeface="VAG Rounded" charset="0"/>
            </a:endParaRPr>
          </a:p>
          <a:p>
            <a:pPr marL="457200" indent="-457200">
              <a:buFont typeface="Arial" panose="020B0604020202020204" pitchFamily="34" charset="0"/>
              <a:buChar char="•"/>
            </a:pPr>
            <a:r>
              <a:rPr lang="en-US" sz="2400" dirty="0" err="1">
                <a:latin typeface="VAG Rounded" charset="0"/>
              </a:rPr>
              <a:t>Byrddau</a:t>
            </a:r>
            <a:r>
              <a:rPr lang="en-US" sz="2400" dirty="0">
                <a:latin typeface="VAG Rounded" charset="0"/>
              </a:rPr>
              <a:t> </a:t>
            </a:r>
            <a:r>
              <a:rPr lang="en-US" sz="2400" dirty="0" err="1">
                <a:latin typeface="VAG Rounded" charset="0"/>
              </a:rPr>
              <a:t>pwrpasol</a:t>
            </a:r>
            <a:r>
              <a:rPr lang="en-US" sz="2400" dirty="0">
                <a:latin typeface="VAG Rounded" charset="0"/>
              </a:rPr>
              <a:t> plant a </a:t>
            </a:r>
            <a:r>
              <a:rPr lang="en-US" sz="2400" dirty="0" err="1">
                <a:latin typeface="VAG Rounded" charset="0"/>
              </a:rPr>
              <a:t>phobl</a:t>
            </a:r>
            <a:r>
              <a:rPr lang="en-US" sz="2400" dirty="0">
                <a:latin typeface="VAG Rounded" charset="0"/>
              </a:rPr>
              <a:t> </a:t>
            </a:r>
            <a:r>
              <a:rPr lang="en-US" sz="2400" dirty="0" err="1">
                <a:latin typeface="VAG Rounded" charset="0"/>
              </a:rPr>
              <a:t>ifanc</a:t>
            </a:r>
            <a:endParaRPr lang="en-US" sz="2400" dirty="0">
              <a:latin typeface="VAG Rounded" charset="0"/>
            </a:endParaRPr>
          </a:p>
          <a:p>
            <a:pPr marL="457200" indent="-457200">
              <a:buFont typeface="Arial" panose="020B0604020202020204" pitchFamily="34" charset="0"/>
              <a:buChar char="•"/>
            </a:pPr>
            <a:r>
              <a:rPr lang="en-US" sz="2400" dirty="0" err="1">
                <a:latin typeface="VAG Rounded" charset="0"/>
              </a:rPr>
              <a:t>Siarteri</a:t>
            </a:r>
            <a:r>
              <a:rPr lang="en-US" sz="2400" dirty="0">
                <a:latin typeface="VAG Rounded" charset="0"/>
              </a:rPr>
              <a:t> / </a:t>
            </a:r>
            <a:r>
              <a:rPr lang="en-US" sz="2400" dirty="0" err="1">
                <a:latin typeface="VAG Rounded" charset="0"/>
              </a:rPr>
              <a:t>Addewidion</a:t>
            </a:r>
            <a:r>
              <a:rPr lang="en-US" sz="2400" dirty="0">
                <a:latin typeface="VAG Rounded" charset="0"/>
              </a:rPr>
              <a:t> </a:t>
            </a:r>
            <a:r>
              <a:rPr lang="en-US" sz="2400" dirty="0" smtClean="0">
                <a:latin typeface="VAG Rounded" charset="0"/>
              </a:rPr>
              <a:t>Plant</a:t>
            </a:r>
            <a:endParaRPr lang="en-GB" sz="2400" dirty="0">
              <a:latin typeface="VAG Rounded" charset="0"/>
            </a:endParaRPr>
          </a:p>
        </p:txBody>
      </p:sp>
      <p:pic>
        <p:nvPicPr>
          <p:cNvPr id="6" name="Embed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81782" y="5037709"/>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51025" y="5037708"/>
            <a:ext cx="487363" cy="487363"/>
          </a:xfrm>
          <a:prstGeom prst="rect">
            <a:avLst/>
          </a:prstGeom>
        </p:spPr>
      </p:pic>
    </p:spTree>
    <p:extLst>
      <p:ext uri="{BB962C8B-B14F-4D97-AF65-F5344CB8AC3E}">
        <p14:creationId xmlns:p14="http://schemas.microsoft.com/office/powerpoint/2010/main" val="1866832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13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550073" y="571219"/>
            <a:ext cx="4381082" cy="885825"/>
          </a:xfrm>
        </p:spPr>
        <p:txBody>
          <a:bodyPr>
            <a:normAutofit/>
          </a:bodyPr>
          <a:lstStyle/>
          <a:p>
            <a:pPr algn="ctr"/>
            <a:r>
              <a:rPr lang="en-GB" sz="2800" b="1" dirty="0">
                <a:solidFill>
                  <a:schemeClr val="tx1"/>
                </a:solidFill>
                <a:latin typeface="VAG Rounded" charset="0"/>
              </a:rPr>
              <a:t>Equality and non-discrimination</a:t>
            </a:r>
          </a:p>
        </p:txBody>
      </p:sp>
      <p:sp>
        <p:nvSpPr>
          <p:cNvPr id="6" name="Subtitle 2"/>
          <p:cNvSpPr>
            <a:spLocks noGrp="1"/>
          </p:cNvSpPr>
          <p:nvPr>
            <p:ph type="subTitle" idx="4294967295"/>
          </p:nvPr>
        </p:nvSpPr>
        <p:spPr>
          <a:xfrm>
            <a:off x="7948246" y="1473732"/>
            <a:ext cx="3868738" cy="3464448"/>
          </a:xfrm>
        </p:spPr>
        <p:txBody>
          <a:bodyPr>
            <a:normAutofit fontScale="85000" lnSpcReduction="20000"/>
          </a:bodyPr>
          <a:lstStyle/>
          <a:p>
            <a:pPr indent="-285750">
              <a:buFont typeface="Arial" panose="020B0604020202020204" pitchFamily="34" charset="0"/>
              <a:buChar char="•"/>
            </a:pPr>
            <a:r>
              <a:rPr lang="en-GB" sz="2600" dirty="0">
                <a:solidFill>
                  <a:schemeClr val="tx1"/>
                </a:solidFill>
                <a:latin typeface="VAG Rounded" charset="0"/>
              </a:rPr>
              <a:t>Using data to analyse access to </a:t>
            </a:r>
            <a:r>
              <a:rPr lang="en-GB" sz="2600" dirty="0" smtClean="0">
                <a:solidFill>
                  <a:schemeClr val="tx1"/>
                </a:solidFill>
                <a:latin typeface="VAG Rounded" charset="0"/>
              </a:rPr>
              <a:t>services</a:t>
            </a:r>
          </a:p>
          <a:p>
            <a:pPr marL="0" indent="0">
              <a:lnSpc>
                <a:spcPct val="100000"/>
              </a:lnSpc>
              <a:buNone/>
            </a:pPr>
            <a:endParaRPr lang="en-GB" sz="2600" dirty="0">
              <a:solidFill>
                <a:schemeClr val="tx1"/>
              </a:solidFill>
              <a:latin typeface="VAG Rounded" charset="0"/>
            </a:endParaRPr>
          </a:p>
          <a:p>
            <a:pPr indent="-285750">
              <a:buFont typeface="Arial" panose="020B0604020202020204" pitchFamily="34" charset="0"/>
              <a:buChar char="•"/>
            </a:pPr>
            <a:r>
              <a:rPr lang="en-GB" sz="2600" dirty="0">
                <a:solidFill>
                  <a:schemeClr val="tx1"/>
                </a:solidFill>
                <a:latin typeface="VAG Rounded" charset="0"/>
              </a:rPr>
              <a:t>Ensure that representatives of marginalised groups are directly involved in service </a:t>
            </a:r>
            <a:r>
              <a:rPr lang="en-GB" sz="2600" dirty="0" smtClean="0">
                <a:solidFill>
                  <a:schemeClr val="tx1"/>
                </a:solidFill>
                <a:latin typeface="VAG Rounded" charset="0"/>
              </a:rPr>
              <a:t>improvement</a:t>
            </a:r>
          </a:p>
          <a:p>
            <a:pPr marL="0" indent="0">
              <a:buNone/>
            </a:pPr>
            <a:endParaRPr lang="en-GB" sz="2600" dirty="0">
              <a:solidFill>
                <a:schemeClr val="tx1"/>
              </a:solidFill>
              <a:latin typeface="VAG Rounded" charset="0"/>
            </a:endParaRPr>
          </a:p>
          <a:p>
            <a:pPr indent="-285750">
              <a:buFont typeface="Arial" panose="020B0604020202020204" pitchFamily="34" charset="0"/>
              <a:buChar char="•"/>
            </a:pPr>
            <a:r>
              <a:rPr lang="en-GB" sz="2600" dirty="0">
                <a:solidFill>
                  <a:schemeClr val="tx1"/>
                </a:solidFill>
                <a:latin typeface="VAG Rounded" charset="0"/>
              </a:rPr>
              <a:t>Make sure written and verbal communications are accessible </a:t>
            </a:r>
          </a:p>
          <a:p>
            <a:endParaRPr lang="en-GB" dirty="0"/>
          </a:p>
        </p:txBody>
      </p:sp>
      <p:sp>
        <p:nvSpPr>
          <p:cNvPr id="3" name="TextBox 2"/>
          <p:cNvSpPr txBox="1"/>
          <p:nvPr/>
        </p:nvSpPr>
        <p:spPr>
          <a:xfrm>
            <a:off x="0" y="430899"/>
            <a:ext cx="5023004" cy="954107"/>
          </a:xfrm>
          <a:prstGeom prst="rect">
            <a:avLst/>
          </a:prstGeom>
          <a:noFill/>
        </p:spPr>
        <p:txBody>
          <a:bodyPr wrap="square" rtlCol="0">
            <a:spAutoFit/>
          </a:bodyPr>
          <a:lstStyle/>
          <a:p>
            <a:pPr algn="ctr"/>
            <a:r>
              <a:rPr lang="en-US" sz="2800" b="1" dirty="0" err="1">
                <a:latin typeface="VAG Rounded" charset="0"/>
              </a:rPr>
              <a:t>Cydraddoldeb</a:t>
            </a:r>
            <a:r>
              <a:rPr lang="en-US" sz="2800" b="1" dirty="0">
                <a:latin typeface="VAG Rounded" charset="0"/>
              </a:rPr>
              <a:t> a </a:t>
            </a:r>
            <a:r>
              <a:rPr lang="en-US" sz="2800" b="1" dirty="0" smtClean="0">
                <a:latin typeface="VAG Rounded" charset="0"/>
              </a:rPr>
              <a:t>dim </a:t>
            </a:r>
            <a:r>
              <a:rPr lang="en-US" sz="2800" b="1" dirty="0" err="1" smtClean="0">
                <a:latin typeface="VAG Rounded" charset="0"/>
              </a:rPr>
              <a:t>gwahaniaethu</a:t>
            </a:r>
            <a:endParaRPr lang="en-GB" sz="2800" b="1" dirty="0">
              <a:latin typeface="VAG Rounded" charset="0"/>
            </a:endParaRPr>
          </a:p>
        </p:txBody>
      </p:sp>
      <p:sp>
        <p:nvSpPr>
          <p:cNvPr id="4" name="TextBox 3"/>
          <p:cNvSpPr txBox="1"/>
          <p:nvPr/>
        </p:nvSpPr>
        <p:spPr>
          <a:xfrm>
            <a:off x="369252" y="1410518"/>
            <a:ext cx="4137892" cy="4154984"/>
          </a:xfrm>
          <a:prstGeom prst="rect">
            <a:avLst/>
          </a:prstGeom>
          <a:noFill/>
        </p:spPr>
        <p:txBody>
          <a:bodyPr wrap="square" rtlCol="0">
            <a:spAutoFit/>
          </a:bodyPr>
          <a:lstStyle/>
          <a:p>
            <a:pPr indent="-285750">
              <a:buFont typeface="Arial" panose="020B0604020202020204" pitchFamily="34" charset="0"/>
              <a:buChar char="•"/>
            </a:pPr>
            <a:r>
              <a:rPr lang="en-US" sz="2200" dirty="0" err="1">
                <a:latin typeface="VAG Rounded" charset="0"/>
              </a:rPr>
              <a:t>Defnyddio</a:t>
            </a:r>
            <a:r>
              <a:rPr lang="en-US" sz="2200" dirty="0">
                <a:latin typeface="VAG Rounded" charset="0"/>
              </a:rPr>
              <a:t> data </a:t>
            </a:r>
            <a:r>
              <a:rPr lang="en-US" sz="2200" dirty="0" err="1">
                <a:latin typeface="VAG Rounded" charset="0"/>
              </a:rPr>
              <a:t>i</a:t>
            </a:r>
            <a:r>
              <a:rPr lang="en-US" sz="2200" dirty="0">
                <a:latin typeface="VAG Rounded" charset="0"/>
              </a:rPr>
              <a:t> </a:t>
            </a:r>
            <a:r>
              <a:rPr lang="en-US" sz="2200" dirty="0" err="1">
                <a:latin typeface="VAG Rounded" charset="0"/>
              </a:rPr>
              <a:t>ddadansoddi</a:t>
            </a:r>
            <a:r>
              <a:rPr lang="en-US" sz="2200" dirty="0">
                <a:latin typeface="VAG Rounded" charset="0"/>
              </a:rPr>
              <a:t> </a:t>
            </a:r>
            <a:r>
              <a:rPr lang="en-US" sz="2200" dirty="0" err="1">
                <a:latin typeface="VAG Rounded" charset="0"/>
              </a:rPr>
              <a:t>mynediad</a:t>
            </a:r>
            <a:r>
              <a:rPr lang="en-US" sz="2200" dirty="0">
                <a:latin typeface="VAG Rounded" charset="0"/>
              </a:rPr>
              <a:t> at </a:t>
            </a:r>
            <a:r>
              <a:rPr lang="en-US" sz="2200" dirty="0" err="1" smtClean="0">
                <a:latin typeface="VAG Rounded" charset="0"/>
              </a:rPr>
              <a:t>wasanaethau</a:t>
            </a:r>
            <a:endParaRPr lang="en-US" sz="2200" dirty="0" smtClean="0">
              <a:latin typeface="VAG Rounded" charset="0"/>
            </a:endParaRPr>
          </a:p>
          <a:p>
            <a:endParaRPr lang="en-US" sz="2200" dirty="0">
              <a:latin typeface="VAG Rounded" charset="0"/>
            </a:endParaRPr>
          </a:p>
          <a:p>
            <a:pPr indent="-285750">
              <a:buFont typeface="Arial" panose="020B0604020202020204" pitchFamily="34" charset="0"/>
              <a:buChar char="•"/>
            </a:pPr>
            <a:r>
              <a:rPr lang="en-US" sz="2200" dirty="0" err="1">
                <a:latin typeface="VAG Rounded" charset="0"/>
              </a:rPr>
              <a:t>Sicrhau</a:t>
            </a:r>
            <a:r>
              <a:rPr lang="en-US" sz="2200" dirty="0">
                <a:latin typeface="VAG Rounded" charset="0"/>
              </a:rPr>
              <a:t> bod </a:t>
            </a:r>
            <a:r>
              <a:rPr lang="en-US" sz="2200" dirty="0" err="1">
                <a:latin typeface="VAG Rounded" charset="0"/>
              </a:rPr>
              <a:t>cynrychiolwyr</a:t>
            </a:r>
            <a:r>
              <a:rPr lang="en-US" sz="2200" dirty="0">
                <a:latin typeface="VAG Rounded" charset="0"/>
              </a:rPr>
              <a:t> </a:t>
            </a:r>
            <a:r>
              <a:rPr lang="en-US" sz="2200" dirty="0" err="1">
                <a:latin typeface="VAG Rounded" charset="0"/>
              </a:rPr>
              <a:t>grwpiau</a:t>
            </a:r>
            <a:r>
              <a:rPr lang="en-US" sz="2200" dirty="0">
                <a:latin typeface="VAG Rounded" charset="0"/>
              </a:rPr>
              <a:t> </a:t>
            </a:r>
            <a:r>
              <a:rPr lang="en-US" sz="2200" dirty="0" err="1">
                <a:latin typeface="VAG Rounded" charset="0"/>
              </a:rPr>
              <a:t>ymylol</a:t>
            </a:r>
            <a:r>
              <a:rPr lang="en-US" sz="2200" dirty="0">
                <a:latin typeface="VAG Rounded" charset="0"/>
              </a:rPr>
              <a:t> </a:t>
            </a:r>
            <a:r>
              <a:rPr lang="en-US" sz="2200" dirty="0" err="1">
                <a:latin typeface="VAG Rounded" charset="0"/>
              </a:rPr>
              <a:t>yn</a:t>
            </a:r>
            <a:r>
              <a:rPr lang="en-US" sz="2200" dirty="0">
                <a:latin typeface="VAG Rounded" charset="0"/>
              </a:rPr>
              <a:t> </a:t>
            </a:r>
            <a:r>
              <a:rPr lang="en-US" sz="2200" dirty="0" err="1">
                <a:latin typeface="VAG Rounded" charset="0"/>
              </a:rPr>
              <a:t>ymwneud</a:t>
            </a:r>
            <a:r>
              <a:rPr lang="en-US" sz="2200" dirty="0">
                <a:latin typeface="VAG Rounded" charset="0"/>
              </a:rPr>
              <a:t> </a:t>
            </a:r>
            <a:r>
              <a:rPr lang="en-US" sz="2200" dirty="0" err="1">
                <a:latin typeface="VAG Rounded" charset="0"/>
              </a:rPr>
              <a:t>yn</a:t>
            </a:r>
            <a:r>
              <a:rPr lang="en-US" sz="2200" dirty="0">
                <a:latin typeface="VAG Rounded" charset="0"/>
              </a:rPr>
              <a:t> </a:t>
            </a:r>
            <a:r>
              <a:rPr lang="en-US" sz="2200" dirty="0" err="1">
                <a:latin typeface="VAG Rounded" charset="0"/>
              </a:rPr>
              <a:t>uniongyrchol</a:t>
            </a:r>
            <a:r>
              <a:rPr lang="en-US" sz="2200" dirty="0">
                <a:latin typeface="VAG Rounded" charset="0"/>
              </a:rPr>
              <a:t> â </a:t>
            </a:r>
            <a:r>
              <a:rPr lang="en-US" sz="2200" dirty="0" err="1">
                <a:latin typeface="VAG Rounded" charset="0"/>
              </a:rPr>
              <a:t>gwella</a:t>
            </a:r>
            <a:r>
              <a:rPr lang="en-US" sz="2200" dirty="0">
                <a:latin typeface="VAG Rounded" charset="0"/>
              </a:rPr>
              <a:t> </a:t>
            </a:r>
            <a:r>
              <a:rPr lang="en-US" sz="2200" dirty="0" err="1" smtClean="0">
                <a:latin typeface="VAG Rounded" charset="0"/>
              </a:rPr>
              <a:t>gwasanaethau</a:t>
            </a:r>
            <a:endParaRPr lang="en-US" sz="2200" dirty="0" smtClean="0">
              <a:latin typeface="VAG Rounded" charset="0"/>
            </a:endParaRPr>
          </a:p>
          <a:p>
            <a:endParaRPr lang="en-US" sz="2200" dirty="0">
              <a:latin typeface="VAG Rounded" charset="0"/>
            </a:endParaRPr>
          </a:p>
          <a:p>
            <a:pPr indent="-285750">
              <a:buFont typeface="Arial" panose="020B0604020202020204" pitchFamily="34" charset="0"/>
              <a:buChar char="•"/>
            </a:pPr>
            <a:r>
              <a:rPr lang="en-GB" sz="2200" dirty="0" err="1">
                <a:latin typeface="VAG Rounded" charset="0"/>
              </a:rPr>
              <a:t>Sicrhau</a:t>
            </a:r>
            <a:r>
              <a:rPr lang="en-GB" sz="2200" dirty="0">
                <a:latin typeface="VAG Rounded" charset="0"/>
              </a:rPr>
              <a:t> bod </a:t>
            </a:r>
            <a:r>
              <a:rPr lang="en-GB" sz="2200" dirty="0" err="1">
                <a:latin typeface="VAG Rounded" charset="0"/>
              </a:rPr>
              <a:t>cyfathrebu</a:t>
            </a:r>
            <a:r>
              <a:rPr lang="en-GB" sz="2200" dirty="0">
                <a:latin typeface="VAG Rounded" charset="0"/>
              </a:rPr>
              <a:t> </a:t>
            </a:r>
            <a:r>
              <a:rPr lang="en-GB" sz="2200" dirty="0" err="1">
                <a:latin typeface="VAG Rounded" charset="0"/>
              </a:rPr>
              <a:t>ysgrifenedig</a:t>
            </a:r>
            <a:r>
              <a:rPr lang="en-GB" sz="2200" dirty="0">
                <a:latin typeface="VAG Rounded" charset="0"/>
              </a:rPr>
              <a:t> a </a:t>
            </a:r>
            <a:r>
              <a:rPr lang="en-GB" sz="2200" dirty="0" err="1">
                <a:latin typeface="VAG Rounded" charset="0"/>
              </a:rPr>
              <a:t>llafar</a:t>
            </a:r>
            <a:r>
              <a:rPr lang="en-GB" sz="2200" dirty="0">
                <a:latin typeface="VAG Rounded" charset="0"/>
              </a:rPr>
              <a:t> </a:t>
            </a:r>
            <a:r>
              <a:rPr lang="en-GB" sz="2200" dirty="0" err="1">
                <a:latin typeface="VAG Rounded" charset="0"/>
              </a:rPr>
              <a:t>yn</a:t>
            </a:r>
            <a:r>
              <a:rPr lang="en-GB" sz="2200" dirty="0">
                <a:latin typeface="VAG Rounded" charset="0"/>
              </a:rPr>
              <a:t> </a:t>
            </a:r>
            <a:r>
              <a:rPr lang="en-GB" sz="2200" dirty="0" err="1">
                <a:latin typeface="VAG Rounded" charset="0"/>
              </a:rPr>
              <a:t>hygyrch</a:t>
            </a:r>
            <a:endParaRPr lang="en-GB" sz="2200" dirty="0">
              <a:latin typeface="VAG Rounded" charset="0"/>
            </a:endParaRPr>
          </a:p>
        </p:txBody>
      </p:sp>
      <p:pic>
        <p:nvPicPr>
          <p:cNvPr id="8" name="Picture 7"/>
          <p:cNvPicPr>
            <a:picLocks noChangeAspect="1"/>
          </p:cNvPicPr>
          <p:nvPr/>
        </p:nvPicPr>
        <p:blipFill>
          <a:blip r:embed="rId7"/>
          <a:stretch>
            <a:fillRect/>
          </a:stretch>
        </p:blipFill>
        <p:spPr>
          <a:xfrm>
            <a:off x="4717549" y="2088594"/>
            <a:ext cx="3020292" cy="2234724"/>
          </a:xfrm>
          <a:prstGeom prst="rect">
            <a:avLst/>
          </a:prstGeom>
          <a:ln>
            <a:solidFill>
              <a:schemeClr val="tx1"/>
            </a:solidFill>
          </a:ln>
        </p:spPr>
      </p:pic>
      <p:pic>
        <p:nvPicPr>
          <p:cNvPr id="5" name="Equa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95252" y="5321820"/>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267820" y="5321819"/>
            <a:ext cx="487363" cy="487363"/>
          </a:xfrm>
          <a:prstGeom prst="rect">
            <a:avLst/>
          </a:prstGeom>
        </p:spPr>
      </p:pic>
    </p:spTree>
    <p:extLst>
      <p:ext uri="{BB962C8B-B14F-4D97-AF65-F5344CB8AC3E}">
        <p14:creationId xmlns:p14="http://schemas.microsoft.com/office/powerpoint/2010/main" val="3243297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756"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38455" y="889175"/>
            <a:ext cx="5008746" cy="470898"/>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3400" dirty="0">
                <a:solidFill>
                  <a:schemeClr val="tx1"/>
                </a:solidFill>
                <a:latin typeface="VAG Rounded" charset="0"/>
              </a:rPr>
              <a:t>Aims of the Session</a:t>
            </a:r>
          </a:p>
        </p:txBody>
      </p:sp>
      <p:sp>
        <p:nvSpPr>
          <p:cNvPr id="8" name="Subtitle 2"/>
          <p:cNvSpPr txBox="1">
            <a:spLocks/>
          </p:cNvSpPr>
          <p:nvPr/>
        </p:nvSpPr>
        <p:spPr>
          <a:xfrm>
            <a:off x="-242789" y="2614640"/>
            <a:ext cx="10852073" cy="16312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algn="l"/>
            <a:endParaRPr lang="en-GB" sz="2400" dirty="0"/>
          </a:p>
        </p:txBody>
      </p:sp>
      <p:sp>
        <p:nvSpPr>
          <p:cNvPr id="4" name="Title 3"/>
          <p:cNvSpPr txBox="1">
            <a:spLocks/>
          </p:cNvSpPr>
          <p:nvPr/>
        </p:nvSpPr>
        <p:spPr>
          <a:xfrm>
            <a:off x="506373" y="934310"/>
            <a:ext cx="5231567" cy="470898"/>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3400" dirty="0" err="1">
                <a:solidFill>
                  <a:schemeClr val="tx1"/>
                </a:solidFill>
                <a:latin typeface="VAG Rounded" charset="0"/>
              </a:rPr>
              <a:t>Nodau’r</a:t>
            </a:r>
            <a:r>
              <a:rPr lang="en-GB" sz="3400" dirty="0">
                <a:solidFill>
                  <a:schemeClr val="tx1"/>
                </a:solidFill>
                <a:latin typeface="VAG Rounded" charset="0"/>
              </a:rPr>
              <a:t> </a:t>
            </a:r>
            <a:r>
              <a:rPr lang="en-GB" sz="3400" dirty="0" err="1">
                <a:solidFill>
                  <a:schemeClr val="tx1"/>
                </a:solidFill>
                <a:latin typeface="VAG Rounded" charset="0"/>
              </a:rPr>
              <a:t>Sesiwn</a:t>
            </a:r>
            <a:endParaRPr lang="en-GB" sz="3400" dirty="0">
              <a:solidFill>
                <a:schemeClr val="tx1"/>
              </a:solidFill>
              <a:latin typeface="VAG Rounded" charset="0"/>
            </a:endParaRPr>
          </a:p>
        </p:txBody>
      </p:sp>
      <p:sp>
        <p:nvSpPr>
          <p:cNvPr id="6" name="Title 3"/>
          <p:cNvSpPr txBox="1">
            <a:spLocks/>
          </p:cNvSpPr>
          <p:nvPr/>
        </p:nvSpPr>
        <p:spPr>
          <a:xfrm>
            <a:off x="450194" y="1576558"/>
            <a:ext cx="5231567" cy="8309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dirty="0"/>
              <a:t> </a:t>
            </a:r>
          </a:p>
        </p:txBody>
      </p:sp>
      <p:sp>
        <p:nvSpPr>
          <p:cNvPr id="7" name="Subtitle 2"/>
          <p:cNvSpPr txBox="1">
            <a:spLocks/>
          </p:cNvSpPr>
          <p:nvPr/>
        </p:nvSpPr>
        <p:spPr>
          <a:xfrm>
            <a:off x="6054751" y="1991015"/>
            <a:ext cx="6117798" cy="2960811"/>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SzPct val="100000"/>
              <a:buFont typeface="Arial" panose="020B0604020202020204" pitchFamily="34" charset="0"/>
              <a:buChar char="•"/>
              <a:defRPr sz="2800"/>
            </a:pPr>
            <a:r>
              <a:rPr lang="en-GB" sz="2600" dirty="0" smtClean="0">
                <a:solidFill>
                  <a:schemeClr val="tx1"/>
                </a:solidFill>
                <a:latin typeface="VAG Rounded" charset="0"/>
                <a:cs typeface="Arial" panose="020B0604020202020204" pitchFamily="34" charset="0"/>
              </a:rPr>
              <a:t>Introduce the </a:t>
            </a:r>
            <a:r>
              <a:rPr lang="en-GB" sz="2600" dirty="0">
                <a:solidFill>
                  <a:schemeClr val="tx1"/>
                </a:solidFill>
                <a:latin typeface="VAG Rounded" charset="0"/>
                <a:cs typeface="Arial" panose="020B0604020202020204" pitchFamily="34" charset="0"/>
              </a:rPr>
              <a:t>United Nations Convention on the Rights of the Child (UNCRC)</a:t>
            </a:r>
          </a:p>
          <a:p>
            <a:pPr marL="457200" indent="-457200" algn="l">
              <a:buSzPct val="100000"/>
              <a:buFont typeface="Arial" panose="020B0604020202020204" pitchFamily="34" charset="0"/>
              <a:buChar char="•"/>
              <a:defRPr sz="2800"/>
            </a:pPr>
            <a:r>
              <a:rPr lang="en-GB" sz="2600" dirty="0" smtClean="0">
                <a:solidFill>
                  <a:schemeClr val="tx1"/>
                </a:solidFill>
                <a:latin typeface="VAG Rounded" charset="0"/>
                <a:cs typeface="Arial" panose="020B0604020202020204" pitchFamily="34" charset="0"/>
              </a:rPr>
              <a:t>Outline </a:t>
            </a:r>
            <a:r>
              <a:rPr lang="en-GB" sz="2600" dirty="0">
                <a:solidFill>
                  <a:schemeClr val="tx1"/>
                </a:solidFill>
                <a:latin typeface="VAG Rounded" charset="0"/>
                <a:cs typeface="Arial" panose="020B0604020202020204" pitchFamily="34" charset="0"/>
              </a:rPr>
              <a:t>role of the Children’s Commissioner for Wales</a:t>
            </a:r>
          </a:p>
          <a:p>
            <a:pPr marL="457200" indent="-457200" algn="l">
              <a:buSzPct val="100000"/>
              <a:buFont typeface="Arial" panose="020B0604020202020204" pitchFamily="34" charset="0"/>
              <a:buChar char="•"/>
              <a:defRPr sz="2800"/>
            </a:pPr>
            <a:r>
              <a:rPr lang="en-US" altLang="en-US" sz="2600" dirty="0" smtClean="0">
                <a:solidFill>
                  <a:schemeClr val="tx1"/>
                </a:solidFill>
                <a:latin typeface="VAG Rounded" charset="0"/>
                <a:cs typeface="Arial" panose="020B0604020202020204" pitchFamily="34" charset="0"/>
              </a:rPr>
              <a:t>Explore </a:t>
            </a:r>
            <a:r>
              <a:rPr lang="en-US" altLang="en-US" sz="2600" dirty="0">
                <a:solidFill>
                  <a:schemeClr val="tx1"/>
                </a:solidFill>
                <a:latin typeface="VAG Rounded" charset="0"/>
                <a:cs typeface="Arial" panose="020B0604020202020204" pitchFamily="34" charset="0"/>
              </a:rPr>
              <a:t>and discuss The Right Way </a:t>
            </a:r>
          </a:p>
          <a:p>
            <a:pPr marL="457200" indent="-457200" algn="l">
              <a:buFont typeface="Arial" panose="020B0604020202020204" pitchFamily="34" charset="0"/>
              <a:buChar char="•"/>
            </a:pPr>
            <a:endParaRPr lang="en-GB" dirty="0"/>
          </a:p>
        </p:txBody>
      </p:sp>
      <p:sp>
        <p:nvSpPr>
          <p:cNvPr id="2" name="TextBox 1"/>
          <p:cNvSpPr txBox="1"/>
          <p:nvPr/>
        </p:nvSpPr>
        <p:spPr>
          <a:xfrm>
            <a:off x="506373" y="1847856"/>
            <a:ext cx="5139378" cy="2893100"/>
          </a:xfrm>
          <a:prstGeom prst="rect">
            <a:avLst/>
          </a:prstGeom>
          <a:noFill/>
        </p:spPr>
        <p:txBody>
          <a:bodyPr wrap="square" rtlCol="0">
            <a:spAutoFit/>
          </a:bodyPr>
          <a:lstStyle/>
          <a:p>
            <a:pPr marL="457200" indent="-457200">
              <a:buFont typeface="Arial" panose="020B0604020202020204" pitchFamily="34" charset="0"/>
              <a:buChar char="•"/>
            </a:pPr>
            <a:r>
              <a:rPr lang="en-GB" sz="2600" dirty="0" err="1" smtClean="0">
                <a:latin typeface="VAG Rounded" charset="0"/>
              </a:rPr>
              <a:t>Cyflwyniad</a:t>
            </a:r>
            <a:r>
              <a:rPr lang="en-GB" sz="2600" dirty="0" smtClean="0">
                <a:latin typeface="VAG Rounded" charset="0"/>
              </a:rPr>
              <a:t> </a:t>
            </a:r>
            <a:r>
              <a:rPr lang="en-GB" sz="2600" dirty="0" err="1" smtClean="0">
                <a:latin typeface="VAG Rounded" charset="0"/>
              </a:rPr>
              <a:t>i</a:t>
            </a:r>
            <a:r>
              <a:rPr lang="en-GB" sz="2600" dirty="0" smtClean="0">
                <a:latin typeface="VAG Rounded" charset="0"/>
              </a:rPr>
              <a:t> </a:t>
            </a:r>
            <a:r>
              <a:rPr lang="en-GB" sz="2600" dirty="0" err="1" smtClean="0">
                <a:latin typeface="VAG Rounded" charset="0"/>
              </a:rPr>
              <a:t>Gonfensiwn</a:t>
            </a:r>
            <a:r>
              <a:rPr lang="en-US" sz="2600" dirty="0" smtClean="0">
                <a:latin typeface="VAG Rounded" charset="0"/>
              </a:rPr>
              <a:t> y </a:t>
            </a:r>
            <a:r>
              <a:rPr lang="en-US" sz="2600" dirty="0" err="1" smtClean="0">
                <a:latin typeface="VAG Rounded" charset="0"/>
              </a:rPr>
              <a:t>Cenhedloedd</a:t>
            </a:r>
            <a:r>
              <a:rPr lang="en-US" sz="2600" dirty="0" smtClean="0">
                <a:latin typeface="VAG Rounded" charset="0"/>
              </a:rPr>
              <a:t> </a:t>
            </a:r>
            <a:r>
              <a:rPr lang="en-US" sz="2600" dirty="0" err="1" smtClean="0">
                <a:latin typeface="VAG Rounded" charset="0"/>
              </a:rPr>
              <a:t>Unedig</a:t>
            </a:r>
            <a:r>
              <a:rPr lang="en-US" sz="2600" dirty="0" smtClean="0">
                <a:latin typeface="VAG Rounded" charset="0"/>
              </a:rPr>
              <a:t> </a:t>
            </a:r>
            <a:r>
              <a:rPr lang="en-US" sz="2600" dirty="0" err="1" smtClean="0">
                <a:latin typeface="VAG Rounded" charset="0"/>
              </a:rPr>
              <a:t>ar</a:t>
            </a:r>
            <a:r>
              <a:rPr lang="en-US" sz="2600" dirty="0" smtClean="0">
                <a:latin typeface="VAG Rounded" charset="0"/>
              </a:rPr>
              <a:t> </a:t>
            </a:r>
            <a:r>
              <a:rPr lang="en-US" sz="2600" dirty="0" err="1" smtClean="0">
                <a:latin typeface="VAG Rounded" charset="0"/>
              </a:rPr>
              <a:t>Hawliau'r</a:t>
            </a:r>
            <a:r>
              <a:rPr lang="en-US" sz="2600" dirty="0" smtClean="0">
                <a:latin typeface="VAG Rounded" charset="0"/>
              </a:rPr>
              <a:t> </a:t>
            </a:r>
            <a:r>
              <a:rPr lang="en-US" sz="2600" dirty="0" err="1" smtClean="0">
                <a:latin typeface="VAG Rounded" charset="0"/>
              </a:rPr>
              <a:t>Plentyn</a:t>
            </a:r>
            <a:r>
              <a:rPr lang="en-US" sz="2600" dirty="0" smtClean="0">
                <a:latin typeface="VAG Rounded" charset="0"/>
              </a:rPr>
              <a:t> (CCUHP)</a:t>
            </a:r>
          </a:p>
          <a:p>
            <a:pPr marL="457200" indent="-457200">
              <a:buFont typeface="Arial" panose="020B0604020202020204" pitchFamily="34" charset="0"/>
              <a:buChar char="•"/>
            </a:pPr>
            <a:r>
              <a:rPr lang="en-GB" sz="2600" dirty="0" err="1" smtClean="0">
                <a:latin typeface="VAG Rounded" charset="0"/>
              </a:rPr>
              <a:t>Amlinellu</a:t>
            </a:r>
            <a:r>
              <a:rPr lang="en-GB" sz="2600" dirty="0" smtClean="0">
                <a:latin typeface="VAG Rounded" charset="0"/>
              </a:rPr>
              <a:t> </a:t>
            </a:r>
            <a:r>
              <a:rPr lang="en-GB" sz="2600" dirty="0" err="1" smtClean="0">
                <a:latin typeface="VAG Rounded" charset="0"/>
              </a:rPr>
              <a:t>rôl</a:t>
            </a:r>
            <a:r>
              <a:rPr lang="en-GB" sz="2600" dirty="0" smtClean="0">
                <a:latin typeface="VAG Rounded" charset="0"/>
              </a:rPr>
              <a:t> </a:t>
            </a:r>
            <a:r>
              <a:rPr lang="en-GB" sz="2600" dirty="0" err="1" smtClean="0">
                <a:latin typeface="VAG Rounded" charset="0"/>
              </a:rPr>
              <a:t>Comisiynydd</a:t>
            </a:r>
            <a:r>
              <a:rPr lang="en-GB" sz="2600" dirty="0" smtClean="0">
                <a:latin typeface="VAG Rounded" charset="0"/>
              </a:rPr>
              <a:t> Plant </a:t>
            </a:r>
            <a:r>
              <a:rPr lang="en-GB" sz="2600" dirty="0" err="1" smtClean="0">
                <a:latin typeface="VAG Rounded" charset="0"/>
              </a:rPr>
              <a:t>Cymru</a:t>
            </a:r>
            <a:endParaRPr lang="en-GB" sz="2600" dirty="0" smtClean="0">
              <a:latin typeface="VAG Rounded" charset="0"/>
            </a:endParaRPr>
          </a:p>
          <a:p>
            <a:pPr marL="457200" indent="-457200">
              <a:buFont typeface="Arial" panose="020B0604020202020204" pitchFamily="34" charset="0"/>
              <a:buChar char="•"/>
            </a:pPr>
            <a:r>
              <a:rPr lang="en-GB" sz="2600" dirty="0" err="1" smtClean="0">
                <a:latin typeface="VAG Rounded" charset="0"/>
              </a:rPr>
              <a:t>Archwilio</a:t>
            </a:r>
            <a:r>
              <a:rPr lang="en-GB" sz="2600" dirty="0" smtClean="0">
                <a:latin typeface="VAG Rounded" charset="0"/>
              </a:rPr>
              <a:t> a </a:t>
            </a:r>
            <a:r>
              <a:rPr lang="en-GB" sz="2600" dirty="0" err="1" smtClean="0">
                <a:latin typeface="VAG Rounded" charset="0"/>
              </a:rPr>
              <a:t>thrafod</a:t>
            </a:r>
            <a:r>
              <a:rPr lang="en-GB" sz="2600" dirty="0" smtClean="0">
                <a:latin typeface="VAG Rounded" charset="0"/>
              </a:rPr>
              <a:t> Dull </a:t>
            </a:r>
            <a:r>
              <a:rPr lang="en-GB" sz="2600" dirty="0" err="1" smtClean="0">
                <a:latin typeface="VAG Rounded" charset="0"/>
              </a:rPr>
              <a:t>Hawliau</a:t>
            </a:r>
            <a:r>
              <a:rPr lang="en-GB" sz="2600" dirty="0" smtClean="0">
                <a:latin typeface="VAG Rounded" charset="0"/>
              </a:rPr>
              <a:t> Plant</a:t>
            </a:r>
            <a:endParaRPr lang="en-GB" sz="2600" dirty="0">
              <a:latin typeface="VAG Rounded" charset="0"/>
            </a:endParaRPr>
          </a:p>
        </p:txBody>
      </p:sp>
      <p:pic>
        <p:nvPicPr>
          <p:cNvPr id="3" name="Ai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6287" y="5061129"/>
            <a:ext cx="487363" cy="487363"/>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45507" y="5063383"/>
            <a:ext cx="487363" cy="487363"/>
          </a:xfrm>
          <a:prstGeom prst="rect">
            <a:avLst/>
          </a:prstGeom>
        </p:spPr>
      </p:pic>
    </p:spTree>
    <p:extLst>
      <p:ext uri="{BB962C8B-B14F-4D97-AF65-F5344CB8AC3E}">
        <p14:creationId xmlns:p14="http://schemas.microsoft.com/office/powerpoint/2010/main" val="3162422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121"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7303158" y="871266"/>
            <a:ext cx="4364037" cy="331787"/>
          </a:xfrm>
        </p:spPr>
        <p:txBody>
          <a:bodyPr>
            <a:noAutofit/>
          </a:bodyPr>
          <a:lstStyle/>
          <a:p>
            <a:pPr marL="0" indent="0">
              <a:buNone/>
            </a:pPr>
            <a:r>
              <a:rPr lang="en-GB" b="1" dirty="0">
                <a:solidFill>
                  <a:schemeClr val="tx1"/>
                </a:solidFill>
                <a:latin typeface="VAG Rounded" charset="0"/>
              </a:rPr>
              <a:t>Empowering </a:t>
            </a:r>
            <a:r>
              <a:rPr lang="en-GB" b="1" dirty="0" smtClean="0">
                <a:solidFill>
                  <a:schemeClr val="tx1"/>
                </a:solidFill>
                <a:latin typeface="VAG Rounded" charset="0"/>
              </a:rPr>
              <a:t>children</a:t>
            </a:r>
            <a:endParaRPr lang="en-GB" b="1" dirty="0">
              <a:solidFill>
                <a:schemeClr val="tx1"/>
              </a:solidFill>
              <a:latin typeface="VAG Rounded" charset="0"/>
            </a:endParaRPr>
          </a:p>
        </p:txBody>
      </p:sp>
      <p:sp>
        <p:nvSpPr>
          <p:cNvPr id="4" name="Subtitle 2"/>
          <p:cNvSpPr txBox="1">
            <a:spLocks/>
          </p:cNvSpPr>
          <p:nvPr/>
        </p:nvSpPr>
        <p:spPr>
          <a:xfrm>
            <a:off x="7303158" y="2012435"/>
            <a:ext cx="4635837" cy="2326791"/>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solidFill>
                  <a:schemeClr val="tx1"/>
                </a:solidFill>
                <a:latin typeface="VAG Rounded" charset="0"/>
              </a:rPr>
              <a:t>Enhancing children’s capabilities as individuals so they’re better able to take advantage of rights, and engage with and hold accountable the institutions and individuals that affect their </a:t>
            </a:r>
            <a:r>
              <a:rPr lang="en-GB" sz="2400" dirty="0" smtClean="0">
                <a:solidFill>
                  <a:schemeClr val="tx1"/>
                </a:solidFill>
                <a:latin typeface="VAG Rounded" charset="0"/>
              </a:rPr>
              <a:t>lives</a:t>
            </a:r>
            <a:endParaRPr lang="en-GB" sz="2400" dirty="0">
              <a:solidFill>
                <a:schemeClr val="tx1"/>
              </a:solidFill>
              <a:latin typeface="VAG Rounded" charset="0"/>
            </a:endParaRPr>
          </a:p>
        </p:txBody>
      </p:sp>
      <p:sp>
        <p:nvSpPr>
          <p:cNvPr id="3" name="TextBox 2"/>
          <p:cNvSpPr txBox="1"/>
          <p:nvPr/>
        </p:nvSpPr>
        <p:spPr>
          <a:xfrm>
            <a:off x="435715" y="832543"/>
            <a:ext cx="4598509" cy="954107"/>
          </a:xfrm>
          <a:prstGeom prst="rect">
            <a:avLst/>
          </a:prstGeom>
          <a:noFill/>
        </p:spPr>
        <p:txBody>
          <a:bodyPr wrap="square" rtlCol="0">
            <a:spAutoFit/>
          </a:bodyPr>
          <a:lstStyle/>
          <a:p>
            <a:r>
              <a:rPr lang="en-US" sz="2800" b="1" dirty="0" err="1">
                <a:latin typeface="VAG Rounded" charset="0"/>
              </a:rPr>
              <a:t>Galluogi</a:t>
            </a:r>
            <a:r>
              <a:rPr lang="en-US" sz="2800" b="1" dirty="0">
                <a:latin typeface="VAG Rounded" charset="0"/>
              </a:rPr>
              <a:t> plant </a:t>
            </a:r>
            <a:r>
              <a:rPr lang="en-US" sz="2800" b="1" dirty="0" err="1">
                <a:latin typeface="VAG Rounded" charset="0"/>
              </a:rPr>
              <a:t>i</a:t>
            </a:r>
            <a:r>
              <a:rPr lang="en-US" sz="2800" b="1" dirty="0">
                <a:latin typeface="VAG Rounded" charset="0"/>
              </a:rPr>
              <a:t> </a:t>
            </a:r>
            <a:r>
              <a:rPr lang="en-US" sz="2800" b="1" dirty="0" err="1">
                <a:latin typeface="VAG Rounded" charset="0"/>
              </a:rPr>
              <a:t>ddefnyddio</a:t>
            </a:r>
            <a:r>
              <a:rPr lang="en-US" sz="2800" b="1" dirty="0">
                <a:latin typeface="VAG Rounded" charset="0"/>
              </a:rPr>
              <a:t> </a:t>
            </a:r>
            <a:r>
              <a:rPr lang="en-US" sz="2800" b="1" dirty="0" err="1">
                <a:latin typeface="VAG Rounded" charset="0"/>
              </a:rPr>
              <a:t>eu</a:t>
            </a:r>
            <a:r>
              <a:rPr lang="en-US" sz="2800" b="1" dirty="0">
                <a:latin typeface="VAG Rounded" charset="0"/>
              </a:rPr>
              <a:t> </a:t>
            </a:r>
            <a:r>
              <a:rPr lang="en-US" sz="2800" b="1" dirty="0" err="1">
                <a:latin typeface="VAG Rounded" charset="0"/>
              </a:rPr>
              <a:t>hawliau</a:t>
            </a:r>
            <a:endParaRPr lang="en-GB" sz="2800" b="1" dirty="0">
              <a:latin typeface="VAG Rounded" charset="0"/>
            </a:endParaRPr>
          </a:p>
        </p:txBody>
      </p:sp>
      <p:sp>
        <p:nvSpPr>
          <p:cNvPr id="7" name="TextBox 6"/>
          <p:cNvSpPr txBox="1"/>
          <p:nvPr/>
        </p:nvSpPr>
        <p:spPr>
          <a:xfrm>
            <a:off x="435715" y="2012435"/>
            <a:ext cx="4202546" cy="2677656"/>
          </a:xfrm>
          <a:prstGeom prst="rect">
            <a:avLst/>
          </a:prstGeom>
          <a:noFill/>
        </p:spPr>
        <p:txBody>
          <a:bodyPr wrap="square" rtlCol="0">
            <a:spAutoFit/>
          </a:bodyPr>
          <a:lstStyle/>
          <a:p>
            <a:r>
              <a:rPr lang="en-GB" sz="2400" dirty="0" err="1" smtClean="0">
                <a:latin typeface="VAG Rounded" charset="0"/>
              </a:rPr>
              <a:t>Gwella</a:t>
            </a:r>
            <a:r>
              <a:rPr lang="en-GB" sz="2400" dirty="0" smtClean="0">
                <a:latin typeface="VAG Rounded" charset="0"/>
              </a:rPr>
              <a:t> </a:t>
            </a:r>
            <a:r>
              <a:rPr lang="en-GB" sz="2400" dirty="0" err="1">
                <a:latin typeface="VAG Rounded" charset="0"/>
              </a:rPr>
              <a:t>galluoedd</a:t>
            </a:r>
            <a:r>
              <a:rPr lang="en-GB" sz="2400" dirty="0">
                <a:latin typeface="VAG Rounded" charset="0"/>
              </a:rPr>
              <a:t> plant </a:t>
            </a:r>
            <a:r>
              <a:rPr lang="en-GB" sz="2400" dirty="0" err="1">
                <a:latin typeface="VAG Rounded" charset="0"/>
              </a:rPr>
              <a:t>fel</a:t>
            </a:r>
            <a:r>
              <a:rPr lang="en-GB" sz="2400" dirty="0">
                <a:latin typeface="VAG Rounded" charset="0"/>
              </a:rPr>
              <a:t> </a:t>
            </a:r>
            <a:r>
              <a:rPr lang="en-GB" sz="2400" dirty="0" err="1">
                <a:latin typeface="VAG Rounded" charset="0"/>
              </a:rPr>
              <a:t>unigolion</a:t>
            </a:r>
            <a:r>
              <a:rPr lang="en-GB" sz="2400" dirty="0">
                <a:latin typeface="VAG Rounded" charset="0"/>
              </a:rPr>
              <a:t> </a:t>
            </a:r>
            <a:r>
              <a:rPr lang="en-GB" sz="2400" dirty="0" err="1">
                <a:latin typeface="VAG Rounded" charset="0"/>
              </a:rPr>
              <a:t>fel</a:t>
            </a:r>
            <a:r>
              <a:rPr lang="en-GB" sz="2400" dirty="0">
                <a:latin typeface="VAG Rounded" charset="0"/>
              </a:rPr>
              <a:t> </a:t>
            </a:r>
            <a:r>
              <a:rPr lang="en-GB" sz="2400" dirty="0" err="1">
                <a:latin typeface="VAG Rounded" charset="0"/>
              </a:rPr>
              <a:t>eu</a:t>
            </a:r>
            <a:r>
              <a:rPr lang="en-GB" sz="2400" dirty="0">
                <a:latin typeface="VAG Rounded" charset="0"/>
              </a:rPr>
              <a:t> bod </a:t>
            </a:r>
            <a:r>
              <a:rPr lang="en-GB" sz="2400" dirty="0" err="1">
                <a:latin typeface="VAG Rounded" charset="0"/>
              </a:rPr>
              <a:t>yn</a:t>
            </a:r>
            <a:r>
              <a:rPr lang="en-GB" sz="2400" dirty="0">
                <a:latin typeface="VAG Rounded" charset="0"/>
              </a:rPr>
              <a:t> </a:t>
            </a:r>
            <a:r>
              <a:rPr lang="en-GB" sz="2400" dirty="0" err="1">
                <a:latin typeface="VAG Rounded" charset="0"/>
              </a:rPr>
              <a:t>gallu</a:t>
            </a:r>
            <a:r>
              <a:rPr lang="en-GB" sz="2400" dirty="0">
                <a:latin typeface="VAG Rounded" charset="0"/>
              </a:rPr>
              <a:t> </a:t>
            </a:r>
            <a:r>
              <a:rPr lang="en-GB" sz="2400" dirty="0" err="1">
                <a:latin typeface="VAG Rounded" charset="0"/>
              </a:rPr>
              <a:t>manteisio'n</a:t>
            </a:r>
            <a:r>
              <a:rPr lang="en-GB" sz="2400" dirty="0">
                <a:latin typeface="VAG Rounded" charset="0"/>
              </a:rPr>
              <a:t> well </a:t>
            </a:r>
            <a:r>
              <a:rPr lang="en-GB" sz="2400" dirty="0" err="1">
                <a:latin typeface="VAG Rounded" charset="0"/>
              </a:rPr>
              <a:t>ar</a:t>
            </a:r>
            <a:r>
              <a:rPr lang="en-GB" sz="2400" dirty="0">
                <a:latin typeface="VAG Rounded" charset="0"/>
              </a:rPr>
              <a:t> </a:t>
            </a:r>
            <a:r>
              <a:rPr lang="en-GB" sz="2400" dirty="0" err="1">
                <a:latin typeface="VAG Rounded" charset="0"/>
              </a:rPr>
              <a:t>hawliau</a:t>
            </a:r>
            <a:r>
              <a:rPr lang="en-GB" sz="2400" dirty="0">
                <a:latin typeface="VAG Rounded" charset="0"/>
              </a:rPr>
              <a:t>, ac </a:t>
            </a:r>
            <a:r>
              <a:rPr lang="en-GB" sz="2400" dirty="0" err="1">
                <a:latin typeface="VAG Rounded" charset="0"/>
              </a:rPr>
              <a:t>ymgysylltu</a:t>
            </a:r>
            <a:r>
              <a:rPr lang="en-GB" sz="2400" dirty="0">
                <a:latin typeface="VAG Rounded" charset="0"/>
              </a:rPr>
              <a:t> </a:t>
            </a:r>
            <a:r>
              <a:rPr lang="en-GB" sz="2400" dirty="0" err="1">
                <a:latin typeface="VAG Rounded" charset="0"/>
              </a:rPr>
              <a:t>â'r</a:t>
            </a:r>
            <a:r>
              <a:rPr lang="en-GB" sz="2400" dirty="0">
                <a:latin typeface="VAG Rounded" charset="0"/>
              </a:rPr>
              <a:t> </a:t>
            </a:r>
            <a:r>
              <a:rPr lang="en-GB" sz="2400" dirty="0" err="1">
                <a:latin typeface="VAG Rounded" charset="0"/>
              </a:rPr>
              <a:t>sefydliadau</a:t>
            </a:r>
            <a:r>
              <a:rPr lang="en-GB" sz="2400" dirty="0">
                <a:latin typeface="VAG Rounded" charset="0"/>
              </a:rPr>
              <a:t> </a:t>
            </a:r>
            <a:r>
              <a:rPr lang="en-GB" sz="2400" dirty="0" err="1">
                <a:latin typeface="VAG Rounded" charset="0"/>
              </a:rPr>
              <a:t>a'r</a:t>
            </a:r>
            <a:r>
              <a:rPr lang="en-GB" sz="2400" dirty="0">
                <a:latin typeface="VAG Rounded" charset="0"/>
              </a:rPr>
              <a:t> </a:t>
            </a:r>
            <a:r>
              <a:rPr lang="en-GB" sz="2400" dirty="0" err="1">
                <a:latin typeface="VAG Rounded" charset="0"/>
              </a:rPr>
              <a:t>unigolion</a:t>
            </a:r>
            <a:r>
              <a:rPr lang="en-GB" sz="2400" dirty="0">
                <a:latin typeface="VAG Rounded" charset="0"/>
              </a:rPr>
              <a:t> </a:t>
            </a:r>
            <a:r>
              <a:rPr lang="en-GB" sz="2400" dirty="0" err="1">
                <a:latin typeface="VAG Rounded" charset="0"/>
              </a:rPr>
              <a:t>sy'n</a:t>
            </a:r>
            <a:r>
              <a:rPr lang="en-GB" sz="2400" dirty="0">
                <a:latin typeface="VAG Rounded" charset="0"/>
              </a:rPr>
              <a:t> </a:t>
            </a:r>
            <a:r>
              <a:rPr lang="en-GB" sz="2400" dirty="0" err="1">
                <a:latin typeface="VAG Rounded" charset="0"/>
              </a:rPr>
              <a:t>effeithio</a:t>
            </a:r>
            <a:r>
              <a:rPr lang="en-GB" sz="2400" dirty="0">
                <a:latin typeface="VAG Rounded" charset="0"/>
              </a:rPr>
              <a:t> </a:t>
            </a:r>
            <a:r>
              <a:rPr lang="en-GB" sz="2400" dirty="0" err="1">
                <a:latin typeface="VAG Rounded" charset="0"/>
              </a:rPr>
              <a:t>ar</a:t>
            </a:r>
            <a:r>
              <a:rPr lang="en-GB" sz="2400" dirty="0">
                <a:latin typeface="VAG Rounded" charset="0"/>
              </a:rPr>
              <a:t> </a:t>
            </a:r>
            <a:r>
              <a:rPr lang="en-GB" sz="2400" dirty="0" err="1">
                <a:latin typeface="VAG Rounded" charset="0"/>
              </a:rPr>
              <a:t>eu</a:t>
            </a:r>
            <a:r>
              <a:rPr lang="en-GB" sz="2400" dirty="0">
                <a:latin typeface="VAG Rounded" charset="0"/>
              </a:rPr>
              <a:t> </a:t>
            </a:r>
            <a:r>
              <a:rPr lang="en-GB" sz="2400" dirty="0" err="1">
                <a:latin typeface="VAG Rounded" charset="0"/>
              </a:rPr>
              <a:t>bywydau</a:t>
            </a:r>
            <a:r>
              <a:rPr lang="en-GB" sz="2400" dirty="0">
                <a:latin typeface="VAG Rounded" charset="0"/>
              </a:rPr>
              <a:t> </a:t>
            </a:r>
            <a:r>
              <a:rPr lang="en-GB" sz="2400" dirty="0" err="1">
                <a:latin typeface="VAG Rounded" charset="0"/>
              </a:rPr>
              <a:t>a'u</a:t>
            </a:r>
            <a:r>
              <a:rPr lang="en-GB" sz="2400" dirty="0">
                <a:latin typeface="VAG Rounded" charset="0"/>
              </a:rPr>
              <a:t> </a:t>
            </a:r>
            <a:r>
              <a:rPr lang="en-GB" sz="2400" dirty="0" err="1">
                <a:latin typeface="VAG Rounded" charset="0"/>
              </a:rPr>
              <a:t>gwneud</a:t>
            </a:r>
            <a:r>
              <a:rPr lang="en-GB" sz="2400" dirty="0">
                <a:latin typeface="VAG Rounded" charset="0"/>
              </a:rPr>
              <a:t> </a:t>
            </a:r>
            <a:r>
              <a:rPr lang="en-GB" sz="2400" dirty="0" err="1">
                <a:latin typeface="VAG Rounded" charset="0"/>
              </a:rPr>
              <a:t>yn</a:t>
            </a:r>
            <a:r>
              <a:rPr lang="en-GB" sz="2400" dirty="0">
                <a:latin typeface="VAG Rounded" charset="0"/>
              </a:rPr>
              <a:t> </a:t>
            </a:r>
            <a:r>
              <a:rPr lang="en-GB" sz="2400" dirty="0" err="1" smtClean="0">
                <a:latin typeface="VAG Rounded" charset="0"/>
              </a:rPr>
              <a:t>atebol</a:t>
            </a:r>
            <a:endParaRPr lang="en-GB" sz="2400" dirty="0">
              <a:latin typeface="VAG Rounded" charset="0"/>
            </a:endParaRPr>
          </a:p>
        </p:txBody>
      </p:sp>
      <p:pic>
        <p:nvPicPr>
          <p:cNvPr id="8" name="Picture 7"/>
          <p:cNvPicPr>
            <a:picLocks noChangeAspect="1"/>
          </p:cNvPicPr>
          <p:nvPr/>
        </p:nvPicPr>
        <p:blipFill>
          <a:blip r:embed="rId7"/>
          <a:stretch>
            <a:fillRect/>
          </a:stretch>
        </p:blipFill>
        <p:spPr>
          <a:xfrm>
            <a:off x="4830757" y="1753154"/>
            <a:ext cx="2279904" cy="2567605"/>
          </a:xfrm>
          <a:prstGeom prst="rect">
            <a:avLst/>
          </a:prstGeom>
        </p:spPr>
      </p:pic>
      <p:pic>
        <p:nvPicPr>
          <p:cNvPr id="2" name="Empower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1494" y="5148608"/>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203277" y="5148607"/>
            <a:ext cx="487363" cy="487363"/>
          </a:xfrm>
          <a:prstGeom prst="rect">
            <a:avLst/>
          </a:prstGeom>
        </p:spPr>
      </p:pic>
    </p:spTree>
    <p:extLst>
      <p:ext uri="{BB962C8B-B14F-4D97-AF65-F5344CB8AC3E}">
        <p14:creationId xmlns:p14="http://schemas.microsoft.com/office/powerpoint/2010/main" val="1793317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87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092990" y="596299"/>
            <a:ext cx="3039210" cy="608012"/>
          </a:xfrm>
        </p:spPr>
        <p:txBody>
          <a:bodyPr>
            <a:normAutofit/>
          </a:bodyPr>
          <a:lstStyle/>
          <a:p>
            <a:r>
              <a:rPr lang="en-GB" sz="2800" b="1" dirty="0">
                <a:solidFill>
                  <a:schemeClr val="tx1"/>
                </a:solidFill>
                <a:latin typeface="VAG Rounded" charset="0"/>
              </a:rPr>
              <a:t>Participation</a:t>
            </a:r>
          </a:p>
        </p:txBody>
      </p:sp>
      <p:sp>
        <p:nvSpPr>
          <p:cNvPr id="3" name="Subtitle 2"/>
          <p:cNvSpPr txBox="1">
            <a:spLocks/>
          </p:cNvSpPr>
          <p:nvPr/>
        </p:nvSpPr>
        <p:spPr>
          <a:xfrm>
            <a:off x="8092990" y="1612511"/>
            <a:ext cx="3637052" cy="311982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solidFill>
                  <a:schemeClr val="tx1"/>
                </a:solidFill>
                <a:latin typeface="VAG Rounded" charset="0"/>
              </a:rPr>
              <a:t>Listening to children and taking their views meaningfully into </a:t>
            </a:r>
            <a:r>
              <a:rPr lang="en-GB" sz="2400" dirty="0" smtClean="0">
                <a:solidFill>
                  <a:schemeClr val="tx1"/>
                </a:solidFill>
                <a:latin typeface="VAG Rounded" charset="0"/>
              </a:rPr>
              <a:t>account</a:t>
            </a:r>
            <a:endParaRPr lang="en-GB" sz="2400" dirty="0">
              <a:solidFill>
                <a:schemeClr val="tx1"/>
              </a:solidFill>
              <a:latin typeface="VAG Rounded" charset="0"/>
            </a:endParaRPr>
          </a:p>
          <a:p>
            <a:pPr marL="457200" indent="-457200" algn="l">
              <a:buFont typeface="Arial" panose="020B0604020202020204" pitchFamily="34" charset="0"/>
              <a:buChar char="•"/>
            </a:pPr>
            <a:r>
              <a:rPr lang="en-GB" sz="2400" dirty="0" smtClean="0">
                <a:solidFill>
                  <a:schemeClr val="tx1"/>
                </a:solidFill>
                <a:latin typeface="VAG Rounded" charset="0"/>
              </a:rPr>
              <a:t>Swansea Bay and Cardiff </a:t>
            </a:r>
            <a:r>
              <a:rPr lang="en-GB" sz="2400" dirty="0">
                <a:solidFill>
                  <a:schemeClr val="tx1"/>
                </a:solidFill>
                <a:latin typeface="VAG Rounded" charset="0"/>
              </a:rPr>
              <a:t>&amp; Vale – having a say in the design of space children use</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3558" y="2078649"/>
            <a:ext cx="3312057" cy="2484043"/>
          </a:xfrm>
          <a:prstGeom prst="rect">
            <a:avLst/>
          </a:prstGeom>
          <a:ln>
            <a:solidFill>
              <a:schemeClr val="tx1"/>
            </a:solidFill>
          </a:ln>
        </p:spPr>
      </p:pic>
      <p:sp>
        <p:nvSpPr>
          <p:cNvPr id="7" name="Rectangle 6"/>
          <p:cNvSpPr/>
          <p:nvPr/>
        </p:nvSpPr>
        <p:spPr>
          <a:xfrm>
            <a:off x="559981" y="1612511"/>
            <a:ext cx="3843577" cy="3416320"/>
          </a:xfrm>
          <a:prstGeom prst="rect">
            <a:avLst/>
          </a:prstGeom>
        </p:spPr>
        <p:txBody>
          <a:bodyPr wrap="square">
            <a:spAutoFit/>
          </a:bodyPr>
          <a:lstStyle/>
          <a:p>
            <a:r>
              <a:rPr lang="en-US" sz="2400" dirty="0" err="1">
                <a:latin typeface="VAG Rounded" charset="0"/>
              </a:rPr>
              <a:t>Gwrando</a:t>
            </a:r>
            <a:r>
              <a:rPr lang="en-US" sz="2400" dirty="0">
                <a:latin typeface="VAG Rounded" charset="0"/>
              </a:rPr>
              <a:t> </a:t>
            </a:r>
            <a:r>
              <a:rPr lang="en-US" sz="2400" dirty="0" err="1">
                <a:latin typeface="VAG Rounded" charset="0"/>
              </a:rPr>
              <a:t>ar</a:t>
            </a:r>
            <a:r>
              <a:rPr lang="en-US" sz="2400" dirty="0">
                <a:latin typeface="VAG Rounded" charset="0"/>
              </a:rPr>
              <a:t> </a:t>
            </a:r>
            <a:r>
              <a:rPr lang="en-US" sz="2400" dirty="0" err="1">
                <a:latin typeface="VAG Rounded" charset="0"/>
              </a:rPr>
              <a:t>blant</a:t>
            </a:r>
            <a:r>
              <a:rPr lang="en-US" sz="2400" dirty="0">
                <a:latin typeface="VAG Rounded" charset="0"/>
              </a:rPr>
              <a:t> a </a:t>
            </a:r>
            <a:r>
              <a:rPr lang="en-US" sz="2400" dirty="0" err="1">
                <a:latin typeface="VAG Rounded" charset="0"/>
              </a:rPr>
              <a:t>rhoi</a:t>
            </a:r>
            <a:r>
              <a:rPr lang="en-US" sz="2400" dirty="0">
                <a:latin typeface="VAG Rounded" charset="0"/>
              </a:rPr>
              <a:t> </a:t>
            </a:r>
            <a:r>
              <a:rPr lang="en-US" sz="2400" dirty="0" err="1">
                <a:latin typeface="VAG Rounded" charset="0"/>
              </a:rPr>
              <a:t>sylw</a:t>
            </a:r>
            <a:r>
              <a:rPr lang="en-US" sz="2400" dirty="0">
                <a:latin typeface="VAG Rounded" charset="0"/>
              </a:rPr>
              <a:t> </a:t>
            </a:r>
            <a:r>
              <a:rPr lang="en-US" sz="2400" dirty="0" err="1">
                <a:latin typeface="VAG Rounded" charset="0"/>
              </a:rPr>
              <a:t>ystyrlon</a:t>
            </a:r>
            <a:r>
              <a:rPr lang="en-US" sz="2400" dirty="0">
                <a:latin typeface="VAG Rounded" charset="0"/>
              </a:rPr>
              <a:t> </a:t>
            </a:r>
            <a:r>
              <a:rPr lang="en-US" sz="2400" dirty="0" err="1">
                <a:latin typeface="VAG Rounded" charset="0"/>
              </a:rPr>
              <a:t>i’w</a:t>
            </a:r>
            <a:r>
              <a:rPr lang="en-US" sz="2400" dirty="0">
                <a:latin typeface="VAG Rounded" charset="0"/>
              </a:rPr>
              <a:t> barn</a:t>
            </a:r>
          </a:p>
          <a:p>
            <a:endParaRPr lang="en-US" sz="2400" dirty="0">
              <a:latin typeface="VAG Rounded" charset="0"/>
            </a:endParaRPr>
          </a:p>
          <a:p>
            <a:pPr marL="457200" indent="-457200">
              <a:buFont typeface="Arial" panose="020B0604020202020204" pitchFamily="34" charset="0"/>
              <a:buChar char="•"/>
            </a:pPr>
            <a:r>
              <a:rPr lang="en-US" sz="2400" dirty="0">
                <a:latin typeface="VAG Rounded" charset="0"/>
              </a:rPr>
              <a:t>Bae </a:t>
            </a:r>
            <a:r>
              <a:rPr lang="en-US" sz="2400" dirty="0" err="1">
                <a:latin typeface="VAG Rounded" charset="0"/>
              </a:rPr>
              <a:t>Abertawe</a:t>
            </a:r>
            <a:r>
              <a:rPr lang="en-US" sz="2400" dirty="0">
                <a:latin typeface="VAG Rounded" charset="0"/>
              </a:rPr>
              <a:t> a </a:t>
            </a:r>
            <a:r>
              <a:rPr lang="en-US" sz="2400" dirty="0" err="1">
                <a:latin typeface="VAG Rounded" charset="0"/>
              </a:rPr>
              <a:t>Chaerdydd</a:t>
            </a:r>
            <a:r>
              <a:rPr lang="en-US" sz="2400" dirty="0">
                <a:latin typeface="VAG Rounded" charset="0"/>
              </a:rPr>
              <a:t> </a:t>
            </a:r>
            <a:r>
              <a:rPr lang="en-US" sz="2400" dirty="0" err="1">
                <a:latin typeface="VAG Rounded" charset="0"/>
              </a:rPr>
              <a:t>a’r</a:t>
            </a:r>
            <a:r>
              <a:rPr lang="en-US" sz="2400" dirty="0">
                <a:latin typeface="VAG Rounded" charset="0"/>
              </a:rPr>
              <a:t> Fro - </a:t>
            </a:r>
            <a:r>
              <a:rPr lang="en-US" sz="2400" dirty="0" err="1">
                <a:latin typeface="VAG Rounded" charset="0"/>
              </a:rPr>
              <a:t>cael</a:t>
            </a:r>
            <a:r>
              <a:rPr lang="en-US" sz="2400" dirty="0">
                <a:latin typeface="VAG Rounded" charset="0"/>
              </a:rPr>
              <a:t> </a:t>
            </a:r>
            <a:r>
              <a:rPr lang="en-US" sz="2400" dirty="0" err="1">
                <a:latin typeface="VAG Rounded" charset="0"/>
              </a:rPr>
              <a:t>dweud</a:t>
            </a:r>
            <a:r>
              <a:rPr lang="en-US" sz="2400" dirty="0">
                <a:latin typeface="VAG Rounded" charset="0"/>
              </a:rPr>
              <a:t> </a:t>
            </a:r>
            <a:r>
              <a:rPr lang="en-US" sz="2400" dirty="0" err="1">
                <a:latin typeface="VAG Rounded" charset="0"/>
              </a:rPr>
              <a:t>eu</a:t>
            </a:r>
            <a:r>
              <a:rPr lang="en-US" sz="2400" dirty="0">
                <a:latin typeface="VAG Rounded" charset="0"/>
              </a:rPr>
              <a:t> </a:t>
            </a:r>
            <a:r>
              <a:rPr lang="en-US" sz="2400" dirty="0" err="1">
                <a:latin typeface="VAG Rounded" charset="0"/>
              </a:rPr>
              <a:t>dweud</a:t>
            </a:r>
            <a:r>
              <a:rPr lang="en-US" sz="2400" dirty="0">
                <a:latin typeface="VAG Rounded" charset="0"/>
              </a:rPr>
              <a:t> </a:t>
            </a:r>
            <a:r>
              <a:rPr lang="en-US" sz="2400" dirty="0" err="1">
                <a:latin typeface="VAG Rounded" charset="0"/>
              </a:rPr>
              <a:t>wrth</a:t>
            </a:r>
            <a:r>
              <a:rPr lang="en-US" sz="2400" dirty="0">
                <a:latin typeface="VAG Rounded" charset="0"/>
              </a:rPr>
              <a:t> </a:t>
            </a:r>
            <a:r>
              <a:rPr lang="en-US" sz="2400" dirty="0" err="1">
                <a:latin typeface="VAG Rounded" charset="0"/>
              </a:rPr>
              <a:t>ddylunio</a:t>
            </a:r>
            <a:r>
              <a:rPr lang="en-US" sz="2400" dirty="0">
                <a:latin typeface="VAG Rounded" charset="0"/>
              </a:rPr>
              <a:t> </a:t>
            </a:r>
            <a:r>
              <a:rPr lang="en-US" sz="2400" dirty="0" err="1">
                <a:latin typeface="VAG Rounded" charset="0"/>
              </a:rPr>
              <a:t>gofod</a:t>
            </a:r>
            <a:r>
              <a:rPr lang="en-US" sz="2400" dirty="0">
                <a:latin typeface="VAG Rounded" charset="0"/>
              </a:rPr>
              <a:t> y </a:t>
            </a:r>
            <a:r>
              <a:rPr lang="en-US" sz="2400" dirty="0" err="1">
                <a:latin typeface="VAG Rounded" charset="0"/>
              </a:rPr>
              <a:t>mae</a:t>
            </a:r>
            <a:r>
              <a:rPr lang="en-US" sz="2400" dirty="0">
                <a:latin typeface="VAG Rounded" charset="0"/>
              </a:rPr>
              <a:t> plant </a:t>
            </a:r>
            <a:r>
              <a:rPr lang="en-US" sz="2400" dirty="0" err="1">
                <a:latin typeface="VAG Rounded" charset="0"/>
              </a:rPr>
              <a:t>yn</a:t>
            </a:r>
            <a:r>
              <a:rPr lang="en-US" sz="2400" dirty="0">
                <a:latin typeface="VAG Rounded" charset="0"/>
              </a:rPr>
              <a:t> </a:t>
            </a:r>
            <a:r>
              <a:rPr lang="en-US" sz="2400" dirty="0" err="1">
                <a:latin typeface="VAG Rounded" charset="0"/>
              </a:rPr>
              <a:t>ei</a:t>
            </a:r>
            <a:r>
              <a:rPr lang="en-US" sz="2400" dirty="0">
                <a:latin typeface="VAG Rounded" charset="0"/>
              </a:rPr>
              <a:t> </a:t>
            </a:r>
            <a:r>
              <a:rPr lang="en-US" sz="2400" dirty="0" err="1">
                <a:latin typeface="VAG Rounded" charset="0"/>
              </a:rPr>
              <a:t>ddefnyddio</a:t>
            </a:r>
            <a:r>
              <a:rPr lang="en-US" sz="2400" dirty="0">
                <a:latin typeface="VAG Rounded" charset="0"/>
              </a:rPr>
              <a:t> </a:t>
            </a:r>
            <a:endParaRPr lang="en-GB" sz="2400" dirty="0">
              <a:latin typeface="VAG Rounded" charset="0"/>
            </a:endParaRPr>
          </a:p>
        </p:txBody>
      </p:sp>
      <p:sp>
        <p:nvSpPr>
          <p:cNvPr id="9" name="Rectangle 8"/>
          <p:cNvSpPr/>
          <p:nvPr/>
        </p:nvSpPr>
        <p:spPr>
          <a:xfrm>
            <a:off x="559981" y="596299"/>
            <a:ext cx="3026683" cy="523220"/>
          </a:xfrm>
          <a:prstGeom prst="rect">
            <a:avLst/>
          </a:prstGeom>
        </p:spPr>
        <p:txBody>
          <a:bodyPr wrap="square">
            <a:spAutoFit/>
          </a:bodyPr>
          <a:lstStyle/>
          <a:p>
            <a:r>
              <a:rPr lang="en-US" sz="2800" b="1" dirty="0" err="1">
                <a:latin typeface="VAG Rounded" charset="0"/>
              </a:rPr>
              <a:t>Cyfranogiad</a:t>
            </a:r>
            <a:endParaRPr lang="en-GB" sz="2800" b="1" dirty="0">
              <a:latin typeface="VAG Rounded" charset="0"/>
            </a:endParaRPr>
          </a:p>
        </p:txBody>
      </p:sp>
      <p:pic>
        <p:nvPicPr>
          <p:cNvPr id="5" name="Particip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68913" y="5042749"/>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32158" y="5042749"/>
            <a:ext cx="487363" cy="487363"/>
          </a:xfrm>
          <a:prstGeom prst="rect">
            <a:avLst/>
          </a:prstGeom>
        </p:spPr>
      </p:pic>
    </p:spTree>
    <p:extLst>
      <p:ext uri="{BB962C8B-B14F-4D97-AF65-F5344CB8AC3E}">
        <p14:creationId xmlns:p14="http://schemas.microsoft.com/office/powerpoint/2010/main" val="2392098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46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7729036" y="612681"/>
            <a:ext cx="2536019" cy="462364"/>
          </a:xfrm>
        </p:spPr>
        <p:txBody>
          <a:bodyPr>
            <a:noAutofit/>
          </a:bodyPr>
          <a:lstStyle/>
          <a:p>
            <a:pPr marL="0" indent="0">
              <a:buNone/>
            </a:pPr>
            <a:r>
              <a:rPr lang="en-GB" b="1" dirty="0" smtClean="0">
                <a:solidFill>
                  <a:schemeClr val="tx1"/>
                </a:solidFill>
                <a:latin typeface="VAG Rounded" charset="0"/>
              </a:rPr>
              <a:t>Accountability</a:t>
            </a:r>
            <a:endParaRPr lang="en-GB" b="1" dirty="0">
              <a:solidFill>
                <a:schemeClr val="tx1"/>
              </a:solidFill>
              <a:latin typeface="VAG Rounded" charset="0"/>
            </a:endParaRPr>
          </a:p>
        </p:txBody>
      </p:sp>
      <p:sp>
        <p:nvSpPr>
          <p:cNvPr id="3" name="Subtitle 2"/>
          <p:cNvSpPr txBox="1">
            <a:spLocks/>
          </p:cNvSpPr>
          <p:nvPr/>
        </p:nvSpPr>
        <p:spPr>
          <a:xfrm>
            <a:off x="7825289" y="1345459"/>
            <a:ext cx="3823301" cy="496956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solidFill>
                  <a:schemeClr val="tx1"/>
                </a:solidFill>
                <a:latin typeface="VAG Rounded" charset="0"/>
              </a:rPr>
              <a:t>Authorities should be accountable to children for decisions and actions that affect their </a:t>
            </a:r>
            <a:r>
              <a:rPr lang="en-GB" sz="2200" dirty="0" smtClean="0">
                <a:solidFill>
                  <a:schemeClr val="tx1"/>
                </a:solidFill>
                <a:latin typeface="VAG Rounded" charset="0"/>
              </a:rPr>
              <a:t>lives</a:t>
            </a:r>
          </a:p>
          <a:p>
            <a:pPr algn="l"/>
            <a:endParaRPr lang="en-GB" sz="2200" dirty="0">
              <a:solidFill>
                <a:schemeClr val="tx1"/>
              </a:solidFill>
              <a:latin typeface="VAG Rounded" charset="0"/>
            </a:endParaRPr>
          </a:p>
          <a:p>
            <a:pPr algn="l"/>
            <a:r>
              <a:rPr lang="en-GB" sz="2200" dirty="0">
                <a:solidFill>
                  <a:schemeClr val="tx1"/>
                </a:solidFill>
                <a:latin typeface="VAG Rounded" charset="0"/>
              </a:rPr>
              <a:t>Feedback loops: you said – we </a:t>
            </a:r>
            <a:r>
              <a:rPr lang="en-GB" sz="2200" dirty="0" smtClean="0">
                <a:solidFill>
                  <a:schemeClr val="tx1"/>
                </a:solidFill>
                <a:latin typeface="VAG Rounded" charset="0"/>
              </a:rPr>
              <a:t>did</a:t>
            </a:r>
          </a:p>
          <a:p>
            <a:pPr algn="l"/>
            <a:endParaRPr lang="en-GB" sz="2200" dirty="0">
              <a:solidFill>
                <a:schemeClr val="tx1"/>
              </a:solidFill>
              <a:latin typeface="VAG Rounded" charset="0"/>
            </a:endParaRPr>
          </a:p>
          <a:p>
            <a:pPr algn="l"/>
            <a:r>
              <a:rPr lang="en-GB" sz="2200" dirty="0">
                <a:solidFill>
                  <a:schemeClr val="tx1"/>
                </a:solidFill>
                <a:latin typeface="VAG Rounded" charset="0"/>
              </a:rPr>
              <a:t>Accessible </a:t>
            </a:r>
            <a:r>
              <a:rPr lang="en-GB" sz="2200" dirty="0" smtClean="0">
                <a:solidFill>
                  <a:schemeClr val="tx1"/>
                </a:solidFill>
                <a:latin typeface="VAG Rounded" charset="0"/>
              </a:rPr>
              <a:t>information</a:t>
            </a:r>
          </a:p>
          <a:p>
            <a:pPr algn="l"/>
            <a:endParaRPr lang="en-GB" sz="2200" dirty="0">
              <a:solidFill>
                <a:schemeClr val="tx1"/>
              </a:solidFill>
              <a:latin typeface="VAG Rounded" charset="0"/>
            </a:endParaRPr>
          </a:p>
          <a:p>
            <a:pPr algn="l"/>
            <a:r>
              <a:rPr lang="en-GB" sz="2200" dirty="0">
                <a:solidFill>
                  <a:schemeClr val="tx1"/>
                </a:solidFill>
                <a:latin typeface="VAG Rounded" charset="0"/>
              </a:rPr>
              <a:t>Children’s access to complaints</a:t>
            </a:r>
          </a:p>
          <a:p>
            <a:pPr algn="l"/>
            <a:endParaRPr lang="en-GB" dirty="0"/>
          </a:p>
        </p:txBody>
      </p:sp>
      <p:pic>
        <p:nvPicPr>
          <p:cNvPr id="4" name="Picture 3"/>
          <p:cNvPicPr>
            <a:picLocks noChangeAspect="1"/>
          </p:cNvPicPr>
          <p:nvPr/>
        </p:nvPicPr>
        <p:blipFill rotWithShape="1">
          <a:blip r:embed="rId7"/>
          <a:srcRect l="42108" t="15359" r="23626" b="11176"/>
          <a:stretch/>
        </p:blipFill>
        <p:spPr>
          <a:xfrm>
            <a:off x="4952044" y="612681"/>
            <a:ext cx="1919759" cy="2315246"/>
          </a:xfrm>
          <a:prstGeom prst="rect">
            <a:avLst/>
          </a:prstGeom>
          <a:ln>
            <a:solidFill>
              <a:schemeClr val="tx1"/>
            </a:solidFill>
          </a:ln>
        </p:spPr>
      </p:pic>
      <p:sp>
        <p:nvSpPr>
          <p:cNvPr id="6" name="TextBox 5"/>
          <p:cNvSpPr txBox="1"/>
          <p:nvPr/>
        </p:nvSpPr>
        <p:spPr>
          <a:xfrm>
            <a:off x="467017" y="476322"/>
            <a:ext cx="3943697" cy="5601533"/>
          </a:xfrm>
          <a:prstGeom prst="rect">
            <a:avLst/>
          </a:prstGeom>
          <a:noFill/>
        </p:spPr>
        <p:txBody>
          <a:bodyPr wrap="square" rtlCol="0">
            <a:spAutoFit/>
          </a:bodyPr>
          <a:lstStyle/>
          <a:p>
            <a:r>
              <a:rPr lang="en-US" sz="2800" b="1" dirty="0" err="1">
                <a:latin typeface="VAG Rounded" charset="0"/>
              </a:rPr>
              <a:t>Atebolrwydd</a:t>
            </a:r>
            <a:endParaRPr lang="en-US" sz="2800" b="1" dirty="0">
              <a:latin typeface="VAG Rounded" charset="0"/>
            </a:endParaRPr>
          </a:p>
          <a:p>
            <a:endParaRPr lang="en-GB" sz="2400" b="1" dirty="0">
              <a:latin typeface="VAG Rounded" charset="0"/>
            </a:endParaRPr>
          </a:p>
          <a:p>
            <a:r>
              <a:rPr lang="en-GB" sz="2200" dirty="0" err="1">
                <a:latin typeface="VAG Rounded" charset="0"/>
              </a:rPr>
              <a:t>Dylai</a:t>
            </a:r>
            <a:r>
              <a:rPr lang="en-GB" sz="2200" dirty="0">
                <a:latin typeface="VAG Rounded" charset="0"/>
              </a:rPr>
              <a:t> </a:t>
            </a:r>
            <a:r>
              <a:rPr lang="en-GB" sz="2200" dirty="0" err="1">
                <a:latin typeface="VAG Rounded" charset="0"/>
              </a:rPr>
              <a:t>awdurdodau</a:t>
            </a:r>
            <a:r>
              <a:rPr lang="en-GB" sz="2200" dirty="0">
                <a:latin typeface="VAG Rounded" charset="0"/>
              </a:rPr>
              <a:t> </a:t>
            </a:r>
            <a:r>
              <a:rPr lang="en-GB" sz="2200" dirty="0" err="1">
                <a:latin typeface="VAG Rounded" charset="0"/>
              </a:rPr>
              <a:t>fod</a:t>
            </a:r>
            <a:r>
              <a:rPr lang="en-GB" sz="2200" dirty="0">
                <a:latin typeface="VAG Rounded" charset="0"/>
              </a:rPr>
              <a:t> </a:t>
            </a:r>
            <a:r>
              <a:rPr lang="en-GB" sz="2200" dirty="0" err="1">
                <a:latin typeface="VAG Rounded" charset="0"/>
              </a:rPr>
              <a:t>yn</a:t>
            </a:r>
            <a:r>
              <a:rPr lang="en-GB" sz="2200" dirty="0">
                <a:latin typeface="VAG Rounded" charset="0"/>
              </a:rPr>
              <a:t> </a:t>
            </a:r>
            <a:r>
              <a:rPr lang="en-GB" sz="2200" dirty="0" err="1">
                <a:latin typeface="VAG Rounded" charset="0"/>
              </a:rPr>
              <a:t>atebol</a:t>
            </a:r>
            <a:r>
              <a:rPr lang="en-GB" sz="2200" dirty="0">
                <a:latin typeface="VAG Rounded" charset="0"/>
              </a:rPr>
              <a:t> </a:t>
            </a:r>
            <a:r>
              <a:rPr lang="en-GB" sz="2200" dirty="0" err="1">
                <a:latin typeface="VAG Rounded" charset="0"/>
              </a:rPr>
              <a:t>i</a:t>
            </a:r>
            <a:r>
              <a:rPr lang="en-GB" sz="2200" dirty="0">
                <a:latin typeface="VAG Rounded" charset="0"/>
              </a:rPr>
              <a:t> </a:t>
            </a:r>
            <a:r>
              <a:rPr lang="en-GB" sz="2200" dirty="0" err="1">
                <a:latin typeface="VAG Rounded" charset="0"/>
              </a:rPr>
              <a:t>blant</a:t>
            </a:r>
            <a:r>
              <a:rPr lang="en-GB" sz="2200" dirty="0">
                <a:latin typeface="VAG Rounded" charset="0"/>
              </a:rPr>
              <a:t> am </a:t>
            </a:r>
            <a:r>
              <a:rPr lang="en-GB" sz="2200" dirty="0" err="1">
                <a:latin typeface="VAG Rounded" charset="0"/>
              </a:rPr>
              <a:t>benderfyniadau</a:t>
            </a:r>
            <a:r>
              <a:rPr lang="en-GB" sz="2200" dirty="0">
                <a:latin typeface="VAG Rounded" charset="0"/>
              </a:rPr>
              <a:t> a </a:t>
            </a:r>
            <a:r>
              <a:rPr lang="en-GB" sz="2200" dirty="0" err="1">
                <a:latin typeface="VAG Rounded" charset="0"/>
              </a:rPr>
              <a:t>gweithredoedd</a:t>
            </a:r>
            <a:r>
              <a:rPr lang="en-GB" sz="2200" dirty="0">
                <a:latin typeface="VAG Rounded" charset="0"/>
              </a:rPr>
              <a:t> </a:t>
            </a:r>
            <a:r>
              <a:rPr lang="en-GB" sz="2200" dirty="0" err="1">
                <a:latin typeface="VAG Rounded" charset="0"/>
              </a:rPr>
              <a:t>sy'n</a:t>
            </a:r>
            <a:r>
              <a:rPr lang="en-GB" sz="2200" dirty="0">
                <a:latin typeface="VAG Rounded" charset="0"/>
              </a:rPr>
              <a:t> </a:t>
            </a:r>
            <a:r>
              <a:rPr lang="en-GB" sz="2200" dirty="0" err="1">
                <a:latin typeface="VAG Rounded" charset="0"/>
              </a:rPr>
              <a:t>effeithio</a:t>
            </a:r>
            <a:r>
              <a:rPr lang="en-GB" sz="2200" dirty="0">
                <a:latin typeface="VAG Rounded" charset="0"/>
              </a:rPr>
              <a:t> </a:t>
            </a:r>
            <a:r>
              <a:rPr lang="en-GB" sz="2200" dirty="0" err="1">
                <a:latin typeface="VAG Rounded" charset="0"/>
              </a:rPr>
              <a:t>ar</a:t>
            </a:r>
            <a:r>
              <a:rPr lang="en-GB" sz="2200" dirty="0">
                <a:latin typeface="VAG Rounded" charset="0"/>
              </a:rPr>
              <a:t> </a:t>
            </a:r>
            <a:r>
              <a:rPr lang="en-GB" sz="2200" dirty="0" err="1">
                <a:latin typeface="VAG Rounded" charset="0"/>
              </a:rPr>
              <a:t>eu</a:t>
            </a:r>
            <a:r>
              <a:rPr lang="en-GB" sz="2200" dirty="0">
                <a:latin typeface="VAG Rounded" charset="0"/>
              </a:rPr>
              <a:t> </a:t>
            </a:r>
            <a:r>
              <a:rPr lang="en-GB" sz="2200" dirty="0" err="1" smtClean="0">
                <a:latin typeface="VAG Rounded" charset="0"/>
              </a:rPr>
              <a:t>bywydau</a:t>
            </a:r>
            <a:endParaRPr lang="en-GB" sz="2200" dirty="0" smtClean="0">
              <a:latin typeface="VAG Rounded" charset="0"/>
            </a:endParaRPr>
          </a:p>
          <a:p>
            <a:endParaRPr lang="en-GB" sz="2200" dirty="0">
              <a:latin typeface="VAG Rounded" charset="0"/>
            </a:endParaRPr>
          </a:p>
          <a:p>
            <a:r>
              <a:rPr lang="en-GB" sz="2200" dirty="0" err="1" smtClean="0">
                <a:latin typeface="VAG Rounded" charset="0"/>
              </a:rPr>
              <a:t>Dolenni</a:t>
            </a:r>
            <a:r>
              <a:rPr lang="en-GB" sz="2200" dirty="0" smtClean="0">
                <a:latin typeface="VAG Rounded" charset="0"/>
              </a:rPr>
              <a:t> </a:t>
            </a:r>
            <a:r>
              <a:rPr lang="en-GB" sz="2200" dirty="0" err="1">
                <a:latin typeface="VAG Rounded" charset="0"/>
              </a:rPr>
              <a:t>adborth</a:t>
            </a:r>
            <a:r>
              <a:rPr lang="en-GB" sz="2200" dirty="0">
                <a:latin typeface="VAG Rounded" charset="0"/>
              </a:rPr>
              <a:t>: </a:t>
            </a:r>
            <a:r>
              <a:rPr lang="en-GB" sz="2200" dirty="0" err="1">
                <a:latin typeface="VAG Rounded" charset="0"/>
              </a:rPr>
              <a:t>fe</a:t>
            </a:r>
            <a:r>
              <a:rPr lang="en-GB" sz="2200" dirty="0">
                <a:latin typeface="VAG Rounded" charset="0"/>
              </a:rPr>
              <a:t> </a:t>
            </a:r>
            <a:r>
              <a:rPr lang="en-GB" sz="2200" dirty="0" err="1">
                <a:latin typeface="VAG Rounded" charset="0"/>
              </a:rPr>
              <a:t>ddwedsoch</a:t>
            </a:r>
            <a:r>
              <a:rPr lang="en-GB" sz="2200" dirty="0">
                <a:latin typeface="VAG Rounded" charset="0"/>
              </a:rPr>
              <a:t> chi – </a:t>
            </a:r>
            <a:r>
              <a:rPr lang="en-GB" sz="2200" dirty="0" err="1">
                <a:latin typeface="VAG Rounded" charset="0"/>
              </a:rPr>
              <a:t>fe</a:t>
            </a:r>
            <a:r>
              <a:rPr lang="en-GB" sz="2200" dirty="0">
                <a:latin typeface="VAG Rounded" charset="0"/>
              </a:rPr>
              <a:t> </a:t>
            </a:r>
            <a:r>
              <a:rPr lang="en-GB" sz="2200" dirty="0" err="1">
                <a:latin typeface="VAG Rounded" charset="0"/>
              </a:rPr>
              <a:t>wnaethon</a:t>
            </a:r>
            <a:r>
              <a:rPr lang="en-GB" sz="2200" dirty="0">
                <a:latin typeface="VAG Rounded" charset="0"/>
              </a:rPr>
              <a:t> </a:t>
            </a:r>
            <a:r>
              <a:rPr lang="en-GB" sz="2200" dirty="0" err="1" smtClean="0">
                <a:latin typeface="VAG Rounded" charset="0"/>
              </a:rPr>
              <a:t>ni</a:t>
            </a:r>
            <a:endParaRPr lang="en-GB" sz="2200" dirty="0" smtClean="0">
              <a:latin typeface="VAG Rounded" charset="0"/>
            </a:endParaRPr>
          </a:p>
          <a:p>
            <a:endParaRPr lang="en-GB" sz="2200" dirty="0">
              <a:latin typeface="VAG Rounded" charset="0"/>
            </a:endParaRPr>
          </a:p>
          <a:p>
            <a:r>
              <a:rPr lang="en-US" sz="2200" dirty="0" err="1">
                <a:latin typeface="VAG Rounded" charset="0"/>
              </a:rPr>
              <a:t>Gwybodaeth</a:t>
            </a:r>
            <a:r>
              <a:rPr lang="en-US" sz="2200" dirty="0">
                <a:latin typeface="VAG Rounded" charset="0"/>
              </a:rPr>
              <a:t> </a:t>
            </a:r>
            <a:r>
              <a:rPr lang="en-US" sz="2200" dirty="0" err="1" smtClean="0">
                <a:latin typeface="VAG Rounded" charset="0"/>
              </a:rPr>
              <a:t>hygyrch</a:t>
            </a:r>
            <a:endParaRPr lang="en-US" sz="2200" dirty="0" smtClean="0">
              <a:latin typeface="VAG Rounded" charset="0"/>
            </a:endParaRPr>
          </a:p>
          <a:p>
            <a:endParaRPr lang="en-US" sz="2200" dirty="0">
              <a:latin typeface="VAG Rounded" charset="0"/>
            </a:endParaRPr>
          </a:p>
          <a:p>
            <a:r>
              <a:rPr lang="en-US" sz="2200" dirty="0" err="1">
                <a:latin typeface="VAG Rounded" charset="0"/>
              </a:rPr>
              <a:t>Mynediad</a:t>
            </a:r>
            <a:r>
              <a:rPr lang="en-US" sz="2200" dirty="0">
                <a:latin typeface="VAG Rounded" charset="0"/>
              </a:rPr>
              <a:t> plant </a:t>
            </a:r>
            <a:r>
              <a:rPr lang="en-US" sz="2200" dirty="0" err="1">
                <a:latin typeface="VAG Rounded" charset="0"/>
              </a:rPr>
              <a:t>i</a:t>
            </a:r>
            <a:r>
              <a:rPr lang="en-US" sz="2200" dirty="0">
                <a:latin typeface="VAG Rounded" charset="0"/>
              </a:rPr>
              <a:t> </a:t>
            </a:r>
            <a:r>
              <a:rPr lang="en-US" sz="2200" dirty="0" err="1">
                <a:latin typeface="VAG Rounded" charset="0"/>
              </a:rPr>
              <a:t>gwynion</a:t>
            </a:r>
            <a:endParaRPr lang="en-GB" sz="2200" dirty="0">
              <a:latin typeface="VAG Rounded" charset="0"/>
            </a:endParaRPr>
          </a:p>
          <a:p>
            <a:endParaRPr lang="en-GB" sz="2000" b="1" dirty="0">
              <a:solidFill>
                <a:schemeClr val="accent1"/>
              </a:solidFill>
              <a:latin typeface="VAGRounded Lt" panose="00000400000000000000" pitchFamily="2"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2433" y="3118071"/>
            <a:ext cx="3467100" cy="2059962"/>
          </a:xfrm>
          <a:prstGeom prst="rect">
            <a:avLst/>
          </a:prstGeom>
          <a:ln>
            <a:solidFill>
              <a:schemeClr val="tx1"/>
            </a:solidFill>
          </a:ln>
        </p:spPr>
      </p:pic>
      <p:pic>
        <p:nvPicPr>
          <p:cNvPr id="8" name="Accountabi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34108" y="5178033"/>
            <a:ext cx="487363" cy="487363"/>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80592" y="5249581"/>
            <a:ext cx="487363" cy="487363"/>
          </a:xfrm>
          <a:prstGeom prst="rect">
            <a:avLst/>
          </a:prstGeom>
        </p:spPr>
      </p:pic>
    </p:spTree>
    <p:extLst>
      <p:ext uri="{BB962C8B-B14F-4D97-AF65-F5344CB8AC3E}">
        <p14:creationId xmlns:p14="http://schemas.microsoft.com/office/powerpoint/2010/main" val="859459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0878"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6662470" y="766278"/>
            <a:ext cx="4486275" cy="331787"/>
          </a:xfrm>
        </p:spPr>
        <p:txBody>
          <a:bodyPr>
            <a:noAutofit/>
          </a:bodyPr>
          <a:lstStyle/>
          <a:p>
            <a:pPr marL="0" indent="0">
              <a:buNone/>
            </a:pPr>
            <a:r>
              <a:rPr lang="en-GB" b="1" dirty="0" smtClean="0">
                <a:solidFill>
                  <a:schemeClr val="tx1"/>
                </a:solidFill>
                <a:latin typeface="VAG Rounded" charset="0"/>
              </a:rPr>
              <a:t>CASE STUDIES</a:t>
            </a:r>
            <a:endParaRPr lang="en-GB" b="1" dirty="0">
              <a:latin typeface="VAG Rounded" charset="0"/>
            </a:endParaRPr>
          </a:p>
        </p:txBody>
      </p:sp>
      <p:sp>
        <p:nvSpPr>
          <p:cNvPr id="4" name="Subtitle 2"/>
          <p:cNvSpPr txBox="1">
            <a:spLocks/>
          </p:cNvSpPr>
          <p:nvPr/>
        </p:nvSpPr>
        <p:spPr>
          <a:xfrm>
            <a:off x="6662470" y="1406077"/>
            <a:ext cx="5086988" cy="438786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smtClean="0">
                <a:solidFill>
                  <a:schemeClr val="tx1"/>
                </a:solidFill>
                <a:latin typeface="VAG Rounded" charset="0"/>
              </a:rPr>
              <a:t>Using </a:t>
            </a:r>
            <a:r>
              <a:rPr lang="en-GB" sz="2400" dirty="0">
                <a:solidFill>
                  <a:schemeClr val="tx1"/>
                </a:solidFill>
                <a:latin typeface="VAG Rounded" charset="0"/>
              </a:rPr>
              <a:t>a case study </a:t>
            </a:r>
            <a:r>
              <a:rPr lang="en-GB" sz="2400" dirty="0" smtClean="0">
                <a:solidFill>
                  <a:schemeClr val="tx1"/>
                </a:solidFill>
                <a:latin typeface="VAG Rounded" charset="0"/>
              </a:rPr>
              <a:t>that </a:t>
            </a:r>
            <a:r>
              <a:rPr lang="en-GB" sz="2400" dirty="0">
                <a:solidFill>
                  <a:schemeClr val="tx1"/>
                </a:solidFill>
                <a:latin typeface="VAG Rounded" charset="0"/>
              </a:rPr>
              <a:t>has been given to you </a:t>
            </a:r>
            <a:r>
              <a:rPr lang="en-GB" sz="2400" dirty="0" smtClean="0">
                <a:solidFill>
                  <a:schemeClr val="tx1"/>
                </a:solidFill>
                <a:latin typeface="VAG Rounded" charset="0"/>
              </a:rPr>
              <a:t>consider</a:t>
            </a:r>
          </a:p>
          <a:p>
            <a:pPr algn="l"/>
            <a:endParaRPr lang="en-GB" sz="2400" dirty="0">
              <a:solidFill>
                <a:schemeClr val="tx1"/>
              </a:solidFill>
              <a:latin typeface="VAG Rounded" charset="0"/>
            </a:endParaRPr>
          </a:p>
          <a:p>
            <a:pPr marL="457200" indent="-457200" algn="l">
              <a:buAutoNum type="arabicPeriod"/>
            </a:pPr>
            <a:r>
              <a:rPr lang="en-GB" sz="2400" dirty="0" smtClean="0">
                <a:solidFill>
                  <a:schemeClr val="tx1"/>
                </a:solidFill>
                <a:latin typeface="VAG Rounded" charset="0"/>
              </a:rPr>
              <a:t>What </a:t>
            </a:r>
            <a:r>
              <a:rPr lang="en-GB" sz="2400" dirty="0">
                <a:solidFill>
                  <a:schemeClr val="tx1"/>
                </a:solidFill>
                <a:latin typeface="VAG Rounded" charset="0"/>
              </a:rPr>
              <a:t>rights does this </a:t>
            </a:r>
            <a:r>
              <a:rPr lang="en-GB" sz="2400" dirty="0" smtClean="0">
                <a:solidFill>
                  <a:schemeClr val="tx1"/>
                </a:solidFill>
                <a:latin typeface="VAG Rounded" charset="0"/>
              </a:rPr>
              <a:t>cover?</a:t>
            </a:r>
          </a:p>
          <a:p>
            <a:pPr marL="457200" indent="-457200" algn="l">
              <a:buAutoNum type="arabicPeriod"/>
            </a:pPr>
            <a:endParaRPr lang="en-GB" sz="2400" dirty="0" smtClean="0">
              <a:solidFill>
                <a:schemeClr val="tx1"/>
              </a:solidFill>
              <a:latin typeface="VAG Rounded" charset="0"/>
            </a:endParaRPr>
          </a:p>
          <a:p>
            <a:pPr marL="457200" indent="-457200" algn="l">
              <a:buAutoNum type="arabicPeriod"/>
            </a:pPr>
            <a:r>
              <a:rPr lang="en-GB" sz="2400" dirty="0" smtClean="0">
                <a:solidFill>
                  <a:schemeClr val="tx1"/>
                </a:solidFill>
                <a:latin typeface="VAG Rounded" charset="0"/>
              </a:rPr>
              <a:t>What </a:t>
            </a:r>
            <a:r>
              <a:rPr lang="en-GB" sz="2400" dirty="0">
                <a:solidFill>
                  <a:schemeClr val="tx1"/>
                </a:solidFill>
                <a:latin typeface="VAG Rounded" charset="0"/>
              </a:rPr>
              <a:t>would you do as a professional?</a:t>
            </a:r>
          </a:p>
          <a:p>
            <a:pPr algn="l"/>
            <a:endParaRPr lang="en-GB" sz="2400" dirty="0">
              <a:solidFill>
                <a:schemeClr val="tx1"/>
              </a:solidFill>
              <a:latin typeface="VAGRounded Lt" panose="00000400000000000000" pitchFamily="2" charset="0"/>
            </a:endParaRPr>
          </a:p>
          <a:p>
            <a:pPr algn="l"/>
            <a:endParaRPr lang="en-GB" dirty="0">
              <a:latin typeface="VAGRounded Lt" panose="00000400000000000000" pitchFamily="2" charset="0"/>
            </a:endParaRPr>
          </a:p>
          <a:p>
            <a:pPr marL="457200" indent="-457200" algn="l">
              <a:buFont typeface="Arial" panose="020B0604020202020204" pitchFamily="34" charset="0"/>
              <a:buChar char="•"/>
            </a:pPr>
            <a:endParaRPr lang="en-GB" dirty="0">
              <a:latin typeface="VAGRounded Lt" panose="00000400000000000000" pitchFamily="2" charset="0"/>
            </a:endParaRPr>
          </a:p>
        </p:txBody>
      </p:sp>
      <p:sp>
        <p:nvSpPr>
          <p:cNvPr id="3" name="TextBox 2"/>
          <p:cNvSpPr txBox="1"/>
          <p:nvPr/>
        </p:nvSpPr>
        <p:spPr>
          <a:xfrm>
            <a:off x="499802" y="670562"/>
            <a:ext cx="4569255" cy="523220"/>
          </a:xfrm>
          <a:prstGeom prst="rect">
            <a:avLst/>
          </a:prstGeom>
          <a:noFill/>
        </p:spPr>
        <p:txBody>
          <a:bodyPr wrap="square" rtlCol="0">
            <a:spAutoFit/>
          </a:bodyPr>
          <a:lstStyle/>
          <a:p>
            <a:r>
              <a:rPr lang="en-US" sz="2800" b="1" dirty="0" smtClean="0">
                <a:latin typeface="VAG Rounded" charset="0"/>
              </a:rPr>
              <a:t>ASTUDIAETHAU ACHOS</a:t>
            </a:r>
            <a:endParaRPr lang="en-GB" sz="2800" b="1" dirty="0">
              <a:latin typeface="VAG Rounded" charset="0"/>
            </a:endParaRPr>
          </a:p>
        </p:txBody>
      </p:sp>
      <p:sp>
        <p:nvSpPr>
          <p:cNvPr id="7" name="TextBox 6"/>
          <p:cNvSpPr txBox="1"/>
          <p:nvPr/>
        </p:nvSpPr>
        <p:spPr>
          <a:xfrm>
            <a:off x="574230" y="1406077"/>
            <a:ext cx="5701423" cy="3046988"/>
          </a:xfrm>
          <a:prstGeom prst="rect">
            <a:avLst/>
          </a:prstGeom>
          <a:noFill/>
        </p:spPr>
        <p:txBody>
          <a:bodyPr wrap="square" rtlCol="0">
            <a:spAutoFit/>
          </a:bodyPr>
          <a:lstStyle/>
          <a:p>
            <a:r>
              <a:rPr lang="en-US" sz="2400" dirty="0" err="1" smtClean="0">
                <a:latin typeface="VAG Rounded" charset="0"/>
              </a:rPr>
              <a:t>Gan</a:t>
            </a:r>
            <a:r>
              <a:rPr lang="en-US" sz="2400" dirty="0" smtClean="0">
                <a:latin typeface="VAG Rounded" charset="0"/>
              </a:rPr>
              <a:t> </a:t>
            </a:r>
            <a:r>
              <a:rPr lang="en-US" sz="2400" dirty="0" err="1">
                <a:latin typeface="VAG Rounded" charset="0"/>
              </a:rPr>
              <a:t>ddefnyddio</a:t>
            </a:r>
            <a:r>
              <a:rPr lang="en-US" sz="2400" dirty="0">
                <a:latin typeface="VAG Rounded" charset="0"/>
              </a:rPr>
              <a:t> </a:t>
            </a:r>
            <a:r>
              <a:rPr lang="en-US" sz="2400" dirty="0" err="1">
                <a:latin typeface="VAG Rounded" charset="0"/>
              </a:rPr>
              <a:t>astudiaeth</a:t>
            </a:r>
            <a:r>
              <a:rPr lang="en-US" sz="2400" dirty="0">
                <a:latin typeface="VAG Rounded" charset="0"/>
              </a:rPr>
              <a:t> </a:t>
            </a:r>
            <a:r>
              <a:rPr lang="en-US" sz="2400" dirty="0" err="1">
                <a:latin typeface="VAG Rounded" charset="0"/>
              </a:rPr>
              <a:t>achos</a:t>
            </a:r>
            <a:r>
              <a:rPr lang="en-US" sz="2400" dirty="0">
                <a:latin typeface="VAG Rounded" charset="0"/>
              </a:rPr>
              <a:t> a </a:t>
            </a:r>
            <a:r>
              <a:rPr lang="en-US" sz="2400" dirty="0" err="1">
                <a:latin typeface="VAG Rounded" charset="0"/>
              </a:rPr>
              <a:t>roddwyd</a:t>
            </a:r>
            <a:r>
              <a:rPr lang="en-US" sz="2400" dirty="0">
                <a:latin typeface="VAG Rounded" charset="0"/>
              </a:rPr>
              <a:t> </a:t>
            </a:r>
            <a:r>
              <a:rPr lang="en-US" sz="2400" dirty="0" err="1">
                <a:latin typeface="VAG Rounded" charset="0"/>
              </a:rPr>
              <a:t>i</a:t>
            </a:r>
            <a:r>
              <a:rPr lang="en-US" sz="2400" dirty="0">
                <a:latin typeface="VAG Rounded" charset="0"/>
              </a:rPr>
              <a:t> chi </a:t>
            </a:r>
            <a:r>
              <a:rPr lang="en-US" sz="2400" dirty="0" err="1">
                <a:latin typeface="VAG Rounded" charset="0"/>
              </a:rPr>
              <a:t>ei</a:t>
            </a:r>
            <a:r>
              <a:rPr lang="en-US" sz="2400" dirty="0">
                <a:latin typeface="VAG Rounded" charset="0"/>
              </a:rPr>
              <a:t> </a:t>
            </a:r>
            <a:r>
              <a:rPr lang="en-US" sz="2400" dirty="0" err="1" smtClean="0">
                <a:latin typeface="VAG Rounded" charset="0"/>
              </a:rPr>
              <a:t>hystyried</a:t>
            </a:r>
            <a:endParaRPr lang="en-US" sz="2400" dirty="0" smtClean="0">
              <a:latin typeface="VAG Rounded" charset="0"/>
            </a:endParaRPr>
          </a:p>
          <a:p>
            <a:endParaRPr lang="en-US" sz="2400" dirty="0">
              <a:latin typeface="VAG Rounded" charset="0"/>
            </a:endParaRPr>
          </a:p>
          <a:p>
            <a:pPr marL="457200" indent="-457200">
              <a:buAutoNum type="arabicPeriod"/>
            </a:pPr>
            <a:r>
              <a:rPr lang="en-US" sz="2400" dirty="0" smtClean="0">
                <a:latin typeface="VAG Rounded" charset="0"/>
              </a:rPr>
              <a:t>Pa </a:t>
            </a:r>
            <a:r>
              <a:rPr lang="en-US" sz="2400" dirty="0" err="1">
                <a:latin typeface="VAG Rounded" charset="0"/>
              </a:rPr>
              <a:t>hawliau</a:t>
            </a:r>
            <a:r>
              <a:rPr lang="en-US" sz="2400" dirty="0">
                <a:latin typeface="VAG Rounded" charset="0"/>
              </a:rPr>
              <a:t> y </a:t>
            </a:r>
            <a:r>
              <a:rPr lang="en-US" sz="2400" dirty="0" err="1">
                <a:latin typeface="VAG Rounded" charset="0"/>
              </a:rPr>
              <a:t>mae</a:t>
            </a:r>
            <a:r>
              <a:rPr lang="en-US" sz="2400" dirty="0">
                <a:latin typeface="VAG Rounded" charset="0"/>
              </a:rPr>
              <a:t> </a:t>
            </a:r>
            <a:r>
              <a:rPr lang="en-US" sz="2400" dirty="0" err="1">
                <a:latin typeface="VAG Rounded" charset="0"/>
              </a:rPr>
              <a:t>hyn</a:t>
            </a:r>
            <a:r>
              <a:rPr lang="en-US" sz="2400" dirty="0">
                <a:latin typeface="VAG Rounded" charset="0"/>
              </a:rPr>
              <a:t> </a:t>
            </a:r>
            <a:r>
              <a:rPr lang="en-US" sz="2400" dirty="0" err="1">
                <a:latin typeface="VAG Rounded" charset="0"/>
              </a:rPr>
              <a:t>yn</a:t>
            </a:r>
            <a:r>
              <a:rPr lang="en-US" sz="2400" dirty="0">
                <a:latin typeface="VAG Rounded" charset="0"/>
              </a:rPr>
              <a:t> </a:t>
            </a:r>
            <a:r>
              <a:rPr lang="en-US" sz="2400" dirty="0" err="1">
                <a:latin typeface="VAG Rounded" charset="0"/>
              </a:rPr>
              <a:t>eu</a:t>
            </a:r>
            <a:r>
              <a:rPr lang="en-US" sz="2400" dirty="0">
                <a:latin typeface="VAG Rounded" charset="0"/>
              </a:rPr>
              <a:t> </a:t>
            </a:r>
            <a:r>
              <a:rPr lang="en-US" sz="2400" dirty="0" err="1">
                <a:latin typeface="VAG Rounded" charset="0"/>
              </a:rPr>
              <a:t>cynnwys</a:t>
            </a:r>
            <a:r>
              <a:rPr lang="en-US" sz="2400" dirty="0" smtClean="0">
                <a:latin typeface="VAG Rounded" charset="0"/>
              </a:rPr>
              <a:t>?</a:t>
            </a:r>
          </a:p>
          <a:p>
            <a:pPr marL="457200" indent="-457200">
              <a:buAutoNum type="arabicPeriod"/>
            </a:pPr>
            <a:endParaRPr lang="en-US" sz="2400" dirty="0">
              <a:latin typeface="VAG Rounded" charset="0"/>
            </a:endParaRPr>
          </a:p>
          <a:p>
            <a:r>
              <a:rPr lang="en-US" sz="2400" dirty="0">
                <a:latin typeface="VAG Rounded" charset="0"/>
              </a:rPr>
              <a:t>2. Beth </a:t>
            </a:r>
            <a:r>
              <a:rPr lang="en-US" sz="2400" dirty="0" err="1">
                <a:latin typeface="VAG Rounded" charset="0"/>
              </a:rPr>
              <a:t>fyddech</a:t>
            </a:r>
            <a:r>
              <a:rPr lang="en-US" sz="2400" dirty="0">
                <a:latin typeface="VAG Rounded" charset="0"/>
              </a:rPr>
              <a:t> </a:t>
            </a:r>
            <a:r>
              <a:rPr lang="en-US" sz="2400" dirty="0" err="1">
                <a:latin typeface="VAG Rounded" charset="0"/>
              </a:rPr>
              <a:t>chi'n</a:t>
            </a:r>
            <a:r>
              <a:rPr lang="en-US" sz="2400" dirty="0">
                <a:latin typeface="VAG Rounded" charset="0"/>
              </a:rPr>
              <a:t> </a:t>
            </a:r>
            <a:r>
              <a:rPr lang="en-US" sz="2400" dirty="0" err="1">
                <a:latin typeface="VAG Rounded" charset="0"/>
              </a:rPr>
              <a:t>ei</a:t>
            </a:r>
            <a:r>
              <a:rPr lang="en-US" sz="2400" dirty="0">
                <a:latin typeface="VAG Rounded" charset="0"/>
              </a:rPr>
              <a:t> </a:t>
            </a:r>
            <a:r>
              <a:rPr lang="en-US" sz="2400" dirty="0" err="1">
                <a:latin typeface="VAG Rounded" charset="0"/>
              </a:rPr>
              <a:t>wneud</a:t>
            </a:r>
            <a:r>
              <a:rPr lang="en-US" sz="2400" dirty="0">
                <a:latin typeface="VAG Rounded" charset="0"/>
              </a:rPr>
              <a:t> </a:t>
            </a:r>
            <a:r>
              <a:rPr lang="en-US" sz="2400" dirty="0" err="1">
                <a:latin typeface="VAG Rounded" charset="0"/>
              </a:rPr>
              <a:t>fel</a:t>
            </a:r>
            <a:r>
              <a:rPr lang="en-US" sz="2400" dirty="0">
                <a:latin typeface="VAG Rounded" charset="0"/>
              </a:rPr>
              <a:t> </a:t>
            </a:r>
            <a:r>
              <a:rPr lang="en-US" sz="2400" dirty="0" err="1">
                <a:latin typeface="VAG Rounded" charset="0"/>
              </a:rPr>
              <a:t>gweithiwr</a:t>
            </a:r>
            <a:r>
              <a:rPr lang="en-US" sz="2400" dirty="0">
                <a:latin typeface="VAG Rounded" charset="0"/>
              </a:rPr>
              <a:t> </a:t>
            </a:r>
            <a:r>
              <a:rPr lang="en-US" sz="2400" dirty="0" err="1">
                <a:latin typeface="VAG Rounded" charset="0"/>
              </a:rPr>
              <a:t>proffesiynol</a:t>
            </a:r>
            <a:r>
              <a:rPr lang="en-US" sz="2400" dirty="0">
                <a:latin typeface="VAG Rounded" charset="0"/>
              </a:rPr>
              <a:t>?</a:t>
            </a:r>
            <a:endParaRPr lang="en-GB" sz="2400" dirty="0">
              <a:latin typeface="VAG Rounded" charset="0"/>
            </a:endParaRPr>
          </a:p>
        </p:txBody>
      </p:sp>
      <p:pic>
        <p:nvPicPr>
          <p:cNvPr id="2" name="Case Stud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61925" y="4762572"/>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297066" y="4762572"/>
            <a:ext cx="487363" cy="487363"/>
          </a:xfrm>
          <a:prstGeom prst="rect">
            <a:avLst/>
          </a:prstGeom>
        </p:spPr>
      </p:pic>
    </p:spTree>
    <p:extLst>
      <p:ext uri="{BB962C8B-B14F-4D97-AF65-F5344CB8AC3E}">
        <p14:creationId xmlns:p14="http://schemas.microsoft.com/office/powerpoint/2010/main" val="4129744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37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154616" y="524056"/>
            <a:ext cx="5660135" cy="4738567"/>
          </a:xfrm>
        </p:spPr>
        <p:txBody>
          <a:bodyPr>
            <a:normAutofit fontScale="92500" lnSpcReduction="10000"/>
          </a:bodyPr>
          <a:lstStyle/>
          <a:p>
            <a:pPr marL="0" indent="0">
              <a:buNone/>
            </a:pPr>
            <a:r>
              <a:rPr lang="en-US" sz="3000" b="1" dirty="0">
                <a:solidFill>
                  <a:schemeClr val="tx1"/>
                </a:solidFill>
                <a:latin typeface="VAG Rounded" charset="0"/>
              </a:rPr>
              <a:t>What can you do to support Children and Young people to access their rights?</a:t>
            </a:r>
          </a:p>
          <a:p>
            <a:pPr marL="0" indent="0">
              <a:buNone/>
            </a:pPr>
            <a:endParaRPr lang="en-US" sz="1800" dirty="0">
              <a:solidFill>
                <a:schemeClr val="tx1"/>
              </a:solidFill>
              <a:latin typeface="VAG Rounded" charset="0"/>
            </a:endParaRPr>
          </a:p>
          <a:p>
            <a:pPr marL="0" indent="0">
              <a:buNone/>
            </a:pPr>
            <a:r>
              <a:rPr lang="en-US" sz="2400" dirty="0">
                <a:solidFill>
                  <a:schemeClr val="tx1"/>
                </a:solidFill>
                <a:latin typeface="VAG Rounded" charset="0"/>
              </a:rPr>
              <a:t>To feel listened to and taken seriously?</a:t>
            </a:r>
          </a:p>
          <a:p>
            <a:pPr marL="0" indent="0">
              <a:buNone/>
            </a:pPr>
            <a:r>
              <a:rPr lang="en-US" sz="2400" dirty="0">
                <a:solidFill>
                  <a:schemeClr val="tx1"/>
                </a:solidFill>
                <a:latin typeface="VAG Rounded" charset="0"/>
              </a:rPr>
              <a:t>To feel safe?</a:t>
            </a:r>
          </a:p>
          <a:p>
            <a:pPr marL="0" indent="0">
              <a:buNone/>
            </a:pPr>
            <a:r>
              <a:rPr lang="en-US" sz="2400" dirty="0">
                <a:solidFill>
                  <a:schemeClr val="tx1"/>
                </a:solidFill>
                <a:latin typeface="VAG Rounded" charset="0"/>
              </a:rPr>
              <a:t>To get information in a way they understand</a:t>
            </a:r>
          </a:p>
          <a:p>
            <a:pPr marL="0" indent="0">
              <a:buNone/>
            </a:pPr>
            <a:r>
              <a:rPr lang="en-US" sz="2400" dirty="0">
                <a:solidFill>
                  <a:schemeClr val="tx1"/>
                </a:solidFill>
                <a:latin typeface="VAG Rounded" charset="0"/>
              </a:rPr>
              <a:t>To complain if they need to?</a:t>
            </a:r>
          </a:p>
          <a:p>
            <a:pPr marL="0" indent="0">
              <a:buNone/>
            </a:pPr>
            <a:endParaRPr lang="en-US" sz="2400" dirty="0">
              <a:solidFill>
                <a:schemeClr val="tx1"/>
              </a:solidFill>
              <a:latin typeface="VAG Rounded" charset="0"/>
            </a:endParaRPr>
          </a:p>
          <a:p>
            <a:pPr marL="0" indent="0">
              <a:buNone/>
            </a:pPr>
            <a:r>
              <a:rPr lang="en-US" sz="2400" dirty="0" smtClean="0">
                <a:solidFill>
                  <a:schemeClr val="tx1"/>
                </a:solidFill>
                <a:latin typeface="VAG Rounded" charset="0"/>
              </a:rPr>
              <a:t>What can you do in next week? Next 3 months? Next year to inform your practice and the practice of others?</a:t>
            </a:r>
          </a:p>
          <a:p>
            <a:pPr marL="0" indent="0">
              <a:buNone/>
            </a:pPr>
            <a:endParaRPr lang="en-GB" sz="1800" dirty="0">
              <a:latin typeface="VAGRounded Lt" panose="00000400000000000000" pitchFamily="2" charset="0"/>
            </a:endParaRPr>
          </a:p>
        </p:txBody>
      </p:sp>
      <p:sp>
        <p:nvSpPr>
          <p:cNvPr id="5" name="Subtitle 2"/>
          <p:cNvSpPr txBox="1">
            <a:spLocks/>
          </p:cNvSpPr>
          <p:nvPr/>
        </p:nvSpPr>
        <p:spPr>
          <a:xfrm>
            <a:off x="509782" y="524056"/>
            <a:ext cx="5341706" cy="5495863"/>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dirty="0">
                <a:solidFill>
                  <a:schemeClr val="tx1"/>
                </a:solidFill>
                <a:latin typeface="VAG Rounded" charset="0"/>
              </a:rPr>
              <a:t>Beth </a:t>
            </a:r>
            <a:r>
              <a:rPr lang="en-GB" sz="2400" b="1" dirty="0" err="1">
                <a:solidFill>
                  <a:schemeClr val="tx1"/>
                </a:solidFill>
                <a:latin typeface="VAG Rounded" charset="0"/>
              </a:rPr>
              <a:t>gallwch</a:t>
            </a:r>
            <a:r>
              <a:rPr lang="en-GB" sz="2400" b="1" dirty="0">
                <a:solidFill>
                  <a:schemeClr val="tx1"/>
                </a:solidFill>
                <a:latin typeface="VAG Rounded" charset="0"/>
              </a:rPr>
              <a:t> chi </a:t>
            </a:r>
            <a:r>
              <a:rPr lang="en-GB" sz="2400" b="1" dirty="0" err="1">
                <a:solidFill>
                  <a:schemeClr val="tx1"/>
                </a:solidFill>
                <a:latin typeface="VAG Rounded" charset="0"/>
              </a:rPr>
              <a:t>ei</a:t>
            </a:r>
            <a:r>
              <a:rPr lang="en-GB" sz="2400" b="1" dirty="0">
                <a:solidFill>
                  <a:schemeClr val="tx1"/>
                </a:solidFill>
                <a:latin typeface="VAG Rounded" charset="0"/>
              </a:rPr>
              <a:t> </a:t>
            </a:r>
            <a:r>
              <a:rPr lang="en-GB" sz="2400" b="1" dirty="0" err="1">
                <a:solidFill>
                  <a:schemeClr val="tx1"/>
                </a:solidFill>
                <a:latin typeface="VAG Rounded" charset="0"/>
              </a:rPr>
              <a:t>wneud</a:t>
            </a:r>
            <a:r>
              <a:rPr lang="en-GB" sz="2400" b="1" dirty="0">
                <a:solidFill>
                  <a:schemeClr val="tx1"/>
                </a:solidFill>
                <a:latin typeface="VAG Rounded" charset="0"/>
              </a:rPr>
              <a:t> </a:t>
            </a:r>
            <a:r>
              <a:rPr lang="en-GB" sz="2400" b="1" dirty="0" err="1">
                <a:solidFill>
                  <a:schemeClr val="tx1"/>
                </a:solidFill>
                <a:latin typeface="VAG Rounded" charset="0"/>
              </a:rPr>
              <a:t>er</a:t>
            </a:r>
            <a:r>
              <a:rPr lang="en-GB" sz="2400" b="1" dirty="0">
                <a:solidFill>
                  <a:schemeClr val="tx1"/>
                </a:solidFill>
                <a:latin typeface="VAG Rounded" charset="0"/>
              </a:rPr>
              <a:t> </a:t>
            </a:r>
            <a:r>
              <a:rPr lang="en-GB" sz="2400" b="1" dirty="0" err="1">
                <a:solidFill>
                  <a:schemeClr val="tx1"/>
                </a:solidFill>
                <a:latin typeface="VAG Rounded" charset="0"/>
              </a:rPr>
              <a:t>mwyn</a:t>
            </a:r>
            <a:r>
              <a:rPr lang="en-GB" sz="2400" b="1" dirty="0">
                <a:solidFill>
                  <a:schemeClr val="tx1"/>
                </a:solidFill>
                <a:latin typeface="VAG Rounded" charset="0"/>
              </a:rPr>
              <a:t> </a:t>
            </a:r>
            <a:r>
              <a:rPr lang="en-GB" sz="2400" b="1" dirty="0" err="1">
                <a:solidFill>
                  <a:schemeClr val="tx1"/>
                </a:solidFill>
                <a:latin typeface="VAG Rounded" charset="0"/>
              </a:rPr>
              <a:t>cefnogi</a:t>
            </a:r>
            <a:r>
              <a:rPr lang="en-GB" sz="2400" b="1" dirty="0">
                <a:solidFill>
                  <a:schemeClr val="tx1"/>
                </a:solidFill>
                <a:latin typeface="VAG Rounded" charset="0"/>
              </a:rPr>
              <a:t> Plant a </a:t>
            </a:r>
            <a:r>
              <a:rPr lang="en-GB" sz="2400" b="1" dirty="0" err="1">
                <a:solidFill>
                  <a:schemeClr val="tx1"/>
                </a:solidFill>
                <a:latin typeface="VAG Rounded" charset="0"/>
              </a:rPr>
              <a:t>Phobl</a:t>
            </a:r>
            <a:r>
              <a:rPr lang="en-GB" sz="2400" b="1" dirty="0">
                <a:solidFill>
                  <a:schemeClr val="tx1"/>
                </a:solidFill>
                <a:latin typeface="VAG Rounded" charset="0"/>
              </a:rPr>
              <a:t> </a:t>
            </a:r>
            <a:r>
              <a:rPr lang="en-GB" sz="2400" b="1" dirty="0" err="1">
                <a:solidFill>
                  <a:schemeClr val="tx1"/>
                </a:solidFill>
                <a:latin typeface="VAG Rounded" charset="0"/>
              </a:rPr>
              <a:t>ifanc</a:t>
            </a:r>
            <a:r>
              <a:rPr lang="en-GB" sz="2400" b="1" dirty="0">
                <a:solidFill>
                  <a:schemeClr val="tx1"/>
                </a:solidFill>
                <a:latin typeface="VAG Rounded" charset="0"/>
              </a:rPr>
              <a:t> </a:t>
            </a:r>
            <a:r>
              <a:rPr lang="en-GB" sz="2400" b="1" dirty="0" err="1">
                <a:solidFill>
                  <a:schemeClr val="tx1"/>
                </a:solidFill>
                <a:latin typeface="VAG Rounded" charset="0"/>
              </a:rPr>
              <a:t>i</a:t>
            </a:r>
            <a:r>
              <a:rPr lang="en-GB" sz="2400" b="1" dirty="0">
                <a:solidFill>
                  <a:schemeClr val="tx1"/>
                </a:solidFill>
                <a:latin typeface="VAG Rounded" charset="0"/>
              </a:rPr>
              <a:t> </a:t>
            </a:r>
            <a:r>
              <a:rPr lang="en-GB" sz="2400" b="1" dirty="0" err="1">
                <a:solidFill>
                  <a:schemeClr val="tx1"/>
                </a:solidFill>
                <a:latin typeface="VAG Rounded" charset="0"/>
              </a:rPr>
              <a:t>gael</a:t>
            </a:r>
            <a:r>
              <a:rPr lang="en-GB" sz="2400" b="1" dirty="0">
                <a:solidFill>
                  <a:schemeClr val="tx1"/>
                </a:solidFill>
                <a:latin typeface="VAG Rounded" charset="0"/>
              </a:rPr>
              <a:t> </a:t>
            </a:r>
            <a:r>
              <a:rPr lang="en-GB" sz="2400" b="1" dirty="0" err="1">
                <a:solidFill>
                  <a:schemeClr val="tx1"/>
                </a:solidFill>
                <a:latin typeface="VAG Rounded" charset="0"/>
              </a:rPr>
              <a:t>mynediad</a:t>
            </a:r>
            <a:r>
              <a:rPr lang="en-GB" sz="2400" b="1" dirty="0">
                <a:solidFill>
                  <a:schemeClr val="tx1"/>
                </a:solidFill>
                <a:latin typeface="VAG Rounded" charset="0"/>
              </a:rPr>
              <a:t> </a:t>
            </a:r>
            <a:r>
              <a:rPr lang="en-GB" sz="2400" b="1" dirty="0" err="1">
                <a:solidFill>
                  <a:schemeClr val="tx1"/>
                </a:solidFill>
                <a:latin typeface="VAG Rounded" charset="0"/>
              </a:rPr>
              <a:t>i’w</a:t>
            </a:r>
            <a:r>
              <a:rPr lang="en-GB" sz="2400" b="1" dirty="0">
                <a:solidFill>
                  <a:schemeClr val="tx1"/>
                </a:solidFill>
                <a:latin typeface="VAG Rounded" charset="0"/>
              </a:rPr>
              <a:t> </a:t>
            </a:r>
            <a:r>
              <a:rPr lang="en-GB" sz="2400" b="1" dirty="0" err="1">
                <a:solidFill>
                  <a:schemeClr val="tx1"/>
                </a:solidFill>
                <a:latin typeface="VAG Rounded" charset="0"/>
              </a:rPr>
              <a:t>hawliau</a:t>
            </a:r>
            <a:r>
              <a:rPr lang="en-GB" sz="2400" b="1" dirty="0">
                <a:solidFill>
                  <a:schemeClr val="tx1"/>
                </a:solidFill>
                <a:latin typeface="VAG Rounded" charset="0"/>
              </a:rPr>
              <a:t>?</a:t>
            </a:r>
          </a:p>
          <a:p>
            <a:endParaRPr lang="en-GB" sz="1200" dirty="0">
              <a:solidFill>
                <a:schemeClr val="tx1"/>
              </a:solidFill>
              <a:latin typeface="VAG Rounded" charset="0"/>
            </a:endParaRPr>
          </a:p>
          <a:p>
            <a:r>
              <a:rPr lang="en-GB" sz="2200" dirty="0">
                <a:solidFill>
                  <a:schemeClr val="tx1"/>
                </a:solidFill>
                <a:latin typeface="VAG Rounded" charset="0"/>
              </a:rPr>
              <a:t>I </a:t>
            </a:r>
            <a:r>
              <a:rPr lang="en-GB" sz="2200" dirty="0" err="1">
                <a:solidFill>
                  <a:schemeClr val="tx1"/>
                </a:solidFill>
                <a:latin typeface="VAG Rounded" charset="0"/>
              </a:rPr>
              <a:t>deimlo</a:t>
            </a:r>
            <a:r>
              <a:rPr lang="en-GB" sz="2200" dirty="0">
                <a:solidFill>
                  <a:schemeClr val="tx1"/>
                </a:solidFill>
                <a:latin typeface="VAG Rounded" charset="0"/>
              </a:rPr>
              <a:t> </a:t>
            </a:r>
            <a:r>
              <a:rPr lang="en-GB" sz="2200" dirty="0" err="1">
                <a:solidFill>
                  <a:schemeClr val="tx1"/>
                </a:solidFill>
                <a:latin typeface="VAG Rounded" charset="0"/>
              </a:rPr>
              <a:t>eu</a:t>
            </a:r>
            <a:r>
              <a:rPr lang="en-GB" sz="2200" dirty="0">
                <a:solidFill>
                  <a:schemeClr val="tx1"/>
                </a:solidFill>
                <a:latin typeface="VAG Rounded" charset="0"/>
              </a:rPr>
              <a:t> </a:t>
            </a:r>
            <a:r>
              <a:rPr lang="en-GB" sz="2200" dirty="0" err="1">
                <a:solidFill>
                  <a:schemeClr val="tx1"/>
                </a:solidFill>
                <a:latin typeface="VAG Rounded" charset="0"/>
              </a:rPr>
              <a:t>bod</a:t>
            </a:r>
            <a:r>
              <a:rPr lang="en-GB" sz="2200" dirty="0">
                <a:solidFill>
                  <a:schemeClr val="tx1"/>
                </a:solidFill>
                <a:latin typeface="VAG Rounded" charset="0"/>
              </a:rPr>
              <a:t> </a:t>
            </a:r>
            <a:r>
              <a:rPr lang="en-GB" sz="2200" dirty="0" err="1">
                <a:solidFill>
                  <a:schemeClr val="tx1"/>
                </a:solidFill>
                <a:latin typeface="VAG Rounded" charset="0"/>
              </a:rPr>
              <a:t>nhw’n</a:t>
            </a:r>
            <a:r>
              <a:rPr lang="en-GB" sz="2200" dirty="0">
                <a:solidFill>
                  <a:schemeClr val="tx1"/>
                </a:solidFill>
                <a:latin typeface="VAG Rounded" charset="0"/>
              </a:rPr>
              <a:t> </a:t>
            </a:r>
            <a:r>
              <a:rPr lang="en-GB" sz="2200" dirty="0" err="1">
                <a:solidFill>
                  <a:schemeClr val="tx1"/>
                </a:solidFill>
                <a:latin typeface="VAG Rounded" charset="0"/>
              </a:rPr>
              <a:t>cael</a:t>
            </a:r>
            <a:r>
              <a:rPr lang="en-GB" sz="2200" dirty="0">
                <a:solidFill>
                  <a:schemeClr val="tx1"/>
                </a:solidFill>
                <a:latin typeface="VAG Rounded" charset="0"/>
              </a:rPr>
              <a:t> </a:t>
            </a:r>
            <a:r>
              <a:rPr lang="en-GB" sz="2200" dirty="0" err="1">
                <a:solidFill>
                  <a:schemeClr val="tx1"/>
                </a:solidFill>
                <a:latin typeface="VAG Rounded" charset="0"/>
              </a:rPr>
              <a:t>gwrandawiad</a:t>
            </a:r>
            <a:r>
              <a:rPr lang="en-GB" sz="2200" dirty="0">
                <a:solidFill>
                  <a:schemeClr val="tx1"/>
                </a:solidFill>
                <a:latin typeface="VAG Rounded" charset="0"/>
              </a:rPr>
              <a:t> ac </a:t>
            </a:r>
            <a:r>
              <a:rPr lang="en-GB" sz="2200" dirty="0" err="1">
                <a:solidFill>
                  <a:schemeClr val="tx1"/>
                </a:solidFill>
                <a:latin typeface="VAG Rounded" charset="0"/>
              </a:rPr>
              <a:t>yn</a:t>
            </a:r>
            <a:r>
              <a:rPr lang="en-GB" sz="2200" dirty="0">
                <a:solidFill>
                  <a:schemeClr val="tx1"/>
                </a:solidFill>
                <a:latin typeface="VAG Rounded" charset="0"/>
              </a:rPr>
              <a:t> </a:t>
            </a:r>
            <a:r>
              <a:rPr lang="en-GB" sz="2200" dirty="0" err="1">
                <a:solidFill>
                  <a:schemeClr val="tx1"/>
                </a:solidFill>
                <a:latin typeface="VAG Rounded" charset="0"/>
              </a:rPr>
              <a:t>cael</a:t>
            </a:r>
            <a:r>
              <a:rPr lang="en-GB" sz="2200" dirty="0">
                <a:solidFill>
                  <a:schemeClr val="tx1"/>
                </a:solidFill>
                <a:latin typeface="VAG Rounded" charset="0"/>
              </a:rPr>
              <a:t> </a:t>
            </a:r>
            <a:r>
              <a:rPr lang="en-GB" sz="2200" dirty="0" err="1">
                <a:solidFill>
                  <a:schemeClr val="tx1"/>
                </a:solidFill>
                <a:latin typeface="VAG Rounded" charset="0"/>
              </a:rPr>
              <a:t>eu</a:t>
            </a:r>
            <a:r>
              <a:rPr lang="en-GB" sz="2200" dirty="0">
                <a:solidFill>
                  <a:schemeClr val="tx1"/>
                </a:solidFill>
                <a:latin typeface="VAG Rounded" charset="0"/>
              </a:rPr>
              <a:t> </a:t>
            </a:r>
            <a:r>
              <a:rPr lang="en-GB" sz="2200" dirty="0" err="1">
                <a:solidFill>
                  <a:schemeClr val="tx1"/>
                </a:solidFill>
                <a:latin typeface="VAG Rounded" charset="0"/>
              </a:rPr>
              <a:t>cymryd</a:t>
            </a:r>
            <a:r>
              <a:rPr lang="en-GB" sz="2200" dirty="0">
                <a:solidFill>
                  <a:schemeClr val="tx1"/>
                </a:solidFill>
                <a:latin typeface="VAG Rounded" charset="0"/>
              </a:rPr>
              <a:t> </a:t>
            </a:r>
            <a:r>
              <a:rPr lang="en-GB" sz="2200" dirty="0" err="1">
                <a:solidFill>
                  <a:schemeClr val="tx1"/>
                </a:solidFill>
                <a:latin typeface="VAG Rounded" charset="0"/>
              </a:rPr>
              <a:t>o</a:t>
            </a:r>
            <a:r>
              <a:rPr lang="en-GB" sz="2200" dirty="0">
                <a:solidFill>
                  <a:schemeClr val="tx1"/>
                </a:solidFill>
                <a:latin typeface="VAG Rounded" charset="0"/>
              </a:rPr>
              <a:t> </a:t>
            </a:r>
            <a:r>
              <a:rPr lang="en-GB" sz="2200" dirty="0" err="1">
                <a:solidFill>
                  <a:schemeClr val="tx1"/>
                </a:solidFill>
                <a:latin typeface="VAG Rounded" charset="0"/>
              </a:rPr>
              <a:t>ddifri</a:t>
            </a:r>
            <a:r>
              <a:rPr lang="en-GB" sz="2200" dirty="0">
                <a:solidFill>
                  <a:schemeClr val="tx1"/>
                </a:solidFill>
                <a:latin typeface="VAG Rounded" charset="0"/>
              </a:rPr>
              <a:t>?</a:t>
            </a:r>
          </a:p>
          <a:p>
            <a:r>
              <a:rPr lang="en-GB" sz="2200" dirty="0">
                <a:solidFill>
                  <a:schemeClr val="tx1"/>
                </a:solidFill>
                <a:latin typeface="VAG Rounded" charset="0"/>
              </a:rPr>
              <a:t>I </a:t>
            </a:r>
            <a:r>
              <a:rPr lang="en-GB" sz="2200" dirty="0" err="1">
                <a:solidFill>
                  <a:schemeClr val="tx1"/>
                </a:solidFill>
                <a:latin typeface="VAG Rounded" charset="0"/>
              </a:rPr>
              <a:t>deimlo’n</a:t>
            </a:r>
            <a:r>
              <a:rPr lang="en-GB" sz="2200" dirty="0">
                <a:solidFill>
                  <a:schemeClr val="tx1"/>
                </a:solidFill>
                <a:latin typeface="VAG Rounded" charset="0"/>
              </a:rPr>
              <a:t> </a:t>
            </a:r>
            <a:r>
              <a:rPr lang="en-GB" sz="2200" dirty="0" err="1">
                <a:solidFill>
                  <a:schemeClr val="tx1"/>
                </a:solidFill>
                <a:latin typeface="VAG Rounded" charset="0"/>
              </a:rPr>
              <a:t>ddiogel</a:t>
            </a:r>
            <a:r>
              <a:rPr lang="en-GB" sz="2200" dirty="0">
                <a:solidFill>
                  <a:schemeClr val="tx1"/>
                </a:solidFill>
                <a:latin typeface="VAG Rounded" charset="0"/>
              </a:rPr>
              <a:t>?</a:t>
            </a:r>
          </a:p>
          <a:p>
            <a:r>
              <a:rPr lang="en-GB" sz="2200" dirty="0">
                <a:solidFill>
                  <a:schemeClr val="tx1"/>
                </a:solidFill>
                <a:latin typeface="VAG Rounded" charset="0"/>
              </a:rPr>
              <a:t>I </a:t>
            </a:r>
            <a:r>
              <a:rPr lang="en-GB" sz="2200" dirty="0" err="1">
                <a:solidFill>
                  <a:schemeClr val="tx1"/>
                </a:solidFill>
                <a:latin typeface="VAG Rounded" charset="0"/>
              </a:rPr>
              <a:t>dderbyn</a:t>
            </a:r>
            <a:r>
              <a:rPr lang="en-GB" sz="2200" dirty="0">
                <a:solidFill>
                  <a:schemeClr val="tx1"/>
                </a:solidFill>
                <a:latin typeface="VAG Rounded" charset="0"/>
              </a:rPr>
              <a:t> </a:t>
            </a:r>
            <a:r>
              <a:rPr lang="en-GB" sz="2200" dirty="0" err="1">
                <a:solidFill>
                  <a:schemeClr val="tx1"/>
                </a:solidFill>
                <a:latin typeface="VAG Rounded" charset="0"/>
              </a:rPr>
              <a:t>gwybodaeth</a:t>
            </a:r>
            <a:r>
              <a:rPr lang="en-GB" sz="2200" dirty="0">
                <a:solidFill>
                  <a:schemeClr val="tx1"/>
                </a:solidFill>
                <a:latin typeface="VAG Rounded" charset="0"/>
              </a:rPr>
              <a:t> </a:t>
            </a:r>
            <a:r>
              <a:rPr lang="en-GB" sz="2200" dirty="0" err="1">
                <a:solidFill>
                  <a:schemeClr val="tx1"/>
                </a:solidFill>
                <a:latin typeface="VAG Rounded" charset="0"/>
              </a:rPr>
              <a:t>maen</a:t>
            </a:r>
            <a:r>
              <a:rPr lang="en-GB" sz="2200" dirty="0">
                <a:solidFill>
                  <a:schemeClr val="tx1"/>
                </a:solidFill>
                <a:latin typeface="VAG Rounded" charset="0"/>
              </a:rPr>
              <a:t> </a:t>
            </a:r>
            <a:r>
              <a:rPr lang="en-GB" sz="2200" dirty="0" err="1">
                <a:solidFill>
                  <a:schemeClr val="tx1"/>
                </a:solidFill>
                <a:latin typeface="VAG Rounded" charset="0"/>
              </a:rPr>
              <a:t>nhw’n</a:t>
            </a:r>
            <a:r>
              <a:rPr lang="en-GB" sz="2200" dirty="0">
                <a:solidFill>
                  <a:schemeClr val="tx1"/>
                </a:solidFill>
                <a:latin typeface="VAG Rounded" charset="0"/>
              </a:rPr>
              <a:t> </a:t>
            </a:r>
            <a:r>
              <a:rPr lang="en-GB" sz="2200" dirty="0" err="1">
                <a:solidFill>
                  <a:schemeClr val="tx1"/>
                </a:solidFill>
                <a:latin typeface="VAG Rounded" charset="0"/>
              </a:rPr>
              <a:t>ei</a:t>
            </a:r>
            <a:r>
              <a:rPr lang="en-GB" sz="2200" dirty="0">
                <a:solidFill>
                  <a:schemeClr val="tx1"/>
                </a:solidFill>
                <a:latin typeface="VAG Rounded" charset="0"/>
              </a:rPr>
              <a:t> </a:t>
            </a:r>
            <a:r>
              <a:rPr lang="en-GB" sz="2200" dirty="0" err="1">
                <a:solidFill>
                  <a:schemeClr val="tx1"/>
                </a:solidFill>
                <a:latin typeface="VAG Rounded" charset="0"/>
              </a:rPr>
              <a:t>deall</a:t>
            </a:r>
            <a:endParaRPr lang="en-GB" sz="2200" dirty="0">
              <a:solidFill>
                <a:schemeClr val="tx1"/>
              </a:solidFill>
              <a:latin typeface="VAG Rounded" charset="0"/>
            </a:endParaRPr>
          </a:p>
          <a:p>
            <a:r>
              <a:rPr lang="en-GB" sz="2200" dirty="0">
                <a:solidFill>
                  <a:schemeClr val="tx1"/>
                </a:solidFill>
                <a:latin typeface="VAG Rounded" charset="0"/>
              </a:rPr>
              <a:t>I </a:t>
            </a:r>
            <a:r>
              <a:rPr lang="en-GB" sz="2200" dirty="0" err="1">
                <a:solidFill>
                  <a:schemeClr val="tx1"/>
                </a:solidFill>
                <a:latin typeface="VAG Rounded" charset="0"/>
              </a:rPr>
              <a:t>gwyno</a:t>
            </a:r>
            <a:r>
              <a:rPr lang="en-GB" sz="2200" dirty="0">
                <a:solidFill>
                  <a:schemeClr val="tx1"/>
                </a:solidFill>
                <a:latin typeface="VAG Rounded" charset="0"/>
              </a:rPr>
              <a:t> </a:t>
            </a:r>
            <a:r>
              <a:rPr lang="en-GB" sz="2200" dirty="0" err="1">
                <a:solidFill>
                  <a:schemeClr val="tx1"/>
                </a:solidFill>
                <a:latin typeface="VAG Rounded" charset="0"/>
              </a:rPr>
              <a:t>os</a:t>
            </a:r>
            <a:r>
              <a:rPr lang="en-GB" sz="2200" dirty="0">
                <a:solidFill>
                  <a:schemeClr val="tx1"/>
                </a:solidFill>
                <a:latin typeface="VAG Rounded" charset="0"/>
              </a:rPr>
              <a:t> </a:t>
            </a:r>
            <a:r>
              <a:rPr lang="en-GB" sz="2200" dirty="0" err="1">
                <a:solidFill>
                  <a:schemeClr val="tx1"/>
                </a:solidFill>
                <a:latin typeface="VAG Rounded" charset="0"/>
              </a:rPr>
              <a:t>bydd</a:t>
            </a:r>
            <a:r>
              <a:rPr lang="en-GB" sz="2200" dirty="0">
                <a:solidFill>
                  <a:schemeClr val="tx1"/>
                </a:solidFill>
                <a:latin typeface="VAG Rounded" charset="0"/>
              </a:rPr>
              <a:t> </a:t>
            </a:r>
            <a:r>
              <a:rPr lang="en-GB" sz="2200" dirty="0" err="1">
                <a:solidFill>
                  <a:schemeClr val="tx1"/>
                </a:solidFill>
                <a:latin typeface="VAG Rounded" charset="0"/>
              </a:rPr>
              <a:t>angen</a:t>
            </a:r>
            <a:r>
              <a:rPr lang="en-GB" sz="2200" dirty="0">
                <a:solidFill>
                  <a:schemeClr val="tx1"/>
                </a:solidFill>
                <a:latin typeface="VAG Rounded" charset="0"/>
              </a:rPr>
              <a:t>?</a:t>
            </a:r>
          </a:p>
          <a:p>
            <a:endParaRPr lang="en-GB" sz="1400" dirty="0">
              <a:solidFill>
                <a:schemeClr val="tx1"/>
              </a:solidFill>
              <a:latin typeface="VAG Rounded" charset="0"/>
            </a:endParaRPr>
          </a:p>
          <a:p>
            <a:r>
              <a:rPr lang="en-GB" sz="2200" dirty="0">
                <a:solidFill>
                  <a:schemeClr val="tx1"/>
                </a:solidFill>
                <a:latin typeface="VAG Rounded" charset="0"/>
              </a:rPr>
              <a:t>Beth </a:t>
            </a:r>
            <a:r>
              <a:rPr lang="en-GB" sz="2200" dirty="0" err="1">
                <a:solidFill>
                  <a:schemeClr val="tx1"/>
                </a:solidFill>
                <a:latin typeface="VAG Rounded" charset="0"/>
              </a:rPr>
              <a:t>gallwch</a:t>
            </a:r>
            <a:r>
              <a:rPr lang="en-GB" sz="2200" dirty="0">
                <a:solidFill>
                  <a:schemeClr val="tx1"/>
                </a:solidFill>
                <a:latin typeface="VAG Rounded" charset="0"/>
              </a:rPr>
              <a:t> chi </a:t>
            </a:r>
            <a:r>
              <a:rPr lang="en-GB" sz="2200" dirty="0" err="1">
                <a:solidFill>
                  <a:schemeClr val="tx1"/>
                </a:solidFill>
                <a:latin typeface="VAG Rounded" charset="0"/>
              </a:rPr>
              <a:t>ei</a:t>
            </a:r>
            <a:r>
              <a:rPr lang="en-GB" sz="2200" dirty="0">
                <a:solidFill>
                  <a:schemeClr val="tx1"/>
                </a:solidFill>
                <a:latin typeface="VAG Rounded" charset="0"/>
              </a:rPr>
              <a:t> </a:t>
            </a:r>
            <a:r>
              <a:rPr lang="en-GB" sz="2200" dirty="0" err="1">
                <a:solidFill>
                  <a:schemeClr val="tx1"/>
                </a:solidFill>
                <a:latin typeface="VAG Rounded" charset="0"/>
              </a:rPr>
              <a:t>wneud</a:t>
            </a:r>
            <a:r>
              <a:rPr lang="en-GB" sz="2200" dirty="0">
                <a:solidFill>
                  <a:schemeClr val="tx1"/>
                </a:solidFill>
                <a:latin typeface="VAG Rounded" charset="0"/>
              </a:rPr>
              <a:t> </a:t>
            </a:r>
            <a:r>
              <a:rPr lang="en-GB" sz="2200" dirty="0" err="1">
                <a:solidFill>
                  <a:schemeClr val="tx1"/>
                </a:solidFill>
                <a:latin typeface="VAG Rounded" charset="0"/>
              </a:rPr>
              <a:t>yn</a:t>
            </a:r>
            <a:r>
              <a:rPr lang="en-GB" sz="2200" dirty="0">
                <a:solidFill>
                  <a:schemeClr val="tx1"/>
                </a:solidFill>
                <a:latin typeface="VAG Rounded" charset="0"/>
              </a:rPr>
              <a:t> yr </a:t>
            </a:r>
            <a:r>
              <a:rPr lang="en-GB" sz="2200" dirty="0" err="1">
                <a:solidFill>
                  <a:schemeClr val="tx1"/>
                </a:solidFill>
                <a:latin typeface="VAG Rounded" charset="0"/>
              </a:rPr>
              <a:t>wythnos</a:t>
            </a:r>
            <a:r>
              <a:rPr lang="en-GB" sz="2200" dirty="0">
                <a:solidFill>
                  <a:schemeClr val="tx1"/>
                </a:solidFill>
                <a:latin typeface="VAG Rounded" charset="0"/>
              </a:rPr>
              <a:t> </a:t>
            </a:r>
            <a:r>
              <a:rPr lang="en-GB" sz="2200" dirty="0" err="1">
                <a:solidFill>
                  <a:schemeClr val="tx1"/>
                </a:solidFill>
                <a:latin typeface="VAG Rounded" charset="0"/>
              </a:rPr>
              <a:t>nesa</a:t>
            </a:r>
            <a:r>
              <a:rPr lang="en-GB" sz="2200" dirty="0">
                <a:solidFill>
                  <a:schemeClr val="tx1"/>
                </a:solidFill>
                <a:latin typeface="VAG Rounded" charset="0"/>
              </a:rPr>
              <a:t>? Y 3 </a:t>
            </a:r>
            <a:r>
              <a:rPr lang="en-GB" sz="2200" dirty="0" err="1">
                <a:solidFill>
                  <a:schemeClr val="tx1"/>
                </a:solidFill>
                <a:latin typeface="VAG Rounded" charset="0"/>
              </a:rPr>
              <a:t>mis</a:t>
            </a:r>
            <a:r>
              <a:rPr lang="en-GB" sz="2200" dirty="0">
                <a:solidFill>
                  <a:schemeClr val="tx1"/>
                </a:solidFill>
                <a:latin typeface="VAG Rounded" charset="0"/>
              </a:rPr>
              <a:t> </a:t>
            </a:r>
            <a:r>
              <a:rPr lang="en-GB" sz="2200" dirty="0" err="1">
                <a:solidFill>
                  <a:schemeClr val="tx1"/>
                </a:solidFill>
                <a:latin typeface="VAG Rounded" charset="0"/>
              </a:rPr>
              <a:t>nesa</a:t>
            </a:r>
            <a:r>
              <a:rPr lang="en-GB" sz="2200" dirty="0">
                <a:solidFill>
                  <a:schemeClr val="tx1"/>
                </a:solidFill>
                <a:latin typeface="VAG Rounded" charset="0"/>
              </a:rPr>
              <a:t>? Y </a:t>
            </a:r>
            <a:r>
              <a:rPr lang="en-GB" sz="2200" dirty="0" err="1">
                <a:solidFill>
                  <a:schemeClr val="tx1"/>
                </a:solidFill>
                <a:latin typeface="VAG Rounded" charset="0"/>
              </a:rPr>
              <a:t>flwyddyn</a:t>
            </a:r>
            <a:r>
              <a:rPr lang="en-GB" sz="2200" dirty="0">
                <a:solidFill>
                  <a:schemeClr val="tx1"/>
                </a:solidFill>
                <a:latin typeface="VAG Rounded" charset="0"/>
              </a:rPr>
              <a:t> </a:t>
            </a:r>
            <a:r>
              <a:rPr lang="en-GB" sz="2200" dirty="0" err="1">
                <a:solidFill>
                  <a:schemeClr val="tx1"/>
                </a:solidFill>
                <a:latin typeface="VAG Rounded" charset="0"/>
              </a:rPr>
              <a:t>nesa</a:t>
            </a:r>
            <a:r>
              <a:rPr lang="en-GB" sz="2200" dirty="0">
                <a:solidFill>
                  <a:schemeClr val="tx1"/>
                </a:solidFill>
                <a:latin typeface="VAG Rounded" charset="0"/>
              </a:rPr>
              <a:t> </a:t>
            </a:r>
            <a:r>
              <a:rPr lang="en-GB" sz="2200" dirty="0" err="1">
                <a:solidFill>
                  <a:schemeClr val="tx1"/>
                </a:solidFill>
                <a:latin typeface="VAG Rounded" charset="0"/>
              </a:rPr>
              <a:t>i</a:t>
            </a:r>
            <a:r>
              <a:rPr lang="en-GB" sz="2200" dirty="0">
                <a:solidFill>
                  <a:schemeClr val="tx1"/>
                </a:solidFill>
                <a:latin typeface="VAG Rounded" charset="0"/>
              </a:rPr>
              <a:t> </a:t>
            </a:r>
            <a:r>
              <a:rPr lang="en-GB" sz="2200" dirty="0" err="1">
                <a:solidFill>
                  <a:schemeClr val="tx1"/>
                </a:solidFill>
                <a:latin typeface="VAG Rounded" charset="0"/>
              </a:rPr>
              <a:t>lywio’ch</a:t>
            </a:r>
            <a:r>
              <a:rPr lang="en-GB" sz="2200" dirty="0">
                <a:solidFill>
                  <a:schemeClr val="tx1"/>
                </a:solidFill>
                <a:latin typeface="VAG Rounded" charset="0"/>
              </a:rPr>
              <a:t> </a:t>
            </a:r>
            <a:r>
              <a:rPr lang="en-GB" sz="2200" dirty="0" err="1">
                <a:solidFill>
                  <a:schemeClr val="tx1"/>
                </a:solidFill>
                <a:latin typeface="VAG Rounded" charset="0"/>
              </a:rPr>
              <a:t>ymarfer</a:t>
            </a:r>
            <a:r>
              <a:rPr lang="en-GB" sz="2200" dirty="0">
                <a:solidFill>
                  <a:schemeClr val="tx1"/>
                </a:solidFill>
                <a:latin typeface="VAG Rounded" charset="0"/>
              </a:rPr>
              <a:t> ac </a:t>
            </a:r>
            <a:r>
              <a:rPr lang="en-GB" sz="2200" dirty="0" err="1">
                <a:solidFill>
                  <a:schemeClr val="tx1"/>
                </a:solidFill>
                <a:latin typeface="VAG Rounded" charset="0"/>
              </a:rPr>
              <a:t>ymarfer</a:t>
            </a:r>
            <a:r>
              <a:rPr lang="en-GB" sz="2200" dirty="0">
                <a:solidFill>
                  <a:schemeClr val="tx1"/>
                </a:solidFill>
                <a:latin typeface="VAG Rounded" charset="0"/>
              </a:rPr>
              <a:t> </a:t>
            </a:r>
            <a:r>
              <a:rPr lang="en-GB" sz="2200" dirty="0" err="1" smtClean="0">
                <a:solidFill>
                  <a:schemeClr val="tx1"/>
                </a:solidFill>
                <a:latin typeface="VAG Rounded" charset="0"/>
              </a:rPr>
              <a:t>eraill</a:t>
            </a:r>
            <a:r>
              <a:rPr lang="en-GB" sz="2200" dirty="0" smtClean="0">
                <a:solidFill>
                  <a:schemeClr val="tx1"/>
                </a:solidFill>
                <a:latin typeface="VAG Rounded" charset="0"/>
              </a:rPr>
              <a:t>? </a:t>
            </a:r>
            <a:endParaRPr lang="en-GB" sz="2200" dirty="0">
              <a:solidFill>
                <a:schemeClr val="tx1"/>
              </a:solidFill>
              <a:latin typeface="VAG Rounded" charset="0"/>
            </a:endParaRPr>
          </a:p>
        </p:txBody>
      </p:sp>
      <p:pic>
        <p:nvPicPr>
          <p:cNvPr id="2" name="Refl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6661" y="5208397"/>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180635" y="6019919"/>
            <a:ext cx="487363" cy="487363"/>
          </a:xfrm>
          <a:prstGeom prst="rect">
            <a:avLst/>
          </a:prstGeom>
        </p:spPr>
      </p:pic>
    </p:spTree>
    <p:extLst>
      <p:ext uri="{BB962C8B-B14F-4D97-AF65-F5344CB8AC3E}">
        <p14:creationId xmlns:p14="http://schemas.microsoft.com/office/powerpoint/2010/main" val="43382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69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02089"/>
            <a:ext cx="11633982" cy="427657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endParaRPr lang="en-GB" sz="2200" dirty="0"/>
          </a:p>
          <a:p>
            <a:pPr>
              <a:lnSpc>
                <a:spcPct val="100000"/>
              </a:lnSpc>
              <a:defRPr sz="1800"/>
            </a:pPr>
            <a:r>
              <a:rPr lang="en-GB" sz="2200" dirty="0"/>
              <a:t>          </a:t>
            </a:r>
          </a:p>
          <a:p>
            <a:pPr>
              <a:lnSpc>
                <a:spcPct val="100000"/>
              </a:lnSpc>
              <a:defRPr sz="1800"/>
            </a:pPr>
            <a:r>
              <a:rPr lang="en-GB" sz="2200" dirty="0"/>
              <a:t>                                     </a:t>
            </a:r>
          </a:p>
        </p:txBody>
      </p:sp>
      <p:sp>
        <p:nvSpPr>
          <p:cNvPr id="3" name="Title 1"/>
          <p:cNvSpPr>
            <a:spLocks noGrp="1"/>
          </p:cNvSpPr>
          <p:nvPr>
            <p:ph type="ctrTitle"/>
          </p:nvPr>
        </p:nvSpPr>
        <p:spPr>
          <a:xfrm>
            <a:off x="5150698" y="1778860"/>
            <a:ext cx="6099832" cy="1828193"/>
          </a:xfrm>
        </p:spPr>
        <p:txBody>
          <a:bodyPr/>
          <a:lstStyle/>
          <a:p>
            <a:r>
              <a:rPr lang="en-US" sz="6600" dirty="0">
                <a:solidFill>
                  <a:schemeClr val="accent4"/>
                </a:solidFill>
                <a:latin typeface="VAG Rounded" charset="0"/>
              </a:rPr>
              <a:t>Trafodaeth</a:t>
            </a:r>
            <a:r>
              <a:rPr lang="en-GB" sz="6600" dirty="0" smtClean="0">
                <a:latin typeface="VAG Rounded" charset="0"/>
              </a:rPr>
              <a:t/>
            </a:r>
            <a:br>
              <a:rPr lang="en-GB" sz="6600" dirty="0" smtClean="0">
                <a:latin typeface="VAG Rounded" charset="0"/>
              </a:rPr>
            </a:br>
            <a:r>
              <a:rPr lang="en-GB" sz="6600" dirty="0" smtClean="0">
                <a:latin typeface="VAG Rounded" charset="0"/>
              </a:rPr>
              <a:t>Discussion       </a:t>
            </a:r>
            <a:endParaRPr lang="en-GB" sz="6600" dirty="0">
              <a:solidFill>
                <a:schemeClr val="accent1"/>
              </a:solidFill>
              <a:latin typeface="VAG Rounded"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800" y="1070211"/>
            <a:ext cx="2857331" cy="3245492"/>
          </a:xfrm>
          <a:prstGeom prst="rect">
            <a:avLst/>
          </a:prstGeom>
        </p:spPr>
      </p:pic>
    </p:spTree>
    <p:extLst>
      <p:ext uri="{BB962C8B-B14F-4D97-AF65-F5344CB8AC3E}">
        <p14:creationId xmlns:p14="http://schemas.microsoft.com/office/powerpoint/2010/main" val="1647429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700257" y="719899"/>
            <a:ext cx="4540577" cy="443198"/>
          </a:xfrm>
        </p:spPr>
        <p:txBody>
          <a:bodyPr/>
          <a:lstStyle/>
          <a:p>
            <a:pPr algn="l"/>
            <a:r>
              <a:rPr lang="en-GB" sz="3200" dirty="0" smtClean="0">
                <a:solidFill>
                  <a:schemeClr val="tx1"/>
                </a:solidFill>
                <a:latin typeface="VAG Rounded" charset="0"/>
              </a:rPr>
              <a:t>RESOURCES</a:t>
            </a:r>
            <a:endParaRPr lang="en-GB" dirty="0">
              <a:latin typeface="VAG Rounded" charset="0"/>
            </a:endParaRPr>
          </a:p>
        </p:txBody>
      </p:sp>
      <p:sp>
        <p:nvSpPr>
          <p:cNvPr id="4" name="Subtitle 2"/>
          <p:cNvSpPr txBox="1">
            <a:spLocks/>
          </p:cNvSpPr>
          <p:nvPr/>
        </p:nvSpPr>
        <p:spPr>
          <a:xfrm>
            <a:off x="6700257" y="1304674"/>
            <a:ext cx="4635837" cy="409342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u="sng" dirty="0" smtClean="0">
                <a:solidFill>
                  <a:schemeClr val="accent1"/>
                </a:solidFill>
                <a:latin typeface="VAG Rounded" charset="0"/>
              </a:rPr>
              <a:t>https</a:t>
            </a:r>
            <a:r>
              <a:rPr lang="en-US" sz="2400" u="sng" dirty="0">
                <a:solidFill>
                  <a:schemeClr val="accent1"/>
                </a:solidFill>
                <a:latin typeface="VAG Rounded" charset="0"/>
              </a:rPr>
              <a:t>://www.childcomwales.org.uk/resources/</a:t>
            </a:r>
          </a:p>
          <a:p>
            <a:pPr algn="l"/>
            <a:endParaRPr lang="en-GB" sz="2400" dirty="0" smtClean="0">
              <a:solidFill>
                <a:schemeClr val="tx1"/>
              </a:solidFill>
              <a:latin typeface="VAG Rounded" charset="0"/>
            </a:endParaRPr>
          </a:p>
          <a:p>
            <a:pPr algn="l"/>
            <a:r>
              <a:rPr lang="en-GB" sz="2400" dirty="0">
                <a:solidFill>
                  <a:schemeClr val="tx1"/>
                </a:solidFill>
                <a:latin typeface="VAG Rounded" charset="0"/>
              </a:rPr>
              <a:t>THE RIGHT WAY</a:t>
            </a:r>
          </a:p>
          <a:p>
            <a:pPr algn="l"/>
            <a:endParaRPr lang="en-GB" sz="2400" dirty="0">
              <a:solidFill>
                <a:schemeClr val="tx1"/>
              </a:solidFill>
              <a:latin typeface="VAG Rounded" charset="0"/>
            </a:endParaRPr>
          </a:p>
          <a:p>
            <a:pPr algn="l"/>
            <a:r>
              <a:rPr lang="en-GB" sz="2400" dirty="0" smtClean="0">
                <a:solidFill>
                  <a:schemeClr val="tx1"/>
                </a:solidFill>
                <a:latin typeface="VAG Rounded" charset="0"/>
              </a:rPr>
              <a:t>https</a:t>
            </a:r>
            <a:r>
              <a:rPr lang="en-GB" sz="2400" dirty="0">
                <a:solidFill>
                  <a:schemeClr val="tx1"/>
                </a:solidFill>
                <a:latin typeface="VAG Rounded" charset="0"/>
              </a:rPr>
              <a:t>://www.childcomwales.org.uk/resources/the-right-way-a-childrens-rights-approach/</a:t>
            </a:r>
          </a:p>
          <a:p>
            <a:pPr algn="l"/>
            <a:endParaRPr lang="en-GB" sz="2400" dirty="0">
              <a:latin typeface="VAGRounded Lt" panose="00000400000000000000" pitchFamily="2" charset="0"/>
            </a:endParaRPr>
          </a:p>
          <a:p>
            <a:pPr marL="457200" indent="-457200" algn="l">
              <a:buFont typeface="Arial" panose="020B0604020202020204" pitchFamily="34" charset="0"/>
              <a:buChar char="•"/>
            </a:pPr>
            <a:endParaRPr lang="en-GB" sz="2400" dirty="0">
              <a:latin typeface="VAGRounded Lt" panose="00000400000000000000" pitchFamily="2" charset="0"/>
            </a:endParaRPr>
          </a:p>
        </p:txBody>
      </p:sp>
      <p:sp>
        <p:nvSpPr>
          <p:cNvPr id="3" name="TextBox 2"/>
          <p:cNvSpPr txBox="1"/>
          <p:nvPr/>
        </p:nvSpPr>
        <p:spPr>
          <a:xfrm>
            <a:off x="719328" y="712967"/>
            <a:ext cx="4569255" cy="584775"/>
          </a:xfrm>
          <a:prstGeom prst="rect">
            <a:avLst/>
          </a:prstGeom>
          <a:noFill/>
        </p:spPr>
        <p:txBody>
          <a:bodyPr wrap="square" rtlCol="0">
            <a:spAutoFit/>
          </a:bodyPr>
          <a:lstStyle/>
          <a:p>
            <a:r>
              <a:rPr lang="en-US" sz="3200" b="1" dirty="0" smtClean="0">
                <a:latin typeface="VAG Rounded" charset="0"/>
              </a:rPr>
              <a:t>ADNODDAU</a:t>
            </a:r>
            <a:r>
              <a:rPr lang="en-US" sz="3200" b="1" dirty="0" smtClean="0">
                <a:solidFill>
                  <a:schemeClr val="accent1"/>
                </a:solidFill>
                <a:latin typeface="VAGRounded Lt" panose="00000400000000000000" pitchFamily="2" charset="0"/>
              </a:rPr>
              <a:t> </a:t>
            </a:r>
            <a:endParaRPr lang="en-GB" sz="3200" b="1" dirty="0">
              <a:solidFill>
                <a:schemeClr val="accent1"/>
              </a:solidFill>
              <a:latin typeface="VAGRounded Lt" panose="00000400000000000000" pitchFamily="2" charset="0"/>
            </a:endParaRPr>
          </a:p>
        </p:txBody>
      </p:sp>
      <p:sp>
        <p:nvSpPr>
          <p:cNvPr id="7" name="TextBox 6"/>
          <p:cNvSpPr txBox="1"/>
          <p:nvPr/>
        </p:nvSpPr>
        <p:spPr>
          <a:xfrm>
            <a:off x="719328" y="1219200"/>
            <a:ext cx="4886230" cy="3785652"/>
          </a:xfrm>
          <a:prstGeom prst="rect">
            <a:avLst/>
          </a:prstGeom>
          <a:noFill/>
        </p:spPr>
        <p:txBody>
          <a:bodyPr wrap="square" rtlCol="0">
            <a:spAutoFit/>
          </a:bodyPr>
          <a:lstStyle/>
          <a:p>
            <a:r>
              <a:rPr lang="en-US" sz="2400" dirty="0">
                <a:latin typeface="VAG Rounded" charset="0"/>
                <a:hlinkClick r:id="rId7"/>
              </a:rPr>
              <a:t>https://</a:t>
            </a:r>
            <a:r>
              <a:rPr lang="en-US" sz="2400" dirty="0" smtClean="0">
                <a:latin typeface="VAG Rounded" charset="0"/>
                <a:hlinkClick r:id="rId7"/>
              </a:rPr>
              <a:t>www.complantcymru.org.uk/adnoddau</a:t>
            </a:r>
            <a:endParaRPr lang="en-US" sz="2400" dirty="0" smtClean="0">
              <a:latin typeface="VAG Rounded" charset="0"/>
            </a:endParaRPr>
          </a:p>
          <a:p>
            <a:endParaRPr lang="en-US" sz="2400" dirty="0">
              <a:latin typeface="VAG Rounded" charset="0"/>
            </a:endParaRPr>
          </a:p>
          <a:p>
            <a:endParaRPr lang="en-US" sz="2400" dirty="0" smtClean="0">
              <a:latin typeface="VAG Rounded" charset="0"/>
            </a:endParaRPr>
          </a:p>
          <a:p>
            <a:r>
              <a:rPr lang="en-GB" sz="2400" b="1" dirty="0" smtClean="0">
                <a:latin typeface="VAG Rounded" charset="0"/>
              </a:rPr>
              <a:t>DULL HAWLIAU PLANT</a:t>
            </a:r>
          </a:p>
          <a:p>
            <a:endParaRPr lang="en-GB" sz="2400" b="1" dirty="0">
              <a:latin typeface="VAG Rounded" charset="0"/>
            </a:endParaRPr>
          </a:p>
          <a:p>
            <a:r>
              <a:rPr lang="en-GB" sz="2400" b="1" dirty="0">
                <a:latin typeface="VAG Rounded" charset="0"/>
              </a:rPr>
              <a:t>https://www.complantcymru.org.uk/adnoddau/dull-hawliau-plant-2/ </a:t>
            </a:r>
          </a:p>
          <a:p>
            <a:endParaRPr lang="en-US" sz="2400" dirty="0">
              <a:solidFill>
                <a:schemeClr val="bg1"/>
              </a:solidFill>
              <a:latin typeface="+mj-lt"/>
            </a:endParaRPr>
          </a:p>
        </p:txBody>
      </p:sp>
      <p:pic>
        <p:nvPicPr>
          <p:cNvPr id="6" name="Resourc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165" y="5396690"/>
            <a:ext cx="487363" cy="487363"/>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16592" y="5396689"/>
            <a:ext cx="487363" cy="487363"/>
          </a:xfrm>
          <a:prstGeom prst="rect">
            <a:avLst/>
          </a:prstGeom>
        </p:spPr>
      </p:pic>
    </p:spTree>
    <p:extLst>
      <p:ext uri="{BB962C8B-B14F-4D97-AF65-F5344CB8AC3E}">
        <p14:creationId xmlns:p14="http://schemas.microsoft.com/office/powerpoint/2010/main" val="367455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72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554" y="1105287"/>
            <a:ext cx="10668000" cy="2708434"/>
          </a:xfrm>
          <a:prstGeom prst="rect">
            <a:avLst/>
          </a:prstGeom>
        </p:spPr>
        <p:txBody>
          <a:bodyPr wrap="square">
            <a:spAutoFit/>
          </a:bodyPr>
          <a:lstStyle/>
          <a:p>
            <a:pPr>
              <a:lnSpc>
                <a:spcPct val="100000"/>
              </a:lnSpc>
              <a:defRPr sz="1800"/>
            </a:pPr>
            <a:r>
              <a:rPr lang="en-GB" sz="3600" b="1" dirty="0" err="1">
                <a:solidFill>
                  <a:schemeClr val="accent4">
                    <a:lumMod val="75000"/>
                  </a:schemeClr>
                </a:solidFill>
                <a:latin typeface="+mj-lt"/>
              </a:rPr>
              <a:t>Manylion</a:t>
            </a:r>
            <a:r>
              <a:rPr lang="en-GB" sz="3600" b="1" dirty="0">
                <a:solidFill>
                  <a:schemeClr val="accent4">
                    <a:lumMod val="75000"/>
                  </a:schemeClr>
                </a:solidFill>
                <a:latin typeface="+mj-lt"/>
              </a:rPr>
              <a:t> </a:t>
            </a:r>
            <a:r>
              <a:rPr lang="en-GB" sz="3600" b="1" dirty="0" err="1">
                <a:solidFill>
                  <a:schemeClr val="accent4">
                    <a:lumMod val="75000"/>
                  </a:schemeClr>
                </a:solidFill>
                <a:latin typeface="+mj-lt"/>
              </a:rPr>
              <a:t>Cyswllt</a:t>
            </a:r>
            <a:r>
              <a:rPr lang="en-GB" sz="3600" b="1" dirty="0">
                <a:solidFill>
                  <a:schemeClr val="accent4">
                    <a:lumMod val="75000"/>
                  </a:schemeClr>
                </a:solidFill>
                <a:latin typeface="+mj-lt"/>
              </a:rPr>
              <a:t> </a:t>
            </a:r>
            <a:r>
              <a:rPr lang="en-GB" sz="3600" b="1" dirty="0">
                <a:latin typeface="+mj-lt"/>
              </a:rPr>
              <a:t>| Contact Details</a:t>
            </a:r>
            <a:endParaRPr lang="en-GB" sz="3600" b="1" dirty="0">
              <a:solidFill>
                <a:srgbClr val="DE0058"/>
              </a:solidFill>
              <a:latin typeface="+mj-lt"/>
            </a:endParaRPr>
          </a:p>
          <a:p>
            <a:pPr>
              <a:lnSpc>
                <a:spcPct val="100000"/>
              </a:lnSpc>
              <a:defRPr sz="1800"/>
            </a:pPr>
            <a:endParaRPr lang="en-GB" sz="1200" b="1" dirty="0">
              <a:latin typeface="+mj-lt"/>
            </a:endParaRPr>
          </a:p>
          <a:p>
            <a:pPr>
              <a:lnSpc>
                <a:spcPct val="100000"/>
              </a:lnSpc>
              <a:defRPr sz="1800"/>
            </a:pPr>
            <a:endParaRPr lang="en-GB" sz="1400" b="1" dirty="0">
              <a:latin typeface="+mj-lt"/>
            </a:endParaRPr>
          </a:p>
          <a:p>
            <a:pPr>
              <a:lnSpc>
                <a:spcPct val="100000"/>
              </a:lnSpc>
              <a:defRPr sz="1800"/>
            </a:pPr>
            <a:r>
              <a:rPr lang="en-GB" b="1" dirty="0" err="1">
                <a:solidFill>
                  <a:schemeClr val="accent4">
                    <a:lumMod val="75000"/>
                  </a:schemeClr>
                </a:solidFill>
                <a:latin typeface="+mj-lt"/>
              </a:rPr>
              <a:t>Trydar</a:t>
            </a:r>
            <a:r>
              <a:rPr lang="en-GB" b="1" dirty="0">
                <a:solidFill>
                  <a:schemeClr val="accent4">
                    <a:lumMod val="75000"/>
                  </a:schemeClr>
                </a:solidFill>
                <a:latin typeface="+mj-lt"/>
              </a:rPr>
              <a:t> </a:t>
            </a:r>
            <a:r>
              <a:rPr lang="en-GB" b="1" dirty="0">
                <a:latin typeface="+mj-lt"/>
              </a:rPr>
              <a:t>|</a:t>
            </a:r>
            <a:r>
              <a:rPr lang="en-GB" b="1" dirty="0">
                <a:solidFill>
                  <a:schemeClr val="accent4">
                    <a:lumMod val="75000"/>
                  </a:schemeClr>
                </a:solidFill>
                <a:latin typeface="+mj-lt"/>
              </a:rPr>
              <a:t> </a:t>
            </a:r>
            <a:r>
              <a:rPr lang="en-GB" b="1" dirty="0">
                <a:latin typeface="+mj-lt"/>
              </a:rPr>
              <a:t>Twitter</a:t>
            </a:r>
            <a:r>
              <a:rPr lang="en-GB" b="1" dirty="0">
                <a:solidFill>
                  <a:srgbClr val="DE0058"/>
                </a:solidFill>
                <a:latin typeface="+mj-lt"/>
              </a:rPr>
              <a:t>              	</a:t>
            </a:r>
            <a:r>
              <a:rPr lang="en-GB" b="1" dirty="0">
                <a:latin typeface="+mj-lt"/>
              </a:rPr>
              <a:t>@</a:t>
            </a:r>
            <a:r>
              <a:rPr lang="en-GB" b="1" dirty="0" err="1">
                <a:latin typeface="+mj-lt"/>
              </a:rPr>
              <a:t>childcomwales</a:t>
            </a:r>
            <a:endParaRPr lang="en-GB" b="1" dirty="0">
              <a:latin typeface="+mj-lt"/>
            </a:endParaRPr>
          </a:p>
          <a:p>
            <a:pPr>
              <a:lnSpc>
                <a:spcPct val="100000"/>
              </a:lnSpc>
              <a:defRPr sz="1800"/>
            </a:pPr>
            <a:r>
              <a:rPr lang="en-GB" b="1" dirty="0">
                <a:latin typeface="+mj-lt"/>
              </a:rPr>
              <a:t>Instagram</a:t>
            </a:r>
            <a:r>
              <a:rPr lang="en-GB" b="1" dirty="0">
                <a:solidFill>
                  <a:srgbClr val="DE0058"/>
                </a:solidFill>
                <a:latin typeface="+mj-lt"/>
              </a:rPr>
              <a:t>			</a:t>
            </a:r>
            <a:r>
              <a:rPr lang="en-GB" b="1" dirty="0">
                <a:latin typeface="+mj-lt"/>
              </a:rPr>
              <a:t>@</a:t>
            </a:r>
            <a:r>
              <a:rPr lang="en-GB" b="1" dirty="0" err="1">
                <a:latin typeface="+mj-lt"/>
              </a:rPr>
              <a:t>childcomwales</a:t>
            </a:r>
            <a:endParaRPr lang="en-GB" b="1" dirty="0">
              <a:latin typeface="+mj-lt"/>
            </a:endParaRPr>
          </a:p>
          <a:p>
            <a:pPr>
              <a:lnSpc>
                <a:spcPct val="100000"/>
              </a:lnSpc>
              <a:defRPr sz="1800"/>
            </a:pPr>
            <a:r>
              <a:rPr lang="en-GB" b="1" dirty="0" err="1">
                <a:solidFill>
                  <a:schemeClr val="accent4">
                    <a:lumMod val="75000"/>
                  </a:schemeClr>
                </a:solidFill>
                <a:latin typeface="+mj-lt"/>
              </a:rPr>
              <a:t>Ffôn</a:t>
            </a:r>
            <a:r>
              <a:rPr lang="en-GB" b="1" dirty="0">
                <a:solidFill>
                  <a:srgbClr val="DE0058"/>
                </a:solidFill>
                <a:latin typeface="+mj-lt"/>
              </a:rPr>
              <a:t>  </a:t>
            </a:r>
            <a:r>
              <a:rPr lang="en-GB" b="1" dirty="0">
                <a:latin typeface="+mj-lt"/>
              </a:rPr>
              <a:t>| Phone</a:t>
            </a:r>
            <a:r>
              <a:rPr lang="en-GB" dirty="0">
                <a:latin typeface="+mj-lt"/>
              </a:rPr>
              <a:t>             		</a:t>
            </a:r>
            <a:r>
              <a:rPr lang="en-GB" b="1" dirty="0">
                <a:latin typeface="+mj-lt"/>
              </a:rPr>
              <a:t>01792 765600</a:t>
            </a:r>
          </a:p>
          <a:p>
            <a:pPr>
              <a:lnSpc>
                <a:spcPct val="100000"/>
              </a:lnSpc>
              <a:defRPr sz="1800"/>
            </a:pPr>
            <a:r>
              <a:rPr lang="en-GB" b="1" dirty="0" err="1">
                <a:solidFill>
                  <a:schemeClr val="accent4">
                    <a:lumMod val="75000"/>
                  </a:schemeClr>
                </a:solidFill>
                <a:latin typeface="+mj-lt"/>
              </a:rPr>
              <a:t>Ebost</a:t>
            </a:r>
            <a:r>
              <a:rPr lang="en-GB" b="1" dirty="0">
                <a:solidFill>
                  <a:schemeClr val="accent4">
                    <a:lumMod val="75000"/>
                  </a:schemeClr>
                </a:solidFill>
                <a:latin typeface="+mj-lt"/>
              </a:rPr>
              <a:t> </a:t>
            </a:r>
            <a:r>
              <a:rPr lang="en-GB" b="1" dirty="0">
                <a:latin typeface="+mj-lt"/>
              </a:rPr>
              <a:t>| Email   </a:t>
            </a:r>
            <a:r>
              <a:rPr lang="en-GB" dirty="0">
                <a:latin typeface="+mj-lt"/>
              </a:rPr>
              <a:t>             		</a:t>
            </a:r>
            <a:r>
              <a:rPr lang="en-GB" u="sng" dirty="0">
                <a:solidFill>
                  <a:srgbClr val="0563C1"/>
                </a:solidFill>
                <a:uFill>
                  <a:solidFill>
                    <a:srgbClr val="0563C1"/>
                  </a:solidFill>
                </a:uFill>
                <a:latin typeface="+mj-lt"/>
                <a:hlinkClick r:id="rId3"/>
              </a:rPr>
              <a:t>post@childcomwales.org.uk</a:t>
            </a:r>
            <a:r>
              <a:rPr lang="en-GB" u="sng" dirty="0">
                <a:solidFill>
                  <a:srgbClr val="0563C1"/>
                </a:solidFill>
                <a:uFill>
                  <a:solidFill>
                    <a:srgbClr val="0563C1"/>
                  </a:solidFill>
                </a:uFill>
                <a:latin typeface="+mj-lt"/>
              </a:rPr>
              <a:t> </a:t>
            </a:r>
            <a:r>
              <a:rPr lang="en-GB" dirty="0">
                <a:latin typeface="+mj-lt"/>
              </a:rPr>
              <a:t>| </a:t>
            </a:r>
            <a:r>
              <a:rPr lang="en-GB" u="sng" dirty="0">
                <a:solidFill>
                  <a:srgbClr val="0563C1"/>
                </a:solidFill>
                <a:uFill>
                  <a:solidFill>
                    <a:srgbClr val="0563C1"/>
                  </a:solidFill>
                </a:uFill>
                <a:latin typeface="+mj-lt"/>
              </a:rPr>
              <a:t>post@complantcymru.org.uk </a:t>
            </a:r>
          </a:p>
          <a:p>
            <a:pPr>
              <a:lnSpc>
                <a:spcPct val="100000"/>
              </a:lnSpc>
              <a:defRPr sz="1800"/>
            </a:pPr>
            <a:r>
              <a:rPr lang="en-GB" b="1" dirty="0">
                <a:latin typeface="+mj-lt"/>
              </a:rPr>
              <a:t>Facebook			</a:t>
            </a:r>
            <a:r>
              <a:rPr lang="en-GB" dirty="0">
                <a:latin typeface="+mj-lt"/>
                <a:hlinkClick r:id="rId4"/>
              </a:rPr>
              <a:t>https://www.facebook.com/childcomwales/</a:t>
            </a:r>
            <a:endParaRPr lang="en-GB" dirty="0">
              <a:latin typeface="+mj-lt"/>
            </a:endParaRPr>
          </a:p>
          <a:p>
            <a:pPr>
              <a:lnSpc>
                <a:spcPct val="100000"/>
              </a:lnSpc>
              <a:defRPr sz="1800"/>
            </a:pPr>
            <a:r>
              <a:rPr lang="en-GB" b="1" dirty="0" err="1">
                <a:solidFill>
                  <a:schemeClr val="accent4">
                    <a:lumMod val="75000"/>
                  </a:schemeClr>
                </a:solidFill>
                <a:latin typeface="+mj-lt"/>
              </a:rPr>
              <a:t>Gwefan</a:t>
            </a:r>
            <a:r>
              <a:rPr lang="en-GB" dirty="0">
                <a:latin typeface="+mj-lt"/>
              </a:rPr>
              <a:t>  </a:t>
            </a:r>
            <a:r>
              <a:rPr lang="en-GB" b="1" dirty="0">
                <a:latin typeface="+mj-lt"/>
              </a:rPr>
              <a:t>| Website   		</a:t>
            </a:r>
            <a:r>
              <a:rPr lang="en-GB" u="sng" dirty="0">
                <a:solidFill>
                  <a:srgbClr val="0563C1"/>
                </a:solidFill>
                <a:uFill>
                  <a:solidFill>
                    <a:srgbClr val="0563C1"/>
                  </a:solidFill>
                </a:uFill>
                <a:latin typeface="+mj-lt"/>
                <a:hlinkClick r:id="" invalidUrl="http://www.childcomwales.org.uk%7C/"/>
              </a:rPr>
              <a:t>www.childcomwales.org.uk</a:t>
            </a:r>
            <a:r>
              <a:rPr lang="en-GB" dirty="0">
                <a:latin typeface="+mj-lt"/>
                <a:hlinkClick r:id="" invalidUrl="http://www.childcomwales.org.uk%7C/"/>
              </a:rPr>
              <a:t>|</a:t>
            </a:r>
            <a:r>
              <a:rPr lang="en-GB" dirty="0">
                <a:latin typeface="+mj-lt"/>
              </a:rPr>
              <a:t> </a:t>
            </a:r>
            <a:r>
              <a:rPr lang="en-GB" u="sng" dirty="0">
                <a:solidFill>
                  <a:srgbClr val="0563C1"/>
                </a:solidFill>
                <a:uFill>
                  <a:solidFill>
                    <a:srgbClr val="0563C1"/>
                  </a:solidFill>
                </a:uFill>
                <a:latin typeface="+mj-lt"/>
                <a:hlinkClick r:id="rId5"/>
              </a:rPr>
              <a:t>www.complantcymru.org.uk</a:t>
            </a:r>
            <a:endParaRPr lang="en-GB" u="sng" dirty="0">
              <a:solidFill>
                <a:srgbClr val="0563C1"/>
              </a:solidFill>
              <a:uFill>
                <a:solidFill>
                  <a:srgbClr val="0563C1"/>
                </a:solidFill>
              </a:uFill>
              <a:latin typeface="+mj-lt"/>
            </a:endParaRPr>
          </a:p>
        </p:txBody>
      </p:sp>
    </p:spTree>
    <p:extLst>
      <p:ext uri="{BB962C8B-B14F-4D97-AF65-F5344CB8AC3E}">
        <p14:creationId xmlns:p14="http://schemas.microsoft.com/office/powerpoint/2010/main" val="3635137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739909" y="693536"/>
            <a:ext cx="5008746" cy="94179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3400" dirty="0">
                <a:solidFill>
                  <a:schemeClr val="tx1"/>
                </a:solidFill>
                <a:latin typeface="VAG Rounded" charset="0"/>
              </a:rPr>
              <a:t>Video – Children’s Wrongs</a:t>
            </a:r>
          </a:p>
        </p:txBody>
      </p:sp>
      <p:sp>
        <p:nvSpPr>
          <p:cNvPr id="8" name="Subtitle 2"/>
          <p:cNvSpPr txBox="1">
            <a:spLocks/>
          </p:cNvSpPr>
          <p:nvPr/>
        </p:nvSpPr>
        <p:spPr>
          <a:xfrm>
            <a:off x="-242789" y="2614640"/>
            <a:ext cx="10852073" cy="16312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algn="l"/>
            <a:endParaRPr lang="en-GB" sz="2400" dirty="0"/>
          </a:p>
        </p:txBody>
      </p:sp>
      <p:sp>
        <p:nvSpPr>
          <p:cNvPr id="4" name="Title 3"/>
          <p:cNvSpPr txBox="1">
            <a:spLocks/>
          </p:cNvSpPr>
          <p:nvPr/>
        </p:nvSpPr>
        <p:spPr>
          <a:xfrm>
            <a:off x="645858" y="693536"/>
            <a:ext cx="5231567" cy="94179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3400" dirty="0" err="1">
                <a:solidFill>
                  <a:schemeClr val="tx1"/>
                </a:solidFill>
                <a:latin typeface="VAG Rounded" charset="0"/>
                <a:sym typeface="Calibri"/>
              </a:rPr>
              <a:t>Fideo</a:t>
            </a:r>
            <a:r>
              <a:rPr lang="en-GB" sz="3400" dirty="0">
                <a:solidFill>
                  <a:schemeClr val="tx1"/>
                </a:solidFill>
                <a:latin typeface="VAG Rounded" charset="0"/>
                <a:sym typeface="Calibri"/>
              </a:rPr>
              <a:t> - </a:t>
            </a:r>
            <a:r>
              <a:rPr lang="en-GB" sz="3400" dirty="0" err="1">
                <a:solidFill>
                  <a:schemeClr val="tx1"/>
                </a:solidFill>
                <a:latin typeface="VAG Rounded" charset="0"/>
                <a:sym typeface="Calibri"/>
              </a:rPr>
              <a:t>Hawliau</a:t>
            </a:r>
            <a:r>
              <a:rPr lang="en-GB" sz="3400" dirty="0">
                <a:solidFill>
                  <a:schemeClr val="tx1"/>
                </a:solidFill>
                <a:latin typeface="VAG Rounded" charset="0"/>
                <a:sym typeface="Calibri"/>
              </a:rPr>
              <a:t> Plant? Ha</a:t>
            </a:r>
            <a:endParaRPr lang="en-GB" sz="3400" dirty="0">
              <a:solidFill>
                <a:schemeClr val="tx1"/>
              </a:solidFill>
              <a:latin typeface="VAG Rounded" charset="0"/>
            </a:endParaRPr>
          </a:p>
        </p:txBody>
      </p:sp>
      <p:sp>
        <p:nvSpPr>
          <p:cNvPr id="6" name="Title 3"/>
          <p:cNvSpPr txBox="1">
            <a:spLocks/>
          </p:cNvSpPr>
          <p:nvPr/>
        </p:nvSpPr>
        <p:spPr>
          <a:xfrm>
            <a:off x="450194" y="1576558"/>
            <a:ext cx="5231567" cy="8309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dirty="0"/>
              <a:t> </a:t>
            </a:r>
          </a:p>
        </p:txBody>
      </p:sp>
      <p:sp>
        <p:nvSpPr>
          <p:cNvPr id="2" name="TextBox 1"/>
          <p:cNvSpPr txBox="1"/>
          <p:nvPr/>
        </p:nvSpPr>
        <p:spPr>
          <a:xfrm>
            <a:off x="746675" y="2796906"/>
            <a:ext cx="5139378" cy="523220"/>
          </a:xfrm>
          <a:prstGeom prst="rect">
            <a:avLst/>
          </a:prstGeom>
          <a:noFill/>
        </p:spPr>
        <p:txBody>
          <a:bodyPr wrap="square" rtlCol="0">
            <a:spAutoFit/>
          </a:bodyPr>
          <a:lstStyle/>
          <a:p>
            <a:pPr marL="457200" indent="-457200">
              <a:buFontTx/>
              <a:buChar char="-"/>
            </a:pPr>
            <a:r>
              <a:rPr lang="en-GB" sz="2800" dirty="0">
                <a:hlinkClick r:id="rId3"/>
              </a:rPr>
              <a:t>https://vimeo.com/29319794</a:t>
            </a:r>
            <a:endParaRPr lang="en-GB" sz="2800" dirty="0">
              <a:solidFill>
                <a:schemeClr val="bg1"/>
              </a:solidFill>
              <a:latin typeface="+mj-lt"/>
            </a:endParaRPr>
          </a:p>
        </p:txBody>
      </p:sp>
      <p:pic>
        <p:nvPicPr>
          <p:cNvPr id="9" name="Screen Shot 2018-03-16 at 10.04.46.png" descr="Screen Shot 2018-03-16 at 10.04.46.png">
            <a:hlinkClick r:id="rId4"/>
          </p:cNvPr>
          <p:cNvPicPr>
            <a:picLocks noChangeAspect="1"/>
          </p:cNvPicPr>
          <p:nvPr/>
        </p:nvPicPr>
        <p:blipFill>
          <a:blip r:embed="rId5"/>
          <a:stretch>
            <a:fillRect/>
          </a:stretch>
        </p:blipFill>
        <p:spPr>
          <a:xfrm>
            <a:off x="7225476" y="2024683"/>
            <a:ext cx="4037611" cy="3061725"/>
          </a:xfrm>
          <a:prstGeom prst="rect">
            <a:avLst/>
          </a:prstGeom>
          <a:ln w="12700">
            <a:solidFill>
              <a:schemeClr val="tx1"/>
            </a:solidFill>
            <a:miter lim="400000"/>
          </a:ln>
        </p:spPr>
      </p:pic>
      <p:pic>
        <p:nvPicPr>
          <p:cNvPr id="11" name="Picture 10">
            <a:hlinkClick r:id="rId6"/>
          </p:cNvPr>
          <p:cNvPicPr>
            <a:picLocks noChangeAspect="1"/>
          </p:cNvPicPr>
          <p:nvPr/>
        </p:nvPicPr>
        <p:blipFill>
          <a:blip r:embed="rId7"/>
          <a:stretch>
            <a:fillRect/>
          </a:stretch>
        </p:blipFill>
        <p:spPr>
          <a:xfrm>
            <a:off x="654486" y="2024683"/>
            <a:ext cx="5231567" cy="3233108"/>
          </a:xfrm>
          <a:prstGeom prst="rect">
            <a:avLst/>
          </a:prstGeom>
          <a:ln>
            <a:solidFill>
              <a:schemeClr val="tx1"/>
            </a:solidFill>
          </a:ln>
        </p:spPr>
      </p:pic>
    </p:spTree>
    <p:extLst>
      <p:ext uri="{BB962C8B-B14F-4D97-AF65-F5344CB8AC3E}">
        <p14:creationId xmlns:p14="http://schemas.microsoft.com/office/powerpoint/2010/main" val="1750184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4683" y="751922"/>
            <a:ext cx="5290948" cy="5170646"/>
          </a:xfrm>
          <a:prstGeom prst="rect">
            <a:avLst/>
          </a:prstGeom>
          <a:noFill/>
        </p:spPr>
        <p:txBody>
          <a:bodyPr wrap="square" rtlCol="0">
            <a:spAutoFit/>
          </a:bodyPr>
          <a:lstStyle/>
          <a:p>
            <a:pPr algn="ctr"/>
            <a:r>
              <a:rPr lang="en-GB" sz="3400" dirty="0" err="1">
                <a:latin typeface="VAG Rounded" charset="0"/>
              </a:rPr>
              <a:t>Cwis</a:t>
            </a:r>
            <a:endParaRPr lang="en-GB" sz="3400" dirty="0">
              <a:latin typeface="VAG Rounded" charset="0"/>
            </a:endParaRPr>
          </a:p>
          <a:p>
            <a:pPr algn="ctr"/>
            <a:endParaRPr lang="en-GB" sz="2400" dirty="0">
              <a:latin typeface="VAG Rounded" charset="0"/>
            </a:endParaRPr>
          </a:p>
          <a:p>
            <a:pPr marL="342900" indent="-342900">
              <a:buFont typeface="Arial" panose="020B0604020202020204" pitchFamily="34" charset="0"/>
              <a:buChar char="•"/>
            </a:pPr>
            <a:r>
              <a:rPr lang="en-US" sz="2400" dirty="0" err="1">
                <a:latin typeface="VAG Rounded" charset="0"/>
              </a:rPr>
              <a:t>Ydych</a:t>
            </a:r>
            <a:r>
              <a:rPr lang="en-US" sz="2400" dirty="0">
                <a:latin typeface="VAG Rounded" charset="0"/>
              </a:rPr>
              <a:t> chi </a:t>
            </a:r>
            <a:r>
              <a:rPr lang="en-US" sz="2400" dirty="0" err="1">
                <a:latin typeface="VAG Rounded" charset="0"/>
              </a:rPr>
              <a:t>wedi</a:t>
            </a:r>
            <a:r>
              <a:rPr lang="en-US" sz="2400" dirty="0">
                <a:latin typeface="VAG Rounded" charset="0"/>
              </a:rPr>
              <a:t> </a:t>
            </a:r>
            <a:r>
              <a:rPr lang="en-US" sz="2400" dirty="0" err="1">
                <a:latin typeface="VAG Rounded" charset="0"/>
              </a:rPr>
              <a:t>cael</a:t>
            </a:r>
            <a:r>
              <a:rPr lang="en-US" sz="2400" dirty="0">
                <a:latin typeface="VAG Rounded" charset="0"/>
              </a:rPr>
              <a:t> </a:t>
            </a:r>
            <a:r>
              <a:rPr lang="en-US" sz="2400" dirty="0" err="1">
                <a:latin typeface="VAG Rounded" charset="0"/>
              </a:rPr>
              <a:t>hyfforddiant</a:t>
            </a:r>
            <a:r>
              <a:rPr lang="en-US" sz="2400" dirty="0">
                <a:latin typeface="VAG Rounded" charset="0"/>
              </a:rPr>
              <a:t> CCUHP </a:t>
            </a:r>
            <a:r>
              <a:rPr lang="en-US" sz="2400" dirty="0" err="1">
                <a:latin typeface="VAG Rounded" charset="0"/>
              </a:rPr>
              <a:t>o'r</a:t>
            </a:r>
            <a:r>
              <a:rPr lang="en-US" sz="2400" dirty="0">
                <a:latin typeface="VAG Rounded" charset="0"/>
              </a:rPr>
              <a:t> </a:t>
            </a:r>
            <a:r>
              <a:rPr lang="en-US" sz="2400" dirty="0" err="1">
                <a:latin typeface="VAG Rounded" charset="0"/>
              </a:rPr>
              <a:t>blaen</a:t>
            </a:r>
            <a:r>
              <a:rPr lang="en-US" sz="2400" dirty="0">
                <a:latin typeface="VAG Rounded" charset="0"/>
              </a:rPr>
              <a:t>?</a:t>
            </a:r>
          </a:p>
          <a:p>
            <a:pPr marL="342900" indent="-342900">
              <a:buFont typeface="Arial" panose="020B0604020202020204" pitchFamily="34" charset="0"/>
              <a:buChar char="•"/>
            </a:pPr>
            <a:r>
              <a:rPr lang="en-US" sz="2400" dirty="0">
                <a:latin typeface="VAG Rounded" charset="0"/>
              </a:rPr>
              <a:t>Faint o </a:t>
            </a:r>
            <a:r>
              <a:rPr lang="en-US" sz="2400" dirty="0" err="1">
                <a:latin typeface="VAG Rounded" charset="0"/>
              </a:rPr>
              <a:t>hawliau</a:t>
            </a:r>
            <a:r>
              <a:rPr lang="en-US" sz="2400" dirty="0">
                <a:latin typeface="VAG Rounded" charset="0"/>
              </a:rPr>
              <a:t> </a:t>
            </a:r>
            <a:r>
              <a:rPr lang="en-US" sz="2400" dirty="0" err="1">
                <a:latin typeface="VAG Rounded" charset="0"/>
              </a:rPr>
              <a:t>sydd</a:t>
            </a:r>
            <a:r>
              <a:rPr lang="en-US" sz="2400" dirty="0">
                <a:latin typeface="VAG Rounded" charset="0"/>
              </a:rPr>
              <a:t> </a:t>
            </a:r>
            <a:r>
              <a:rPr lang="en-US" sz="2400" dirty="0" err="1">
                <a:latin typeface="VAG Rounded" charset="0"/>
              </a:rPr>
              <a:t>gan</a:t>
            </a:r>
            <a:r>
              <a:rPr lang="en-US" sz="2400" dirty="0">
                <a:latin typeface="VAG Rounded" charset="0"/>
              </a:rPr>
              <a:t> </a:t>
            </a:r>
            <a:r>
              <a:rPr lang="en-US" sz="2400" dirty="0" err="1">
                <a:latin typeface="VAG Rounded" charset="0"/>
              </a:rPr>
              <a:t>blant</a:t>
            </a:r>
            <a:r>
              <a:rPr lang="en-US" sz="2400" dirty="0">
                <a:latin typeface="VAG Rounded" charset="0"/>
              </a:rPr>
              <a:t>?</a:t>
            </a:r>
          </a:p>
          <a:p>
            <a:pPr marL="342900" indent="-342900">
              <a:buFont typeface="Arial" panose="020B0604020202020204" pitchFamily="34" charset="0"/>
              <a:buChar char="•"/>
            </a:pPr>
            <a:r>
              <a:rPr lang="en-US" sz="2400" dirty="0">
                <a:latin typeface="VAG Rounded" charset="0"/>
              </a:rPr>
              <a:t>Pa </a:t>
            </a:r>
            <a:r>
              <a:rPr lang="en-US" sz="2400" dirty="0" err="1">
                <a:latin typeface="VAG Rounded" charset="0"/>
              </a:rPr>
              <a:t>oedrannau</a:t>
            </a:r>
            <a:r>
              <a:rPr lang="en-US" sz="2400" dirty="0">
                <a:latin typeface="VAG Rounded" charset="0"/>
              </a:rPr>
              <a:t> </a:t>
            </a:r>
            <a:r>
              <a:rPr lang="en-US" sz="2400" dirty="0" err="1">
                <a:latin typeface="VAG Rounded" charset="0"/>
              </a:rPr>
              <a:t>mae'n</a:t>
            </a:r>
            <a:r>
              <a:rPr lang="en-US" sz="2400" dirty="0">
                <a:latin typeface="VAG Rounded" charset="0"/>
              </a:rPr>
              <a:t> </a:t>
            </a:r>
            <a:r>
              <a:rPr lang="en-US" sz="2400" dirty="0" err="1">
                <a:latin typeface="VAG Rounded" charset="0"/>
              </a:rPr>
              <a:t>eu</a:t>
            </a:r>
            <a:r>
              <a:rPr lang="en-US" sz="2400" dirty="0">
                <a:latin typeface="VAG Rounded" charset="0"/>
              </a:rPr>
              <a:t> </a:t>
            </a:r>
            <a:r>
              <a:rPr lang="en-US" sz="2400" dirty="0" err="1">
                <a:latin typeface="VAG Rounded" charset="0"/>
              </a:rPr>
              <a:t>cynnwys</a:t>
            </a:r>
            <a:r>
              <a:rPr lang="en-US" sz="2400" dirty="0">
                <a:latin typeface="VAG Rounded" charset="0"/>
              </a:rPr>
              <a:t>?</a:t>
            </a:r>
          </a:p>
          <a:p>
            <a:pPr marL="342900" indent="-342900">
              <a:buFont typeface="Arial" panose="020B0604020202020204" pitchFamily="34" charset="0"/>
              <a:buChar char="•"/>
            </a:pPr>
            <a:r>
              <a:rPr lang="en-US" sz="2400" dirty="0" err="1">
                <a:latin typeface="VAG Rounded" charset="0"/>
              </a:rPr>
              <a:t>Ym</a:t>
            </a:r>
            <a:r>
              <a:rPr lang="en-US" sz="2400" dirty="0">
                <a:latin typeface="VAG Rounded" charset="0"/>
              </a:rPr>
              <a:t> </a:t>
            </a:r>
            <a:r>
              <a:rPr lang="en-US" sz="2400" dirty="0" err="1">
                <a:latin typeface="VAG Rounded" charset="0"/>
              </a:rPr>
              <a:t>mha</a:t>
            </a:r>
            <a:r>
              <a:rPr lang="en-US" sz="2400" dirty="0">
                <a:latin typeface="VAG Rounded" charset="0"/>
              </a:rPr>
              <a:t> </a:t>
            </a:r>
            <a:r>
              <a:rPr lang="en-US" sz="2400" dirty="0" err="1">
                <a:latin typeface="VAG Rounded" charset="0"/>
              </a:rPr>
              <a:t>flwyddyn</a:t>
            </a:r>
            <a:r>
              <a:rPr lang="en-US" sz="2400" dirty="0">
                <a:latin typeface="VAG Rounded" charset="0"/>
              </a:rPr>
              <a:t> </a:t>
            </a:r>
            <a:r>
              <a:rPr lang="en-US" sz="2400" dirty="0" err="1">
                <a:latin typeface="VAG Rounded" charset="0"/>
              </a:rPr>
              <a:t>cafodd</a:t>
            </a:r>
            <a:r>
              <a:rPr lang="en-US" sz="2400" dirty="0">
                <a:latin typeface="VAG Rounded" charset="0"/>
              </a:rPr>
              <a:t> CCUHP </a:t>
            </a:r>
            <a:r>
              <a:rPr lang="en-US" sz="2400" dirty="0" err="1">
                <a:latin typeface="VAG Rounded" charset="0"/>
              </a:rPr>
              <a:t>ei</a:t>
            </a:r>
            <a:r>
              <a:rPr lang="en-US" sz="2400" dirty="0">
                <a:latin typeface="VAG Rounded" charset="0"/>
              </a:rPr>
              <a:t> </a:t>
            </a:r>
            <a:r>
              <a:rPr lang="en-US" sz="2400" dirty="0" err="1">
                <a:latin typeface="VAG Rounded" charset="0"/>
              </a:rPr>
              <a:t>gadarnhau</a:t>
            </a:r>
            <a:r>
              <a:rPr lang="en-US" sz="2400" dirty="0">
                <a:latin typeface="VAG Rounded" charset="0"/>
              </a:rPr>
              <a:t>?</a:t>
            </a:r>
          </a:p>
          <a:p>
            <a:pPr marL="342900" indent="-342900">
              <a:buFont typeface="Arial" panose="020B0604020202020204" pitchFamily="34" charset="0"/>
              <a:buChar char="•"/>
            </a:pPr>
            <a:r>
              <a:rPr lang="en-US" sz="2400" dirty="0" err="1">
                <a:latin typeface="VAG Rounded" charset="0"/>
              </a:rPr>
              <a:t>Pwy</a:t>
            </a:r>
            <a:r>
              <a:rPr lang="en-US" sz="2400" dirty="0">
                <a:latin typeface="VAG Rounded" charset="0"/>
              </a:rPr>
              <a:t> </a:t>
            </a:r>
            <a:r>
              <a:rPr lang="en-US" sz="2400" dirty="0" err="1">
                <a:latin typeface="VAG Rounded" charset="0"/>
              </a:rPr>
              <a:t>sy’n</a:t>
            </a:r>
            <a:r>
              <a:rPr lang="en-US" sz="2400" dirty="0">
                <a:latin typeface="VAG Rounded" charset="0"/>
              </a:rPr>
              <a:t> </a:t>
            </a:r>
            <a:r>
              <a:rPr lang="en-US" sz="2400" dirty="0" err="1">
                <a:latin typeface="VAG Rounded" charset="0"/>
              </a:rPr>
              <a:t>gyfrifol</a:t>
            </a:r>
            <a:r>
              <a:rPr lang="en-US" sz="2400" dirty="0">
                <a:latin typeface="VAG Rounded" charset="0"/>
              </a:rPr>
              <a:t> </a:t>
            </a:r>
            <a:r>
              <a:rPr lang="en-US" sz="2400" dirty="0" err="1">
                <a:latin typeface="VAG Rounded" charset="0"/>
              </a:rPr>
              <a:t>yng</a:t>
            </a:r>
            <a:r>
              <a:rPr lang="en-US" sz="2400" dirty="0">
                <a:latin typeface="VAG Rounded" charset="0"/>
              </a:rPr>
              <a:t> </a:t>
            </a:r>
            <a:r>
              <a:rPr lang="en-US" sz="2400" dirty="0" err="1">
                <a:latin typeface="VAG Rounded" charset="0"/>
              </a:rPr>
              <a:t>Nghymru</a:t>
            </a:r>
            <a:r>
              <a:rPr lang="en-US" sz="2400" dirty="0">
                <a:latin typeface="VAG Rounded" charset="0"/>
              </a:rPr>
              <a:t> am </a:t>
            </a:r>
            <a:r>
              <a:rPr lang="en-US" sz="2400" dirty="0" err="1">
                <a:latin typeface="VAG Rounded" charset="0"/>
              </a:rPr>
              <a:t>gynnal</a:t>
            </a:r>
            <a:r>
              <a:rPr lang="en-US" sz="2400" dirty="0">
                <a:latin typeface="VAG Rounded" charset="0"/>
              </a:rPr>
              <a:t> </a:t>
            </a:r>
            <a:r>
              <a:rPr lang="en-US" sz="2400" dirty="0" err="1">
                <a:latin typeface="VAG Rounded" charset="0"/>
              </a:rPr>
              <a:t>hawliau</a:t>
            </a:r>
            <a:r>
              <a:rPr lang="en-US" sz="2400" dirty="0">
                <a:latin typeface="VAG Rounded" charset="0"/>
              </a:rPr>
              <a:t> plant?</a:t>
            </a:r>
          </a:p>
          <a:p>
            <a:pPr marL="457200" indent="-457200">
              <a:buFontTx/>
              <a:buChar char="-"/>
            </a:pPr>
            <a:endParaRPr lang="en-US" sz="2800" dirty="0">
              <a:solidFill>
                <a:schemeClr val="bg1"/>
              </a:solidFill>
              <a:latin typeface="+mj-lt"/>
            </a:endParaRPr>
          </a:p>
          <a:p>
            <a:pPr marL="457200" indent="-457200">
              <a:buFontTx/>
              <a:buChar char="-"/>
            </a:pPr>
            <a:endParaRPr lang="en-US" sz="2800" dirty="0">
              <a:solidFill>
                <a:schemeClr val="bg1"/>
              </a:solidFill>
              <a:latin typeface="+mj-lt"/>
            </a:endParaRPr>
          </a:p>
        </p:txBody>
      </p:sp>
      <p:sp>
        <p:nvSpPr>
          <p:cNvPr id="5" name="TextBox 4"/>
          <p:cNvSpPr txBox="1"/>
          <p:nvPr/>
        </p:nvSpPr>
        <p:spPr>
          <a:xfrm>
            <a:off x="6306714" y="751922"/>
            <a:ext cx="5233737" cy="4308872"/>
          </a:xfrm>
          <a:prstGeom prst="rect">
            <a:avLst/>
          </a:prstGeom>
          <a:noFill/>
        </p:spPr>
        <p:txBody>
          <a:bodyPr wrap="square" rtlCol="0">
            <a:spAutoFit/>
          </a:bodyPr>
          <a:lstStyle/>
          <a:p>
            <a:pPr algn="ctr"/>
            <a:r>
              <a:rPr lang="en-US" sz="3400" b="1" dirty="0" smtClean="0">
                <a:latin typeface="VAG Rounded" charset="0"/>
              </a:rPr>
              <a:t>Quiz</a:t>
            </a:r>
          </a:p>
          <a:p>
            <a:pPr algn="ctr"/>
            <a:endParaRPr lang="en-US" sz="2400" b="1" dirty="0">
              <a:latin typeface="VAG Rounded" charset="0"/>
            </a:endParaRPr>
          </a:p>
          <a:p>
            <a:pPr marL="342900" indent="-342900">
              <a:buFont typeface="Arial" panose="020B0604020202020204" pitchFamily="34" charset="0"/>
              <a:buChar char="•"/>
            </a:pPr>
            <a:r>
              <a:rPr lang="en-US" sz="2400" b="1" dirty="0">
                <a:latin typeface="VAG Rounded" charset="0"/>
              </a:rPr>
              <a:t>Have you had UNCRC training before</a:t>
            </a:r>
            <a:r>
              <a:rPr lang="en-US" sz="2400" b="1" dirty="0" smtClean="0">
                <a:latin typeface="VAG Rounded" charset="0"/>
              </a:rPr>
              <a:t>?</a:t>
            </a:r>
          </a:p>
          <a:p>
            <a:pPr marL="342900" indent="-342900">
              <a:buFont typeface="Arial" panose="020B0604020202020204" pitchFamily="34" charset="0"/>
              <a:buChar char="•"/>
            </a:pPr>
            <a:r>
              <a:rPr lang="en-US" sz="2400" b="1" dirty="0">
                <a:latin typeface="VAG Rounded" charset="0"/>
              </a:rPr>
              <a:t>How many rights do children have</a:t>
            </a:r>
            <a:r>
              <a:rPr lang="en-US" sz="2400" b="1" dirty="0" smtClean="0">
                <a:latin typeface="VAG Rounded" charset="0"/>
              </a:rPr>
              <a:t>?</a:t>
            </a:r>
          </a:p>
          <a:p>
            <a:pPr marL="342900" indent="-342900">
              <a:buFont typeface="Arial" panose="020B0604020202020204" pitchFamily="34" charset="0"/>
              <a:buChar char="•"/>
            </a:pPr>
            <a:r>
              <a:rPr lang="en-US" sz="2400" b="1" dirty="0">
                <a:latin typeface="VAG Rounded" charset="0"/>
              </a:rPr>
              <a:t>What ages does it cover</a:t>
            </a:r>
            <a:r>
              <a:rPr lang="en-US" sz="2400" b="1" dirty="0" smtClean="0">
                <a:latin typeface="VAG Rounded" charset="0"/>
              </a:rPr>
              <a:t>?</a:t>
            </a:r>
          </a:p>
          <a:p>
            <a:pPr marL="342900" indent="-342900">
              <a:buFont typeface="Arial" panose="020B0604020202020204" pitchFamily="34" charset="0"/>
              <a:buChar char="•"/>
            </a:pPr>
            <a:r>
              <a:rPr lang="en-US" sz="2400" b="1" dirty="0">
                <a:latin typeface="VAG Rounded" charset="0"/>
              </a:rPr>
              <a:t>What year was the UNCRC </a:t>
            </a:r>
            <a:r>
              <a:rPr lang="en-US" sz="2400" b="1" dirty="0" smtClean="0">
                <a:latin typeface="VAG Rounded" charset="0"/>
              </a:rPr>
              <a:t>ratified?</a:t>
            </a:r>
          </a:p>
          <a:p>
            <a:pPr marL="342900" indent="-342900">
              <a:buFont typeface="Arial" panose="020B0604020202020204" pitchFamily="34" charset="0"/>
              <a:buChar char="•"/>
            </a:pPr>
            <a:r>
              <a:rPr lang="en-US" sz="2400" b="1" dirty="0">
                <a:latin typeface="VAG Rounded" charset="0"/>
              </a:rPr>
              <a:t>Who is responsible in Wales for upholding children’s rights?</a:t>
            </a:r>
            <a:endParaRPr lang="en-GB" sz="2400" b="1" dirty="0">
              <a:latin typeface="VAG Rounded" charset="0"/>
            </a:endParaRPr>
          </a:p>
        </p:txBody>
      </p:sp>
      <p:pic>
        <p:nvPicPr>
          <p:cNvPr id="2" name="Quiz Answ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9900" y="5208397"/>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58576" y="5208397"/>
            <a:ext cx="487363" cy="487363"/>
          </a:xfrm>
          <a:prstGeom prst="rect">
            <a:avLst/>
          </a:prstGeom>
        </p:spPr>
      </p:pic>
    </p:spTree>
    <p:extLst>
      <p:ext uri="{BB962C8B-B14F-4D97-AF65-F5344CB8AC3E}">
        <p14:creationId xmlns:p14="http://schemas.microsoft.com/office/powerpoint/2010/main" val="1045643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150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446" y="832434"/>
            <a:ext cx="10304835" cy="830997"/>
          </a:xfrm>
        </p:spPr>
        <p:txBody>
          <a:bodyPr>
            <a:noAutofit/>
          </a:bodyPr>
          <a:lstStyle/>
          <a:p>
            <a:pPr algn="ctr"/>
            <a:r>
              <a:rPr lang="en-GB" dirty="0" smtClean="0">
                <a:latin typeface="VAGRounded Lt" panose="00000400000000000000" pitchFamily="2" charset="0"/>
              </a:rPr>
              <a:t/>
            </a:r>
            <a:br>
              <a:rPr lang="en-GB" dirty="0" smtClean="0">
                <a:latin typeface="VAGRounded Lt" panose="00000400000000000000" pitchFamily="2" charset="0"/>
              </a:rPr>
            </a:br>
            <a:r>
              <a:rPr lang="en-GB" dirty="0">
                <a:latin typeface="VAGRounded Lt" panose="00000400000000000000" pitchFamily="2" charset="0"/>
              </a:rPr>
              <a:t/>
            </a:r>
            <a:br>
              <a:rPr lang="en-GB" dirty="0">
                <a:latin typeface="VAGRounded Lt" panose="00000400000000000000" pitchFamily="2" charset="0"/>
              </a:rPr>
            </a:br>
            <a:r>
              <a:rPr lang="en-GB" dirty="0" smtClean="0">
                <a:latin typeface="VAG Rounded" charset="0"/>
              </a:rPr>
              <a:t/>
            </a:r>
            <a:br>
              <a:rPr lang="en-GB" dirty="0" smtClean="0">
                <a:latin typeface="VAG Rounded" charset="0"/>
              </a:rPr>
            </a:br>
            <a:r>
              <a:rPr lang="en-GB" dirty="0" smtClean="0">
                <a:latin typeface="VAG Rounded" charset="0"/>
              </a:rPr>
              <a:t>Stepping </a:t>
            </a:r>
            <a:r>
              <a:rPr lang="en-GB" dirty="0">
                <a:latin typeface="VAG Rounded" charset="0"/>
              </a:rPr>
              <a:t>Out </a:t>
            </a:r>
            <a:r>
              <a:rPr lang="en-GB" dirty="0" smtClean="0">
                <a:latin typeface="VAG Rounded" charset="0"/>
              </a:rPr>
              <a:t>Activity</a:t>
            </a:r>
            <a:endParaRPr lang="en-GB" dirty="0">
              <a:latin typeface="VAG Rounded" charset="0"/>
            </a:endParaRPr>
          </a:p>
        </p:txBody>
      </p:sp>
      <p:sp>
        <p:nvSpPr>
          <p:cNvPr id="3" name="Subtitle 2"/>
          <p:cNvSpPr>
            <a:spLocks noGrp="1"/>
          </p:cNvSpPr>
          <p:nvPr>
            <p:ph type="subTitle" idx="1"/>
          </p:nvPr>
        </p:nvSpPr>
        <p:spPr>
          <a:xfrm>
            <a:off x="349845" y="1663431"/>
            <a:ext cx="10304835" cy="415498"/>
          </a:xfrm>
        </p:spPr>
        <p:txBody>
          <a:bodyPr>
            <a:noAutofit/>
          </a:bodyPr>
          <a:lstStyle/>
          <a:p>
            <a:pPr marL="0" indent="0" algn="ctr">
              <a:buNone/>
            </a:pPr>
            <a:r>
              <a:rPr lang="en-GB" sz="6000" dirty="0" err="1">
                <a:solidFill>
                  <a:schemeClr val="accent4"/>
                </a:solidFill>
                <a:latin typeface="VAG Rounded" charset="0"/>
              </a:rPr>
              <a:t>Gweithgaredd</a:t>
            </a:r>
            <a:r>
              <a:rPr lang="en-GB" sz="6000" dirty="0">
                <a:solidFill>
                  <a:schemeClr val="accent4"/>
                </a:solidFill>
                <a:latin typeface="VAG Rounded" charset="0"/>
              </a:rPr>
              <a:t> </a:t>
            </a:r>
            <a:r>
              <a:rPr lang="en-GB" sz="6000" dirty="0" err="1">
                <a:solidFill>
                  <a:schemeClr val="accent4"/>
                </a:solidFill>
                <a:latin typeface="VAG Rounded" charset="0"/>
              </a:rPr>
              <a:t>Camu</a:t>
            </a:r>
            <a:r>
              <a:rPr lang="en-GB" sz="6000" dirty="0">
                <a:solidFill>
                  <a:schemeClr val="accent4"/>
                </a:solidFill>
                <a:latin typeface="VAG Rounded" charset="0"/>
              </a:rPr>
              <a:t> Allan</a:t>
            </a:r>
          </a:p>
        </p:txBody>
      </p:sp>
      <p:pic>
        <p:nvPicPr>
          <p:cNvPr id="4" name="Stepping O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3765" y="3550285"/>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410998" y="1835247"/>
            <a:ext cx="487363" cy="487363"/>
          </a:xfrm>
          <a:prstGeom prst="rect">
            <a:avLst/>
          </a:prstGeom>
        </p:spPr>
      </p:pic>
    </p:spTree>
    <p:extLst>
      <p:ext uri="{BB962C8B-B14F-4D97-AF65-F5344CB8AC3E}">
        <p14:creationId xmlns:p14="http://schemas.microsoft.com/office/powerpoint/2010/main" val="2089166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90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82485" y="624516"/>
            <a:ext cx="5299453" cy="5513387"/>
          </a:xfrm>
        </p:spPr>
        <p:txBody>
          <a:bodyPr>
            <a:normAutofit/>
          </a:bodyPr>
          <a:lstStyle/>
          <a:p>
            <a:pPr marL="0" indent="0">
              <a:buNone/>
            </a:pPr>
            <a:r>
              <a:rPr lang="en-GB" sz="2400" dirty="0">
                <a:solidFill>
                  <a:schemeClr val="tx1"/>
                </a:solidFill>
                <a:latin typeface="VAG Rounded" charset="0"/>
              </a:rPr>
              <a:t>We have Human Rights, why do we need Children’s Rights?</a:t>
            </a:r>
          </a:p>
          <a:p>
            <a:endParaRPr lang="en-GB" sz="1800" dirty="0">
              <a:solidFill>
                <a:schemeClr val="tx1"/>
              </a:solidFill>
              <a:latin typeface="VAG Rounded" charset="0"/>
            </a:endParaRPr>
          </a:p>
          <a:p>
            <a:pPr marL="285750" indent="-285750">
              <a:buFont typeface="Arial" panose="020B0604020202020204" pitchFamily="34" charset="0"/>
              <a:buChar char="•"/>
            </a:pPr>
            <a:r>
              <a:rPr lang="en-GB" sz="1800" dirty="0">
                <a:solidFill>
                  <a:schemeClr val="tx1"/>
                </a:solidFill>
                <a:latin typeface="VAG Rounded" charset="0"/>
              </a:rPr>
              <a:t>Children are more vulnerable to abuse and exploitation</a:t>
            </a:r>
          </a:p>
          <a:p>
            <a:pPr marL="285750" indent="-285750">
              <a:buFont typeface="Arial" panose="020B0604020202020204" pitchFamily="34" charset="0"/>
              <a:buChar char="•"/>
            </a:pPr>
            <a:r>
              <a:rPr lang="en-GB" sz="1800" dirty="0">
                <a:solidFill>
                  <a:schemeClr val="tx1"/>
                </a:solidFill>
                <a:latin typeface="VAG Rounded" charset="0"/>
              </a:rPr>
              <a:t>Dependent on age, children are entirely or mostly dependent on adults – best interests not always considered</a:t>
            </a:r>
          </a:p>
          <a:p>
            <a:pPr marL="285750" indent="-285750">
              <a:buFont typeface="Arial" panose="020B0604020202020204" pitchFamily="34" charset="0"/>
              <a:buChar char="•"/>
            </a:pPr>
            <a:r>
              <a:rPr lang="en-GB" sz="1800" dirty="0">
                <a:solidFill>
                  <a:schemeClr val="tx1"/>
                </a:solidFill>
                <a:latin typeface="VAG Rounded" charset="0"/>
              </a:rPr>
              <a:t>Children face an array of legal minimum ages at which they are considered capable of making decisions for themselves</a:t>
            </a:r>
          </a:p>
          <a:p>
            <a:pPr marL="285750" indent="-285750">
              <a:buFont typeface="Arial" panose="020B0604020202020204" pitchFamily="34" charset="0"/>
              <a:buChar char="•"/>
            </a:pPr>
            <a:r>
              <a:rPr lang="en-GB" sz="1800" dirty="0">
                <a:solidFill>
                  <a:schemeClr val="tx1"/>
                </a:solidFill>
                <a:latin typeface="VAG Rounded" charset="0"/>
              </a:rPr>
              <a:t>Children are often voiceless</a:t>
            </a:r>
          </a:p>
          <a:p>
            <a:pPr marL="285750" indent="-285750">
              <a:buFont typeface="Arial" panose="020B0604020202020204" pitchFamily="34" charset="0"/>
              <a:buChar char="•"/>
            </a:pPr>
            <a:endParaRPr lang="en-GB" sz="1800" dirty="0"/>
          </a:p>
          <a:p>
            <a:pPr marL="0" indent="0">
              <a:buNone/>
            </a:pPr>
            <a:r>
              <a:rPr lang="en-GB" sz="1800" dirty="0"/>
              <a:t/>
            </a:r>
            <a:br>
              <a:rPr lang="en-GB" sz="1800" dirty="0"/>
            </a:br>
            <a:r>
              <a:rPr lang="en-GB" sz="1800" dirty="0">
                <a:solidFill>
                  <a:srgbClr val="DE0058"/>
                </a:solidFill>
                <a:cs typeface="Arial" panose="020B0604020202020204" pitchFamily="34" charset="0"/>
              </a:rPr>
              <a:t/>
            </a:r>
            <a:br>
              <a:rPr lang="en-GB" sz="1800" dirty="0">
                <a:solidFill>
                  <a:srgbClr val="DE0058"/>
                </a:solidFill>
                <a:cs typeface="Arial" panose="020B0604020202020204" pitchFamily="34" charset="0"/>
              </a:rPr>
            </a:br>
            <a:r>
              <a:rPr lang="en-GB" sz="1800" dirty="0">
                <a:solidFill>
                  <a:srgbClr val="DE0058"/>
                </a:solidFill>
                <a:cs typeface="Arial" panose="020B0604020202020204" pitchFamily="34" charset="0"/>
              </a:rPr>
              <a:t/>
            </a:r>
            <a:br>
              <a:rPr lang="en-GB" sz="1800" dirty="0">
                <a:solidFill>
                  <a:srgbClr val="DE0058"/>
                </a:solidFill>
                <a:cs typeface="Arial" panose="020B0604020202020204" pitchFamily="34" charset="0"/>
              </a:rPr>
            </a:br>
            <a:endParaRPr lang="en-GB" sz="1800" dirty="0"/>
          </a:p>
          <a:p>
            <a:endParaRPr lang="en-GB" sz="1800" dirty="0"/>
          </a:p>
        </p:txBody>
      </p:sp>
      <p:sp>
        <p:nvSpPr>
          <p:cNvPr id="6" name="Title 5"/>
          <p:cNvSpPr>
            <a:spLocks noGrp="1"/>
          </p:cNvSpPr>
          <p:nvPr>
            <p:ph type="ctrTitle" idx="4294967295"/>
          </p:nvPr>
        </p:nvSpPr>
        <p:spPr>
          <a:xfrm>
            <a:off x="836491" y="624516"/>
            <a:ext cx="4884738" cy="2492375"/>
          </a:xfrm>
        </p:spPr>
        <p:txBody>
          <a:bodyPr>
            <a:normAutofit fontScale="90000"/>
          </a:bodyPr>
          <a:lstStyle/>
          <a:p>
            <a:r>
              <a:rPr lang="en-GB" sz="2700" dirty="0">
                <a:latin typeface="VAG Rounded" charset="0"/>
              </a:rPr>
              <a:t>Mae </a:t>
            </a:r>
            <a:r>
              <a:rPr lang="en-GB" sz="2700" dirty="0" err="1">
                <a:latin typeface="VAG Rounded" charset="0"/>
              </a:rPr>
              <a:t>gennym</a:t>
            </a:r>
            <a:r>
              <a:rPr lang="en-GB" sz="2700" dirty="0">
                <a:latin typeface="VAG Rounded" charset="0"/>
              </a:rPr>
              <a:t> </a:t>
            </a:r>
            <a:r>
              <a:rPr lang="en-GB" sz="2700" dirty="0" err="1">
                <a:latin typeface="VAG Rounded" charset="0"/>
              </a:rPr>
              <a:t>ni</a:t>
            </a:r>
            <a:r>
              <a:rPr lang="en-GB" sz="2700" dirty="0">
                <a:latin typeface="VAG Rounded" charset="0"/>
              </a:rPr>
              <a:t> </a:t>
            </a:r>
            <a:r>
              <a:rPr lang="en-GB" sz="2700" dirty="0" err="1">
                <a:latin typeface="VAG Rounded" charset="0"/>
              </a:rPr>
              <a:t>Hawliau</a:t>
            </a:r>
            <a:r>
              <a:rPr lang="en-GB" sz="2700" dirty="0">
                <a:latin typeface="VAG Rounded" charset="0"/>
              </a:rPr>
              <a:t> </a:t>
            </a:r>
            <a:r>
              <a:rPr lang="en-GB" sz="2700" dirty="0" err="1">
                <a:latin typeface="VAG Rounded" charset="0"/>
              </a:rPr>
              <a:t>Dynol</a:t>
            </a:r>
            <a:r>
              <a:rPr lang="en-GB" sz="2700" dirty="0">
                <a:latin typeface="VAG Rounded" charset="0"/>
              </a:rPr>
              <a:t>, pam </a:t>
            </a:r>
            <a:r>
              <a:rPr lang="en-GB" sz="2700" dirty="0" err="1">
                <a:latin typeface="VAG Rounded" charset="0"/>
              </a:rPr>
              <a:t>mae</a:t>
            </a:r>
            <a:r>
              <a:rPr lang="en-GB" sz="2700" dirty="0">
                <a:latin typeface="VAG Rounded" charset="0"/>
              </a:rPr>
              <a:t> </a:t>
            </a:r>
            <a:r>
              <a:rPr lang="en-GB" sz="2700" dirty="0" err="1">
                <a:latin typeface="VAG Rounded" charset="0"/>
              </a:rPr>
              <a:t>angen</a:t>
            </a:r>
            <a:r>
              <a:rPr lang="en-GB" sz="2700" dirty="0">
                <a:latin typeface="VAG Rounded" charset="0"/>
              </a:rPr>
              <a:t> </a:t>
            </a:r>
            <a:r>
              <a:rPr lang="en-GB" sz="2700" dirty="0" err="1">
                <a:latin typeface="VAG Rounded" charset="0"/>
              </a:rPr>
              <a:t>Hawliau</a:t>
            </a:r>
            <a:r>
              <a:rPr lang="en-GB" sz="2700" dirty="0">
                <a:latin typeface="VAG Rounded" charset="0"/>
              </a:rPr>
              <a:t> Plant?</a:t>
            </a:r>
            <a:r>
              <a:rPr lang="en-GB" sz="1800" dirty="0"/>
              <a:t/>
            </a:r>
            <a:br>
              <a:rPr lang="en-GB" sz="1800" dirty="0"/>
            </a:br>
            <a:r>
              <a:rPr lang="en-GB" sz="1800" dirty="0"/>
              <a:t/>
            </a:r>
            <a:br>
              <a:rPr lang="en-GB" sz="1800" dirty="0"/>
            </a:br>
            <a:r>
              <a:rPr lang="en-GB" sz="1800" dirty="0"/>
              <a:t/>
            </a:r>
            <a:br>
              <a:rPr lang="en-GB" sz="1800" dirty="0"/>
            </a:br>
            <a:r>
              <a:rPr lang="en-GB" sz="1800" dirty="0"/>
              <a:t/>
            </a:r>
            <a:br>
              <a:rPr lang="en-GB" sz="1800" dirty="0"/>
            </a:br>
            <a:r>
              <a:rPr lang="en-GB" sz="1800" dirty="0"/>
              <a:t/>
            </a:r>
            <a:br>
              <a:rPr lang="en-GB" sz="1800" dirty="0"/>
            </a:br>
            <a:r>
              <a:rPr lang="en-GB" sz="1800" dirty="0"/>
              <a:t/>
            </a:r>
            <a:br>
              <a:rPr lang="en-GB" sz="1800" dirty="0"/>
            </a:br>
            <a:r>
              <a:rPr lang="en-GB" sz="1800" dirty="0">
                <a:solidFill>
                  <a:srgbClr val="DE0058"/>
                </a:solidFill>
                <a:cs typeface="Arial" panose="020B0604020202020204" pitchFamily="34" charset="0"/>
              </a:rPr>
              <a:t/>
            </a:r>
            <a:br>
              <a:rPr lang="en-GB" sz="1800" dirty="0">
                <a:solidFill>
                  <a:srgbClr val="DE0058"/>
                </a:solidFill>
                <a:cs typeface="Arial" panose="020B0604020202020204" pitchFamily="34" charset="0"/>
              </a:rPr>
            </a:br>
            <a:r>
              <a:rPr lang="en-GB" sz="1800" dirty="0">
                <a:solidFill>
                  <a:srgbClr val="DE0058"/>
                </a:solidFill>
                <a:cs typeface="Arial" panose="020B0604020202020204" pitchFamily="34" charset="0"/>
              </a:rPr>
              <a:t/>
            </a:r>
            <a:br>
              <a:rPr lang="en-GB" sz="1800" dirty="0">
                <a:solidFill>
                  <a:srgbClr val="DE0058"/>
                </a:solidFill>
                <a:cs typeface="Arial" panose="020B0604020202020204" pitchFamily="34" charset="0"/>
              </a:rPr>
            </a:br>
            <a:endParaRPr lang="en-GB" sz="1800" dirty="0"/>
          </a:p>
        </p:txBody>
      </p:sp>
      <p:sp>
        <p:nvSpPr>
          <p:cNvPr id="7" name="Rectangle 6"/>
          <p:cNvSpPr/>
          <p:nvPr/>
        </p:nvSpPr>
        <p:spPr>
          <a:xfrm>
            <a:off x="575235" y="1484308"/>
            <a:ext cx="5019449" cy="4247317"/>
          </a:xfrm>
          <a:prstGeom prst="rect">
            <a:avLst/>
          </a:prstGeom>
        </p:spPr>
        <p:txBody>
          <a:bodyPr wrap="square">
            <a:spAutoFit/>
          </a:bodyPr>
          <a:lstStyle/>
          <a:p>
            <a:pPr marL="285750" indent="-285750">
              <a:buFont typeface="Arial" panose="020B0604020202020204" pitchFamily="34" charset="0"/>
              <a:buChar char="•"/>
            </a:pPr>
            <a:r>
              <a:rPr lang="en-GB" dirty="0">
                <a:latin typeface="VAG Rounded" charset="0"/>
              </a:rPr>
              <a:t>Mae plant </a:t>
            </a:r>
            <a:r>
              <a:rPr lang="en-GB" dirty="0" err="1">
                <a:latin typeface="VAG Rounded" charset="0"/>
              </a:rPr>
              <a:t>yn</a:t>
            </a:r>
            <a:r>
              <a:rPr lang="en-GB" dirty="0">
                <a:latin typeface="VAG Rounded" charset="0"/>
              </a:rPr>
              <a:t> </a:t>
            </a:r>
            <a:r>
              <a:rPr lang="en-GB" dirty="0" err="1">
                <a:latin typeface="VAG Rounded" charset="0"/>
              </a:rPr>
              <a:t>fwy</a:t>
            </a:r>
            <a:r>
              <a:rPr lang="en-GB" dirty="0">
                <a:latin typeface="VAG Rounded" charset="0"/>
              </a:rPr>
              <a:t> </a:t>
            </a:r>
            <a:r>
              <a:rPr lang="en-GB" dirty="0" err="1">
                <a:latin typeface="VAG Rounded" charset="0"/>
              </a:rPr>
              <a:t>agored</a:t>
            </a:r>
            <a:r>
              <a:rPr lang="en-GB" dirty="0">
                <a:latin typeface="VAG Rounded" charset="0"/>
              </a:rPr>
              <a:t> </a:t>
            </a:r>
            <a:r>
              <a:rPr lang="en-GB" dirty="0" err="1">
                <a:latin typeface="VAG Rounded" charset="0"/>
              </a:rPr>
              <a:t>i</a:t>
            </a:r>
            <a:r>
              <a:rPr lang="en-GB" dirty="0">
                <a:latin typeface="VAG Rounded" charset="0"/>
              </a:rPr>
              <a:t> </a:t>
            </a:r>
            <a:r>
              <a:rPr lang="en-GB" dirty="0" err="1">
                <a:latin typeface="VAG Rounded" charset="0"/>
              </a:rPr>
              <a:t>gael</a:t>
            </a:r>
            <a:r>
              <a:rPr lang="en-GB" dirty="0">
                <a:latin typeface="VAG Rounded" charset="0"/>
              </a:rPr>
              <a:t> </a:t>
            </a:r>
            <a:r>
              <a:rPr lang="en-GB" dirty="0" err="1">
                <a:latin typeface="VAG Rounded" charset="0"/>
              </a:rPr>
              <a:t>eu</a:t>
            </a:r>
            <a:r>
              <a:rPr lang="en-GB" dirty="0">
                <a:latin typeface="VAG Rounded" charset="0"/>
              </a:rPr>
              <a:t> cam-</a:t>
            </a:r>
            <a:r>
              <a:rPr lang="en-GB" dirty="0" err="1">
                <a:latin typeface="VAG Rounded" charset="0"/>
              </a:rPr>
              <a:t>drin</a:t>
            </a:r>
            <a:r>
              <a:rPr lang="en-GB" dirty="0">
                <a:latin typeface="VAG Rounded" charset="0"/>
              </a:rPr>
              <a:t> </a:t>
            </a:r>
            <a:r>
              <a:rPr lang="en-GB" dirty="0" err="1">
                <a:latin typeface="VAG Rounded" charset="0"/>
              </a:rPr>
              <a:t>a’u</a:t>
            </a:r>
            <a:r>
              <a:rPr lang="en-GB" dirty="0">
                <a:latin typeface="VAG Rounded" charset="0"/>
              </a:rPr>
              <a:t> </a:t>
            </a:r>
            <a:r>
              <a:rPr lang="en-GB" dirty="0" err="1">
                <a:latin typeface="VAG Rounded" charset="0"/>
              </a:rPr>
              <a:t>hecsbloetio</a:t>
            </a:r>
            <a:endParaRPr lang="en-GB" dirty="0">
              <a:latin typeface="VAG Rounded" charset="0"/>
            </a:endParaRPr>
          </a:p>
          <a:p>
            <a:pPr marL="285750" indent="-285750">
              <a:buFont typeface="Arial" panose="020B0604020202020204" pitchFamily="34" charset="0"/>
              <a:buChar char="•"/>
            </a:pPr>
            <a:endParaRPr lang="en-GB" dirty="0">
              <a:latin typeface="VAG Rounded" charset="0"/>
            </a:endParaRPr>
          </a:p>
          <a:p>
            <a:pPr marL="285750" indent="-285750">
              <a:buFont typeface="Arial" panose="020B0604020202020204" pitchFamily="34" charset="0"/>
              <a:buChar char="•"/>
            </a:pPr>
            <a:r>
              <a:rPr lang="en-GB" dirty="0" err="1">
                <a:latin typeface="VAG Rounded" charset="0"/>
              </a:rPr>
              <a:t>Yn</a:t>
            </a:r>
            <a:r>
              <a:rPr lang="en-GB" dirty="0">
                <a:latin typeface="VAG Rounded" charset="0"/>
              </a:rPr>
              <a:t> </a:t>
            </a:r>
            <a:r>
              <a:rPr lang="en-GB" dirty="0" err="1">
                <a:latin typeface="VAG Rounded" charset="0"/>
              </a:rPr>
              <a:t>dibynnu</a:t>
            </a:r>
            <a:r>
              <a:rPr lang="en-GB" dirty="0">
                <a:latin typeface="VAG Rounded" charset="0"/>
              </a:rPr>
              <a:t> </a:t>
            </a:r>
            <a:r>
              <a:rPr lang="en-GB" dirty="0" err="1">
                <a:latin typeface="VAG Rounded" charset="0"/>
              </a:rPr>
              <a:t>ar</a:t>
            </a:r>
            <a:r>
              <a:rPr lang="en-GB" dirty="0">
                <a:latin typeface="VAG Rounded" charset="0"/>
              </a:rPr>
              <a:t> </a:t>
            </a:r>
            <a:r>
              <a:rPr lang="en-GB" dirty="0" err="1">
                <a:latin typeface="VAG Rounded" charset="0"/>
              </a:rPr>
              <a:t>eu</a:t>
            </a:r>
            <a:r>
              <a:rPr lang="en-GB" dirty="0">
                <a:latin typeface="VAG Rounded" charset="0"/>
              </a:rPr>
              <a:t> hoed, </a:t>
            </a:r>
            <a:r>
              <a:rPr lang="en-GB" dirty="0" err="1">
                <a:latin typeface="VAG Rounded" charset="0"/>
              </a:rPr>
              <a:t>mae</a:t>
            </a:r>
            <a:r>
              <a:rPr lang="en-GB" dirty="0">
                <a:latin typeface="VAG Rounded" charset="0"/>
              </a:rPr>
              <a:t> plant </a:t>
            </a:r>
            <a:r>
              <a:rPr lang="en-GB" dirty="0" err="1">
                <a:latin typeface="VAG Rounded" charset="0"/>
              </a:rPr>
              <a:t>yn</a:t>
            </a:r>
            <a:r>
              <a:rPr lang="en-GB" dirty="0">
                <a:latin typeface="VAG Rounded" charset="0"/>
              </a:rPr>
              <a:t> </a:t>
            </a:r>
            <a:r>
              <a:rPr lang="en-GB" dirty="0" err="1">
                <a:latin typeface="VAG Rounded" charset="0"/>
              </a:rPr>
              <a:t>ddibynnol</a:t>
            </a:r>
            <a:r>
              <a:rPr lang="en-GB" dirty="0">
                <a:latin typeface="VAG Rounded" charset="0"/>
              </a:rPr>
              <a:t> </a:t>
            </a:r>
            <a:r>
              <a:rPr lang="en-GB" dirty="0" err="1">
                <a:latin typeface="VAG Rounded" charset="0"/>
              </a:rPr>
              <a:t>ar</a:t>
            </a:r>
            <a:r>
              <a:rPr lang="en-GB" dirty="0">
                <a:latin typeface="VAG Rounded" charset="0"/>
              </a:rPr>
              <a:t> </a:t>
            </a:r>
            <a:r>
              <a:rPr lang="en-GB" dirty="0" err="1">
                <a:latin typeface="VAG Rounded" charset="0"/>
              </a:rPr>
              <a:t>oedolion</a:t>
            </a:r>
            <a:r>
              <a:rPr lang="en-GB" dirty="0">
                <a:latin typeface="VAG Rounded" charset="0"/>
              </a:rPr>
              <a:t> </a:t>
            </a:r>
            <a:r>
              <a:rPr lang="en-GB" dirty="0" err="1">
                <a:latin typeface="VAG Rounded" charset="0"/>
              </a:rPr>
              <a:t>yn</a:t>
            </a:r>
            <a:r>
              <a:rPr lang="en-GB" dirty="0">
                <a:latin typeface="VAG Rounded" charset="0"/>
              </a:rPr>
              <a:t> </a:t>
            </a:r>
            <a:r>
              <a:rPr lang="en-GB" dirty="0" err="1">
                <a:latin typeface="VAG Rounded" charset="0"/>
              </a:rPr>
              <a:t>llwyr</a:t>
            </a:r>
            <a:r>
              <a:rPr lang="en-GB" dirty="0">
                <a:latin typeface="VAG Rounded" charset="0"/>
              </a:rPr>
              <a:t> </a:t>
            </a:r>
            <a:r>
              <a:rPr lang="en-GB" dirty="0" err="1">
                <a:latin typeface="VAG Rounded" charset="0"/>
              </a:rPr>
              <a:t>neu</a:t>
            </a:r>
            <a:r>
              <a:rPr lang="en-GB" dirty="0">
                <a:latin typeface="VAG Rounded" charset="0"/>
              </a:rPr>
              <a:t> </a:t>
            </a:r>
            <a:r>
              <a:rPr lang="en-GB" dirty="0" err="1">
                <a:latin typeface="VAG Rounded" charset="0"/>
              </a:rPr>
              <a:t>gan</a:t>
            </a:r>
            <a:r>
              <a:rPr lang="en-GB" dirty="0">
                <a:latin typeface="VAG Rounded" charset="0"/>
              </a:rPr>
              <a:t> </a:t>
            </a:r>
            <a:r>
              <a:rPr lang="en-GB" dirty="0" err="1">
                <a:latin typeface="VAG Rounded" charset="0"/>
              </a:rPr>
              <a:t>mwyaf</a:t>
            </a:r>
            <a:r>
              <a:rPr lang="en-GB" dirty="0">
                <a:latin typeface="VAG Rounded" charset="0"/>
              </a:rPr>
              <a:t> – </a:t>
            </a:r>
            <a:r>
              <a:rPr lang="en-GB" dirty="0" err="1">
                <a:latin typeface="VAG Rounded" charset="0"/>
              </a:rPr>
              <a:t>dyw</a:t>
            </a:r>
            <a:r>
              <a:rPr lang="en-GB" dirty="0">
                <a:latin typeface="VAG Rounded" charset="0"/>
              </a:rPr>
              <a:t> </a:t>
            </a:r>
            <a:r>
              <a:rPr lang="en-GB" dirty="0" err="1">
                <a:latin typeface="VAG Rounded" charset="0"/>
              </a:rPr>
              <a:t>eu</a:t>
            </a:r>
            <a:r>
              <a:rPr lang="en-GB" dirty="0">
                <a:latin typeface="VAG Rounded" charset="0"/>
              </a:rPr>
              <a:t> </a:t>
            </a:r>
            <a:r>
              <a:rPr lang="en-GB" dirty="0" err="1">
                <a:latin typeface="VAG Rounded" charset="0"/>
              </a:rPr>
              <a:t>lles</a:t>
            </a:r>
            <a:r>
              <a:rPr lang="en-GB" dirty="0">
                <a:latin typeface="VAG Rounded" charset="0"/>
              </a:rPr>
              <a:t> </a:t>
            </a:r>
            <a:r>
              <a:rPr lang="en-GB" dirty="0" err="1">
                <a:latin typeface="VAG Rounded" charset="0"/>
              </a:rPr>
              <a:t>pennaf</a:t>
            </a:r>
            <a:r>
              <a:rPr lang="en-GB" dirty="0">
                <a:latin typeface="VAG Rounded" charset="0"/>
              </a:rPr>
              <a:t> </a:t>
            </a:r>
            <a:r>
              <a:rPr lang="en-GB" dirty="0" err="1">
                <a:latin typeface="VAG Rounded" charset="0"/>
              </a:rPr>
              <a:t>ddim</a:t>
            </a:r>
            <a:r>
              <a:rPr lang="en-GB" dirty="0">
                <a:latin typeface="VAG Rounded" charset="0"/>
              </a:rPr>
              <a:t> bob </a:t>
            </a:r>
            <a:r>
              <a:rPr lang="en-GB" dirty="0" err="1">
                <a:latin typeface="VAG Rounded" charset="0"/>
              </a:rPr>
              <a:t>amser</a:t>
            </a:r>
            <a:r>
              <a:rPr lang="en-GB" dirty="0">
                <a:latin typeface="VAG Rounded" charset="0"/>
              </a:rPr>
              <a:t> </a:t>
            </a:r>
            <a:r>
              <a:rPr lang="en-GB" dirty="0" err="1">
                <a:latin typeface="VAG Rounded" charset="0"/>
              </a:rPr>
              <a:t>yn</a:t>
            </a:r>
            <a:r>
              <a:rPr lang="en-GB" dirty="0">
                <a:latin typeface="VAG Rounded" charset="0"/>
              </a:rPr>
              <a:t> </a:t>
            </a:r>
            <a:r>
              <a:rPr lang="en-GB" dirty="0" err="1">
                <a:latin typeface="VAG Rounded" charset="0"/>
              </a:rPr>
              <a:t>cael</a:t>
            </a:r>
            <a:r>
              <a:rPr lang="en-GB" dirty="0">
                <a:latin typeface="VAG Rounded" charset="0"/>
              </a:rPr>
              <a:t> </a:t>
            </a:r>
            <a:r>
              <a:rPr lang="en-GB" dirty="0" err="1">
                <a:latin typeface="VAG Rounded" charset="0"/>
              </a:rPr>
              <a:t>ei</a:t>
            </a:r>
            <a:r>
              <a:rPr lang="en-GB" dirty="0">
                <a:latin typeface="VAG Rounded" charset="0"/>
              </a:rPr>
              <a:t> </a:t>
            </a:r>
            <a:r>
              <a:rPr lang="en-GB" dirty="0" err="1">
                <a:latin typeface="VAG Rounded" charset="0"/>
              </a:rPr>
              <a:t>ystyried</a:t>
            </a:r>
            <a:endParaRPr lang="en-GB" dirty="0">
              <a:latin typeface="VAG Rounded" charset="0"/>
            </a:endParaRPr>
          </a:p>
          <a:p>
            <a:pPr marL="285750" indent="-285750">
              <a:buFont typeface="Arial" panose="020B0604020202020204" pitchFamily="34" charset="0"/>
              <a:buChar char="•"/>
            </a:pPr>
            <a:endParaRPr lang="en-GB" dirty="0">
              <a:latin typeface="VAG Rounded" charset="0"/>
            </a:endParaRPr>
          </a:p>
          <a:p>
            <a:pPr marL="285750" indent="-285750">
              <a:buFont typeface="Arial" panose="020B0604020202020204" pitchFamily="34" charset="0"/>
              <a:buChar char="•"/>
            </a:pPr>
            <a:r>
              <a:rPr lang="en-GB" dirty="0">
                <a:latin typeface="VAG Rounded" charset="0"/>
              </a:rPr>
              <a:t>Mae plant </a:t>
            </a:r>
            <a:r>
              <a:rPr lang="en-GB" dirty="0" err="1">
                <a:latin typeface="VAG Rounded" charset="0"/>
              </a:rPr>
              <a:t>yn</a:t>
            </a:r>
            <a:r>
              <a:rPr lang="en-GB" dirty="0">
                <a:latin typeface="VAG Rounded" charset="0"/>
              </a:rPr>
              <a:t> </a:t>
            </a:r>
            <a:r>
              <a:rPr lang="en-GB" dirty="0" err="1">
                <a:latin typeface="VAG Rounded" charset="0"/>
              </a:rPr>
              <a:t>wynebu</a:t>
            </a:r>
            <a:r>
              <a:rPr lang="en-GB" dirty="0">
                <a:latin typeface="VAG Rounded" charset="0"/>
              </a:rPr>
              <a:t> </a:t>
            </a:r>
            <a:r>
              <a:rPr lang="en-GB" dirty="0" err="1">
                <a:latin typeface="VAG Rounded" charset="0"/>
              </a:rPr>
              <a:t>llu</a:t>
            </a:r>
            <a:r>
              <a:rPr lang="en-GB" dirty="0">
                <a:latin typeface="VAG Rounded" charset="0"/>
              </a:rPr>
              <a:t> o </a:t>
            </a:r>
            <a:r>
              <a:rPr lang="en-GB" dirty="0" err="1">
                <a:latin typeface="VAG Rounded" charset="0"/>
              </a:rPr>
              <a:t>derfynau</a:t>
            </a:r>
            <a:r>
              <a:rPr lang="en-GB" dirty="0">
                <a:latin typeface="VAG Rounded" charset="0"/>
              </a:rPr>
              <a:t> </a:t>
            </a:r>
            <a:r>
              <a:rPr lang="en-GB" dirty="0" err="1">
                <a:latin typeface="VAG Rounded" charset="0"/>
              </a:rPr>
              <a:t>oed</a:t>
            </a:r>
            <a:r>
              <a:rPr lang="en-GB" dirty="0">
                <a:latin typeface="VAG Rounded" charset="0"/>
              </a:rPr>
              <a:t> </a:t>
            </a:r>
            <a:r>
              <a:rPr lang="en-GB" dirty="0" err="1">
                <a:latin typeface="VAG Rounded" charset="0"/>
              </a:rPr>
              <a:t>cyfreithiol</a:t>
            </a:r>
            <a:r>
              <a:rPr lang="en-GB" dirty="0">
                <a:latin typeface="VAG Rounded" charset="0"/>
              </a:rPr>
              <a:t> </a:t>
            </a:r>
            <a:r>
              <a:rPr lang="en-GB" dirty="0" err="1">
                <a:latin typeface="VAG Rounded" charset="0"/>
              </a:rPr>
              <a:t>pryd</a:t>
            </a:r>
            <a:r>
              <a:rPr lang="en-GB" dirty="0">
                <a:latin typeface="VAG Rounded" charset="0"/>
              </a:rPr>
              <a:t> y </a:t>
            </a:r>
            <a:r>
              <a:rPr lang="en-GB" dirty="0" err="1">
                <a:latin typeface="VAG Rounded" charset="0"/>
              </a:rPr>
              <a:t>bernir</a:t>
            </a:r>
            <a:r>
              <a:rPr lang="en-GB" dirty="0">
                <a:latin typeface="VAG Rounded" charset="0"/>
              </a:rPr>
              <a:t> </a:t>
            </a:r>
            <a:r>
              <a:rPr lang="en-GB" dirty="0" err="1">
                <a:latin typeface="VAG Rounded" charset="0"/>
              </a:rPr>
              <a:t>eu</a:t>
            </a:r>
            <a:r>
              <a:rPr lang="en-GB" dirty="0">
                <a:latin typeface="VAG Rounded" charset="0"/>
              </a:rPr>
              <a:t> bod </a:t>
            </a:r>
            <a:r>
              <a:rPr lang="en-GB" dirty="0" err="1">
                <a:latin typeface="VAG Rounded" charset="0"/>
              </a:rPr>
              <a:t>nhw’n</a:t>
            </a:r>
            <a:r>
              <a:rPr lang="en-GB" dirty="0">
                <a:latin typeface="VAG Rounded" charset="0"/>
              </a:rPr>
              <a:t> </a:t>
            </a:r>
            <a:r>
              <a:rPr lang="en-GB" dirty="0" err="1">
                <a:latin typeface="VAG Rounded" charset="0"/>
              </a:rPr>
              <a:t>gallu</a:t>
            </a:r>
            <a:r>
              <a:rPr lang="en-GB" dirty="0">
                <a:latin typeface="VAG Rounded" charset="0"/>
              </a:rPr>
              <a:t> </a:t>
            </a:r>
            <a:r>
              <a:rPr lang="en-GB" dirty="0" err="1">
                <a:latin typeface="VAG Rounded" charset="0"/>
              </a:rPr>
              <a:t>gwneud</a:t>
            </a:r>
            <a:r>
              <a:rPr lang="en-GB" dirty="0">
                <a:latin typeface="VAG Rounded" charset="0"/>
              </a:rPr>
              <a:t> </a:t>
            </a:r>
            <a:r>
              <a:rPr lang="en-GB" dirty="0" err="1">
                <a:latin typeface="VAG Rounded" charset="0"/>
              </a:rPr>
              <a:t>penderfyniadau</a:t>
            </a:r>
            <a:r>
              <a:rPr lang="en-GB" dirty="0">
                <a:latin typeface="VAG Rounded" charset="0"/>
              </a:rPr>
              <a:t> </a:t>
            </a:r>
            <a:r>
              <a:rPr lang="en-GB" dirty="0" err="1">
                <a:latin typeface="VAG Rounded" charset="0"/>
              </a:rPr>
              <a:t>drostynt</a:t>
            </a:r>
            <a:r>
              <a:rPr lang="en-GB" dirty="0">
                <a:latin typeface="VAG Rounded" charset="0"/>
              </a:rPr>
              <a:t> </a:t>
            </a:r>
            <a:r>
              <a:rPr lang="en-GB" dirty="0" err="1">
                <a:latin typeface="VAG Rounded" charset="0"/>
              </a:rPr>
              <a:t>eu</a:t>
            </a:r>
            <a:r>
              <a:rPr lang="en-GB" dirty="0">
                <a:latin typeface="VAG Rounded" charset="0"/>
              </a:rPr>
              <a:t> </a:t>
            </a:r>
            <a:r>
              <a:rPr lang="en-GB" dirty="0" err="1">
                <a:latin typeface="VAG Rounded" charset="0"/>
              </a:rPr>
              <a:t>hunain</a:t>
            </a:r>
            <a:endParaRPr lang="en-GB" dirty="0">
              <a:latin typeface="VAG Rounded" charset="0"/>
            </a:endParaRPr>
          </a:p>
          <a:p>
            <a:pPr marL="285750" indent="-285750">
              <a:buFont typeface="Arial" panose="020B0604020202020204" pitchFamily="34" charset="0"/>
              <a:buChar char="•"/>
            </a:pPr>
            <a:endParaRPr lang="en-GB" dirty="0">
              <a:latin typeface="VAG Rounded" charset="0"/>
            </a:endParaRPr>
          </a:p>
          <a:p>
            <a:pPr marL="285750" indent="-285750">
              <a:buFont typeface="Arial" panose="020B0604020202020204" pitchFamily="34" charset="0"/>
              <a:buChar char="•"/>
            </a:pPr>
            <a:r>
              <a:rPr lang="en-GB" dirty="0">
                <a:latin typeface="VAG Rounded" charset="0"/>
              </a:rPr>
              <a:t>Mae plant </a:t>
            </a:r>
            <a:r>
              <a:rPr lang="en-GB" dirty="0" err="1">
                <a:latin typeface="VAG Rounded" charset="0"/>
              </a:rPr>
              <a:t>yn</a:t>
            </a:r>
            <a:r>
              <a:rPr lang="en-GB" dirty="0">
                <a:latin typeface="VAG Rounded" charset="0"/>
              </a:rPr>
              <a:t> </a:t>
            </a:r>
            <a:r>
              <a:rPr lang="en-GB" dirty="0" err="1">
                <a:latin typeface="VAG Rounded" charset="0"/>
              </a:rPr>
              <a:t>aml</a:t>
            </a:r>
            <a:r>
              <a:rPr lang="en-GB" dirty="0">
                <a:latin typeface="VAG Rounded" charset="0"/>
              </a:rPr>
              <a:t> </a:t>
            </a:r>
            <a:r>
              <a:rPr lang="en-GB" dirty="0" err="1">
                <a:latin typeface="VAG Rounded" charset="0"/>
              </a:rPr>
              <a:t>heb</a:t>
            </a:r>
            <a:r>
              <a:rPr lang="en-GB" dirty="0">
                <a:latin typeface="VAG Rounded" charset="0"/>
              </a:rPr>
              <a:t> </a:t>
            </a:r>
            <a:r>
              <a:rPr lang="en-GB" dirty="0" err="1">
                <a:latin typeface="VAG Rounded" charset="0"/>
              </a:rPr>
              <a:t>lais</a:t>
            </a:r>
            <a:r>
              <a:rPr lang="en-GB" dirty="0"/>
              <a:t/>
            </a:r>
            <a:br>
              <a:rPr lang="en-GB" dirty="0"/>
            </a:br>
            <a:endParaRPr lang="en-GB" dirty="0"/>
          </a:p>
        </p:txBody>
      </p:sp>
      <p:pic>
        <p:nvPicPr>
          <p:cNvPr id="2" name="Why have rig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62693" y="5025516"/>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09513" y="5025517"/>
            <a:ext cx="487363" cy="487363"/>
          </a:xfrm>
          <a:prstGeom prst="rect">
            <a:avLst/>
          </a:prstGeom>
        </p:spPr>
      </p:pic>
    </p:spTree>
    <p:extLst>
      <p:ext uri="{BB962C8B-B14F-4D97-AF65-F5344CB8AC3E}">
        <p14:creationId xmlns:p14="http://schemas.microsoft.com/office/powerpoint/2010/main" val="2739534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15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47637" y="964148"/>
            <a:ext cx="5228320" cy="3615349"/>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spcBef>
                <a:spcPts val="1000"/>
              </a:spcBef>
            </a:pPr>
            <a:r>
              <a:rPr lang="en-US" sz="2400" b="1" dirty="0">
                <a:solidFill>
                  <a:schemeClr val="tx1"/>
                </a:solidFill>
                <a:latin typeface="VAG Rounded" charset="0"/>
              </a:rPr>
              <a:t>UNCRC</a:t>
            </a:r>
            <a:r>
              <a:rPr lang="en-US" sz="2400" dirty="0">
                <a:solidFill>
                  <a:schemeClr val="tx1"/>
                </a:solidFill>
                <a:latin typeface="VAG Rounded" charset="0"/>
              </a:rPr>
              <a:t> - </a:t>
            </a:r>
            <a:r>
              <a:rPr lang="en-US" sz="2000" dirty="0">
                <a:solidFill>
                  <a:schemeClr val="tx1"/>
                </a:solidFill>
                <a:latin typeface="VAG Rounded" charset="0"/>
                <a:ea typeface="+mn-ea"/>
                <a:cs typeface="+mn-cs"/>
              </a:rPr>
              <a:t>United Nations Convention on the Rights of the Child is an international agreement that protects the human rights of those under the age of 18.</a:t>
            </a:r>
          </a:p>
          <a:p>
            <a:pPr algn="l">
              <a:spcBef>
                <a:spcPts val="1000"/>
              </a:spcBef>
            </a:pPr>
            <a:endParaRPr lang="en-US" sz="2000" dirty="0">
              <a:solidFill>
                <a:schemeClr val="tx1"/>
              </a:solidFill>
              <a:latin typeface="VAG Rounded" charset="0"/>
              <a:ea typeface="+mn-ea"/>
              <a:cs typeface="+mn-cs"/>
            </a:endParaRPr>
          </a:p>
          <a:p>
            <a:pPr algn="l">
              <a:spcBef>
                <a:spcPts val="1000"/>
              </a:spcBef>
            </a:pPr>
            <a:r>
              <a:rPr lang="en-US" sz="2000" dirty="0">
                <a:solidFill>
                  <a:schemeClr val="tx1"/>
                </a:solidFill>
                <a:latin typeface="VAG Rounded" charset="0"/>
                <a:ea typeface="+mn-ea"/>
                <a:cs typeface="+mn-cs"/>
              </a:rPr>
              <a:t>It lists the rights that all children and young people, everywhere in the world have.</a:t>
            </a:r>
          </a:p>
          <a:p>
            <a:pPr algn="l">
              <a:spcBef>
                <a:spcPts val="1000"/>
              </a:spcBef>
            </a:pPr>
            <a:endParaRPr lang="en-US" sz="2000" dirty="0">
              <a:solidFill>
                <a:schemeClr val="tx1"/>
              </a:solidFill>
              <a:latin typeface="VAG Rounded" charset="0"/>
              <a:ea typeface="+mn-ea"/>
              <a:cs typeface="+mn-cs"/>
            </a:endParaRPr>
          </a:p>
          <a:p>
            <a:pPr algn="l">
              <a:spcBef>
                <a:spcPts val="1000"/>
              </a:spcBef>
            </a:pPr>
            <a:r>
              <a:rPr lang="en-US" sz="2000" dirty="0">
                <a:solidFill>
                  <a:schemeClr val="tx1"/>
                </a:solidFill>
                <a:latin typeface="VAG Rounded" charset="0"/>
                <a:ea typeface="+mn-ea"/>
                <a:cs typeface="+mn-cs"/>
              </a:rPr>
              <a:t>It was adopted by the UN in 1989, the UK ratified it in 1991 and it came into force in 1992.</a:t>
            </a:r>
          </a:p>
        </p:txBody>
      </p:sp>
      <p:sp>
        <p:nvSpPr>
          <p:cNvPr id="8" name="Subtitle 2"/>
          <p:cNvSpPr txBox="1">
            <a:spLocks/>
          </p:cNvSpPr>
          <p:nvPr/>
        </p:nvSpPr>
        <p:spPr>
          <a:xfrm>
            <a:off x="583687" y="964148"/>
            <a:ext cx="5549575" cy="402058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400" b="1" dirty="0">
                <a:solidFill>
                  <a:schemeClr val="tx1"/>
                </a:solidFill>
                <a:latin typeface="VAG Rounded" charset="0"/>
              </a:rPr>
              <a:t>CCUHP </a:t>
            </a:r>
            <a:r>
              <a:rPr lang="en-GB" sz="2200" dirty="0">
                <a:solidFill>
                  <a:schemeClr val="tx1"/>
                </a:solidFill>
                <a:latin typeface="VAG Rounded" charset="0"/>
              </a:rPr>
              <a:t>– </a:t>
            </a:r>
            <a:r>
              <a:rPr lang="en-GB" sz="2000" dirty="0" err="1">
                <a:solidFill>
                  <a:schemeClr val="tx1"/>
                </a:solidFill>
                <a:latin typeface="VAG Rounded" charset="0"/>
              </a:rPr>
              <a:t>Confensiwn</a:t>
            </a:r>
            <a:r>
              <a:rPr lang="en-GB" sz="2000" dirty="0">
                <a:solidFill>
                  <a:schemeClr val="tx1"/>
                </a:solidFill>
                <a:latin typeface="VAG Rounded" charset="0"/>
              </a:rPr>
              <a:t> y  </a:t>
            </a:r>
            <a:r>
              <a:rPr lang="en-GB" sz="2000" dirty="0" err="1">
                <a:solidFill>
                  <a:schemeClr val="tx1"/>
                </a:solidFill>
                <a:latin typeface="VAG Rounded" charset="0"/>
              </a:rPr>
              <a:t>Cenhedloedd</a:t>
            </a:r>
            <a:r>
              <a:rPr lang="en-GB" sz="2000" dirty="0">
                <a:solidFill>
                  <a:schemeClr val="tx1"/>
                </a:solidFill>
                <a:latin typeface="VAG Rounded" charset="0"/>
              </a:rPr>
              <a:t> </a:t>
            </a:r>
            <a:r>
              <a:rPr lang="en-GB" sz="2000" dirty="0" err="1">
                <a:solidFill>
                  <a:schemeClr val="tx1"/>
                </a:solidFill>
                <a:latin typeface="VAG Rounded" charset="0"/>
              </a:rPr>
              <a:t>Unedig</a:t>
            </a:r>
            <a:r>
              <a:rPr lang="en-GB" sz="2000" dirty="0">
                <a:solidFill>
                  <a:schemeClr val="tx1"/>
                </a:solidFill>
                <a:latin typeface="VAG Rounded" charset="0"/>
              </a:rPr>
              <a:t> </a:t>
            </a:r>
            <a:r>
              <a:rPr lang="en-GB" sz="2000" dirty="0" err="1">
                <a:solidFill>
                  <a:schemeClr val="tx1"/>
                </a:solidFill>
                <a:latin typeface="VAG Rounded" charset="0"/>
              </a:rPr>
              <a:t>ar</a:t>
            </a:r>
            <a:r>
              <a:rPr lang="en-GB" sz="2000" dirty="0">
                <a:solidFill>
                  <a:schemeClr val="tx1"/>
                </a:solidFill>
                <a:latin typeface="VAG Rounded" charset="0"/>
              </a:rPr>
              <a:t> </a:t>
            </a:r>
            <a:r>
              <a:rPr lang="en-GB" sz="2000" dirty="0" err="1">
                <a:solidFill>
                  <a:schemeClr val="tx1"/>
                </a:solidFill>
                <a:latin typeface="VAG Rounded" charset="0"/>
              </a:rPr>
              <a:t>Hawliau’r</a:t>
            </a:r>
            <a:r>
              <a:rPr lang="en-GB" sz="2000" dirty="0">
                <a:solidFill>
                  <a:schemeClr val="tx1"/>
                </a:solidFill>
                <a:latin typeface="VAG Rounded" charset="0"/>
              </a:rPr>
              <a:t> </a:t>
            </a:r>
            <a:r>
              <a:rPr lang="en-GB" sz="2000" dirty="0" err="1">
                <a:solidFill>
                  <a:schemeClr val="tx1"/>
                </a:solidFill>
                <a:latin typeface="VAG Rounded" charset="0"/>
              </a:rPr>
              <a:t>Plentyn</a:t>
            </a:r>
            <a:r>
              <a:rPr lang="en-GB" sz="2000" dirty="0">
                <a:solidFill>
                  <a:schemeClr val="tx1"/>
                </a:solidFill>
                <a:latin typeface="VAG Rounded" charset="0"/>
              </a:rPr>
              <a:t>. </a:t>
            </a:r>
            <a:r>
              <a:rPr lang="en-GB" sz="2000" dirty="0" err="1">
                <a:solidFill>
                  <a:schemeClr val="tx1"/>
                </a:solidFill>
                <a:latin typeface="VAG Rounded" charset="0"/>
              </a:rPr>
              <a:t>Cytundeb</a:t>
            </a:r>
            <a:r>
              <a:rPr lang="en-GB" sz="2000" dirty="0">
                <a:solidFill>
                  <a:schemeClr val="tx1"/>
                </a:solidFill>
                <a:latin typeface="VAG Rounded" charset="0"/>
              </a:rPr>
              <a:t> </a:t>
            </a:r>
            <a:r>
              <a:rPr lang="en-GB" sz="2000" dirty="0" err="1">
                <a:solidFill>
                  <a:schemeClr val="tx1"/>
                </a:solidFill>
                <a:latin typeface="VAG Rounded" charset="0"/>
              </a:rPr>
              <a:t>rhyngwladol</a:t>
            </a:r>
            <a:r>
              <a:rPr lang="en-GB" sz="2000" dirty="0">
                <a:solidFill>
                  <a:schemeClr val="tx1"/>
                </a:solidFill>
                <a:latin typeface="VAG Rounded" charset="0"/>
              </a:rPr>
              <a:t> </a:t>
            </a:r>
            <a:r>
              <a:rPr lang="en-GB" sz="2000" dirty="0" err="1">
                <a:solidFill>
                  <a:schemeClr val="tx1"/>
                </a:solidFill>
                <a:latin typeface="VAG Rounded" charset="0"/>
              </a:rPr>
              <a:t>yw</a:t>
            </a:r>
            <a:r>
              <a:rPr lang="en-GB" sz="2000" dirty="0">
                <a:solidFill>
                  <a:schemeClr val="tx1"/>
                </a:solidFill>
                <a:latin typeface="VAG Rounded" charset="0"/>
              </a:rPr>
              <a:t> </a:t>
            </a:r>
            <a:r>
              <a:rPr lang="en-GB" sz="2000" dirty="0" err="1">
                <a:solidFill>
                  <a:schemeClr val="tx1"/>
                </a:solidFill>
                <a:latin typeface="VAG Rounded" charset="0"/>
              </a:rPr>
              <a:t>hwn</a:t>
            </a:r>
            <a:r>
              <a:rPr lang="en-GB" sz="2000" dirty="0">
                <a:solidFill>
                  <a:schemeClr val="tx1"/>
                </a:solidFill>
                <a:latin typeface="VAG Rounded" charset="0"/>
              </a:rPr>
              <a:t> </a:t>
            </a:r>
            <a:r>
              <a:rPr lang="en-GB" sz="2000" dirty="0" err="1">
                <a:solidFill>
                  <a:schemeClr val="tx1"/>
                </a:solidFill>
                <a:latin typeface="VAG Rounded" charset="0"/>
              </a:rPr>
              <a:t>sy’n</a:t>
            </a:r>
            <a:r>
              <a:rPr lang="en-GB" sz="2000" dirty="0">
                <a:solidFill>
                  <a:schemeClr val="tx1"/>
                </a:solidFill>
                <a:latin typeface="VAG Rounded" charset="0"/>
              </a:rPr>
              <a:t> </a:t>
            </a:r>
            <a:r>
              <a:rPr lang="en-GB" sz="2000" dirty="0" err="1">
                <a:solidFill>
                  <a:schemeClr val="tx1"/>
                </a:solidFill>
                <a:latin typeface="VAG Rounded" charset="0"/>
              </a:rPr>
              <a:t>amddiffyn</a:t>
            </a:r>
            <a:r>
              <a:rPr lang="en-GB" sz="2000" dirty="0">
                <a:solidFill>
                  <a:schemeClr val="tx1"/>
                </a:solidFill>
                <a:latin typeface="VAG Rounded" charset="0"/>
              </a:rPr>
              <a:t> </a:t>
            </a:r>
            <a:r>
              <a:rPr lang="en-GB" sz="2000" dirty="0" err="1">
                <a:solidFill>
                  <a:schemeClr val="tx1"/>
                </a:solidFill>
                <a:latin typeface="VAG Rounded" charset="0"/>
              </a:rPr>
              <a:t>hawliau</a:t>
            </a:r>
            <a:r>
              <a:rPr lang="en-GB" sz="2000" dirty="0">
                <a:solidFill>
                  <a:schemeClr val="tx1"/>
                </a:solidFill>
                <a:latin typeface="VAG Rounded" charset="0"/>
              </a:rPr>
              <a:t> </a:t>
            </a:r>
            <a:r>
              <a:rPr lang="en-GB" sz="2000" dirty="0" err="1">
                <a:solidFill>
                  <a:schemeClr val="tx1"/>
                </a:solidFill>
                <a:latin typeface="VAG Rounded" charset="0"/>
              </a:rPr>
              <a:t>dynol</a:t>
            </a:r>
            <a:r>
              <a:rPr lang="en-GB" sz="2000" dirty="0">
                <a:solidFill>
                  <a:schemeClr val="tx1"/>
                </a:solidFill>
                <a:latin typeface="VAG Rounded" charset="0"/>
              </a:rPr>
              <a:t> </a:t>
            </a:r>
            <a:r>
              <a:rPr lang="en-GB" sz="2000" dirty="0" err="1">
                <a:solidFill>
                  <a:schemeClr val="tx1"/>
                </a:solidFill>
                <a:latin typeface="VAG Rounded" charset="0"/>
              </a:rPr>
              <a:t>pobl</a:t>
            </a:r>
            <a:r>
              <a:rPr lang="en-GB" sz="2000" dirty="0">
                <a:solidFill>
                  <a:schemeClr val="tx1"/>
                </a:solidFill>
                <a:latin typeface="VAG Rounded" charset="0"/>
              </a:rPr>
              <a:t> o </a:t>
            </a:r>
            <a:r>
              <a:rPr lang="en-GB" sz="2000" dirty="0" err="1">
                <a:solidFill>
                  <a:schemeClr val="tx1"/>
                </a:solidFill>
                <a:latin typeface="VAG Rounded" charset="0"/>
              </a:rPr>
              <a:t>dan</a:t>
            </a:r>
            <a:r>
              <a:rPr lang="en-GB" sz="2000" dirty="0">
                <a:solidFill>
                  <a:schemeClr val="tx1"/>
                </a:solidFill>
                <a:latin typeface="VAG Rounded" charset="0"/>
              </a:rPr>
              <a:t> 18 </a:t>
            </a:r>
            <a:r>
              <a:rPr lang="en-GB" sz="2000" dirty="0" err="1">
                <a:solidFill>
                  <a:schemeClr val="tx1"/>
                </a:solidFill>
                <a:latin typeface="VAG Rounded" charset="0"/>
              </a:rPr>
              <a:t>oed</a:t>
            </a:r>
            <a:r>
              <a:rPr lang="en-GB" sz="2000" dirty="0">
                <a:solidFill>
                  <a:schemeClr val="tx1"/>
                </a:solidFill>
                <a:latin typeface="VAG Rounded" charset="0"/>
              </a:rPr>
              <a:t>.</a:t>
            </a:r>
          </a:p>
          <a:p>
            <a:pPr marL="342900" lvl="0" indent="-342900">
              <a:buFont typeface="Arial" panose="020B0604020202020204" pitchFamily="34" charset="0"/>
              <a:buChar char="•"/>
            </a:pPr>
            <a:endParaRPr lang="en-GB" sz="2000" dirty="0">
              <a:solidFill>
                <a:schemeClr val="tx1"/>
              </a:solidFill>
              <a:latin typeface="VAG Rounded" charset="0"/>
            </a:endParaRPr>
          </a:p>
          <a:p>
            <a:pPr lvl="0" algn="l"/>
            <a:r>
              <a:rPr lang="en-GB" sz="2000" dirty="0" err="1">
                <a:solidFill>
                  <a:schemeClr val="tx1"/>
                </a:solidFill>
                <a:latin typeface="VAG Rounded" charset="0"/>
              </a:rPr>
              <a:t>Mae’n</a:t>
            </a:r>
            <a:r>
              <a:rPr lang="en-GB" sz="2000" dirty="0">
                <a:solidFill>
                  <a:schemeClr val="tx1"/>
                </a:solidFill>
                <a:latin typeface="VAG Rounded" charset="0"/>
              </a:rPr>
              <a:t> </a:t>
            </a:r>
            <a:r>
              <a:rPr lang="en-GB" sz="2000" dirty="0" err="1">
                <a:solidFill>
                  <a:schemeClr val="tx1"/>
                </a:solidFill>
                <a:latin typeface="VAG Rounded" charset="0"/>
              </a:rPr>
              <a:t>rhestru’r</a:t>
            </a:r>
            <a:r>
              <a:rPr lang="en-GB" sz="2000" dirty="0">
                <a:solidFill>
                  <a:schemeClr val="tx1"/>
                </a:solidFill>
                <a:latin typeface="VAG Rounded" charset="0"/>
              </a:rPr>
              <a:t> </a:t>
            </a:r>
            <a:r>
              <a:rPr lang="en-GB" sz="2000" dirty="0" err="1">
                <a:solidFill>
                  <a:schemeClr val="tx1"/>
                </a:solidFill>
                <a:latin typeface="VAG Rounded" charset="0"/>
              </a:rPr>
              <a:t>hawliau</a:t>
            </a:r>
            <a:r>
              <a:rPr lang="en-GB" sz="2000" dirty="0">
                <a:solidFill>
                  <a:schemeClr val="tx1"/>
                </a:solidFill>
                <a:latin typeface="VAG Rounded" charset="0"/>
              </a:rPr>
              <a:t> </a:t>
            </a:r>
            <a:r>
              <a:rPr lang="en-GB" sz="2000" dirty="0" err="1">
                <a:solidFill>
                  <a:schemeClr val="tx1"/>
                </a:solidFill>
                <a:latin typeface="VAG Rounded" charset="0"/>
              </a:rPr>
              <a:t>sydd</a:t>
            </a:r>
            <a:r>
              <a:rPr lang="en-GB" sz="2000" dirty="0">
                <a:solidFill>
                  <a:schemeClr val="tx1"/>
                </a:solidFill>
                <a:latin typeface="VAG Rounded" charset="0"/>
              </a:rPr>
              <a:t> </a:t>
            </a:r>
            <a:r>
              <a:rPr lang="en-GB" sz="2000" dirty="0" err="1">
                <a:solidFill>
                  <a:schemeClr val="tx1"/>
                </a:solidFill>
                <a:latin typeface="VAG Rounded" charset="0"/>
              </a:rPr>
              <a:t>gan</a:t>
            </a:r>
            <a:r>
              <a:rPr lang="en-GB" sz="2000" dirty="0">
                <a:solidFill>
                  <a:schemeClr val="tx1"/>
                </a:solidFill>
                <a:latin typeface="VAG Rounded" charset="0"/>
              </a:rPr>
              <a:t> bob </a:t>
            </a:r>
            <a:r>
              <a:rPr lang="en-GB" sz="2000" dirty="0" err="1">
                <a:solidFill>
                  <a:schemeClr val="tx1"/>
                </a:solidFill>
                <a:latin typeface="VAG Rounded" charset="0"/>
              </a:rPr>
              <a:t>plentyn</a:t>
            </a:r>
            <a:r>
              <a:rPr lang="en-GB" sz="2000" dirty="0">
                <a:solidFill>
                  <a:schemeClr val="tx1"/>
                </a:solidFill>
                <a:latin typeface="VAG Rounded" charset="0"/>
              </a:rPr>
              <a:t> a </a:t>
            </a:r>
            <a:r>
              <a:rPr lang="en-GB" sz="2000" dirty="0" err="1">
                <a:solidFill>
                  <a:schemeClr val="tx1"/>
                </a:solidFill>
                <a:latin typeface="VAG Rounded" charset="0"/>
              </a:rPr>
              <a:t>pherson</a:t>
            </a:r>
            <a:r>
              <a:rPr lang="en-GB" sz="2000" dirty="0">
                <a:solidFill>
                  <a:schemeClr val="tx1"/>
                </a:solidFill>
                <a:latin typeface="VAG Rounded" charset="0"/>
              </a:rPr>
              <a:t> </a:t>
            </a:r>
            <a:r>
              <a:rPr lang="en-GB" sz="2000" dirty="0" err="1">
                <a:solidFill>
                  <a:schemeClr val="tx1"/>
                </a:solidFill>
                <a:latin typeface="VAG Rounded" charset="0"/>
              </a:rPr>
              <a:t>ifanc</a:t>
            </a:r>
            <a:r>
              <a:rPr lang="en-GB" sz="2000" dirty="0">
                <a:solidFill>
                  <a:schemeClr val="tx1"/>
                </a:solidFill>
                <a:latin typeface="VAG Rounded" charset="0"/>
              </a:rPr>
              <a:t>, </a:t>
            </a:r>
            <a:r>
              <a:rPr lang="en-GB" sz="2000" dirty="0" err="1">
                <a:solidFill>
                  <a:schemeClr val="tx1"/>
                </a:solidFill>
                <a:latin typeface="VAG Rounded" charset="0"/>
              </a:rPr>
              <a:t>ym</a:t>
            </a:r>
            <a:r>
              <a:rPr lang="en-GB" sz="2000" dirty="0">
                <a:solidFill>
                  <a:schemeClr val="tx1"/>
                </a:solidFill>
                <a:latin typeface="VAG Rounded" charset="0"/>
              </a:rPr>
              <a:t> </a:t>
            </a:r>
            <a:r>
              <a:rPr lang="en-GB" sz="2000" dirty="0" err="1">
                <a:solidFill>
                  <a:schemeClr val="tx1"/>
                </a:solidFill>
                <a:latin typeface="VAG Rounded" charset="0"/>
              </a:rPr>
              <a:t>mhobman</a:t>
            </a:r>
            <a:r>
              <a:rPr lang="en-GB" sz="2000" dirty="0">
                <a:solidFill>
                  <a:schemeClr val="tx1"/>
                </a:solidFill>
                <a:latin typeface="VAG Rounded" charset="0"/>
              </a:rPr>
              <a:t> </a:t>
            </a:r>
            <a:r>
              <a:rPr lang="en-GB" sz="2000" dirty="0" err="1">
                <a:solidFill>
                  <a:schemeClr val="tx1"/>
                </a:solidFill>
                <a:latin typeface="VAG Rounded" charset="0"/>
              </a:rPr>
              <a:t>yn</a:t>
            </a:r>
            <a:r>
              <a:rPr lang="en-GB" sz="2000" dirty="0">
                <a:solidFill>
                  <a:schemeClr val="tx1"/>
                </a:solidFill>
                <a:latin typeface="VAG Rounded" charset="0"/>
              </a:rPr>
              <a:t> y </a:t>
            </a:r>
            <a:r>
              <a:rPr lang="en-GB" sz="2000" dirty="0" err="1">
                <a:solidFill>
                  <a:schemeClr val="tx1"/>
                </a:solidFill>
                <a:latin typeface="VAG Rounded" charset="0"/>
              </a:rPr>
              <a:t>byd</a:t>
            </a:r>
            <a:r>
              <a:rPr lang="en-GB" sz="2000" dirty="0">
                <a:solidFill>
                  <a:schemeClr val="tx1"/>
                </a:solidFill>
                <a:latin typeface="VAG Rounded" charset="0"/>
              </a:rPr>
              <a:t>.</a:t>
            </a:r>
          </a:p>
          <a:p>
            <a:pPr marL="342900" lvl="0" indent="-342900">
              <a:buFont typeface="Arial" panose="020B0604020202020204" pitchFamily="34" charset="0"/>
              <a:buChar char="•"/>
            </a:pPr>
            <a:endParaRPr lang="en-GB" sz="2000" dirty="0">
              <a:solidFill>
                <a:schemeClr val="tx1"/>
              </a:solidFill>
              <a:latin typeface="VAG Rounded" charset="0"/>
            </a:endParaRPr>
          </a:p>
          <a:p>
            <a:pPr lvl="0" algn="l"/>
            <a:r>
              <a:rPr lang="en-GB" sz="2000" dirty="0" err="1">
                <a:solidFill>
                  <a:schemeClr val="tx1"/>
                </a:solidFill>
                <a:latin typeface="VAG Rounded" charset="0"/>
              </a:rPr>
              <a:t>Cafodd</a:t>
            </a:r>
            <a:r>
              <a:rPr lang="en-GB" sz="2000" dirty="0">
                <a:solidFill>
                  <a:schemeClr val="tx1"/>
                </a:solidFill>
                <a:latin typeface="VAG Rounded" charset="0"/>
              </a:rPr>
              <a:t> </a:t>
            </a:r>
            <a:r>
              <a:rPr lang="en-GB" sz="2000" dirty="0" err="1">
                <a:solidFill>
                  <a:schemeClr val="tx1"/>
                </a:solidFill>
                <a:latin typeface="VAG Rounded" charset="0"/>
              </a:rPr>
              <a:t>ei</a:t>
            </a:r>
            <a:r>
              <a:rPr lang="en-GB" sz="2000" dirty="0">
                <a:solidFill>
                  <a:schemeClr val="tx1"/>
                </a:solidFill>
                <a:latin typeface="VAG Rounded" charset="0"/>
              </a:rPr>
              <a:t> </a:t>
            </a:r>
            <a:r>
              <a:rPr lang="en-GB" sz="2000" dirty="0" err="1">
                <a:solidFill>
                  <a:schemeClr val="tx1"/>
                </a:solidFill>
                <a:latin typeface="VAG Rounded" charset="0"/>
              </a:rPr>
              <a:t>fabwysiadu</a:t>
            </a:r>
            <a:r>
              <a:rPr lang="en-GB" sz="2000" dirty="0">
                <a:solidFill>
                  <a:schemeClr val="tx1"/>
                </a:solidFill>
                <a:latin typeface="VAG Rounded" charset="0"/>
              </a:rPr>
              <a:t> </a:t>
            </a:r>
            <a:r>
              <a:rPr lang="en-GB" sz="2000" dirty="0" err="1">
                <a:solidFill>
                  <a:schemeClr val="tx1"/>
                </a:solidFill>
                <a:latin typeface="VAG Rounded" charset="0"/>
              </a:rPr>
              <a:t>gan</a:t>
            </a:r>
            <a:r>
              <a:rPr lang="en-GB" sz="2000" dirty="0">
                <a:solidFill>
                  <a:schemeClr val="tx1"/>
                </a:solidFill>
                <a:latin typeface="VAG Rounded" charset="0"/>
              </a:rPr>
              <a:t> y CU </a:t>
            </a:r>
            <a:r>
              <a:rPr lang="en-GB" sz="2000" dirty="0" err="1">
                <a:solidFill>
                  <a:schemeClr val="tx1"/>
                </a:solidFill>
                <a:latin typeface="VAG Rounded" charset="0"/>
              </a:rPr>
              <a:t>yn</a:t>
            </a:r>
            <a:r>
              <a:rPr lang="en-GB" sz="2000" dirty="0">
                <a:solidFill>
                  <a:schemeClr val="tx1"/>
                </a:solidFill>
                <a:latin typeface="VAG Rounded" charset="0"/>
              </a:rPr>
              <a:t> 1989, </a:t>
            </a:r>
            <a:r>
              <a:rPr lang="en-GB" sz="2000" dirty="0" err="1">
                <a:solidFill>
                  <a:schemeClr val="tx1"/>
                </a:solidFill>
                <a:latin typeface="VAG Rounded" charset="0"/>
              </a:rPr>
              <a:t>cafodd</a:t>
            </a:r>
            <a:r>
              <a:rPr lang="en-GB" sz="2000" dirty="0">
                <a:solidFill>
                  <a:schemeClr val="tx1"/>
                </a:solidFill>
                <a:latin typeface="VAG Rounded" charset="0"/>
              </a:rPr>
              <a:t> </a:t>
            </a:r>
            <a:r>
              <a:rPr lang="en-GB" sz="2000" dirty="0" err="1">
                <a:solidFill>
                  <a:schemeClr val="tx1"/>
                </a:solidFill>
                <a:latin typeface="VAG Rounded" charset="0"/>
              </a:rPr>
              <a:t>ei</a:t>
            </a:r>
            <a:r>
              <a:rPr lang="en-GB" sz="2000" dirty="0">
                <a:solidFill>
                  <a:schemeClr val="tx1"/>
                </a:solidFill>
                <a:latin typeface="VAG Rounded" charset="0"/>
              </a:rPr>
              <a:t> </a:t>
            </a:r>
            <a:r>
              <a:rPr lang="en-GB" sz="2000" dirty="0" err="1">
                <a:solidFill>
                  <a:schemeClr val="tx1"/>
                </a:solidFill>
                <a:latin typeface="VAG Rounded" charset="0"/>
              </a:rPr>
              <a:t>gadarnhau</a:t>
            </a:r>
            <a:r>
              <a:rPr lang="en-GB" sz="2000" dirty="0">
                <a:solidFill>
                  <a:schemeClr val="tx1"/>
                </a:solidFill>
                <a:latin typeface="VAG Rounded" charset="0"/>
              </a:rPr>
              <a:t> </a:t>
            </a:r>
            <a:r>
              <a:rPr lang="en-GB" sz="2000" dirty="0" err="1">
                <a:solidFill>
                  <a:schemeClr val="tx1"/>
                </a:solidFill>
                <a:latin typeface="VAG Rounded" charset="0"/>
              </a:rPr>
              <a:t>gan</a:t>
            </a:r>
            <a:r>
              <a:rPr lang="en-GB" sz="2000" dirty="0">
                <a:solidFill>
                  <a:schemeClr val="tx1"/>
                </a:solidFill>
                <a:latin typeface="VAG Rounded" charset="0"/>
              </a:rPr>
              <a:t> y </a:t>
            </a:r>
            <a:r>
              <a:rPr lang="en-GB" sz="2000" dirty="0" err="1">
                <a:solidFill>
                  <a:schemeClr val="tx1"/>
                </a:solidFill>
                <a:latin typeface="VAG Rounded" charset="0"/>
              </a:rPr>
              <a:t>Deyrnas</a:t>
            </a:r>
            <a:r>
              <a:rPr lang="en-GB" sz="2000" dirty="0">
                <a:solidFill>
                  <a:schemeClr val="tx1"/>
                </a:solidFill>
                <a:latin typeface="VAG Rounded" charset="0"/>
              </a:rPr>
              <a:t> </a:t>
            </a:r>
            <a:r>
              <a:rPr lang="en-GB" sz="2000" dirty="0" err="1">
                <a:solidFill>
                  <a:schemeClr val="tx1"/>
                </a:solidFill>
                <a:latin typeface="VAG Rounded" charset="0"/>
              </a:rPr>
              <a:t>Unedig</a:t>
            </a:r>
            <a:r>
              <a:rPr lang="en-GB" sz="2000" dirty="0">
                <a:solidFill>
                  <a:schemeClr val="tx1"/>
                </a:solidFill>
                <a:latin typeface="VAG Rounded" charset="0"/>
              </a:rPr>
              <a:t> </a:t>
            </a:r>
            <a:r>
              <a:rPr lang="en-GB" sz="2000" dirty="0" err="1">
                <a:solidFill>
                  <a:schemeClr val="tx1"/>
                </a:solidFill>
                <a:latin typeface="VAG Rounded" charset="0"/>
              </a:rPr>
              <a:t>yn</a:t>
            </a:r>
            <a:r>
              <a:rPr lang="en-GB" sz="2000" dirty="0">
                <a:solidFill>
                  <a:schemeClr val="tx1"/>
                </a:solidFill>
                <a:latin typeface="VAG Rounded" charset="0"/>
              </a:rPr>
              <a:t> 1991, a </a:t>
            </a:r>
            <a:r>
              <a:rPr lang="en-GB" sz="2000" dirty="0" err="1">
                <a:solidFill>
                  <a:schemeClr val="tx1"/>
                </a:solidFill>
                <a:latin typeface="VAG Rounded" charset="0"/>
              </a:rPr>
              <a:t>daeth</a:t>
            </a:r>
            <a:r>
              <a:rPr lang="en-GB" sz="2000" dirty="0">
                <a:solidFill>
                  <a:schemeClr val="tx1"/>
                </a:solidFill>
                <a:latin typeface="VAG Rounded" charset="0"/>
              </a:rPr>
              <a:t> </a:t>
            </a:r>
            <a:r>
              <a:rPr lang="en-GB" sz="2000" dirty="0" err="1">
                <a:solidFill>
                  <a:schemeClr val="tx1"/>
                </a:solidFill>
                <a:latin typeface="VAG Rounded" charset="0"/>
              </a:rPr>
              <a:t>i</a:t>
            </a:r>
            <a:r>
              <a:rPr lang="en-GB" sz="2000" dirty="0">
                <a:solidFill>
                  <a:schemeClr val="tx1"/>
                </a:solidFill>
                <a:latin typeface="VAG Rounded" charset="0"/>
              </a:rPr>
              <a:t> </a:t>
            </a:r>
            <a:r>
              <a:rPr lang="en-GB" sz="2000" dirty="0" err="1">
                <a:solidFill>
                  <a:schemeClr val="tx1"/>
                </a:solidFill>
                <a:latin typeface="VAG Rounded" charset="0"/>
              </a:rPr>
              <a:t>rym</a:t>
            </a:r>
            <a:r>
              <a:rPr lang="en-GB" sz="2000" dirty="0">
                <a:solidFill>
                  <a:schemeClr val="tx1"/>
                </a:solidFill>
                <a:latin typeface="VAG Rounded" charset="0"/>
              </a:rPr>
              <a:t> </a:t>
            </a:r>
            <a:r>
              <a:rPr lang="en-GB" sz="2000" dirty="0" err="1">
                <a:solidFill>
                  <a:schemeClr val="tx1"/>
                </a:solidFill>
                <a:latin typeface="VAG Rounded" charset="0"/>
              </a:rPr>
              <a:t>yn</a:t>
            </a:r>
            <a:r>
              <a:rPr lang="en-GB" sz="2000" dirty="0">
                <a:solidFill>
                  <a:schemeClr val="tx1"/>
                </a:solidFill>
                <a:latin typeface="VAG Rounded" charset="0"/>
              </a:rPr>
              <a:t> 1992.</a:t>
            </a:r>
          </a:p>
          <a:p>
            <a:pPr marL="342900" lvl="0" indent="-342900" algn="l">
              <a:buFont typeface="Arial" panose="020B0604020202020204" pitchFamily="34" charset="0"/>
              <a:buChar char="•"/>
            </a:pPr>
            <a:endParaRPr lang="en-GB" sz="2000" dirty="0"/>
          </a:p>
        </p:txBody>
      </p:sp>
      <p:pic>
        <p:nvPicPr>
          <p:cNvPr id="2" name="UNCR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8115" y="4984736"/>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7221" y="4984735"/>
            <a:ext cx="487363" cy="487363"/>
          </a:xfrm>
          <a:prstGeom prst="rect">
            <a:avLst/>
          </a:prstGeom>
        </p:spPr>
      </p:pic>
    </p:spTree>
    <p:extLst>
      <p:ext uri="{BB962C8B-B14F-4D97-AF65-F5344CB8AC3E}">
        <p14:creationId xmlns:p14="http://schemas.microsoft.com/office/powerpoint/2010/main" val="295581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90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134986" y="435935"/>
            <a:ext cx="5291709" cy="3711785"/>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defTabSz="886968">
              <a:defRPr sz="2716"/>
            </a:pPr>
            <a:r>
              <a:rPr lang="en-GB" sz="2800" b="1" dirty="0">
                <a:solidFill>
                  <a:schemeClr val="tx1"/>
                </a:solidFill>
                <a:latin typeface="VAG Rounded" charset="0"/>
                <a:cs typeface="Arial" panose="020B0604020202020204" pitchFamily="34" charset="0"/>
              </a:rPr>
              <a:t>Activity 1:</a:t>
            </a:r>
          </a:p>
          <a:p>
            <a:pPr defTabSz="886968">
              <a:defRPr sz="2716"/>
            </a:pPr>
            <a:endParaRPr lang="en-GB" sz="2400" b="1" dirty="0">
              <a:solidFill>
                <a:schemeClr val="tx1"/>
              </a:solidFill>
              <a:latin typeface="VAG Rounded" charset="0"/>
              <a:cs typeface="Arial" panose="020B0604020202020204" pitchFamily="34" charset="0"/>
            </a:endParaRPr>
          </a:p>
          <a:p>
            <a:pPr algn="l" defTabSz="886968">
              <a:defRPr sz="2716"/>
            </a:pPr>
            <a:r>
              <a:rPr lang="en-GB" sz="2400" dirty="0">
                <a:solidFill>
                  <a:schemeClr val="tx1"/>
                </a:solidFill>
                <a:latin typeface="VAG Rounded" charset="0"/>
                <a:cs typeface="Arial" panose="020B0604020202020204" pitchFamily="34" charset="0"/>
              </a:rPr>
              <a:t>What Rights could be important to your role as a professional?</a:t>
            </a:r>
          </a:p>
          <a:p>
            <a:pPr defTabSz="886968">
              <a:defRPr sz="2716"/>
            </a:pPr>
            <a:endParaRPr lang="en-GB" sz="2400" dirty="0">
              <a:latin typeface="VAG Rounded" charset="0"/>
              <a:cs typeface="Arial" panose="020B0604020202020204" pitchFamily="34" charset="0"/>
              <a:hlinkClick r:id="rId7"/>
            </a:endParaRPr>
          </a:p>
          <a:p>
            <a:pPr algn="l" defTabSz="886968">
              <a:defRPr sz="2716"/>
            </a:pPr>
            <a:r>
              <a:rPr lang="en-GB" sz="2400" dirty="0">
                <a:latin typeface="VAG Rounded" charset="0"/>
                <a:cs typeface="Arial" panose="020B0604020202020204" pitchFamily="34" charset="0"/>
                <a:hlinkClick r:id="rId7"/>
              </a:rPr>
              <a:t>Using a UNCRC poster</a:t>
            </a:r>
            <a:r>
              <a:rPr lang="en-GB" sz="2400" dirty="0">
                <a:solidFill>
                  <a:schemeClr val="tx1"/>
                </a:solidFill>
                <a:latin typeface="VAG Rounded" charset="0"/>
                <a:cs typeface="Arial" panose="020B0604020202020204" pitchFamily="34" charset="0"/>
              </a:rPr>
              <a:t>, read through the articles and discuss which three articles are most important to your </a:t>
            </a:r>
            <a:r>
              <a:rPr lang="en-GB" sz="2400" dirty="0" smtClean="0">
                <a:solidFill>
                  <a:schemeClr val="tx1"/>
                </a:solidFill>
                <a:latin typeface="VAG Rounded" charset="0"/>
                <a:cs typeface="Arial" panose="020B0604020202020204" pitchFamily="34" charset="0"/>
              </a:rPr>
              <a:t>role</a:t>
            </a:r>
            <a:endParaRPr lang="en-GB" sz="2400" dirty="0">
              <a:solidFill>
                <a:schemeClr val="tx1"/>
              </a:solidFill>
              <a:latin typeface="VAG Rounded" charset="0"/>
              <a:cs typeface="Arial" panose="020B0604020202020204" pitchFamily="34" charset="0"/>
            </a:endParaRPr>
          </a:p>
          <a:p>
            <a:pPr defTabSz="886968">
              <a:defRPr sz="2716"/>
            </a:pPr>
            <a:endParaRPr lang="en-GB" sz="2400" dirty="0">
              <a:solidFill>
                <a:schemeClr val="tx1"/>
              </a:solidFill>
              <a:latin typeface="VAG Rounded" charset="0"/>
              <a:cs typeface="Arial" panose="020B0604020202020204" pitchFamily="34" charset="0"/>
            </a:endParaRPr>
          </a:p>
          <a:p>
            <a:pPr algn="l" defTabSz="886968">
              <a:defRPr sz="2716"/>
            </a:pPr>
            <a:r>
              <a:rPr lang="en-GB" sz="2400" dirty="0">
                <a:solidFill>
                  <a:schemeClr val="tx1"/>
                </a:solidFill>
                <a:latin typeface="VAG Rounded" charset="0"/>
                <a:cs typeface="Arial" panose="020B0604020202020204" pitchFamily="34" charset="0"/>
              </a:rPr>
              <a:t>Briefly feedback</a:t>
            </a:r>
            <a:r>
              <a:rPr lang="en-US" sz="2400" dirty="0">
                <a:solidFill>
                  <a:schemeClr val="tx1"/>
                </a:solidFill>
                <a:latin typeface="VAG Rounded" charset="0"/>
              </a:rPr>
              <a:t>.</a:t>
            </a:r>
          </a:p>
        </p:txBody>
      </p:sp>
      <p:sp>
        <p:nvSpPr>
          <p:cNvPr id="8" name="Subtitle 2"/>
          <p:cNvSpPr txBox="1">
            <a:spLocks/>
          </p:cNvSpPr>
          <p:nvPr/>
        </p:nvSpPr>
        <p:spPr>
          <a:xfrm>
            <a:off x="512598" y="435935"/>
            <a:ext cx="5154555" cy="4557145"/>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cy-GB" sz="2800" dirty="0" smtClean="0">
                <a:solidFill>
                  <a:schemeClr val="tx1"/>
                </a:solidFill>
                <a:latin typeface="VAG Rounded" charset="0"/>
                <a:cs typeface="Arial" panose="020B0604020202020204" pitchFamily="34" charset="0"/>
              </a:rPr>
              <a:t>Gweithgaredd </a:t>
            </a:r>
            <a:r>
              <a:rPr lang="cy-GB" sz="2800" dirty="0">
                <a:solidFill>
                  <a:schemeClr val="tx1"/>
                </a:solidFill>
                <a:latin typeface="VAG Rounded" charset="0"/>
                <a:cs typeface="Arial" panose="020B0604020202020204" pitchFamily="34" charset="0"/>
              </a:rPr>
              <a:t>1:</a:t>
            </a:r>
          </a:p>
          <a:p>
            <a:pPr>
              <a:lnSpc>
                <a:spcPct val="100000"/>
              </a:lnSpc>
              <a:spcBef>
                <a:spcPts val="0"/>
              </a:spcBef>
            </a:pPr>
            <a:endParaRPr lang="cy-GB" sz="2400" dirty="0">
              <a:solidFill>
                <a:schemeClr val="tx1"/>
              </a:solidFill>
              <a:latin typeface="VAG Rounded" charset="0"/>
              <a:cs typeface="Arial" panose="020B0604020202020204" pitchFamily="34" charset="0"/>
            </a:endParaRPr>
          </a:p>
          <a:p>
            <a:pPr algn="l">
              <a:lnSpc>
                <a:spcPct val="100000"/>
              </a:lnSpc>
              <a:spcBef>
                <a:spcPts val="0"/>
              </a:spcBef>
            </a:pPr>
            <a:r>
              <a:rPr lang="cy-GB" sz="2400" dirty="0" smtClean="0">
                <a:solidFill>
                  <a:schemeClr val="tx1"/>
                </a:solidFill>
                <a:latin typeface="VAG Rounded" charset="0"/>
                <a:cs typeface="Arial" panose="020B0604020202020204" pitchFamily="34" charset="0"/>
              </a:rPr>
              <a:t>Pa </a:t>
            </a:r>
            <a:r>
              <a:rPr lang="cy-GB" sz="2400" dirty="0">
                <a:solidFill>
                  <a:schemeClr val="tx1"/>
                </a:solidFill>
                <a:latin typeface="VAG Rounded" charset="0"/>
                <a:cs typeface="Arial" panose="020B0604020202020204" pitchFamily="34" charset="0"/>
              </a:rPr>
              <a:t>Hawliau allai fod yn bwysig i’ch rôl fel gweithiwr proffesiynol</a:t>
            </a:r>
            <a:r>
              <a:rPr lang="cy-GB" sz="2400" dirty="0" smtClean="0">
                <a:solidFill>
                  <a:schemeClr val="tx1"/>
                </a:solidFill>
                <a:latin typeface="VAG Rounded" charset="0"/>
                <a:cs typeface="Arial" panose="020B0604020202020204" pitchFamily="34" charset="0"/>
              </a:rPr>
              <a:t>?</a:t>
            </a:r>
          </a:p>
          <a:p>
            <a:pPr algn="l">
              <a:lnSpc>
                <a:spcPct val="100000"/>
              </a:lnSpc>
              <a:spcBef>
                <a:spcPts val="0"/>
              </a:spcBef>
            </a:pPr>
            <a:endParaRPr lang="cy-GB" sz="2400" dirty="0">
              <a:solidFill>
                <a:schemeClr val="tx1"/>
              </a:solidFill>
              <a:latin typeface="VAG Rounded" charset="0"/>
              <a:cs typeface="Arial" panose="020B0604020202020204" pitchFamily="34" charset="0"/>
            </a:endParaRPr>
          </a:p>
          <a:p>
            <a:pPr algn="l">
              <a:lnSpc>
                <a:spcPct val="100000"/>
              </a:lnSpc>
              <a:spcBef>
                <a:spcPts val="0"/>
              </a:spcBef>
            </a:pPr>
            <a:r>
              <a:rPr lang="cy-GB" sz="2400" dirty="0" smtClean="0">
                <a:solidFill>
                  <a:schemeClr val="tx1"/>
                </a:solidFill>
                <a:latin typeface="VAG Rounded" charset="0"/>
                <a:cs typeface="Arial" panose="020B0604020202020204" pitchFamily="34" charset="0"/>
              </a:rPr>
              <a:t>Gan </a:t>
            </a:r>
            <a:r>
              <a:rPr lang="cy-GB" sz="2400" dirty="0">
                <a:solidFill>
                  <a:schemeClr val="tx1"/>
                </a:solidFill>
                <a:latin typeface="VAG Rounded" charset="0"/>
                <a:cs typeface="Arial" panose="020B0604020202020204" pitchFamily="34" charset="0"/>
                <a:hlinkClick r:id="rId8"/>
              </a:rPr>
              <a:t>ddefnyddio poster CCUHP, </a:t>
            </a:r>
            <a:r>
              <a:rPr lang="cy-GB" sz="2400" dirty="0">
                <a:solidFill>
                  <a:schemeClr val="tx1"/>
                </a:solidFill>
                <a:latin typeface="VAG Rounded" charset="0"/>
                <a:cs typeface="Arial" panose="020B0604020202020204" pitchFamily="34" charset="0"/>
              </a:rPr>
              <a:t>darllenwch trwy’r erthyglau mewn parau a thrafod pa dair erthygl yw’r rhai pwysicaf i’r rôl. </a:t>
            </a:r>
            <a:endParaRPr lang="cy-GB" sz="2400" dirty="0" smtClean="0">
              <a:solidFill>
                <a:schemeClr val="tx1"/>
              </a:solidFill>
              <a:latin typeface="VAG Rounded" charset="0"/>
              <a:cs typeface="Arial" panose="020B0604020202020204" pitchFamily="34" charset="0"/>
            </a:endParaRPr>
          </a:p>
          <a:p>
            <a:pPr algn="l">
              <a:lnSpc>
                <a:spcPct val="100000"/>
              </a:lnSpc>
              <a:spcBef>
                <a:spcPts val="0"/>
              </a:spcBef>
            </a:pPr>
            <a:endParaRPr lang="cy-GB" sz="2400" dirty="0">
              <a:solidFill>
                <a:schemeClr val="tx1"/>
              </a:solidFill>
              <a:latin typeface="VAG Rounded" charset="0"/>
              <a:cs typeface="Arial" panose="020B0604020202020204" pitchFamily="34" charset="0"/>
            </a:endParaRPr>
          </a:p>
          <a:p>
            <a:pPr algn="l">
              <a:lnSpc>
                <a:spcPct val="100000"/>
              </a:lnSpc>
              <a:spcBef>
                <a:spcPts val="0"/>
              </a:spcBef>
            </a:pPr>
            <a:r>
              <a:rPr lang="cy-GB" sz="2400" dirty="0" smtClean="0">
                <a:solidFill>
                  <a:schemeClr val="tx1"/>
                </a:solidFill>
                <a:latin typeface="VAG Rounded" charset="0"/>
                <a:cs typeface="Arial" panose="020B0604020202020204" pitchFamily="34" charset="0"/>
              </a:rPr>
              <a:t>Adborth </a:t>
            </a:r>
            <a:r>
              <a:rPr lang="cy-GB" sz="2400" dirty="0">
                <a:solidFill>
                  <a:schemeClr val="tx1"/>
                </a:solidFill>
                <a:latin typeface="VAG Rounded" charset="0"/>
                <a:cs typeface="Arial" panose="020B0604020202020204" pitchFamily="34" charset="0"/>
              </a:rPr>
              <a:t>cryno</a:t>
            </a:r>
            <a:r>
              <a:rPr lang="en-GB" sz="2400" dirty="0">
                <a:solidFill>
                  <a:schemeClr val="tx1"/>
                </a:solidFill>
                <a:latin typeface="VAG Rounded" charset="0"/>
              </a:rPr>
              <a:t>.</a:t>
            </a:r>
          </a:p>
          <a:p>
            <a:pPr marL="342900" lvl="0" indent="-342900" algn="l">
              <a:buFont typeface="Arial" panose="020B0604020202020204" pitchFamily="34" charset="0"/>
              <a:buChar char="•"/>
            </a:pPr>
            <a:endParaRPr lang="en-GB" sz="2200" dirty="0"/>
          </a:p>
        </p:txBody>
      </p:sp>
      <p:pic>
        <p:nvPicPr>
          <p:cNvPr id="2" name="Activity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4709" y="4964557"/>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846193" y="4964556"/>
            <a:ext cx="487363" cy="487363"/>
          </a:xfrm>
          <a:prstGeom prst="rect">
            <a:avLst/>
          </a:prstGeom>
        </p:spPr>
      </p:pic>
    </p:spTree>
    <p:extLst>
      <p:ext uri="{BB962C8B-B14F-4D97-AF65-F5344CB8AC3E}">
        <p14:creationId xmlns:p14="http://schemas.microsoft.com/office/powerpoint/2010/main" val="3731469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65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629400" y="791775"/>
            <a:ext cx="5010275" cy="3552825"/>
          </a:xfrm>
        </p:spPr>
        <p:txBody>
          <a:bodyPr>
            <a:normAutofit fontScale="92500" lnSpcReduction="10000"/>
          </a:bodyPr>
          <a:lstStyle/>
          <a:p>
            <a:pPr marL="0" indent="0">
              <a:buNone/>
            </a:pPr>
            <a:r>
              <a:rPr lang="en-US" sz="3500" dirty="0">
                <a:solidFill>
                  <a:schemeClr val="tx1"/>
                </a:solidFill>
                <a:latin typeface="VAG Rounded" charset="0"/>
              </a:rPr>
              <a:t>What about you</a:t>
            </a:r>
            <a:r>
              <a:rPr lang="en-US" sz="3500" dirty="0" smtClean="0">
                <a:solidFill>
                  <a:schemeClr val="tx1"/>
                </a:solidFill>
                <a:latin typeface="VAG Rounded" charset="0"/>
              </a:rPr>
              <a:t>?</a:t>
            </a:r>
          </a:p>
          <a:p>
            <a:pPr marL="0" indent="0">
              <a:buNone/>
            </a:pPr>
            <a:endParaRPr lang="en-US" sz="2400" dirty="0">
              <a:solidFill>
                <a:schemeClr val="tx1"/>
              </a:solidFill>
              <a:latin typeface="VAG Rounded" charset="0"/>
            </a:endParaRPr>
          </a:p>
          <a:p>
            <a:pPr marL="0" indent="0">
              <a:buNone/>
            </a:pPr>
            <a:r>
              <a:rPr lang="en-US" sz="3000" dirty="0" smtClean="0">
                <a:solidFill>
                  <a:schemeClr val="tx1"/>
                </a:solidFill>
                <a:latin typeface="VAG Rounded" charset="0"/>
              </a:rPr>
              <a:t>Along with the Government, all people who care for children and young people are duty bearers under the UNCRC. That means they have a responsibility to uphold children’s rights.</a:t>
            </a:r>
            <a:endParaRPr lang="en-US" sz="3000" dirty="0">
              <a:solidFill>
                <a:schemeClr val="tx1"/>
              </a:solidFill>
              <a:latin typeface="VAG Rounded" charset="0"/>
            </a:endParaRPr>
          </a:p>
        </p:txBody>
      </p:sp>
      <p:sp>
        <p:nvSpPr>
          <p:cNvPr id="7" name="Rectangle 6"/>
          <p:cNvSpPr/>
          <p:nvPr/>
        </p:nvSpPr>
        <p:spPr>
          <a:xfrm>
            <a:off x="544595" y="791775"/>
            <a:ext cx="5399372" cy="3600986"/>
          </a:xfrm>
          <a:prstGeom prst="rect">
            <a:avLst/>
          </a:prstGeom>
        </p:spPr>
        <p:txBody>
          <a:bodyPr wrap="square">
            <a:spAutoFit/>
          </a:bodyPr>
          <a:lstStyle/>
          <a:p>
            <a:r>
              <a:rPr lang="en-GB" sz="3200" dirty="0">
                <a:latin typeface="VAG Rounded" charset="0"/>
              </a:rPr>
              <a:t>Beth </a:t>
            </a:r>
            <a:r>
              <a:rPr lang="en-GB" sz="3200" dirty="0" err="1">
                <a:latin typeface="VAG Rounded" charset="0"/>
              </a:rPr>
              <a:t>amdana</a:t>
            </a:r>
            <a:r>
              <a:rPr lang="en-GB" sz="3200" dirty="0">
                <a:latin typeface="VAG Rounded" charset="0"/>
              </a:rPr>
              <a:t> </a:t>
            </a:r>
            <a:r>
              <a:rPr lang="en-GB" sz="3200" dirty="0" err="1">
                <a:latin typeface="VAG Rounded" charset="0"/>
              </a:rPr>
              <a:t>i</a:t>
            </a:r>
            <a:r>
              <a:rPr lang="en-GB" sz="3200" dirty="0">
                <a:latin typeface="VAG Rounded" charset="0"/>
              </a:rPr>
              <a:t>?</a:t>
            </a:r>
          </a:p>
          <a:p>
            <a:pPr marL="285750" indent="-285750">
              <a:buFont typeface="Arial" panose="020B0604020202020204" pitchFamily="34" charset="0"/>
              <a:buChar char="•"/>
            </a:pPr>
            <a:endParaRPr lang="en-GB" sz="2400" dirty="0">
              <a:latin typeface="VAG Rounded" charset="0"/>
            </a:endParaRPr>
          </a:p>
          <a:p>
            <a:r>
              <a:rPr lang="en-GB" sz="2800" dirty="0" err="1">
                <a:latin typeface="VAG Rounded" charset="0"/>
              </a:rPr>
              <a:t>Ar</a:t>
            </a:r>
            <a:r>
              <a:rPr lang="en-GB" sz="2800" dirty="0">
                <a:latin typeface="VAG Rounded" charset="0"/>
              </a:rPr>
              <a:t> y </a:t>
            </a:r>
            <a:r>
              <a:rPr lang="en-GB" sz="2800" dirty="0" err="1">
                <a:latin typeface="VAG Rounded" charset="0"/>
              </a:rPr>
              <a:t>cyd</a:t>
            </a:r>
            <a:r>
              <a:rPr lang="en-GB" sz="2800" dirty="0">
                <a:latin typeface="VAG Rounded" charset="0"/>
              </a:rPr>
              <a:t> </a:t>
            </a:r>
            <a:r>
              <a:rPr lang="en-GB" sz="2800" dirty="0" err="1">
                <a:latin typeface="VAG Rounded" charset="0"/>
              </a:rPr>
              <a:t>â’r</a:t>
            </a:r>
            <a:r>
              <a:rPr lang="en-GB" sz="2800" dirty="0">
                <a:latin typeface="VAG Rounded" charset="0"/>
              </a:rPr>
              <a:t> </a:t>
            </a:r>
            <a:r>
              <a:rPr lang="en-GB" sz="2800" dirty="0" err="1">
                <a:latin typeface="VAG Rounded" charset="0"/>
              </a:rPr>
              <a:t>Llywodraeth</a:t>
            </a:r>
            <a:r>
              <a:rPr lang="en-GB" sz="2800" dirty="0">
                <a:latin typeface="VAG Rounded" charset="0"/>
              </a:rPr>
              <a:t>, </a:t>
            </a:r>
            <a:r>
              <a:rPr lang="en-GB" sz="2800" dirty="0" err="1">
                <a:latin typeface="VAG Rounded" charset="0"/>
              </a:rPr>
              <a:t>mae</a:t>
            </a:r>
            <a:r>
              <a:rPr lang="en-GB" sz="2800" dirty="0">
                <a:latin typeface="VAG Rounded" charset="0"/>
              </a:rPr>
              <a:t> </a:t>
            </a:r>
            <a:r>
              <a:rPr lang="en-GB" sz="2800" dirty="0" err="1">
                <a:latin typeface="VAG Rounded" charset="0"/>
              </a:rPr>
              <a:t>dyletswydd</a:t>
            </a:r>
            <a:r>
              <a:rPr lang="en-GB" sz="2800" dirty="0">
                <a:latin typeface="VAG Rounded" charset="0"/>
              </a:rPr>
              <a:t> </a:t>
            </a:r>
            <a:r>
              <a:rPr lang="en-GB" sz="2800" dirty="0" err="1">
                <a:latin typeface="VAG Rounded" charset="0"/>
              </a:rPr>
              <a:t>ar</a:t>
            </a:r>
            <a:r>
              <a:rPr lang="en-GB" sz="2800" dirty="0">
                <a:latin typeface="VAG Rounded" charset="0"/>
              </a:rPr>
              <a:t> </a:t>
            </a:r>
            <a:r>
              <a:rPr lang="en-GB" sz="2800" dirty="0" err="1">
                <a:latin typeface="VAG Rounded" charset="0"/>
              </a:rPr>
              <a:t>bawb</a:t>
            </a:r>
            <a:r>
              <a:rPr lang="en-GB" sz="2800" dirty="0">
                <a:latin typeface="VAG Rounded" charset="0"/>
              </a:rPr>
              <a:t> </a:t>
            </a:r>
            <a:r>
              <a:rPr lang="en-GB" sz="2800" dirty="0" err="1">
                <a:latin typeface="VAG Rounded" charset="0"/>
              </a:rPr>
              <a:t>sy’n</a:t>
            </a:r>
            <a:r>
              <a:rPr lang="en-GB" sz="2800" dirty="0">
                <a:latin typeface="VAG Rounded" charset="0"/>
              </a:rPr>
              <a:t> </a:t>
            </a:r>
            <a:r>
              <a:rPr lang="en-GB" sz="2800" dirty="0" err="1">
                <a:latin typeface="VAG Rounded" charset="0"/>
              </a:rPr>
              <a:t>gofalu</a:t>
            </a:r>
            <a:r>
              <a:rPr lang="en-GB" sz="2800" dirty="0">
                <a:latin typeface="VAG Rounded" charset="0"/>
              </a:rPr>
              <a:t> am </a:t>
            </a:r>
            <a:r>
              <a:rPr lang="en-GB" sz="2800" dirty="0" err="1">
                <a:latin typeface="VAG Rounded" charset="0"/>
              </a:rPr>
              <a:t>blant</a:t>
            </a:r>
            <a:r>
              <a:rPr lang="en-GB" sz="2800" dirty="0">
                <a:latin typeface="VAG Rounded" charset="0"/>
              </a:rPr>
              <a:t> a </a:t>
            </a:r>
            <a:r>
              <a:rPr lang="en-GB" sz="2800" dirty="0" err="1">
                <a:latin typeface="VAG Rounded" charset="0"/>
              </a:rPr>
              <a:t>phobl</a:t>
            </a:r>
            <a:r>
              <a:rPr lang="en-GB" sz="2800" dirty="0">
                <a:latin typeface="VAG Rounded" charset="0"/>
              </a:rPr>
              <a:t> </a:t>
            </a:r>
            <a:r>
              <a:rPr lang="en-GB" sz="2800" dirty="0" err="1">
                <a:latin typeface="VAG Rounded" charset="0"/>
              </a:rPr>
              <a:t>ifanc</a:t>
            </a:r>
            <a:r>
              <a:rPr lang="en-GB" sz="2800" dirty="0">
                <a:latin typeface="VAG Rounded" charset="0"/>
              </a:rPr>
              <a:t> o </a:t>
            </a:r>
            <a:r>
              <a:rPr lang="en-GB" sz="2800" dirty="0" err="1">
                <a:latin typeface="VAG Rounded" charset="0"/>
              </a:rPr>
              <a:t>dan</a:t>
            </a:r>
            <a:r>
              <a:rPr lang="en-GB" sz="2800" dirty="0">
                <a:latin typeface="VAG Rounded" charset="0"/>
              </a:rPr>
              <a:t> CCUHP. Mae </a:t>
            </a:r>
            <a:r>
              <a:rPr lang="en-GB" sz="2800" dirty="0" err="1">
                <a:latin typeface="VAG Rounded" charset="0"/>
              </a:rPr>
              <a:t>hynny’n</a:t>
            </a:r>
            <a:r>
              <a:rPr lang="en-GB" sz="2800" dirty="0">
                <a:latin typeface="VAG Rounded" charset="0"/>
              </a:rPr>
              <a:t> </a:t>
            </a:r>
            <a:r>
              <a:rPr lang="en-GB" sz="2800" dirty="0" err="1">
                <a:latin typeface="VAG Rounded" charset="0"/>
              </a:rPr>
              <a:t>golygu</a:t>
            </a:r>
            <a:r>
              <a:rPr lang="en-GB" sz="2800" dirty="0">
                <a:latin typeface="VAG Rounded" charset="0"/>
              </a:rPr>
              <a:t> bod </a:t>
            </a:r>
            <a:r>
              <a:rPr lang="en-GB" sz="2800" dirty="0" err="1">
                <a:latin typeface="VAG Rounded" charset="0"/>
              </a:rPr>
              <a:t>cyfrifoldeb</a:t>
            </a:r>
            <a:r>
              <a:rPr lang="en-GB" sz="2800" dirty="0">
                <a:latin typeface="VAG Rounded" charset="0"/>
              </a:rPr>
              <a:t> </a:t>
            </a:r>
            <a:r>
              <a:rPr lang="en-GB" sz="2800" dirty="0" err="1">
                <a:latin typeface="VAG Rounded" charset="0"/>
              </a:rPr>
              <a:t>arnyn</a:t>
            </a:r>
            <a:r>
              <a:rPr lang="en-GB" sz="2800" dirty="0">
                <a:latin typeface="VAG Rounded" charset="0"/>
              </a:rPr>
              <a:t> </a:t>
            </a:r>
            <a:r>
              <a:rPr lang="en-GB" sz="2800" dirty="0" err="1">
                <a:latin typeface="VAG Rounded" charset="0"/>
              </a:rPr>
              <a:t>nhw</a:t>
            </a:r>
            <a:r>
              <a:rPr lang="en-GB" sz="2800" dirty="0">
                <a:latin typeface="VAG Rounded" charset="0"/>
              </a:rPr>
              <a:t> </a:t>
            </a:r>
            <a:r>
              <a:rPr lang="en-GB" sz="2800" dirty="0" err="1">
                <a:latin typeface="VAG Rounded" charset="0"/>
              </a:rPr>
              <a:t>i</a:t>
            </a:r>
            <a:r>
              <a:rPr lang="en-GB" sz="2800" dirty="0">
                <a:latin typeface="VAG Rounded" charset="0"/>
              </a:rPr>
              <a:t> </a:t>
            </a:r>
            <a:r>
              <a:rPr lang="en-GB" sz="2800" dirty="0" err="1">
                <a:latin typeface="VAG Rounded" charset="0"/>
              </a:rPr>
              <a:t>gynnal</a:t>
            </a:r>
            <a:r>
              <a:rPr lang="en-GB" sz="2800" dirty="0">
                <a:latin typeface="VAG Rounded" charset="0"/>
              </a:rPr>
              <a:t> </a:t>
            </a:r>
            <a:r>
              <a:rPr lang="en-GB" sz="2800" dirty="0" err="1">
                <a:latin typeface="VAG Rounded" charset="0"/>
              </a:rPr>
              <a:t>hawliau</a:t>
            </a:r>
            <a:r>
              <a:rPr lang="en-GB" sz="2800" dirty="0">
                <a:latin typeface="VAG Rounded" charset="0"/>
              </a:rPr>
              <a:t> plant</a:t>
            </a:r>
            <a:r>
              <a:rPr lang="en-GB" sz="3200" dirty="0">
                <a:latin typeface="VAG Rounded" charset="0"/>
              </a:rPr>
              <a:t>. </a:t>
            </a:r>
          </a:p>
        </p:txBody>
      </p:sp>
      <p:pic>
        <p:nvPicPr>
          <p:cNvPr id="2" name="Duty bear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9381" y="4781677"/>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000599" y="4781676"/>
            <a:ext cx="487363" cy="487363"/>
          </a:xfrm>
          <a:prstGeom prst="rect">
            <a:avLst/>
          </a:prstGeom>
        </p:spPr>
      </p:pic>
    </p:spTree>
    <p:extLst>
      <p:ext uri="{BB962C8B-B14F-4D97-AF65-F5344CB8AC3E}">
        <p14:creationId xmlns:p14="http://schemas.microsoft.com/office/powerpoint/2010/main" val="3722177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85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FE3CD854411C4385551A9D4B32FEB7" ma:contentTypeVersion="" ma:contentTypeDescription="Create a new document." ma:contentTypeScope="" ma:versionID="317539c51a26a6ccad62dcff38058d62">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1D8E49-D70F-4562-A934-85F7BFD90EBE}">
  <ds:schemaRefs>
    <ds:schemaRef ds:uri="http://schemas.microsoft.com/sharepoint/v3/contenttype/forms"/>
  </ds:schemaRefs>
</ds:datastoreItem>
</file>

<file path=customXml/itemProps2.xml><?xml version="1.0" encoding="utf-8"?>
<ds:datastoreItem xmlns:ds="http://schemas.openxmlformats.org/officeDocument/2006/customXml" ds:itemID="{626CCF13-9911-4B37-9CBD-CA61567403E0}">
  <ds:schemaRefs>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579CD65-503C-4107-AA13-987B01B13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2138</TotalTime>
  <Words>5513</Words>
  <Application>Microsoft Office PowerPoint</Application>
  <PresentationFormat>Widescreen</PresentationFormat>
  <Paragraphs>584</Paragraphs>
  <Slides>27</Slides>
  <Notes>26</Notes>
  <HiddenSlides>0</HiddenSlides>
  <MMClips>40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GillSans</vt:lpstr>
      <vt:lpstr>VAGRounded Lt</vt:lpstr>
      <vt:lpstr>VAG Rounded</vt:lpstr>
      <vt:lpstr>VAG Rounded Std Thin</vt:lpstr>
      <vt:lpstr>Arial</vt:lpstr>
      <vt:lpstr>VAG Rounded Std Light</vt:lpstr>
      <vt:lpstr>Times New Roman</vt:lpstr>
      <vt:lpstr>Office Theme</vt:lpstr>
      <vt:lpstr>PowerPoint Presentation</vt:lpstr>
      <vt:lpstr>PowerPoint Presentation</vt:lpstr>
      <vt:lpstr>PowerPoint Presentation</vt:lpstr>
      <vt:lpstr>PowerPoint Presentation</vt:lpstr>
      <vt:lpstr>   Stepping Out Activity</vt:lpstr>
      <vt:lpstr>Mae gennym ni Hawliau Dynol, pam mae angen Hawliau Plant?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Dull Hawliau Plant</vt:lpstr>
      <vt:lpstr>PowerPoint Presentation</vt:lpstr>
      <vt:lpstr>Equality and non-discrimination</vt:lpstr>
      <vt:lpstr>PowerPoint Presentation</vt:lpstr>
      <vt:lpstr>Participation</vt:lpstr>
      <vt:lpstr>PowerPoint Presentation</vt:lpstr>
      <vt:lpstr>PowerPoint Presentation</vt:lpstr>
      <vt:lpstr>PowerPoint Presentation</vt:lpstr>
      <vt:lpstr>Trafodaeth Discussion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Siwan Dafydd</dc:creator>
  <cp:keywords/>
  <dc:description/>
  <cp:lastModifiedBy>Rhiannon</cp:lastModifiedBy>
  <cp:revision>286</cp:revision>
  <cp:lastPrinted>2022-04-04T09:40:55Z</cp:lastPrinted>
  <dcterms:created xsi:type="dcterms:W3CDTF">2022-04-04T15:29:28Z</dcterms:created>
  <dcterms:modified xsi:type="dcterms:W3CDTF">2022-08-23T15:51:05Z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0x010100D2FE3CD854411C4385551A9D4B32FEB7</vt:lpwstr>
  </property>
</Properties>
</file>