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sldIdLst>
    <p:sldId id="329" r:id="rId5"/>
    <p:sldId id="353" r:id="rId6"/>
    <p:sldId id="331" r:id="rId7"/>
    <p:sldId id="336" r:id="rId8"/>
    <p:sldId id="337" r:id="rId9"/>
    <p:sldId id="338" r:id="rId10"/>
    <p:sldId id="355" r:id="rId11"/>
    <p:sldId id="328" r:id="rId12"/>
    <p:sldId id="356" r:id="rId13"/>
    <p:sldId id="354" r:id="rId14"/>
    <p:sldId id="350" r:id="rId15"/>
    <p:sldId id="340" r:id="rId16"/>
    <p:sldId id="352" r:id="rId17"/>
    <p:sldId id="326" r:id="rId18"/>
    <p:sldId id="319" r:id="rId19"/>
    <p:sldId id="321" r:id="rId20"/>
    <p:sldId id="322" r:id="rId21"/>
    <p:sldId id="323" r:id="rId22"/>
    <p:sldId id="324" r:id="rId23"/>
    <p:sldId id="325" r:id="rId24"/>
    <p:sldId id="301" r:id="rId25"/>
    <p:sldId id="327" r:id="rId26"/>
    <p:sldId id="346" r:id="rId27"/>
    <p:sldId id="347" r:id="rId28"/>
    <p:sldId id="351" r:id="rId29"/>
    <p:sldId id="265" r:id="rId30"/>
  </p:sldIdLst>
  <p:sldSz cx="12192000" cy="6858000"/>
  <p:notesSz cx="6858000" cy="9144000"/>
  <p:embeddedFontLst>
    <p:embeddedFont>
      <p:font typeface="VAG Round" panose="040B7200000000000000"/>
      <p:regular r:id="rId32"/>
    </p:embeddedFont>
    <p:embeddedFont>
      <p:font typeface="VAG Rounded" charset="0"/>
      <p:regular r:id="rId33"/>
      <p:bold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7818" autoAdjust="0"/>
  </p:normalViewPr>
  <p:slideViewPr>
    <p:cSldViewPr snapToGrid="0" showGuides="1">
      <p:cViewPr varScale="1">
        <p:scale>
          <a:sx n="68" d="100"/>
          <a:sy n="68" d="100"/>
        </p:scale>
        <p:origin x="1229" y="6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yth Charles" userId="fae7e5bf063097bf" providerId="LiveId" clId="{C2D24DE8-E8EF-442A-ACF7-46A5A986E3AD}"/>
    <pc:docChg chg="modSld">
      <pc:chgData name="Delyth Charles" userId="fae7e5bf063097bf" providerId="LiveId" clId="{C2D24DE8-E8EF-442A-ACF7-46A5A986E3AD}" dt="2022-04-04T13:29:41.818" v="42" actId="113"/>
      <pc:docMkLst>
        <pc:docMk/>
      </pc:docMkLst>
      <pc:sldChg chg="modNotesTx">
        <pc:chgData name="Delyth Charles" userId="fae7e5bf063097bf" providerId="LiveId" clId="{C2D24DE8-E8EF-442A-ACF7-46A5A986E3AD}" dt="2022-04-04T13:28:20.134" v="41" actId="20577"/>
        <pc:sldMkLst>
          <pc:docMk/>
          <pc:sldMk cId="1911810897" sldId="321"/>
        </pc:sldMkLst>
      </pc:sldChg>
      <pc:sldChg chg="modSp mod">
        <pc:chgData name="Delyth Charles" userId="fae7e5bf063097bf" providerId="LiveId" clId="{C2D24DE8-E8EF-442A-ACF7-46A5A986E3AD}" dt="2022-04-04T13:29:41.818" v="42" actId="113"/>
        <pc:sldMkLst>
          <pc:docMk/>
          <pc:sldMk cId="3806077679" sldId="322"/>
        </pc:sldMkLst>
        <pc:spChg chg="mod">
          <ac:chgData name="Delyth Charles" userId="fae7e5bf063097bf" providerId="LiveId" clId="{C2D24DE8-E8EF-442A-ACF7-46A5A986E3AD}" dt="2022-04-04T13:29:41.818" v="42" actId="113"/>
          <ac:spMkLst>
            <pc:docMk/>
            <pc:sldMk cId="3806077679" sldId="322"/>
            <ac:spMk id="3" creationId="{00000000-0000-0000-0000-000000000000}"/>
          </ac:spMkLst>
        </pc:spChg>
      </pc:sldChg>
      <pc:sldChg chg="modSp mod">
        <pc:chgData name="Delyth Charles" userId="fae7e5bf063097bf" providerId="LiveId" clId="{C2D24DE8-E8EF-442A-ACF7-46A5A986E3AD}" dt="2022-04-04T13:06:17.624" v="40" actId="20577"/>
        <pc:sldMkLst>
          <pc:docMk/>
          <pc:sldMk cId="312912118" sldId="353"/>
        </pc:sldMkLst>
        <pc:spChg chg="mod">
          <ac:chgData name="Delyth Charles" userId="fae7e5bf063097bf" providerId="LiveId" clId="{C2D24DE8-E8EF-442A-ACF7-46A5A986E3AD}" dt="2022-04-04T13:06:17.624" v="40" actId="20577"/>
          <ac:spMkLst>
            <pc:docMk/>
            <pc:sldMk cId="312912118" sldId="35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47BB-1B5D-462A-81CB-037A19661BFB}" type="datetimeFigureOut">
              <a:rPr lang="en-GB" smtClean="0"/>
              <a:pPr/>
              <a:t>20/05/2022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C3637-F9C0-444F-9B68-AA0501329697}" type="slidenum">
              <a:rPr lang="en-GB" smtClean="0"/>
              <a:pPr/>
              <a:t>‹#›</a:t>
            </a:fld>
            <a:endParaRPr lang="en-GB"/>
          </a:p>
        </p:txBody>
      </p:sp>
    </p:spTree>
    <p:extLst>
      <p:ext uri="{BB962C8B-B14F-4D97-AF65-F5344CB8AC3E}">
        <p14:creationId xmlns:p14="http://schemas.microsoft.com/office/powerpoint/2010/main" val="257247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ildcomwales.org.uk/resources/primary-teache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omplantcymru.org.uk/adnoddau/athrawon-cynrad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ldcomwales.org.uk/wp-content/uploads/2022/04/CCfW-A2-Rights-Poster-ENGLISH-AW-Rocio.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hildcomwales.org.uk/wp-content/uploads/2022/04/CCfW-A2-Rights-Poster-CYMRAEG-AW-Rocio.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a:t>
            </a:fld>
            <a:endParaRPr lang="en-GB"/>
          </a:p>
        </p:txBody>
      </p:sp>
    </p:spTree>
    <p:extLst>
      <p:ext uri="{BB962C8B-B14F-4D97-AF65-F5344CB8AC3E}">
        <p14:creationId xmlns:p14="http://schemas.microsoft.com/office/powerpoint/2010/main" val="135637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role of Children’s Commissioner is a 7 year post,</a:t>
            </a:r>
            <a:r>
              <a:rPr lang="en-GB" sz="1200" kern="1200" baseline="0" dirty="0">
                <a:solidFill>
                  <a:schemeClr val="tx1"/>
                </a:solidFill>
                <a:effectLst/>
                <a:latin typeface="+mn-lt"/>
                <a:ea typeface="+mn-ea"/>
                <a:cs typeface="+mn-cs"/>
              </a:rPr>
              <a:t> in Wales we have had Peter Clarke (2001-2007) , Keith </a:t>
            </a:r>
            <a:r>
              <a:rPr lang="en-GB" sz="1200" kern="1200" baseline="0" dirty="0" err="1">
                <a:solidFill>
                  <a:schemeClr val="tx1"/>
                </a:solidFill>
                <a:effectLst/>
                <a:latin typeface="+mn-lt"/>
                <a:ea typeface="+mn-ea"/>
                <a:cs typeface="+mn-cs"/>
              </a:rPr>
              <a:t>Towler</a:t>
            </a:r>
            <a:r>
              <a:rPr lang="en-GB" sz="1200" kern="1200" baseline="0" dirty="0">
                <a:solidFill>
                  <a:schemeClr val="tx1"/>
                </a:solidFill>
                <a:effectLst/>
                <a:latin typeface="+mn-lt"/>
                <a:ea typeface="+mn-ea"/>
                <a:cs typeface="+mn-cs"/>
              </a:rPr>
              <a:t> (2008-2015), Sally Holland (2015-2022), Rocio Cifuentes (2022-2029</a:t>
            </a:r>
            <a:r>
              <a:rPr lang="en-GB" sz="1200" kern="1200" baseline="0" dirty="0" smtClean="0">
                <a:solidFill>
                  <a:schemeClr val="tx1"/>
                </a:solidFill>
                <a:effectLst/>
                <a:latin typeface="+mn-lt"/>
                <a:ea typeface="+mn-ea"/>
                <a:cs typeface="+mn-cs"/>
              </a:rPr>
              <a:t>).</a:t>
            </a:r>
          </a:p>
          <a:p>
            <a:endParaRPr lang="en-GB" sz="1200" kern="1200" baseline="0" dirty="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t>
            </a:r>
            <a:endParaRPr lang="en-GB" sz="1200" kern="1200" baseline="0" dirty="0">
              <a:solidFill>
                <a:schemeClr val="tx1"/>
              </a:solidFill>
              <a:effectLst/>
              <a:latin typeface="+mn-lt"/>
              <a:ea typeface="+mn-ea"/>
              <a:cs typeface="+mn-cs"/>
            </a:endParaRPr>
          </a:p>
          <a:p>
            <a:r>
              <a:rPr lang="en-GB" sz="1200" kern="1200" baseline="0" dirty="0" err="1">
                <a:solidFill>
                  <a:schemeClr val="tx1"/>
                </a:solidFill>
                <a:effectLst/>
                <a:latin typeface="+mn-lt"/>
                <a:ea typeface="+mn-ea"/>
                <a:cs typeface="+mn-cs"/>
              </a:rPr>
              <a:t>Swydd</a:t>
            </a:r>
            <a:r>
              <a:rPr lang="en-GB" sz="1200" kern="1200" baseline="0" dirty="0">
                <a:solidFill>
                  <a:schemeClr val="tx1"/>
                </a:solidFill>
                <a:effectLst/>
                <a:latin typeface="+mn-lt"/>
                <a:ea typeface="+mn-ea"/>
                <a:cs typeface="+mn-cs"/>
              </a:rPr>
              <a:t> 7 </a:t>
            </a:r>
            <a:r>
              <a:rPr lang="en-GB" sz="1200" kern="1200" baseline="0" dirty="0" err="1">
                <a:solidFill>
                  <a:schemeClr val="tx1"/>
                </a:solidFill>
                <a:effectLst/>
                <a:latin typeface="+mn-lt"/>
                <a:ea typeface="+mn-ea"/>
                <a:cs typeface="+mn-cs"/>
              </a:rPr>
              <a:t>mlynedd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rôl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Comisiynydd</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Yng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Nghymru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gennym</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ni</a:t>
            </a:r>
            <a:r>
              <a:rPr lang="en-GB" sz="1200" kern="1200" baseline="0" dirty="0">
                <a:solidFill>
                  <a:schemeClr val="tx1"/>
                </a:solidFill>
                <a:effectLst/>
                <a:latin typeface="+mn-lt"/>
                <a:ea typeface="+mn-ea"/>
                <a:cs typeface="+mn-cs"/>
              </a:rPr>
              <a:t> Peter Clarke (2001-2007), Keith </a:t>
            </a:r>
            <a:r>
              <a:rPr lang="en-GB" sz="1200" kern="1200" baseline="0" dirty="0" err="1">
                <a:solidFill>
                  <a:schemeClr val="tx1"/>
                </a:solidFill>
                <a:effectLst/>
                <a:latin typeface="+mn-lt"/>
                <a:ea typeface="+mn-ea"/>
                <a:cs typeface="+mn-cs"/>
              </a:rPr>
              <a:t>Towler</a:t>
            </a:r>
            <a:r>
              <a:rPr lang="en-GB" sz="1200" kern="1200" baseline="0" dirty="0">
                <a:solidFill>
                  <a:schemeClr val="tx1"/>
                </a:solidFill>
                <a:effectLst/>
                <a:latin typeface="+mn-lt"/>
                <a:ea typeface="+mn-ea"/>
                <a:cs typeface="+mn-cs"/>
              </a:rPr>
              <a:t> (2008-2015), Sally Holland (2015-2022), </a:t>
            </a:r>
            <a:r>
              <a:rPr lang="en-GB" sz="1200" kern="1200" baseline="0" dirty="0" err="1">
                <a:solidFill>
                  <a:schemeClr val="tx1"/>
                </a:solidFill>
                <a:effectLst/>
                <a:latin typeface="+mn-lt"/>
                <a:ea typeface="+mn-ea"/>
                <a:cs typeface="+mn-cs"/>
              </a:rPr>
              <a:t>Rocio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Cifuentes</a:t>
            </a:r>
            <a:r>
              <a:rPr lang="en-GB" sz="1200" kern="1200" baseline="0" dirty="0">
                <a:solidFill>
                  <a:schemeClr val="tx1"/>
                </a:solidFill>
                <a:effectLst/>
                <a:latin typeface="+mn-lt"/>
                <a:ea typeface="+mn-ea"/>
                <a:cs typeface="+mn-cs"/>
              </a:rPr>
              <a:t> (2022-2029). </a:t>
            </a: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 PHOTO</a:t>
            </a:r>
            <a:r>
              <a:rPr lang="en-US" sz="1200" kern="1200" baseline="0" dirty="0">
                <a:solidFill>
                  <a:schemeClr val="tx1"/>
                </a:solidFill>
                <a:effectLst/>
                <a:latin typeface="+mn-lt"/>
                <a:ea typeface="+mn-ea"/>
                <a:cs typeface="+mn-cs"/>
              </a:rPr>
              <a:t> ROCIO TO SLIDES 8 and 9</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7C3637-F9C0-444F-9B68-AA05013296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2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access their needs, children have to rely on adults. Adults who make decisions that affect children are all responsible for making sure that children’s rights are upheld and respected. These are duties under the UNCRC. We as adults who care about and care for children are therefore “Duty Bearers” with a responsibility to ensure children get their rights. </a:t>
            </a:r>
          </a:p>
          <a:p>
            <a:endParaRPr lang="en-GB" dirty="0"/>
          </a:p>
          <a:p>
            <a:r>
              <a:rPr lang="en-GB" dirty="0"/>
              <a:t>----------------------------------------------------------------------------</a:t>
            </a:r>
          </a:p>
          <a:p>
            <a:endParaRPr lang="en-GB" dirty="0"/>
          </a:p>
          <a:p>
            <a:r>
              <a:rPr lang="en-GB" dirty="0" err="1"/>
              <a:t>Mae’n</a:t>
            </a:r>
            <a:r>
              <a:rPr lang="en-GB" dirty="0"/>
              <a:t> </a:t>
            </a:r>
            <a:r>
              <a:rPr lang="en-GB" dirty="0" err="1"/>
              <a:t>rhaid</a:t>
            </a:r>
            <a:r>
              <a:rPr lang="en-GB" dirty="0"/>
              <a:t> </a:t>
            </a:r>
            <a:r>
              <a:rPr lang="en-GB" dirty="0" err="1"/>
              <a:t>i</a:t>
            </a:r>
            <a:r>
              <a:rPr lang="en-GB" dirty="0"/>
              <a:t> </a:t>
            </a:r>
            <a:r>
              <a:rPr lang="en-GB" dirty="0" err="1"/>
              <a:t>blant</a:t>
            </a:r>
            <a:r>
              <a:rPr lang="en-GB" dirty="0"/>
              <a:t> </a:t>
            </a:r>
            <a:r>
              <a:rPr lang="en-GB" dirty="0" err="1"/>
              <a:t>ddibynnu</a:t>
            </a:r>
            <a:r>
              <a:rPr lang="en-GB" baseline="0" dirty="0"/>
              <a:t> </a:t>
            </a:r>
            <a:r>
              <a:rPr lang="en-GB" baseline="0" dirty="0" err="1"/>
              <a:t>ar</a:t>
            </a:r>
            <a:r>
              <a:rPr lang="en-GB" baseline="0" dirty="0"/>
              <a:t> </a:t>
            </a:r>
            <a:r>
              <a:rPr lang="en-GB" baseline="0" dirty="0" err="1"/>
              <a:t>oedolion</a:t>
            </a:r>
            <a:r>
              <a:rPr lang="en-GB" baseline="0" dirty="0"/>
              <a:t> </a:t>
            </a:r>
            <a:r>
              <a:rPr lang="en-GB" baseline="0" dirty="0" err="1"/>
              <a:t>i</a:t>
            </a:r>
            <a:r>
              <a:rPr lang="en-GB" baseline="0" dirty="0"/>
              <a:t> </a:t>
            </a:r>
            <a:r>
              <a:rPr lang="en-GB" baseline="0" dirty="0" err="1"/>
              <a:t>gael</a:t>
            </a:r>
            <a:r>
              <a:rPr lang="en-GB" baseline="0" dirty="0"/>
              <a:t> </a:t>
            </a:r>
            <a:r>
              <a:rPr lang="en-GB" baseline="0" dirty="0" err="1"/>
              <a:t>mynediad</a:t>
            </a:r>
            <a:r>
              <a:rPr lang="en-GB" baseline="0" dirty="0"/>
              <a:t> </a:t>
            </a:r>
            <a:r>
              <a:rPr lang="en-GB" baseline="0" dirty="0" err="1"/>
              <a:t>i’w</a:t>
            </a:r>
            <a:r>
              <a:rPr lang="en-GB" baseline="0" dirty="0"/>
              <a:t> </a:t>
            </a:r>
            <a:r>
              <a:rPr lang="en-GB" baseline="0" dirty="0" err="1"/>
              <a:t>hanghenion</a:t>
            </a:r>
            <a:r>
              <a:rPr lang="en-GB" baseline="0" dirty="0"/>
              <a:t>. Mae </a:t>
            </a:r>
            <a:r>
              <a:rPr lang="en-GB" baseline="0" dirty="0" err="1"/>
              <a:t>pob</a:t>
            </a:r>
            <a:r>
              <a:rPr lang="en-GB" baseline="0" dirty="0"/>
              <a:t> </a:t>
            </a:r>
            <a:r>
              <a:rPr lang="en-GB" baseline="0" dirty="0" err="1"/>
              <a:t>oedolyn</a:t>
            </a:r>
            <a:r>
              <a:rPr lang="en-GB" baseline="0" dirty="0"/>
              <a:t> </a:t>
            </a:r>
            <a:r>
              <a:rPr lang="en-GB" baseline="0" dirty="0" err="1"/>
              <a:t>sy’n</a:t>
            </a:r>
            <a:r>
              <a:rPr lang="en-GB" baseline="0" dirty="0"/>
              <a:t> </a:t>
            </a:r>
            <a:r>
              <a:rPr lang="en-GB" baseline="0" dirty="0" err="1"/>
              <a:t>gwneud</a:t>
            </a:r>
            <a:r>
              <a:rPr lang="en-GB" baseline="0" dirty="0"/>
              <a:t> </a:t>
            </a:r>
            <a:r>
              <a:rPr lang="en-GB" baseline="0" dirty="0" err="1"/>
              <a:t>penderfyniadau</a:t>
            </a:r>
            <a:r>
              <a:rPr lang="en-GB" baseline="0" dirty="0"/>
              <a:t> </a:t>
            </a:r>
            <a:r>
              <a:rPr lang="en-GB" baseline="0" dirty="0" err="1"/>
              <a:t>sy’n</a:t>
            </a:r>
            <a:r>
              <a:rPr lang="en-GB" baseline="0" dirty="0"/>
              <a:t> </a:t>
            </a:r>
            <a:r>
              <a:rPr lang="en-GB" baseline="0" dirty="0" err="1"/>
              <a:t>effeithio</a:t>
            </a:r>
            <a:r>
              <a:rPr lang="en-GB" baseline="0" dirty="0"/>
              <a:t> </a:t>
            </a:r>
            <a:r>
              <a:rPr lang="en-GB" baseline="0" dirty="0" err="1"/>
              <a:t>ar</a:t>
            </a:r>
            <a:r>
              <a:rPr lang="en-GB" baseline="0" dirty="0"/>
              <a:t> </a:t>
            </a:r>
            <a:r>
              <a:rPr lang="en-GB" baseline="0" dirty="0" err="1"/>
              <a:t>blant</a:t>
            </a:r>
            <a:r>
              <a:rPr lang="en-GB" baseline="0" dirty="0"/>
              <a:t> </a:t>
            </a:r>
            <a:r>
              <a:rPr lang="en-GB" baseline="0" dirty="0" err="1"/>
              <a:t>yn</a:t>
            </a:r>
            <a:r>
              <a:rPr lang="en-GB" baseline="0" dirty="0"/>
              <a:t> </a:t>
            </a:r>
            <a:r>
              <a:rPr lang="en-GB" baseline="0" dirty="0" err="1"/>
              <a:t>gyfrifol</a:t>
            </a:r>
            <a:r>
              <a:rPr lang="en-GB" baseline="0" dirty="0"/>
              <a:t> am </a:t>
            </a:r>
            <a:r>
              <a:rPr lang="en-GB" baseline="0" dirty="0" err="1"/>
              <a:t>sicrhau</a:t>
            </a:r>
            <a:r>
              <a:rPr lang="en-GB" baseline="0" dirty="0"/>
              <a:t> bod </a:t>
            </a:r>
            <a:r>
              <a:rPr lang="en-GB" baseline="0" dirty="0" err="1"/>
              <a:t>hawliau</a:t>
            </a:r>
            <a:r>
              <a:rPr lang="en-GB" baseline="0" dirty="0"/>
              <a:t> plant </a:t>
            </a:r>
            <a:r>
              <a:rPr lang="en-GB" baseline="0" dirty="0" err="1"/>
              <a:t>yn</a:t>
            </a:r>
            <a:r>
              <a:rPr lang="en-GB" baseline="0" dirty="0"/>
              <a:t> </a:t>
            </a:r>
            <a:r>
              <a:rPr lang="en-GB" baseline="0" dirty="0" err="1"/>
              <a:t>cael</a:t>
            </a:r>
            <a:r>
              <a:rPr lang="en-GB" baseline="0" dirty="0"/>
              <a:t> </a:t>
            </a:r>
            <a:r>
              <a:rPr lang="en-GB" baseline="0" dirty="0" err="1"/>
              <a:t>eu</a:t>
            </a:r>
            <a:r>
              <a:rPr lang="en-GB" baseline="0" dirty="0"/>
              <a:t> </a:t>
            </a:r>
            <a:r>
              <a:rPr lang="en-GB" baseline="0" dirty="0" err="1"/>
              <a:t>cynnal</a:t>
            </a:r>
            <a:r>
              <a:rPr lang="en-GB" baseline="0" dirty="0"/>
              <a:t> </a:t>
            </a:r>
            <a:r>
              <a:rPr lang="en-GB" baseline="0" dirty="0" err="1"/>
              <a:t>a’u</a:t>
            </a:r>
            <a:r>
              <a:rPr lang="en-GB" baseline="0" dirty="0"/>
              <a:t> </a:t>
            </a:r>
            <a:r>
              <a:rPr lang="en-GB" baseline="0" dirty="0" err="1"/>
              <a:t>parchu</a:t>
            </a:r>
            <a:r>
              <a:rPr lang="en-GB" baseline="0" dirty="0"/>
              <a:t>. </a:t>
            </a:r>
            <a:r>
              <a:rPr lang="en-GB" baseline="0" dirty="0" err="1"/>
              <a:t>Mae’r</a:t>
            </a:r>
            <a:r>
              <a:rPr lang="en-GB" baseline="0" dirty="0"/>
              <a:t> </a:t>
            </a:r>
            <a:r>
              <a:rPr lang="en-GB" baseline="0" dirty="0" err="1"/>
              <a:t>rhain</a:t>
            </a:r>
            <a:r>
              <a:rPr lang="en-GB" baseline="0" dirty="0"/>
              <a:t> </a:t>
            </a:r>
            <a:r>
              <a:rPr lang="en-GB" baseline="0" dirty="0" err="1"/>
              <a:t>yn</a:t>
            </a:r>
            <a:r>
              <a:rPr lang="en-GB" baseline="0" dirty="0"/>
              <a:t> </a:t>
            </a:r>
            <a:r>
              <a:rPr lang="en-GB" baseline="0" dirty="0" err="1"/>
              <a:t>ddyletswyddau</a:t>
            </a:r>
            <a:r>
              <a:rPr lang="en-GB" baseline="0" dirty="0"/>
              <a:t> o </a:t>
            </a:r>
            <a:r>
              <a:rPr lang="en-GB" baseline="0" dirty="0" err="1"/>
              <a:t>dan</a:t>
            </a:r>
            <a:r>
              <a:rPr lang="en-GB" baseline="0" dirty="0"/>
              <a:t> CCUHP. </a:t>
            </a:r>
            <a:r>
              <a:rPr lang="en-GB" baseline="0" dirty="0" err="1"/>
              <a:t>Rydym</a:t>
            </a:r>
            <a:r>
              <a:rPr lang="en-GB" baseline="0" dirty="0"/>
              <a:t> </a:t>
            </a:r>
            <a:r>
              <a:rPr lang="en-GB" baseline="0" dirty="0" err="1"/>
              <a:t>ni’n</a:t>
            </a:r>
            <a:r>
              <a:rPr lang="en-GB" baseline="0" dirty="0"/>
              <a:t> </a:t>
            </a:r>
            <a:r>
              <a:rPr lang="en-GB" baseline="0" dirty="0" err="1"/>
              <a:t>oedolion</a:t>
            </a:r>
            <a:r>
              <a:rPr lang="en-GB" baseline="0" dirty="0"/>
              <a:t> </a:t>
            </a:r>
            <a:r>
              <a:rPr lang="en-GB" baseline="0" dirty="0" err="1"/>
              <a:t>sydd</a:t>
            </a:r>
            <a:r>
              <a:rPr lang="en-GB" baseline="0" dirty="0"/>
              <a:t> â </a:t>
            </a:r>
            <a:r>
              <a:rPr lang="en-GB" baseline="0" dirty="0" err="1"/>
              <a:t>gofal</a:t>
            </a:r>
            <a:r>
              <a:rPr lang="en-GB" baseline="0" dirty="0"/>
              <a:t> ac </a:t>
            </a:r>
            <a:r>
              <a:rPr lang="en-GB" baseline="0" dirty="0" err="1"/>
              <a:t>yn</a:t>
            </a:r>
            <a:r>
              <a:rPr lang="en-GB" baseline="0" dirty="0"/>
              <a:t> </a:t>
            </a:r>
            <a:r>
              <a:rPr lang="en-GB" baseline="0" dirty="0" err="1"/>
              <a:t>gofalu</a:t>
            </a:r>
            <a:r>
              <a:rPr lang="en-GB" baseline="0" dirty="0"/>
              <a:t> am </a:t>
            </a:r>
            <a:r>
              <a:rPr lang="en-GB" baseline="0" dirty="0" err="1"/>
              <a:t>blant</a:t>
            </a:r>
            <a:r>
              <a:rPr lang="en-GB" baseline="0" dirty="0"/>
              <a:t>, ac felly </a:t>
            </a:r>
            <a:r>
              <a:rPr lang="en-GB" baseline="0" dirty="0" err="1"/>
              <a:t>rydym</a:t>
            </a:r>
            <a:r>
              <a:rPr lang="en-GB" baseline="0" dirty="0"/>
              <a:t> </a:t>
            </a:r>
            <a:r>
              <a:rPr lang="en-GB" baseline="0" dirty="0" err="1"/>
              <a:t>ni’n</a:t>
            </a:r>
            <a:r>
              <a:rPr lang="en-GB" baseline="0" dirty="0"/>
              <a:t> ‘</a:t>
            </a:r>
            <a:r>
              <a:rPr lang="en-GB" baseline="0" dirty="0" err="1"/>
              <a:t>Ddeiliaid</a:t>
            </a:r>
            <a:r>
              <a:rPr lang="en-GB" baseline="0" dirty="0"/>
              <a:t> </a:t>
            </a:r>
            <a:r>
              <a:rPr lang="en-GB" baseline="0" dirty="0" err="1"/>
              <a:t>Dyletswydd</a:t>
            </a:r>
            <a:r>
              <a:rPr lang="en-GB" baseline="0" dirty="0"/>
              <a:t>’ </a:t>
            </a:r>
            <a:r>
              <a:rPr lang="en-GB" baseline="0" dirty="0" err="1"/>
              <a:t>sydd</a:t>
            </a:r>
            <a:r>
              <a:rPr lang="en-GB" baseline="0" dirty="0"/>
              <a:t> â </a:t>
            </a:r>
            <a:r>
              <a:rPr lang="en-GB" baseline="0" dirty="0" err="1"/>
              <a:t>chyfrifoldeb</a:t>
            </a:r>
            <a:r>
              <a:rPr lang="en-GB" baseline="0" dirty="0"/>
              <a:t> </a:t>
            </a:r>
            <a:r>
              <a:rPr lang="en-GB" baseline="0" dirty="0" err="1"/>
              <a:t>i</a:t>
            </a:r>
            <a:r>
              <a:rPr lang="en-GB" baseline="0" dirty="0"/>
              <a:t> </a:t>
            </a:r>
            <a:r>
              <a:rPr lang="en-GB" baseline="0" dirty="0" err="1"/>
              <a:t>sicrhau</a:t>
            </a:r>
            <a:r>
              <a:rPr lang="en-GB" baseline="0" dirty="0"/>
              <a:t> bod plant </a:t>
            </a:r>
            <a:r>
              <a:rPr lang="en-GB" baseline="0" dirty="0" err="1"/>
              <a:t>yn</a:t>
            </a:r>
            <a:r>
              <a:rPr lang="en-GB" baseline="0" dirty="0"/>
              <a:t> </a:t>
            </a:r>
            <a:r>
              <a:rPr lang="en-GB" baseline="0" dirty="0" err="1"/>
              <a:t>cael</a:t>
            </a:r>
            <a:r>
              <a:rPr lang="en-GB" baseline="0" dirty="0"/>
              <a:t> </a:t>
            </a:r>
            <a:r>
              <a:rPr lang="en-GB" baseline="0" dirty="0" err="1"/>
              <a:t>eu</a:t>
            </a:r>
            <a:r>
              <a:rPr lang="en-GB" baseline="0" dirty="0"/>
              <a:t> </a:t>
            </a:r>
            <a:r>
              <a:rPr lang="en-GB" baseline="0" dirty="0" err="1"/>
              <a:t>hawliau</a:t>
            </a:r>
            <a:r>
              <a:rPr lang="en-GB" baseline="0" dirty="0"/>
              <a:t>.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12</a:t>
            </a:fld>
            <a:endParaRPr lang="en-GB"/>
          </a:p>
        </p:txBody>
      </p:sp>
    </p:spTree>
    <p:extLst>
      <p:ext uri="{BB962C8B-B14F-4D97-AF65-F5344CB8AC3E}">
        <p14:creationId xmlns:p14="http://schemas.microsoft.com/office/powerpoint/2010/main" val="13271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000"/>
            </a:pPr>
            <a:r>
              <a:rPr lang="en-GB" dirty="0"/>
              <a:t>This video explains</a:t>
            </a:r>
            <a:r>
              <a:rPr lang="en-GB" baseline="0" dirty="0"/>
              <a:t> a little more</a:t>
            </a:r>
          </a:p>
          <a:p>
            <a:pPr>
              <a:defRPr sz="2000"/>
            </a:pPr>
            <a:r>
              <a:rPr lang="en-GB" baseline="0" dirty="0" smtClean="0"/>
              <a:t>…………………………………………………………………………………..</a:t>
            </a:r>
          </a:p>
          <a:p>
            <a:pPr>
              <a:defRPr sz="2000"/>
            </a:pPr>
            <a:endParaRPr lang="en-GB" baseline="0" dirty="0" smtClean="0"/>
          </a:p>
          <a:p>
            <a:pPr>
              <a:defRPr sz="2000"/>
            </a:pPr>
            <a:r>
              <a:rPr lang="en-GB" baseline="0" dirty="0" err="1" smtClean="0"/>
              <a:t>Mae’r</a:t>
            </a:r>
            <a:r>
              <a:rPr lang="en-GB" baseline="0" dirty="0" smtClean="0"/>
              <a:t> </a:t>
            </a:r>
            <a:r>
              <a:rPr lang="en-GB" baseline="0" dirty="0" err="1"/>
              <a:t>fideo</a:t>
            </a:r>
            <a:r>
              <a:rPr lang="en-GB" baseline="0" dirty="0"/>
              <a:t> </a:t>
            </a:r>
            <a:r>
              <a:rPr lang="en-GB" baseline="0" dirty="0" err="1"/>
              <a:t>yma</a:t>
            </a:r>
            <a:r>
              <a:rPr lang="en-GB" baseline="0" dirty="0"/>
              <a:t> </a:t>
            </a:r>
            <a:r>
              <a:rPr lang="en-GB" baseline="0" dirty="0" err="1"/>
              <a:t>yn</a:t>
            </a:r>
            <a:r>
              <a:rPr lang="en-GB" baseline="0" dirty="0"/>
              <a:t> </a:t>
            </a:r>
            <a:r>
              <a:rPr lang="en-GB" baseline="0" dirty="0" err="1"/>
              <a:t>esbonio</a:t>
            </a:r>
            <a:r>
              <a:rPr lang="en-GB" baseline="0" dirty="0"/>
              <a:t> </a:t>
            </a:r>
            <a:r>
              <a:rPr lang="en-GB" baseline="0" dirty="0" err="1"/>
              <a:t>ychydig</a:t>
            </a:r>
            <a:r>
              <a:rPr lang="en-GB" baseline="0" dirty="0"/>
              <a:t> </a:t>
            </a:r>
            <a:r>
              <a:rPr lang="en-GB" baseline="0" dirty="0" err="1"/>
              <a:t>mwy</a:t>
            </a:r>
            <a:endParaRPr lang="en-GB" dirty="0"/>
          </a:p>
        </p:txBody>
      </p:sp>
      <p:sp>
        <p:nvSpPr>
          <p:cNvPr id="4" name="Slide Number Placeholder 3"/>
          <p:cNvSpPr>
            <a:spLocks noGrp="1"/>
          </p:cNvSpPr>
          <p:nvPr>
            <p:ph type="sldNum" sz="quarter" idx="10"/>
          </p:nvPr>
        </p:nvSpPr>
        <p:spPr/>
        <p:txBody>
          <a:bodyPr/>
          <a:lstStyle/>
          <a:p>
            <a:fld id="{459A6EA9-66A1-4DDF-AD32-3B154CB7BBD1}" type="slidenum">
              <a:rPr lang="en-GB" smtClean="0"/>
              <a:pPr/>
              <a:t>13</a:t>
            </a:fld>
            <a:endParaRPr lang="en-GB"/>
          </a:p>
        </p:txBody>
      </p:sp>
    </p:spTree>
    <p:extLst>
      <p:ext uri="{BB962C8B-B14F-4D97-AF65-F5344CB8AC3E}">
        <p14:creationId xmlns:p14="http://schemas.microsoft.com/office/powerpoint/2010/main" val="171639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The </a:t>
            </a:r>
            <a:r>
              <a:rPr lang="en-GB" b="1" dirty="0">
                <a:effectLst/>
              </a:rPr>
              <a:t>Rights of Children and Young Persons (Wales) Measure 2011</a:t>
            </a:r>
            <a:r>
              <a:rPr lang="en-GB" sz="1200" b="0" kern="1200" baseline="0" dirty="0">
                <a:solidFill>
                  <a:schemeClr val="tx1"/>
                </a:solidFill>
                <a:effectLst/>
                <a:latin typeface="+mn-lt"/>
                <a:ea typeface="+mn-ea"/>
                <a:cs typeface="+mn-cs"/>
              </a:rPr>
              <a:t> – means Ministers must, when exercising their function, have due regard to Children’s Rights. </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Social Services and Well-being (Wales) Act was passed in 2014 it contained an amendment stating that all those carrying out the functions of the Act bear the duty to pay due regard to children’s rights, alongside other crucial human rights treaties. This means that social workers and other social services staff are ‘duty-bearers’ under the UNCRC, with a duty to uphold and defend children’s human rights. They are designated, in short, as human rights workers. </a:t>
            </a:r>
          </a:p>
          <a:p>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Mae </a:t>
            </a:r>
            <a:r>
              <a:rPr lang="en-GB" sz="1200" b="1" kern="1200" baseline="0" dirty="0" err="1">
                <a:solidFill>
                  <a:schemeClr val="tx1"/>
                </a:solidFill>
                <a:effectLst/>
                <a:latin typeface="+mn-lt"/>
                <a:ea typeface="+mn-ea"/>
                <a:cs typeface="+mn-cs"/>
              </a:rPr>
              <a:t>Mesur</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Hawliau</a:t>
            </a:r>
            <a:r>
              <a:rPr lang="en-GB" sz="1200" b="1" kern="1200" baseline="0" dirty="0">
                <a:solidFill>
                  <a:schemeClr val="tx1"/>
                </a:solidFill>
                <a:effectLst/>
                <a:latin typeface="+mn-lt"/>
                <a:ea typeface="+mn-ea"/>
                <a:cs typeface="+mn-cs"/>
              </a:rPr>
              <a:t> Plant a </a:t>
            </a:r>
            <a:r>
              <a:rPr lang="en-GB" sz="1200" b="1" kern="1200" baseline="0" dirty="0" err="1">
                <a:solidFill>
                  <a:schemeClr val="tx1"/>
                </a:solidFill>
                <a:effectLst/>
                <a:latin typeface="+mn-lt"/>
                <a:ea typeface="+mn-ea"/>
                <a:cs typeface="+mn-cs"/>
              </a:rPr>
              <a:t>Phobl</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Ifanc</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Cymru</a:t>
            </a:r>
            <a:r>
              <a:rPr lang="en-GB" b="1" dirty="0">
                <a:effectLst/>
              </a:rPr>
              <a:t>) 2011</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golygu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rhaid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Weinidogion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wrth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ymarfer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swyddogaeth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roi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sylw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dyledus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Hawliau</a:t>
            </a:r>
            <a:r>
              <a:rPr lang="en-GB" sz="1200" b="0" kern="1200" baseline="0" dirty="0">
                <a:solidFill>
                  <a:schemeClr val="tx1"/>
                </a:solidFill>
                <a:effectLst/>
                <a:latin typeface="+mn-lt"/>
                <a:ea typeface="+mn-ea"/>
                <a:cs typeface="+mn-cs"/>
              </a:rPr>
              <a:t> Plant. </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Pan </a:t>
            </a:r>
            <a:r>
              <a:rPr lang="en-GB" sz="1200" kern="1200" dirty="0" err="1">
                <a:solidFill>
                  <a:schemeClr val="tx1"/>
                </a:solidFill>
                <a:effectLst/>
                <a:latin typeface="+mn-lt"/>
                <a:ea typeface="+mn-ea"/>
                <a:cs typeface="+mn-cs"/>
              </a:rPr>
              <a:t>basiwyd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Deddf</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Gwasanaethau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Llesiant</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2014 </a:t>
            </a:r>
            <a:r>
              <a:rPr lang="en-GB" sz="1200" kern="1200" baseline="0" dirty="0" err="1">
                <a:solidFill>
                  <a:schemeClr val="tx1"/>
                </a:solidFill>
                <a:effectLst/>
                <a:latin typeface="+mn-lt"/>
                <a:ea typeface="+mn-ea"/>
                <a:cs typeface="+mn-cs"/>
              </a:rPr>
              <a:t>roedd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newid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nodi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dyletswydd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bawb</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cyflawni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swyddogaethau’r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Ddeddf</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roi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sylw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dyledus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ochr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ochr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â</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chytuniadau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eraill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hollbwysig</a:t>
            </a:r>
            <a:r>
              <a:rPr lang="en-GB" sz="1200" kern="1200" baseline="0" dirty="0">
                <a:solidFill>
                  <a:schemeClr val="tx1"/>
                </a:solidFill>
                <a:effectLst/>
                <a:latin typeface="+mn-lt"/>
                <a:ea typeface="+mn-ea"/>
                <a:cs typeface="+mn-cs"/>
              </a:rPr>
              <a:t>. Mae </a:t>
            </a:r>
            <a:r>
              <a:rPr lang="en-GB" sz="1200" kern="1200" baseline="0" dirty="0" err="1">
                <a:solidFill>
                  <a:schemeClr val="tx1"/>
                </a:solidFill>
                <a:effectLst/>
                <a:latin typeface="+mn-lt"/>
                <a:ea typeface="+mn-ea"/>
                <a:cs typeface="+mn-cs"/>
              </a:rPr>
              <a:t>hynny’n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golygu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gweithwyr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 staff </a:t>
            </a:r>
            <a:r>
              <a:rPr lang="en-GB" sz="1200" kern="1200" baseline="0" dirty="0" err="1">
                <a:solidFill>
                  <a:schemeClr val="tx1"/>
                </a:solidFill>
                <a:effectLst/>
                <a:latin typeface="+mn-lt"/>
                <a:ea typeface="+mn-ea"/>
                <a:cs typeface="+mn-cs"/>
              </a:rPr>
              <a:t>gwasanaethau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eraill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ddeiliaid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dyletswydd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dan</a:t>
            </a:r>
            <a:r>
              <a:rPr lang="en-GB" sz="1200" kern="1200" baseline="0" dirty="0">
                <a:solidFill>
                  <a:schemeClr val="tx1"/>
                </a:solidFill>
                <a:effectLst/>
                <a:latin typeface="+mn-lt"/>
                <a:ea typeface="+mn-ea"/>
                <a:cs typeface="+mn-cs"/>
              </a:rPr>
              <a:t> CCUHP, a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dyletswydd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arnyn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nhw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gynnal</a:t>
            </a:r>
            <a:r>
              <a:rPr lang="en-GB" sz="1200" kern="1200" baseline="0" dirty="0">
                <a:solidFill>
                  <a:schemeClr val="tx1"/>
                </a:solidFill>
                <a:effectLst/>
                <a:latin typeface="+mn-lt"/>
                <a:ea typeface="+mn-ea"/>
                <a:cs typeface="+mn-cs"/>
              </a:rPr>
              <a:t> ac </a:t>
            </a:r>
            <a:r>
              <a:rPr lang="en-GB" sz="1200" kern="1200" baseline="0" dirty="0" err="1">
                <a:solidFill>
                  <a:schemeClr val="tx1"/>
                </a:solidFill>
                <a:effectLst/>
                <a:latin typeface="+mn-lt"/>
                <a:ea typeface="+mn-ea"/>
                <a:cs typeface="+mn-cs"/>
              </a:rPr>
              <a:t>amddiffyn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dynol</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gryno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nhw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wedi’u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dynodi’n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weithwyr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dynol</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7C3637-F9C0-444F-9B68-AA0501329697}" type="slidenum">
              <a:rPr lang="en-GB" smtClean="0"/>
              <a:pPr/>
              <a:t>14</a:t>
            </a:fld>
            <a:endParaRPr lang="en-GB"/>
          </a:p>
        </p:txBody>
      </p:sp>
    </p:spTree>
    <p:extLst>
      <p:ext uri="{BB962C8B-B14F-4D97-AF65-F5344CB8AC3E}">
        <p14:creationId xmlns:p14="http://schemas.microsoft.com/office/powerpoint/2010/main" val="370267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right way framework –</a:t>
            </a:r>
            <a:r>
              <a:rPr lang="en-GB" baseline="0" dirty="0">
                <a:solidFill>
                  <a:srgbClr val="FFFF00"/>
                </a:solidFill>
              </a:rPr>
              <a:t> https://www.childcomwales.org.uk/wp-content/uploads/2017/04/The-Right-Way.pdf </a:t>
            </a:r>
            <a:r>
              <a:rPr lang="en-GB" dirty="0"/>
              <a:t/>
            </a:r>
            <a:br>
              <a:rPr lang="en-GB" dirty="0"/>
            </a:br>
            <a:endParaRPr lang="en-GB" dirty="0"/>
          </a:p>
          <a:p>
            <a:pPr marL="171450" indent="-171450">
              <a:buFont typeface="Arial" panose="020B0604020202020204" pitchFamily="34" charset="0"/>
              <a:buChar char="•"/>
            </a:pPr>
            <a:r>
              <a:rPr lang="en-GB" dirty="0"/>
              <a:t>Has been</a:t>
            </a:r>
            <a:r>
              <a:rPr lang="en-GB" baseline="0" dirty="0"/>
              <a:t> d</a:t>
            </a:r>
            <a:r>
              <a:rPr lang="en-GB" dirty="0"/>
              <a:t>eveloped with the children’s rights observatory in Swansea and Bangor Universities</a:t>
            </a:r>
          </a:p>
          <a:p>
            <a:pPr marL="171450" indent="-171450">
              <a:buFont typeface="Arial" panose="020B0604020202020204" pitchFamily="34" charset="0"/>
              <a:buChar char="•"/>
            </a:pPr>
            <a:r>
              <a:rPr lang="en-GB" dirty="0"/>
              <a:t>Provides</a:t>
            </a:r>
            <a:r>
              <a:rPr lang="en-GB" baseline="0" dirty="0"/>
              <a:t> a systematic method to implement children’s 42 rights in organisations large and small</a:t>
            </a:r>
          </a:p>
          <a:p>
            <a:pPr marL="171450" indent="-171450">
              <a:buFont typeface="Arial" panose="020B0604020202020204" pitchFamily="34" charset="0"/>
              <a:buChar char="•"/>
            </a:pPr>
            <a:r>
              <a:rPr lang="en-GB" dirty="0"/>
              <a:t>Organisations across Wales are using this framework</a:t>
            </a:r>
            <a:r>
              <a:rPr lang="en-GB" baseline="0" dirty="0"/>
              <a:t> including; individual schools, </a:t>
            </a:r>
            <a:r>
              <a:rPr lang="en-GB" baseline="0" dirty="0" err="1"/>
              <a:t>Parc</a:t>
            </a:r>
            <a:r>
              <a:rPr lang="en-GB" baseline="0" dirty="0"/>
              <a:t>, national museums, natural resources Wales, all of the health boards and police forces and a number of local authorities.</a:t>
            </a:r>
          </a:p>
          <a:p>
            <a:pPr marL="171450" indent="-171450">
              <a:buFont typeface="Arial" panose="020B0604020202020204" pitchFamily="34" charset="0"/>
              <a:buChar char="•"/>
            </a:pPr>
            <a:r>
              <a:rPr lang="en-GB" baseline="0" dirty="0"/>
              <a:t>We have developed sector specific guides including The Right Way – to Social Care - https://www.childcomwales.org.uk/wp-content/uploads/2021/04/RightWaySocialCare_Final-Amendments.pdf </a:t>
            </a:r>
          </a:p>
          <a:p>
            <a:pPr marL="171450" indent="-171450">
              <a:buFont typeface="Arial" panose="020B0604020202020204" pitchFamily="34" charset="0"/>
              <a:buChar char="•"/>
            </a:pPr>
            <a:r>
              <a:rPr lang="en-GB" baseline="0" dirty="0"/>
              <a:t>Encourage your students to explore the web pages – which include positive examples of rights in social care settings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pPr marL="0" indent="0">
              <a:buFont typeface="Arial" panose="020B0604020202020204" pitchFamily="34" charset="0"/>
              <a:buNone/>
            </a:pPr>
            <a:r>
              <a:rPr lang="en-US" dirty="0" err="1"/>
              <a:t>Ein</a:t>
            </a:r>
            <a:r>
              <a:rPr lang="en-US" dirty="0"/>
              <a:t> </a:t>
            </a:r>
            <a:r>
              <a:rPr lang="en-US" dirty="0" err="1"/>
              <a:t>fframwaith</a:t>
            </a:r>
            <a:r>
              <a:rPr lang="en-US" dirty="0"/>
              <a:t> </a:t>
            </a:r>
            <a:r>
              <a:rPr lang="en-US" dirty="0" err="1"/>
              <a:t>ar</a:t>
            </a:r>
            <a:r>
              <a:rPr lang="en-US" dirty="0"/>
              <a:t> </a:t>
            </a:r>
            <a:r>
              <a:rPr lang="en-US" dirty="0" err="1"/>
              <a:t>gyfer</a:t>
            </a:r>
            <a:r>
              <a:rPr lang="en-US" dirty="0"/>
              <a:t> Y </a:t>
            </a:r>
            <a:r>
              <a:rPr lang="en-US" dirty="0" err="1"/>
              <a:t>Ffordd</a:t>
            </a:r>
            <a:r>
              <a:rPr lang="en-US" dirty="0"/>
              <a:t> </a:t>
            </a:r>
            <a:r>
              <a:rPr lang="en-US" dirty="0" err="1"/>
              <a:t>Gywir</a:t>
            </a:r>
            <a:r>
              <a:rPr lang="en-US" dirty="0"/>
              <a:t> - https://www.childcomwales.org.uk/wp-content/uploads/2017/04/Y-Ffordd-Gywir.pdf </a:t>
            </a:r>
          </a:p>
          <a:p>
            <a:pPr marL="0" indent="0">
              <a:buFont typeface="Arial" panose="020B0604020202020204" pitchFamily="34" charset="0"/>
              <a:buNone/>
            </a:pPr>
            <a:endParaRPr lang="en-US" dirty="0"/>
          </a:p>
          <a:p>
            <a:pPr marL="0" indent="0">
              <a:buFont typeface="Arial"/>
              <a:buChar char="•"/>
            </a:pPr>
            <a:r>
              <a:rPr lang="en-US" dirty="0"/>
              <a:t> Mae </a:t>
            </a:r>
            <a:r>
              <a:rPr lang="en-US" dirty="0" err="1"/>
              <a:t>wedi</a:t>
            </a:r>
            <a:r>
              <a:rPr lang="en-US" dirty="0"/>
              <a:t> </a:t>
            </a:r>
            <a:r>
              <a:rPr lang="en-US" dirty="0" err="1"/>
              <a:t>cael</a:t>
            </a:r>
            <a:r>
              <a:rPr lang="en-US" dirty="0"/>
              <a:t> </a:t>
            </a:r>
            <a:r>
              <a:rPr lang="en-US" dirty="0" err="1"/>
              <a:t>ei</a:t>
            </a:r>
            <a:r>
              <a:rPr lang="en-US" dirty="0"/>
              <a:t> </a:t>
            </a:r>
            <a:r>
              <a:rPr lang="en-US" dirty="0" err="1"/>
              <a:t>ddatblygu</a:t>
            </a:r>
            <a:r>
              <a:rPr lang="en-US" dirty="0"/>
              <a:t> </a:t>
            </a:r>
            <a:r>
              <a:rPr lang="en-US" dirty="0" err="1"/>
              <a:t>gyda’r</a:t>
            </a:r>
            <a:r>
              <a:rPr lang="en-US" dirty="0"/>
              <a:t> </a:t>
            </a:r>
            <a:r>
              <a:rPr lang="en-US" dirty="0" err="1"/>
              <a:t>arsyllfa</a:t>
            </a:r>
            <a:r>
              <a:rPr lang="en-US" dirty="0"/>
              <a:t> </a:t>
            </a:r>
            <a:r>
              <a:rPr lang="en-US" dirty="0" err="1"/>
              <a:t>hawliau</a:t>
            </a:r>
            <a:r>
              <a:rPr lang="en-US" dirty="0"/>
              <a:t> plant </a:t>
            </a:r>
            <a:r>
              <a:rPr lang="en-US" dirty="0" err="1"/>
              <a:t>ym</a:t>
            </a:r>
            <a:r>
              <a:rPr lang="en-US" dirty="0"/>
              <a:t> </a:t>
            </a:r>
            <a:r>
              <a:rPr lang="en-US" dirty="0" err="1"/>
              <a:t>Mhrifysgolion</a:t>
            </a:r>
            <a:r>
              <a:rPr lang="en-US" dirty="0"/>
              <a:t> </a:t>
            </a:r>
            <a:r>
              <a:rPr lang="en-US" dirty="0" err="1"/>
              <a:t>Abertawe</a:t>
            </a:r>
            <a:r>
              <a:rPr lang="en-US" dirty="0"/>
              <a:t> a Bangor</a:t>
            </a:r>
          </a:p>
          <a:p>
            <a:pPr marL="0" indent="0">
              <a:buFont typeface="Arial"/>
              <a:buChar char="•"/>
            </a:pPr>
            <a:r>
              <a:rPr lang="en-US" dirty="0"/>
              <a:t> Mae’n </a:t>
            </a:r>
            <a:r>
              <a:rPr lang="en-US" dirty="0" err="1"/>
              <a:t>darparu</a:t>
            </a:r>
            <a:r>
              <a:rPr lang="en-US" dirty="0"/>
              <a:t> dull </a:t>
            </a:r>
            <a:r>
              <a:rPr lang="en-US" dirty="0" err="1"/>
              <a:t>systematig</a:t>
            </a:r>
            <a:r>
              <a:rPr lang="en-US" baseline="0" dirty="0"/>
              <a:t> </a:t>
            </a:r>
            <a:r>
              <a:rPr lang="en-US" baseline="0" dirty="0" err="1"/>
              <a:t>o</a:t>
            </a:r>
            <a:r>
              <a:rPr lang="en-US" baseline="0" dirty="0"/>
              <a:t> </a:t>
            </a:r>
            <a:r>
              <a:rPr lang="en-US" baseline="0" dirty="0" err="1"/>
              <a:t>weithredu’r</a:t>
            </a:r>
            <a:r>
              <a:rPr lang="en-US" baseline="0" dirty="0"/>
              <a:t> 42 </a:t>
            </a:r>
            <a:r>
              <a:rPr lang="en-US" baseline="0" dirty="0" err="1"/>
              <a:t>o</a:t>
            </a:r>
            <a:r>
              <a:rPr lang="en-US" baseline="0" dirty="0"/>
              <a:t> </a:t>
            </a:r>
            <a:r>
              <a:rPr lang="en-US" baseline="0" dirty="0" err="1"/>
              <a:t>hawliau</a:t>
            </a:r>
            <a:r>
              <a:rPr lang="en-US" baseline="0" dirty="0"/>
              <a:t> </a:t>
            </a:r>
            <a:r>
              <a:rPr lang="en-US" baseline="0" dirty="0" err="1"/>
              <a:t>sydd</a:t>
            </a:r>
            <a:r>
              <a:rPr lang="en-US" baseline="0" dirty="0"/>
              <a:t> </a:t>
            </a:r>
            <a:r>
              <a:rPr lang="en-US" baseline="0" dirty="0" err="1"/>
              <a:t>gan</a:t>
            </a:r>
            <a:r>
              <a:rPr lang="en-US" baseline="0" dirty="0"/>
              <a:t> </a:t>
            </a:r>
            <a:r>
              <a:rPr lang="en-US" baseline="0" dirty="0" err="1"/>
              <a:t>blant</a:t>
            </a:r>
            <a:r>
              <a:rPr lang="en-US" baseline="0" dirty="0"/>
              <a:t> </a:t>
            </a:r>
            <a:r>
              <a:rPr lang="en-US" baseline="0" dirty="0" err="1"/>
              <a:t>mewn</a:t>
            </a:r>
            <a:r>
              <a:rPr lang="en-US" baseline="0" dirty="0"/>
              <a:t> </a:t>
            </a:r>
            <a:r>
              <a:rPr lang="en-US" baseline="0" dirty="0" err="1"/>
              <a:t>sefydliadau</a:t>
            </a:r>
            <a:r>
              <a:rPr lang="en-US" baseline="0" dirty="0"/>
              <a:t> </a:t>
            </a:r>
            <a:r>
              <a:rPr lang="en-US" baseline="0" dirty="0" err="1"/>
              <a:t>mawr</a:t>
            </a:r>
            <a:r>
              <a:rPr lang="en-US" baseline="0" dirty="0"/>
              <a:t> a </a:t>
            </a:r>
            <a:r>
              <a:rPr lang="en-US" baseline="0" dirty="0" err="1"/>
              <a:t>bach</a:t>
            </a:r>
            <a:endParaRPr lang="en-US" baseline="0" dirty="0"/>
          </a:p>
          <a:p>
            <a:pPr marL="0" indent="0">
              <a:buFont typeface="Arial"/>
              <a:buChar char="•"/>
            </a:pPr>
            <a:r>
              <a:rPr lang="en-US" baseline="0" dirty="0"/>
              <a:t> Mae </a:t>
            </a:r>
            <a:r>
              <a:rPr lang="en-US" baseline="0" dirty="0" err="1"/>
              <a:t>sefydliadau</a:t>
            </a:r>
            <a:r>
              <a:rPr lang="en-US" baseline="0" dirty="0"/>
              <a:t> </a:t>
            </a:r>
            <a:r>
              <a:rPr lang="en-US" baseline="0" dirty="0" err="1"/>
              <a:t>ar</a:t>
            </a:r>
            <a:r>
              <a:rPr lang="en-US" baseline="0" dirty="0"/>
              <a:t> draws </a:t>
            </a:r>
            <a:r>
              <a:rPr lang="en-US" baseline="0" dirty="0" err="1"/>
              <a:t>Cymru</a:t>
            </a:r>
            <a:r>
              <a:rPr lang="en-US" baseline="0" dirty="0"/>
              <a:t> </a:t>
            </a:r>
            <a:r>
              <a:rPr lang="en-US" baseline="0" dirty="0" err="1"/>
              <a:t>yn</a:t>
            </a:r>
            <a:r>
              <a:rPr lang="en-US" baseline="0" dirty="0"/>
              <a:t> </a:t>
            </a:r>
            <a:r>
              <a:rPr lang="en-US" baseline="0" dirty="0" err="1"/>
              <a:t>defnyddio’r</a:t>
            </a:r>
            <a:r>
              <a:rPr lang="en-US" baseline="0" dirty="0"/>
              <a:t> </a:t>
            </a:r>
            <a:r>
              <a:rPr lang="en-US" baseline="0" dirty="0" err="1"/>
              <a:t>fframwaith</a:t>
            </a:r>
            <a:r>
              <a:rPr lang="en-US" baseline="0" dirty="0"/>
              <a:t> </a:t>
            </a:r>
            <a:r>
              <a:rPr lang="en-US" baseline="0" dirty="0" err="1"/>
              <a:t>hwn</a:t>
            </a:r>
            <a:r>
              <a:rPr lang="en-US" baseline="0" dirty="0"/>
              <a:t>, </a:t>
            </a:r>
            <a:r>
              <a:rPr lang="en-US" baseline="0" dirty="0" err="1"/>
              <a:t>gan</a:t>
            </a:r>
            <a:r>
              <a:rPr lang="en-US" baseline="0" dirty="0"/>
              <a:t> </a:t>
            </a:r>
            <a:r>
              <a:rPr lang="en-US" baseline="0" dirty="0" err="1"/>
              <a:t>gynnwys</a:t>
            </a:r>
            <a:r>
              <a:rPr lang="en-US" baseline="0" dirty="0"/>
              <a:t>: </a:t>
            </a:r>
            <a:r>
              <a:rPr lang="en-US" baseline="0" dirty="0" err="1"/>
              <a:t>ysgolion</a:t>
            </a:r>
            <a:r>
              <a:rPr lang="en-US" baseline="0" dirty="0"/>
              <a:t> </a:t>
            </a:r>
            <a:r>
              <a:rPr lang="en-US" baseline="0" dirty="0" err="1"/>
              <a:t>unigol</a:t>
            </a:r>
            <a:r>
              <a:rPr lang="en-US" baseline="0" dirty="0"/>
              <a:t>, </a:t>
            </a:r>
            <a:r>
              <a:rPr lang="en-US" baseline="0" dirty="0" err="1"/>
              <a:t>Parc</a:t>
            </a:r>
            <a:r>
              <a:rPr lang="en-US" baseline="0" dirty="0"/>
              <a:t>, </a:t>
            </a:r>
            <a:r>
              <a:rPr lang="en-US" baseline="0" dirty="0" err="1"/>
              <a:t>Amgueddfa</a:t>
            </a:r>
            <a:r>
              <a:rPr lang="en-US" baseline="0" dirty="0"/>
              <a:t> </a:t>
            </a:r>
            <a:r>
              <a:rPr lang="en-US" baseline="0" dirty="0" err="1"/>
              <a:t>Cymru</a:t>
            </a:r>
            <a:r>
              <a:rPr lang="en-US" baseline="0" dirty="0"/>
              <a:t>, </a:t>
            </a:r>
            <a:r>
              <a:rPr lang="en-US" baseline="0" dirty="0" err="1"/>
              <a:t>Cyfoeth</a:t>
            </a:r>
            <a:r>
              <a:rPr lang="en-US" baseline="0" dirty="0"/>
              <a:t> </a:t>
            </a:r>
            <a:r>
              <a:rPr lang="en-US" baseline="0" dirty="0" err="1"/>
              <a:t>Naturiol</a:t>
            </a:r>
            <a:r>
              <a:rPr lang="en-US" baseline="0" dirty="0"/>
              <a:t> </a:t>
            </a:r>
            <a:r>
              <a:rPr lang="en-US" baseline="0" dirty="0" err="1"/>
              <a:t>Cymru</a:t>
            </a:r>
            <a:r>
              <a:rPr lang="en-US" baseline="0" dirty="0"/>
              <a:t>, yr </a:t>
            </a:r>
            <a:r>
              <a:rPr lang="en-US" baseline="0" dirty="0" err="1"/>
              <a:t>holl</a:t>
            </a:r>
            <a:r>
              <a:rPr lang="en-US" baseline="0" dirty="0"/>
              <a:t> </a:t>
            </a:r>
            <a:r>
              <a:rPr lang="en-US" baseline="0" dirty="0" err="1"/>
              <a:t>fyrddau</a:t>
            </a:r>
            <a:r>
              <a:rPr lang="en-US" baseline="0" dirty="0"/>
              <a:t> </a:t>
            </a:r>
            <a:r>
              <a:rPr lang="en-US" baseline="0" dirty="0" err="1"/>
              <a:t>iechyd</a:t>
            </a:r>
            <a:r>
              <a:rPr lang="en-US" baseline="0" dirty="0"/>
              <a:t> a </a:t>
            </a:r>
            <a:r>
              <a:rPr lang="en-US" baseline="0" dirty="0" err="1"/>
              <a:t>heddluoedd</a:t>
            </a:r>
            <a:r>
              <a:rPr lang="en-US" baseline="0" dirty="0"/>
              <a:t> a </a:t>
            </a:r>
            <a:r>
              <a:rPr lang="en-US" baseline="0" dirty="0" err="1"/>
              <a:t>nifer</a:t>
            </a:r>
            <a:r>
              <a:rPr lang="en-US" baseline="0" dirty="0"/>
              <a:t> </a:t>
            </a:r>
            <a:r>
              <a:rPr lang="en-US" baseline="0" dirty="0" err="1"/>
              <a:t>o</a:t>
            </a:r>
            <a:r>
              <a:rPr lang="en-US" baseline="0" dirty="0"/>
              <a:t> </a:t>
            </a:r>
            <a:r>
              <a:rPr lang="en-US" baseline="0" dirty="0" err="1"/>
              <a:t>awdurdodau</a:t>
            </a:r>
            <a:r>
              <a:rPr lang="en-US" baseline="0" dirty="0"/>
              <a:t> </a:t>
            </a:r>
            <a:r>
              <a:rPr lang="en-US" baseline="0" dirty="0" err="1"/>
              <a:t>lleol</a:t>
            </a:r>
            <a:r>
              <a:rPr lang="en-US" baseline="0" dirty="0"/>
              <a:t>. </a:t>
            </a:r>
          </a:p>
          <a:p>
            <a:pPr marL="0" indent="0">
              <a:buFont typeface="Arial"/>
              <a:buChar char="•"/>
            </a:pPr>
            <a:r>
              <a:rPr lang="en-US" baseline="0" dirty="0"/>
              <a:t> </a:t>
            </a:r>
            <a:r>
              <a:rPr lang="en-US" baseline="0" dirty="0" err="1"/>
              <a:t>Rydyn</a:t>
            </a:r>
            <a:r>
              <a:rPr lang="en-US" baseline="0" dirty="0"/>
              <a:t> </a:t>
            </a:r>
            <a:r>
              <a:rPr lang="en-US" baseline="0" dirty="0" err="1"/>
              <a:t>ni</a:t>
            </a:r>
            <a:r>
              <a:rPr lang="en-US" baseline="0" dirty="0"/>
              <a:t> </a:t>
            </a:r>
            <a:r>
              <a:rPr lang="en-US" baseline="0" dirty="0" err="1"/>
              <a:t>wedi</a:t>
            </a:r>
            <a:r>
              <a:rPr lang="en-US" baseline="0" dirty="0"/>
              <a:t> </a:t>
            </a:r>
            <a:r>
              <a:rPr lang="en-US" baseline="0" dirty="0" err="1"/>
              <a:t>datblygu</a:t>
            </a:r>
            <a:r>
              <a:rPr lang="en-US" baseline="0" dirty="0"/>
              <a:t> </a:t>
            </a:r>
            <a:r>
              <a:rPr lang="en-US" baseline="0" dirty="0" err="1"/>
              <a:t>canllawiau</a:t>
            </a:r>
            <a:r>
              <a:rPr lang="en-US" baseline="0" dirty="0"/>
              <a:t> sector-</a:t>
            </a:r>
            <a:r>
              <a:rPr lang="en-US" baseline="0" dirty="0" err="1"/>
              <a:t>benodol</a:t>
            </a:r>
            <a:r>
              <a:rPr lang="en-US" baseline="0" dirty="0"/>
              <a:t>, </a:t>
            </a:r>
            <a:r>
              <a:rPr lang="en-US" baseline="0" dirty="0" err="1"/>
              <a:t>gan</a:t>
            </a:r>
            <a:r>
              <a:rPr lang="en-US" baseline="0" dirty="0"/>
              <a:t> </a:t>
            </a:r>
            <a:r>
              <a:rPr lang="en-US" baseline="0" dirty="0" err="1"/>
              <a:t>gynnwys</a:t>
            </a:r>
            <a:r>
              <a:rPr lang="en-US" baseline="0" dirty="0"/>
              <a:t> Y </a:t>
            </a:r>
            <a:r>
              <a:rPr lang="en-US" baseline="0" dirty="0" err="1"/>
              <a:t>Ffordd</a:t>
            </a:r>
            <a:r>
              <a:rPr lang="en-US" baseline="0" dirty="0"/>
              <a:t> </a:t>
            </a:r>
            <a:r>
              <a:rPr lang="en-US" baseline="0" dirty="0" err="1"/>
              <a:t>Gywir</a:t>
            </a:r>
            <a:r>
              <a:rPr lang="en-US" baseline="0" dirty="0"/>
              <a:t> – </a:t>
            </a:r>
            <a:r>
              <a:rPr lang="en-US" baseline="0" dirty="0" err="1"/>
              <a:t>ar</a:t>
            </a:r>
            <a:r>
              <a:rPr lang="en-US" baseline="0" dirty="0"/>
              <a:t> </a:t>
            </a:r>
            <a:r>
              <a:rPr lang="en-US" baseline="0" dirty="0" err="1"/>
              <a:t>gyfer</a:t>
            </a:r>
            <a:r>
              <a:rPr lang="en-US" baseline="0" dirty="0"/>
              <a:t> </a:t>
            </a:r>
            <a:r>
              <a:rPr lang="en-US" baseline="0" dirty="0" err="1"/>
              <a:t>Gofal</a:t>
            </a:r>
            <a:r>
              <a:rPr lang="en-US" baseline="0" dirty="0"/>
              <a:t> </a:t>
            </a:r>
            <a:r>
              <a:rPr lang="en-US" baseline="0" dirty="0" err="1"/>
              <a:t>Cymdeithasol</a:t>
            </a:r>
            <a:r>
              <a:rPr lang="en-US" baseline="0" dirty="0"/>
              <a:t> </a:t>
            </a:r>
            <a:r>
              <a:rPr lang="en-US" dirty="0"/>
              <a:t>- https://www.childcomwales.org.uk/wp-content/uploads/2021/04/RightWaySocialCare-Wel_FinalAmendments.pdf</a:t>
            </a:r>
          </a:p>
          <a:p>
            <a:pPr marL="0" indent="0">
              <a:buFont typeface="Arial"/>
              <a:buChar char="•"/>
            </a:pPr>
            <a:r>
              <a:rPr lang="en-US" dirty="0"/>
              <a:t> </a:t>
            </a:r>
            <a:r>
              <a:rPr lang="en-US" dirty="0" err="1"/>
              <a:t>Anogwch</a:t>
            </a:r>
            <a:r>
              <a:rPr lang="en-US" dirty="0"/>
              <a:t> </a:t>
            </a:r>
            <a:r>
              <a:rPr lang="en-US" dirty="0" err="1"/>
              <a:t>eich</a:t>
            </a:r>
            <a:r>
              <a:rPr lang="en-US" dirty="0"/>
              <a:t> </a:t>
            </a:r>
            <a:r>
              <a:rPr lang="en-US" dirty="0" err="1"/>
              <a:t>myfyrwyr</a:t>
            </a:r>
            <a:r>
              <a:rPr lang="en-US" dirty="0"/>
              <a:t> </a:t>
            </a:r>
            <a:r>
              <a:rPr lang="en-US" dirty="0" err="1"/>
              <a:t>i</a:t>
            </a:r>
            <a:r>
              <a:rPr lang="en-US" baseline="0" dirty="0"/>
              <a:t> </a:t>
            </a:r>
            <a:r>
              <a:rPr lang="en-US" baseline="0" dirty="0" err="1"/>
              <a:t>archwilio’r</a:t>
            </a:r>
            <a:r>
              <a:rPr lang="en-US" baseline="0" dirty="0"/>
              <a:t> </a:t>
            </a:r>
            <a:r>
              <a:rPr lang="en-US" baseline="0" dirty="0" err="1"/>
              <a:t>tudalennau</a:t>
            </a:r>
            <a:r>
              <a:rPr lang="en-US" baseline="0" dirty="0"/>
              <a:t> </a:t>
            </a:r>
            <a:r>
              <a:rPr lang="en-US" baseline="0" dirty="0" err="1"/>
              <a:t>ar</a:t>
            </a:r>
            <a:r>
              <a:rPr lang="en-US" baseline="0" dirty="0"/>
              <a:t> </a:t>
            </a:r>
            <a:r>
              <a:rPr lang="en-US" baseline="0" dirty="0" err="1"/>
              <a:t>y</a:t>
            </a:r>
            <a:r>
              <a:rPr lang="en-US" baseline="0" dirty="0"/>
              <a:t> we – </a:t>
            </a:r>
            <a:r>
              <a:rPr lang="en-US" baseline="0" dirty="0" err="1"/>
              <a:t>sy’n</a:t>
            </a:r>
            <a:r>
              <a:rPr lang="en-US" baseline="0" dirty="0"/>
              <a:t> </a:t>
            </a:r>
            <a:r>
              <a:rPr lang="en-US" baseline="0" dirty="0" err="1"/>
              <a:t>cynnwys</a:t>
            </a:r>
            <a:r>
              <a:rPr lang="en-US" baseline="0" dirty="0"/>
              <a:t> </a:t>
            </a:r>
            <a:r>
              <a:rPr lang="en-US" baseline="0" dirty="0" err="1"/>
              <a:t>enghreifftiau</a:t>
            </a:r>
            <a:r>
              <a:rPr lang="en-US" baseline="0" dirty="0"/>
              <a:t> </a:t>
            </a:r>
            <a:r>
              <a:rPr lang="en-US" baseline="0" dirty="0" err="1"/>
              <a:t>cadarnhaol</a:t>
            </a:r>
            <a:r>
              <a:rPr lang="en-US" baseline="0" dirty="0"/>
              <a:t> </a:t>
            </a:r>
            <a:r>
              <a:rPr lang="en-US" baseline="0" dirty="0" err="1"/>
              <a:t>o</a:t>
            </a:r>
            <a:r>
              <a:rPr lang="en-US" baseline="0" dirty="0"/>
              <a:t> </a:t>
            </a:r>
            <a:r>
              <a:rPr lang="en-US" baseline="0" dirty="0" err="1"/>
              <a:t>hawliau</a:t>
            </a:r>
            <a:r>
              <a:rPr lang="en-US" baseline="0" dirty="0"/>
              <a:t> </a:t>
            </a:r>
            <a:r>
              <a:rPr lang="en-US" baseline="0" dirty="0" err="1"/>
              <a:t>mewn</a:t>
            </a:r>
            <a:r>
              <a:rPr lang="en-US" baseline="0" dirty="0"/>
              <a:t> </a:t>
            </a:r>
            <a:r>
              <a:rPr lang="en-US" baseline="0" dirty="0" err="1"/>
              <a:t>lleoliadau</a:t>
            </a:r>
            <a:r>
              <a:rPr lang="en-US" baseline="0" dirty="0"/>
              <a:t> </a:t>
            </a:r>
            <a:r>
              <a:rPr lang="en-US" baseline="0" dirty="0" err="1"/>
              <a:t>gofal</a:t>
            </a:r>
            <a:r>
              <a:rPr lang="en-US" baseline="0" dirty="0"/>
              <a:t> </a:t>
            </a:r>
            <a:r>
              <a:rPr lang="en-US" baseline="0" dirty="0" err="1"/>
              <a:t>cymdeithasol</a:t>
            </a:r>
            <a:r>
              <a:rPr lang="en-US" dirty="0"/>
              <a:t> </a:t>
            </a:r>
            <a:endParaRPr lang="en-GB" dirty="0"/>
          </a:p>
          <a:p>
            <a:pPr marL="171450" indent="-17145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15</a:t>
            </a:fld>
            <a:endParaRPr lang="en-GB"/>
          </a:p>
        </p:txBody>
      </p:sp>
    </p:spTree>
    <p:extLst>
      <p:ext uri="{BB962C8B-B14F-4D97-AF65-F5344CB8AC3E}">
        <p14:creationId xmlns:p14="http://schemas.microsoft.com/office/powerpoint/2010/main" val="23755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Embedding rights.</a:t>
            </a:r>
            <a:r>
              <a:rPr lang="en-GB" sz="1200" kern="1200" dirty="0">
                <a:solidFill>
                  <a:schemeClr val="tx1"/>
                </a:solidFill>
                <a:effectLst/>
                <a:latin typeface="+mn-lt"/>
                <a:ea typeface="+mn-ea"/>
                <a:cs typeface="+mn-cs"/>
              </a:rPr>
              <a:t> This means at an executive level there is a commitment to rights, they are written into policies, staff are trained and organisations make public commitments to protect and promote children’s human rights. Children and their families receive the important message that they are not receiving services because of what they lack – a deficit approach – but because all children have the same rights to be supported to fulfil their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TRW</a:t>
            </a:r>
            <a:r>
              <a:rPr lang="en-GB" sz="1200" kern="1200" baseline="0" dirty="0">
                <a:solidFill>
                  <a:schemeClr val="tx1"/>
                </a:solidFill>
                <a:effectLst/>
                <a:latin typeface="+mn-lt"/>
                <a:ea typeface="+mn-ea"/>
                <a:cs typeface="+mn-cs"/>
              </a:rPr>
              <a:t> Social Care</a:t>
            </a:r>
            <a:r>
              <a:rPr lang="en-GB" sz="1200" kern="1200" dirty="0">
                <a:solidFill>
                  <a:schemeClr val="tx1"/>
                </a:solidFill>
                <a:effectLst/>
                <a:latin typeface="+mn-lt"/>
                <a:ea typeface="+mn-ea"/>
                <a:cs typeface="+mn-cs"/>
              </a:rPr>
              <a:t> guide there</a:t>
            </a:r>
            <a:r>
              <a:rPr lang="en-GB" sz="1200" kern="1200" baseline="0" dirty="0">
                <a:solidFill>
                  <a:schemeClr val="tx1"/>
                </a:solidFill>
                <a:effectLst/>
                <a:latin typeface="+mn-lt"/>
                <a:ea typeface="+mn-ea"/>
                <a:cs typeface="+mn-cs"/>
              </a:rPr>
              <a:t> are </a:t>
            </a:r>
            <a:r>
              <a:rPr lang="en-GB" sz="1200" kern="1200" dirty="0">
                <a:solidFill>
                  <a:schemeClr val="tx1"/>
                </a:solidFill>
                <a:effectLst/>
                <a:latin typeface="+mn-lt"/>
                <a:ea typeface="+mn-ea"/>
                <a:cs typeface="+mn-cs"/>
              </a:rPr>
              <a:t>case study examples for</a:t>
            </a:r>
            <a:r>
              <a:rPr lang="en-GB" sz="1200" kern="1200" baseline="0" dirty="0">
                <a:solidFill>
                  <a:schemeClr val="tx1"/>
                </a:solidFill>
                <a:effectLst/>
                <a:latin typeface="+mn-lt"/>
                <a:ea typeface="+mn-ea"/>
                <a:cs typeface="+mn-cs"/>
              </a:rPr>
              <a:t> each principle.  </a:t>
            </a:r>
            <a:endParaRPr lang="en-US" dirty="0"/>
          </a:p>
          <a:p>
            <a:endParaRPr lang="en-US" dirty="0"/>
          </a:p>
          <a:p>
            <a:r>
              <a:rPr lang="en-US" dirty="0"/>
              <a:t>Embedding - </a:t>
            </a:r>
            <a:r>
              <a:rPr lang="en-GB" dirty="0"/>
              <a:t>Following work with Wrexham Public Service Board (PSB), Wrexham Council agreed to pilot The Right Way, by involving senior leaders and winning the hearts and minds of senior leaders, the commitment to a Children’s Rights Approach has been able to embed across the Service.</a:t>
            </a:r>
          </a:p>
          <a:p>
            <a:endParaRPr lang="en-US" dirty="0"/>
          </a:p>
          <a:p>
            <a:r>
              <a:rPr lang="en-US" dirty="0"/>
              <a:t>Individual practitioners: </a:t>
            </a:r>
            <a:r>
              <a:rPr lang="en-GB" sz="1200" kern="1200" dirty="0">
                <a:solidFill>
                  <a:schemeClr val="tx1"/>
                </a:solidFill>
                <a:effectLst/>
                <a:latin typeface="+mn-lt"/>
                <a:ea typeface="+mn-ea"/>
                <a:cs typeface="+mn-cs"/>
              </a:rPr>
              <a:t>Practitioners can</a:t>
            </a:r>
            <a:r>
              <a:rPr lang="en-GB" sz="1200" kern="1200" baseline="0" dirty="0">
                <a:solidFill>
                  <a:schemeClr val="tx1"/>
                </a:solidFill>
                <a:effectLst/>
                <a:latin typeface="+mn-lt"/>
                <a:ea typeface="+mn-ea"/>
                <a:cs typeface="+mn-cs"/>
              </a:rPr>
              <a:t> mirror their organisational commitment by use of </a:t>
            </a:r>
            <a:r>
              <a:rPr lang="en-US" dirty="0"/>
              <a:t>rights language in your everyday practice with children and their families. For example, ‘You have a right to be listened to and taken seriously. That’s why I want to meet up and hear more about…..’ </a:t>
            </a:r>
          </a:p>
          <a:p>
            <a:endParaRPr lang="en-US" dirty="0"/>
          </a:p>
          <a:p>
            <a:r>
              <a:rPr lang="en-US" dirty="0"/>
              <a:t>Use of rights language to advocate on behalf of the children and young people you are working with. For example, ‘She has a right to the support she needs to recover from the abuse she experienced (article 39, UNCRC) therefore there is a strong case for providing this psychological support.’ </a:t>
            </a:r>
          </a:p>
          <a:p>
            <a:endParaRPr lang="en-US" dirty="0"/>
          </a:p>
          <a:p>
            <a:r>
              <a:rPr lang="en-US" dirty="0"/>
              <a:t>You can</a:t>
            </a:r>
            <a:r>
              <a:rPr lang="en-US" baseline="0" dirty="0"/>
              <a:t> all e</a:t>
            </a:r>
            <a:r>
              <a:rPr lang="en-US" dirty="0"/>
              <a:t>ncourage consideration of children’s rights in team discussions and supervision sessions.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Gwreiddio</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hawliau</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Ystyr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ymrwymiad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lefel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weithredol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polisïau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staff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hyfforddi</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sefydliadau’n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gwneud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ymrwymiadau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cyhoeddus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ddiogelu</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hybu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dynol</a:t>
            </a:r>
            <a:r>
              <a:rPr lang="en-GB" sz="1200" kern="1200" baseline="0" dirty="0">
                <a:solidFill>
                  <a:schemeClr val="tx1"/>
                </a:solidFill>
                <a:effectLst/>
                <a:latin typeface="+mn-lt"/>
                <a:ea typeface="+mn-ea"/>
                <a:cs typeface="+mn-cs"/>
              </a:rPr>
              <a:t> plant. Mae plant </a:t>
            </a:r>
            <a:r>
              <a:rPr lang="en-GB" sz="1200" kern="1200" baseline="0" dirty="0" err="1">
                <a:solidFill>
                  <a:schemeClr val="tx1"/>
                </a:solidFill>
                <a:effectLst/>
                <a:latin typeface="+mn-lt"/>
                <a:ea typeface="+mn-ea"/>
                <a:cs typeface="+mn-cs"/>
              </a:rPr>
              <a:t>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teuluoedd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derbyn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neges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bwysig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rhywbeth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golygu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derbyn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gwasanaethau</a:t>
            </a:r>
            <a:r>
              <a:rPr lang="en-GB" sz="1200" kern="1200" baseline="0" dirty="0">
                <a:solidFill>
                  <a:schemeClr val="tx1"/>
                </a:solidFill>
                <a:effectLst/>
                <a:latin typeface="+mn-lt"/>
                <a:ea typeface="+mn-ea"/>
                <a:cs typeface="+mn-cs"/>
              </a:rPr>
              <a:t> – dull </a:t>
            </a:r>
            <a:r>
              <a:rPr lang="en-GB" sz="1200" kern="1200" baseline="0" dirty="0" err="1">
                <a:solidFill>
                  <a:schemeClr val="tx1"/>
                </a:solidFill>
                <a:effectLst/>
                <a:latin typeface="+mn-lt"/>
                <a:ea typeface="+mn-ea"/>
                <a:cs typeface="+mn-cs"/>
              </a:rPr>
              <a:t>diffygiol</a:t>
            </a:r>
            <a:r>
              <a:rPr lang="en-GB" sz="1200" kern="1200" baseline="0" dirty="0">
                <a:solidFill>
                  <a:schemeClr val="tx1"/>
                </a:solidFill>
                <a:effectLst/>
                <a:latin typeface="+mn-lt"/>
                <a:ea typeface="+mn-ea"/>
                <a:cs typeface="+mn-cs"/>
              </a:rPr>
              <a:t> – </a:t>
            </a:r>
            <a:r>
              <a:rPr lang="en-GB" sz="1200" kern="1200" baseline="0" dirty="0" err="1">
                <a:solidFill>
                  <a:schemeClr val="tx1"/>
                </a:solidFill>
                <a:effectLst/>
                <a:latin typeface="+mn-lt"/>
                <a:ea typeface="+mn-ea"/>
                <a:cs typeface="+mn-cs"/>
              </a:rPr>
              <a:t>ond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ffaith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bob </a:t>
            </a:r>
            <a:r>
              <a:rPr lang="en-GB" sz="1200" kern="1200" baseline="0" dirty="0" err="1">
                <a:solidFill>
                  <a:schemeClr val="tx1"/>
                </a:solidFill>
                <a:effectLst/>
                <a:latin typeface="+mn-lt"/>
                <a:ea typeface="+mn-ea"/>
                <a:cs typeface="+mn-cs"/>
              </a:rPr>
              <a:t>plentyn</a:t>
            </a:r>
            <a:r>
              <a:rPr lang="en-GB" sz="1200" kern="1200" baseline="0" dirty="0">
                <a:solidFill>
                  <a:schemeClr val="tx1"/>
                </a:solidFill>
                <a:effectLst/>
                <a:latin typeface="+mn-lt"/>
                <a:ea typeface="+mn-ea"/>
                <a:cs typeface="+mn-cs"/>
              </a:rPr>
              <a:t> yr un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dderbyn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cefnogaeth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gyflawni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potensial</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Yng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nghanllaw</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YFfG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gyfer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Gofal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enghreifftiau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astudiaethau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achos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gyfer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pob</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egwyddor</a:t>
            </a:r>
            <a:r>
              <a:rPr lang="en-GB" sz="1200" kern="1200" baseline="0" dirty="0">
                <a:solidFill>
                  <a:schemeClr val="tx1"/>
                </a:solidFill>
                <a:effectLst/>
                <a:latin typeface="+mn-lt"/>
                <a:ea typeface="+mn-ea"/>
                <a:cs typeface="+mn-cs"/>
              </a:rPr>
              <a:t>.   </a:t>
            </a:r>
            <a:endParaRPr lang="en-US" dirty="0"/>
          </a:p>
          <a:p>
            <a:endParaRPr lang="en-US" dirty="0"/>
          </a:p>
          <a:p>
            <a:r>
              <a:rPr lang="en-US" dirty="0" err="1"/>
              <a:t>Gwreiddio</a:t>
            </a:r>
            <a:r>
              <a:rPr lang="en-US" dirty="0"/>
              <a:t> – </a:t>
            </a:r>
            <a:r>
              <a:rPr lang="en-US" dirty="0" err="1"/>
              <a:t>Yn</a:t>
            </a:r>
            <a:r>
              <a:rPr lang="en-US" dirty="0"/>
              <a:t> </a:t>
            </a:r>
            <a:r>
              <a:rPr lang="en-US" dirty="0" err="1"/>
              <a:t>dilyn</a:t>
            </a:r>
            <a:r>
              <a:rPr lang="en-US" dirty="0"/>
              <a:t> </a:t>
            </a:r>
            <a:r>
              <a:rPr lang="en-US" dirty="0" err="1"/>
              <a:t>gwaith</a:t>
            </a:r>
            <a:r>
              <a:rPr lang="en-US" dirty="0"/>
              <a:t> </a:t>
            </a:r>
            <a:r>
              <a:rPr lang="en-US" dirty="0" err="1"/>
              <a:t>gyda</a:t>
            </a:r>
            <a:r>
              <a:rPr lang="en-US" dirty="0"/>
              <a:t> </a:t>
            </a:r>
            <a:r>
              <a:rPr lang="en-US" dirty="0" err="1"/>
              <a:t>Bwrdd</a:t>
            </a:r>
            <a:r>
              <a:rPr lang="en-US" dirty="0"/>
              <a:t> </a:t>
            </a:r>
            <a:r>
              <a:rPr lang="en-US" dirty="0" err="1"/>
              <a:t>Gwasanaethau</a:t>
            </a:r>
            <a:r>
              <a:rPr lang="en-US" dirty="0"/>
              <a:t> </a:t>
            </a:r>
            <a:r>
              <a:rPr lang="en-US" dirty="0" err="1"/>
              <a:t>Cyhoeddus</a:t>
            </a:r>
            <a:r>
              <a:rPr lang="en-US" dirty="0"/>
              <a:t> </a:t>
            </a:r>
            <a:r>
              <a:rPr lang="en-US" dirty="0" err="1"/>
              <a:t>Wrecsam</a:t>
            </a:r>
            <a:r>
              <a:rPr lang="en-US" dirty="0"/>
              <a:t> (BGC), </a:t>
            </a:r>
            <a:r>
              <a:rPr lang="en-US" dirty="0" err="1"/>
              <a:t>cytunodd</a:t>
            </a:r>
            <a:r>
              <a:rPr lang="en-US" dirty="0"/>
              <a:t> </a:t>
            </a:r>
            <a:r>
              <a:rPr lang="en-US" dirty="0" err="1"/>
              <a:t>Cyngor</a:t>
            </a:r>
            <a:r>
              <a:rPr lang="en-US" dirty="0"/>
              <a:t> </a:t>
            </a:r>
            <a:r>
              <a:rPr lang="en-US" dirty="0" err="1"/>
              <a:t>Wrecsam</a:t>
            </a:r>
            <a:r>
              <a:rPr lang="en-US" baseline="0" dirty="0"/>
              <a:t> </a:t>
            </a:r>
            <a:r>
              <a:rPr lang="en-US" baseline="0" dirty="0" err="1"/>
              <a:t>i</a:t>
            </a:r>
            <a:r>
              <a:rPr lang="en-US" baseline="0" dirty="0"/>
              <a:t> </a:t>
            </a:r>
            <a:r>
              <a:rPr lang="en-US" baseline="0" dirty="0" err="1"/>
              <a:t>beilota</a:t>
            </a:r>
            <a:r>
              <a:rPr lang="en-US" baseline="0" dirty="0"/>
              <a:t> Y </a:t>
            </a:r>
            <a:r>
              <a:rPr lang="en-US" baseline="0" dirty="0" err="1"/>
              <a:t>Ffordd</a:t>
            </a:r>
            <a:r>
              <a:rPr lang="en-US" baseline="0" dirty="0"/>
              <a:t> </a:t>
            </a:r>
            <a:r>
              <a:rPr lang="en-US" baseline="0" dirty="0" err="1"/>
              <a:t>Gywir</a:t>
            </a:r>
            <a:r>
              <a:rPr lang="en-US" baseline="0" dirty="0"/>
              <a:t>, </a:t>
            </a:r>
            <a:r>
              <a:rPr lang="en-US" baseline="0" dirty="0" err="1"/>
              <a:t>trwy</a:t>
            </a:r>
            <a:r>
              <a:rPr lang="en-US" baseline="0" dirty="0"/>
              <a:t> </a:t>
            </a:r>
            <a:r>
              <a:rPr lang="en-US" baseline="0" dirty="0" err="1"/>
              <a:t>gynnwys</a:t>
            </a:r>
            <a:r>
              <a:rPr lang="en-US" baseline="0" dirty="0"/>
              <a:t> </a:t>
            </a:r>
            <a:r>
              <a:rPr lang="en-US" baseline="0" dirty="0" err="1"/>
              <a:t>arweinwyr</a:t>
            </a:r>
            <a:r>
              <a:rPr lang="en-US" baseline="0" dirty="0"/>
              <a:t> </a:t>
            </a:r>
            <a:r>
              <a:rPr lang="en-US" baseline="0" dirty="0" err="1"/>
              <a:t>uwch</a:t>
            </a:r>
            <a:r>
              <a:rPr lang="en-US" baseline="0" dirty="0"/>
              <a:t> ac </a:t>
            </a:r>
            <a:r>
              <a:rPr lang="en-US" baseline="0" dirty="0" err="1"/>
              <a:t>ennill</a:t>
            </a:r>
            <a:r>
              <a:rPr lang="en-US" baseline="0" dirty="0"/>
              <a:t> </a:t>
            </a:r>
            <a:r>
              <a:rPr lang="en-US" baseline="0" dirty="0" err="1"/>
              <a:t>eu</a:t>
            </a:r>
            <a:r>
              <a:rPr lang="en-US" baseline="0" dirty="0"/>
              <a:t> </a:t>
            </a:r>
            <a:r>
              <a:rPr lang="en-US" baseline="0" dirty="0" err="1"/>
              <a:t>calonnau</a:t>
            </a:r>
            <a:r>
              <a:rPr lang="en-US" baseline="0" dirty="0"/>
              <a:t> </a:t>
            </a:r>
            <a:r>
              <a:rPr lang="en-US" baseline="0" dirty="0" err="1"/>
              <a:t>a’u</a:t>
            </a:r>
            <a:r>
              <a:rPr lang="en-US" baseline="0" dirty="0"/>
              <a:t> </a:t>
            </a:r>
            <a:r>
              <a:rPr lang="en-US" baseline="0" dirty="0" err="1"/>
              <a:t>meddyliau</a:t>
            </a:r>
            <a:r>
              <a:rPr lang="en-US" baseline="0" dirty="0"/>
              <a:t>. </a:t>
            </a:r>
            <a:r>
              <a:rPr lang="en-US" baseline="0" dirty="0" err="1"/>
              <a:t>Trwy</a:t>
            </a:r>
            <a:r>
              <a:rPr lang="en-US" baseline="0" dirty="0"/>
              <a:t> </a:t>
            </a:r>
            <a:r>
              <a:rPr lang="en-US" baseline="0" dirty="0" err="1"/>
              <a:t>wneud</a:t>
            </a:r>
            <a:r>
              <a:rPr lang="en-US" baseline="0" dirty="0"/>
              <a:t> </a:t>
            </a:r>
            <a:r>
              <a:rPr lang="en-US" baseline="0" dirty="0" err="1"/>
              <a:t>hynny</a:t>
            </a:r>
            <a:r>
              <a:rPr lang="en-US" baseline="0" dirty="0"/>
              <a:t>, </a:t>
            </a:r>
            <a:r>
              <a:rPr lang="en-US" baseline="0" dirty="0" err="1"/>
              <a:t>mae’r</a:t>
            </a:r>
            <a:r>
              <a:rPr lang="en-US" baseline="0" dirty="0"/>
              <a:t> </a:t>
            </a:r>
            <a:r>
              <a:rPr lang="en-US" baseline="0" dirty="0" err="1"/>
              <a:t>ymrwymiad</a:t>
            </a:r>
            <a:r>
              <a:rPr lang="en-US" baseline="0" dirty="0"/>
              <a:t> </a:t>
            </a:r>
            <a:r>
              <a:rPr lang="en-US" baseline="0" dirty="0" err="1"/>
              <a:t>i</a:t>
            </a:r>
            <a:r>
              <a:rPr lang="en-US" baseline="0" dirty="0"/>
              <a:t> </a:t>
            </a:r>
            <a:r>
              <a:rPr lang="en-US" baseline="0" dirty="0" err="1"/>
              <a:t>Ddull</a:t>
            </a:r>
            <a:r>
              <a:rPr lang="en-US" baseline="0" dirty="0"/>
              <a:t> </a:t>
            </a:r>
            <a:r>
              <a:rPr lang="en-US" baseline="0" dirty="0" err="1"/>
              <a:t>seiliedig</a:t>
            </a:r>
            <a:r>
              <a:rPr lang="en-US" baseline="0" dirty="0"/>
              <a:t> </a:t>
            </a:r>
            <a:r>
              <a:rPr lang="en-US" baseline="0" dirty="0" err="1"/>
              <a:t>ar</a:t>
            </a:r>
            <a:r>
              <a:rPr lang="en-US" baseline="0" dirty="0"/>
              <a:t> </a:t>
            </a:r>
            <a:r>
              <a:rPr lang="en-US" baseline="0" dirty="0" err="1"/>
              <a:t>Hawliau</a:t>
            </a:r>
            <a:r>
              <a:rPr lang="en-US" baseline="0" dirty="0"/>
              <a:t> Plant </a:t>
            </a:r>
            <a:r>
              <a:rPr lang="en-US" baseline="0" dirty="0" err="1"/>
              <a:t>wedi</a:t>
            </a:r>
            <a:r>
              <a:rPr lang="en-US" baseline="0" dirty="0"/>
              <a:t> </a:t>
            </a:r>
            <a:r>
              <a:rPr lang="en-US" baseline="0" dirty="0" err="1"/>
              <a:t>gallu</a:t>
            </a:r>
            <a:r>
              <a:rPr lang="en-US" baseline="0" dirty="0"/>
              <a:t> </a:t>
            </a:r>
            <a:r>
              <a:rPr lang="en-US" baseline="0" dirty="0" err="1"/>
              <a:t>cael</a:t>
            </a:r>
            <a:r>
              <a:rPr lang="en-US" baseline="0" dirty="0"/>
              <a:t> </a:t>
            </a:r>
            <a:r>
              <a:rPr lang="en-US" baseline="0" dirty="0" err="1"/>
              <a:t>ei</a:t>
            </a:r>
            <a:r>
              <a:rPr lang="en-US" baseline="0" dirty="0"/>
              <a:t> </a:t>
            </a:r>
            <a:r>
              <a:rPr lang="en-US" baseline="0" dirty="0" err="1"/>
              <a:t>wreiddio</a:t>
            </a:r>
            <a:r>
              <a:rPr lang="en-US" baseline="0" dirty="0"/>
              <a:t> </a:t>
            </a:r>
            <a:r>
              <a:rPr lang="en-US" baseline="0" dirty="0" err="1"/>
              <a:t>ar</a:t>
            </a:r>
            <a:r>
              <a:rPr lang="en-US" baseline="0" dirty="0"/>
              <a:t> draws </a:t>
            </a:r>
            <a:r>
              <a:rPr lang="en-US" baseline="0" dirty="0" err="1"/>
              <a:t>y</a:t>
            </a:r>
            <a:r>
              <a:rPr lang="en-US" baseline="0" dirty="0"/>
              <a:t> </a:t>
            </a:r>
            <a:r>
              <a:rPr lang="en-US" baseline="0" dirty="0" err="1"/>
              <a:t>Gwasanaeth</a:t>
            </a:r>
            <a:r>
              <a:rPr lang="en-US" baseline="0" dirty="0"/>
              <a:t>. </a:t>
            </a:r>
            <a:endParaRPr lang="en-GB" dirty="0"/>
          </a:p>
          <a:p>
            <a:endParaRPr lang="en-US" dirty="0"/>
          </a:p>
          <a:p>
            <a:r>
              <a:rPr lang="en-US" dirty="0" err="1"/>
              <a:t>Ymarferwyr</a:t>
            </a:r>
            <a:r>
              <a:rPr lang="en-US" dirty="0"/>
              <a:t> </a:t>
            </a:r>
            <a:r>
              <a:rPr lang="en-US" dirty="0" err="1"/>
              <a:t>unigol</a:t>
            </a:r>
            <a:r>
              <a:rPr lang="en-US" dirty="0"/>
              <a:t>: Gall </a:t>
            </a:r>
            <a:r>
              <a:rPr lang="en-US" dirty="0" err="1"/>
              <a:t>ymarferwyr</a:t>
            </a:r>
            <a:r>
              <a:rPr lang="en-US" dirty="0"/>
              <a:t> </a:t>
            </a:r>
            <a:r>
              <a:rPr lang="en-US" dirty="0" err="1"/>
              <a:t>adlewyrchu</a:t>
            </a:r>
            <a:r>
              <a:rPr lang="en-US" dirty="0"/>
              <a:t> </a:t>
            </a:r>
            <a:r>
              <a:rPr lang="en-US" dirty="0" err="1"/>
              <a:t>ymrwymiad</a:t>
            </a:r>
            <a:r>
              <a:rPr lang="en-US" dirty="0"/>
              <a:t> </a:t>
            </a:r>
            <a:r>
              <a:rPr lang="en-US" dirty="0" err="1"/>
              <a:t>eu</a:t>
            </a:r>
            <a:r>
              <a:rPr lang="en-US" dirty="0"/>
              <a:t> </a:t>
            </a:r>
            <a:r>
              <a:rPr lang="en-US" dirty="0" err="1"/>
              <a:t>sefydliad</a:t>
            </a:r>
            <a:r>
              <a:rPr lang="en-US" dirty="0"/>
              <a:t> </a:t>
            </a:r>
            <a:r>
              <a:rPr lang="en-US" dirty="0" err="1"/>
              <a:t>trwy</a:t>
            </a:r>
            <a:r>
              <a:rPr lang="en-US" dirty="0"/>
              <a:t> </a:t>
            </a:r>
            <a:r>
              <a:rPr lang="en-US" dirty="0" err="1"/>
              <a:t>ddefnyddio</a:t>
            </a:r>
            <a:r>
              <a:rPr lang="en-US" dirty="0"/>
              <a:t> </a:t>
            </a:r>
            <a:r>
              <a:rPr lang="en-US" dirty="0" err="1"/>
              <a:t>iaith</a:t>
            </a:r>
            <a:r>
              <a:rPr lang="en-US" dirty="0"/>
              <a:t> </a:t>
            </a:r>
            <a:r>
              <a:rPr lang="en-US" dirty="0" err="1"/>
              <a:t>hawliau</a:t>
            </a:r>
            <a:r>
              <a:rPr lang="en-US" dirty="0"/>
              <a:t> </a:t>
            </a:r>
            <a:r>
              <a:rPr lang="en-US" dirty="0" err="1"/>
              <a:t>yn</a:t>
            </a:r>
            <a:r>
              <a:rPr lang="en-US" dirty="0"/>
              <a:t> </a:t>
            </a:r>
            <a:r>
              <a:rPr lang="en-US" dirty="0" err="1"/>
              <a:t>eu</a:t>
            </a:r>
            <a:r>
              <a:rPr lang="en-US" dirty="0"/>
              <a:t> </a:t>
            </a:r>
            <a:r>
              <a:rPr lang="en-US" dirty="0" err="1"/>
              <a:t>hymarfer</a:t>
            </a:r>
            <a:r>
              <a:rPr lang="en-US" dirty="0"/>
              <a:t> </a:t>
            </a:r>
            <a:r>
              <a:rPr lang="en-US" dirty="0" err="1"/>
              <a:t>pob</a:t>
            </a:r>
            <a:r>
              <a:rPr lang="en-US" dirty="0"/>
              <a:t> </a:t>
            </a:r>
            <a:r>
              <a:rPr lang="en-US" dirty="0" err="1"/>
              <a:t>dydd</a:t>
            </a:r>
            <a:r>
              <a:rPr lang="en-US" dirty="0"/>
              <a:t> </a:t>
            </a:r>
            <a:r>
              <a:rPr lang="en-US" dirty="0" err="1"/>
              <a:t>gyda</a:t>
            </a:r>
            <a:r>
              <a:rPr lang="en-US" dirty="0"/>
              <a:t> </a:t>
            </a:r>
            <a:r>
              <a:rPr lang="en-US" dirty="0" err="1"/>
              <a:t>phlant</a:t>
            </a:r>
            <a:r>
              <a:rPr lang="en-US" dirty="0"/>
              <a:t> </a:t>
            </a:r>
            <a:r>
              <a:rPr lang="en-US" dirty="0" err="1"/>
              <a:t>a’u</a:t>
            </a:r>
            <a:r>
              <a:rPr lang="en-US" dirty="0"/>
              <a:t> </a:t>
            </a:r>
            <a:r>
              <a:rPr lang="en-US" dirty="0" err="1"/>
              <a:t>teuluoedd</a:t>
            </a:r>
            <a:r>
              <a:rPr lang="en-US" dirty="0"/>
              <a:t>. </a:t>
            </a:r>
            <a:r>
              <a:rPr lang="en-US" dirty="0" err="1"/>
              <a:t>Er</a:t>
            </a:r>
            <a:r>
              <a:rPr lang="en-US" dirty="0"/>
              <a:t> </a:t>
            </a:r>
            <a:r>
              <a:rPr lang="en-US" dirty="0" err="1"/>
              <a:t>enghraifft</a:t>
            </a:r>
            <a:r>
              <a:rPr lang="en-US" dirty="0"/>
              <a:t>, “Mae </a:t>
            </a:r>
            <a:r>
              <a:rPr lang="en-US" dirty="0" err="1"/>
              <a:t>gennych</a:t>
            </a:r>
            <a:r>
              <a:rPr lang="en-US" dirty="0"/>
              <a:t> chi </a:t>
            </a:r>
            <a:r>
              <a:rPr lang="en-US" dirty="0" err="1"/>
              <a:t>hawl</a:t>
            </a:r>
            <a:r>
              <a:rPr lang="en-US" dirty="0"/>
              <a:t> </a:t>
            </a:r>
            <a:r>
              <a:rPr lang="en-US" dirty="0" err="1"/>
              <a:t>i</a:t>
            </a:r>
            <a:r>
              <a:rPr lang="en-US" dirty="0"/>
              <a:t> </a:t>
            </a:r>
            <a:r>
              <a:rPr lang="en-US" dirty="0" err="1"/>
              <a:t>gael</a:t>
            </a:r>
            <a:r>
              <a:rPr lang="en-US" dirty="0"/>
              <a:t> </a:t>
            </a:r>
            <a:r>
              <a:rPr lang="en-US" dirty="0" err="1"/>
              <a:t>eich</a:t>
            </a:r>
            <a:r>
              <a:rPr lang="en-US" baseline="0" dirty="0"/>
              <a:t> </a:t>
            </a:r>
            <a:r>
              <a:rPr lang="en-US" baseline="0" dirty="0" err="1"/>
              <a:t>g</a:t>
            </a:r>
            <a:r>
              <a:rPr lang="en-US" dirty="0" err="1"/>
              <a:t>wrando</a:t>
            </a:r>
            <a:r>
              <a:rPr lang="en-US" baseline="0" dirty="0"/>
              <a:t> </a:t>
            </a:r>
            <a:r>
              <a:rPr lang="en-US" baseline="0" dirty="0" err="1"/>
              <a:t>a’ch</a:t>
            </a:r>
            <a:r>
              <a:rPr lang="en-US" baseline="0" dirty="0"/>
              <a:t> </a:t>
            </a:r>
            <a:r>
              <a:rPr lang="en-US" baseline="0" dirty="0" err="1"/>
              <a:t>cymryd</a:t>
            </a:r>
            <a:r>
              <a:rPr lang="en-US" baseline="0" dirty="0"/>
              <a:t> </a:t>
            </a:r>
            <a:r>
              <a:rPr lang="en-US" baseline="0" dirty="0" err="1"/>
              <a:t>o</a:t>
            </a:r>
            <a:r>
              <a:rPr lang="en-US" baseline="0" dirty="0"/>
              <a:t> </a:t>
            </a:r>
            <a:r>
              <a:rPr lang="en-US" baseline="0" dirty="0" err="1"/>
              <a:t>ddifri</a:t>
            </a:r>
            <a:r>
              <a:rPr lang="en-US" baseline="0" dirty="0"/>
              <a:t>. </a:t>
            </a:r>
            <a:r>
              <a:rPr lang="en-US" baseline="0" dirty="0" err="1"/>
              <a:t>Dyna</a:t>
            </a:r>
            <a:r>
              <a:rPr lang="en-US" baseline="0" dirty="0"/>
              <a:t> </a:t>
            </a:r>
            <a:r>
              <a:rPr lang="en-US" baseline="0" dirty="0" err="1"/>
              <a:t>pam</a:t>
            </a:r>
            <a:r>
              <a:rPr lang="en-US" baseline="0" dirty="0"/>
              <a:t> </a:t>
            </a:r>
            <a:r>
              <a:rPr lang="en-US" baseline="0" dirty="0" err="1"/>
              <a:t>rydw</a:t>
            </a:r>
            <a:r>
              <a:rPr lang="en-US" baseline="0" dirty="0"/>
              <a:t> </a:t>
            </a:r>
            <a:r>
              <a:rPr lang="en-US" baseline="0" dirty="0" err="1"/>
              <a:t>i</a:t>
            </a:r>
            <a:r>
              <a:rPr lang="en-US" baseline="0" dirty="0"/>
              <a:t> </a:t>
            </a:r>
            <a:r>
              <a:rPr lang="en-US" baseline="0" dirty="0" err="1"/>
              <a:t>eisiau</a:t>
            </a:r>
            <a:r>
              <a:rPr lang="en-US" baseline="0" dirty="0"/>
              <a:t> </a:t>
            </a:r>
            <a:r>
              <a:rPr lang="en-US" baseline="0" dirty="0" err="1"/>
              <a:t>cwrdd</a:t>
            </a:r>
            <a:r>
              <a:rPr lang="en-US" baseline="0" dirty="0"/>
              <a:t> </a:t>
            </a:r>
            <a:r>
              <a:rPr lang="en-US" baseline="0" dirty="0" err="1"/>
              <a:t>â</a:t>
            </a:r>
            <a:r>
              <a:rPr lang="en-US" baseline="0" dirty="0"/>
              <a:t> chi a </a:t>
            </a:r>
            <a:r>
              <a:rPr lang="en-US" baseline="0" dirty="0" err="1"/>
              <a:t>chlywed</a:t>
            </a:r>
            <a:r>
              <a:rPr lang="en-US" baseline="0" dirty="0"/>
              <a:t> </a:t>
            </a:r>
            <a:r>
              <a:rPr lang="en-US" baseline="0" dirty="0" err="1"/>
              <a:t>mwy</a:t>
            </a:r>
            <a:r>
              <a:rPr lang="en-US" baseline="0" dirty="0"/>
              <a:t> am…</a:t>
            </a:r>
            <a:r>
              <a:rPr lang="en-US" dirty="0"/>
              <a:t>’ </a:t>
            </a:r>
          </a:p>
          <a:p>
            <a:endParaRPr lang="en-US" dirty="0"/>
          </a:p>
          <a:p>
            <a:r>
              <a:rPr lang="en-US" dirty="0" err="1"/>
              <a:t>Defnyddio</a:t>
            </a:r>
            <a:r>
              <a:rPr lang="en-US" dirty="0"/>
              <a:t> </a:t>
            </a:r>
            <a:r>
              <a:rPr lang="en-US" dirty="0" err="1"/>
              <a:t>iaith</a:t>
            </a:r>
            <a:r>
              <a:rPr lang="en-US" dirty="0"/>
              <a:t> </a:t>
            </a:r>
            <a:r>
              <a:rPr lang="en-US" dirty="0" err="1"/>
              <a:t>hawliau</a:t>
            </a:r>
            <a:r>
              <a:rPr lang="en-US" dirty="0"/>
              <a:t> </a:t>
            </a:r>
            <a:r>
              <a:rPr lang="en-US" dirty="0" err="1"/>
              <a:t>i</a:t>
            </a:r>
            <a:r>
              <a:rPr lang="en-US" baseline="0" dirty="0"/>
              <a:t> </a:t>
            </a:r>
            <a:r>
              <a:rPr lang="en-US" baseline="0" dirty="0" err="1"/>
              <a:t>eiriol</a:t>
            </a:r>
            <a:r>
              <a:rPr lang="en-US" baseline="0" dirty="0"/>
              <a:t> </a:t>
            </a:r>
            <a:r>
              <a:rPr lang="en-US" baseline="0" dirty="0" err="1"/>
              <a:t>ar</a:t>
            </a:r>
            <a:r>
              <a:rPr lang="en-US" baseline="0" dirty="0"/>
              <a:t> ran </a:t>
            </a:r>
            <a:r>
              <a:rPr lang="en-US" baseline="0" dirty="0" err="1"/>
              <a:t>y</a:t>
            </a:r>
            <a:r>
              <a:rPr lang="en-US" baseline="0" dirty="0"/>
              <a:t> plant </a:t>
            </a:r>
            <a:r>
              <a:rPr lang="en-US" baseline="0" dirty="0" err="1"/>
              <a:t>a’r</a:t>
            </a:r>
            <a:r>
              <a:rPr lang="en-US" baseline="0" dirty="0"/>
              <a:t> </a:t>
            </a:r>
            <a:r>
              <a:rPr lang="en-US" baseline="0" dirty="0" err="1"/>
              <a:t>bobl</a:t>
            </a:r>
            <a:r>
              <a:rPr lang="en-US" baseline="0" dirty="0"/>
              <a:t> </a:t>
            </a:r>
            <a:r>
              <a:rPr lang="en-US" baseline="0" dirty="0" err="1"/>
              <a:t>ifanc</a:t>
            </a:r>
            <a:r>
              <a:rPr lang="en-US" baseline="0" dirty="0"/>
              <a:t> </a:t>
            </a:r>
            <a:r>
              <a:rPr lang="en-US" baseline="0" dirty="0" err="1"/>
              <a:t>rydych</a:t>
            </a:r>
            <a:r>
              <a:rPr lang="en-US" baseline="0" dirty="0"/>
              <a:t> </a:t>
            </a:r>
            <a:r>
              <a:rPr lang="en-US" baseline="0" dirty="0" err="1"/>
              <a:t>chi’n</a:t>
            </a:r>
            <a:r>
              <a:rPr lang="en-US" baseline="0" dirty="0"/>
              <a:t> </a:t>
            </a:r>
            <a:r>
              <a:rPr lang="en-US" baseline="0" dirty="0" err="1"/>
              <a:t>gweithio</a:t>
            </a:r>
            <a:r>
              <a:rPr lang="en-US" baseline="0" dirty="0"/>
              <a:t> </a:t>
            </a:r>
            <a:r>
              <a:rPr lang="en-US" baseline="0" dirty="0" err="1"/>
              <a:t>gyda</a:t>
            </a:r>
            <a:r>
              <a:rPr lang="en-US" baseline="0" dirty="0"/>
              <a:t> </a:t>
            </a:r>
            <a:r>
              <a:rPr lang="en-US" baseline="0" dirty="0" err="1"/>
              <a:t>nhw</a:t>
            </a:r>
            <a:r>
              <a:rPr lang="en-US" baseline="0" dirty="0"/>
              <a:t>. Er </a:t>
            </a:r>
            <a:r>
              <a:rPr lang="en-US" baseline="0" dirty="0" err="1"/>
              <a:t>enghraifft</a:t>
            </a:r>
            <a:r>
              <a:rPr lang="en-US" baseline="0" dirty="0"/>
              <a:t>, ‘Mae </a:t>
            </a:r>
            <a:r>
              <a:rPr lang="en-US" baseline="0" dirty="0" err="1"/>
              <a:t>ganddi</a:t>
            </a:r>
            <a:r>
              <a:rPr lang="en-US" baseline="0" dirty="0"/>
              <a:t> </a:t>
            </a:r>
            <a:r>
              <a:rPr lang="en-US" baseline="0" dirty="0" err="1"/>
              <a:t>hawl</a:t>
            </a:r>
            <a:r>
              <a:rPr lang="en-US" baseline="0" dirty="0"/>
              <a:t> </a:t>
            </a:r>
            <a:r>
              <a:rPr lang="en-US" baseline="0" dirty="0" err="1"/>
              <a:t>i’r</a:t>
            </a:r>
            <a:r>
              <a:rPr lang="en-US" baseline="0" dirty="0"/>
              <a:t> </a:t>
            </a:r>
            <a:r>
              <a:rPr lang="en-US" baseline="0" dirty="0" err="1"/>
              <a:t>gefnogaeth</a:t>
            </a:r>
            <a:r>
              <a:rPr lang="en-US" baseline="0" dirty="0"/>
              <a:t> </a:t>
            </a:r>
            <a:r>
              <a:rPr lang="en-US" baseline="0" dirty="0" err="1"/>
              <a:t>sydd</a:t>
            </a:r>
            <a:r>
              <a:rPr lang="en-US" baseline="0" dirty="0"/>
              <a:t> </a:t>
            </a:r>
            <a:r>
              <a:rPr lang="en-US" baseline="0" dirty="0" err="1"/>
              <a:t>ei</a:t>
            </a:r>
            <a:r>
              <a:rPr lang="en-US" baseline="0" dirty="0"/>
              <a:t> </a:t>
            </a:r>
            <a:r>
              <a:rPr lang="en-US" baseline="0" dirty="0" err="1"/>
              <a:t>hangen</a:t>
            </a:r>
            <a:r>
              <a:rPr lang="en-US" baseline="0" dirty="0"/>
              <a:t> </a:t>
            </a:r>
            <a:r>
              <a:rPr lang="en-US" baseline="0" dirty="0" err="1"/>
              <a:t>arni</a:t>
            </a:r>
            <a:r>
              <a:rPr lang="en-US" baseline="0" dirty="0"/>
              <a:t> </a:t>
            </a:r>
            <a:r>
              <a:rPr lang="en-US" baseline="0" dirty="0" err="1"/>
              <a:t>i</a:t>
            </a:r>
            <a:r>
              <a:rPr lang="en-US" dirty="0"/>
              <a:t> </a:t>
            </a:r>
            <a:r>
              <a:rPr lang="en-US" dirty="0" err="1"/>
              <a:t>adfer</a:t>
            </a:r>
            <a:r>
              <a:rPr lang="en-US" baseline="0" dirty="0"/>
              <a:t> </a:t>
            </a:r>
            <a:r>
              <a:rPr lang="en-US" baseline="0" dirty="0" err="1"/>
              <a:t>wedi’r</a:t>
            </a:r>
            <a:r>
              <a:rPr lang="en-US" baseline="0" dirty="0"/>
              <a:t> </a:t>
            </a:r>
            <a:r>
              <a:rPr lang="en-US" baseline="0" dirty="0" err="1"/>
              <a:t>gamdriniaeth</a:t>
            </a:r>
            <a:r>
              <a:rPr lang="en-US" baseline="0" dirty="0"/>
              <a:t> </a:t>
            </a:r>
            <a:r>
              <a:rPr lang="en-US" baseline="0" dirty="0" err="1"/>
              <a:t>mae</a:t>
            </a:r>
            <a:r>
              <a:rPr lang="en-US" baseline="0" dirty="0"/>
              <a:t> hi </a:t>
            </a:r>
            <a:r>
              <a:rPr lang="en-US" baseline="0" dirty="0" err="1"/>
              <a:t>wedi’i</a:t>
            </a:r>
            <a:r>
              <a:rPr lang="en-US" baseline="0" dirty="0"/>
              <a:t> </a:t>
            </a:r>
            <a:r>
              <a:rPr lang="en-US" baseline="0" dirty="0" err="1"/>
              <a:t>brofi</a:t>
            </a:r>
            <a:r>
              <a:rPr lang="en-US" baseline="0" dirty="0"/>
              <a:t> (</a:t>
            </a:r>
            <a:r>
              <a:rPr lang="en-US" baseline="0" dirty="0" err="1"/>
              <a:t>erthygl</a:t>
            </a:r>
            <a:r>
              <a:rPr lang="en-US" baseline="0" dirty="0"/>
              <a:t> 39, CCUHP), felly </a:t>
            </a:r>
            <a:r>
              <a:rPr lang="en-US" baseline="0" dirty="0" err="1"/>
              <a:t>mae</a:t>
            </a:r>
            <a:r>
              <a:rPr lang="en-US" baseline="0" dirty="0"/>
              <a:t> </a:t>
            </a:r>
            <a:r>
              <a:rPr lang="en-US" baseline="0" dirty="0" err="1"/>
              <a:t>achos</a:t>
            </a:r>
            <a:r>
              <a:rPr lang="en-US" baseline="0" dirty="0"/>
              <a:t> </a:t>
            </a:r>
            <a:r>
              <a:rPr lang="en-US" baseline="0" dirty="0" err="1"/>
              <a:t>cryf</a:t>
            </a:r>
            <a:r>
              <a:rPr lang="en-US" baseline="0" dirty="0"/>
              <a:t> </a:t>
            </a:r>
            <a:r>
              <a:rPr lang="en-US" baseline="0" dirty="0" err="1"/>
              <a:t>dros</a:t>
            </a:r>
            <a:r>
              <a:rPr lang="en-US" baseline="0" dirty="0"/>
              <a:t> </a:t>
            </a:r>
            <a:r>
              <a:rPr lang="en-US" baseline="0" dirty="0" err="1"/>
              <a:t>ddarparu’r</a:t>
            </a:r>
            <a:r>
              <a:rPr lang="en-US" baseline="0" dirty="0"/>
              <a:t> </a:t>
            </a:r>
            <a:r>
              <a:rPr lang="en-US" baseline="0" dirty="0" err="1"/>
              <a:t>gefnogaeth</a:t>
            </a:r>
            <a:r>
              <a:rPr lang="en-US" baseline="0" dirty="0"/>
              <a:t> </a:t>
            </a:r>
            <a:r>
              <a:rPr lang="en-US" baseline="0" dirty="0" err="1"/>
              <a:t>seicolegol</a:t>
            </a:r>
            <a:r>
              <a:rPr lang="en-US" baseline="0" dirty="0"/>
              <a:t> </a:t>
            </a:r>
            <a:r>
              <a:rPr lang="en-US" baseline="0" dirty="0" err="1"/>
              <a:t>yma</a:t>
            </a:r>
            <a:r>
              <a:rPr lang="en-US" dirty="0"/>
              <a:t>.’ </a:t>
            </a:r>
          </a:p>
          <a:p>
            <a:endParaRPr lang="en-US" dirty="0"/>
          </a:p>
          <a:p>
            <a:r>
              <a:rPr lang="en-US" dirty="0"/>
              <a:t>Gall </a:t>
            </a:r>
            <a:r>
              <a:rPr lang="en-US" dirty="0" err="1"/>
              <a:t>pawb</a:t>
            </a:r>
            <a:r>
              <a:rPr lang="en-US" dirty="0"/>
              <a:t> </a:t>
            </a:r>
            <a:r>
              <a:rPr lang="en-US" dirty="0" err="1"/>
              <a:t>ohonoch</a:t>
            </a:r>
            <a:r>
              <a:rPr lang="en-US" dirty="0"/>
              <a:t> chi </a:t>
            </a:r>
            <a:r>
              <a:rPr lang="en-US" dirty="0" err="1"/>
              <a:t>annog</a:t>
            </a:r>
            <a:r>
              <a:rPr lang="en-US" dirty="0"/>
              <a:t> </a:t>
            </a:r>
            <a:r>
              <a:rPr lang="en-US" dirty="0" err="1"/>
              <a:t>ystyried</a:t>
            </a:r>
            <a:r>
              <a:rPr lang="en-US" dirty="0"/>
              <a:t> </a:t>
            </a:r>
            <a:r>
              <a:rPr lang="en-US" dirty="0" err="1"/>
              <a:t>hawliau</a:t>
            </a:r>
            <a:r>
              <a:rPr lang="en-US" dirty="0"/>
              <a:t> plant </a:t>
            </a:r>
            <a:r>
              <a:rPr lang="en-US" dirty="0" err="1"/>
              <a:t>mewn</a:t>
            </a:r>
            <a:r>
              <a:rPr lang="en-US" dirty="0"/>
              <a:t> </a:t>
            </a:r>
            <a:r>
              <a:rPr lang="en-US" dirty="0" err="1"/>
              <a:t>trafodaethau</a:t>
            </a:r>
            <a:r>
              <a:rPr lang="en-US" dirty="0"/>
              <a:t> </a:t>
            </a:r>
            <a:r>
              <a:rPr lang="en-US" dirty="0" err="1"/>
              <a:t>tîm</a:t>
            </a:r>
            <a:r>
              <a:rPr lang="en-US" dirty="0"/>
              <a:t> a </a:t>
            </a:r>
            <a:r>
              <a:rPr lang="en-US" dirty="0" err="1"/>
              <a:t>sesiynau</a:t>
            </a:r>
            <a:r>
              <a:rPr lang="en-US" dirty="0"/>
              <a:t> </a:t>
            </a:r>
            <a:r>
              <a:rPr lang="en-US" dirty="0" err="1"/>
              <a:t>goruchwylio</a:t>
            </a:r>
            <a:r>
              <a:rPr lang="en-US" dirty="0"/>
              <a:t>. </a:t>
            </a:r>
          </a:p>
          <a:p>
            <a:endParaRPr lang="en-US" dirty="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16</a:t>
            </a:fld>
            <a:endParaRPr lang="en-GB"/>
          </a:p>
        </p:txBody>
      </p:sp>
    </p:spTree>
    <p:extLst>
      <p:ext uri="{BB962C8B-B14F-4D97-AF65-F5344CB8AC3E}">
        <p14:creationId xmlns:p14="http://schemas.microsoft.com/office/powerpoint/2010/main" val="429438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Equality and non-discrimination.</a:t>
            </a:r>
            <a:r>
              <a:rPr lang="en-GB" sz="1200" kern="1200" dirty="0">
                <a:solidFill>
                  <a:schemeClr val="tx1"/>
                </a:solidFill>
                <a:effectLst/>
                <a:latin typeface="+mn-lt"/>
                <a:ea typeface="+mn-ea"/>
                <a:cs typeface="+mn-cs"/>
              </a:rPr>
              <a:t> This is a fundamental human rights principle. We know that children and their families are more likely to be caught up in statutory children’s services when they live in poverty. Disabled children and adults face systematic barriers, Children from Black, Asian and other ethnic minority backgrounds including Gypsy, Roma and traveller children face racism and many face other economic and institutional barriers. Recognising these barriers and taking active steps to combat them is human rights work in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Case example</a:t>
            </a:r>
            <a:r>
              <a:rPr lang="en-GB" sz="1200" b="0" kern="1200" dirty="0">
                <a:solidFill>
                  <a:schemeClr val="tx1"/>
                </a:solidFill>
                <a:effectLst/>
                <a:latin typeface="+mn-lt"/>
                <a:ea typeface="+mn-ea"/>
                <a:cs typeface="+mn-cs"/>
              </a:rPr>
              <a:t> in the report the case study</a:t>
            </a:r>
            <a:r>
              <a:rPr lang="en-GB" sz="1200" b="0" kern="1200" baseline="0" dirty="0">
                <a:solidFill>
                  <a:schemeClr val="tx1"/>
                </a:solidFill>
                <a:effectLst/>
                <a:latin typeface="+mn-lt"/>
                <a:ea typeface="+mn-ea"/>
                <a:cs typeface="+mn-cs"/>
              </a:rPr>
              <a:t> is from S</a:t>
            </a:r>
            <a:r>
              <a:rPr lang="en-GB" sz="1200" b="0" kern="1200" dirty="0">
                <a:solidFill>
                  <a:schemeClr val="tx1"/>
                </a:solidFill>
                <a:effectLst/>
                <a:latin typeface="+mn-lt"/>
                <a:ea typeface="+mn-ea"/>
                <a:cs typeface="+mn-cs"/>
              </a:rPr>
              <a:t>wansea – </a:t>
            </a:r>
            <a:r>
              <a:rPr lang="en-GB" sz="1200" b="0" kern="1200" dirty="0" err="1">
                <a:solidFill>
                  <a:schemeClr val="tx1"/>
                </a:solidFill>
                <a:effectLst/>
                <a:latin typeface="+mn-lt"/>
                <a:ea typeface="+mn-ea"/>
                <a:cs typeface="+mn-cs"/>
              </a:rPr>
              <a:t>Jigso</a:t>
            </a:r>
            <a:r>
              <a:rPr lang="en-GB" sz="1200" b="0" kern="1200" baseline="0" dirty="0">
                <a:solidFill>
                  <a:schemeClr val="tx1"/>
                </a:solidFill>
                <a:effectLst/>
                <a:latin typeface="+mn-lt"/>
                <a:ea typeface="+mn-ea"/>
                <a:cs typeface="+mn-cs"/>
              </a:rPr>
              <a:t> multi-disciplinary team supporting young parents – recognised the discrimination and challenges many face based on age and took active steps to build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There are many steps practitioners can take, many of which are bread and butter to social workers and you will be already doing without thinking of yourself as taking action to protect a child’s human rights: e.g. communication preferences – how can you understand a non-verbal child’s needs and preferences? How will you protect a child’s right to speak Welsh, when they are a fluent speaker and are placed over the border? Have you taken steps to understand and learn about Irish Traveller culture before attempting a parenting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Cydraddoldeb</a:t>
            </a:r>
            <a:r>
              <a:rPr lang="en-GB" sz="1200" b="1" kern="1200" dirty="0">
                <a:solidFill>
                  <a:schemeClr val="tx1"/>
                </a:solidFill>
                <a:effectLst/>
                <a:latin typeface="+mn-lt"/>
                <a:ea typeface="+mn-ea"/>
                <a:cs typeface="+mn-cs"/>
              </a:rPr>
              <a:t> a </a:t>
            </a:r>
            <a:r>
              <a:rPr lang="en-GB" sz="1200" b="1" kern="1200" dirty="0" err="1">
                <a:solidFill>
                  <a:schemeClr val="tx1"/>
                </a:solidFill>
                <a:effectLst/>
                <a:latin typeface="+mn-lt"/>
                <a:ea typeface="+mn-ea"/>
                <a:cs typeface="+mn-cs"/>
              </a:rPr>
              <a:t>pheidio</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â</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chamwahaniaethu</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Mae hon </a:t>
            </a:r>
            <a:r>
              <a:rPr lang="en-GB" sz="1200" kern="1200" dirty="0" err="1">
                <a:solidFill>
                  <a:schemeClr val="tx1"/>
                </a:solidFill>
                <a:effectLst/>
                <a:latin typeface="+mn-lt"/>
                <a:ea typeface="+mn-ea"/>
                <a:cs typeface="+mn-cs"/>
              </a:rPr>
              <a:t>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egwyddor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hawliau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dynol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sylfaenol</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Rydyn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gwybod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teuluoedd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fwy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tebygol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ymwneud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â</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gwasanaethau</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statudol</a:t>
            </a:r>
            <a:r>
              <a:rPr lang="en-GB" sz="1200" kern="1200" baseline="0" dirty="0">
                <a:solidFill>
                  <a:schemeClr val="tx1"/>
                </a:solidFill>
                <a:effectLst/>
                <a:latin typeface="+mn-lt"/>
                <a:ea typeface="+mn-ea"/>
                <a:cs typeface="+mn-cs"/>
              </a:rPr>
              <a:t> pan </a:t>
            </a:r>
            <a:r>
              <a:rPr lang="en-GB" sz="1200" kern="1200" baseline="0" dirty="0" err="1">
                <a:solidFill>
                  <a:schemeClr val="tx1"/>
                </a:solidFill>
                <a:effectLst/>
                <a:latin typeface="+mn-lt"/>
                <a:ea typeface="+mn-ea"/>
                <a:cs typeface="+mn-cs"/>
              </a:rPr>
              <a:t>fyddan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nhw’n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tlodi</a:t>
            </a:r>
            <a:r>
              <a:rPr lang="en-GB" sz="1200" kern="1200" baseline="0" dirty="0">
                <a:solidFill>
                  <a:schemeClr val="tx1"/>
                </a:solidFill>
                <a:effectLst/>
                <a:latin typeface="+mn-lt"/>
                <a:ea typeface="+mn-ea"/>
                <a:cs typeface="+mn-cs"/>
              </a:rPr>
              <a:t>. Mae plant ac </a:t>
            </a:r>
            <a:r>
              <a:rPr lang="en-GB" sz="1200" kern="1200" baseline="0" dirty="0" err="1">
                <a:solidFill>
                  <a:schemeClr val="tx1"/>
                </a:solidFill>
                <a:effectLst/>
                <a:latin typeface="+mn-lt"/>
                <a:ea typeface="+mn-ea"/>
                <a:cs typeface="+mn-cs"/>
              </a:rPr>
              <a:t>oedolion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anabl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wynebu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rhwystrau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systematig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gefndiroedd</a:t>
            </a:r>
            <a:r>
              <a:rPr lang="en-GB" sz="1200" kern="1200" baseline="0" dirty="0">
                <a:solidFill>
                  <a:schemeClr val="tx1"/>
                </a:solidFill>
                <a:effectLst/>
                <a:latin typeface="+mn-lt"/>
                <a:ea typeface="+mn-ea"/>
                <a:cs typeface="+mn-cs"/>
              </a:rPr>
              <a:t> Du, </a:t>
            </a:r>
            <a:r>
              <a:rPr lang="en-GB" sz="1200" kern="1200" baseline="0" dirty="0" err="1">
                <a:solidFill>
                  <a:schemeClr val="tx1"/>
                </a:solidFill>
                <a:effectLst/>
                <a:latin typeface="+mn-lt"/>
                <a:ea typeface="+mn-ea"/>
                <a:cs typeface="+mn-cs"/>
              </a:rPr>
              <a:t>Asiaidd</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lleiafrifoedd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ethnig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eraill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Sipsiwn</a:t>
            </a:r>
            <a:r>
              <a:rPr lang="en-GB" sz="1200" kern="1200" baseline="0" dirty="0">
                <a:solidFill>
                  <a:schemeClr val="tx1"/>
                </a:solidFill>
                <a:effectLst/>
                <a:latin typeface="+mn-lt"/>
                <a:ea typeface="+mn-ea"/>
                <a:cs typeface="+mn-cs"/>
              </a:rPr>
              <a:t>, Roma a </a:t>
            </a:r>
            <a:r>
              <a:rPr lang="en-GB" sz="1200" kern="1200" baseline="0" dirty="0" err="1">
                <a:solidFill>
                  <a:schemeClr val="tx1"/>
                </a:solidFill>
                <a:effectLst/>
                <a:latin typeface="+mn-lt"/>
                <a:ea typeface="+mn-ea"/>
                <a:cs typeface="+mn-cs"/>
              </a:rPr>
              <a:t>Theithwyr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wynebu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hiliaeth</a:t>
            </a:r>
            <a:r>
              <a:rPr lang="en-GB" sz="1200" kern="1200" baseline="0" dirty="0">
                <a:solidFill>
                  <a:schemeClr val="tx1"/>
                </a:solidFill>
                <a:effectLst/>
                <a:latin typeface="+mn-lt"/>
                <a:ea typeface="+mn-ea"/>
                <a:cs typeface="+mn-cs"/>
              </a:rPr>
              <a:t>, ac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llawer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wynebu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rhwystrau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economaidd</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sefydliadol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eraill</a:t>
            </a:r>
            <a:r>
              <a:rPr lang="en-GB" sz="1200" kern="1200" baseline="0" dirty="0">
                <a:solidFill>
                  <a:schemeClr val="tx1"/>
                </a:solidFill>
                <a:effectLst/>
                <a:latin typeface="+mn-lt"/>
                <a:ea typeface="+mn-ea"/>
                <a:cs typeface="+mn-cs"/>
              </a:rPr>
              <a:t>. Mae </a:t>
            </a:r>
            <a:r>
              <a:rPr lang="en-GB" sz="1200" kern="1200" baseline="0" dirty="0" err="1">
                <a:solidFill>
                  <a:schemeClr val="tx1"/>
                </a:solidFill>
                <a:effectLst/>
                <a:latin typeface="+mn-lt"/>
                <a:ea typeface="+mn-ea"/>
                <a:cs typeface="+mn-cs"/>
              </a:rPr>
              <a:t>cydnabod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rhwystrau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hyn</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chymryd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camau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gweithredol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gwrthweithio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dynol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ymarferol</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tx1"/>
                </a:solidFill>
                <a:effectLst/>
                <a:latin typeface="+mn-lt"/>
                <a:ea typeface="+mn-ea"/>
                <a:cs typeface="+mn-cs"/>
              </a:rPr>
              <a:t>Enghraifft</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o</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achos</a:t>
            </a:r>
            <a:r>
              <a:rPr lang="en-GB" sz="1200" b="1"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yr </a:t>
            </a:r>
            <a:r>
              <a:rPr lang="en-GB" sz="1200" b="0" kern="1200" baseline="0" dirty="0" err="1">
                <a:solidFill>
                  <a:schemeClr val="tx1"/>
                </a:solidFill>
                <a:effectLst/>
                <a:latin typeface="+mn-lt"/>
                <a:ea typeface="+mn-ea"/>
                <a:cs typeface="+mn-cs"/>
              </a:rPr>
              <a:t>adroddiad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mae’r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astudiaeth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achos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Abertawe</a:t>
            </a:r>
            <a:r>
              <a:rPr lang="en-GB" sz="1200" b="0" kern="1200" baseline="0" dirty="0">
                <a:solidFill>
                  <a:schemeClr val="tx1"/>
                </a:solidFill>
                <a:effectLst/>
                <a:latin typeface="+mn-lt"/>
                <a:ea typeface="+mn-ea"/>
                <a:cs typeface="+mn-cs"/>
              </a:rPr>
              <a:t> – </a:t>
            </a:r>
            <a:r>
              <a:rPr lang="en-GB" sz="1200" b="0" kern="1200" baseline="0" dirty="0" err="1">
                <a:solidFill>
                  <a:schemeClr val="tx1"/>
                </a:solidFill>
                <a:effectLst/>
                <a:latin typeface="+mn-lt"/>
                <a:ea typeface="+mn-ea"/>
                <a:cs typeface="+mn-cs"/>
              </a:rPr>
              <a:t>tîm</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amlddisgyblaeth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Jigso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cefnogi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rhieni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ifanc</a:t>
            </a:r>
            <a:r>
              <a:rPr lang="en-GB" sz="1200" b="0" kern="1200" baseline="0" dirty="0">
                <a:solidFill>
                  <a:schemeClr val="tx1"/>
                </a:solidFill>
                <a:effectLst/>
                <a:latin typeface="+mn-lt"/>
                <a:ea typeface="+mn-ea"/>
                <a:cs typeface="+mn-cs"/>
              </a:rPr>
              <a:t> – </a:t>
            </a:r>
            <a:r>
              <a:rPr lang="en-GB" sz="1200" b="0" kern="1200" baseline="0" dirty="0" err="1">
                <a:solidFill>
                  <a:schemeClr val="tx1"/>
                </a:solidFill>
                <a:effectLst/>
                <a:latin typeface="+mn-lt"/>
                <a:ea typeface="+mn-ea"/>
                <a:cs typeface="+mn-cs"/>
              </a:rPr>
              <a:t>roedden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cydnabod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camwahaniaethu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heriau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roedd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llawer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hwynebu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sail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hoed, ac </a:t>
            </a:r>
            <a:r>
              <a:rPr lang="en-GB" sz="1200" b="0" kern="1200" baseline="0" dirty="0" err="1">
                <a:solidFill>
                  <a:schemeClr val="tx1"/>
                </a:solidFill>
                <a:effectLst/>
                <a:latin typeface="+mn-lt"/>
                <a:ea typeface="+mn-ea"/>
                <a:cs typeface="+mn-cs"/>
              </a:rPr>
              <a:t>fe</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wnaethon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gymryd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camau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gweithredol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feithrin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cefnogaeth</a:t>
            </a:r>
            <a:r>
              <a:rPr lang="en-GB"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Mae </a:t>
            </a:r>
            <a:r>
              <a:rPr lang="en-GB" sz="1200" b="0" kern="1200" baseline="0" dirty="0" err="1">
                <a:solidFill>
                  <a:schemeClr val="tx1"/>
                </a:solidFill>
                <a:effectLst/>
                <a:latin typeface="+mn-lt"/>
                <a:ea typeface="+mn-ea"/>
                <a:cs typeface="+mn-cs"/>
              </a:rPr>
              <a:t>llawer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gamau</a:t>
            </a:r>
            <a:r>
              <a:rPr lang="en-GB" sz="1200" b="0" kern="1200" baseline="0" dirty="0">
                <a:solidFill>
                  <a:schemeClr val="tx1"/>
                </a:solidFill>
                <a:effectLst/>
                <a:latin typeface="+mn-lt"/>
                <a:ea typeface="+mn-ea"/>
                <a:cs typeface="+mn-cs"/>
              </a:rPr>
              <a:t> gall </a:t>
            </a:r>
            <a:r>
              <a:rPr lang="en-GB" sz="1200" b="0" kern="1200" baseline="0" dirty="0" err="1">
                <a:solidFill>
                  <a:schemeClr val="tx1"/>
                </a:solidFill>
                <a:effectLst/>
                <a:latin typeface="+mn-lt"/>
                <a:ea typeface="+mn-ea"/>
                <a:cs typeface="+mn-cs"/>
              </a:rPr>
              <a:t>ymarferwyr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cymryd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mae</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llawer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ohonynt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rhan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drefn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arferol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gweithwyr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cymdeithasol</a:t>
            </a:r>
            <a:r>
              <a:rPr lang="en-GB" sz="1200" b="0" kern="1200" baseline="0" dirty="0">
                <a:solidFill>
                  <a:schemeClr val="tx1"/>
                </a:solidFill>
                <a:effectLst/>
                <a:latin typeface="+mn-lt"/>
                <a:ea typeface="+mn-ea"/>
                <a:cs typeface="+mn-cs"/>
              </a:rPr>
              <a:t>, ac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byddwch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gwneud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eisoes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heb</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feddwl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amdanoch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eich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hun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cymryd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camau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ddiogelu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hawliau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dynol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plentyn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e.e</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dewisiadau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cyfathrebu</a:t>
            </a:r>
            <a:r>
              <a:rPr lang="en-GB" sz="1200" b="0" kern="1200" baseline="0" dirty="0">
                <a:solidFill>
                  <a:schemeClr val="tx1"/>
                </a:solidFill>
                <a:effectLst/>
                <a:latin typeface="+mn-lt"/>
                <a:ea typeface="+mn-ea"/>
                <a:cs typeface="+mn-cs"/>
              </a:rPr>
              <a:t> – </a:t>
            </a:r>
            <a:r>
              <a:rPr lang="en-GB" sz="1200" b="0" kern="1200" baseline="0" dirty="0" err="1">
                <a:solidFill>
                  <a:schemeClr val="tx1"/>
                </a:solidFill>
                <a:effectLst/>
                <a:latin typeface="+mn-lt"/>
                <a:ea typeface="+mn-ea"/>
                <a:cs typeface="+mn-cs"/>
              </a:rPr>
              <a:t>sut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gallwch</a:t>
            </a:r>
            <a:r>
              <a:rPr lang="en-GB" sz="1200" b="0" kern="1200" baseline="0" dirty="0">
                <a:solidFill>
                  <a:schemeClr val="tx1"/>
                </a:solidFill>
                <a:effectLst/>
                <a:latin typeface="+mn-lt"/>
                <a:ea typeface="+mn-ea"/>
                <a:cs typeface="+mn-cs"/>
              </a:rPr>
              <a:t> chi </a:t>
            </a:r>
            <a:r>
              <a:rPr lang="en-GB" sz="1200" b="0" kern="1200" baseline="0" dirty="0" err="1">
                <a:solidFill>
                  <a:schemeClr val="tx1"/>
                </a:solidFill>
                <a:effectLst/>
                <a:latin typeface="+mn-lt"/>
                <a:ea typeface="+mn-ea"/>
                <a:cs typeface="+mn-cs"/>
              </a:rPr>
              <a:t>ddeall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anghenion</a:t>
            </a:r>
            <a:r>
              <a:rPr lang="en-GB" sz="1200" b="0" kern="1200" baseline="0" dirty="0">
                <a:solidFill>
                  <a:schemeClr val="tx1"/>
                </a:solidFill>
                <a:effectLst/>
                <a:latin typeface="+mn-lt"/>
                <a:ea typeface="+mn-ea"/>
                <a:cs typeface="+mn-cs"/>
              </a:rPr>
              <a:t> a </a:t>
            </a:r>
            <a:r>
              <a:rPr lang="en-GB" sz="1200" b="0" kern="1200" baseline="0" dirty="0" err="1">
                <a:solidFill>
                  <a:schemeClr val="tx1"/>
                </a:solidFill>
                <a:effectLst/>
                <a:latin typeface="+mn-lt"/>
                <a:ea typeface="+mn-ea"/>
                <a:cs typeface="+mn-cs"/>
              </a:rPr>
              <a:t>dewisiadau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plentyn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yw’n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defnyddio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geiriau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Sut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byddwch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chi’n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diogelu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hawl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plentyn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siarad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Cymraeg</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ydyn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siaradwr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rhugl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ond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wedi’u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lleoli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dros</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ffin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Ydych</a:t>
            </a:r>
            <a:r>
              <a:rPr lang="en-GB" sz="1200" b="0" kern="1200" baseline="0" dirty="0">
                <a:solidFill>
                  <a:schemeClr val="tx1"/>
                </a:solidFill>
                <a:effectLst/>
                <a:latin typeface="+mn-lt"/>
                <a:ea typeface="+mn-ea"/>
                <a:cs typeface="+mn-cs"/>
              </a:rPr>
              <a:t> chi </a:t>
            </a:r>
            <a:r>
              <a:rPr lang="en-GB" sz="1200" b="0" kern="1200" baseline="0" dirty="0" err="1">
                <a:solidFill>
                  <a:schemeClr val="tx1"/>
                </a:solidFill>
                <a:effectLst/>
                <a:latin typeface="+mn-lt"/>
                <a:ea typeface="+mn-ea"/>
                <a:cs typeface="+mn-cs"/>
              </a:rPr>
              <a:t>wedi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cymryd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camau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ddeall</a:t>
            </a:r>
            <a:r>
              <a:rPr lang="en-GB" sz="1200" b="0" kern="1200" baseline="0" dirty="0">
                <a:solidFill>
                  <a:schemeClr val="tx1"/>
                </a:solidFill>
                <a:effectLst/>
                <a:latin typeface="+mn-lt"/>
                <a:ea typeface="+mn-ea"/>
                <a:cs typeface="+mn-cs"/>
              </a:rPr>
              <a:t> a </a:t>
            </a:r>
            <a:r>
              <a:rPr lang="en-GB" sz="1200" b="0" kern="1200" baseline="0" dirty="0" err="1">
                <a:solidFill>
                  <a:schemeClr val="tx1"/>
                </a:solidFill>
                <a:effectLst/>
                <a:latin typeface="+mn-lt"/>
                <a:ea typeface="+mn-ea"/>
                <a:cs typeface="+mn-cs"/>
              </a:rPr>
              <a:t>dysgu</a:t>
            </a:r>
            <a:r>
              <a:rPr lang="en-GB" sz="1200" b="0" kern="1200" baseline="0" dirty="0">
                <a:solidFill>
                  <a:schemeClr val="tx1"/>
                </a:solidFill>
                <a:effectLst/>
                <a:latin typeface="+mn-lt"/>
                <a:ea typeface="+mn-ea"/>
                <a:cs typeface="+mn-cs"/>
              </a:rPr>
              <a:t> am </a:t>
            </a:r>
            <a:r>
              <a:rPr lang="en-GB" sz="1200" b="0" kern="1200" baseline="0" dirty="0" err="1">
                <a:solidFill>
                  <a:schemeClr val="tx1"/>
                </a:solidFill>
                <a:effectLst/>
                <a:latin typeface="+mn-lt"/>
                <a:ea typeface="+mn-ea"/>
                <a:cs typeface="+mn-cs"/>
              </a:rPr>
              <a:t>ddiwylliant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Teithwyr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Gwyddelig</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ceisio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cynnal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asesiad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rhianta</a:t>
            </a:r>
            <a:r>
              <a:rPr lang="en-GB" sz="1200" b="0" kern="1200" baseline="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7C3637-F9C0-444F-9B68-AA0501329697}" type="slidenum">
              <a:rPr lang="en-GB" smtClean="0"/>
              <a:pPr/>
              <a:t>17</a:t>
            </a:fld>
            <a:endParaRPr lang="en-GB"/>
          </a:p>
        </p:txBody>
      </p:sp>
    </p:spTree>
    <p:extLst>
      <p:ext uri="{BB962C8B-B14F-4D97-AF65-F5344CB8AC3E}">
        <p14:creationId xmlns:p14="http://schemas.microsoft.com/office/powerpoint/2010/main" val="24844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rights should empower children. Empowerment means enhancing children’s capabilities as individuals so they are better able to take advantage of rights, and to engage with, influence and hold accountable the people and </a:t>
            </a:r>
            <a:r>
              <a:rPr lang="en-US" dirty="0" err="1"/>
              <a:t>organisations</a:t>
            </a:r>
            <a:r>
              <a:rPr lang="en-US" dirty="0"/>
              <a:t> that affect their lives. Children need to understand that they have rights and to have positive experiences of receiving them to help them feel empowered. Those working with children in a social care context have a duty to help ensure children know that they have rights, have real opportunities to take them up and feel empowered by their rights. This takes many different forms for children; from using rights language with children, to making sure they can see their rights reflected in their interactions with professionals and the support they receive, to having their rights protected when they are faced barriers to accessing them. This element of a children’s rights approach is about making rights a reality for children. Children who receive support from social services may not always feel empowered if they believe decisions are made about them, as opposed to being made with them. </a:t>
            </a:r>
          </a:p>
          <a:p>
            <a:endParaRPr lang="en-US" dirty="0"/>
          </a:p>
          <a:p>
            <a:r>
              <a:rPr lang="en-US" b="1" dirty="0"/>
              <a:t>Individual practitioners’ role:</a:t>
            </a:r>
          </a:p>
          <a:p>
            <a:endParaRPr lang="en-US" dirty="0"/>
          </a:p>
          <a:p>
            <a:r>
              <a:rPr lang="en-US" dirty="0"/>
              <a:t>Ensure children know about their rights.</a:t>
            </a:r>
          </a:p>
          <a:p>
            <a:endParaRPr lang="en-US" dirty="0"/>
          </a:p>
          <a:p>
            <a:r>
              <a:rPr lang="en-US" dirty="0"/>
              <a:t>Children (and adults) feel disempowered when they don’t think they will be listened to, when they don’t trust those they are working with and when they don’t have faith that positive change will happen. When children are feeling disempowered they may not feel motivated to take up their rights to say what they want and need, to take part in decision-making and to engage with services on offer. </a:t>
            </a:r>
          </a:p>
          <a:p>
            <a:r>
              <a:rPr lang="en-US" dirty="0"/>
              <a:t>Empowerment is based on developing trusting relationships. Trust is developed by being seen to be fair, honest, reliable and caring. Being back in touch when you say you will be, even if it’s to explain that a decision has not yet been taken, is important to young people. </a:t>
            </a:r>
          </a:p>
          <a:p>
            <a:r>
              <a:rPr lang="en-US" dirty="0"/>
              <a:t>Work with children and young people to identify what information they are missing and what information they would like to receive. Work could be done with young people to produce information for others.</a:t>
            </a:r>
          </a:p>
          <a:p>
            <a:endParaRPr lang="en-US" dirty="0"/>
          </a:p>
          <a:p>
            <a:r>
              <a:rPr lang="en-US" b="1" dirty="0"/>
              <a:t>Case study in our guide: </a:t>
            </a:r>
            <a:r>
              <a:rPr lang="en-US" b="0" dirty="0"/>
              <a:t>Ceredigion’s Safe Stars junior safeguarding </a:t>
            </a:r>
            <a:r>
              <a:rPr lang="en-US" b="0" dirty="0" err="1"/>
              <a:t>programme</a:t>
            </a:r>
            <a:r>
              <a:rPr lang="en-US" b="0" dirty="0"/>
              <a:t> – mix of fun activities and consultation builds confidence and knowledge</a:t>
            </a:r>
          </a:p>
          <a:p>
            <a:endParaRPr lang="en-US" b="0" dirty="0"/>
          </a:p>
          <a:p>
            <a:r>
              <a:rPr lang="en-US" dirty="0" err="1"/>
              <a:t>Dylai</a:t>
            </a:r>
            <a:r>
              <a:rPr lang="en-US" dirty="0"/>
              <a:t> </a:t>
            </a:r>
            <a:r>
              <a:rPr lang="en-US" dirty="0" err="1"/>
              <a:t>hawliau</a:t>
            </a:r>
            <a:r>
              <a:rPr lang="en-US" dirty="0"/>
              <a:t> </a:t>
            </a:r>
            <a:r>
              <a:rPr lang="en-US" dirty="0" err="1"/>
              <a:t>dynol</a:t>
            </a:r>
            <a:r>
              <a:rPr lang="en-US" dirty="0"/>
              <a:t> </a:t>
            </a:r>
            <a:r>
              <a:rPr lang="en-US" dirty="0" err="1"/>
              <a:t>rymuso</a:t>
            </a:r>
            <a:r>
              <a:rPr lang="en-US" dirty="0"/>
              <a:t> plant. </a:t>
            </a:r>
            <a:r>
              <a:rPr lang="en-US" dirty="0" err="1"/>
              <a:t>Ystyr</a:t>
            </a:r>
            <a:r>
              <a:rPr lang="en-US" dirty="0"/>
              <a:t> </a:t>
            </a:r>
            <a:r>
              <a:rPr lang="en-US" dirty="0" err="1"/>
              <a:t>grymuso</a:t>
            </a:r>
            <a:r>
              <a:rPr lang="en-US" dirty="0"/>
              <a:t> </a:t>
            </a:r>
            <a:r>
              <a:rPr lang="en-US" dirty="0" err="1"/>
              <a:t>yw</a:t>
            </a:r>
            <a:r>
              <a:rPr lang="en-US" baseline="0" dirty="0"/>
              <a:t> </a:t>
            </a:r>
            <a:r>
              <a:rPr lang="en-US" baseline="0" dirty="0" err="1"/>
              <a:t>gwella</a:t>
            </a:r>
            <a:r>
              <a:rPr lang="en-US" baseline="0" dirty="0"/>
              <a:t> </a:t>
            </a:r>
            <a:r>
              <a:rPr lang="en-US" baseline="0" dirty="0" err="1"/>
              <a:t>galluoedd</a:t>
            </a:r>
            <a:r>
              <a:rPr lang="en-US" baseline="0" dirty="0"/>
              <a:t> plant </a:t>
            </a:r>
            <a:r>
              <a:rPr lang="en-US" baseline="0" dirty="0" err="1"/>
              <a:t>fel</a:t>
            </a:r>
            <a:r>
              <a:rPr lang="en-US" baseline="0" dirty="0"/>
              <a:t> </a:t>
            </a:r>
            <a:r>
              <a:rPr lang="en-US" baseline="0" dirty="0" err="1"/>
              <a:t>unigolion</a:t>
            </a:r>
            <a:r>
              <a:rPr lang="en-US" baseline="0" dirty="0"/>
              <a:t>, </a:t>
            </a:r>
            <a:r>
              <a:rPr lang="en-US" baseline="0" dirty="0" err="1"/>
              <a:t>fel</a:t>
            </a:r>
            <a:r>
              <a:rPr lang="en-US" baseline="0" dirty="0"/>
              <a:t> </a:t>
            </a:r>
            <a:r>
              <a:rPr lang="en-US" baseline="0" dirty="0" err="1"/>
              <a:t>eu</a:t>
            </a:r>
            <a:r>
              <a:rPr lang="en-US" baseline="0" dirty="0"/>
              <a:t> </a:t>
            </a:r>
            <a:r>
              <a:rPr lang="en-US" baseline="0" dirty="0" err="1"/>
              <a:t>bod</a:t>
            </a:r>
            <a:r>
              <a:rPr lang="en-US" baseline="0" dirty="0"/>
              <a:t> </a:t>
            </a:r>
            <a:r>
              <a:rPr lang="en-US" baseline="0" dirty="0" err="1"/>
              <a:t>nhw’n</a:t>
            </a:r>
            <a:r>
              <a:rPr lang="en-US" baseline="0" dirty="0"/>
              <a:t> </a:t>
            </a:r>
            <a:r>
              <a:rPr lang="en-US" baseline="0" dirty="0" err="1"/>
              <a:t>gallu</a:t>
            </a:r>
            <a:r>
              <a:rPr lang="en-US" baseline="0" dirty="0"/>
              <a:t> </a:t>
            </a:r>
            <a:r>
              <a:rPr lang="en-US" baseline="0" dirty="0" err="1"/>
              <a:t>manteisio’n</a:t>
            </a:r>
            <a:r>
              <a:rPr lang="en-US" baseline="0" dirty="0"/>
              <a:t> well </a:t>
            </a:r>
            <a:r>
              <a:rPr lang="en-US" baseline="0" dirty="0" err="1"/>
              <a:t>ar</a:t>
            </a:r>
            <a:r>
              <a:rPr lang="en-US" baseline="0" dirty="0"/>
              <a:t> </a:t>
            </a:r>
            <a:r>
              <a:rPr lang="en-US" baseline="0" dirty="0" err="1"/>
              <a:t>hawliau</a:t>
            </a:r>
            <a:r>
              <a:rPr lang="en-US" baseline="0" dirty="0"/>
              <a:t>, ac </a:t>
            </a:r>
            <a:r>
              <a:rPr lang="en-US" baseline="0" dirty="0" err="1"/>
              <a:t>ymgysylltu</a:t>
            </a:r>
            <a:r>
              <a:rPr lang="en-US" baseline="0" dirty="0"/>
              <a:t> </a:t>
            </a:r>
            <a:r>
              <a:rPr lang="en-US" baseline="0" dirty="0" err="1"/>
              <a:t>â’r</a:t>
            </a:r>
            <a:r>
              <a:rPr lang="en-US" baseline="0" dirty="0"/>
              <a:t> </a:t>
            </a:r>
            <a:r>
              <a:rPr lang="en-US" baseline="0" dirty="0" err="1"/>
              <a:t>bobl</a:t>
            </a:r>
            <a:r>
              <a:rPr lang="en-US" baseline="0" dirty="0"/>
              <a:t> </a:t>
            </a:r>
            <a:r>
              <a:rPr lang="en-US" baseline="0" dirty="0" err="1"/>
              <a:t>a’r</a:t>
            </a:r>
            <a:r>
              <a:rPr lang="en-US" baseline="0" dirty="0"/>
              <a:t> </a:t>
            </a:r>
            <a:r>
              <a:rPr lang="en-US" baseline="0" dirty="0" err="1"/>
              <a:t>sefydliadau</a:t>
            </a:r>
            <a:r>
              <a:rPr lang="en-US" baseline="0" dirty="0"/>
              <a:t> </a:t>
            </a:r>
            <a:r>
              <a:rPr lang="en-US" baseline="0" dirty="0" err="1"/>
              <a:t>sy’n</a:t>
            </a:r>
            <a:r>
              <a:rPr lang="en-US" baseline="0" dirty="0"/>
              <a:t> </a:t>
            </a:r>
            <a:r>
              <a:rPr lang="en-US" baseline="0" dirty="0" err="1"/>
              <a:t>effeithio</a:t>
            </a:r>
            <a:r>
              <a:rPr lang="en-US" baseline="0" dirty="0"/>
              <a:t> </a:t>
            </a:r>
            <a:r>
              <a:rPr lang="en-US" baseline="0" dirty="0" err="1"/>
              <a:t>ar</a:t>
            </a:r>
            <a:r>
              <a:rPr lang="en-US" baseline="0" dirty="0"/>
              <a:t> </a:t>
            </a:r>
            <a:r>
              <a:rPr lang="en-US" baseline="0" dirty="0" err="1"/>
              <a:t>eu</a:t>
            </a:r>
            <a:r>
              <a:rPr lang="en-US" baseline="0" dirty="0"/>
              <a:t> </a:t>
            </a:r>
            <a:r>
              <a:rPr lang="en-US" baseline="0" dirty="0" err="1"/>
              <a:t>bywydau</a:t>
            </a:r>
            <a:r>
              <a:rPr lang="en-US" baseline="0" dirty="0"/>
              <a:t>, </a:t>
            </a:r>
            <a:r>
              <a:rPr lang="en-US" baseline="0" dirty="0" err="1"/>
              <a:t>dylanwadu</a:t>
            </a:r>
            <a:r>
              <a:rPr lang="en-US" baseline="0" dirty="0"/>
              <a:t> </a:t>
            </a:r>
            <a:r>
              <a:rPr lang="en-US" baseline="0" dirty="0" err="1"/>
              <a:t>arnyn</a:t>
            </a:r>
            <a:r>
              <a:rPr lang="en-US" baseline="0" dirty="0"/>
              <a:t> </a:t>
            </a:r>
            <a:r>
              <a:rPr lang="en-US" baseline="0" dirty="0" err="1"/>
              <a:t>nhw</a:t>
            </a:r>
            <a:r>
              <a:rPr lang="en-US" baseline="0" dirty="0"/>
              <a:t> </a:t>
            </a:r>
            <a:r>
              <a:rPr lang="en-US" baseline="0" dirty="0" err="1"/>
              <a:t>a’u</a:t>
            </a:r>
            <a:r>
              <a:rPr lang="en-US" baseline="0" dirty="0"/>
              <a:t> </a:t>
            </a:r>
            <a:r>
              <a:rPr lang="en-US" baseline="0" dirty="0" err="1"/>
              <a:t>gwneud</a:t>
            </a:r>
            <a:r>
              <a:rPr lang="en-US" baseline="0" dirty="0"/>
              <a:t> </a:t>
            </a:r>
            <a:r>
              <a:rPr lang="en-US" baseline="0" dirty="0" err="1"/>
              <a:t>yn</a:t>
            </a:r>
            <a:r>
              <a:rPr lang="en-US" baseline="0" dirty="0"/>
              <a:t> </a:t>
            </a:r>
            <a:r>
              <a:rPr lang="en-US" baseline="0" dirty="0" err="1"/>
              <a:t>atebol</a:t>
            </a:r>
            <a:r>
              <a:rPr lang="en-US" baseline="0" dirty="0"/>
              <a:t>. Mae </a:t>
            </a:r>
            <a:r>
              <a:rPr lang="en-US" baseline="0" dirty="0" err="1"/>
              <a:t>angen</a:t>
            </a:r>
            <a:r>
              <a:rPr lang="en-US" baseline="0" dirty="0"/>
              <a:t> </a:t>
            </a:r>
            <a:r>
              <a:rPr lang="en-US" baseline="0" dirty="0" err="1"/>
              <a:t>i</a:t>
            </a:r>
            <a:r>
              <a:rPr lang="en-US" baseline="0" dirty="0"/>
              <a:t> </a:t>
            </a:r>
            <a:r>
              <a:rPr lang="en-US" baseline="0" dirty="0" err="1"/>
              <a:t>blant</a:t>
            </a:r>
            <a:r>
              <a:rPr lang="en-US" baseline="0" dirty="0"/>
              <a:t> </a:t>
            </a:r>
            <a:r>
              <a:rPr lang="en-US" baseline="0" dirty="0" err="1"/>
              <a:t>ddeall</a:t>
            </a:r>
            <a:r>
              <a:rPr lang="en-US" baseline="0" dirty="0"/>
              <a:t> </a:t>
            </a:r>
            <a:r>
              <a:rPr lang="en-US" baseline="0" dirty="0" err="1"/>
              <a:t>bod</a:t>
            </a:r>
            <a:r>
              <a:rPr lang="en-US" baseline="0" dirty="0"/>
              <a:t> </a:t>
            </a:r>
            <a:r>
              <a:rPr lang="en-US" baseline="0" dirty="0" err="1"/>
              <a:t>ganddyn</a:t>
            </a:r>
            <a:r>
              <a:rPr lang="en-US" baseline="0" dirty="0"/>
              <a:t> </a:t>
            </a:r>
            <a:r>
              <a:rPr lang="en-US" baseline="0" dirty="0" err="1"/>
              <a:t>nhw</a:t>
            </a:r>
            <a:r>
              <a:rPr lang="en-US" baseline="0" dirty="0"/>
              <a:t> </a:t>
            </a:r>
            <a:r>
              <a:rPr lang="en-US" baseline="0" dirty="0" err="1"/>
              <a:t>hawliau</a:t>
            </a:r>
            <a:r>
              <a:rPr lang="en-US" baseline="0" dirty="0"/>
              <a:t>, a </a:t>
            </a:r>
            <a:r>
              <a:rPr lang="en-US" baseline="0" dirty="0" err="1"/>
              <a:t>chael</a:t>
            </a:r>
            <a:r>
              <a:rPr lang="en-US" baseline="0" dirty="0"/>
              <a:t> </a:t>
            </a:r>
            <a:r>
              <a:rPr lang="en-US" baseline="0" dirty="0" err="1"/>
              <a:t>profiadau</a:t>
            </a:r>
            <a:r>
              <a:rPr lang="en-US" baseline="0" dirty="0"/>
              <a:t> </a:t>
            </a:r>
            <a:r>
              <a:rPr lang="en-US" baseline="0" dirty="0" err="1"/>
              <a:t>cadarnhaol</a:t>
            </a:r>
            <a:r>
              <a:rPr lang="en-US" baseline="0" dirty="0"/>
              <a:t> </a:t>
            </a:r>
            <a:r>
              <a:rPr lang="en-US" baseline="0" dirty="0" err="1"/>
              <a:t>o’u</a:t>
            </a:r>
            <a:r>
              <a:rPr lang="en-US" baseline="0" dirty="0"/>
              <a:t> </a:t>
            </a:r>
            <a:r>
              <a:rPr lang="en-US" baseline="0" dirty="0" err="1"/>
              <a:t>derbyn</a:t>
            </a:r>
            <a:r>
              <a:rPr lang="en-US" baseline="0" dirty="0"/>
              <a:t>, </a:t>
            </a:r>
            <a:r>
              <a:rPr lang="en-US" baseline="0" dirty="0" err="1"/>
              <a:t>i’w</a:t>
            </a:r>
            <a:r>
              <a:rPr lang="en-US" baseline="0" dirty="0"/>
              <a:t> </a:t>
            </a:r>
            <a:r>
              <a:rPr lang="en-US" baseline="0" dirty="0" err="1"/>
              <a:t>helpu</a:t>
            </a:r>
            <a:r>
              <a:rPr lang="en-US" baseline="0" dirty="0"/>
              <a:t> </a:t>
            </a:r>
            <a:r>
              <a:rPr lang="en-US" baseline="0" dirty="0" err="1"/>
              <a:t>i</a:t>
            </a:r>
            <a:r>
              <a:rPr lang="en-US" baseline="0" dirty="0"/>
              <a:t> </a:t>
            </a:r>
            <a:r>
              <a:rPr lang="en-US" baseline="0" dirty="0" err="1"/>
              <a:t>deimlo</a:t>
            </a:r>
            <a:r>
              <a:rPr lang="en-US" baseline="0" dirty="0"/>
              <a:t> </a:t>
            </a:r>
            <a:r>
              <a:rPr lang="en-US" baseline="0" dirty="0" err="1"/>
              <a:t>eu</a:t>
            </a:r>
            <a:r>
              <a:rPr lang="en-US" baseline="0" dirty="0"/>
              <a:t> </a:t>
            </a:r>
            <a:r>
              <a:rPr lang="en-US" baseline="0" dirty="0" err="1"/>
              <a:t>bod</a:t>
            </a:r>
            <a:r>
              <a:rPr lang="en-US" baseline="0" dirty="0"/>
              <a:t> </a:t>
            </a:r>
            <a:r>
              <a:rPr lang="en-US" baseline="0" dirty="0" err="1"/>
              <a:t>wedi’u</a:t>
            </a:r>
            <a:r>
              <a:rPr lang="en-US" baseline="0" dirty="0"/>
              <a:t> </a:t>
            </a:r>
            <a:r>
              <a:rPr lang="en-US" baseline="0" dirty="0" err="1"/>
              <a:t>grymuso</a:t>
            </a:r>
            <a:r>
              <a:rPr lang="en-US" baseline="0" dirty="0"/>
              <a:t>. Mae </a:t>
            </a:r>
            <a:r>
              <a:rPr lang="en-US" baseline="0" dirty="0" err="1"/>
              <a:t>dyletswydd</a:t>
            </a:r>
            <a:r>
              <a:rPr lang="en-US" baseline="0" dirty="0"/>
              <a:t> </a:t>
            </a:r>
            <a:r>
              <a:rPr lang="en-US" baseline="0" dirty="0" err="1"/>
              <a:t>ar</a:t>
            </a:r>
            <a:r>
              <a:rPr lang="en-US" baseline="0" dirty="0"/>
              <a:t> </a:t>
            </a:r>
            <a:r>
              <a:rPr lang="en-US" baseline="0" dirty="0" err="1"/>
              <a:t>y</a:t>
            </a:r>
            <a:r>
              <a:rPr lang="en-US" baseline="0" dirty="0"/>
              <a:t> </a:t>
            </a:r>
            <a:r>
              <a:rPr lang="en-US" baseline="0" dirty="0" err="1"/>
              <a:t>rhai</a:t>
            </a:r>
            <a:r>
              <a:rPr lang="en-US" baseline="0" dirty="0"/>
              <a:t> </a:t>
            </a:r>
            <a:r>
              <a:rPr lang="en-US" baseline="0" dirty="0" err="1"/>
              <a:t>sy’n</a:t>
            </a:r>
            <a:r>
              <a:rPr lang="en-US" baseline="0" dirty="0"/>
              <a:t> </a:t>
            </a:r>
            <a:r>
              <a:rPr lang="en-US" baseline="0" dirty="0" err="1"/>
              <a:t>gweithio</a:t>
            </a:r>
            <a:r>
              <a:rPr lang="en-US" baseline="0" dirty="0"/>
              <a:t> </a:t>
            </a:r>
            <a:r>
              <a:rPr lang="en-US" baseline="0" dirty="0" err="1"/>
              <a:t>gyda</a:t>
            </a:r>
            <a:r>
              <a:rPr lang="en-US" baseline="0" dirty="0"/>
              <a:t> </a:t>
            </a:r>
            <a:r>
              <a:rPr lang="en-US" baseline="0" dirty="0" err="1"/>
              <a:t>phlant</a:t>
            </a:r>
            <a:r>
              <a:rPr lang="en-US" baseline="0" dirty="0"/>
              <a:t> </a:t>
            </a:r>
            <a:r>
              <a:rPr lang="en-US" baseline="0" dirty="0" err="1"/>
              <a:t>mewn</a:t>
            </a:r>
            <a:r>
              <a:rPr lang="en-US" baseline="0" dirty="0"/>
              <a:t> </a:t>
            </a:r>
            <a:r>
              <a:rPr lang="en-US" baseline="0" dirty="0" err="1"/>
              <a:t>cyd-destun</a:t>
            </a:r>
            <a:r>
              <a:rPr lang="en-US" baseline="0" dirty="0"/>
              <a:t> </a:t>
            </a:r>
            <a:r>
              <a:rPr lang="en-US" baseline="0" dirty="0" err="1"/>
              <a:t>gofal</a:t>
            </a:r>
            <a:r>
              <a:rPr lang="en-US" baseline="0" dirty="0"/>
              <a:t> </a:t>
            </a:r>
            <a:r>
              <a:rPr lang="en-US" baseline="0" dirty="0" err="1"/>
              <a:t>cymdeithasol</a:t>
            </a:r>
            <a:r>
              <a:rPr lang="en-US" baseline="0" dirty="0"/>
              <a:t> </a:t>
            </a:r>
            <a:r>
              <a:rPr lang="en-US" baseline="0" dirty="0" err="1"/>
              <a:t>i</a:t>
            </a:r>
            <a:r>
              <a:rPr lang="en-US" baseline="0" dirty="0"/>
              <a:t> </a:t>
            </a:r>
            <a:r>
              <a:rPr lang="en-US" baseline="0" dirty="0" err="1"/>
              <a:t>helpu</a:t>
            </a:r>
            <a:r>
              <a:rPr lang="en-US" baseline="0" dirty="0"/>
              <a:t> </a:t>
            </a:r>
            <a:r>
              <a:rPr lang="en-US" baseline="0" dirty="0" err="1"/>
              <a:t>i</a:t>
            </a:r>
            <a:r>
              <a:rPr lang="en-US" baseline="0" dirty="0"/>
              <a:t> </a:t>
            </a:r>
            <a:r>
              <a:rPr lang="en-US" baseline="0" dirty="0" err="1"/>
              <a:t>sicrhau</a:t>
            </a:r>
            <a:r>
              <a:rPr lang="en-US" baseline="0" dirty="0"/>
              <a:t> </a:t>
            </a:r>
            <a:r>
              <a:rPr lang="en-US" baseline="0" dirty="0" err="1"/>
              <a:t>bod</a:t>
            </a:r>
            <a:r>
              <a:rPr lang="en-US" baseline="0" dirty="0"/>
              <a:t> plant </a:t>
            </a:r>
            <a:r>
              <a:rPr lang="en-US" baseline="0" dirty="0" err="1"/>
              <a:t>yn</a:t>
            </a:r>
            <a:r>
              <a:rPr lang="en-US" baseline="0" dirty="0"/>
              <a:t> </a:t>
            </a:r>
            <a:r>
              <a:rPr lang="en-US" baseline="0" dirty="0" err="1"/>
              <a:t>gwybod</a:t>
            </a:r>
            <a:r>
              <a:rPr lang="en-US" baseline="0" dirty="0"/>
              <a:t> </a:t>
            </a:r>
            <a:r>
              <a:rPr lang="en-US" baseline="0" dirty="0" err="1"/>
              <a:t>bod</a:t>
            </a:r>
            <a:r>
              <a:rPr lang="en-US" baseline="0" dirty="0"/>
              <a:t> </a:t>
            </a:r>
            <a:r>
              <a:rPr lang="en-US" baseline="0" dirty="0" err="1"/>
              <a:t>ganddyn</a:t>
            </a:r>
            <a:r>
              <a:rPr lang="en-US" baseline="0" dirty="0"/>
              <a:t> </a:t>
            </a:r>
            <a:r>
              <a:rPr lang="en-US" baseline="0" dirty="0" err="1"/>
              <a:t>nhw</a:t>
            </a:r>
            <a:r>
              <a:rPr lang="en-US" baseline="0" dirty="0"/>
              <a:t> </a:t>
            </a:r>
            <a:r>
              <a:rPr lang="en-US" baseline="0" dirty="0" err="1"/>
              <a:t>hawliau</a:t>
            </a:r>
            <a:r>
              <a:rPr lang="en-US" baseline="0" dirty="0"/>
              <a:t>, </a:t>
            </a:r>
            <a:r>
              <a:rPr lang="en-US" baseline="0" dirty="0" err="1"/>
              <a:t>bod</a:t>
            </a:r>
            <a:r>
              <a:rPr lang="en-US" baseline="0" dirty="0"/>
              <a:t> </a:t>
            </a:r>
            <a:r>
              <a:rPr lang="en-US" baseline="0" dirty="0" err="1"/>
              <a:t>ganddyn</a:t>
            </a:r>
            <a:r>
              <a:rPr lang="en-US" baseline="0" dirty="0"/>
              <a:t> </a:t>
            </a:r>
            <a:r>
              <a:rPr lang="en-US" baseline="0" dirty="0" err="1"/>
              <a:t>nhw</a:t>
            </a:r>
            <a:r>
              <a:rPr lang="en-US" baseline="0" dirty="0"/>
              <a:t> </a:t>
            </a:r>
            <a:r>
              <a:rPr lang="en-US" baseline="0" dirty="0" err="1"/>
              <a:t>gyfleoedd</a:t>
            </a:r>
            <a:r>
              <a:rPr lang="en-US" baseline="0" dirty="0"/>
              <a:t> </a:t>
            </a:r>
            <a:r>
              <a:rPr lang="en-US" baseline="0" dirty="0" err="1"/>
              <a:t>gwirioneddol</a:t>
            </a:r>
            <a:r>
              <a:rPr lang="en-US" baseline="0" dirty="0"/>
              <a:t> </a:t>
            </a:r>
            <a:r>
              <a:rPr lang="en-US" baseline="0" dirty="0" err="1"/>
              <a:t>i</a:t>
            </a:r>
            <a:r>
              <a:rPr lang="en-US" baseline="0" dirty="0"/>
              <a:t> </a:t>
            </a:r>
            <a:r>
              <a:rPr lang="en-US" baseline="0" dirty="0" err="1"/>
              <a:t>fanteisio</a:t>
            </a:r>
            <a:r>
              <a:rPr lang="en-US" baseline="0" dirty="0"/>
              <a:t> </a:t>
            </a:r>
            <a:r>
              <a:rPr lang="en-US" baseline="0" dirty="0" err="1"/>
              <a:t>arnynt</a:t>
            </a:r>
            <a:r>
              <a:rPr lang="en-US" baseline="0" dirty="0"/>
              <a:t>, a </a:t>
            </a:r>
            <a:r>
              <a:rPr lang="en-US" baseline="0" dirty="0" err="1"/>
              <a:t>theimlo</a:t>
            </a:r>
            <a:r>
              <a:rPr lang="en-US" baseline="0" dirty="0"/>
              <a:t> </a:t>
            </a:r>
            <a:r>
              <a:rPr lang="en-US" baseline="0" dirty="0" err="1"/>
              <a:t>bod</a:t>
            </a:r>
            <a:r>
              <a:rPr lang="en-US" baseline="0" dirty="0"/>
              <a:t> </a:t>
            </a:r>
            <a:r>
              <a:rPr lang="en-US" baseline="0" dirty="0" err="1"/>
              <a:t>eu</a:t>
            </a:r>
            <a:r>
              <a:rPr lang="en-US" baseline="0" dirty="0"/>
              <a:t> </a:t>
            </a:r>
            <a:r>
              <a:rPr lang="en-US" baseline="0" dirty="0" err="1"/>
              <a:t>hawliau’n</a:t>
            </a:r>
            <a:r>
              <a:rPr lang="en-US" baseline="0" dirty="0"/>
              <a:t> </a:t>
            </a:r>
            <a:r>
              <a:rPr lang="en-US" baseline="0" dirty="0" err="1"/>
              <a:t>eu</a:t>
            </a:r>
            <a:r>
              <a:rPr lang="en-US" baseline="0" dirty="0"/>
              <a:t> </a:t>
            </a:r>
            <a:r>
              <a:rPr lang="en-US" baseline="0" dirty="0" err="1"/>
              <a:t>grymuso</a:t>
            </a:r>
            <a:r>
              <a:rPr lang="en-US" baseline="0" dirty="0"/>
              <a:t>. Mae </a:t>
            </a:r>
            <a:r>
              <a:rPr lang="en-US" baseline="0" dirty="0" err="1"/>
              <a:t>hynny’n</a:t>
            </a:r>
            <a:r>
              <a:rPr lang="en-US" baseline="0" dirty="0"/>
              <a:t> </a:t>
            </a:r>
            <a:r>
              <a:rPr lang="en-US" baseline="0" dirty="0" err="1"/>
              <a:t>digwydd</a:t>
            </a:r>
            <a:r>
              <a:rPr lang="en-US" baseline="0" dirty="0"/>
              <a:t> </a:t>
            </a:r>
            <a:r>
              <a:rPr lang="en-US" baseline="0" dirty="0" err="1"/>
              <a:t>mewn</a:t>
            </a:r>
            <a:r>
              <a:rPr lang="en-US" baseline="0" dirty="0"/>
              <a:t> </a:t>
            </a:r>
            <a:r>
              <a:rPr lang="en-US" baseline="0" dirty="0" err="1"/>
              <a:t>llawer</a:t>
            </a:r>
            <a:r>
              <a:rPr lang="en-US" baseline="0" dirty="0"/>
              <a:t> </a:t>
            </a:r>
            <a:r>
              <a:rPr lang="en-US" baseline="0" dirty="0" err="1"/>
              <a:t>o</a:t>
            </a:r>
            <a:r>
              <a:rPr lang="en-US" baseline="0" dirty="0"/>
              <a:t> </a:t>
            </a:r>
            <a:r>
              <a:rPr lang="en-US" baseline="0" dirty="0" err="1"/>
              <a:t>wahanol</a:t>
            </a:r>
            <a:r>
              <a:rPr lang="en-US" baseline="0" dirty="0"/>
              <a:t> </a:t>
            </a:r>
            <a:r>
              <a:rPr lang="en-US" baseline="0" dirty="0" err="1"/>
              <a:t>ffurfiau</a:t>
            </a:r>
            <a:r>
              <a:rPr lang="en-US" baseline="0" dirty="0"/>
              <a:t> </a:t>
            </a:r>
            <a:r>
              <a:rPr lang="en-US" baseline="0" dirty="0" err="1"/>
              <a:t>i</a:t>
            </a:r>
            <a:r>
              <a:rPr lang="en-US" dirty="0"/>
              <a:t> </a:t>
            </a:r>
            <a:r>
              <a:rPr lang="en-US" dirty="0" err="1"/>
              <a:t>blant</a:t>
            </a:r>
            <a:r>
              <a:rPr lang="en-US" dirty="0"/>
              <a:t>; </a:t>
            </a:r>
            <a:r>
              <a:rPr lang="en-US" dirty="0" err="1"/>
              <a:t>o</a:t>
            </a:r>
            <a:r>
              <a:rPr lang="en-US" dirty="0"/>
              <a:t> </a:t>
            </a:r>
            <a:r>
              <a:rPr lang="en-US" dirty="0" err="1"/>
              <a:t>ddefnyddio</a:t>
            </a:r>
            <a:r>
              <a:rPr lang="en-US" dirty="0"/>
              <a:t> </a:t>
            </a:r>
            <a:r>
              <a:rPr lang="en-US" dirty="0" err="1"/>
              <a:t>iaith</a:t>
            </a:r>
            <a:r>
              <a:rPr lang="en-US" dirty="0"/>
              <a:t> </a:t>
            </a:r>
            <a:r>
              <a:rPr lang="en-US" dirty="0" err="1"/>
              <a:t>hawliau</a:t>
            </a:r>
            <a:r>
              <a:rPr lang="en-US" dirty="0"/>
              <a:t> </a:t>
            </a:r>
            <a:r>
              <a:rPr lang="en-US" dirty="0" err="1"/>
              <a:t>gyda</a:t>
            </a:r>
            <a:r>
              <a:rPr lang="en-US" dirty="0"/>
              <a:t> </a:t>
            </a:r>
            <a:r>
              <a:rPr lang="en-US" dirty="0" err="1"/>
              <a:t>phlant</a:t>
            </a:r>
            <a:r>
              <a:rPr lang="en-US" dirty="0"/>
              <a:t>, </a:t>
            </a:r>
            <a:r>
              <a:rPr lang="en-US" dirty="0" err="1"/>
              <a:t>i</a:t>
            </a:r>
            <a:r>
              <a:rPr lang="en-US" baseline="0" dirty="0"/>
              <a:t> </a:t>
            </a:r>
            <a:r>
              <a:rPr lang="en-US" baseline="0" dirty="0" err="1"/>
              <a:t>sicrhau</a:t>
            </a:r>
            <a:r>
              <a:rPr lang="en-US" baseline="0" dirty="0"/>
              <a:t> </a:t>
            </a:r>
            <a:r>
              <a:rPr lang="en-US" baseline="0" dirty="0" err="1"/>
              <a:t>eu</a:t>
            </a:r>
            <a:r>
              <a:rPr lang="en-US" baseline="0" dirty="0"/>
              <a:t> </a:t>
            </a:r>
            <a:r>
              <a:rPr lang="en-US" baseline="0" dirty="0" err="1"/>
              <a:t>bod</a:t>
            </a:r>
            <a:r>
              <a:rPr lang="en-US" baseline="0" dirty="0"/>
              <a:t> </a:t>
            </a:r>
            <a:r>
              <a:rPr lang="en-US" baseline="0" dirty="0" err="1"/>
              <a:t>yn</a:t>
            </a:r>
            <a:r>
              <a:rPr lang="en-US" baseline="0" dirty="0"/>
              <a:t> </a:t>
            </a:r>
            <a:r>
              <a:rPr lang="en-US" baseline="0" dirty="0" err="1"/>
              <a:t>gallu</a:t>
            </a:r>
            <a:r>
              <a:rPr lang="en-US" baseline="0" dirty="0"/>
              <a:t> </a:t>
            </a:r>
            <a:r>
              <a:rPr lang="en-US" baseline="0" dirty="0" err="1"/>
              <a:t>gweld</a:t>
            </a:r>
            <a:r>
              <a:rPr lang="en-US" baseline="0" dirty="0"/>
              <a:t> </a:t>
            </a:r>
            <a:r>
              <a:rPr lang="en-US" baseline="0" dirty="0" err="1"/>
              <a:t>eu</a:t>
            </a:r>
            <a:r>
              <a:rPr lang="en-US" baseline="0" dirty="0"/>
              <a:t> </a:t>
            </a:r>
            <a:r>
              <a:rPr lang="en-US" baseline="0" dirty="0" err="1"/>
              <a:t>hawliau</a:t>
            </a:r>
            <a:r>
              <a:rPr lang="en-US" baseline="0" dirty="0"/>
              <a:t> </a:t>
            </a:r>
            <a:r>
              <a:rPr lang="en-US" baseline="0" dirty="0" err="1"/>
              <a:t>wedi’u</a:t>
            </a:r>
            <a:r>
              <a:rPr lang="en-US" baseline="0" dirty="0"/>
              <a:t> </a:t>
            </a:r>
            <a:r>
              <a:rPr lang="en-US" baseline="0" dirty="0" err="1"/>
              <a:t>hadlewyrchu</a:t>
            </a:r>
            <a:r>
              <a:rPr lang="en-US" baseline="0" dirty="0"/>
              <a:t> </a:t>
            </a:r>
            <a:r>
              <a:rPr lang="en-US" baseline="0" dirty="0" err="1"/>
              <a:t>yn</a:t>
            </a:r>
            <a:r>
              <a:rPr lang="en-US" baseline="0" dirty="0"/>
              <a:t> </a:t>
            </a:r>
            <a:r>
              <a:rPr lang="en-US" baseline="0" dirty="0" err="1"/>
              <a:t>eu</a:t>
            </a:r>
            <a:r>
              <a:rPr lang="en-US" baseline="0" dirty="0"/>
              <a:t> </a:t>
            </a:r>
            <a:r>
              <a:rPr lang="en-US" baseline="0" dirty="0" err="1"/>
              <a:t>hymwneud</a:t>
            </a:r>
            <a:r>
              <a:rPr lang="en-US" baseline="0" dirty="0"/>
              <a:t> </a:t>
            </a:r>
            <a:r>
              <a:rPr lang="en-US" baseline="0" dirty="0" err="1"/>
              <a:t>â</a:t>
            </a:r>
            <a:r>
              <a:rPr lang="en-US" baseline="0" dirty="0"/>
              <a:t> </a:t>
            </a:r>
            <a:r>
              <a:rPr lang="en-US" baseline="0" dirty="0" err="1"/>
              <a:t>gweithwyr</a:t>
            </a:r>
            <a:r>
              <a:rPr lang="en-US" baseline="0" dirty="0"/>
              <a:t> </a:t>
            </a:r>
            <a:r>
              <a:rPr lang="en-US" baseline="0" dirty="0" err="1"/>
              <a:t>proffesiynol</a:t>
            </a:r>
            <a:r>
              <a:rPr lang="en-US" baseline="0" dirty="0"/>
              <a:t> </a:t>
            </a:r>
            <a:r>
              <a:rPr lang="en-US" baseline="0" dirty="0" err="1"/>
              <a:t>a’r</a:t>
            </a:r>
            <a:r>
              <a:rPr lang="en-US" baseline="0" dirty="0"/>
              <a:t> </a:t>
            </a:r>
            <a:r>
              <a:rPr lang="en-US" baseline="0" dirty="0" err="1"/>
              <a:t>gefnogaeth</a:t>
            </a:r>
            <a:r>
              <a:rPr lang="en-US" baseline="0" dirty="0"/>
              <a:t> </a:t>
            </a:r>
            <a:r>
              <a:rPr lang="en-US" baseline="0" dirty="0" err="1"/>
              <a:t>maen</a:t>
            </a:r>
            <a:r>
              <a:rPr lang="en-US" baseline="0" dirty="0"/>
              <a:t> </a:t>
            </a:r>
            <a:r>
              <a:rPr lang="en-US" baseline="0" dirty="0" err="1"/>
              <a:t>nhw’n</a:t>
            </a:r>
            <a:r>
              <a:rPr lang="en-US" baseline="0" dirty="0"/>
              <a:t> </a:t>
            </a:r>
            <a:r>
              <a:rPr lang="en-US" baseline="0" dirty="0" err="1"/>
              <a:t>ei</a:t>
            </a:r>
            <a:r>
              <a:rPr lang="en-US" baseline="0" dirty="0"/>
              <a:t> </a:t>
            </a:r>
            <a:r>
              <a:rPr lang="en-US" baseline="0" dirty="0" err="1"/>
              <a:t>derbyn</a:t>
            </a:r>
            <a:r>
              <a:rPr lang="en-US" baseline="0" dirty="0"/>
              <a:t>, </a:t>
            </a:r>
            <a:r>
              <a:rPr lang="en-US" baseline="0" dirty="0" err="1"/>
              <a:t>i</a:t>
            </a:r>
            <a:r>
              <a:rPr lang="en-US" dirty="0"/>
              <a:t> </a:t>
            </a:r>
            <a:r>
              <a:rPr lang="en-US" dirty="0" err="1"/>
              <a:t>ddiogelu</a:t>
            </a:r>
            <a:r>
              <a:rPr lang="en-US" dirty="0"/>
              <a:t> </a:t>
            </a:r>
            <a:r>
              <a:rPr lang="en-US" dirty="0" err="1"/>
              <a:t>eu</a:t>
            </a:r>
            <a:r>
              <a:rPr lang="en-US" dirty="0"/>
              <a:t> </a:t>
            </a:r>
            <a:r>
              <a:rPr lang="en-US" dirty="0" err="1"/>
              <a:t>hawliau</a:t>
            </a:r>
            <a:r>
              <a:rPr lang="en-US" dirty="0"/>
              <a:t> pan </a:t>
            </a:r>
            <a:r>
              <a:rPr lang="en-US" dirty="0" err="1"/>
              <a:t>fyddan</a:t>
            </a:r>
            <a:r>
              <a:rPr lang="en-US" dirty="0"/>
              <a:t> </a:t>
            </a:r>
            <a:r>
              <a:rPr lang="en-US" dirty="0" err="1"/>
              <a:t>nhw’n</a:t>
            </a:r>
            <a:r>
              <a:rPr lang="en-US" dirty="0"/>
              <a:t> </a:t>
            </a:r>
            <a:r>
              <a:rPr lang="en-US" dirty="0" err="1"/>
              <a:t>wynebu</a:t>
            </a:r>
            <a:r>
              <a:rPr lang="en-US" dirty="0"/>
              <a:t> </a:t>
            </a:r>
            <a:r>
              <a:rPr lang="en-US" dirty="0" err="1"/>
              <a:t>rhwystrau</a:t>
            </a:r>
            <a:r>
              <a:rPr lang="en-US" dirty="0"/>
              <a:t> </a:t>
            </a:r>
            <a:r>
              <a:rPr lang="en-US" dirty="0" err="1"/>
              <a:t>i’w</a:t>
            </a:r>
            <a:r>
              <a:rPr lang="en-US" dirty="0"/>
              <a:t> </a:t>
            </a:r>
            <a:r>
              <a:rPr lang="en-US" dirty="0" err="1"/>
              <a:t>derbyn</a:t>
            </a:r>
            <a:r>
              <a:rPr lang="en-US" dirty="0"/>
              <a:t>. </a:t>
            </a:r>
            <a:r>
              <a:rPr lang="en-US" dirty="0" err="1"/>
              <a:t>Mae’r</a:t>
            </a:r>
            <a:r>
              <a:rPr lang="en-US" dirty="0"/>
              <a:t> </a:t>
            </a:r>
            <a:r>
              <a:rPr lang="en-US" dirty="0" err="1"/>
              <a:t>elfen</a:t>
            </a:r>
            <a:r>
              <a:rPr lang="en-US" dirty="0"/>
              <a:t> hon </a:t>
            </a:r>
            <a:r>
              <a:rPr lang="en-US" dirty="0" err="1"/>
              <a:t>o</a:t>
            </a:r>
            <a:r>
              <a:rPr lang="en-US" dirty="0"/>
              <a:t> </a:t>
            </a:r>
            <a:r>
              <a:rPr lang="en-US" dirty="0" err="1"/>
              <a:t>ddull</a:t>
            </a:r>
            <a:r>
              <a:rPr lang="en-US" dirty="0"/>
              <a:t> </a:t>
            </a:r>
            <a:r>
              <a:rPr lang="en-US" dirty="0" err="1"/>
              <a:t>seiliedig</a:t>
            </a:r>
            <a:r>
              <a:rPr lang="en-US" dirty="0"/>
              <a:t> </a:t>
            </a:r>
            <a:r>
              <a:rPr lang="en-US" dirty="0" err="1"/>
              <a:t>ar</a:t>
            </a:r>
            <a:r>
              <a:rPr lang="en-US" dirty="0"/>
              <a:t> </a:t>
            </a:r>
            <a:r>
              <a:rPr lang="en-US" dirty="0" err="1"/>
              <a:t>hawliau</a:t>
            </a:r>
            <a:r>
              <a:rPr lang="en-US" dirty="0"/>
              <a:t> plant </a:t>
            </a:r>
            <a:r>
              <a:rPr lang="en-US" dirty="0" err="1"/>
              <a:t>yn</a:t>
            </a:r>
            <a:r>
              <a:rPr lang="en-US" dirty="0"/>
              <a:t> </a:t>
            </a:r>
            <a:r>
              <a:rPr lang="en-US" dirty="0" err="1"/>
              <a:t>ymwneud</a:t>
            </a:r>
            <a:r>
              <a:rPr lang="en-US" dirty="0"/>
              <a:t> </a:t>
            </a:r>
            <a:r>
              <a:rPr lang="en-US" dirty="0" err="1"/>
              <a:t>â</a:t>
            </a:r>
            <a:r>
              <a:rPr lang="en-US" dirty="0"/>
              <a:t> </a:t>
            </a:r>
            <a:r>
              <a:rPr lang="en-US" dirty="0" err="1"/>
              <a:t>gwireddu</a:t>
            </a:r>
            <a:r>
              <a:rPr lang="en-US" dirty="0"/>
              <a:t> </a:t>
            </a:r>
            <a:r>
              <a:rPr lang="en-US" dirty="0" err="1"/>
              <a:t>hawliau</a:t>
            </a:r>
            <a:r>
              <a:rPr lang="en-US" baseline="0" dirty="0"/>
              <a:t> </a:t>
            </a:r>
            <a:r>
              <a:rPr lang="en-US" baseline="0" dirty="0" err="1"/>
              <a:t>i</a:t>
            </a:r>
            <a:r>
              <a:rPr lang="en-US" baseline="0" dirty="0"/>
              <a:t> </a:t>
            </a:r>
            <a:r>
              <a:rPr lang="en-US" baseline="0" dirty="0" err="1"/>
              <a:t>blant</a:t>
            </a:r>
            <a:r>
              <a:rPr lang="en-US" baseline="0" dirty="0"/>
              <a:t>. </a:t>
            </a:r>
            <a:r>
              <a:rPr lang="en-US" baseline="0" dirty="0" err="1"/>
              <a:t>Efallai</a:t>
            </a:r>
            <a:r>
              <a:rPr lang="en-US" baseline="0" dirty="0"/>
              <a:t> </a:t>
            </a:r>
            <a:r>
              <a:rPr lang="en-US" baseline="0" dirty="0" err="1"/>
              <a:t>na</a:t>
            </a:r>
            <a:r>
              <a:rPr lang="en-US" baseline="0" dirty="0"/>
              <a:t> </a:t>
            </a:r>
            <a:r>
              <a:rPr lang="en-US" baseline="0" dirty="0" err="1"/>
              <a:t>fydd</a:t>
            </a:r>
            <a:r>
              <a:rPr lang="en-US" baseline="0" dirty="0"/>
              <a:t> plant </a:t>
            </a:r>
            <a:r>
              <a:rPr lang="en-US" baseline="0" dirty="0" err="1"/>
              <a:t>sy’n</a:t>
            </a:r>
            <a:r>
              <a:rPr lang="en-US" baseline="0" dirty="0"/>
              <a:t> </a:t>
            </a:r>
            <a:r>
              <a:rPr lang="en-US" baseline="0" dirty="0" err="1"/>
              <a:t>derbyn</a:t>
            </a:r>
            <a:r>
              <a:rPr lang="en-US" baseline="0" dirty="0"/>
              <a:t> </a:t>
            </a:r>
            <a:r>
              <a:rPr lang="en-US" baseline="0" dirty="0" err="1"/>
              <a:t>cefnogaeth</a:t>
            </a:r>
            <a:r>
              <a:rPr lang="en-US" baseline="0" dirty="0"/>
              <a:t> </a:t>
            </a:r>
            <a:r>
              <a:rPr lang="en-US" baseline="0" dirty="0" err="1"/>
              <a:t>gan</a:t>
            </a:r>
            <a:r>
              <a:rPr lang="en-US" baseline="0" dirty="0"/>
              <a:t> </a:t>
            </a:r>
            <a:r>
              <a:rPr lang="en-US" baseline="0" dirty="0" err="1"/>
              <a:t>y</a:t>
            </a:r>
            <a:r>
              <a:rPr lang="en-US" baseline="0" dirty="0"/>
              <a:t> </a:t>
            </a:r>
            <a:r>
              <a:rPr lang="en-US" baseline="0" dirty="0" err="1"/>
              <a:t>gwasanaethau</a:t>
            </a:r>
            <a:r>
              <a:rPr lang="en-US" baseline="0" dirty="0"/>
              <a:t> </a:t>
            </a:r>
            <a:r>
              <a:rPr lang="en-US" baseline="0" dirty="0" err="1"/>
              <a:t>cymdeithasol</a:t>
            </a:r>
            <a:r>
              <a:rPr lang="en-US" baseline="0" dirty="0"/>
              <a:t> bob </a:t>
            </a:r>
            <a:r>
              <a:rPr lang="en-US" baseline="0" dirty="0" err="1"/>
              <a:t>amser</a:t>
            </a:r>
            <a:r>
              <a:rPr lang="en-US" baseline="0" dirty="0"/>
              <a:t> </a:t>
            </a:r>
            <a:r>
              <a:rPr lang="en-US" baseline="0" dirty="0" err="1"/>
              <a:t>yn</a:t>
            </a:r>
            <a:r>
              <a:rPr lang="en-US" baseline="0" dirty="0"/>
              <a:t> </a:t>
            </a:r>
            <a:r>
              <a:rPr lang="en-US" baseline="0" dirty="0" err="1"/>
              <a:t>teimlo</a:t>
            </a:r>
            <a:r>
              <a:rPr lang="en-US" baseline="0" dirty="0"/>
              <a:t> </a:t>
            </a:r>
            <a:r>
              <a:rPr lang="en-US" baseline="0" dirty="0" err="1"/>
              <a:t>wedi’u</a:t>
            </a:r>
            <a:r>
              <a:rPr lang="en-US" baseline="0" dirty="0"/>
              <a:t> </a:t>
            </a:r>
            <a:r>
              <a:rPr lang="en-US" baseline="0" dirty="0" err="1"/>
              <a:t>grymuso</a:t>
            </a:r>
            <a:r>
              <a:rPr lang="en-US" baseline="0" dirty="0"/>
              <a:t> </a:t>
            </a:r>
            <a:r>
              <a:rPr lang="en-US" baseline="0" dirty="0" err="1"/>
              <a:t>os</a:t>
            </a:r>
            <a:r>
              <a:rPr lang="en-US" baseline="0" dirty="0"/>
              <a:t> </a:t>
            </a:r>
            <a:r>
              <a:rPr lang="en-US" baseline="0" dirty="0" err="1"/>
              <a:t>byddan</a:t>
            </a:r>
            <a:r>
              <a:rPr lang="en-US" baseline="0" dirty="0"/>
              <a:t> </a:t>
            </a:r>
            <a:r>
              <a:rPr lang="en-US" baseline="0" dirty="0" err="1"/>
              <a:t>nhw’n</a:t>
            </a:r>
            <a:r>
              <a:rPr lang="en-US" baseline="0" dirty="0"/>
              <a:t> </a:t>
            </a:r>
            <a:r>
              <a:rPr lang="en-US" baseline="0" dirty="0" err="1"/>
              <a:t>meddwl</a:t>
            </a:r>
            <a:r>
              <a:rPr lang="en-US" baseline="0" dirty="0"/>
              <a:t> </a:t>
            </a:r>
            <a:r>
              <a:rPr lang="en-US" baseline="0" dirty="0" err="1"/>
              <a:t>bod</a:t>
            </a:r>
            <a:r>
              <a:rPr lang="en-US" baseline="0" dirty="0"/>
              <a:t> </a:t>
            </a:r>
            <a:r>
              <a:rPr lang="en-US" baseline="0" dirty="0" err="1"/>
              <a:t>penderfyniadau’n</a:t>
            </a:r>
            <a:r>
              <a:rPr lang="en-US" baseline="0" dirty="0"/>
              <a:t> </a:t>
            </a:r>
            <a:r>
              <a:rPr lang="en-US" baseline="0" dirty="0" err="1"/>
              <a:t>cael</a:t>
            </a:r>
            <a:r>
              <a:rPr lang="en-US" baseline="0" dirty="0"/>
              <a:t> </a:t>
            </a:r>
            <a:r>
              <a:rPr lang="en-US" baseline="0" dirty="0" err="1"/>
              <a:t>eu</a:t>
            </a:r>
            <a:r>
              <a:rPr lang="en-US" baseline="0" dirty="0"/>
              <a:t> </a:t>
            </a:r>
            <a:r>
              <a:rPr lang="en-US" baseline="0" dirty="0" err="1"/>
              <a:t>gwneud</a:t>
            </a:r>
            <a:r>
              <a:rPr lang="en-US" baseline="0" dirty="0"/>
              <a:t> </a:t>
            </a:r>
            <a:r>
              <a:rPr lang="en-US" baseline="0" dirty="0" err="1"/>
              <a:t>amdanyn</a:t>
            </a:r>
            <a:r>
              <a:rPr lang="en-US" baseline="0" dirty="0"/>
              <a:t> </a:t>
            </a:r>
            <a:r>
              <a:rPr lang="en-US" baseline="0" dirty="0" err="1"/>
              <a:t>nhw</a:t>
            </a:r>
            <a:r>
              <a:rPr lang="en-US" baseline="0" dirty="0"/>
              <a:t>, </a:t>
            </a:r>
            <a:r>
              <a:rPr lang="en-US" baseline="0" dirty="0" err="1"/>
              <a:t>yn</a:t>
            </a:r>
            <a:r>
              <a:rPr lang="en-US" baseline="0" dirty="0"/>
              <a:t> </a:t>
            </a:r>
            <a:r>
              <a:rPr lang="en-US" baseline="0" dirty="0" err="1"/>
              <a:t>hytrach</a:t>
            </a:r>
            <a:r>
              <a:rPr lang="en-US" baseline="0" dirty="0"/>
              <a:t> </a:t>
            </a:r>
            <a:r>
              <a:rPr lang="en-US" baseline="0" dirty="0" err="1"/>
              <a:t>na’u</a:t>
            </a:r>
            <a:r>
              <a:rPr lang="en-US" baseline="0" dirty="0"/>
              <a:t> </a:t>
            </a:r>
            <a:r>
              <a:rPr lang="en-US" baseline="0" dirty="0" err="1"/>
              <a:t>gwneud</a:t>
            </a:r>
            <a:r>
              <a:rPr lang="en-US" baseline="0" dirty="0"/>
              <a:t> </a:t>
            </a:r>
            <a:r>
              <a:rPr lang="en-US" baseline="0" dirty="0" err="1"/>
              <a:t>gyda</a:t>
            </a:r>
            <a:r>
              <a:rPr lang="en-US" baseline="0" dirty="0"/>
              <a:t> </a:t>
            </a:r>
            <a:r>
              <a:rPr lang="en-US" baseline="0" dirty="0" err="1"/>
              <a:t>nhw</a:t>
            </a:r>
            <a:r>
              <a:rPr lang="en-US" baseline="0" dirty="0"/>
              <a:t>. </a:t>
            </a:r>
            <a:endParaRPr lang="en-US" dirty="0"/>
          </a:p>
          <a:p>
            <a:endParaRPr lang="en-US" dirty="0"/>
          </a:p>
          <a:p>
            <a:r>
              <a:rPr lang="en-US" b="1" dirty="0" err="1"/>
              <a:t>Rôl</a:t>
            </a:r>
            <a:r>
              <a:rPr lang="en-US" b="1" dirty="0"/>
              <a:t> </a:t>
            </a:r>
            <a:r>
              <a:rPr lang="en-US" b="1" dirty="0" err="1"/>
              <a:t>ymarferwyr</a:t>
            </a:r>
            <a:r>
              <a:rPr lang="en-US" b="1" dirty="0"/>
              <a:t> </a:t>
            </a:r>
            <a:r>
              <a:rPr lang="en-US" b="1" dirty="0" err="1"/>
              <a:t>unigol</a:t>
            </a:r>
            <a:r>
              <a:rPr lang="en-US" b="1" dirty="0"/>
              <a:t>:</a:t>
            </a:r>
          </a:p>
          <a:p>
            <a:endParaRPr lang="en-US" dirty="0"/>
          </a:p>
          <a:p>
            <a:r>
              <a:rPr lang="en-US" dirty="0" err="1"/>
              <a:t>Sicrhau</a:t>
            </a:r>
            <a:r>
              <a:rPr lang="en-US" dirty="0"/>
              <a:t> </a:t>
            </a:r>
            <a:r>
              <a:rPr lang="en-US" dirty="0" err="1"/>
              <a:t>bod</a:t>
            </a:r>
            <a:r>
              <a:rPr lang="en-US" dirty="0"/>
              <a:t> plant </a:t>
            </a:r>
            <a:r>
              <a:rPr lang="en-US" dirty="0" err="1"/>
              <a:t>yn</a:t>
            </a:r>
            <a:r>
              <a:rPr lang="en-US" dirty="0"/>
              <a:t> </a:t>
            </a:r>
            <a:r>
              <a:rPr lang="en-US" dirty="0" err="1"/>
              <a:t>gwybod</a:t>
            </a:r>
            <a:r>
              <a:rPr lang="en-US" dirty="0"/>
              <a:t> am </a:t>
            </a:r>
            <a:r>
              <a:rPr lang="en-US" dirty="0" err="1"/>
              <a:t>eu</a:t>
            </a:r>
            <a:r>
              <a:rPr lang="en-US" dirty="0"/>
              <a:t> </a:t>
            </a:r>
            <a:r>
              <a:rPr lang="en-US" dirty="0" err="1"/>
              <a:t>hawliau</a:t>
            </a:r>
            <a:r>
              <a:rPr lang="en-US" dirty="0"/>
              <a:t>.</a:t>
            </a:r>
          </a:p>
          <a:p>
            <a:endParaRPr lang="en-US" dirty="0"/>
          </a:p>
          <a:p>
            <a:r>
              <a:rPr lang="en-US" dirty="0"/>
              <a:t>Mae</a:t>
            </a:r>
            <a:r>
              <a:rPr lang="en-US" baseline="0" dirty="0"/>
              <a:t> plant (ac </a:t>
            </a:r>
            <a:r>
              <a:rPr lang="en-US" baseline="0" dirty="0" err="1"/>
              <a:t>oedolion</a:t>
            </a:r>
            <a:r>
              <a:rPr lang="en-US" baseline="0" dirty="0"/>
              <a:t>) </a:t>
            </a:r>
            <a:r>
              <a:rPr lang="en-US" baseline="0" dirty="0" err="1"/>
              <a:t>yn</a:t>
            </a:r>
            <a:r>
              <a:rPr lang="en-US" baseline="0" dirty="0"/>
              <a:t> </a:t>
            </a:r>
            <a:r>
              <a:rPr lang="en-US" baseline="0" dirty="0" err="1"/>
              <a:t>teimlo</a:t>
            </a:r>
            <a:r>
              <a:rPr lang="en-US" baseline="0" dirty="0"/>
              <a:t> </a:t>
            </a:r>
            <a:r>
              <a:rPr lang="en-US" baseline="0" dirty="0" err="1"/>
              <a:t>wedi’u</a:t>
            </a:r>
            <a:r>
              <a:rPr lang="en-US" baseline="0" dirty="0"/>
              <a:t> </a:t>
            </a:r>
            <a:r>
              <a:rPr lang="en-US" baseline="0" dirty="0" err="1"/>
              <a:t>dadrymuso</a:t>
            </a:r>
            <a:r>
              <a:rPr lang="en-US" baseline="0" dirty="0"/>
              <a:t> </a:t>
            </a:r>
            <a:r>
              <a:rPr lang="en-US" baseline="0" dirty="0" err="1"/>
              <a:t>os</a:t>
            </a:r>
            <a:r>
              <a:rPr lang="en-US" baseline="0" dirty="0"/>
              <a:t> </a:t>
            </a:r>
            <a:r>
              <a:rPr lang="en-US" baseline="0" dirty="0" err="1"/>
              <a:t>byddan</a:t>
            </a:r>
            <a:r>
              <a:rPr lang="en-US" baseline="0" dirty="0"/>
              <a:t> </a:t>
            </a:r>
            <a:r>
              <a:rPr lang="en-US" baseline="0" dirty="0" err="1"/>
              <a:t>nhw’n</a:t>
            </a:r>
            <a:r>
              <a:rPr lang="en-US" baseline="0" dirty="0"/>
              <a:t> </a:t>
            </a:r>
            <a:r>
              <a:rPr lang="en-US" baseline="0" dirty="0" err="1"/>
              <a:t>meddwl</a:t>
            </a:r>
            <a:r>
              <a:rPr lang="en-US" baseline="0" dirty="0"/>
              <a:t> </a:t>
            </a:r>
            <a:r>
              <a:rPr lang="en-US" baseline="0" dirty="0" err="1"/>
              <a:t>na</a:t>
            </a:r>
            <a:r>
              <a:rPr lang="en-US" baseline="0" dirty="0"/>
              <a:t> </a:t>
            </a:r>
            <a:r>
              <a:rPr lang="en-US" baseline="0" dirty="0" err="1"/>
              <a:t>fydd</a:t>
            </a:r>
            <a:r>
              <a:rPr lang="en-US" baseline="0" dirty="0"/>
              <a:t> neb </a:t>
            </a:r>
            <a:r>
              <a:rPr lang="en-US" baseline="0" dirty="0" err="1"/>
              <a:t>yn</a:t>
            </a:r>
            <a:r>
              <a:rPr lang="en-US" baseline="0" dirty="0"/>
              <a:t> </a:t>
            </a:r>
            <a:r>
              <a:rPr lang="en-US" baseline="0" dirty="0" err="1"/>
              <a:t>gwrando</a:t>
            </a:r>
            <a:r>
              <a:rPr lang="en-US" baseline="0" dirty="0"/>
              <a:t> </a:t>
            </a:r>
            <a:r>
              <a:rPr lang="en-US" baseline="0" dirty="0" err="1"/>
              <a:t>arnyn</a:t>
            </a:r>
            <a:r>
              <a:rPr lang="en-US" baseline="0" dirty="0"/>
              <a:t> </a:t>
            </a:r>
            <a:r>
              <a:rPr lang="en-US" baseline="0" dirty="0" err="1"/>
              <a:t>nhw</a:t>
            </a:r>
            <a:r>
              <a:rPr lang="en-US" baseline="0" dirty="0"/>
              <a:t>, </a:t>
            </a:r>
            <a:r>
              <a:rPr lang="en-US" baseline="0" dirty="0" err="1"/>
              <a:t>os</a:t>
            </a:r>
            <a:r>
              <a:rPr lang="en-US" baseline="0" dirty="0"/>
              <a:t> </a:t>
            </a:r>
            <a:r>
              <a:rPr lang="en-US" baseline="0" dirty="0" err="1"/>
              <a:t>nad</a:t>
            </a:r>
            <a:r>
              <a:rPr lang="en-US" baseline="0" dirty="0"/>
              <a:t> </a:t>
            </a:r>
            <a:r>
              <a:rPr lang="en-US" baseline="0" dirty="0" err="1"/>
              <a:t>ydyn</a:t>
            </a:r>
            <a:r>
              <a:rPr lang="en-US" baseline="0" dirty="0"/>
              <a:t> </a:t>
            </a:r>
            <a:r>
              <a:rPr lang="en-US" baseline="0" dirty="0" err="1"/>
              <a:t>nhw’n</a:t>
            </a:r>
            <a:r>
              <a:rPr lang="en-US" baseline="0" dirty="0"/>
              <a:t> </a:t>
            </a:r>
            <a:r>
              <a:rPr lang="en-US" baseline="0" dirty="0" err="1"/>
              <a:t>trystio’r</a:t>
            </a:r>
            <a:r>
              <a:rPr lang="en-US" baseline="0" dirty="0"/>
              <a:t> </a:t>
            </a:r>
            <a:r>
              <a:rPr lang="en-US" baseline="0" dirty="0" err="1"/>
              <a:t>rhai</a:t>
            </a:r>
            <a:r>
              <a:rPr lang="en-US" baseline="0" dirty="0"/>
              <a:t> </a:t>
            </a:r>
            <a:r>
              <a:rPr lang="en-US" baseline="0" dirty="0" err="1"/>
              <a:t>sy’n</a:t>
            </a:r>
            <a:r>
              <a:rPr lang="en-US" baseline="0" dirty="0"/>
              <a:t> </a:t>
            </a:r>
            <a:r>
              <a:rPr lang="en-US" baseline="0" dirty="0" err="1"/>
              <a:t>gweithio</a:t>
            </a:r>
            <a:r>
              <a:rPr lang="en-US" baseline="0" dirty="0"/>
              <a:t> </a:t>
            </a:r>
            <a:r>
              <a:rPr lang="en-US" baseline="0" dirty="0" err="1"/>
              <a:t>gyda</a:t>
            </a:r>
            <a:r>
              <a:rPr lang="en-US" baseline="0" dirty="0"/>
              <a:t> </a:t>
            </a:r>
            <a:r>
              <a:rPr lang="en-US" baseline="0" dirty="0" err="1"/>
              <a:t>nhw</a:t>
            </a:r>
            <a:r>
              <a:rPr lang="en-US" baseline="0" dirty="0"/>
              <a:t>, ac </a:t>
            </a:r>
            <a:r>
              <a:rPr lang="en-US" baseline="0" dirty="0" err="1"/>
              <a:t>os</a:t>
            </a:r>
            <a:r>
              <a:rPr lang="en-US" baseline="0" dirty="0"/>
              <a:t> </a:t>
            </a:r>
            <a:r>
              <a:rPr lang="en-US" baseline="0" dirty="0" err="1"/>
              <a:t>nad</a:t>
            </a:r>
            <a:r>
              <a:rPr lang="en-US" baseline="0" dirty="0"/>
              <a:t> </a:t>
            </a:r>
            <a:r>
              <a:rPr lang="en-US" baseline="0" dirty="0" err="1"/>
              <a:t>oes</a:t>
            </a:r>
            <a:r>
              <a:rPr lang="en-US" baseline="0" dirty="0"/>
              <a:t> </a:t>
            </a:r>
            <a:r>
              <a:rPr lang="en-US" baseline="0" dirty="0" err="1"/>
              <a:t>ganddyn</a:t>
            </a:r>
            <a:r>
              <a:rPr lang="en-US" baseline="0" dirty="0"/>
              <a:t> </a:t>
            </a:r>
            <a:r>
              <a:rPr lang="en-US" baseline="0" dirty="0" err="1"/>
              <a:t>nhw</a:t>
            </a:r>
            <a:r>
              <a:rPr lang="en-US" baseline="0" dirty="0"/>
              <a:t> </a:t>
            </a:r>
            <a:r>
              <a:rPr lang="en-US" baseline="0" dirty="0" err="1"/>
              <a:t>ffydd</a:t>
            </a:r>
            <a:r>
              <a:rPr lang="en-US" baseline="0" dirty="0"/>
              <a:t> </a:t>
            </a:r>
            <a:r>
              <a:rPr lang="en-US" baseline="0" dirty="0" err="1"/>
              <a:t>y</a:t>
            </a:r>
            <a:r>
              <a:rPr lang="en-US" baseline="0" dirty="0"/>
              <a:t> </a:t>
            </a:r>
            <a:r>
              <a:rPr lang="en-US" baseline="0" dirty="0" err="1"/>
              <a:t>bydd</a:t>
            </a:r>
            <a:r>
              <a:rPr lang="en-US" baseline="0" dirty="0"/>
              <a:t> </a:t>
            </a:r>
            <a:r>
              <a:rPr lang="en-US" baseline="0" dirty="0" err="1"/>
              <a:t>newid</a:t>
            </a:r>
            <a:r>
              <a:rPr lang="en-US" baseline="0" dirty="0"/>
              <a:t> </a:t>
            </a:r>
            <a:r>
              <a:rPr lang="en-US" baseline="0" dirty="0" err="1"/>
              <a:t>cadarnhaol</a:t>
            </a:r>
            <a:r>
              <a:rPr lang="en-US" baseline="0" dirty="0"/>
              <a:t> </a:t>
            </a:r>
            <a:r>
              <a:rPr lang="en-US" baseline="0" dirty="0" err="1"/>
              <a:t>yn</a:t>
            </a:r>
            <a:r>
              <a:rPr lang="en-US" baseline="0" dirty="0"/>
              <a:t> </a:t>
            </a:r>
            <a:r>
              <a:rPr lang="en-US" baseline="0" dirty="0" err="1"/>
              <a:t>digwydd</a:t>
            </a:r>
            <a:r>
              <a:rPr lang="en-US" baseline="0" dirty="0"/>
              <a:t>. </a:t>
            </a:r>
            <a:r>
              <a:rPr lang="en-US" dirty="0"/>
              <a:t>Pan </a:t>
            </a:r>
            <a:r>
              <a:rPr lang="en-US" dirty="0" err="1"/>
              <a:t>fydd</a:t>
            </a:r>
            <a:r>
              <a:rPr lang="en-US" dirty="0"/>
              <a:t> plant </a:t>
            </a:r>
            <a:r>
              <a:rPr lang="en-US" dirty="0" err="1"/>
              <a:t>yn</a:t>
            </a:r>
            <a:r>
              <a:rPr lang="en-US" dirty="0"/>
              <a:t> </a:t>
            </a:r>
            <a:r>
              <a:rPr lang="en-US" dirty="0" err="1"/>
              <a:t>teimlo</a:t>
            </a:r>
            <a:r>
              <a:rPr lang="en-US" dirty="0"/>
              <a:t> </a:t>
            </a:r>
            <a:r>
              <a:rPr lang="en-US" dirty="0" err="1"/>
              <a:t>wedi’u</a:t>
            </a:r>
            <a:r>
              <a:rPr lang="en-US" dirty="0"/>
              <a:t> </a:t>
            </a:r>
            <a:r>
              <a:rPr lang="en-US" dirty="0" err="1"/>
              <a:t>dadrymuso</a:t>
            </a:r>
            <a:r>
              <a:rPr lang="en-US" dirty="0"/>
              <a:t> </a:t>
            </a:r>
            <a:r>
              <a:rPr lang="en-US" dirty="0" err="1"/>
              <a:t>efallai</a:t>
            </a:r>
            <a:r>
              <a:rPr lang="en-US" dirty="0"/>
              <a:t> </a:t>
            </a:r>
            <a:r>
              <a:rPr lang="en-US" dirty="0" err="1"/>
              <a:t>na</a:t>
            </a:r>
            <a:r>
              <a:rPr lang="en-US" dirty="0"/>
              <a:t> </a:t>
            </a:r>
            <a:r>
              <a:rPr lang="en-US" dirty="0" err="1"/>
              <a:t>fydd</a:t>
            </a:r>
            <a:r>
              <a:rPr lang="en-US" dirty="0"/>
              <a:t> </a:t>
            </a:r>
            <a:r>
              <a:rPr lang="en-US" dirty="0" err="1"/>
              <a:t>cymhelliad</a:t>
            </a:r>
            <a:r>
              <a:rPr lang="en-US" dirty="0"/>
              <a:t> </a:t>
            </a:r>
            <a:r>
              <a:rPr lang="en-US" dirty="0" err="1"/>
              <a:t>iddyn</a:t>
            </a:r>
            <a:r>
              <a:rPr lang="en-US" dirty="0"/>
              <a:t> </a:t>
            </a:r>
            <a:r>
              <a:rPr lang="en-US" dirty="0" err="1"/>
              <a:t>nhw</a:t>
            </a:r>
            <a:r>
              <a:rPr lang="en-US" dirty="0"/>
              <a:t> </a:t>
            </a:r>
            <a:r>
              <a:rPr lang="en-US" dirty="0" err="1"/>
              <a:t>fanteisio</a:t>
            </a:r>
            <a:r>
              <a:rPr lang="en-US" dirty="0"/>
              <a:t> </a:t>
            </a:r>
            <a:r>
              <a:rPr lang="en-US" dirty="0" err="1"/>
              <a:t>ar</a:t>
            </a:r>
            <a:r>
              <a:rPr lang="en-US" dirty="0"/>
              <a:t> </a:t>
            </a:r>
            <a:r>
              <a:rPr lang="en-US" dirty="0" err="1"/>
              <a:t>eu</a:t>
            </a:r>
            <a:r>
              <a:rPr lang="en-US" dirty="0"/>
              <a:t> </a:t>
            </a:r>
            <a:r>
              <a:rPr lang="en-US" dirty="0" err="1"/>
              <a:t>hawliau</a:t>
            </a:r>
            <a:r>
              <a:rPr lang="en-US" dirty="0"/>
              <a:t> </a:t>
            </a:r>
            <a:r>
              <a:rPr lang="en-US" dirty="0" err="1"/>
              <a:t>i</a:t>
            </a:r>
            <a:r>
              <a:rPr lang="en-US" dirty="0"/>
              <a:t> </a:t>
            </a:r>
            <a:r>
              <a:rPr lang="en-US" dirty="0" err="1"/>
              <a:t>ddweud</a:t>
            </a:r>
            <a:r>
              <a:rPr lang="en-US" dirty="0"/>
              <a:t> </a:t>
            </a:r>
            <a:r>
              <a:rPr lang="en-US" dirty="0" err="1"/>
              <a:t>beth</a:t>
            </a:r>
            <a:r>
              <a:rPr lang="en-US" dirty="0"/>
              <a:t> </a:t>
            </a:r>
            <a:r>
              <a:rPr lang="en-US" dirty="0" err="1"/>
              <a:t>maen</a:t>
            </a:r>
            <a:r>
              <a:rPr lang="en-US" dirty="0"/>
              <a:t> </a:t>
            </a:r>
            <a:r>
              <a:rPr lang="en-US" dirty="0" err="1"/>
              <a:t>nhw</a:t>
            </a:r>
            <a:r>
              <a:rPr lang="en-US" dirty="0"/>
              <a:t> </a:t>
            </a:r>
            <a:r>
              <a:rPr lang="en-US" dirty="0" err="1"/>
              <a:t>eisiau</a:t>
            </a:r>
            <a:r>
              <a:rPr lang="en-US" dirty="0"/>
              <a:t> ac </a:t>
            </a:r>
            <a:r>
              <a:rPr lang="en-US" dirty="0" err="1"/>
              <a:t>angen</a:t>
            </a:r>
            <a:r>
              <a:rPr lang="en-US" dirty="0"/>
              <a:t>, </a:t>
            </a:r>
            <a:r>
              <a:rPr lang="en-US" dirty="0" err="1"/>
              <a:t>i</a:t>
            </a:r>
            <a:r>
              <a:rPr lang="en-US" dirty="0"/>
              <a:t> </a:t>
            </a:r>
            <a:r>
              <a:rPr lang="en-US" dirty="0" err="1"/>
              <a:t>fod</a:t>
            </a:r>
            <a:r>
              <a:rPr lang="en-US" dirty="0"/>
              <a:t> </a:t>
            </a:r>
            <a:r>
              <a:rPr lang="en-US" dirty="0" err="1"/>
              <a:t>yn</a:t>
            </a:r>
            <a:r>
              <a:rPr lang="en-US" dirty="0"/>
              <a:t> </a:t>
            </a:r>
            <a:r>
              <a:rPr lang="en-US" dirty="0" err="1"/>
              <a:t>rhan</a:t>
            </a:r>
            <a:r>
              <a:rPr lang="en-US" dirty="0"/>
              <a:t> </a:t>
            </a:r>
            <a:r>
              <a:rPr lang="en-US" dirty="0" err="1"/>
              <a:t>o</a:t>
            </a:r>
            <a:r>
              <a:rPr lang="en-US" dirty="0"/>
              <a:t> </a:t>
            </a:r>
            <a:r>
              <a:rPr lang="en-US" dirty="0" err="1"/>
              <a:t>benderfyniadau</a:t>
            </a:r>
            <a:r>
              <a:rPr lang="en-US" dirty="0"/>
              <a:t> ac </a:t>
            </a:r>
            <a:r>
              <a:rPr lang="en-US"/>
              <a:t>i </a:t>
            </a:r>
            <a:r>
              <a:rPr lang="en-US" dirty="0" err="1"/>
              <a:t>ymgysylltu</a:t>
            </a:r>
            <a:r>
              <a:rPr lang="en-US" dirty="0"/>
              <a:t> </a:t>
            </a:r>
            <a:r>
              <a:rPr lang="en-US" dirty="0" err="1"/>
              <a:t>â’r</a:t>
            </a:r>
            <a:r>
              <a:rPr lang="en-US" dirty="0"/>
              <a:t> </a:t>
            </a:r>
            <a:r>
              <a:rPr lang="en-US" dirty="0" err="1"/>
              <a:t>gwasanaethau</a:t>
            </a:r>
            <a:r>
              <a:rPr lang="en-US" dirty="0"/>
              <a:t> </a:t>
            </a:r>
            <a:r>
              <a:rPr lang="en-US" dirty="0" err="1"/>
              <a:t>sydd</a:t>
            </a:r>
            <a:r>
              <a:rPr lang="en-US" dirty="0"/>
              <a:t> </a:t>
            </a:r>
            <a:r>
              <a:rPr lang="en-US" dirty="0" err="1"/>
              <a:t>ar</a:t>
            </a:r>
            <a:r>
              <a:rPr lang="en-US" dirty="0"/>
              <a:t> </a:t>
            </a:r>
            <a:r>
              <a:rPr lang="en-US" dirty="0" err="1"/>
              <a:t>gael</a:t>
            </a:r>
            <a:r>
              <a:rPr lang="en-US" dirty="0"/>
              <a:t>. </a:t>
            </a:r>
          </a:p>
          <a:p>
            <a:r>
              <a:rPr lang="en-US" dirty="0"/>
              <a:t>Mae</a:t>
            </a:r>
            <a:r>
              <a:rPr lang="en-US" baseline="0" dirty="0"/>
              <a:t> </a:t>
            </a:r>
            <a:r>
              <a:rPr lang="en-US" baseline="0" dirty="0" err="1"/>
              <a:t>grymuso</a:t>
            </a:r>
            <a:r>
              <a:rPr lang="en-US" baseline="0" dirty="0"/>
              <a:t> </a:t>
            </a:r>
            <a:r>
              <a:rPr lang="en-US" baseline="0" dirty="0" err="1"/>
              <a:t>wedi’i</a:t>
            </a:r>
            <a:r>
              <a:rPr lang="en-US" dirty="0"/>
              <a:t> </a:t>
            </a:r>
            <a:r>
              <a:rPr lang="en-US" dirty="0" err="1"/>
              <a:t>seilio</a:t>
            </a:r>
            <a:r>
              <a:rPr lang="en-US" dirty="0"/>
              <a:t> </a:t>
            </a:r>
            <a:r>
              <a:rPr lang="en-US" dirty="0" err="1"/>
              <a:t>ar</a:t>
            </a:r>
            <a:r>
              <a:rPr lang="en-US" dirty="0"/>
              <a:t> </a:t>
            </a:r>
            <a:r>
              <a:rPr lang="en-US" dirty="0" err="1"/>
              <a:t>ddatblygu</a:t>
            </a:r>
            <a:r>
              <a:rPr lang="en-US" dirty="0"/>
              <a:t> </a:t>
            </a:r>
            <a:r>
              <a:rPr lang="en-US" dirty="0" err="1"/>
              <a:t>perthnasoedd</a:t>
            </a:r>
            <a:r>
              <a:rPr lang="en-US" dirty="0"/>
              <a:t> </a:t>
            </a:r>
            <a:r>
              <a:rPr lang="en-US" dirty="0" err="1"/>
              <a:t>o</a:t>
            </a:r>
            <a:r>
              <a:rPr lang="en-US" dirty="0"/>
              <a:t> </a:t>
            </a:r>
            <a:r>
              <a:rPr lang="en-US" dirty="0" err="1"/>
              <a:t>ymddiriedaeth</a:t>
            </a:r>
            <a:r>
              <a:rPr lang="en-US" dirty="0"/>
              <a:t>. Mae </a:t>
            </a:r>
            <a:r>
              <a:rPr lang="en-US" dirty="0" err="1"/>
              <a:t>ymddiriedaeth</a:t>
            </a:r>
            <a:r>
              <a:rPr lang="en-US" dirty="0"/>
              <a:t> </a:t>
            </a:r>
            <a:r>
              <a:rPr lang="en-US" dirty="0" err="1"/>
              <a:t>yn</a:t>
            </a:r>
            <a:r>
              <a:rPr lang="en-US" dirty="0"/>
              <a:t> </a:t>
            </a:r>
            <a:r>
              <a:rPr lang="en-US" dirty="0" err="1"/>
              <a:t>cael</a:t>
            </a:r>
            <a:r>
              <a:rPr lang="en-US" dirty="0"/>
              <a:t> </a:t>
            </a:r>
            <a:r>
              <a:rPr lang="en-US" dirty="0" err="1"/>
              <a:t>ei</a:t>
            </a:r>
            <a:r>
              <a:rPr lang="en-US" dirty="0"/>
              <a:t> </a:t>
            </a:r>
            <a:r>
              <a:rPr lang="en-US" dirty="0" err="1"/>
              <a:t>datblygu</a:t>
            </a:r>
            <a:r>
              <a:rPr lang="en-US" dirty="0"/>
              <a:t> </a:t>
            </a:r>
            <a:r>
              <a:rPr lang="en-US" dirty="0" err="1"/>
              <a:t>os</a:t>
            </a:r>
            <a:r>
              <a:rPr lang="en-US" dirty="0"/>
              <a:t> </a:t>
            </a:r>
            <a:r>
              <a:rPr lang="en-US" dirty="0" err="1"/>
              <a:t>gwelir</a:t>
            </a:r>
            <a:r>
              <a:rPr lang="en-US" dirty="0"/>
              <a:t> </a:t>
            </a:r>
            <a:r>
              <a:rPr lang="en-US" dirty="0" err="1"/>
              <a:t>eich</a:t>
            </a:r>
            <a:r>
              <a:rPr lang="en-US" dirty="0"/>
              <a:t> </a:t>
            </a:r>
            <a:r>
              <a:rPr lang="en-US" dirty="0" err="1"/>
              <a:t>bod</a:t>
            </a:r>
            <a:r>
              <a:rPr lang="en-US" dirty="0"/>
              <a:t> </a:t>
            </a:r>
            <a:r>
              <a:rPr lang="en-US" dirty="0" err="1"/>
              <a:t>yn</a:t>
            </a:r>
            <a:r>
              <a:rPr lang="en-US" dirty="0"/>
              <a:t> deg, </a:t>
            </a:r>
            <a:r>
              <a:rPr lang="en-US" dirty="0" err="1"/>
              <a:t>yn</a:t>
            </a:r>
            <a:r>
              <a:rPr lang="en-US" dirty="0"/>
              <a:t> </a:t>
            </a:r>
            <a:r>
              <a:rPr lang="en-US" dirty="0" err="1"/>
              <a:t>onest</a:t>
            </a:r>
            <a:r>
              <a:rPr lang="en-US" dirty="0"/>
              <a:t>, </a:t>
            </a:r>
            <a:r>
              <a:rPr lang="en-US" dirty="0" err="1"/>
              <a:t>yn</a:t>
            </a:r>
            <a:r>
              <a:rPr lang="en-US" dirty="0"/>
              <a:t> </a:t>
            </a:r>
            <a:r>
              <a:rPr lang="en-US" dirty="0" err="1"/>
              <a:t>ddibynadwy</a:t>
            </a:r>
            <a:r>
              <a:rPr lang="en-US" dirty="0"/>
              <a:t> ac </a:t>
            </a:r>
            <a:r>
              <a:rPr lang="en-US" dirty="0" err="1"/>
              <a:t>yn</a:t>
            </a:r>
            <a:r>
              <a:rPr lang="en-US" dirty="0"/>
              <a:t> </a:t>
            </a:r>
            <a:r>
              <a:rPr lang="en-US" dirty="0" err="1"/>
              <a:t>ofalgar</a:t>
            </a:r>
            <a:r>
              <a:rPr lang="en-US" dirty="0"/>
              <a:t>. </a:t>
            </a:r>
            <a:r>
              <a:rPr lang="en-US" dirty="0" err="1"/>
              <a:t>Cysylltu</a:t>
            </a:r>
            <a:r>
              <a:rPr lang="en-US" dirty="0"/>
              <a:t> </a:t>
            </a:r>
            <a:r>
              <a:rPr lang="en-US" dirty="0" err="1"/>
              <a:t>eto</a:t>
            </a:r>
            <a:r>
              <a:rPr lang="en-US" dirty="0"/>
              <a:t> </a:t>
            </a:r>
            <a:r>
              <a:rPr lang="en-US" dirty="0" err="1"/>
              <a:t>ar</a:t>
            </a:r>
            <a:r>
              <a:rPr lang="en-US" dirty="0"/>
              <a:t> </a:t>
            </a:r>
            <a:r>
              <a:rPr lang="en-US" dirty="0" err="1"/>
              <a:t>ôl</a:t>
            </a:r>
            <a:r>
              <a:rPr lang="en-US" dirty="0"/>
              <a:t> </a:t>
            </a:r>
            <a:r>
              <a:rPr lang="en-US" dirty="0" err="1"/>
              <a:t>dweud</a:t>
            </a:r>
            <a:r>
              <a:rPr lang="en-US" baseline="0" dirty="0"/>
              <a:t> </a:t>
            </a:r>
            <a:r>
              <a:rPr lang="en-US" baseline="0" dirty="0" err="1"/>
              <a:t>byddwch</a:t>
            </a:r>
            <a:r>
              <a:rPr lang="en-US" baseline="0" dirty="0"/>
              <a:t> </a:t>
            </a:r>
            <a:r>
              <a:rPr lang="en-US" baseline="0" dirty="0" err="1"/>
              <a:t>chi’n</a:t>
            </a:r>
            <a:r>
              <a:rPr lang="en-US" baseline="0" dirty="0"/>
              <a:t> </a:t>
            </a:r>
            <a:r>
              <a:rPr lang="en-US" baseline="0" dirty="0" err="1"/>
              <a:t>gwneud</a:t>
            </a:r>
            <a:r>
              <a:rPr lang="en-US" baseline="0" dirty="0"/>
              <a:t> </a:t>
            </a:r>
            <a:r>
              <a:rPr lang="en-US" baseline="0" dirty="0" err="1"/>
              <a:t>hynny</a:t>
            </a:r>
            <a:r>
              <a:rPr lang="en-US" baseline="0" dirty="0"/>
              <a:t>, </a:t>
            </a:r>
            <a:r>
              <a:rPr lang="en-US" baseline="0" dirty="0" err="1"/>
              <a:t>hyd</a:t>
            </a:r>
            <a:r>
              <a:rPr lang="en-US" baseline="0" dirty="0"/>
              <a:t> </a:t>
            </a:r>
            <a:r>
              <a:rPr lang="en-US" baseline="0" dirty="0" err="1"/>
              <a:t>yn</a:t>
            </a:r>
            <a:r>
              <a:rPr lang="en-US" baseline="0" dirty="0"/>
              <a:t> </a:t>
            </a:r>
            <a:r>
              <a:rPr lang="en-US" baseline="0" dirty="0" err="1"/>
              <a:t>oes</a:t>
            </a:r>
            <a:r>
              <a:rPr lang="en-US" baseline="0" dirty="0"/>
              <a:t> </a:t>
            </a:r>
            <a:r>
              <a:rPr lang="en-US" baseline="0" dirty="0" err="1"/>
              <a:t>os</a:t>
            </a:r>
            <a:r>
              <a:rPr lang="en-US" baseline="0" dirty="0"/>
              <a:t> </a:t>
            </a:r>
            <a:r>
              <a:rPr lang="en-US" baseline="0" dirty="0" err="1"/>
              <a:t>bydd</a:t>
            </a:r>
            <a:r>
              <a:rPr lang="en-US" baseline="0" dirty="0"/>
              <a:t> </a:t>
            </a:r>
            <a:r>
              <a:rPr lang="en-US" baseline="0" dirty="0" err="1"/>
              <a:t>rhaid</a:t>
            </a:r>
            <a:r>
              <a:rPr lang="en-US" baseline="0" dirty="0"/>
              <a:t> </a:t>
            </a:r>
            <a:r>
              <a:rPr lang="en-US" baseline="0" dirty="0" err="1"/>
              <a:t>esbonio</a:t>
            </a:r>
            <a:r>
              <a:rPr lang="en-US" baseline="0" dirty="0"/>
              <a:t> </a:t>
            </a:r>
            <a:r>
              <a:rPr lang="en-US" baseline="0" dirty="0" err="1"/>
              <a:t>nad</a:t>
            </a:r>
            <a:r>
              <a:rPr lang="en-US" baseline="0" dirty="0"/>
              <a:t> </a:t>
            </a:r>
            <a:r>
              <a:rPr lang="en-US" baseline="0" dirty="0" err="1"/>
              <a:t>oes</a:t>
            </a:r>
            <a:r>
              <a:rPr lang="en-US" baseline="0" dirty="0"/>
              <a:t> </a:t>
            </a:r>
            <a:r>
              <a:rPr lang="en-US" baseline="0" dirty="0" err="1"/>
              <a:t>penderfyniad</a:t>
            </a:r>
            <a:r>
              <a:rPr lang="en-US" baseline="0" dirty="0"/>
              <a:t> </a:t>
            </a:r>
            <a:r>
              <a:rPr lang="en-US" baseline="0" dirty="0" err="1"/>
              <a:t>eto</a:t>
            </a:r>
            <a:r>
              <a:rPr lang="en-US" baseline="0" dirty="0"/>
              <a:t> – </a:t>
            </a:r>
            <a:r>
              <a:rPr lang="en-US" baseline="0" dirty="0" err="1"/>
              <a:t>mae</a:t>
            </a:r>
            <a:r>
              <a:rPr lang="en-US" baseline="0" dirty="0"/>
              <a:t> </a:t>
            </a:r>
            <a:r>
              <a:rPr lang="en-US" baseline="0" dirty="0" err="1"/>
              <a:t>hynny’n</a:t>
            </a:r>
            <a:r>
              <a:rPr lang="en-US" baseline="0" dirty="0"/>
              <a:t> </a:t>
            </a:r>
            <a:r>
              <a:rPr lang="en-US" baseline="0" dirty="0" err="1"/>
              <a:t>bwysig</a:t>
            </a:r>
            <a:r>
              <a:rPr lang="en-US" baseline="0" dirty="0"/>
              <a:t> </a:t>
            </a:r>
            <a:r>
              <a:rPr lang="en-US" baseline="0" dirty="0" err="1"/>
              <a:t>i</a:t>
            </a:r>
            <a:r>
              <a:rPr lang="en-US" baseline="0" dirty="0"/>
              <a:t> </a:t>
            </a:r>
            <a:r>
              <a:rPr lang="en-US" baseline="0" dirty="0" err="1"/>
              <a:t>bobl</a:t>
            </a:r>
            <a:r>
              <a:rPr lang="en-US" baseline="0" dirty="0"/>
              <a:t> </a:t>
            </a:r>
            <a:r>
              <a:rPr lang="en-US" baseline="0" dirty="0" err="1"/>
              <a:t>ifanc</a:t>
            </a:r>
            <a:r>
              <a:rPr lang="en-US" dirty="0"/>
              <a:t>. </a:t>
            </a:r>
          </a:p>
          <a:p>
            <a:r>
              <a:rPr lang="en-US" dirty="0" err="1"/>
              <a:t>Gweithio</a:t>
            </a:r>
            <a:r>
              <a:rPr lang="en-US" dirty="0"/>
              <a:t> </a:t>
            </a:r>
            <a:r>
              <a:rPr lang="en-US" dirty="0" err="1"/>
              <a:t>gyda</a:t>
            </a:r>
            <a:r>
              <a:rPr lang="en-US" dirty="0"/>
              <a:t> </a:t>
            </a:r>
            <a:r>
              <a:rPr lang="en-US" dirty="0" err="1"/>
              <a:t>phlant</a:t>
            </a:r>
            <a:r>
              <a:rPr lang="en-US" dirty="0"/>
              <a:t> a </a:t>
            </a:r>
            <a:r>
              <a:rPr lang="en-US" dirty="0" err="1"/>
              <a:t>phobl</a:t>
            </a:r>
            <a:r>
              <a:rPr lang="en-US" dirty="0"/>
              <a:t> </a:t>
            </a:r>
            <a:r>
              <a:rPr lang="en-US" dirty="0" err="1"/>
              <a:t>ifanc</a:t>
            </a:r>
            <a:r>
              <a:rPr lang="en-US" dirty="0"/>
              <a:t> </a:t>
            </a:r>
            <a:r>
              <a:rPr lang="en-US" dirty="0" err="1"/>
              <a:t>i</a:t>
            </a:r>
            <a:r>
              <a:rPr lang="en-US" dirty="0"/>
              <a:t> </a:t>
            </a:r>
            <a:r>
              <a:rPr lang="en-US" dirty="0" err="1"/>
              <a:t>ganfod</a:t>
            </a:r>
            <a:r>
              <a:rPr lang="en-US" dirty="0"/>
              <a:t> pa </a:t>
            </a:r>
            <a:r>
              <a:rPr lang="en-US" dirty="0" err="1"/>
              <a:t>wybodaeth</a:t>
            </a:r>
            <a:r>
              <a:rPr lang="en-US" dirty="0"/>
              <a:t> </a:t>
            </a:r>
            <a:r>
              <a:rPr lang="en-US" dirty="0" err="1"/>
              <a:t>sydd</a:t>
            </a:r>
            <a:r>
              <a:rPr lang="en-US" dirty="0"/>
              <a:t> </a:t>
            </a:r>
            <a:r>
              <a:rPr lang="en-US" dirty="0" err="1"/>
              <a:t>ddim</a:t>
            </a:r>
            <a:r>
              <a:rPr lang="en-US" baseline="0" dirty="0"/>
              <a:t> </a:t>
            </a:r>
            <a:r>
              <a:rPr lang="en-US" baseline="0" dirty="0" err="1"/>
              <a:t>ganddyn</a:t>
            </a:r>
            <a:r>
              <a:rPr lang="en-US" baseline="0" dirty="0"/>
              <a:t> </a:t>
            </a:r>
            <a:r>
              <a:rPr lang="en-US" baseline="0" dirty="0" err="1"/>
              <a:t>nhw</a:t>
            </a:r>
            <a:r>
              <a:rPr lang="en-US" baseline="0" dirty="0"/>
              <a:t> a </a:t>
            </a:r>
            <a:r>
              <a:rPr lang="en-US" baseline="0" dirty="0" err="1"/>
              <a:t>pha</a:t>
            </a:r>
            <a:r>
              <a:rPr lang="en-US" baseline="0" dirty="0"/>
              <a:t> </a:t>
            </a:r>
            <a:r>
              <a:rPr lang="en-US" baseline="0" dirty="0" err="1"/>
              <a:t>wybodaeth</a:t>
            </a:r>
            <a:r>
              <a:rPr lang="en-US" baseline="0" dirty="0"/>
              <a:t> </a:t>
            </a:r>
            <a:r>
              <a:rPr lang="en-US" baseline="0" dirty="0" err="1"/>
              <a:t>hoffen</a:t>
            </a:r>
            <a:r>
              <a:rPr lang="en-US" baseline="0" dirty="0"/>
              <a:t> </a:t>
            </a:r>
            <a:r>
              <a:rPr lang="en-US" baseline="0" dirty="0" err="1"/>
              <a:t>nhw</a:t>
            </a:r>
            <a:r>
              <a:rPr lang="en-US" baseline="0" dirty="0"/>
              <a:t> </a:t>
            </a:r>
            <a:r>
              <a:rPr lang="en-US" baseline="0" dirty="0" err="1"/>
              <a:t>ei</a:t>
            </a:r>
            <a:r>
              <a:rPr lang="en-US" baseline="0" dirty="0"/>
              <a:t> </a:t>
            </a:r>
            <a:r>
              <a:rPr lang="en-US" baseline="0" dirty="0" err="1"/>
              <a:t>derbyn</a:t>
            </a:r>
            <a:r>
              <a:rPr lang="en-US" baseline="0" dirty="0"/>
              <a:t>. </a:t>
            </a:r>
            <a:r>
              <a:rPr lang="en-US" baseline="0" dirty="0" err="1"/>
              <a:t>Gallech</a:t>
            </a:r>
            <a:r>
              <a:rPr lang="en-US" baseline="0" dirty="0"/>
              <a:t> chi </a:t>
            </a:r>
            <a:r>
              <a:rPr lang="en-US" baseline="0" dirty="0" err="1"/>
              <a:t>weithio</a:t>
            </a:r>
            <a:r>
              <a:rPr lang="en-US" baseline="0" dirty="0"/>
              <a:t> </a:t>
            </a:r>
            <a:r>
              <a:rPr lang="en-US" baseline="0" dirty="0" err="1"/>
              <a:t>gyda</a:t>
            </a:r>
            <a:r>
              <a:rPr lang="en-US" baseline="0" dirty="0"/>
              <a:t> </a:t>
            </a:r>
            <a:r>
              <a:rPr lang="en-US" baseline="0" dirty="0" err="1"/>
              <a:t>phobl</a:t>
            </a:r>
            <a:r>
              <a:rPr lang="en-US" baseline="0" dirty="0"/>
              <a:t> </a:t>
            </a:r>
            <a:r>
              <a:rPr lang="en-US" baseline="0" dirty="0" err="1"/>
              <a:t>ifanc</a:t>
            </a:r>
            <a:r>
              <a:rPr lang="en-US" baseline="0" dirty="0"/>
              <a:t> </a:t>
            </a:r>
            <a:r>
              <a:rPr lang="en-US" baseline="0" dirty="0" err="1"/>
              <a:t>i</a:t>
            </a:r>
            <a:r>
              <a:rPr lang="en-US" dirty="0"/>
              <a:t> </a:t>
            </a:r>
            <a:r>
              <a:rPr lang="en-US" dirty="0" err="1"/>
              <a:t>gynhyrchu</a:t>
            </a:r>
            <a:r>
              <a:rPr lang="en-US" dirty="0"/>
              <a:t> </a:t>
            </a:r>
            <a:r>
              <a:rPr lang="en-US" dirty="0" err="1"/>
              <a:t>gwybodaeth</a:t>
            </a:r>
            <a:r>
              <a:rPr lang="en-US" dirty="0"/>
              <a:t> </a:t>
            </a:r>
            <a:r>
              <a:rPr lang="en-US" dirty="0" err="1"/>
              <a:t>i</a:t>
            </a:r>
            <a:r>
              <a:rPr lang="en-US" dirty="0"/>
              <a:t> </a:t>
            </a:r>
            <a:r>
              <a:rPr lang="en-US" dirty="0" err="1"/>
              <a:t>eraill</a:t>
            </a:r>
            <a:r>
              <a:rPr lang="en-US" dirty="0"/>
              <a:t>. </a:t>
            </a:r>
          </a:p>
          <a:p>
            <a:endParaRPr lang="en-US" dirty="0"/>
          </a:p>
          <a:p>
            <a:r>
              <a:rPr lang="en-US" b="1" dirty="0" err="1"/>
              <a:t>Astudiaeth</a:t>
            </a:r>
            <a:r>
              <a:rPr lang="en-US" b="1" dirty="0"/>
              <a:t> </a:t>
            </a:r>
            <a:r>
              <a:rPr lang="en-US" b="1" dirty="0" err="1"/>
              <a:t>achos</a:t>
            </a:r>
            <a:r>
              <a:rPr lang="en-US" b="1" dirty="0"/>
              <a:t> </a:t>
            </a:r>
            <a:r>
              <a:rPr lang="en-US" b="1" dirty="0" err="1"/>
              <a:t>yn</a:t>
            </a:r>
            <a:r>
              <a:rPr lang="en-US" b="1" dirty="0"/>
              <a:t> </a:t>
            </a:r>
            <a:r>
              <a:rPr lang="en-US" b="1" dirty="0" err="1"/>
              <a:t>ein</a:t>
            </a:r>
            <a:r>
              <a:rPr lang="en-US" b="1" dirty="0"/>
              <a:t> </a:t>
            </a:r>
            <a:r>
              <a:rPr lang="en-US" b="1" dirty="0" err="1"/>
              <a:t>canllaw</a:t>
            </a:r>
            <a:r>
              <a:rPr lang="en-US" b="1" dirty="0"/>
              <a:t>: </a:t>
            </a:r>
            <a:r>
              <a:rPr lang="en-US" b="0" dirty="0" err="1"/>
              <a:t>Rhaglen</a:t>
            </a:r>
            <a:r>
              <a:rPr lang="en-US" b="0" baseline="0" dirty="0"/>
              <a:t> </a:t>
            </a:r>
            <a:r>
              <a:rPr lang="en-US" b="0" baseline="0" dirty="0" err="1"/>
              <a:t>ddiogelu</a:t>
            </a:r>
            <a:r>
              <a:rPr lang="en-US" b="0" baseline="0" dirty="0"/>
              <a:t> </a:t>
            </a:r>
            <a:r>
              <a:rPr lang="en-US" b="0" baseline="0" dirty="0" err="1"/>
              <a:t>iau</a:t>
            </a:r>
            <a:r>
              <a:rPr lang="en-US" b="0" baseline="0" dirty="0"/>
              <a:t> </a:t>
            </a:r>
            <a:r>
              <a:rPr lang="en-US" b="0" baseline="0" dirty="0" err="1"/>
              <a:t>Sêr</a:t>
            </a:r>
            <a:r>
              <a:rPr lang="en-US" b="0" baseline="0" dirty="0"/>
              <a:t> </a:t>
            </a:r>
            <a:r>
              <a:rPr lang="en-US" b="0" baseline="0" dirty="0" err="1"/>
              <a:t>Diogel</a:t>
            </a:r>
            <a:r>
              <a:rPr lang="en-US" b="0" baseline="0" dirty="0"/>
              <a:t>/</a:t>
            </a:r>
            <a:r>
              <a:rPr lang="en-US" b="0" dirty="0"/>
              <a:t>Safe Stars Ceredigion – </a:t>
            </a:r>
            <a:r>
              <a:rPr lang="en-US" b="0" dirty="0" err="1"/>
              <a:t>cyfuniad</a:t>
            </a:r>
            <a:r>
              <a:rPr lang="en-US" b="0" dirty="0"/>
              <a:t> </a:t>
            </a:r>
            <a:r>
              <a:rPr lang="en-US" b="0" dirty="0" err="1"/>
              <a:t>o</a:t>
            </a:r>
            <a:r>
              <a:rPr lang="en-US" b="0" dirty="0"/>
              <a:t> </a:t>
            </a:r>
            <a:r>
              <a:rPr lang="en-US" b="0" dirty="0" err="1"/>
              <a:t>weithgareddau</a:t>
            </a:r>
            <a:r>
              <a:rPr lang="en-US" b="0" dirty="0"/>
              <a:t> </a:t>
            </a:r>
            <a:r>
              <a:rPr lang="en-US" b="0" dirty="0" err="1"/>
              <a:t>difyr</a:t>
            </a:r>
            <a:r>
              <a:rPr lang="en-US" b="0" dirty="0"/>
              <a:t> ac</a:t>
            </a:r>
            <a:r>
              <a:rPr lang="en-US" b="0" baseline="0" dirty="0"/>
              <a:t> </a:t>
            </a:r>
            <a:r>
              <a:rPr lang="en-US" b="0" baseline="0" dirty="0" err="1"/>
              <a:t>ymgynghori</a:t>
            </a:r>
            <a:r>
              <a:rPr lang="en-US" b="0" baseline="0" dirty="0"/>
              <a:t> </a:t>
            </a:r>
            <a:r>
              <a:rPr lang="en-US" b="0" baseline="0" dirty="0" err="1"/>
              <a:t>yn</a:t>
            </a:r>
            <a:r>
              <a:rPr lang="en-US" b="0" baseline="0" dirty="0"/>
              <a:t> </a:t>
            </a:r>
            <a:r>
              <a:rPr lang="en-US" b="0" baseline="0" dirty="0" err="1"/>
              <a:t>meithrin</a:t>
            </a:r>
            <a:r>
              <a:rPr lang="en-US" b="0" baseline="0" dirty="0"/>
              <a:t> </a:t>
            </a:r>
            <a:r>
              <a:rPr lang="en-US" b="0" baseline="0" dirty="0" err="1"/>
              <a:t>hyder</a:t>
            </a:r>
            <a:r>
              <a:rPr lang="en-US" b="0" baseline="0" dirty="0"/>
              <a:t> a </a:t>
            </a:r>
            <a:r>
              <a:rPr lang="en-US" b="0" baseline="0" dirty="0" err="1"/>
              <a:t>gwybodaeth</a:t>
            </a:r>
            <a:endParaRPr lang="en-GB" b="1"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18</a:t>
            </a:fld>
            <a:endParaRPr lang="en-GB"/>
          </a:p>
        </p:txBody>
      </p:sp>
    </p:spTree>
    <p:extLst>
      <p:ext uri="{BB962C8B-B14F-4D97-AF65-F5344CB8AC3E}">
        <p14:creationId xmlns:p14="http://schemas.microsoft.com/office/powerpoint/2010/main" val="365781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Organisations make better decisions when they involve the people they are there to serve. This includes participation of individuals in their own care plans as well as at an institutional level. Our guide showcases good examples of participation practice, including online during the pandemic.</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Case study in our guide: </a:t>
            </a:r>
            <a:r>
              <a:rPr lang="en-GB" sz="1200" b="0" kern="1200" dirty="0" err="1">
                <a:solidFill>
                  <a:schemeClr val="tx1"/>
                </a:solidFill>
                <a:effectLst/>
                <a:latin typeface="+mn-lt"/>
                <a:ea typeface="+mn-ea"/>
                <a:cs typeface="+mn-cs"/>
              </a:rPr>
              <a:t>YoVo</a:t>
            </a:r>
            <a:r>
              <a:rPr lang="en-GB" sz="1200" b="0" kern="1200" baseline="0" dirty="0">
                <a:solidFill>
                  <a:schemeClr val="tx1"/>
                </a:solidFill>
                <a:effectLst/>
                <a:latin typeface="+mn-lt"/>
                <a:ea typeface="+mn-ea"/>
                <a:cs typeface="+mn-cs"/>
              </a:rPr>
              <a:t> group in Neath Port Talbot – care experienced young people. conducted peer research and have implemented practice improvement as a result</a:t>
            </a:r>
          </a:p>
          <a:p>
            <a:r>
              <a:rPr lang="en-GB" sz="1200" b="0" kern="1200" baseline="0" dirty="0">
                <a:solidFill>
                  <a:schemeClr val="tx1"/>
                </a:solidFill>
                <a:effectLst/>
                <a:latin typeface="+mn-lt"/>
                <a:ea typeface="+mn-ea"/>
                <a:cs typeface="+mn-cs"/>
              </a:rPr>
              <a:t> and “</a:t>
            </a:r>
            <a:r>
              <a:rPr lang="en-GB" sz="1200" b="0" kern="1200" baseline="0" dirty="0" err="1">
                <a:solidFill>
                  <a:schemeClr val="tx1"/>
                </a:solidFill>
                <a:effectLst/>
                <a:latin typeface="+mn-lt"/>
                <a:ea typeface="+mn-ea"/>
                <a:cs typeface="+mn-cs"/>
              </a:rPr>
              <a:t>Pitchin</a:t>
            </a:r>
            <a:r>
              <a:rPr lang="en-GB" sz="1200" b="0" kern="1200" baseline="0" dirty="0">
                <a:solidFill>
                  <a:schemeClr val="tx1"/>
                </a:solidFill>
                <a:effectLst/>
                <a:latin typeface="+mn-lt"/>
                <a:ea typeface="+mn-ea"/>
                <a:cs typeface="+mn-cs"/>
              </a:rPr>
              <a:t> in the Kitchen” in Swansea with support from a theatre group Mess up the Mess created an online method to engage with children in care through fun activities to ensure participation and communication was built upon during the pandemic. </a:t>
            </a:r>
          </a:p>
          <a:p>
            <a:endParaRPr lang="en-GB" sz="1200" b="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 </a:t>
            </a:r>
            <a:r>
              <a:rPr lang="en-GB" sz="1200" kern="1200" dirty="0" err="1">
                <a:solidFill>
                  <a:schemeClr val="tx1"/>
                </a:solidFill>
                <a:effectLst/>
                <a:latin typeface="+mn-lt"/>
                <a:ea typeface="+mn-ea"/>
                <a:cs typeface="+mn-cs"/>
              </a:rPr>
              <a:t>sefydliadau’n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gwneud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penderfyniadau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gwell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wrth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bobl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nhw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gwasanaethu</a:t>
            </a:r>
            <a:r>
              <a:rPr lang="en-GB" sz="1200" kern="1200" baseline="0" dirty="0">
                <a:solidFill>
                  <a:schemeClr val="tx1"/>
                </a:solidFill>
                <a:effectLst/>
                <a:latin typeface="+mn-lt"/>
                <a:ea typeface="+mn-ea"/>
                <a:cs typeface="+mn-cs"/>
              </a:rPr>
              <a:t>. Mae </a:t>
            </a:r>
            <a:r>
              <a:rPr lang="en-GB" sz="1200" kern="1200" baseline="0" dirty="0" err="1">
                <a:solidFill>
                  <a:schemeClr val="tx1"/>
                </a:solidFill>
                <a:effectLst/>
                <a:latin typeface="+mn-lt"/>
                <a:ea typeface="+mn-ea"/>
                <a:cs typeface="+mn-cs"/>
              </a:rPr>
              <a:t>hynny’n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cyfranogiad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unigolion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cynlluniau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gofal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hunain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ogystal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lefel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sefydliadol</a:t>
            </a:r>
            <a:r>
              <a:rPr lang="en-GB" sz="1200" kern="1200" baseline="0" dirty="0">
                <a:solidFill>
                  <a:schemeClr val="tx1"/>
                </a:solidFill>
                <a:effectLst/>
                <a:latin typeface="+mn-lt"/>
                <a:ea typeface="+mn-ea"/>
                <a:cs typeface="+mn-cs"/>
              </a:rPr>
              <a:t>. Mae </a:t>
            </a:r>
            <a:r>
              <a:rPr lang="en-GB" sz="1200" kern="1200" baseline="0" dirty="0" err="1">
                <a:solidFill>
                  <a:schemeClr val="tx1"/>
                </a:solidFill>
                <a:effectLst/>
                <a:latin typeface="+mn-lt"/>
                <a:ea typeface="+mn-ea"/>
                <a:cs typeface="+mn-cs"/>
              </a:rPr>
              <a:t>ein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canllaw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arddangos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enghreifftiau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ymarfer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cyfranogiad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ar-lein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ystod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pandemig</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Astudiaeth</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achos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yn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ein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canllaw</a:t>
            </a:r>
            <a:r>
              <a:rPr lang="en-GB" sz="1200" b="1"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Grŵp</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dirty="0" err="1">
                <a:solidFill>
                  <a:schemeClr val="tx1"/>
                </a:solidFill>
                <a:effectLst/>
                <a:latin typeface="+mn-lt"/>
                <a:ea typeface="+mn-ea"/>
                <a:cs typeface="+mn-cs"/>
              </a:rPr>
              <a:t>oVo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yng</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Nghastell-Nedd</a:t>
            </a:r>
            <a:r>
              <a:rPr lang="en-GB" sz="1200" b="0" kern="1200" baseline="0" dirty="0">
                <a:solidFill>
                  <a:schemeClr val="tx1"/>
                </a:solidFill>
                <a:effectLst/>
                <a:latin typeface="+mn-lt"/>
                <a:ea typeface="+mn-ea"/>
                <a:cs typeface="+mn-cs"/>
              </a:rPr>
              <a:t> Port Talbot – </a:t>
            </a:r>
            <a:r>
              <a:rPr lang="en-GB" sz="1200" b="0" kern="1200" baseline="0" dirty="0" err="1">
                <a:solidFill>
                  <a:schemeClr val="tx1"/>
                </a:solidFill>
                <a:effectLst/>
                <a:latin typeface="+mn-lt"/>
                <a:ea typeface="+mn-ea"/>
                <a:cs typeface="+mn-cs"/>
              </a:rPr>
              <a:t>bu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pobl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ifanc</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oedd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â</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phrofiad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ofal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gwneud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gwaith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ymchwil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gyda</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chyfoedion</a:t>
            </a:r>
            <a:r>
              <a:rPr lang="en-GB" sz="1200" b="0" kern="1200" baseline="0" dirty="0">
                <a:solidFill>
                  <a:schemeClr val="tx1"/>
                </a:solidFill>
                <a:effectLst/>
                <a:latin typeface="+mn-lt"/>
                <a:ea typeface="+mn-ea"/>
                <a:cs typeface="+mn-cs"/>
              </a:rPr>
              <a:t> ac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ganlyniad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maen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nhw</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wedi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rhoi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gwelliannau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ymarfer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waith</a:t>
            </a:r>
            <a:r>
              <a:rPr lang="en-GB" sz="1200" b="0" kern="1200" baseline="0" dirty="0">
                <a:solidFill>
                  <a:schemeClr val="tx1"/>
                </a:solidFill>
                <a:effectLst/>
                <a:latin typeface="+mn-lt"/>
                <a:ea typeface="+mn-ea"/>
                <a:cs typeface="+mn-cs"/>
              </a:rPr>
              <a:t>.</a:t>
            </a:r>
          </a:p>
          <a:p>
            <a:r>
              <a:rPr lang="en-GB" sz="1200" b="0" kern="1200" baseline="0" dirty="0" err="1">
                <a:solidFill>
                  <a:schemeClr val="tx1"/>
                </a:solidFill>
                <a:effectLst/>
                <a:latin typeface="+mn-lt"/>
                <a:ea typeface="+mn-ea"/>
                <a:cs typeface="+mn-cs"/>
              </a:rPr>
              <a:t>Hefyd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Abertawe</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creodd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Pitchin</a:t>
            </a:r>
            <a:r>
              <a:rPr lang="en-GB" sz="1200" b="0" kern="1200" baseline="0" dirty="0">
                <a:solidFill>
                  <a:schemeClr val="tx1"/>
                </a:solidFill>
                <a:effectLst/>
                <a:latin typeface="+mn-lt"/>
                <a:ea typeface="+mn-ea"/>
                <a:cs typeface="+mn-cs"/>
              </a:rPr>
              <a:t> in the Kitchen”, </a:t>
            </a:r>
            <a:r>
              <a:rPr lang="en-GB" sz="1200" b="0" kern="1200" baseline="0" dirty="0" err="1">
                <a:solidFill>
                  <a:schemeClr val="tx1"/>
                </a:solidFill>
                <a:effectLst/>
                <a:latin typeface="+mn-lt"/>
                <a:ea typeface="+mn-ea"/>
                <a:cs typeface="+mn-cs"/>
              </a:rPr>
              <a:t>gyda</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chefnogaeth</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grŵp</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theatr</a:t>
            </a:r>
            <a:r>
              <a:rPr lang="en-GB" sz="1200" b="0" kern="1200" baseline="0" dirty="0">
                <a:solidFill>
                  <a:schemeClr val="tx1"/>
                </a:solidFill>
                <a:effectLst/>
                <a:latin typeface="+mn-lt"/>
                <a:ea typeface="+mn-ea"/>
                <a:cs typeface="+mn-cs"/>
              </a:rPr>
              <a:t> “Mess up the Mess”, </a:t>
            </a:r>
            <a:r>
              <a:rPr lang="en-GB" sz="1200" b="0" kern="1200" baseline="0" dirty="0" err="1">
                <a:solidFill>
                  <a:schemeClr val="tx1"/>
                </a:solidFill>
                <a:effectLst/>
                <a:latin typeface="+mn-lt"/>
                <a:ea typeface="+mn-ea"/>
                <a:cs typeface="+mn-cs"/>
              </a:rPr>
              <a:t>ddull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ar-lein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ymgysylltu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â</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phlant</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mewn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gofal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trwy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weithgareddau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difyr</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i</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sicrhau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bod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cyfranogiad</a:t>
            </a:r>
            <a:r>
              <a:rPr lang="en-GB" sz="1200" b="0" kern="1200" baseline="0" dirty="0">
                <a:solidFill>
                  <a:schemeClr val="tx1"/>
                </a:solidFill>
                <a:effectLst/>
                <a:latin typeface="+mn-lt"/>
                <a:ea typeface="+mn-ea"/>
                <a:cs typeface="+mn-cs"/>
              </a:rPr>
              <a:t> a </a:t>
            </a:r>
            <a:r>
              <a:rPr lang="en-GB" sz="1200" b="0" kern="1200" baseline="0" dirty="0" err="1">
                <a:solidFill>
                  <a:schemeClr val="tx1"/>
                </a:solidFill>
                <a:effectLst/>
                <a:latin typeface="+mn-lt"/>
                <a:ea typeface="+mn-ea"/>
                <a:cs typeface="+mn-cs"/>
              </a:rPr>
              <a:t>chyfathrebu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cael</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eu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datblygu</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ystod</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y</a:t>
            </a:r>
            <a:r>
              <a:rPr lang="en-GB" sz="1200" b="0" kern="1200" baseline="0" dirty="0">
                <a:solidFill>
                  <a:schemeClr val="tx1"/>
                </a:solidFill>
                <a:effectLst/>
                <a:latin typeface="+mn-lt"/>
                <a:ea typeface="+mn-ea"/>
                <a:cs typeface="+mn-cs"/>
              </a:rPr>
              <a:t> </a:t>
            </a:r>
            <a:r>
              <a:rPr lang="en-GB" sz="1200" b="0" kern="1200" baseline="0" dirty="0" err="1">
                <a:solidFill>
                  <a:schemeClr val="tx1"/>
                </a:solidFill>
                <a:effectLst/>
                <a:latin typeface="+mn-lt"/>
                <a:ea typeface="+mn-ea"/>
                <a:cs typeface="+mn-cs"/>
              </a:rPr>
              <a:t>pandemig</a:t>
            </a:r>
            <a:r>
              <a:rPr lang="en-GB" sz="1200" b="0" kern="1200" baseline="0" dirty="0">
                <a:solidFill>
                  <a:schemeClr val="tx1"/>
                </a:solidFill>
                <a:effectLst/>
                <a:latin typeface="+mn-lt"/>
                <a:ea typeface="+mn-ea"/>
                <a:cs typeface="+mn-cs"/>
              </a:rPr>
              <a:t>.  </a:t>
            </a:r>
          </a:p>
          <a:p>
            <a:endParaRPr lang="en-GB" sz="1200" b="0" kern="1200" baseline="0" dirty="0">
              <a:solidFill>
                <a:schemeClr val="tx1"/>
              </a:solidFill>
              <a:effectLst/>
              <a:latin typeface="+mn-lt"/>
              <a:ea typeface="+mn-ea"/>
              <a:cs typeface="+mn-cs"/>
            </a:endParaRPr>
          </a:p>
          <a:p>
            <a:endParaRPr lang="en-GB" sz="1200" b="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19</a:t>
            </a:fld>
            <a:endParaRPr lang="en-GB"/>
          </a:p>
        </p:txBody>
      </p:sp>
    </p:spTree>
    <p:extLst>
      <p:ext uri="{BB962C8B-B14F-4D97-AF65-F5344CB8AC3E}">
        <p14:creationId xmlns:p14="http://schemas.microsoft.com/office/powerpoint/2010/main" val="252914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Organisations who provide services need to put themselves in a position where they can be held accountable. That includes governments, local authorities and all kinds of providers. This can include publishing documents in accessible ways, being transparent about budgets and outcomes, having accessible complaints systems and boards, senior leaders and elected members opening themselves up to scrutiny sessions, including by children.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Case study: </a:t>
            </a:r>
            <a:r>
              <a:rPr lang="en-US" dirty="0" err="1"/>
              <a:t>Wrexham</a:t>
            </a:r>
            <a:r>
              <a:rPr lang="en-US" dirty="0"/>
              <a:t> Social Services and The Young People’s Care Council and Senedd </a:t>
            </a:r>
            <a:r>
              <a:rPr lang="en-US" dirty="0" err="1"/>
              <a:t>Yr</a:t>
            </a:r>
            <a:r>
              <a:rPr lang="en-US" dirty="0"/>
              <a:t> Ifanc</a:t>
            </a:r>
            <a:r>
              <a:rPr lang="en-US" baseline="0" dirty="0"/>
              <a:t> have created a </a:t>
            </a:r>
            <a:r>
              <a:rPr lang="en-US" dirty="0"/>
              <a:t>Child friendly complaints procedure.</a:t>
            </a:r>
          </a:p>
          <a:p>
            <a:endParaRPr lang="en-US" b="1" dirty="0"/>
          </a:p>
          <a:p>
            <a:r>
              <a:rPr lang="en-GB" sz="1200" kern="1200" dirty="0">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angen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sefydliadau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darparu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gwasanaethau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roi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hunain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sefyllfa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modd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gwneud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atebol</a:t>
            </a:r>
            <a:r>
              <a:rPr lang="en-GB" sz="1200" kern="1200" baseline="0" dirty="0">
                <a:solidFill>
                  <a:schemeClr val="tx1"/>
                </a:solidFill>
                <a:effectLst/>
                <a:latin typeface="+mn-lt"/>
                <a:ea typeface="+mn-ea"/>
                <a:cs typeface="+mn-cs"/>
              </a:rPr>
              <a:t>. Mae </a:t>
            </a:r>
            <a:r>
              <a:rPr lang="en-GB" sz="1200" kern="1200" baseline="0" dirty="0" err="1">
                <a:solidFill>
                  <a:schemeClr val="tx1"/>
                </a:solidFill>
                <a:effectLst/>
                <a:latin typeface="+mn-lt"/>
                <a:ea typeface="+mn-ea"/>
                <a:cs typeface="+mn-cs"/>
              </a:rPr>
              <a:t>hynny’n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llywodraethau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awdurdodau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lleol</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phob</a:t>
            </a:r>
            <a:r>
              <a:rPr lang="en-GB" sz="1200" kern="1200" baseline="0" dirty="0">
                <a:solidFill>
                  <a:schemeClr val="tx1"/>
                </a:solidFill>
                <a:effectLst/>
                <a:latin typeface="+mn-lt"/>
                <a:ea typeface="+mn-ea"/>
                <a:cs typeface="+mn-cs"/>
              </a:rPr>
              <a:t> math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ddarparwyr</a:t>
            </a:r>
            <a:r>
              <a:rPr lang="en-GB" sz="1200" kern="1200" baseline="0" dirty="0">
                <a:solidFill>
                  <a:schemeClr val="tx1"/>
                </a:solidFill>
                <a:effectLst/>
                <a:latin typeface="+mn-lt"/>
                <a:ea typeface="+mn-ea"/>
                <a:cs typeface="+mn-cs"/>
              </a:rPr>
              <a:t>. Gall </a:t>
            </a:r>
            <a:r>
              <a:rPr lang="en-GB" sz="1200" kern="1200" baseline="0" dirty="0" err="1">
                <a:solidFill>
                  <a:schemeClr val="tx1"/>
                </a:solidFill>
                <a:effectLst/>
                <a:latin typeface="+mn-lt"/>
                <a:ea typeface="+mn-ea"/>
                <a:cs typeface="+mn-cs"/>
              </a:rPr>
              <a:t>hynny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cyhoeddi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dogfennau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ffyrdd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hygyrch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dryloyw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ynghylch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cyllidebau</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chanlyniadau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sicrhau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systemau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cwynion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byrddau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hygyrch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arweinwyr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uwch</a:t>
            </a:r>
            <a:r>
              <a:rPr lang="en-GB" sz="1200" kern="1200" baseline="0" dirty="0">
                <a:solidFill>
                  <a:schemeClr val="tx1"/>
                </a:solidFill>
                <a:effectLst/>
                <a:latin typeface="+mn-lt"/>
                <a:ea typeface="+mn-ea"/>
                <a:cs typeface="+mn-cs"/>
              </a:rPr>
              <a:t> ac </a:t>
            </a:r>
            <a:r>
              <a:rPr lang="en-GB" sz="1200" kern="1200" baseline="0" dirty="0" err="1">
                <a:solidFill>
                  <a:schemeClr val="tx1"/>
                </a:solidFill>
                <a:effectLst/>
                <a:latin typeface="+mn-lt"/>
                <a:ea typeface="+mn-ea"/>
                <a:cs typeface="+mn-cs"/>
              </a:rPr>
              <a:t>aelodau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etholedig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agored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sesiynau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craffu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blant</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Astudiaeth</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achos</a:t>
            </a:r>
            <a:r>
              <a:rPr lang="en-GB"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Mae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G</a:t>
            </a:r>
            <a:r>
              <a:rPr lang="en-US" sz="1200" b="0" kern="1200" dirty="0" err="1">
                <a:solidFill>
                  <a:schemeClr val="tx1"/>
                </a:solidFill>
                <a:effectLst/>
                <a:latin typeface="+mn-lt"/>
                <a:ea typeface="+mn-ea"/>
                <a:cs typeface="+mn-cs"/>
              </a:rPr>
              <a:t>wasanaethau</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Cymdeithasol</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Wrecsam</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a’r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Cyngor</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Gofal</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Pobl</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Ifanc</a:t>
            </a:r>
            <a:r>
              <a:rPr lang="en-US" sz="1200" b="0" kern="1200" baseline="0" dirty="0">
                <a:solidFill>
                  <a:schemeClr val="tx1"/>
                </a:solidFill>
                <a:effectLst/>
                <a:latin typeface="+mn-lt"/>
                <a:ea typeface="+mn-ea"/>
                <a:cs typeface="+mn-cs"/>
              </a:rPr>
              <a:t> a </a:t>
            </a:r>
            <a:r>
              <a:rPr lang="en-US" sz="1200" b="0" kern="1200" baseline="0" dirty="0" err="1">
                <a:solidFill>
                  <a:schemeClr val="tx1"/>
                </a:solidFill>
                <a:effectLst/>
                <a:latin typeface="+mn-lt"/>
                <a:ea typeface="+mn-ea"/>
                <a:cs typeface="+mn-cs"/>
              </a:rPr>
              <a:t>Senedd</a:t>
            </a:r>
            <a:r>
              <a:rPr lang="en-US" sz="1200" b="0" kern="1200" baseline="0" dirty="0">
                <a:solidFill>
                  <a:schemeClr val="tx1"/>
                </a:solidFill>
                <a:effectLst/>
                <a:latin typeface="+mn-lt"/>
                <a:ea typeface="+mn-ea"/>
                <a:cs typeface="+mn-cs"/>
              </a:rPr>
              <a:t> yr </a:t>
            </a:r>
            <a:r>
              <a:rPr lang="en-US" sz="1200" b="0" kern="1200" baseline="0" dirty="0" err="1">
                <a:solidFill>
                  <a:schemeClr val="tx1"/>
                </a:solidFill>
                <a:effectLst/>
                <a:latin typeface="+mn-lt"/>
                <a:ea typeface="+mn-ea"/>
                <a:cs typeface="+mn-cs"/>
              </a:rPr>
              <a:t>Ifanc</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wedi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creu</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gweithdrefn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gwynion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hwylus</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i</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blant</a:t>
            </a:r>
            <a:r>
              <a:rPr lang="en-US" sz="1200" b="0" kern="1200" baseline="0" dirty="0">
                <a:solidFill>
                  <a:schemeClr val="tx1"/>
                </a:solidFill>
                <a:effectLst/>
                <a:latin typeface="+mn-lt"/>
                <a:ea typeface="+mn-ea"/>
                <a:cs typeface="+mn-cs"/>
              </a:rPr>
              <a:t>.</a:t>
            </a:r>
            <a:endParaRPr lang="en-US" dirty="0"/>
          </a:p>
          <a:p>
            <a:endParaRPr lang="en-GB" sz="1200" b="0" kern="1200" baseline="0" dirty="0">
              <a:solidFill>
                <a:schemeClr val="tx1"/>
              </a:solidFill>
              <a:effectLst/>
              <a:latin typeface="+mn-lt"/>
              <a:ea typeface="+mn-ea"/>
              <a:cs typeface="+mn-cs"/>
            </a:endParaRPr>
          </a:p>
          <a:p>
            <a:endParaRPr lang="en-GB" dirty="0"/>
          </a:p>
          <a:p>
            <a:endParaRPr lang="en-GB" b="1"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20</a:t>
            </a:fld>
            <a:endParaRPr lang="en-GB"/>
          </a:p>
        </p:txBody>
      </p:sp>
    </p:spTree>
    <p:extLst>
      <p:ext uri="{BB962C8B-B14F-4D97-AF65-F5344CB8AC3E}">
        <p14:creationId xmlns:p14="http://schemas.microsoft.com/office/powerpoint/2010/main" val="147454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a:t>
            </a:r>
            <a:r>
              <a:rPr lang="en-GB" dirty="0" smtClean="0"/>
              <a:t>his </a:t>
            </a:r>
            <a:r>
              <a:rPr lang="en-GB" dirty="0"/>
              <a:t>was a statement</a:t>
            </a:r>
            <a:r>
              <a:rPr lang="en-GB" baseline="0" dirty="0"/>
              <a:t> from a teenager who was also part of the Children’s Commissioner’s advisory panel. She is happy and safe with a permanent family but the long term impact of her separation from her brother and the lack of voice or choice for her as a </a:t>
            </a:r>
            <a:r>
              <a:rPr lang="en-GB" baseline="0" dirty="0" smtClean="0"/>
              <a:t>child </a:t>
            </a:r>
            <a:r>
              <a:rPr lang="en-GB" baseline="0" dirty="0"/>
              <a:t>is striking</a:t>
            </a:r>
            <a:r>
              <a:rPr lang="en-GB" baseline="0" dirty="0" smtClean="0"/>
              <a:t>.</a:t>
            </a:r>
          </a:p>
          <a:p>
            <a:endParaRPr lang="en-GB" baseline="0" dirty="0" smtClean="0"/>
          </a:p>
          <a:p>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Roedd</a:t>
            </a:r>
            <a:r>
              <a:rPr lang="en-GB" baseline="0" dirty="0" smtClean="0"/>
              <a:t> </a:t>
            </a:r>
            <a:r>
              <a:rPr lang="en-GB" baseline="0" dirty="0" err="1" smtClean="0"/>
              <a:t>hwn</a:t>
            </a:r>
            <a:r>
              <a:rPr lang="en-GB" baseline="0" dirty="0" smtClean="0"/>
              <a:t> </a:t>
            </a:r>
            <a:r>
              <a:rPr lang="en-GB" baseline="0" dirty="0" err="1" smtClean="0"/>
              <a:t>yn</a:t>
            </a:r>
            <a:r>
              <a:rPr lang="en-GB" baseline="0" dirty="0" smtClean="0"/>
              <a:t> </a:t>
            </a:r>
            <a:r>
              <a:rPr lang="en-GB" baseline="0" dirty="0" err="1" smtClean="0"/>
              <a:t>rhywbeth</a:t>
            </a:r>
            <a:r>
              <a:rPr lang="en-GB" baseline="0" dirty="0" smtClean="0"/>
              <a:t> </a:t>
            </a:r>
            <a:r>
              <a:rPr lang="en-GB" baseline="0" dirty="0" err="1" smtClean="0"/>
              <a:t>ddywedwyd</a:t>
            </a:r>
            <a:r>
              <a:rPr lang="en-GB" baseline="0" dirty="0" smtClean="0"/>
              <a:t> </a:t>
            </a:r>
            <a:r>
              <a:rPr lang="en-GB" baseline="0" dirty="0" err="1" smtClean="0"/>
              <a:t>gan</a:t>
            </a:r>
            <a:r>
              <a:rPr lang="en-GB" baseline="0" dirty="0" smtClean="0"/>
              <a:t> </a:t>
            </a:r>
            <a:r>
              <a:rPr lang="en-GB" baseline="0" dirty="0" err="1" smtClean="0"/>
              <a:t>ferch</a:t>
            </a:r>
            <a:r>
              <a:rPr lang="en-GB" baseline="0" dirty="0" smtClean="0"/>
              <a:t> </a:t>
            </a:r>
            <a:r>
              <a:rPr lang="en-GB" baseline="0" dirty="0" err="1" smtClean="0"/>
              <a:t>yn</a:t>
            </a:r>
            <a:r>
              <a:rPr lang="en-GB" baseline="0" dirty="0" smtClean="0"/>
              <a:t> </a:t>
            </a:r>
            <a:r>
              <a:rPr lang="en-GB" baseline="0" dirty="0" err="1" smtClean="0"/>
              <a:t>ei</a:t>
            </a:r>
            <a:r>
              <a:rPr lang="en-GB" baseline="0" dirty="0" smtClean="0"/>
              <a:t> </a:t>
            </a:r>
            <a:r>
              <a:rPr lang="en-GB" baseline="0" dirty="0" err="1" smtClean="0"/>
              <a:t>harddegau</a:t>
            </a:r>
            <a:r>
              <a:rPr lang="en-GB" baseline="0" dirty="0" smtClean="0"/>
              <a:t> a </a:t>
            </a:r>
            <a:r>
              <a:rPr lang="en-GB" baseline="0" dirty="0" err="1" smtClean="0"/>
              <a:t>oedd</a:t>
            </a:r>
            <a:r>
              <a:rPr lang="en-GB" baseline="0" dirty="0" smtClean="0"/>
              <a:t> </a:t>
            </a:r>
            <a:r>
              <a:rPr lang="en-GB" baseline="0" dirty="0" err="1" smtClean="0"/>
              <a:t>hefyd</a:t>
            </a:r>
            <a:r>
              <a:rPr lang="en-GB" baseline="0" dirty="0" smtClean="0"/>
              <a:t> </a:t>
            </a:r>
            <a:r>
              <a:rPr lang="en-GB" baseline="0" dirty="0" err="1" smtClean="0"/>
              <a:t>yn</a:t>
            </a:r>
            <a:r>
              <a:rPr lang="en-GB" baseline="0" dirty="0" smtClean="0"/>
              <a:t> </a:t>
            </a:r>
            <a:r>
              <a:rPr lang="en-GB" baseline="0" dirty="0" err="1" smtClean="0"/>
              <a:t>rhan</a:t>
            </a:r>
            <a:r>
              <a:rPr lang="en-GB" baseline="0" dirty="0" smtClean="0"/>
              <a:t> o </a:t>
            </a:r>
            <a:r>
              <a:rPr lang="en-GB" baseline="0" dirty="0" err="1" smtClean="0"/>
              <a:t>banel</a:t>
            </a:r>
            <a:r>
              <a:rPr lang="en-GB" baseline="0" dirty="0" smtClean="0"/>
              <a:t> </a:t>
            </a:r>
            <a:r>
              <a:rPr lang="en-GB" baseline="0" dirty="0" err="1" smtClean="0"/>
              <a:t>ymgynghorol</a:t>
            </a:r>
            <a:r>
              <a:rPr lang="en-GB" baseline="0" dirty="0" smtClean="0"/>
              <a:t> y </a:t>
            </a:r>
            <a:r>
              <a:rPr lang="en-GB" baseline="0" dirty="0" err="1" smtClean="0"/>
              <a:t>Comisiynydd</a:t>
            </a:r>
            <a:r>
              <a:rPr lang="en-GB" baseline="0" dirty="0" smtClean="0"/>
              <a:t>. Mae </a:t>
            </a:r>
            <a:r>
              <a:rPr lang="en-GB" baseline="0" dirty="0" err="1" smtClean="0"/>
              <a:t>hi’n</a:t>
            </a:r>
            <a:r>
              <a:rPr lang="en-GB" baseline="0" dirty="0" smtClean="0"/>
              <a:t> </a:t>
            </a:r>
            <a:r>
              <a:rPr lang="en-GB" baseline="0" dirty="0" err="1" smtClean="0"/>
              <a:t>hapus</a:t>
            </a:r>
            <a:r>
              <a:rPr lang="en-GB" baseline="0" dirty="0" smtClean="0"/>
              <a:t> ac </a:t>
            </a:r>
            <a:r>
              <a:rPr lang="en-GB" baseline="0" dirty="0" err="1" smtClean="0"/>
              <a:t>yn</a:t>
            </a:r>
            <a:r>
              <a:rPr lang="en-GB" baseline="0" dirty="0" smtClean="0"/>
              <a:t> </a:t>
            </a:r>
            <a:r>
              <a:rPr lang="en-GB" baseline="0" dirty="0" err="1" smtClean="0"/>
              <a:t>ddiogel</a:t>
            </a:r>
            <a:r>
              <a:rPr lang="en-GB" baseline="0" dirty="0" smtClean="0"/>
              <a:t> </a:t>
            </a:r>
            <a:r>
              <a:rPr lang="en-GB" baseline="0" dirty="0" err="1" smtClean="0"/>
              <a:t>gyda</a:t>
            </a:r>
            <a:r>
              <a:rPr lang="en-GB" baseline="0" dirty="0" smtClean="0"/>
              <a:t> </a:t>
            </a:r>
            <a:r>
              <a:rPr lang="en-GB" baseline="0" dirty="0" err="1" smtClean="0"/>
              <a:t>theulu</a:t>
            </a:r>
            <a:r>
              <a:rPr lang="en-GB" baseline="0" dirty="0" smtClean="0"/>
              <a:t> </a:t>
            </a:r>
            <a:r>
              <a:rPr lang="en-GB" baseline="0" dirty="0" err="1" smtClean="0"/>
              <a:t>parhaol</a:t>
            </a:r>
            <a:r>
              <a:rPr lang="en-GB" baseline="0" dirty="0" smtClean="0"/>
              <a:t>, </a:t>
            </a:r>
            <a:r>
              <a:rPr lang="en-GB" baseline="0" dirty="0" err="1" smtClean="0"/>
              <a:t>ond</a:t>
            </a:r>
            <a:r>
              <a:rPr lang="en-GB" baseline="0" dirty="0" smtClean="0"/>
              <a:t> </a:t>
            </a:r>
            <a:r>
              <a:rPr lang="en-GB" baseline="0" dirty="0" err="1" smtClean="0"/>
              <a:t>mae</a:t>
            </a:r>
            <a:r>
              <a:rPr lang="en-GB" baseline="0" dirty="0" smtClean="0"/>
              <a:t> </a:t>
            </a:r>
            <a:r>
              <a:rPr lang="en-GB" baseline="0" dirty="0" err="1" smtClean="0"/>
              <a:t>effaith</a:t>
            </a:r>
            <a:r>
              <a:rPr lang="en-GB" baseline="0" dirty="0" smtClean="0"/>
              <a:t> </a:t>
            </a:r>
            <a:r>
              <a:rPr lang="en-GB" baseline="0" dirty="0" err="1" smtClean="0"/>
              <a:t>hirdymor</a:t>
            </a:r>
            <a:r>
              <a:rPr lang="en-GB" baseline="0" dirty="0" smtClean="0"/>
              <a:t> </a:t>
            </a:r>
            <a:r>
              <a:rPr lang="en-GB" baseline="0" dirty="0" err="1" smtClean="0"/>
              <a:t>ei</a:t>
            </a:r>
            <a:r>
              <a:rPr lang="en-GB" baseline="0" dirty="0" smtClean="0"/>
              <a:t> </a:t>
            </a:r>
            <a:r>
              <a:rPr lang="en-GB" baseline="0" dirty="0" err="1" smtClean="0"/>
              <a:t>gwahanu</a:t>
            </a:r>
            <a:r>
              <a:rPr lang="en-GB" baseline="0" dirty="0" smtClean="0"/>
              <a:t> </a:t>
            </a:r>
            <a:r>
              <a:rPr lang="en-GB" baseline="0" dirty="0" err="1" smtClean="0"/>
              <a:t>oddi</a:t>
            </a:r>
            <a:r>
              <a:rPr lang="en-GB" baseline="0" dirty="0" smtClean="0"/>
              <a:t> </a:t>
            </a:r>
            <a:r>
              <a:rPr lang="en-GB" baseline="0" dirty="0" err="1" smtClean="0"/>
              <a:t>wrth</a:t>
            </a:r>
            <a:r>
              <a:rPr lang="en-GB" baseline="0" dirty="0" smtClean="0"/>
              <a:t> </a:t>
            </a:r>
            <a:r>
              <a:rPr lang="en-GB" baseline="0" dirty="0" err="1" smtClean="0"/>
              <a:t>ei</a:t>
            </a:r>
            <a:r>
              <a:rPr lang="en-GB" baseline="0" dirty="0" smtClean="0"/>
              <a:t> </a:t>
            </a:r>
            <a:r>
              <a:rPr lang="en-GB" baseline="0" dirty="0" err="1" smtClean="0"/>
              <a:t>brawd</a:t>
            </a:r>
            <a:r>
              <a:rPr lang="en-GB" baseline="0" dirty="0" smtClean="0"/>
              <a:t> </a:t>
            </a:r>
            <a:r>
              <a:rPr lang="en-GB" baseline="0" dirty="0" err="1" smtClean="0"/>
              <a:t>a’r</a:t>
            </a:r>
            <a:r>
              <a:rPr lang="en-GB" baseline="0" dirty="0" smtClean="0"/>
              <a:t> </a:t>
            </a:r>
            <a:r>
              <a:rPr lang="en-GB" baseline="0" dirty="0" err="1" smtClean="0"/>
              <a:t>diffyg</a:t>
            </a:r>
            <a:r>
              <a:rPr lang="en-GB" baseline="0" dirty="0" smtClean="0"/>
              <a:t> </a:t>
            </a:r>
            <a:r>
              <a:rPr lang="en-GB" baseline="0" dirty="0" err="1" smtClean="0"/>
              <a:t>llais</a:t>
            </a:r>
            <a:r>
              <a:rPr lang="en-GB" baseline="0" dirty="0" smtClean="0"/>
              <a:t> </a:t>
            </a:r>
            <a:r>
              <a:rPr lang="en-GB" baseline="0" dirty="0" err="1" smtClean="0"/>
              <a:t>na</a:t>
            </a:r>
            <a:r>
              <a:rPr lang="en-GB" baseline="0" dirty="0" smtClean="0"/>
              <a:t> </a:t>
            </a:r>
            <a:r>
              <a:rPr lang="en-GB" baseline="0" dirty="0" err="1" smtClean="0"/>
              <a:t>dewis</a:t>
            </a:r>
            <a:r>
              <a:rPr lang="en-GB" baseline="0" dirty="0" smtClean="0"/>
              <a:t> </a:t>
            </a:r>
            <a:r>
              <a:rPr lang="en-GB" baseline="0" dirty="0" err="1" smtClean="0"/>
              <a:t>iddi</a:t>
            </a:r>
            <a:r>
              <a:rPr lang="en-GB" baseline="0" dirty="0" smtClean="0"/>
              <a:t> pan </a:t>
            </a:r>
            <a:r>
              <a:rPr lang="en-GB" baseline="0" dirty="0" err="1" smtClean="0"/>
              <a:t>oedd</a:t>
            </a:r>
            <a:r>
              <a:rPr lang="en-GB" baseline="0" dirty="0" smtClean="0"/>
              <a:t> </a:t>
            </a:r>
            <a:r>
              <a:rPr lang="en-GB" baseline="0" dirty="0" err="1" smtClean="0"/>
              <a:t>hi’n</a:t>
            </a:r>
            <a:r>
              <a:rPr lang="en-GB" baseline="0" dirty="0" smtClean="0"/>
              <a:t> </a:t>
            </a:r>
            <a:r>
              <a:rPr lang="en-GB" baseline="0" dirty="0" err="1" smtClean="0"/>
              <a:t>blentyn</a:t>
            </a:r>
            <a:r>
              <a:rPr lang="en-GB" baseline="0" dirty="0" smtClean="0"/>
              <a:t> </a:t>
            </a:r>
            <a:r>
              <a:rPr lang="en-GB" baseline="0" dirty="0" err="1" smtClean="0"/>
              <a:t>yn</a:t>
            </a:r>
            <a:r>
              <a:rPr lang="en-GB" baseline="0" dirty="0" smtClean="0"/>
              <a:t> </a:t>
            </a:r>
            <a:r>
              <a:rPr lang="en-GB" baseline="0" dirty="0" err="1" smtClean="0"/>
              <a:t>drawiadol</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3</a:t>
            </a:fld>
            <a:endParaRPr lang="en-GB"/>
          </a:p>
        </p:txBody>
      </p:sp>
    </p:spTree>
    <p:extLst>
      <p:ext uri="{BB962C8B-B14F-4D97-AF65-F5344CB8AC3E}">
        <p14:creationId xmlns:p14="http://schemas.microsoft.com/office/powerpoint/2010/main" val="289481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already be doing much human rights work in your every day practice, even if you don’t recognise it as such. The</a:t>
            </a:r>
            <a:r>
              <a:rPr lang="en-GB" baseline="0" dirty="0"/>
              <a:t> Children’s Commissioners office have created a range of </a:t>
            </a:r>
            <a:r>
              <a:rPr lang="en-GB" dirty="0"/>
              <a:t>tools will help you further embed this at</a:t>
            </a:r>
            <a:r>
              <a:rPr lang="en-GB" baseline="0" dirty="0"/>
              <a:t> individual, team and organisational level.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a:t>
            </a:r>
            <a:r>
              <a:rPr lang="en-GB" baseline="0" dirty="0"/>
              <a:t> SHARE LINK AFTER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Summary TRW - https://www.childcomwales.org.uk/wp-content/uploads/2021/12/TRW_onepagesummary_ENG.pdf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TRW - https://www.childcomwales.org.uk/the-right-way-a-childrens-rights-approach/a-childrens-rights-approach-for-social-care-in-wales/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resources</a:t>
            </a:r>
            <a:r>
              <a:rPr lang="en-US" baseline="0" dirty="0"/>
              <a:t> on this page for Getting started, top tips and great examples of work done by others - https://www.childcomwales.org.uk/the-right-way-a-childrens-rights-approach/a-childrens-rights-approach-for-social-care-in-wales/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Byddwch</a:t>
            </a:r>
            <a:r>
              <a:rPr lang="en-GB" dirty="0"/>
              <a:t> chi </a:t>
            </a:r>
            <a:r>
              <a:rPr lang="en-GB" dirty="0" err="1"/>
              <a:t>eisoes</a:t>
            </a:r>
            <a:r>
              <a:rPr lang="en-GB" dirty="0"/>
              <a:t> </a:t>
            </a:r>
            <a:r>
              <a:rPr lang="en-GB" dirty="0" err="1"/>
              <a:t>yn</a:t>
            </a:r>
            <a:r>
              <a:rPr lang="en-GB" dirty="0"/>
              <a:t> </a:t>
            </a:r>
            <a:r>
              <a:rPr lang="en-GB" dirty="0" err="1"/>
              <a:t>gwneud</a:t>
            </a:r>
            <a:r>
              <a:rPr lang="en-GB" dirty="0"/>
              <a:t> </a:t>
            </a:r>
            <a:r>
              <a:rPr lang="en-GB" dirty="0" err="1"/>
              <a:t>llawer</a:t>
            </a:r>
            <a:r>
              <a:rPr lang="en-GB" baseline="0" dirty="0"/>
              <a:t> </a:t>
            </a:r>
            <a:r>
              <a:rPr lang="en-GB" baseline="0" dirty="0" err="1"/>
              <a:t>o</a:t>
            </a:r>
            <a:r>
              <a:rPr lang="en-GB" baseline="0" dirty="0"/>
              <a:t> </a:t>
            </a:r>
            <a:r>
              <a:rPr lang="en-GB" baseline="0" dirty="0" err="1"/>
              <a:t>waith</a:t>
            </a:r>
            <a:r>
              <a:rPr lang="en-GB" baseline="0" dirty="0"/>
              <a:t> </a:t>
            </a:r>
            <a:r>
              <a:rPr lang="en-GB" baseline="0" dirty="0" err="1"/>
              <a:t>hawliau</a:t>
            </a:r>
            <a:r>
              <a:rPr lang="en-GB" baseline="0" dirty="0"/>
              <a:t> </a:t>
            </a:r>
            <a:r>
              <a:rPr lang="en-GB" baseline="0" dirty="0" err="1"/>
              <a:t>dynol</a:t>
            </a:r>
            <a:r>
              <a:rPr lang="en-GB" baseline="0" dirty="0"/>
              <a:t> </a:t>
            </a:r>
            <a:r>
              <a:rPr lang="en-GB" baseline="0" dirty="0" err="1"/>
              <a:t>yn</a:t>
            </a:r>
            <a:r>
              <a:rPr lang="en-GB" baseline="0" dirty="0"/>
              <a:t> </a:t>
            </a:r>
            <a:r>
              <a:rPr lang="en-GB" baseline="0" dirty="0" err="1"/>
              <a:t>eich</a:t>
            </a:r>
            <a:r>
              <a:rPr lang="en-GB" baseline="0" dirty="0"/>
              <a:t> </a:t>
            </a:r>
            <a:r>
              <a:rPr lang="en-GB" baseline="0" dirty="0" err="1"/>
              <a:t>ymarfer</a:t>
            </a:r>
            <a:r>
              <a:rPr lang="en-GB" baseline="0" dirty="0"/>
              <a:t> </a:t>
            </a:r>
            <a:r>
              <a:rPr lang="en-GB" baseline="0" dirty="0" err="1"/>
              <a:t>pob</a:t>
            </a:r>
            <a:r>
              <a:rPr lang="en-GB" baseline="0" dirty="0"/>
              <a:t> </a:t>
            </a:r>
            <a:r>
              <a:rPr lang="en-GB" baseline="0" dirty="0" err="1"/>
              <a:t>dydd</a:t>
            </a:r>
            <a:r>
              <a:rPr lang="en-GB" baseline="0" dirty="0"/>
              <a:t>, </a:t>
            </a:r>
            <a:r>
              <a:rPr lang="en-GB" baseline="0" dirty="0" err="1"/>
              <a:t>hyd</a:t>
            </a:r>
            <a:r>
              <a:rPr lang="en-GB" baseline="0" dirty="0"/>
              <a:t> </a:t>
            </a:r>
            <a:r>
              <a:rPr lang="en-GB" baseline="0" dirty="0" err="1"/>
              <a:t>yn</a:t>
            </a:r>
            <a:r>
              <a:rPr lang="en-GB" baseline="0" dirty="0"/>
              <a:t> </a:t>
            </a:r>
            <a:r>
              <a:rPr lang="en-GB" baseline="0" dirty="0" err="1"/>
              <a:t>oed</a:t>
            </a:r>
            <a:r>
              <a:rPr lang="en-GB" baseline="0" dirty="0"/>
              <a:t> </a:t>
            </a:r>
            <a:r>
              <a:rPr lang="en-GB" baseline="0" dirty="0" err="1"/>
              <a:t>os</a:t>
            </a:r>
            <a:r>
              <a:rPr lang="en-GB" baseline="0" dirty="0"/>
              <a:t> </a:t>
            </a:r>
            <a:r>
              <a:rPr lang="en-GB" baseline="0" dirty="0" err="1"/>
              <a:t>nad</a:t>
            </a:r>
            <a:r>
              <a:rPr lang="en-GB" baseline="0" dirty="0"/>
              <a:t> </a:t>
            </a:r>
            <a:r>
              <a:rPr lang="en-GB" baseline="0" dirty="0" err="1"/>
              <a:t>ydych</a:t>
            </a:r>
            <a:r>
              <a:rPr lang="en-GB" baseline="0" dirty="0"/>
              <a:t> </a:t>
            </a:r>
            <a:r>
              <a:rPr lang="en-GB" baseline="0" dirty="0" err="1"/>
              <a:t>chi’n</a:t>
            </a:r>
            <a:r>
              <a:rPr lang="en-GB" baseline="0" dirty="0"/>
              <a:t> </a:t>
            </a:r>
            <a:r>
              <a:rPr lang="en-GB" baseline="0" dirty="0" err="1"/>
              <a:t>sylweddoli</a:t>
            </a:r>
            <a:r>
              <a:rPr lang="en-GB" baseline="0" dirty="0"/>
              <a:t> </a:t>
            </a:r>
            <a:r>
              <a:rPr lang="en-GB" baseline="0" dirty="0" err="1"/>
              <a:t>hynny</a:t>
            </a:r>
            <a:r>
              <a:rPr lang="en-GB" baseline="0" dirty="0"/>
              <a:t>. Mae </a:t>
            </a:r>
            <a:r>
              <a:rPr lang="en-GB" baseline="0" dirty="0" err="1"/>
              <a:t>swyddfa’r</a:t>
            </a:r>
            <a:r>
              <a:rPr lang="en-GB" baseline="0" dirty="0"/>
              <a:t> </a:t>
            </a:r>
            <a:r>
              <a:rPr lang="en-GB" baseline="0" dirty="0" err="1"/>
              <a:t>Comisiynydd</a:t>
            </a:r>
            <a:r>
              <a:rPr lang="en-GB" baseline="0" dirty="0"/>
              <a:t> Plant </a:t>
            </a:r>
            <a:r>
              <a:rPr lang="en-GB" baseline="0" dirty="0" err="1"/>
              <a:t>wedi</a:t>
            </a:r>
            <a:r>
              <a:rPr lang="en-GB" baseline="0" dirty="0"/>
              <a:t> </a:t>
            </a:r>
            <a:r>
              <a:rPr lang="en-GB" baseline="0" dirty="0" err="1"/>
              <a:t>creu</a:t>
            </a:r>
            <a:r>
              <a:rPr lang="en-GB" baseline="0" dirty="0"/>
              <a:t> </a:t>
            </a:r>
            <a:r>
              <a:rPr lang="en-GB" baseline="0" dirty="0" err="1"/>
              <a:t>ystod</a:t>
            </a:r>
            <a:r>
              <a:rPr lang="en-GB" baseline="0" dirty="0"/>
              <a:t> </a:t>
            </a:r>
            <a:r>
              <a:rPr lang="en-GB" baseline="0" dirty="0" err="1"/>
              <a:t>o</a:t>
            </a:r>
            <a:r>
              <a:rPr lang="en-GB" baseline="0" dirty="0"/>
              <a:t> offer a </a:t>
            </a:r>
            <a:r>
              <a:rPr lang="en-GB" baseline="0" dirty="0" err="1"/>
              <a:t>fydd</a:t>
            </a:r>
            <a:r>
              <a:rPr lang="en-GB" baseline="0" dirty="0"/>
              <a:t> </a:t>
            </a:r>
            <a:r>
              <a:rPr lang="en-GB" baseline="0" dirty="0" err="1"/>
              <a:t>yn</a:t>
            </a:r>
            <a:r>
              <a:rPr lang="en-GB" baseline="0" dirty="0"/>
              <a:t> </a:t>
            </a:r>
            <a:r>
              <a:rPr lang="en-GB" baseline="0" dirty="0" err="1"/>
              <a:t>eich</a:t>
            </a:r>
            <a:r>
              <a:rPr lang="en-GB" baseline="0" dirty="0"/>
              <a:t> </a:t>
            </a:r>
            <a:r>
              <a:rPr lang="en-GB" baseline="0" dirty="0" err="1"/>
              <a:t>helpu</a:t>
            </a:r>
            <a:r>
              <a:rPr lang="en-GB" baseline="0" dirty="0"/>
              <a:t> </a:t>
            </a:r>
            <a:r>
              <a:rPr lang="en-GB" baseline="0" dirty="0" err="1"/>
              <a:t>i</a:t>
            </a:r>
            <a:r>
              <a:rPr lang="en-GB" baseline="0" dirty="0"/>
              <a:t> </a:t>
            </a:r>
            <a:r>
              <a:rPr lang="en-GB" baseline="0" dirty="0" err="1"/>
              <a:t>wreiddio</a:t>
            </a:r>
            <a:r>
              <a:rPr lang="en-GB" baseline="0" dirty="0"/>
              <a:t> </a:t>
            </a:r>
            <a:r>
              <a:rPr lang="en-GB" baseline="0" dirty="0" err="1"/>
              <a:t>hynny</a:t>
            </a:r>
            <a:r>
              <a:rPr lang="en-GB" baseline="0" dirty="0"/>
              <a:t> </a:t>
            </a:r>
            <a:r>
              <a:rPr lang="en-GB" baseline="0" dirty="0" err="1"/>
              <a:t>ymhellach</a:t>
            </a:r>
            <a:r>
              <a:rPr lang="en-GB" baseline="0" dirty="0"/>
              <a:t> </a:t>
            </a:r>
            <a:r>
              <a:rPr lang="en-GB" baseline="0" dirty="0" err="1"/>
              <a:t>ar</a:t>
            </a:r>
            <a:r>
              <a:rPr lang="en-GB" baseline="0" dirty="0"/>
              <a:t> </a:t>
            </a:r>
            <a:r>
              <a:rPr lang="en-GB" baseline="0" dirty="0" err="1"/>
              <a:t>lefel</a:t>
            </a:r>
            <a:r>
              <a:rPr lang="en-GB" baseline="0" dirty="0"/>
              <a:t> yr </a:t>
            </a:r>
            <a:r>
              <a:rPr lang="en-GB" baseline="0" dirty="0" err="1"/>
              <a:t>unigolyn</a:t>
            </a:r>
            <a:r>
              <a:rPr lang="en-GB" baseline="0" dirty="0"/>
              <a:t>, </a:t>
            </a:r>
            <a:r>
              <a:rPr lang="en-GB" baseline="0" dirty="0" err="1"/>
              <a:t>y</a:t>
            </a:r>
            <a:r>
              <a:rPr lang="en-GB" baseline="0" dirty="0"/>
              <a:t> </a:t>
            </a:r>
            <a:r>
              <a:rPr lang="en-GB" baseline="0" dirty="0" err="1"/>
              <a:t>tîm</a:t>
            </a:r>
            <a:r>
              <a:rPr lang="en-GB" baseline="0" dirty="0"/>
              <a:t> </a:t>
            </a:r>
            <a:r>
              <a:rPr lang="en-GB" baseline="0" dirty="0" err="1"/>
              <a:t>a’r</a:t>
            </a:r>
            <a:r>
              <a:rPr lang="en-GB" baseline="0" dirty="0"/>
              <a:t> </a:t>
            </a:r>
            <a:r>
              <a:rPr lang="en-GB" baseline="0" dirty="0" err="1"/>
              <a:t>sefydliad</a:t>
            </a:r>
            <a:r>
              <a:rPr lang="en-GB" baseline="0"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COFIWCH</a:t>
            </a:r>
            <a:r>
              <a:rPr lang="en-GB" baseline="0" dirty="0"/>
              <a:t> RANNU’R DDOLEN AR ÔL YR HYFFORDDIANT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Crynodeb</a:t>
            </a:r>
            <a:r>
              <a:rPr lang="en-US" baseline="0" dirty="0"/>
              <a:t> </a:t>
            </a:r>
            <a:r>
              <a:rPr lang="en-US" baseline="0" dirty="0" err="1"/>
              <a:t>o’r</a:t>
            </a:r>
            <a:r>
              <a:rPr lang="en-US" baseline="0" dirty="0"/>
              <a:t> </a:t>
            </a:r>
            <a:r>
              <a:rPr lang="en-US" baseline="0" dirty="0" err="1"/>
              <a:t>Ffordd</a:t>
            </a:r>
            <a:r>
              <a:rPr lang="en-US" baseline="0" dirty="0"/>
              <a:t> </a:t>
            </a:r>
            <a:r>
              <a:rPr lang="en-US" baseline="0" dirty="0" err="1"/>
              <a:t>Gywir</a:t>
            </a:r>
            <a:r>
              <a:rPr lang="en-US" baseline="0" dirty="0"/>
              <a:t> - https://www.childcomwales.org.uk/wp-content/uploads/2021/12/TRW_onepagesummary_CYM.pdf</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 </a:t>
            </a:r>
            <a:r>
              <a:rPr lang="en-GB" baseline="0" dirty="0" err="1"/>
              <a:t>Ffordd</a:t>
            </a:r>
            <a:r>
              <a:rPr lang="en-GB" baseline="0" dirty="0"/>
              <a:t> </a:t>
            </a:r>
            <a:r>
              <a:rPr lang="en-GB" baseline="0" dirty="0" err="1"/>
              <a:t>Gywir</a:t>
            </a:r>
            <a:r>
              <a:rPr lang="en-GB" baseline="0" dirty="0"/>
              <a:t> (</a:t>
            </a:r>
            <a:r>
              <a:rPr lang="en-GB" baseline="0" dirty="0" err="1"/>
              <a:t>YFfG</a:t>
            </a:r>
            <a:r>
              <a:rPr lang="en-GB" baseline="0" dirty="0"/>
              <a:t>) - </a:t>
            </a:r>
            <a:r>
              <a:rPr lang="en-GB" baseline="0" dirty="0" err="1"/>
              <a:t>https://www.complantcymru.org.uk/y-ffordd-gywir-dull-hawliau-plant/dull-gweithredu-seiliedig-ar-hawliau-plant-ar-gyfer-gofal-cymdeithasol-yng-nghymru/</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Edrychwch</a:t>
            </a:r>
            <a:r>
              <a:rPr lang="en-US" baseline="0" dirty="0"/>
              <a:t> </a:t>
            </a:r>
            <a:r>
              <a:rPr lang="en-US" baseline="0" dirty="0" err="1"/>
              <a:t>ar</a:t>
            </a:r>
            <a:r>
              <a:rPr lang="en-US" baseline="0" dirty="0"/>
              <a:t> yr </a:t>
            </a:r>
            <a:r>
              <a:rPr lang="en-US" baseline="0" dirty="0" err="1"/>
              <a:t>adnoddau</a:t>
            </a:r>
            <a:r>
              <a:rPr lang="en-US" baseline="0" dirty="0"/>
              <a:t> </a:t>
            </a:r>
            <a:r>
              <a:rPr lang="en-US" baseline="0" dirty="0" err="1"/>
              <a:t>ar</a:t>
            </a:r>
            <a:r>
              <a:rPr lang="en-US" baseline="0" dirty="0"/>
              <a:t> </a:t>
            </a:r>
            <a:r>
              <a:rPr lang="en-US" baseline="0" dirty="0" err="1"/>
              <a:t>y</a:t>
            </a:r>
            <a:r>
              <a:rPr lang="en-US" baseline="0" dirty="0"/>
              <a:t> </a:t>
            </a:r>
            <a:r>
              <a:rPr lang="en-US" baseline="0" dirty="0" err="1"/>
              <a:t>dudalen</a:t>
            </a:r>
            <a:r>
              <a:rPr lang="en-US" baseline="0" dirty="0"/>
              <a:t> hon </a:t>
            </a:r>
            <a:r>
              <a:rPr lang="en-US" baseline="0" dirty="0" err="1"/>
              <a:t>i</a:t>
            </a:r>
            <a:r>
              <a:rPr lang="en-US" baseline="0" dirty="0"/>
              <a:t> </a:t>
            </a:r>
            <a:r>
              <a:rPr lang="en-US" baseline="0" dirty="0" err="1"/>
              <a:t>gael</a:t>
            </a:r>
            <a:r>
              <a:rPr lang="en-US" baseline="0" dirty="0"/>
              <a:t> </a:t>
            </a:r>
            <a:r>
              <a:rPr lang="en-US" baseline="0" dirty="0" err="1"/>
              <a:t>Dechrau</a:t>
            </a:r>
            <a:r>
              <a:rPr lang="en-US" baseline="0" dirty="0"/>
              <a:t> </a:t>
            </a:r>
            <a:r>
              <a:rPr lang="en-US" baseline="0" dirty="0" err="1"/>
              <a:t>arni</a:t>
            </a:r>
            <a:r>
              <a:rPr lang="en-US" baseline="0" dirty="0"/>
              <a:t>, </a:t>
            </a:r>
            <a:r>
              <a:rPr lang="en-US" baseline="0" dirty="0" err="1"/>
              <a:t>cynghorion</a:t>
            </a:r>
            <a:r>
              <a:rPr lang="en-US" baseline="0" dirty="0"/>
              <a:t> </a:t>
            </a:r>
            <a:r>
              <a:rPr lang="en-US" baseline="0" dirty="0" err="1"/>
              <a:t>gwych</a:t>
            </a:r>
            <a:r>
              <a:rPr lang="en-US" baseline="0" dirty="0"/>
              <a:t> ac </a:t>
            </a:r>
            <a:r>
              <a:rPr lang="en-US" baseline="0" dirty="0" err="1"/>
              <a:t>enghreifftiau</a:t>
            </a:r>
            <a:r>
              <a:rPr lang="en-US" baseline="0" dirty="0"/>
              <a:t> </a:t>
            </a:r>
            <a:r>
              <a:rPr lang="en-US" baseline="0" dirty="0" err="1"/>
              <a:t>arbennig</a:t>
            </a:r>
            <a:r>
              <a:rPr lang="en-US" baseline="0" dirty="0"/>
              <a:t> </a:t>
            </a:r>
            <a:r>
              <a:rPr lang="en-US" baseline="0" dirty="0" err="1"/>
              <a:t>o</a:t>
            </a:r>
            <a:r>
              <a:rPr lang="en-US" baseline="0" dirty="0"/>
              <a:t> </a:t>
            </a:r>
            <a:r>
              <a:rPr lang="en-US" baseline="0" dirty="0" err="1"/>
              <a:t>waith</a:t>
            </a:r>
            <a:r>
              <a:rPr lang="en-US" baseline="0" dirty="0"/>
              <a:t> </a:t>
            </a:r>
            <a:r>
              <a:rPr lang="en-US" baseline="0" dirty="0" err="1"/>
              <a:t>gan</a:t>
            </a:r>
            <a:r>
              <a:rPr lang="en-US" baseline="0" dirty="0"/>
              <a:t> </a:t>
            </a:r>
            <a:r>
              <a:rPr lang="en-US" baseline="0" dirty="0" err="1"/>
              <a:t>eraill</a:t>
            </a:r>
            <a:r>
              <a:rPr lang="en-US" baseline="0" dirty="0"/>
              <a:t> - </a:t>
            </a:r>
            <a:r>
              <a:rPr lang="en-US" baseline="0" dirty="0" err="1"/>
              <a:t>https://www.complantcymru.org.uk/y-ffordd-gywir-dull-hawliau-plant/dull-gweithredu-seiliedig-ar-hawliau-plant-ar-gyfer-gofal-cymdeithasol-yng-nghymru/</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21</a:t>
            </a:fld>
            <a:endParaRPr lang="en-GB"/>
          </a:p>
        </p:txBody>
      </p:sp>
    </p:spTree>
    <p:extLst>
      <p:ext uri="{BB962C8B-B14F-4D97-AF65-F5344CB8AC3E}">
        <p14:creationId xmlns:p14="http://schemas.microsoft.com/office/powerpoint/2010/main" val="300783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Here is</a:t>
            </a:r>
            <a:r>
              <a:rPr lang="en-GB" baseline="0" dirty="0"/>
              <a:t> a list of Top Tips created by young people in Social Care</a:t>
            </a:r>
            <a:r>
              <a:rPr lang="en-GB" dirty="0"/>
              <a:t> </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Dyma</a:t>
            </a:r>
            <a:r>
              <a:rPr lang="en-GB" dirty="0" smtClean="0"/>
              <a:t> </a:t>
            </a:r>
            <a:r>
              <a:rPr lang="en-GB" dirty="0" err="1" smtClean="0"/>
              <a:t>restr</a:t>
            </a:r>
            <a:r>
              <a:rPr lang="en-GB" dirty="0" smtClean="0"/>
              <a:t> </a:t>
            </a:r>
            <a:r>
              <a:rPr lang="en-GB" dirty="0" err="1" smtClean="0"/>
              <a:t>o’r</a:t>
            </a:r>
            <a:r>
              <a:rPr lang="en-GB" dirty="0" smtClean="0"/>
              <a:t> </a:t>
            </a:r>
            <a:r>
              <a:rPr lang="en-GB" dirty="0" err="1" smtClean="0"/>
              <a:t>Cynghorion</a:t>
            </a:r>
            <a:r>
              <a:rPr lang="en-GB" baseline="0" dirty="0" smtClean="0"/>
              <a:t> </a:t>
            </a:r>
            <a:r>
              <a:rPr lang="en-GB" baseline="0" dirty="0" err="1" smtClean="0"/>
              <a:t>Gwych</a:t>
            </a:r>
            <a:r>
              <a:rPr lang="en-GB" baseline="0" dirty="0" smtClean="0"/>
              <a:t> </a:t>
            </a:r>
            <a:r>
              <a:rPr lang="en-GB" baseline="0" dirty="0" err="1" smtClean="0"/>
              <a:t>gafodd</a:t>
            </a:r>
            <a:r>
              <a:rPr lang="en-GB" baseline="0" dirty="0" smtClean="0"/>
              <a:t> </a:t>
            </a:r>
            <a:r>
              <a:rPr lang="en-GB" baseline="0" dirty="0" err="1" smtClean="0"/>
              <a:t>eu</a:t>
            </a:r>
            <a:r>
              <a:rPr lang="en-GB" baseline="0" dirty="0" smtClean="0"/>
              <a:t> </a:t>
            </a:r>
            <a:r>
              <a:rPr lang="en-GB" baseline="0" dirty="0" err="1" smtClean="0"/>
              <a:t>creu</a:t>
            </a:r>
            <a:r>
              <a:rPr lang="en-GB" baseline="0" dirty="0" smtClean="0"/>
              <a:t> </a:t>
            </a:r>
            <a:r>
              <a:rPr lang="en-GB" baseline="0" dirty="0" err="1" smtClean="0"/>
              <a:t>gan</a:t>
            </a:r>
            <a:r>
              <a:rPr lang="en-GB" baseline="0" dirty="0" smtClean="0"/>
              <a:t> </a:t>
            </a:r>
            <a:r>
              <a:rPr lang="en-GB" baseline="0" dirty="0" err="1" smtClean="0"/>
              <a:t>bobl</a:t>
            </a:r>
            <a:r>
              <a:rPr lang="en-GB" baseline="0" dirty="0" smtClean="0"/>
              <a:t> </a:t>
            </a:r>
            <a:r>
              <a:rPr lang="en-GB" baseline="0" dirty="0" err="1" smtClean="0"/>
              <a:t>ifanc</a:t>
            </a:r>
            <a:r>
              <a:rPr lang="en-GB" baseline="0" dirty="0" smtClean="0"/>
              <a:t> </a:t>
            </a:r>
            <a:r>
              <a:rPr lang="en-GB" baseline="0" dirty="0" err="1" smtClean="0"/>
              <a:t>ym</a:t>
            </a:r>
            <a:r>
              <a:rPr lang="en-GB" baseline="0" dirty="0" smtClean="0"/>
              <a:t> </a:t>
            </a:r>
            <a:r>
              <a:rPr lang="en-GB" baseline="0" dirty="0" err="1" smtClean="0"/>
              <a:t>maes</a:t>
            </a:r>
            <a:r>
              <a:rPr lang="en-GB" baseline="0" dirty="0" smtClean="0"/>
              <a:t> </a:t>
            </a:r>
            <a:r>
              <a:rPr lang="en-GB" baseline="0" dirty="0" err="1" smtClean="0"/>
              <a:t>Gofal</a:t>
            </a:r>
            <a:r>
              <a:rPr lang="en-GB" baseline="0" dirty="0" smtClean="0"/>
              <a:t> </a:t>
            </a:r>
            <a:r>
              <a:rPr lang="en-GB" baseline="0" dirty="0" err="1" smtClean="0"/>
              <a:t>Cymdeithasol</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22</a:t>
            </a:fld>
            <a:endParaRPr lang="en-GB"/>
          </a:p>
        </p:txBody>
      </p:sp>
    </p:spTree>
    <p:extLst>
      <p:ext uri="{BB962C8B-B14F-4D97-AF65-F5344CB8AC3E}">
        <p14:creationId xmlns:p14="http://schemas.microsoft.com/office/powerpoint/2010/main" val="390767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time it would be helpful to create some discussion in training and here is an example</a:t>
            </a:r>
            <a:r>
              <a:rPr lang="en-GB" sz="1200" kern="1200" baseline="0" dirty="0" smtClean="0">
                <a:solidFill>
                  <a:schemeClr val="tx1"/>
                </a:solidFill>
                <a:effectLst/>
                <a:latin typeface="+mn-lt"/>
                <a:ea typeface="+mn-ea"/>
                <a:cs typeface="+mn-cs"/>
              </a:rPr>
              <a:t> of two case studies to help students explore UNCRC in practice.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p>
          <a:p>
            <a:r>
              <a:rPr lang="en-GB" sz="1200" kern="1200" dirty="0" err="1" smtClean="0">
                <a:solidFill>
                  <a:schemeClr val="tx1"/>
                </a:solidFill>
                <a:effectLst/>
                <a:latin typeface="+mn-lt"/>
                <a:ea typeface="+mn-ea"/>
                <a:cs typeface="+mn-cs"/>
              </a:rPr>
              <a:t>Os</a:t>
            </a:r>
            <a:r>
              <a:rPr lang="en-GB" sz="1200" kern="1200" dirty="0" smtClean="0">
                <a:solidFill>
                  <a:schemeClr val="tx1"/>
                </a:solidFill>
                <a:effectLst/>
                <a:latin typeface="+mn-lt"/>
                <a:ea typeface="+mn-ea"/>
                <a:cs typeface="+mn-cs"/>
              </a:rPr>
              <a:t> </a:t>
            </a:r>
            <a:r>
              <a:rPr lang="en-GB" sz="1200" kern="1200" dirty="0" err="1">
                <a:solidFill>
                  <a:schemeClr val="tx1"/>
                </a:solidFill>
                <a:effectLst/>
                <a:latin typeface="+mn-lt"/>
                <a:ea typeface="+mn-ea"/>
                <a:cs typeface="+mn-cs"/>
              </a:rPr>
              <a:t>bydd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amser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byddai’n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ddefnyddiol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creu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trafodaeth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yr </a:t>
            </a:r>
            <a:r>
              <a:rPr lang="en-GB" sz="1200" kern="1200" baseline="0" dirty="0" err="1">
                <a:solidFill>
                  <a:schemeClr val="tx1"/>
                </a:solidFill>
                <a:effectLst/>
                <a:latin typeface="+mn-lt"/>
                <a:ea typeface="+mn-ea"/>
                <a:cs typeface="+mn-cs"/>
              </a:rPr>
              <a:t>hyfforddiant</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dyma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enghraifft</a:t>
            </a:r>
            <a:r>
              <a:rPr lang="en-GB" sz="1200" kern="1200" baseline="0" dirty="0">
                <a:solidFill>
                  <a:schemeClr val="tx1"/>
                </a:solidFill>
                <a:effectLst/>
                <a:latin typeface="+mn-lt"/>
                <a:ea typeface="+mn-ea"/>
                <a:cs typeface="+mn-cs"/>
              </a:rPr>
              <a:t> o </a:t>
            </a:r>
            <a:r>
              <a:rPr lang="en-GB" sz="1200" kern="1200" baseline="0" dirty="0" err="1">
                <a:solidFill>
                  <a:schemeClr val="tx1"/>
                </a:solidFill>
                <a:effectLst/>
                <a:latin typeface="+mn-lt"/>
                <a:ea typeface="+mn-ea"/>
                <a:cs typeface="+mn-cs"/>
              </a:rPr>
              <a:t>ddwy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astudiaeth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achos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helpu’r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myfyrwyr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archwilio</a:t>
            </a:r>
            <a:r>
              <a:rPr lang="en-GB" sz="1200" kern="1200" baseline="0" dirty="0">
                <a:solidFill>
                  <a:schemeClr val="tx1"/>
                </a:solidFill>
                <a:effectLst/>
                <a:latin typeface="+mn-lt"/>
                <a:ea typeface="+mn-ea"/>
                <a:cs typeface="+mn-cs"/>
              </a:rPr>
              <a:t> CCUHP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ymarferol</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7C3637-F9C0-444F-9B68-AA0501329697}" type="slidenum">
              <a:rPr lang="en-GB" smtClean="0"/>
              <a:pPr/>
              <a:t>23</a:t>
            </a:fld>
            <a:endParaRPr lang="en-GB"/>
          </a:p>
        </p:txBody>
      </p:sp>
    </p:spTree>
    <p:extLst>
      <p:ext uri="{BB962C8B-B14F-4D97-AF65-F5344CB8AC3E}">
        <p14:creationId xmlns:p14="http://schemas.microsoft.com/office/powerpoint/2010/main" val="425960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a:t>summary </a:t>
            </a:r>
            <a:r>
              <a:rPr lang="en-US" dirty="0" smtClean="0"/>
              <a:t>we </a:t>
            </a:r>
            <a:r>
              <a:rPr lang="en-US" dirty="0"/>
              <a:t>would welcome participants</a:t>
            </a:r>
            <a:r>
              <a:rPr lang="en-US" baseline="0" dirty="0"/>
              <a:t> reflecting on the training to think about what they can do as a result of this session</a:t>
            </a:r>
            <a:r>
              <a:rPr lang="en-US" baseline="0" dirty="0" smtClean="0"/>
              <a:t>.</a:t>
            </a:r>
          </a:p>
          <a:p>
            <a:endParaRPr lang="en-US" baseline="0" dirty="0" smtClean="0"/>
          </a:p>
          <a:p>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Wrth</a:t>
            </a:r>
            <a:r>
              <a:rPr lang="en-US" dirty="0" smtClean="0"/>
              <a:t> </a:t>
            </a:r>
            <a:r>
              <a:rPr lang="en-US" dirty="0" err="1" smtClean="0"/>
              <a:t>grynhoi</a:t>
            </a:r>
            <a:r>
              <a:rPr lang="en-US" dirty="0" smtClean="0"/>
              <a:t> </a:t>
            </a:r>
            <a:r>
              <a:rPr lang="en-US" dirty="0" err="1" smtClean="0"/>
              <a:t>bydden</a:t>
            </a:r>
            <a:r>
              <a:rPr lang="en-US" dirty="0" smtClean="0"/>
              <a:t> </a:t>
            </a:r>
            <a:r>
              <a:rPr lang="en-US" dirty="0" err="1" smtClean="0"/>
              <a:t>ni’n</a:t>
            </a:r>
            <a:r>
              <a:rPr lang="en-US" dirty="0" smtClean="0"/>
              <a:t> </a:t>
            </a:r>
            <a:r>
              <a:rPr lang="en-US" dirty="0" err="1" smtClean="0"/>
              <a:t>falch</a:t>
            </a:r>
            <a:r>
              <a:rPr lang="en-US" baseline="0" dirty="0" smtClean="0"/>
              <a:t> </a:t>
            </a:r>
            <a:r>
              <a:rPr lang="en-US" baseline="0" dirty="0" err="1" smtClean="0"/>
              <a:t>petai’r</a:t>
            </a:r>
            <a:r>
              <a:rPr lang="en-US" baseline="0" dirty="0" smtClean="0"/>
              <a:t> </a:t>
            </a:r>
            <a:r>
              <a:rPr lang="en-US" baseline="0" dirty="0" err="1" smtClean="0"/>
              <a:t>cyfranogwyr</a:t>
            </a:r>
            <a:r>
              <a:rPr lang="en-US" baseline="0" dirty="0" smtClean="0"/>
              <a:t> </a:t>
            </a:r>
            <a:r>
              <a:rPr lang="en-US" baseline="0" dirty="0" err="1" smtClean="0"/>
              <a:t>yn</a:t>
            </a:r>
            <a:r>
              <a:rPr lang="en-US" baseline="0" dirty="0" smtClean="0"/>
              <a:t> </a:t>
            </a:r>
            <a:r>
              <a:rPr lang="en-US" baseline="0" dirty="0" err="1" smtClean="0"/>
              <a:t>myfyrio</a:t>
            </a:r>
            <a:r>
              <a:rPr lang="en-US" baseline="0" dirty="0" smtClean="0"/>
              <a:t> </a:t>
            </a:r>
            <a:r>
              <a:rPr lang="en-US" baseline="0" dirty="0" err="1" smtClean="0"/>
              <a:t>ar</a:t>
            </a:r>
            <a:r>
              <a:rPr lang="en-US" baseline="0" dirty="0" smtClean="0"/>
              <a:t> </a:t>
            </a:r>
            <a:r>
              <a:rPr lang="en-US" baseline="0" dirty="0" err="1" smtClean="0"/>
              <a:t>yr</a:t>
            </a:r>
            <a:r>
              <a:rPr lang="en-US" baseline="0" dirty="0" smtClean="0"/>
              <a:t> </a:t>
            </a:r>
            <a:r>
              <a:rPr lang="en-US" baseline="0" dirty="0" err="1" smtClean="0"/>
              <a:t>hyfforddiant</a:t>
            </a:r>
            <a:r>
              <a:rPr lang="en-US" baseline="0" dirty="0" smtClean="0"/>
              <a:t> </a:t>
            </a:r>
            <a:r>
              <a:rPr lang="en-US" baseline="0" dirty="0" err="1" smtClean="0"/>
              <a:t>er</a:t>
            </a:r>
            <a:r>
              <a:rPr lang="en-US" baseline="0" dirty="0" smtClean="0"/>
              <a:t> </a:t>
            </a:r>
            <a:r>
              <a:rPr lang="en-US" baseline="0" dirty="0" err="1" smtClean="0"/>
              <a:t>mwyn</a:t>
            </a:r>
            <a:r>
              <a:rPr lang="en-US" baseline="0" dirty="0" smtClean="0"/>
              <a:t> </a:t>
            </a:r>
            <a:r>
              <a:rPr lang="en-US" baseline="0" dirty="0" err="1" smtClean="0"/>
              <a:t>meddwl</a:t>
            </a:r>
            <a:r>
              <a:rPr lang="en-US" baseline="0" dirty="0" smtClean="0"/>
              <a:t> </a:t>
            </a:r>
            <a:r>
              <a:rPr lang="en-US" baseline="0" dirty="0" err="1" smtClean="0"/>
              <a:t>beth</a:t>
            </a:r>
            <a:r>
              <a:rPr lang="en-US" baseline="0" dirty="0" smtClean="0"/>
              <a:t> </a:t>
            </a:r>
            <a:r>
              <a:rPr lang="en-US" baseline="0" dirty="0" err="1" smtClean="0"/>
              <a:t>gallan</a:t>
            </a:r>
            <a:r>
              <a:rPr lang="en-US" baseline="0" dirty="0" smtClean="0"/>
              <a:t> </a:t>
            </a:r>
            <a:r>
              <a:rPr lang="en-US" baseline="0" dirty="0" err="1" smtClean="0"/>
              <a:t>nhw</a:t>
            </a:r>
            <a:r>
              <a:rPr lang="en-US" baseline="0" dirty="0" smtClean="0"/>
              <a:t> </a:t>
            </a:r>
            <a:r>
              <a:rPr lang="en-US" baseline="0" dirty="0" err="1" smtClean="0"/>
              <a:t>wneud</a:t>
            </a:r>
            <a:r>
              <a:rPr lang="en-US" baseline="0" dirty="0" smtClean="0"/>
              <a:t> o </a:t>
            </a:r>
            <a:r>
              <a:rPr lang="en-US" baseline="0" dirty="0" err="1" smtClean="0"/>
              <a:t>ganlyniad</a:t>
            </a:r>
            <a:r>
              <a:rPr lang="en-US" baseline="0" dirty="0" smtClean="0"/>
              <a:t> </a:t>
            </a:r>
            <a:r>
              <a:rPr lang="en-US" baseline="0" dirty="0" err="1" smtClean="0"/>
              <a:t>i’r</a:t>
            </a:r>
            <a:r>
              <a:rPr lang="en-US" baseline="0" dirty="0" smtClean="0"/>
              <a:t> </a:t>
            </a:r>
            <a:r>
              <a:rPr lang="en-US" baseline="0" dirty="0" err="1" smtClean="0"/>
              <a:t>sesiwn</a:t>
            </a:r>
            <a:r>
              <a:rPr lang="en-US" baseline="0" dirty="0" smtClean="0"/>
              <a:t> hon. </a:t>
            </a:r>
            <a:endParaRPr lang="en-US" dirty="0" smtClean="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24</a:t>
            </a:fld>
            <a:endParaRPr lang="en-GB"/>
          </a:p>
        </p:txBody>
      </p:sp>
    </p:spTree>
    <p:extLst>
      <p:ext uri="{BB962C8B-B14F-4D97-AF65-F5344CB8AC3E}">
        <p14:creationId xmlns:p14="http://schemas.microsoft.com/office/powerpoint/2010/main" val="2240471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26</a:t>
            </a:fld>
            <a:endParaRPr lang="en-GB"/>
          </a:p>
        </p:txBody>
      </p:sp>
    </p:spTree>
    <p:extLst>
      <p:ext uri="{BB962C8B-B14F-4D97-AF65-F5344CB8AC3E}">
        <p14:creationId xmlns:p14="http://schemas.microsoft.com/office/powerpoint/2010/main" val="149671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will now do a short activity</a:t>
            </a:r>
            <a:r>
              <a:rPr lang="en-GB" sz="1200" kern="1200" baseline="0" dirty="0">
                <a:solidFill>
                  <a:schemeClr val="tx1"/>
                </a:solidFill>
                <a:effectLst/>
                <a:latin typeface="+mn-lt"/>
                <a:ea typeface="+mn-ea"/>
                <a:cs typeface="+mn-cs"/>
              </a:rPr>
              <a:t> to help explore how people access their rights. This can be done online or in person, but has most impact when done in-person</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Stepping out </a:t>
            </a:r>
            <a:r>
              <a:rPr lang="en-GB" sz="1200" kern="1200" dirty="0" smtClean="0">
                <a:solidFill>
                  <a:schemeClr val="tx1"/>
                </a:solidFill>
                <a:effectLst/>
                <a:latin typeface="+mn-lt"/>
                <a:ea typeface="+mn-ea"/>
                <a:cs typeface="+mn-cs"/>
              </a:rPr>
              <a:t>– </a:t>
            </a:r>
            <a:r>
              <a:rPr lang="en-US" dirty="0" smtClean="0">
                <a:hlinkClick r:id="rId3"/>
              </a:rPr>
              <a:t>Resources for Primary Teachers - Children’s Commissioner for Wales (childcomwales.org.uk)</a:t>
            </a:r>
            <a:endParaRPr lang="en-GB" sz="1200" kern="120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Nawr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gennym</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weithgaredd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byr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fydd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ein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helpu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archwilio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sut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mae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pobl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cael</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mynediad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i’w</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hawliau</a:t>
            </a:r>
            <a:r>
              <a:rPr lang="en-GB" sz="1200" kern="1200" baseline="0" dirty="0" smtClean="0">
                <a:solidFill>
                  <a:schemeClr val="tx1"/>
                </a:solidFill>
                <a:effectLst/>
                <a:latin typeface="+mn-lt"/>
                <a:ea typeface="+mn-ea"/>
                <a:cs typeface="+mn-cs"/>
              </a:rPr>
              <a:t>. Mae </a:t>
            </a:r>
            <a:r>
              <a:rPr lang="en-GB" sz="1200" kern="1200" baseline="0" dirty="0" err="1" smtClean="0">
                <a:solidFill>
                  <a:schemeClr val="tx1"/>
                </a:solidFill>
                <a:effectLst/>
                <a:latin typeface="+mn-lt"/>
                <a:ea typeface="+mn-ea"/>
                <a:cs typeface="+mn-cs"/>
              </a:rPr>
              <a:t>modd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gwneud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hyn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ar-lein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neu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wyneb</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wyneb</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ond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mae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wyneb</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wyneb</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yn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fwy</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effeithiol</a:t>
            </a:r>
            <a:r>
              <a:rPr lang="en-GB" sz="1200" kern="1200" baseline="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baseline="0" dirty="0" err="1" smtClean="0">
                <a:solidFill>
                  <a:schemeClr val="tx1"/>
                </a:solidFill>
                <a:effectLst/>
                <a:latin typeface="+mn-lt"/>
                <a:ea typeface="+mn-ea"/>
                <a:cs typeface="+mn-cs"/>
              </a:rPr>
              <a:t>Camu</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allan</a:t>
            </a:r>
            <a:r>
              <a:rPr lang="en-GB" sz="1200" kern="1200" baseline="0" dirty="0" smtClean="0">
                <a:solidFill>
                  <a:schemeClr val="tx1"/>
                </a:solidFill>
                <a:effectLst/>
                <a:latin typeface="+mn-lt"/>
                <a:ea typeface="+mn-ea"/>
                <a:cs typeface="+mn-cs"/>
              </a:rPr>
              <a:t> </a:t>
            </a:r>
            <a:r>
              <a:rPr lang="en-GB" sz="1200" kern="1200" baseline="0" dirty="0" smtClean="0">
                <a:solidFill>
                  <a:srgbClr val="FFFF00"/>
                </a:solidFill>
                <a:effectLst/>
                <a:latin typeface="+mn-lt"/>
                <a:ea typeface="+mn-ea"/>
                <a:cs typeface="+mn-cs"/>
              </a:rPr>
              <a:t>– </a:t>
            </a:r>
            <a:r>
              <a:rPr lang="en-GB" dirty="0" err="1" smtClean="0">
                <a:hlinkClick r:id="rId4"/>
              </a:rPr>
              <a:t>Athrawon</a:t>
            </a:r>
            <a:r>
              <a:rPr lang="en-GB" dirty="0" smtClean="0">
                <a:hlinkClick r:id="rId4"/>
              </a:rPr>
              <a:t> </a:t>
            </a:r>
            <a:r>
              <a:rPr lang="en-GB" dirty="0" err="1" smtClean="0">
                <a:hlinkClick r:id="rId4"/>
              </a:rPr>
              <a:t>Cynradd</a:t>
            </a:r>
            <a:r>
              <a:rPr lang="en-GB" smtClean="0">
                <a:hlinkClick r:id="rId4"/>
              </a:rPr>
              <a:t> - Children’s Commissioner for Wales (complantcymru.org.uk)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7C3637-F9C0-444F-9B68-AA0501329697}" type="slidenum">
              <a:rPr lang="en-GB" smtClean="0"/>
              <a:pPr/>
              <a:t>4</a:t>
            </a:fld>
            <a:endParaRPr lang="en-GB"/>
          </a:p>
        </p:txBody>
      </p:sp>
    </p:spTree>
    <p:extLst>
      <p:ext uri="{BB962C8B-B14F-4D97-AF65-F5344CB8AC3E}">
        <p14:creationId xmlns:p14="http://schemas.microsoft.com/office/powerpoint/2010/main" val="150344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This</a:t>
            </a:r>
            <a:r>
              <a:rPr lang="en-GB" baseline="0" dirty="0" smtClean="0"/>
              <a:t> gives a bit of context on why we have Children’s Rights –following the Stepping Out </a:t>
            </a:r>
          </a:p>
          <a:p>
            <a:endParaRPr lang="en-GB" baseline="0" dirty="0" smtClean="0"/>
          </a:p>
          <a:p>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Mae </a:t>
            </a:r>
            <a:r>
              <a:rPr lang="en-GB" dirty="0" err="1" smtClean="0"/>
              <a:t>hyn</a:t>
            </a:r>
            <a:r>
              <a:rPr lang="en-GB" dirty="0" smtClean="0"/>
              <a:t> </a:t>
            </a:r>
            <a:r>
              <a:rPr lang="en-GB" dirty="0" err="1" smtClean="0"/>
              <a:t>yn</a:t>
            </a:r>
            <a:r>
              <a:rPr lang="en-GB" dirty="0" smtClean="0"/>
              <a:t> </a:t>
            </a:r>
            <a:r>
              <a:rPr lang="en-GB" dirty="0" err="1" smtClean="0"/>
              <a:t>rhoi</a:t>
            </a:r>
            <a:r>
              <a:rPr lang="en-GB" dirty="0" smtClean="0"/>
              <a:t> </a:t>
            </a:r>
            <a:r>
              <a:rPr lang="en-GB" dirty="0" err="1" smtClean="0"/>
              <a:t>ychydig</a:t>
            </a:r>
            <a:r>
              <a:rPr lang="en-GB" baseline="0" dirty="0" smtClean="0"/>
              <a:t> o </a:t>
            </a:r>
            <a:r>
              <a:rPr lang="en-GB" baseline="0" dirty="0" err="1" smtClean="0"/>
              <a:t>gyd-destun</a:t>
            </a:r>
            <a:r>
              <a:rPr lang="en-GB" baseline="0" dirty="0" smtClean="0"/>
              <a:t> </a:t>
            </a:r>
            <a:r>
              <a:rPr lang="en-GB" baseline="0" dirty="0" err="1" smtClean="0"/>
              <a:t>i</a:t>
            </a:r>
            <a:r>
              <a:rPr lang="en-GB" baseline="0" dirty="0" smtClean="0"/>
              <a:t> </a:t>
            </a:r>
            <a:r>
              <a:rPr lang="en-GB" baseline="0" dirty="0" err="1" smtClean="0"/>
              <a:t>ni</a:t>
            </a:r>
            <a:r>
              <a:rPr lang="en-GB" baseline="0" dirty="0" smtClean="0"/>
              <a:t> </a:t>
            </a:r>
            <a:r>
              <a:rPr lang="en-GB" baseline="0" dirty="0" err="1" smtClean="0"/>
              <a:t>ar</a:t>
            </a:r>
            <a:r>
              <a:rPr lang="en-GB" baseline="0" dirty="0" smtClean="0"/>
              <a:t> pam </a:t>
            </a:r>
            <a:r>
              <a:rPr lang="en-GB" baseline="0" dirty="0" err="1" smtClean="0"/>
              <a:t>mae</a:t>
            </a:r>
            <a:r>
              <a:rPr lang="en-GB" baseline="0" dirty="0" smtClean="0"/>
              <a:t> </a:t>
            </a:r>
            <a:r>
              <a:rPr lang="en-GB" baseline="0" dirty="0" err="1" smtClean="0"/>
              <a:t>gennym</a:t>
            </a:r>
            <a:r>
              <a:rPr lang="en-GB" baseline="0" dirty="0" smtClean="0"/>
              <a:t> </a:t>
            </a:r>
            <a:r>
              <a:rPr lang="en-GB" baseline="0" dirty="0" err="1" smtClean="0"/>
              <a:t>ni</a:t>
            </a:r>
            <a:r>
              <a:rPr lang="en-GB" baseline="0" dirty="0" smtClean="0"/>
              <a:t> </a:t>
            </a:r>
            <a:r>
              <a:rPr lang="en-GB" baseline="0" dirty="0" err="1" smtClean="0"/>
              <a:t>Hawliau</a:t>
            </a:r>
            <a:r>
              <a:rPr lang="en-GB" baseline="0" dirty="0" smtClean="0"/>
              <a:t> Plant – </a:t>
            </a:r>
            <a:r>
              <a:rPr lang="en-GB" baseline="0" dirty="0" err="1" smtClean="0"/>
              <a:t>yn</a:t>
            </a:r>
            <a:r>
              <a:rPr lang="en-GB" baseline="0" dirty="0" smtClean="0"/>
              <a:t> </a:t>
            </a:r>
            <a:r>
              <a:rPr lang="en-GB" baseline="0" dirty="0" err="1" smtClean="0"/>
              <a:t>dilyn</a:t>
            </a:r>
            <a:r>
              <a:rPr lang="en-GB" baseline="0" dirty="0" smtClean="0"/>
              <a:t> </a:t>
            </a:r>
            <a:r>
              <a:rPr lang="en-GB" baseline="0" dirty="0" err="1" smtClean="0"/>
              <a:t>ymlaen</a:t>
            </a:r>
            <a:r>
              <a:rPr lang="en-GB" baseline="0" dirty="0" smtClean="0"/>
              <a:t> o </a:t>
            </a:r>
            <a:r>
              <a:rPr lang="en-GB" baseline="0" dirty="0" err="1" smtClean="0"/>
              <a:t>Camu</a:t>
            </a:r>
            <a:r>
              <a:rPr lang="en-GB" baseline="0" dirty="0" smtClean="0"/>
              <a:t> Allan</a:t>
            </a:r>
            <a:endParaRPr lang="en-GB" dirty="0" smtClean="0"/>
          </a:p>
          <a:p>
            <a:endParaRPr lang="en-GB" dirty="0"/>
          </a:p>
        </p:txBody>
      </p:sp>
      <p:sp>
        <p:nvSpPr>
          <p:cNvPr id="4" name="Slide Number Placeholder 3"/>
          <p:cNvSpPr>
            <a:spLocks noGrp="1"/>
          </p:cNvSpPr>
          <p:nvPr>
            <p:ph type="sldNum" sz="quarter" idx="10"/>
          </p:nvPr>
        </p:nvSpPr>
        <p:spPr/>
        <p:txBody>
          <a:bodyPr/>
          <a:lstStyle/>
          <a:p>
            <a:fld id="{459A6EA9-66A1-4DDF-AD32-3B154CB7BBD1}" type="slidenum">
              <a:rPr lang="en-GB" smtClean="0"/>
              <a:pPr/>
              <a:t>5</a:t>
            </a:fld>
            <a:endParaRPr lang="en-GB"/>
          </a:p>
        </p:txBody>
      </p:sp>
    </p:spTree>
    <p:extLst>
      <p:ext uri="{BB962C8B-B14F-4D97-AF65-F5344CB8AC3E}">
        <p14:creationId xmlns:p14="http://schemas.microsoft.com/office/powerpoint/2010/main" val="171661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000"/>
            </a:pPr>
            <a:r>
              <a:rPr lang="en-GB" dirty="0"/>
              <a:t>These slides outline a little more about the UNCRC – it covers the age and global dimension of the UNCRC.</a:t>
            </a:r>
          </a:p>
          <a:p>
            <a:pPr>
              <a:defRPr sz="2000"/>
            </a:pPr>
            <a:endParaRPr lang="en-GB" dirty="0"/>
          </a:p>
          <a:p>
            <a:pPr>
              <a:defRPr sz="2000"/>
            </a:pPr>
            <a:r>
              <a:rPr lang="en-GB" dirty="0"/>
              <a:t>It is worth noting that it is the most signed up to piece of UN legislation and offers the worlds “Greatest promise to Children”.</a:t>
            </a:r>
          </a:p>
          <a:p>
            <a:pPr>
              <a:defRPr sz="2000"/>
            </a:pPr>
            <a:endParaRPr lang="en-GB" dirty="0"/>
          </a:p>
          <a:p>
            <a:pPr marL="0" marR="0" indent="0" defTabSz="914400" eaLnBrk="1" fontAlgn="auto" latinLnBrk="0" hangingPunct="1">
              <a:lnSpc>
                <a:spcPct val="100000"/>
              </a:lnSpc>
              <a:spcBef>
                <a:spcPts val="0"/>
              </a:spcBef>
              <a:spcAft>
                <a:spcPts val="0"/>
              </a:spcAft>
              <a:buClrTx/>
              <a:buSzTx/>
              <a:buFontTx/>
              <a:buNone/>
              <a:tabLst/>
              <a:defRPr sz="2000"/>
            </a:pPr>
            <a:r>
              <a:rPr lang="en-GB" dirty="0"/>
              <a:t>When UN adopted it on November 20</a:t>
            </a:r>
            <a:r>
              <a:rPr lang="en-GB" baseline="30000" dirty="0"/>
              <a:t>th</a:t>
            </a:r>
            <a:r>
              <a:rPr lang="en-GB" dirty="0"/>
              <a:t> 1989 this became recognised as Universal Children’s Day and it often celebrated across Wales and the globe. </a:t>
            </a:r>
          </a:p>
          <a:p>
            <a:pPr marL="0" marR="0" indent="0" defTabSz="914400" eaLnBrk="1" fontAlgn="auto" latinLnBrk="0" hangingPunct="1">
              <a:lnSpc>
                <a:spcPct val="100000"/>
              </a:lnSpc>
              <a:spcBef>
                <a:spcPts val="0"/>
              </a:spcBef>
              <a:spcAft>
                <a:spcPts val="0"/>
              </a:spcAft>
              <a:buClrTx/>
              <a:buSzTx/>
              <a:buFontTx/>
              <a:buNone/>
              <a:tabLst/>
              <a:defRPr sz="2000"/>
            </a:pPr>
            <a:endParaRPr lang="en-GB" dirty="0"/>
          </a:p>
          <a:p>
            <a:pPr marL="0" marR="0" indent="0" defTabSz="914400" eaLnBrk="1" fontAlgn="auto" latinLnBrk="0" hangingPunct="1">
              <a:lnSpc>
                <a:spcPct val="100000"/>
              </a:lnSpc>
              <a:spcBef>
                <a:spcPts val="0"/>
              </a:spcBef>
              <a:spcAft>
                <a:spcPts val="0"/>
              </a:spcAft>
              <a:buClrTx/>
              <a:buSzTx/>
              <a:buFontTx/>
              <a:buNone/>
              <a:tabLst/>
              <a:defRPr sz="2000"/>
            </a:pPr>
            <a:r>
              <a:rPr lang="en-GB" dirty="0"/>
              <a:t>------------------------------------------------------------------------------------</a:t>
            </a:r>
          </a:p>
          <a:p>
            <a:pPr>
              <a:defRPr sz="2000"/>
            </a:pPr>
            <a:endParaRPr lang="en-GB" dirty="0"/>
          </a:p>
          <a:p>
            <a:pPr>
              <a:defRPr sz="2000"/>
            </a:pPr>
            <a:r>
              <a:rPr lang="en-GB" dirty="0" err="1"/>
              <a:t>Mae’r</a:t>
            </a:r>
            <a:r>
              <a:rPr lang="en-GB" dirty="0"/>
              <a:t> </a:t>
            </a:r>
            <a:r>
              <a:rPr lang="en-GB" dirty="0" err="1"/>
              <a:t>sleidiau</a:t>
            </a:r>
            <a:r>
              <a:rPr lang="en-GB" baseline="0" dirty="0"/>
              <a:t> </a:t>
            </a:r>
            <a:r>
              <a:rPr lang="en-GB" baseline="0" dirty="0" err="1"/>
              <a:t>hyn</a:t>
            </a:r>
            <a:r>
              <a:rPr lang="en-GB" baseline="0" dirty="0"/>
              <a:t> </a:t>
            </a:r>
            <a:r>
              <a:rPr lang="en-GB" baseline="0" dirty="0" err="1"/>
              <a:t>yn</a:t>
            </a:r>
            <a:r>
              <a:rPr lang="en-GB" baseline="0" dirty="0"/>
              <a:t> </a:t>
            </a:r>
            <a:r>
              <a:rPr lang="en-GB" baseline="0" dirty="0" err="1"/>
              <a:t>cynnwys</a:t>
            </a:r>
            <a:r>
              <a:rPr lang="en-GB" baseline="0" dirty="0"/>
              <a:t> </a:t>
            </a:r>
            <a:r>
              <a:rPr lang="en-GB" baseline="0" dirty="0" err="1"/>
              <a:t>rhagor</a:t>
            </a:r>
            <a:r>
              <a:rPr lang="en-GB" baseline="0" dirty="0"/>
              <a:t> o </a:t>
            </a:r>
            <a:r>
              <a:rPr lang="en-GB" baseline="0" dirty="0" err="1"/>
              <a:t>wybodaeth</a:t>
            </a:r>
            <a:r>
              <a:rPr lang="en-GB" baseline="0" dirty="0"/>
              <a:t> am CCUHP – </a:t>
            </a:r>
            <a:r>
              <a:rPr lang="en-GB" baseline="0" dirty="0" err="1"/>
              <a:t>mae’n</a:t>
            </a:r>
            <a:r>
              <a:rPr lang="en-GB" baseline="0" dirty="0"/>
              <a:t> </a:t>
            </a:r>
            <a:r>
              <a:rPr lang="en-GB" baseline="0" dirty="0" err="1"/>
              <a:t>sôn</a:t>
            </a:r>
            <a:r>
              <a:rPr lang="en-GB" baseline="0" dirty="0"/>
              <a:t> am </a:t>
            </a:r>
            <a:r>
              <a:rPr lang="en-GB" baseline="0" dirty="0" err="1"/>
              <a:t>oed</a:t>
            </a:r>
            <a:r>
              <a:rPr lang="en-GB" baseline="0" dirty="0"/>
              <a:t> a </a:t>
            </a:r>
            <a:r>
              <a:rPr lang="en-GB" baseline="0" dirty="0" err="1"/>
              <a:t>dimensiwn</a:t>
            </a:r>
            <a:r>
              <a:rPr lang="en-GB" baseline="0" dirty="0"/>
              <a:t> </a:t>
            </a:r>
            <a:r>
              <a:rPr lang="en-GB" baseline="0" dirty="0" err="1"/>
              <a:t>byd-eang</a:t>
            </a:r>
            <a:r>
              <a:rPr lang="en-GB" baseline="0" dirty="0"/>
              <a:t> CCUHP.</a:t>
            </a:r>
          </a:p>
          <a:p>
            <a:pPr>
              <a:defRPr sz="2000"/>
            </a:pPr>
            <a:endParaRPr lang="en-GB" baseline="0" dirty="0"/>
          </a:p>
          <a:p>
            <a:pPr>
              <a:defRPr sz="2000"/>
            </a:pPr>
            <a:r>
              <a:rPr lang="en-GB" baseline="0" dirty="0" err="1"/>
              <a:t>Mae’n</a:t>
            </a:r>
            <a:r>
              <a:rPr lang="en-GB" baseline="0" dirty="0"/>
              <a:t> </a:t>
            </a:r>
            <a:r>
              <a:rPr lang="en-GB" baseline="0" dirty="0" err="1"/>
              <a:t>werth</a:t>
            </a:r>
            <a:r>
              <a:rPr lang="en-GB" baseline="0" dirty="0"/>
              <a:t> </a:t>
            </a:r>
            <a:r>
              <a:rPr lang="en-GB" baseline="0" dirty="0" err="1"/>
              <a:t>nodi</a:t>
            </a:r>
            <a:r>
              <a:rPr lang="en-GB" baseline="0" dirty="0"/>
              <a:t> </a:t>
            </a:r>
            <a:r>
              <a:rPr lang="en-GB" baseline="0" dirty="0" err="1"/>
              <a:t>mai</a:t>
            </a:r>
            <a:r>
              <a:rPr lang="en-GB" baseline="0" dirty="0"/>
              <a:t> </a:t>
            </a:r>
            <a:r>
              <a:rPr lang="en-GB" baseline="0" dirty="0" err="1"/>
              <a:t>dyma’r</a:t>
            </a:r>
            <a:r>
              <a:rPr lang="en-GB" baseline="0" dirty="0"/>
              <a:t> </a:t>
            </a:r>
            <a:r>
              <a:rPr lang="en-GB" baseline="0" dirty="0" err="1"/>
              <a:t>enghraifft</a:t>
            </a:r>
            <a:r>
              <a:rPr lang="en-GB" baseline="0" dirty="0"/>
              <a:t> o </a:t>
            </a:r>
            <a:r>
              <a:rPr lang="en-GB" baseline="0" dirty="0" err="1"/>
              <a:t>ddeddfwriaeth</a:t>
            </a:r>
            <a:r>
              <a:rPr lang="en-GB" baseline="0" dirty="0"/>
              <a:t> y CU y </a:t>
            </a:r>
            <a:r>
              <a:rPr lang="en-GB" baseline="0" dirty="0" err="1"/>
              <a:t>mae’r</a:t>
            </a:r>
            <a:r>
              <a:rPr lang="en-GB" baseline="0" dirty="0"/>
              <a:t> </a:t>
            </a:r>
            <a:r>
              <a:rPr lang="en-GB" baseline="0" dirty="0" err="1"/>
              <a:t>nifer</a:t>
            </a:r>
            <a:r>
              <a:rPr lang="en-GB" baseline="0" dirty="0"/>
              <a:t> </a:t>
            </a:r>
            <a:r>
              <a:rPr lang="en-GB" baseline="0" dirty="0" err="1"/>
              <a:t>mwyaf</a:t>
            </a:r>
            <a:r>
              <a:rPr lang="en-GB" baseline="0" dirty="0"/>
              <a:t> </a:t>
            </a:r>
            <a:r>
              <a:rPr lang="en-GB" baseline="0" dirty="0" err="1"/>
              <a:t>wedi</a:t>
            </a:r>
            <a:r>
              <a:rPr lang="en-GB" baseline="0" dirty="0"/>
              <a:t> </a:t>
            </a:r>
            <a:r>
              <a:rPr lang="en-GB" baseline="0" dirty="0" err="1"/>
              <a:t>ymrwymo</a:t>
            </a:r>
            <a:r>
              <a:rPr lang="en-GB" baseline="0" dirty="0"/>
              <a:t> </a:t>
            </a:r>
            <a:r>
              <a:rPr lang="en-GB" baseline="0" dirty="0" err="1"/>
              <a:t>iddo</a:t>
            </a:r>
            <a:r>
              <a:rPr lang="en-GB" baseline="0" dirty="0"/>
              <a:t> </a:t>
            </a:r>
            <a:r>
              <a:rPr lang="en-GB" baseline="0" dirty="0" err="1"/>
              <a:t>a’i</a:t>
            </a:r>
            <a:r>
              <a:rPr lang="en-GB" baseline="0" dirty="0"/>
              <a:t> bod </a:t>
            </a:r>
            <a:r>
              <a:rPr lang="en-GB" baseline="0" dirty="0" err="1"/>
              <a:t>yn</a:t>
            </a:r>
            <a:r>
              <a:rPr lang="en-GB" baseline="0" dirty="0"/>
              <a:t> </a:t>
            </a:r>
            <a:r>
              <a:rPr lang="en-GB" baseline="0" dirty="0" err="1"/>
              <a:t>cynnig</a:t>
            </a:r>
            <a:r>
              <a:rPr lang="en-GB" baseline="0" dirty="0"/>
              <a:t> </a:t>
            </a:r>
            <a:r>
              <a:rPr lang="en-GB" baseline="0" dirty="0" err="1"/>
              <a:t>yr</a:t>
            </a:r>
            <a:r>
              <a:rPr lang="en-GB" baseline="0" dirty="0"/>
              <a:t> ‘</a:t>
            </a:r>
            <a:r>
              <a:rPr lang="en-GB" baseline="0" dirty="0" err="1"/>
              <a:t>Addewid</a:t>
            </a:r>
            <a:r>
              <a:rPr lang="en-GB" baseline="0" dirty="0"/>
              <a:t> </a:t>
            </a:r>
            <a:r>
              <a:rPr lang="en-GB" baseline="0" dirty="0" err="1"/>
              <a:t>mwyaf</a:t>
            </a:r>
            <a:r>
              <a:rPr lang="en-GB" baseline="0" dirty="0"/>
              <a:t> </a:t>
            </a:r>
            <a:r>
              <a:rPr lang="en-GB" baseline="0" dirty="0" err="1"/>
              <a:t>i</a:t>
            </a:r>
            <a:r>
              <a:rPr lang="en-GB" baseline="0" dirty="0"/>
              <a:t> </a:t>
            </a:r>
            <a:r>
              <a:rPr lang="en-GB" baseline="0" dirty="0" err="1"/>
              <a:t>Blant</a:t>
            </a:r>
            <a:r>
              <a:rPr lang="en-GB" baseline="0" dirty="0"/>
              <a:t>’ </a:t>
            </a:r>
            <a:r>
              <a:rPr lang="en-GB" baseline="0" dirty="0" err="1"/>
              <a:t>yn</a:t>
            </a:r>
            <a:r>
              <a:rPr lang="en-GB" baseline="0" dirty="0"/>
              <a:t> y </a:t>
            </a:r>
            <a:r>
              <a:rPr lang="en-GB" baseline="0" dirty="0" err="1"/>
              <a:t>byd</a:t>
            </a:r>
            <a:r>
              <a:rPr lang="en-GB" baseline="0" dirty="0"/>
              <a:t>.  </a:t>
            </a:r>
          </a:p>
          <a:p>
            <a:pPr>
              <a:defRPr sz="2000"/>
            </a:pPr>
            <a:endParaRPr lang="en-GB" dirty="0"/>
          </a:p>
          <a:p>
            <a:pPr>
              <a:defRPr sz="2000"/>
            </a:pPr>
            <a:r>
              <a:rPr lang="en-GB" dirty="0"/>
              <a:t>Pan </a:t>
            </a:r>
            <a:r>
              <a:rPr lang="en-GB" dirty="0" err="1"/>
              <a:t>gafodd</a:t>
            </a:r>
            <a:r>
              <a:rPr lang="en-GB" baseline="0" dirty="0"/>
              <a:t> </a:t>
            </a:r>
            <a:r>
              <a:rPr lang="en-GB" baseline="0" dirty="0" err="1"/>
              <a:t>ei</a:t>
            </a:r>
            <a:r>
              <a:rPr lang="en-GB" baseline="0" dirty="0"/>
              <a:t> </a:t>
            </a:r>
            <a:r>
              <a:rPr lang="en-GB" baseline="0" dirty="0" err="1"/>
              <a:t>fabwysiadu</a:t>
            </a:r>
            <a:r>
              <a:rPr lang="en-GB" baseline="0" dirty="0"/>
              <a:t> </a:t>
            </a:r>
            <a:r>
              <a:rPr lang="en-GB" baseline="0" dirty="0" err="1"/>
              <a:t>gan</a:t>
            </a:r>
            <a:r>
              <a:rPr lang="en-GB" baseline="0" dirty="0"/>
              <a:t> y CU </a:t>
            </a:r>
            <a:r>
              <a:rPr lang="en-GB" baseline="0" dirty="0" err="1"/>
              <a:t>ar</a:t>
            </a:r>
            <a:r>
              <a:rPr lang="en-GB" baseline="0" dirty="0"/>
              <a:t> 20 </a:t>
            </a:r>
            <a:r>
              <a:rPr lang="en-GB" baseline="0" dirty="0" err="1"/>
              <a:t>Tachwedd</a:t>
            </a:r>
            <a:r>
              <a:rPr lang="en-GB" baseline="0" dirty="0"/>
              <a:t> </a:t>
            </a:r>
            <a:r>
              <a:rPr lang="en-GB" dirty="0"/>
              <a:t>1989 </a:t>
            </a:r>
            <a:r>
              <a:rPr lang="en-GB" dirty="0" err="1"/>
              <a:t>dewiswyd</a:t>
            </a:r>
            <a:r>
              <a:rPr lang="en-GB" baseline="0" dirty="0"/>
              <a:t> y </a:t>
            </a:r>
            <a:r>
              <a:rPr lang="en-GB" baseline="0" dirty="0" err="1"/>
              <a:t>dyddiad</a:t>
            </a:r>
            <a:r>
              <a:rPr lang="en-GB" baseline="0" dirty="0"/>
              <a:t> </a:t>
            </a:r>
            <a:r>
              <a:rPr lang="en-GB" baseline="0" dirty="0" err="1"/>
              <a:t>hwnnw’n</a:t>
            </a:r>
            <a:r>
              <a:rPr lang="en-GB" baseline="0" dirty="0"/>
              <a:t> </a:t>
            </a:r>
            <a:r>
              <a:rPr lang="en-GB" baseline="0" dirty="0" err="1"/>
              <a:t>Ddiwrnod</a:t>
            </a:r>
            <a:r>
              <a:rPr lang="en-GB" baseline="0" dirty="0"/>
              <a:t> </a:t>
            </a:r>
            <a:r>
              <a:rPr lang="en-GB" baseline="0" dirty="0" err="1"/>
              <a:t>Byd-eang</a:t>
            </a:r>
            <a:r>
              <a:rPr lang="en-GB" baseline="0" dirty="0"/>
              <a:t> y Plant, ac </a:t>
            </a:r>
            <a:r>
              <a:rPr lang="en-GB" baseline="0" dirty="0" err="1"/>
              <a:t>mae’n</a:t>
            </a:r>
            <a:r>
              <a:rPr lang="en-GB" baseline="0" dirty="0"/>
              <a:t> </a:t>
            </a:r>
            <a:r>
              <a:rPr lang="en-GB" baseline="0" dirty="0" err="1"/>
              <a:t>aml</a:t>
            </a:r>
            <a:r>
              <a:rPr lang="en-GB" baseline="0" dirty="0"/>
              <a:t> </a:t>
            </a:r>
            <a:r>
              <a:rPr lang="en-GB" baseline="0" dirty="0" err="1"/>
              <a:t>yn</a:t>
            </a:r>
            <a:r>
              <a:rPr lang="en-GB" baseline="0" dirty="0"/>
              <a:t> </a:t>
            </a:r>
            <a:r>
              <a:rPr lang="en-GB" baseline="0" dirty="0" err="1"/>
              <a:t>cael</a:t>
            </a:r>
            <a:r>
              <a:rPr lang="en-GB" baseline="0" dirty="0"/>
              <a:t> </a:t>
            </a:r>
            <a:r>
              <a:rPr lang="en-GB" baseline="0" dirty="0" err="1"/>
              <a:t>ei</a:t>
            </a:r>
            <a:r>
              <a:rPr lang="en-GB" baseline="0" dirty="0"/>
              <a:t> </a:t>
            </a:r>
            <a:r>
              <a:rPr lang="en-GB" baseline="0" dirty="0" err="1"/>
              <a:t>ddathlu</a:t>
            </a:r>
            <a:r>
              <a:rPr lang="en-GB" baseline="0" dirty="0"/>
              <a:t> </a:t>
            </a:r>
            <a:r>
              <a:rPr lang="en-GB" baseline="0" dirty="0" err="1"/>
              <a:t>yng</a:t>
            </a:r>
            <a:r>
              <a:rPr lang="en-GB" baseline="0" dirty="0"/>
              <a:t> </a:t>
            </a:r>
            <a:r>
              <a:rPr lang="en-GB" baseline="0" dirty="0" err="1"/>
              <a:t>Nghymru</a:t>
            </a:r>
            <a:r>
              <a:rPr lang="en-GB" baseline="0" dirty="0"/>
              <a:t> ac </a:t>
            </a:r>
            <a:r>
              <a:rPr lang="en-GB" baseline="0" dirty="0" err="1"/>
              <a:t>ar</a:t>
            </a:r>
            <a:r>
              <a:rPr lang="en-GB" baseline="0" dirty="0"/>
              <a:t> draws y </a:t>
            </a:r>
            <a:r>
              <a:rPr lang="en-GB" baseline="0" dirty="0" err="1"/>
              <a:t>byd</a:t>
            </a:r>
            <a:r>
              <a:rPr lang="en-GB" baseline="0" dirty="0"/>
              <a:t>.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6</a:t>
            </a:fld>
            <a:endParaRPr lang="en-GB"/>
          </a:p>
        </p:txBody>
      </p:sp>
    </p:spTree>
    <p:extLst>
      <p:ext uri="{BB962C8B-B14F-4D97-AF65-F5344CB8AC3E}">
        <p14:creationId xmlns:p14="http://schemas.microsoft.com/office/powerpoint/2010/main" val="271071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000"/>
            </a:pPr>
            <a:r>
              <a:rPr lang="en-GB" dirty="0"/>
              <a:t>This activity</a:t>
            </a:r>
            <a:r>
              <a:rPr lang="en-GB" baseline="0" dirty="0"/>
              <a:t> gives participants an opportunity to look through the range </a:t>
            </a:r>
            <a:r>
              <a:rPr lang="en-GB" baseline="0" dirty="0" smtClean="0"/>
              <a:t>of articles and think about which ones are relevant to their role.</a:t>
            </a:r>
          </a:p>
          <a:p>
            <a:pPr>
              <a:defRPr sz="2000"/>
            </a:pPr>
            <a:endParaRPr lang="en-GB" baseline="0" dirty="0" smtClean="0"/>
          </a:p>
          <a:p>
            <a:pPr lvl="0"/>
            <a:endParaRPr lang="en-GB" sz="1200" kern="1200" dirty="0" smtClean="0">
              <a:solidFill>
                <a:schemeClr val="tx1"/>
              </a:solidFill>
              <a:effectLst/>
              <a:latin typeface="+mn-lt"/>
              <a:ea typeface="+mn-ea"/>
              <a:cs typeface="+mn-cs"/>
            </a:endParaRPr>
          </a:p>
          <a:p>
            <a:pPr>
              <a:defRPr sz="2000"/>
            </a:pPr>
            <a:endParaRPr lang="en-US" dirty="0" smtClean="0"/>
          </a:p>
          <a:p>
            <a:pPr>
              <a:defRPr sz="2000"/>
            </a:pPr>
            <a:r>
              <a:rPr lang="en-US" dirty="0" err="1" smtClean="0"/>
              <a:t>Mae’r</a:t>
            </a:r>
            <a:r>
              <a:rPr lang="en-US" dirty="0" smtClean="0"/>
              <a:t> </a:t>
            </a:r>
            <a:r>
              <a:rPr lang="en-US" dirty="0" err="1"/>
              <a:t>gweithgaredd</a:t>
            </a:r>
            <a:r>
              <a:rPr lang="en-US" dirty="0"/>
              <a:t> </a:t>
            </a:r>
            <a:r>
              <a:rPr lang="en-US" dirty="0" err="1"/>
              <a:t>hwn</a:t>
            </a:r>
            <a:r>
              <a:rPr lang="en-US" dirty="0"/>
              <a:t> </a:t>
            </a:r>
            <a:r>
              <a:rPr lang="en-US" dirty="0" err="1"/>
              <a:t>yn</a:t>
            </a:r>
            <a:r>
              <a:rPr lang="en-US" dirty="0"/>
              <a:t> </a:t>
            </a:r>
            <a:r>
              <a:rPr lang="en-US" dirty="0" err="1"/>
              <a:t>rhoi</a:t>
            </a:r>
            <a:r>
              <a:rPr lang="en-US" dirty="0"/>
              <a:t> </a:t>
            </a:r>
            <a:r>
              <a:rPr lang="en-US" dirty="0" err="1"/>
              <a:t>cyfle</a:t>
            </a:r>
            <a:r>
              <a:rPr lang="en-US" dirty="0"/>
              <a:t> </a:t>
            </a:r>
            <a:r>
              <a:rPr lang="en-US" dirty="0" err="1"/>
              <a:t>i’r</a:t>
            </a:r>
            <a:r>
              <a:rPr lang="en-US" dirty="0"/>
              <a:t> </a:t>
            </a:r>
            <a:r>
              <a:rPr lang="en-US" dirty="0" err="1"/>
              <a:t>cyfranogwyr</a:t>
            </a:r>
            <a:r>
              <a:rPr lang="en-US" dirty="0"/>
              <a:t> </a:t>
            </a:r>
            <a:r>
              <a:rPr lang="en-US" dirty="0" err="1"/>
              <a:t>edrych</a:t>
            </a:r>
            <a:r>
              <a:rPr lang="en-US" dirty="0"/>
              <a:t> </a:t>
            </a:r>
            <a:r>
              <a:rPr lang="en-US" dirty="0" err="1"/>
              <a:t>trwy’r</a:t>
            </a:r>
            <a:r>
              <a:rPr lang="en-US" dirty="0"/>
              <a:t> </a:t>
            </a:r>
            <a:r>
              <a:rPr lang="en-US" dirty="0" err="1"/>
              <a:t>amrywiaeth</a:t>
            </a:r>
            <a:r>
              <a:rPr lang="en-US" dirty="0"/>
              <a:t> o </a:t>
            </a:r>
            <a:r>
              <a:rPr lang="en-US" dirty="0" err="1"/>
              <a:t>erthyglau</a:t>
            </a:r>
            <a:r>
              <a:rPr lang="en-US" baseline="0" dirty="0"/>
              <a:t> a </a:t>
            </a:r>
            <a:r>
              <a:rPr lang="en-US" baseline="0" dirty="0" err="1"/>
              <a:t>meddwl</a:t>
            </a:r>
            <a:r>
              <a:rPr lang="en-US" baseline="0" dirty="0"/>
              <a:t> pa rai </a:t>
            </a:r>
            <a:r>
              <a:rPr lang="en-US" baseline="0" dirty="0" err="1"/>
              <a:t>ohonyn</a:t>
            </a:r>
            <a:r>
              <a:rPr lang="en-US" baseline="0" dirty="0"/>
              <a:t> </a:t>
            </a:r>
            <a:r>
              <a:rPr lang="en-US" baseline="0" dirty="0" err="1"/>
              <a:t>nhw</a:t>
            </a:r>
            <a:r>
              <a:rPr lang="en-US" baseline="0" dirty="0"/>
              <a:t> </a:t>
            </a:r>
            <a:r>
              <a:rPr lang="en-US" baseline="0" dirty="0" err="1"/>
              <a:t>sy’n</a:t>
            </a:r>
            <a:r>
              <a:rPr lang="en-US" baseline="0" dirty="0"/>
              <a:t> </a:t>
            </a:r>
            <a:r>
              <a:rPr lang="en-US" baseline="0" dirty="0" err="1"/>
              <a:t>berthnasol</a:t>
            </a:r>
            <a:r>
              <a:rPr lang="en-US" baseline="0" dirty="0"/>
              <a:t> </a:t>
            </a:r>
            <a:r>
              <a:rPr lang="en-US" baseline="0" dirty="0" err="1"/>
              <a:t>i’w</a:t>
            </a:r>
            <a:r>
              <a:rPr lang="en-US" baseline="0" dirty="0"/>
              <a:t> </a:t>
            </a:r>
            <a:r>
              <a:rPr lang="en-US" baseline="0" dirty="0" err="1"/>
              <a:t>rôl</a:t>
            </a:r>
            <a:r>
              <a:rPr lang="en-US" baseline="0" dirty="0"/>
              <a:t>. </a:t>
            </a:r>
          </a:p>
          <a:p>
            <a:pPr>
              <a:defRPr sz="2000"/>
            </a:pPr>
            <a:endParaRPr lang="en-US" baseline="0" dirty="0"/>
          </a:p>
        </p:txBody>
      </p:sp>
      <p:sp>
        <p:nvSpPr>
          <p:cNvPr id="4" name="Slide Number Placeholder 3"/>
          <p:cNvSpPr>
            <a:spLocks noGrp="1"/>
          </p:cNvSpPr>
          <p:nvPr>
            <p:ph type="sldNum" sz="quarter" idx="10"/>
          </p:nvPr>
        </p:nvSpPr>
        <p:spPr/>
        <p:txBody>
          <a:bodyPr/>
          <a:lstStyle/>
          <a:p>
            <a:fld id="{459A6EA9-66A1-4DDF-AD32-3B154CB7BBD1}" type="slidenum">
              <a:rPr lang="en-GB" smtClean="0"/>
              <a:pPr/>
              <a:t>7</a:t>
            </a:fld>
            <a:endParaRPr lang="en-GB"/>
          </a:p>
        </p:txBody>
      </p:sp>
    </p:spTree>
    <p:extLst>
      <p:ext uri="{BB962C8B-B14F-4D97-AF65-F5344CB8AC3E}">
        <p14:creationId xmlns:p14="http://schemas.microsoft.com/office/powerpoint/2010/main" val="149990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Which rights are relevant to social work? Well, children’s rights are often treated synonymously with voice but there is so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the slide you can see the</a:t>
            </a:r>
            <a:r>
              <a:rPr lang="en-GB" sz="1200" kern="1200" baseline="0" dirty="0" smtClean="0">
                <a:solidFill>
                  <a:schemeClr val="tx1"/>
                </a:solidFill>
                <a:effectLst/>
                <a:latin typeface="+mn-lt"/>
                <a:ea typeface="+mn-ea"/>
                <a:cs typeface="+mn-cs"/>
              </a:rPr>
              <a:t> 4 core principles of the UNCRC but there are 42 separate rights of children in the convention as a whole, plus further articles that lay duties on states to uphold the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rights are relevant</a:t>
            </a:r>
            <a:r>
              <a:rPr lang="en-GB" sz="1200" kern="1200" baseline="0" dirty="0" smtClean="0">
                <a:solidFill>
                  <a:schemeClr val="tx1"/>
                </a:solidFill>
                <a:effectLst/>
                <a:latin typeface="+mn-lt"/>
                <a:ea typeface="+mn-ea"/>
                <a:cs typeface="+mn-cs"/>
              </a:rPr>
              <a:t> to social work </a:t>
            </a:r>
            <a:r>
              <a:rPr lang="en-GB" sz="1200" kern="1200" dirty="0" smtClean="0">
                <a:solidFill>
                  <a:schemeClr val="tx1"/>
                </a:solidFill>
                <a:effectLst/>
                <a:latin typeface="+mn-lt"/>
                <a:ea typeface="+mn-ea"/>
                <a:cs typeface="+mn-cs"/>
              </a:rPr>
              <a:t>but there are some that are particularly important in social work settings, including: non-discrimination, health,</a:t>
            </a:r>
            <a:r>
              <a:rPr lang="en-GB" sz="1200" kern="1200" baseline="0" dirty="0" smtClean="0">
                <a:solidFill>
                  <a:schemeClr val="tx1"/>
                </a:solidFill>
                <a:effectLst/>
                <a:latin typeface="+mn-lt"/>
                <a:ea typeface="+mn-ea"/>
                <a:cs typeface="+mn-cs"/>
              </a:rPr>
              <a:t> education and a good standard of living, family life, to be listened to and take part in decisions, to information, privacy, identity, to speak your own language, not to be harmed and to be kept safe, additional protections if you can’t live with your birth parents, additional protections if you’re disabled, article 3 – the best interests of the child are paramount, </a:t>
            </a:r>
            <a:r>
              <a:rPr lang="en-GB" sz="1200" kern="1200" dirty="0" smtClean="0">
                <a:solidFill>
                  <a:schemeClr val="tx1"/>
                </a:solidFill>
                <a:effectLst/>
                <a:latin typeface="+mn-lt"/>
                <a:ea typeface="+mn-ea"/>
                <a:cs typeface="+mn-cs"/>
              </a:rPr>
              <a:t>to be treated fairly if</a:t>
            </a:r>
            <a:r>
              <a:rPr lang="en-GB" sz="1200" kern="1200" baseline="0" dirty="0" smtClean="0">
                <a:solidFill>
                  <a:schemeClr val="tx1"/>
                </a:solidFill>
                <a:effectLst/>
                <a:latin typeface="+mn-lt"/>
                <a:ea typeface="+mn-ea"/>
                <a:cs typeface="+mn-cs"/>
              </a:rPr>
              <a:t> involved in criminal justice system, protection from drugs, from being trafficked, to be helped to recover from abuse and trauma, and to know about your rights.</a:t>
            </a:r>
            <a:endParaRPr lang="en-GB" sz="1200" kern="1200" dirty="0" smtClean="0">
              <a:solidFill>
                <a:schemeClr val="tx1"/>
              </a:solidFill>
              <a:effectLst/>
              <a:latin typeface="+mn-lt"/>
              <a:ea typeface="+mn-ea"/>
              <a:cs typeface="+mn-cs"/>
            </a:endParaRPr>
          </a:p>
          <a:p>
            <a:endParaRPr lang="en-GB" dirty="0" smtClean="0"/>
          </a:p>
          <a:p>
            <a:r>
              <a:rPr lang="en-GB" sz="1200" kern="1200" dirty="0" smtClean="0">
                <a:solidFill>
                  <a:schemeClr val="tx1"/>
                </a:solidFill>
                <a:effectLst/>
                <a:latin typeface="+mn-lt"/>
                <a:ea typeface="+mn-ea"/>
                <a:cs typeface="+mn-cs"/>
              </a:rPr>
              <a:t>The Right</a:t>
            </a:r>
            <a:r>
              <a:rPr lang="en-GB" sz="1200" kern="1200" baseline="0" dirty="0" smtClean="0">
                <a:solidFill>
                  <a:schemeClr val="tx1"/>
                </a:solidFill>
                <a:effectLst/>
                <a:latin typeface="+mn-lt"/>
                <a:ea typeface="+mn-ea"/>
                <a:cs typeface="+mn-cs"/>
              </a:rPr>
              <a:t> Way </a:t>
            </a:r>
            <a:r>
              <a:rPr lang="en-GB" sz="1200" kern="1200" dirty="0" smtClean="0">
                <a:solidFill>
                  <a:schemeClr val="tx1"/>
                </a:solidFill>
                <a:effectLst/>
                <a:latin typeface="+mn-lt"/>
                <a:ea typeface="+mn-ea"/>
                <a:cs typeface="+mn-cs"/>
              </a:rPr>
              <a:t>guide</a:t>
            </a:r>
            <a:r>
              <a:rPr lang="en-GB" sz="1200" kern="1200" baseline="0" dirty="0" smtClean="0">
                <a:solidFill>
                  <a:schemeClr val="tx1"/>
                </a:solidFill>
                <a:effectLst/>
                <a:latin typeface="+mn-lt"/>
                <a:ea typeface="+mn-ea"/>
                <a:cs typeface="+mn-cs"/>
              </a:rPr>
              <a:t> created by The Children’s Commissioner for Wales </a:t>
            </a:r>
            <a:r>
              <a:rPr lang="en-GB" sz="1200" kern="1200" dirty="0" smtClean="0">
                <a:solidFill>
                  <a:schemeClr val="tx1"/>
                </a:solidFill>
                <a:effectLst/>
                <a:latin typeface="+mn-lt"/>
                <a:ea typeface="+mn-ea"/>
                <a:cs typeface="+mn-cs"/>
              </a:rPr>
              <a:t> (which</a:t>
            </a:r>
            <a:r>
              <a:rPr lang="en-GB" sz="1200" kern="1200" baseline="0" dirty="0" smtClean="0">
                <a:solidFill>
                  <a:schemeClr val="tx1"/>
                </a:solidFill>
                <a:effectLst/>
                <a:latin typeface="+mn-lt"/>
                <a:ea typeface="+mn-ea"/>
                <a:cs typeface="+mn-cs"/>
              </a:rPr>
              <a:t> we will go on to talk about) </a:t>
            </a:r>
            <a:r>
              <a:rPr lang="en-GB" sz="1200" kern="1200" dirty="0" smtClean="0">
                <a:solidFill>
                  <a:schemeClr val="tx1"/>
                </a:solidFill>
                <a:effectLst/>
                <a:latin typeface="+mn-lt"/>
                <a:ea typeface="+mn-ea"/>
                <a:cs typeface="+mn-cs"/>
              </a:rPr>
              <a:t>highlights these under the 5 principles of a children’s rights approach.</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 </a:t>
            </a:r>
            <a:r>
              <a:rPr lang="en-GB" sz="1200" kern="1200" dirty="0" err="1">
                <a:solidFill>
                  <a:schemeClr val="tx1"/>
                </a:solidFill>
                <a:effectLst/>
                <a:latin typeface="+mn-lt"/>
                <a:ea typeface="+mn-ea"/>
                <a:cs typeface="+mn-cs"/>
              </a:rPr>
              <a:t>hawliau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berthnasol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aml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trin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gyfystyr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â</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llais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ond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llawer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mwy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hynny</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sleid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fe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welwch</a:t>
            </a:r>
            <a:r>
              <a:rPr lang="en-GB" sz="1200" kern="1200" baseline="0" dirty="0">
                <a:solidFill>
                  <a:schemeClr val="tx1"/>
                </a:solidFill>
                <a:effectLst/>
                <a:latin typeface="+mn-lt"/>
                <a:ea typeface="+mn-ea"/>
                <a:cs typeface="+mn-cs"/>
              </a:rPr>
              <a:t> 4 </a:t>
            </a:r>
            <a:r>
              <a:rPr lang="en-GB" sz="1200" kern="1200" baseline="0" dirty="0" err="1">
                <a:solidFill>
                  <a:schemeClr val="tx1"/>
                </a:solidFill>
                <a:effectLst/>
                <a:latin typeface="+mn-lt"/>
                <a:ea typeface="+mn-ea"/>
                <a:cs typeface="+mn-cs"/>
              </a:rPr>
              <a:t>egwyddor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craidd</a:t>
            </a:r>
            <a:r>
              <a:rPr lang="en-GB" sz="1200" kern="1200" baseline="0" dirty="0">
                <a:solidFill>
                  <a:schemeClr val="tx1"/>
                </a:solidFill>
                <a:effectLst/>
                <a:latin typeface="+mn-lt"/>
                <a:ea typeface="+mn-ea"/>
                <a:cs typeface="+mn-cs"/>
              </a:rPr>
              <a:t> CCUHP, </a:t>
            </a:r>
            <a:r>
              <a:rPr lang="en-GB" sz="1200" kern="1200" baseline="0" dirty="0" err="1">
                <a:solidFill>
                  <a:schemeClr val="tx1"/>
                </a:solidFill>
                <a:effectLst/>
                <a:latin typeface="+mn-lt"/>
                <a:ea typeface="+mn-ea"/>
                <a:cs typeface="+mn-cs"/>
              </a:rPr>
              <a:t>ond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confensiwn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cyfan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cynnwys</a:t>
            </a:r>
            <a:r>
              <a:rPr lang="en-GB" sz="1200" kern="1200" baseline="0" dirty="0">
                <a:solidFill>
                  <a:schemeClr val="tx1"/>
                </a:solidFill>
                <a:effectLst/>
                <a:latin typeface="+mn-lt"/>
                <a:ea typeface="+mn-ea"/>
                <a:cs typeface="+mn-cs"/>
              </a:rPr>
              <a:t> 42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gwahanol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blant</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ogystal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erthyglau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eraill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gosod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dyletswyddau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wladwriaethau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gynnal</a:t>
            </a:r>
            <a:r>
              <a:rPr lang="en-GB" sz="1200" kern="1200" baseline="0" dirty="0">
                <a:solidFill>
                  <a:schemeClr val="tx1"/>
                </a:solidFill>
                <a:effectLst/>
                <a:latin typeface="+mn-lt"/>
                <a:ea typeface="+mn-ea"/>
                <a:cs typeface="+mn-cs"/>
              </a:rPr>
              <a:t> yr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Mae </a:t>
            </a:r>
            <a:r>
              <a:rPr lang="en-GB" sz="1200" kern="1200" baseline="0" dirty="0" err="1">
                <a:solidFill>
                  <a:schemeClr val="tx1"/>
                </a:solidFill>
                <a:effectLst/>
                <a:latin typeface="+mn-lt"/>
                <a:ea typeface="+mn-ea"/>
                <a:cs typeface="+mn-cs"/>
              </a:rPr>
              <a:t>pob</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berthnasol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ond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arbennig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bwysig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lleoliadau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cymdeithasol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gynnwys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peidio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â</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chamwahaniaethu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iechyd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addysg</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safon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bywyd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teuluol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gwrandawiad</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bod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benderfyniadau</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hefyd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wybodaeth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preifatrwydd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hunaniaeth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siarad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iaith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hun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peidio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â</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niweidio</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chael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cadw’n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ddiogel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mesurau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diogelu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ychwanegol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ydych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methu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byw</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gyda’ch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rhieni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biolegol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mesurau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diogelu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ychwanegol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ydych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chi’n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anabl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erthygl</a:t>
            </a:r>
            <a:r>
              <a:rPr lang="en-GB" sz="1200" kern="1200" baseline="0" dirty="0">
                <a:solidFill>
                  <a:schemeClr val="tx1"/>
                </a:solidFill>
                <a:effectLst/>
                <a:latin typeface="+mn-lt"/>
                <a:ea typeface="+mn-ea"/>
                <a:cs typeface="+mn-cs"/>
              </a:rPr>
              <a:t> 3 – </a:t>
            </a:r>
            <a:r>
              <a:rPr lang="en-GB" sz="1200" kern="1200" baseline="0" dirty="0" err="1">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lles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pennaf</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plentyn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hollbwysig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trin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deg </a:t>
            </a:r>
            <a:r>
              <a:rPr lang="en-GB" sz="1200" kern="1200" baseline="0" dirty="0" err="1">
                <a:solidFill>
                  <a:schemeClr val="tx1"/>
                </a:solidFill>
                <a:effectLst/>
                <a:latin typeface="+mn-lt"/>
                <a:ea typeface="+mn-ea"/>
                <a:cs typeface="+mn-cs"/>
              </a:rPr>
              <a:t>os</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byddan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nhw’n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o’r</a:t>
            </a:r>
            <a:r>
              <a:rPr lang="en-GB" sz="1200" kern="1200" baseline="0" dirty="0">
                <a:solidFill>
                  <a:schemeClr val="tx1"/>
                </a:solidFill>
                <a:effectLst/>
                <a:latin typeface="+mn-lt"/>
                <a:ea typeface="+mn-ea"/>
                <a:cs typeface="+mn-cs"/>
              </a:rPr>
              <a:t> system </a:t>
            </a:r>
            <a:r>
              <a:rPr lang="en-GB" sz="1200" kern="1200" baseline="0" dirty="0" err="1">
                <a:solidFill>
                  <a:schemeClr val="tx1"/>
                </a:solidFill>
                <a:effectLst/>
                <a:latin typeface="+mn-lt"/>
                <a:ea typeface="+mn-ea"/>
                <a:cs typeface="+mn-cs"/>
              </a:rPr>
              <a:t>cyfiawnder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troseddol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amddiffyniad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cyffuriau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masnachu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cael</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helpu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adfer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wedi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camdriniaeth</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thrawma</a:t>
            </a:r>
            <a:r>
              <a:rPr lang="en-GB" sz="1200" kern="1200" baseline="0" dirty="0">
                <a:solidFill>
                  <a:schemeClr val="tx1"/>
                </a:solidFill>
                <a:effectLst/>
                <a:latin typeface="+mn-lt"/>
                <a:ea typeface="+mn-ea"/>
                <a:cs typeface="+mn-cs"/>
              </a:rPr>
              <a:t>, a </a:t>
            </a:r>
            <a:r>
              <a:rPr lang="en-GB" sz="1200" kern="1200" baseline="0" dirty="0" err="1">
                <a:solidFill>
                  <a:schemeClr val="tx1"/>
                </a:solidFill>
                <a:effectLst/>
                <a:latin typeface="+mn-lt"/>
                <a:ea typeface="+mn-ea"/>
                <a:cs typeface="+mn-cs"/>
              </a:rPr>
              <a:t>gwybod</a:t>
            </a:r>
            <a:r>
              <a:rPr lang="en-GB" sz="1200" kern="1200" baseline="0" dirty="0">
                <a:solidFill>
                  <a:schemeClr val="tx1"/>
                </a:solidFill>
                <a:effectLst/>
                <a:latin typeface="+mn-lt"/>
                <a:ea typeface="+mn-ea"/>
                <a:cs typeface="+mn-cs"/>
              </a:rPr>
              <a:t> am </a:t>
            </a:r>
            <a:r>
              <a:rPr lang="en-GB" sz="1200" kern="1200" baseline="0" dirty="0" err="1">
                <a:solidFill>
                  <a:schemeClr val="tx1"/>
                </a:solidFill>
                <a:effectLst/>
                <a:latin typeface="+mn-lt"/>
                <a:ea typeface="+mn-ea"/>
                <a:cs typeface="+mn-cs"/>
              </a:rPr>
              <a:t>eich</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Mae </a:t>
            </a:r>
            <a:r>
              <a:rPr lang="en-GB" sz="1200" kern="1200" dirty="0" err="1">
                <a:solidFill>
                  <a:schemeClr val="tx1"/>
                </a:solidFill>
                <a:effectLst/>
                <a:latin typeface="+mn-lt"/>
                <a:ea typeface="+mn-ea"/>
                <a:cs typeface="+mn-cs"/>
              </a:rPr>
              <a:t>canllaw</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Ffordd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Gywir</a:t>
            </a:r>
            <a:r>
              <a:rPr lang="en-GB" sz="1200" kern="1200" dirty="0">
                <a:solidFill>
                  <a:schemeClr val="tx1"/>
                </a:solidFill>
                <a:effectLst/>
                <a:latin typeface="+mn-lt"/>
                <a:ea typeface="+mn-ea"/>
                <a:cs typeface="+mn-cs"/>
              </a:rPr>
              <a:t> a</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luniwyd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gan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Gomisiynydd</a:t>
            </a:r>
            <a:r>
              <a:rPr lang="en-GB" sz="1200" kern="1200" baseline="0" dirty="0">
                <a:solidFill>
                  <a:schemeClr val="tx1"/>
                </a:solidFill>
                <a:effectLst/>
                <a:latin typeface="+mn-lt"/>
                <a:ea typeface="+mn-ea"/>
                <a:cs typeface="+mn-cs"/>
              </a:rPr>
              <a:t> Plant </a:t>
            </a:r>
            <a:r>
              <a:rPr lang="en-GB" sz="1200" kern="1200" baseline="0" dirty="0" err="1">
                <a:solidFill>
                  <a:schemeClr val="tx1"/>
                </a:solidFill>
                <a:effectLst/>
                <a:latin typeface="+mn-lt"/>
                <a:ea typeface="+mn-ea"/>
                <a:cs typeface="+mn-cs"/>
              </a:rPr>
              <a:t>Cymru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byddwn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ni’n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ei</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drafod</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yn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amlygu’r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rhain</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o</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dan</a:t>
            </a:r>
            <a:r>
              <a:rPr lang="en-GB" sz="1200" kern="1200" baseline="0" dirty="0">
                <a:solidFill>
                  <a:schemeClr val="tx1"/>
                </a:solidFill>
                <a:effectLst/>
                <a:latin typeface="+mn-lt"/>
                <a:ea typeface="+mn-ea"/>
                <a:cs typeface="+mn-cs"/>
              </a:rPr>
              <a:t> 5 </a:t>
            </a:r>
            <a:r>
              <a:rPr lang="en-GB" sz="1200" kern="1200" baseline="0" dirty="0" err="1">
                <a:solidFill>
                  <a:schemeClr val="tx1"/>
                </a:solidFill>
                <a:effectLst/>
                <a:latin typeface="+mn-lt"/>
                <a:ea typeface="+mn-ea"/>
                <a:cs typeface="+mn-cs"/>
              </a:rPr>
              <a:t>egwyddor</a:t>
            </a:r>
            <a:r>
              <a:rPr lang="en-GB" sz="1200" kern="1200" baseline="0" dirty="0">
                <a:solidFill>
                  <a:schemeClr val="tx1"/>
                </a:solidFill>
                <a:effectLst/>
                <a:latin typeface="+mn-lt"/>
                <a:ea typeface="+mn-ea"/>
                <a:cs typeface="+mn-cs"/>
              </a:rPr>
              <a:t> dull </a:t>
            </a:r>
            <a:r>
              <a:rPr lang="en-GB" sz="1200" kern="1200" baseline="0" dirty="0" err="1">
                <a:solidFill>
                  <a:schemeClr val="tx1"/>
                </a:solidFill>
                <a:effectLst/>
                <a:latin typeface="+mn-lt"/>
                <a:ea typeface="+mn-ea"/>
                <a:cs typeface="+mn-cs"/>
              </a:rPr>
              <a:t>gweithredu</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seiliedig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ar</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hawliau</a:t>
            </a:r>
            <a:r>
              <a:rPr lang="en-GB" sz="1200" kern="1200" baseline="0" dirty="0">
                <a:solidFill>
                  <a:schemeClr val="tx1"/>
                </a:solidFill>
                <a:effectLst/>
                <a:latin typeface="+mn-lt"/>
                <a:ea typeface="+mn-ea"/>
                <a:cs typeface="+mn-cs"/>
              </a:rPr>
              <a:t> plant.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7C3637-F9C0-444F-9B68-AA0501329697}" type="slidenum">
              <a:rPr lang="en-GB" smtClean="0"/>
              <a:pPr/>
              <a:t>8</a:t>
            </a:fld>
            <a:endParaRPr lang="en-GB"/>
          </a:p>
        </p:txBody>
      </p:sp>
    </p:spTree>
    <p:extLst>
      <p:ext uri="{BB962C8B-B14F-4D97-AF65-F5344CB8AC3E}">
        <p14:creationId xmlns:p14="http://schemas.microsoft.com/office/powerpoint/2010/main" val="289737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 </a:t>
            </a:r>
            <a:r>
              <a:rPr lang="en-GB" dirty="0"/>
              <a:t>Ask participants to work in small groups</a:t>
            </a:r>
            <a:r>
              <a:rPr lang="en-GB" baseline="0" dirty="0"/>
              <a:t> and give them an article/s to discuss  – they will need access to the poster see here </a:t>
            </a:r>
            <a:r>
              <a:rPr lang="en-GB" baseline="0" dirty="0" smtClean="0"/>
              <a:t>– </a:t>
            </a:r>
            <a:r>
              <a:rPr lang="en-US" dirty="0" err="1" smtClean="0">
                <a:hlinkClick r:id="rId3"/>
              </a:rPr>
              <a:t>CCfW</a:t>
            </a:r>
            <a:r>
              <a:rPr lang="en-US" dirty="0" smtClean="0">
                <a:hlinkClick r:id="rId3"/>
              </a:rPr>
              <a:t> A2 Rights Poster ENGLISH AW (childcomwales.org.uk)</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smtClean="0"/>
              <a:t>Gweithgaredd</a:t>
            </a:r>
            <a:r>
              <a:rPr lang="en-GB" b="1" baseline="0" dirty="0" smtClean="0"/>
              <a:t> </a:t>
            </a:r>
            <a:r>
              <a:rPr lang="en-GB" b="0" baseline="0" dirty="0"/>
              <a:t>– </a:t>
            </a:r>
            <a:r>
              <a:rPr lang="en-GB" b="0" baseline="0" dirty="0" err="1"/>
              <a:t>Gofynnwch</a:t>
            </a:r>
            <a:r>
              <a:rPr lang="en-GB" b="0" baseline="0" dirty="0"/>
              <a:t> </a:t>
            </a:r>
            <a:r>
              <a:rPr lang="en-GB" b="0" baseline="0" dirty="0" err="1"/>
              <a:t>i’r</a:t>
            </a:r>
            <a:r>
              <a:rPr lang="en-GB" b="0" baseline="0" dirty="0"/>
              <a:t> </a:t>
            </a:r>
            <a:r>
              <a:rPr lang="en-GB" b="0" baseline="0" dirty="0" err="1"/>
              <a:t>cyfranogwyr</a:t>
            </a:r>
            <a:r>
              <a:rPr lang="en-GB" b="0" baseline="0" dirty="0"/>
              <a:t> </a:t>
            </a:r>
            <a:r>
              <a:rPr lang="en-GB" b="0" baseline="0" dirty="0" err="1"/>
              <a:t>weithio</a:t>
            </a:r>
            <a:r>
              <a:rPr lang="en-GB" b="0" baseline="0" dirty="0"/>
              <a:t> </a:t>
            </a:r>
            <a:r>
              <a:rPr lang="en-GB" b="0" baseline="0" dirty="0" err="1"/>
              <a:t>mewn</a:t>
            </a:r>
            <a:r>
              <a:rPr lang="en-GB" b="0" baseline="0" dirty="0"/>
              <a:t> </a:t>
            </a:r>
            <a:r>
              <a:rPr lang="en-GB" b="0" baseline="0" dirty="0" err="1"/>
              <a:t>grwpiau</a:t>
            </a:r>
            <a:r>
              <a:rPr lang="en-GB" b="0" baseline="0" dirty="0"/>
              <a:t> </a:t>
            </a:r>
            <a:r>
              <a:rPr lang="en-GB" b="0" baseline="0" dirty="0" err="1"/>
              <a:t>bach</a:t>
            </a:r>
            <a:r>
              <a:rPr lang="en-GB" b="0" baseline="0" dirty="0"/>
              <a:t>, a </a:t>
            </a:r>
            <a:r>
              <a:rPr lang="en-GB" b="0" baseline="0" dirty="0" err="1"/>
              <a:t>rhowch</a:t>
            </a:r>
            <a:r>
              <a:rPr lang="en-GB" b="0" baseline="0" dirty="0"/>
              <a:t> </a:t>
            </a:r>
            <a:r>
              <a:rPr lang="en-GB" b="0" baseline="0" dirty="0" err="1"/>
              <a:t>erthygl</a:t>
            </a:r>
            <a:r>
              <a:rPr lang="en-GB" b="0" baseline="0" dirty="0"/>
              <a:t>(au) </a:t>
            </a:r>
            <a:r>
              <a:rPr lang="en-GB" b="0" baseline="0" dirty="0" err="1"/>
              <a:t>iddyn</a:t>
            </a:r>
            <a:r>
              <a:rPr lang="en-GB" b="0" baseline="0" dirty="0"/>
              <a:t> </a:t>
            </a:r>
            <a:r>
              <a:rPr lang="en-GB" b="0" baseline="0" dirty="0" err="1"/>
              <a:t>nhw</a:t>
            </a:r>
            <a:r>
              <a:rPr lang="en-GB" b="0" baseline="0" dirty="0"/>
              <a:t> </a:t>
            </a:r>
            <a:r>
              <a:rPr lang="en-GB" b="0" baseline="0" dirty="0" err="1"/>
              <a:t>eu</a:t>
            </a:r>
            <a:r>
              <a:rPr lang="en-GB" b="0" baseline="0" dirty="0"/>
              <a:t> </a:t>
            </a:r>
            <a:r>
              <a:rPr lang="en-GB" b="0" baseline="0" dirty="0" err="1"/>
              <a:t>trafod</a:t>
            </a:r>
            <a:r>
              <a:rPr lang="en-GB" b="0" baseline="0" dirty="0"/>
              <a:t> – </a:t>
            </a:r>
            <a:r>
              <a:rPr lang="en-GB" b="0" baseline="0" dirty="0" err="1"/>
              <a:t>bydd</a:t>
            </a:r>
            <a:r>
              <a:rPr lang="en-GB" b="0" baseline="0" dirty="0"/>
              <a:t> </a:t>
            </a:r>
            <a:r>
              <a:rPr lang="en-GB" b="0" baseline="0" dirty="0" err="1"/>
              <a:t>angen</a:t>
            </a:r>
            <a:r>
              <a:rPr lang="en-GB" b="0" baseline="0" dirty="0"/>
              <a:t> </a:t>
            </a:r>
            <a:r>
              <a:rPr lang="en-GB" b="0" baseline="0" dirty="0" err="1"/>
              <a:t>iddyn</a:t>
            </a:r>
            <a:r>
              <a:rPr lang="en-GB" b="0" baseline="0" dirty="0"/>
              <a:t> </a:t>
            </a:r>
            <a:r>
              <a:rPr lang="en-GB" b="0" baseline="0" dirty="0" err="1"/>
              <a:t>nhw</a:t>
            </a:r>
            <a:r>
              <a:rPr lang="en-GB" b="0" baseline="0" dirty="0"/>
              <a:t> </a:t>
            </a:r>
            <a:r>
              <a:rPr lang="en-GB" b="0" baseline="0" dirty="0" err="1"/>
              <a:t>gael</a:t>
            </a:r>
            <a:r>
              <a:rPr lang="en-GB" b="0" baseline="0" dirty="0"/>
              <a:t> </a:t>
            </a:r>
            <a:r>
              <a:rPr lang="en-GB" b="0" baseline="0" dirty="0" err="1"/>
              <a:t>mynediad</a:t>
            </a:r>
            <a:r>
              <a:rPr lang="en-GB" b="0" baseline="0" dirty="0"/>
              <a:t> </a:t>
            </a:r>
            <a:r>
              <a:rPr lang="en-GB" b="0" baseline="0" dirty="0" err="1"/>
              <a:t>i’r</a:t>
            </a:r>
            <a:r>
              <a:rPr lang="en-GB" b="0" baseline="0" dirty="0"/>
              <a:t> poster </a:t>
            </a:r>
            <a:r>
              <a:rPr lang="en-GB" b="0" baseline="0" dirty="0" err="1"/>
              <a:t>yma</a:t>
            </a:r>
            <a:r>
              <a:rPr lang="en-GB" b="0" baseline="0" dirty="0"/>
              <a:t> </a:t>
            </a:r>
            <a:r>
              <a:rPr lang="en-GB" b="0" baseline="0" dirty="0" smtClean="0"/>
              <a:t>– </a:t>
            </a:r>
            <a:r>
              <a:rPr lang="en-GB" dirty="0" err="1" smtClean="0">
                <a:hlinkClick r:id="rId4"/>
              </a:rPr>
              <a:t>CCfW</a:t>
            </a:r>
            <a:r>
              <a:rPr lang="en-GB" dirty="0" smtClean="0">
                <a:hlinkClick r:id="rId4"/>
              </a:rPr>
              <a:t> A2 Rights Poster CYMRAEG AW (childcomwales.org.uk)</a:t>
            </a:r>
            <a:endParaRPr lang="en-GB" b="0" baseline="0" dirty="0" smtClean="0"/>
          </a:p>
        </p:txBody>
      </p:sp>
      <p:sp>
        <p:nvSpPr>
          <p:cNvPr id="4" name="Slide Number Placeholder 3"/>
          <p:cNvSpPr>
            <a:spLocks noGrp="1"/>
          </p:cNvSpPr>
          <p:nvPr>
            <p:ph type="sldNum" sz="quarter" idx="10"/>
          </p:nvPr>
        </p:nvSpPr>
        <p:spPr/>
        <p:txBody>
          <a:bodyPr/>
          <a:lstStyle/>
          <a:p>
            <a:fld id="{459A6EA9-66A1-4DDF-AD32-3B154CB7BBD1}" type="slidenum">
              <a:rPr lang="en-GB" smtClean="0"/>
              <a:pPr/>
              <a:t>9</a:t>
            </a:fld>
            <a:endParaRPr lang="en-GB"/>
          </a:p>
        </p:txBody>
      </p:sp>
    </p:spTree>
    <p:extLst>
      <p:ext uri="{BB962C8B-B14F-4D97-AF65-F5344CB8AC3E}">
        <p14:creationId xmlns:p14="http://schemas.microsoft.com/office/powerpoint/2010/main" val="168680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tx1"/>
                </a:solidFill>
                <a:effectLst/>
                <a:latin typeface="+mn-lt"/>
                <a:ea typeface="+mn-ea"/>
                <a:cs typeface="+mn-cs"/>
              </a:rPr>
              <a:t>The Waterhouse inquiry (1997-99) was set up following abuse cases in </a:t>
            </a:r>
            <a:r>
              <a:rPr lang="en-GB" sz="2000" kern="1200" dirty="0" err="1" smtClean="0">
                <a:solidFill>
                  <a:schemeClr val="tx1"/>
                </a:solidFill>
                <a:effectLst/>
                <a:latin typeface="+mn-lt"/>
                <a:ea typeface="+mn-ea"/>
                <a:cs typeface="+mn-cs"/>
              </a:rPr>
              <a:t>N.Wales</a:t>
            </a:r>
            <a:r>
              <a:rPr lang="en-GB" sz="2000" kern="1200" dirty="0" smtClean="0">
                <a:solidFill>
                  <a:schemeClr val="tx1"/>
                </a:solidFill>
                <a:effectLst/>
                <a:latin typeface="+mn-lt"/>
                <a:ea typeface="+mn-ea"/>
                <a:cs typeface="+mn-cs"/>
              </a:rPr>
              <a:t> care homes led to the creation</a:t>
            </a:r>
            <a:r>
              <a:rPr lang="en-GB" sz="2000" kern="1200" baseline="0" dirty="0" smtClean="0">
                <a:solidFill>
                  <a:schemeClr val="tx1"/>
                </a:solidFill>
                <a:effectLst/>
                <a:latin typeface="+mn-lt"/>
                <a:ea typeface="+mn-ea"/>
                <a:cs typeface="+mn-cs"/>
              </a:rPr>
              <a:t> of the role of Children’s Commissioner in Wales. Wales was the first </a:t>
            </a:r>
            <a:r>
              <a:rPr lang="en-GB" sz="2000" kern="1200" dirty="0" smtClean="0">
                <a:solidFill>
                  <a:schemeClr val="tx1"/>
                </a:solidFill>
                <a:effectLst/>
                <a:latin typeface="+mn-lt"/>
                <a:ea typeface="+mn-ea"/>
                <a:cs typeface="+mn-cs"/>
              </a:rPr>
              <a:t>in the UK to have</a:t>
            </a:r>
            <a:r>
              <a:rPr lang="en-GB" sz="2000" kern="1200" baseline="0" dirty="0" smtClean="0">
                <a:solidFill>
                  <a:schemeClr val="tx1"/>
                </a:solidFill>
                <a:effectLst/>
                <a:latin typeface="+mn-lt"/>
                <a:ea typeface="+mn-ea"/>
                <a:cs typeface="+mn-cs"/>
              </a:rPr>
              <a:t> a Children’s Commissioner</a:t>
            </a:r>
            <a:r>
              <a:rPr lang="en-GB" sz="20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tx1"/>
                </a:solidFill>
                <a:effectLst/>
                <a:latin typeface="+mn-lt"/>
                <a:ea typeface="+mn-ea"/>
                <a:cs typeface="+mn-cs"/>
              </a:rPr>
              <a:t>Initially this was planned to be just for children in care, but</a:t>
            </a:r>
            <a:r>
              <a:rPr lang="en-GB" sz="2000" kern="1200" baseline="0" dirty="0" smtClean="0">
                <a:solidFill>
                  <a:schemeClr val="tx1"/>
                </a:solidFill>
                <a:effectLst/>
                <a:latin typeface="+mn-lt"/>
                <a:ea typeface="+mn-ea"/>
                <a:cs typeface="+mn-cs"/>
              </a:rPr>
              <a:t> concept of role expanded before legislation passed.</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The creation of the Children’s Commissioners office was one of the first pieces of legislation to be passed by Wales’ newly established National Assembly for Wales. They assigned the role specific legal duties and functions, with the primary role of protecting and promoting the rights and interests of all children in Wales. </a:t>
            </a:r>
          </a:p>
          <a:p>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Fast forward to today, and the role for the Children’s Commissioner is</a:t>
            </a:r>
            <a:r>
              <a:rPr lang="en-US" sz="2000" kern="1200" baseline="0" dirty="0" smtClean="0">
                <a:solidFill>
                  <a:schemeClr val="tx1"/>
                </a:solidFill>
                <a:effectLst/>
                <a:latin typeface="+mn-lt"/>
                <a:ea typeface="+mn-ea"/>
                <a:cs typeface="+mn-cs"/>
              </a:rPr>
              <a:t> to </a:t>
            </a:r>
            <a:r>
              <a:rPr lang="en-US" sz="2000" kern="1200" dirty="0" smtClean="0">
                <a:solidFill>
                  <a:schemeClr val="tx1"/>
                </a:solidFill>
                <a:effectLst/>
                <a:latin typeface="+mn-lt"/>
                <a:ea typeface="+mn-ea"/>
                <a:cs typeface="+mn-cs"/>
              </a:rPr>
              <a:t>work for every child and young person in Wales who is under 18 years old or 25 years old if they have been in care.</a:t>
            </a:r>
          </a:p>
          <a:p>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The CCFW</a:t>
            </a:r>
            <a:r>
              <a:rPr lang="en-US" sz="2000" kern="1200" baseline="0" dirty="0" smtClean="0">
                <a:solidFill>
                  <a:schemeClr val="tx1"/>
                </a:solidFill>
                <a:effectLst/>
                <a:latin typeface="+mn-lt"/>
                <a:ea typeface="+mn-ea"/>
                <a:cs typeface="+mn-cs"/>
              </a:rPr>
              <a:t> Office is aware that social workers have worked hard to </a:t>
            </a:r>
            <a:r>
              <a:rPr lang="en-US" sz="2000" kern="1200" dirty="0" smtClean="0">
                <a:solidFill>
                  <a:schemeClr val="tx1"/>
                </a:solidFill>
                <a:effectLst/>
                <a:latin typeface="+mn-lt"/>
                <a:ea typeface="+mn-ea"/>
                <a:cs typeface="+mn-cs"/>
              </a:rPr>
              <a:t>ensure children who are in care have seen improvements, have their voices heard and their rights realized and respected.</a:t>
            </a:r>
          </a:p>
          <a:p>
            <a:endParaRPr lang="en-GB"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We know that care is not perfect for many. As a nation there are many things we can all do to better help children in care be the best they can. This is why CCFW wants to continue to listen to children and young people in care – who share such incredibly valuable insights into our “system” and help bring those vital solutions forward – so no child is “Lost In Care”.</a:t>
            </a:r>
            <a:endParaRPr lang="en-GB" sz="2000" kern="1200" dirty="0" smtClean="0">
              <a:solidFill>
                <a:schemeClr val="tx1"/>
              </a:solidFill>
              <a:effectLst/>
              <a:latin typeface="+mn-lt"/>
              <a:ea typeface="+mn-ea"/>
              <a:cs typeface="+mn-cs"/>
            </a:endParaRPr>
          </a:p>
          <a:p>
            <a:endParaRPr lang="en-GB" dirty="0" smtClean="0"/>
          </a:p>
          <a:p>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err="1" smtClean="0">
                <a:solidFill>
                  <a:schemeClr val="tx1"/>
                </a:solidFill>
                <a:effectLst/>
                <a:latin typeface="+mn-lt"/>
                <a:ea typeface="+mn-ea"/>
                <a:cs typeface="+mn-cs"/>
              </a:rPr>
              <a:t>Sefydlwyd</a:t>
            </a:r>
            <a:r>
              <a:rPr lang="en-GB" sz="2000" kern="1200" dirty="0" smtClean="0">
                <a:solidFill>
                  <a:schemeClr val="tx1"/>
                </a:solidFill>
                <a:effectLst/>
                <a:latin typeface="+mn-lt"/>
                <a:ea typeface="+mn-ea"/>
                <a:cs typeface="+mn-cs"/>
              </a:rPr>
              <a:t> </a:t>
            </a:r>
            <a:r>
              <a:rPr lang="en-GB" sz="2000" kern="1200" dirty="0" err="1" smtClean="0">
                <a:solidFill>
                  <a:schemeClr val="tx1"/>
                </a:solidFill>
                <a:effectLst/>
                <a:latin typeface="+mn-lt"/>
                <a:ea typeface="+mn-ea"/>
                <a:cs typeface="+mn-cs"/>
              </a:rPr>
              <a:t>Ymchwiliad</a:t>
            </a:r>
            <a:r>
              <a:rPr lang="en-GB" sz="2000" kern="1200" dirty="0" smtClean="0">
                <a:solidFill>
                  <a:schemeClr val="tx1"/>
                </a:solidFill>
                <a:effectLst/>
                <a:latin typeface="+mn-lt"/>
                <a:ea typeface="+mn-ea"/>
                <a:cs typeface="+mn-cs"/>
              </a:rPr>
              <a:t> Waterhouse (1997-99) </a:t>
            </a:r>
            <a:r>
              <a:rPr lang="en-GB" sz="2000" kern="1200" dirty="0" err="1" smtClean="0">
                <a:solidFill>
                  <a:schemeClr val="tx1"/>
                </a:solidFill>
                <a:effectLst/>
                <a:latin typeface="+mn-lt"/>
                <a:ea typeface="+mn-ea"/>
                <a:cs typeface="+mn-cs"/>
              </a:rPr>
              <a:t>wedi</a:t>
            </a:r>
            <a:r>
              <a:rPr lang="en-GB" sz="2000" kern="1200" dirty="0" smtClean="0">
                <a:solidFill>
                  <a:schemeClr val="tx1"/>
                </a:solidFill>
                <a:effectLst/>
                <a:latin typeface="+mn-lt"/>
                <a:ea typeface="+mn-ea"/>
                <a:cs typeface="+mn-cs"/>
              </a:rPr>
              <a:t> </a:t>
            </a:r>
            <a:r>
              <a:rPr lang="en-GB" sz="2000" kern="120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achosion</a:t>
            </a:r>
            <a:r>
              <a:rPr lang="en-GB" sz="2000" kern="1200" baseline="0" dirty="0" smtClean="0">
                <a:solidFill>
                  <a:schemeClr val="tx1"/>
                </a:solidFill>
                <a:effectLst/>
                <a:latin typeface="+mn-lt"/>
                <a:ea typeface="+mn-ea"/>
                <a:cs typeface="+mn-cs"/>
              </a:rPr>
              <a:t> o gam-</a:t>
            </a:r>
            <a:r>
              <a:rPr lang="en-GB" sz="2000" kern="1200" baseline="0" dirty="0" err="1" smtClean="0">
                <a:solidFill>
                  <a:schemeClr val="tx1"/>
                </a:solidFill>
                <a:effectLst/>
                <a:latin typeface="+mn-lt"/>
                <a:ea typeface="+mn-ea"/>
                <a:cs typeface="+mn-cs"/>
              </a:rPr>
              <a:t>drin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cartrefi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yng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ngogledd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Cymru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arwain</a:t>
            </a:r>
            <a:r>
              <a:rPr lang="en-GB" sz="2000" kern="1200" baseline="0" dirty="0" smtClean="0">
                <a:solidFill>
                  <a:schemeClr val="tx1"/>
                </a:solidFill>
                <a:effectLst/>
                <a:latin typeface="+mn-lt"/>
                <a:ea typeface="+mn-ea"/>
                <a:cs typeface="+mn-cs"/>
              </a:rPr>
              <a:t> at </a:t>
            </a:r>
            <a:r>
              <a:rPr lang="en-GB" sz="2000" kern="1200" baseline="0" dirty="0" err="1" smtClean="0">
                <a:solidFill>
                  <a:schemeClr val="tx1"/>
                </a:solidFill>
                <a:effectLst/>
                <a:latin typeface="+mn-lt"/>
                <a:ea typeface="+mn-ea"/>
                <a:cs typeface="+mn-cs"/>
              </a:rPr>
              <a:t>greu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rôl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Comisiynydd</a:t>
            </a:r>
            <a:r>
              <a:rPr lang="en-GB" sz="2000" kern="1200" baseline="0" dirty="0" smtClean="0">
                <a:solidFill>
                  <a:schemeClr val="tx1"/>
                </a:solidFill>
                <a:effectLst/>
                <a:latin typeface="+mn-lt"/>
                <a:ea typeface="+mn-ea"/>
                <a:cs typeface="+mn-cs"/>
              </a:rPr>
              <a:t> Plant </a:t>
            </a:r>
            <a:r>
              <a:rPr lang="en-GB" sz="2000" kern="1200" baseline="0" dirty="0" err="1" smtClean="0">
                <a:solidFill>
                  <a:schemeClr val="tx1"/>
                </a:solidFill>
                <a:effectLst/>
                <a:latin typeface="+mn-lt"/>
                <a:ea typeface="+mn-ea"/>
                <a:cs typeface="+mn-cs"/>
              </a:rPr>
              <a:t>yng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Nghymru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Cymru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oedd</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wlad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gyntaf</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yn</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Deyrnas</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Unedig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Comisiynydd</a:t>
            </a:r>
            <a:r>
              <a:rPr lang="en-GB" sz="2000" kern="1200" baseline="0" dirty="0" smtClean="0">
                <a:solidFill>
                  <a:schemeClr val="tx1"/>
                </a:solidFill>
                <a:effectLst/>
                <a:latin typeface="+mn-lt"/>
                <a:ea typeface="+mn-ea"/>
                <a:cs typeface="+mn-cs"/>
              </a:rPr>
              <a:t> Plant.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tx1"/>
                </a:solidFill>
                <a:effectLst/>
                <a:latin typeface="+mn-lt"/>
                <a:ea typeface="+mn-ea"/>
                <a:cs typeface="+mn-cs"/>
              </a:rPr>
              <a:t>Y </a:t>
            </a:r>
            <a:r>
              <a:rPr lang="en-GB" sz="2000" kern="1200" baseline="0" dirty="0" err="1" smtClean="0">
                <a:solidFill>
                  <a:schemeClr val="tx1"/>
                </a:solidFill>
                <a:effectLst/>
                <a:latin typeface="+mn-lt"/>
                <a:ea typeface="+mn-ea"/>
                <a:cs typeface="+mn-cs"/>
              </a:rPr>
              <a:t>bwriad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gwreiddiol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oedd</a:t>
            </a:r>
            <a:r>
              <a:rPr lang="en-GB" sz="2000" kern="1200" baseline="0" dirty="0" smtClean="0">
                <a:solidFill>
                  <a:schemeClr val="tx1"/>
                </a:solidFill>
                <a:effectLst/>
                <a:latin typeface="+mn-lt"/>
                <a:ea typeface="+mn-ea"/>
                <a:cs typeface="+mn-cs"/>
              </a:rPr>
              <a:t> bod </a:t>
            </a:r>
            <a:r>
              <a:rPr lang="en-GB" sz="2000" kern="1200" baseline="0" dirty="0" err="1" smtClean="0">
                <a:solidFill>
                  <a:schemeClr val="tx1"/>
                </a:solidFill>
                <a:effectLst/>
                <a:latin typeface="+mn-lt"/>
                <a:ea typeface="+mn-ea"/>
                <a:cs typeface="+mn-cs"/>
              </a:rPr>
              <a:t>hyn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gyfer</a:t>
            </a:r>
            <a:r>
              <a:rPr lang="en-GB" sz="2000" kern="1200" baseline="0" dirty="0" smtClean="0">
                <a:solidFill>
                  <a:schemeClr val="tx1"/>
                </a:solidFill>
                <a:effectLst/>
                <a:latin typeface="+mn-lt"/>
                <a:ea typeface="+mn-ea"/>
                <a:cs typeface="+mn-cs"/>
              </a:rPr>
              <a:t> plant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unig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ond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ehangodd</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cysyniad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gyfer</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rôl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ddeddfwriaeth</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phasio</a:t>
            </a:r>
            <a:r>
              <a:rPr lang="en-GB" sz="20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err="1" smtClean="0">
                <a:solidFill>
                  <a:schemeClr val="tx1"/>
                </a:solidFill>
                <a:effectLst/>
                <a:latin typeface="+mn-lt"/>
                <a:ea typeface="+mn-ea"/>
                <a:cs typeface="+mn-cs"/>
              </a:rPr>
              <a:t>Creu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swyddfa’r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Comisiynydd</a:t>
            </a:r>
            <a:r>
              <a:rPr lang="en-GB" sz="2000" kern="1200" baseline="0" dirty="0" smtClean="0">
                <a:solidFill>
                  <a:schemeClr val="tx1"/>
                </a:solidFill>
                <a:effectLst/>
                <a:latin typeface="+mn-lt"/>
                <a:ea typeface="+mn-ea"/>
                <a:cs typeface="+mn-cs"/>
              </a:rPr>
              <a:t> Plant </a:t>
            </a:r>
            <a:r>
              <a:rPr lang="en-GB" sz="2000" kern="1200" baseline="0" dirty="0" err="1" smtClean="0">
                <a:solidFill>
                  <a:schemeClr val="tx1"/>
                </a:solidFill>
                <a:effectLst/>
                <a:latin typeface="+mn-lt"/>
                <a:ea typeface="+mn-ea"/>
                <a:cs typeface="+mn-cs"/>
              </a:rPr>
              <a:t>oedd</a:t>
            </a:r>
            <a:r>
              <a:rPr lang="en-GB" sz="2000" kern="1200" baseline="0" dirty="0" smtClean="0">
                <a:solidFill>
                  <a:schemeClr val="tx1"/>
                </a:solidFill>
                <a:effectLst/>
                <a:latin typeface="+mn-lt"/>
                <a:ea typeface="+mn-ea"/>
                <a:cs typeface="+mn-cs"/>
              </a:rPr>
              <a:t> un </a:t>
            </a:r>
            <a:r>
              <a:rPr lang="en-GB" sz="2000" kern="1200" baseline="0" dirty="0" err="1" smtClean="0">
                <a:solidFill>
                  <a:schemeClr val="tx1"/>
                </a:solidFill>
                <a:effectLst/>
                <a:latin typeface="+mn-lt"/>
                <a:ea typeface="+mn-ea"/>
                <a:cs typeface="+mn-cs"/>
              </a:rPr>
              <a:t>o’r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darnau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cyntaf</a:t>
            </a:r>
            <a:r>
              <a:rPr lang="en-GB" sz="2000" kern="1200" baseline="0" dirty="0" smtClean="0">
                <a:solidFill>
                  <a:schemeClr val="tx1"/>
                </a:solidFill>
                <a:effectLst/>
                <a:latin typeface="+mn-lt"/>
                <a:ea typeface="+mn-ea"/>
                <a:cs typeface="+mn-cs"/>
              </a:rPr>
              <a:t> o </a:t>
            </a:r>
            <a:r>
              <a:rPr lang="en-GB" sz="2000" kern="1200" baseline="0" dirty="0" err="1" smtClean="0">
                <a:solidFill>
                  <a:schemeClr val="tx1"/>
                </a:solidFill>
                <a:effectLst/>
                <a:latin typeface="+mn-lt"/>
                <a:ea typeface="+mn-ea"/>
                <a:cs typeface="+mn-cs"/>
              </a:rPr>
              <a:t>ddeddfwriaeth</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basio</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Gynulliad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Cenedlaethol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Cymru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oedd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newydd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sefydlu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Rhoddwyd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dyletswyddau</a:t>
            </a:r>
            <a:r>
              <a:rPr lang="en-GB" sz="2000" kern="1200" baseline="0" dirty="0" smtClean="0">
                <a:solidFill>
                  <a:schemeClr val="tx1"/>
                </a:solidFill>
                <a:effectLst/>
                <a:latin typeface="+mn-lt"/>
                <a:ea typeface="+mn-ea"/>
                <a:cs typeface="+mn-cs"/>
              </a:rPr>
              <a:t> a </a:t>
            </a:r>
            <a:r>
              <a:rPr lang="en-GB" sz="2000" kern="1200" baseline="0" dirty="0" err="1" smtClean="0">
                <a:solidFill>
                  <a:schemeClr val="tx1"/>
                </a:solidFill>
                <a:effectLst/>
                <a:latin typeface="+mn-lt"/>
                <a:ea typeface="+mn-ea"/>
                <a:cs typeface="+mn-cs"/>
              </a:rPr>
              <a:t>swyddogaethau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cyfreithiol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penodol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rôl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gyda</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rôl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sylfaenol</a:t>
            </a:r>
            <a:r>
              <a:rPr lang="en-GB" sz="2000" kern="1200" baseline="0" dirty="0" smtClean="0">
                <a:solidFill>
                  <a:schemeClr val="tx1"/>
                </a:solidFill>
                <a:effectLst/>
                <a:latin typeface="+mn-lt"/>
                <a:ea typeface="+mn-ea"/>
                <a:cs typeface="+mn-cs"/>
              </a:rPr>
              <a:t> o </a:t>
            </a:r>
            <a:r>
              <a:rPr lang="en-GB" sz="2000" kern="1200" baseline="0" dirty="0" err="1" smtClean="0">
                <a:solidFill>
                  <a:schemeClr val="tx1"/>
                </a:solidFill>
                <a:effectLst/>
                <a:latin typeface="+mn-lt"/>
                <a:ea typeface="+mn-ea"/>
                <a:cs typeface="+mn-cs"/>
              </a:rPr>
              <a:t>ddiogelu</a:t>
            </a:r>
            <a:r>
              <a:rPr lang="en-GB" sz="2000" kern="1200" baseline="0" dirty="0" smtClean="0">
                <a:solidFill>
                  <a:schemeClr val="tx1"/>
                </a:solidFill>
                <a:effectLst/>
                <a:latin typeface="+mn-lt"/>
                <a:ea typeface="+mn-ea"/>
                <a:cs typeface="+mn-cs"/>
              </a:rPr>
              <a:t> a </a:t>
            </a:r>
            <a:r>
              <a:rPr lang="en-GB" sz="2000" kern="1200" baseline="0" dirty="0" err="1" smtClean="0">
                <a:solidFill>
                  <a:schemeClr val="tx1"/>
                </a:solidFill>
                <a:effectLst/>
                <a:latin typeface="+mn-lt"/>
                <a:ea typeface="+mn-ea"/>
                <a:cs typeface="+mn-cs"/>
              </a:rPr>
              <a:t>hybu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hawliau</a:t>
            </a:r>
            <a:r>
              <a:rPr lang="en-GB" sz="2000" kern="1200" baseline="0" dirty="0" smtClean="0">
                <a:solidFill>
                  <a:schemeClr val="tx1"/>
                </a:solidFill>
                <a:effectLst/>
                <a:latin typeface="+mn-lt"/>
                <a:ea typeface="+mn-ea"/>
                <a:cs typeface="+mn-cs"/>
              </a:rPr>
              <a:t> a </a:t>
            </a:r>
            <a:r>
              <a:rPr lang="en-GB" sz="2000" kern="1200" baseline="0" dirty="0" err="1" smtClean="0">
                <a:solidFill>
                  <a:schemeClr val="tx1"/>
                </a:solidFill>
                <a:effectLst/>
                <a:latin typeface="+mn-lt"/>
                <a:ea typeface="+mn-ea"/>
                <a:cs typeface="+mn-cs"/>
              </a:rPr>
              <a:t>buddiannau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holl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blant</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Cymru</a:t>
            </a:r>
            <a:r>
              <a:rPr lang="en-GB" sz="20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err="1" smtClean="0">
                <a:solidFill>
                  <a:schemeClr val="tx1"/>
                </a:solidFill>
                <a:effectLst/>
                <a:latin typeface="+mn-lt"/>
                <a:ea typeface="+mn-ea"/>
                <a:cs typeface="+mn-cs"/>
              </a:rPr>
              <a:t>Wrth</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neidio</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ymlaen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heddiw</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rôl</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Comisiynydd</a:t>
            </a:r>
            <a:r>
              <a:rPr lang="en-GB" sz="2000" kern="1200" baseline="0" dirty="0" smtClean="0">
                <a:solidFill>
                  <a:schemeClr val="tx1"/>
                </a:solidFill>
                <a:effectLst/>
                <a:latin typeface="+mn-lt"/>
                <a:ea typeface="+mn-ea"/>
                <a:cs typeface="+mn-cs"/>
              </a:rPr>
              <a:t> Plant </a:t>
            </a:r>
            <a:r>
              <a:rPr lang="en-GB" sz="2000" kern="1200" baseline="0" dirty="0" err="1" smtClean="0">
                <a:solidFill>
                  <a:schemeClr val="tx1"/>
                </a:solidFill>
                <a:effectLst/>
                <a:latin typeface="+mn-lt"/>
                <a:ea typeface="+mn-ea"/>
                <a:cs typeface="+mn-cs"/>
              </a:rPr>
              <a:t>yw</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gweithio</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dros</a:t>
            </a:r>
            <a:r>
              <a:rPr lang="en-GB" sz="2000" kern="1200" baseline="0" dirty="0" smtClean="0">
                <a:solidFill>
                  <a:schemeClr val="tx1"/>
                </a:solidFill>
                <a:effectLst/>
                <a:latin typeface="+mn-lt"/>
                <a:ea typeface="+mn-ea"/>
                <a:cs typeface="+mn-cs"/>
              </a:rPr>
              <a:t> bob </a:t>
            </a:r>
            <a:r>
              <a:rPr lang="en-GB" sz="2000" kern="1200" baseline="0" dirty="0" err="1" smtClean="0">
                <a:solidFill>
                  <a:schemeClr val="tx1"/>
                </a:solidFill>
                <a:effectLst/>
                <a:latin typeface="+mn-lt"/>
                <a:ea typeface="+mn-ea"/>
                <a:cs typeface="+mn-cs"/>
              </a:rPr>
              <a:t>plentyn</a:t>
            </a:r>
            <a:r>
              <a:rPr lang="en-GB" sz="2000" kern="1200" baseline="0" dirty="0" smtClean="0">
                <a:solidFill>
                  <a:schemeClr val="tx1"/>
                </a:solidFill>
                <a:effectLst/>
                <a:latin typeface="+mn-lt"/>
                <a:ea typeface="+mn-ea"/>
                <a:cs typeface="+mn-cs"/>
              </a:rPr>
              <a:t> a </a:t>
            </a:r>
            <a:r>
              <a:rPr lang="en-GB" sz="2000" kern="1200" baseline="0" dirty="0" err="1" smtClean="0">
                <a:solidFill>
                  <a:schemeClr val="tx1"/>
                </a:solidFill>
                <a:effectLst/>
                <a:latin typeface="+mn-lt"/>
                <a:ea typeface="+mn-ea"/>
                <a:cs typeface="+mn-cs"/>
              </a:rPr>
              <a:t>pherson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ifanc</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yng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Nghymru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sydd</a:t>
            </a:r>
            <a:r>
              <a:rPr lang="en-GB" sz="2000" kern="1200" baseline="0" dirty="0" smtClean="0">
                <a:solidFill>
                  <a:schemeClr val="tx1"/>
                </a:solidFill>
                <a:effectLst/>
                <a:latin typeface="+mn-lt"/>
                <a:ea typeface="+mn-ea"/>
                <a:cs typeface="+mn-cs"/>
              </a:rPr>
              <a:t> o </a:t>
            </a:r>
            <a:r>
              <a:rPr lang="en-GB" sz="2000" kern="1200" baseline="0" dirty="0" err="1" smtClean="0">
                <a:solidFill>
                  <a:schemeClr val="tx1"/>
                </a:solidFill>
                <a:effectLst/>
                <a:latin typeface="+mn-lt"/>
                <a:ea typeface="+mn-ea"/>
                <a:cs typeface="+mn-cs"/>
              </a:rPr>
              <a:t>dan</a:t>
            </a:r>
            <a:r>
              <a:rPr lang="en-GB" sz="2000" kern="1200" baseline="0" dirty="0" smtClean="0">
                <a:solidFill>
                  <a:schemeClr val="tx1"/>
                </a:solidFill>
                <a:effectLst/>
                <a:latin typeface="+mn-lt"/>
                <a:ea typeface="+mn-ea"/>
                <a:cs typeface="+mn-cs"/>
              </a:rPr>
              <a:t> 18 </a:t>
            </a:r>
            <a:r>
              <a:rPr lang="en-GB" sz="2000" kern="1200" baseline="0" dirty="0" err="1" smtClean="0">
                <a:solidFill>
                  <a:schemeClr val="tx1"/>
                </a:solidFill>
                <a:effectLst/>
                <a:latin typeface="+mn-lt"/>
                <a:ea typeface="+mn-ea"/>
                <a:cs typeface="+mn-cs"/>
              </a:rPr>
              <a:t>oed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neu</a:t>
            </a:r>
            <a:r>
              <a:rPr lang="en-GB" sz="2000" kern="1200" baseline="0" dirty="0" smtClean="0">
                <a:solidFill>
                  <a:schemeClr val="tx1"/>
                </a:solidFill>
                <a:effectLst/>
                <a:latin typeface="+mn-lt"/>
                <a:ea typeface="+mn-ea"/>
                <a:cs typeface="+mn-cs"/>
              </a:rPr>
              <a:t> 25 </a:t>
            </a:r>
            <a:r>
              <a:rPr lang="en-GB" sz="2000" kern="1200" baseline="0" dirty="0" err="1" smtClean="0">
                <a:solidFill>
                  <a:schemeClr val="tx1"/>
                </a:solidFill>
                <a:effectLst/>
                <a:latin typeface="+mn-lt"/>
                <a:ea typeface="+mn-ea"/>
                <a:cs typeface="+mn-cs"/>
              </a:rPr>
              <a:t>oed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os</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ydyn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nhw</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wedi</a:t>
            </a:r>
            <a:r>
              <a:rPr lang="en-GB" sz="2000" kern="1200" baseline="0" dirty="0" smtClean="0">
                <a:solidFill>
                  <a:schemeClr val="tx1"/>
                </a:solidFill>
                <a:effectLst/>
                <a:latin typeface="+mn-lt"/>
                <a:ea typeface="+mn-ea"/>
                <a:cs typeface="+mn-cs"/>
              </a:rPr>
              <a:t> bod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smtClean="0">
                <a:solidFill>
                  <a:schemeClr val="tx1"/>
                </a:solidFill>
                <a:effectLst/>
                <a:latin typeface="+mn-lt"/>
                <a:ea typeface="+mn-ea"/>
                <a:cs typeface="+mn-cs"/>
              </a:rPr>
              <a:t>Mae </a:t>
            </a:r>
            <a:r>
              <a:rPr lang="en-GB" sz="2000" kern="1200" baseline="0" dirty="0" err="1" smtClean="0">
                <a:solidFill>
                  <a:schemeClr val="tx1"/>
                </a:solidFill>
                <a:effectLst/>
                <a:latin typeface="+mn-lt"/>
                <a:ea typeface="+mn-ea"/>
                <a:cs typeface="+mn-cs"/>
              </a:rPr>
              <a:t>Swyddfa</a:t>
            </a:r>
            <a:r>
              <a:rPr lang="en-GB" sz="2000" kern="1200" baseline="0" dirty="0" smtClean="0">
                <a:solidFill>
                  <a:schemeClr val="tx1"/>
                </a:solidFill>
                <a:effectLst/>
                <a:latin typeface="+mn-lt"/>
                <a:ea typeface="+mn-ea"/>
                <a:cs typeface="+mn-cs"/>
              </a:rPr>
              <a:t> CPC </a:t>
            </a:r>
            <a:r>
              <a:rPr lang="en-GB" sz="2000" kern="1200" baseline="0" dirty="0" err="1" smtClean="0">
                <a:solidFill>
                  <a:schemeClr val="tx1"/>
                </a:solidFill>
                <a:effectLst/>
                <a:latin typeface="+mn-lt"/>
                <a:ea typeface="+mn-ea"/>
                <a:cs typeface="+mn-cs"/>
              </a:rPr>
              <a:t>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ymwybodol</a:t>
            </a:r>
            <a:r>
              <a:rPr lang="en-GB" sz="2000" kern="1200" baseline="0" dirty="0" smtClean="0">
                <a:solidFill>
                  <a:schemeClr val="tx1"/>
                </a:solidFill>
                <a:effectLst/>
                <a:latin typeface="+mn-lt"/>
                <a:ea typeface="+mn-ea"/>
                <a:cs typeface="+mn-cs"/>
              </a:rPr>
              <a:t> bod </a:t>
            </a:r>
            <a:r>
              <a:rPr lang="en-GB" sz="2000" kern="1200" baseline="0" dirty="0" err="1" smtClean="0">
                <a:solidFill>
                  <a:schemeClr val="tx1"/>
                </a:solidFill>
                <a:effectLst/>
                <a:latin typeface="+mn-lt"/>
                <a:ea typeface="+mn-ea"/>
                <a:cs typeface="+mn-cs"/>
              </a:rPr>
              <a:t>gweithwyr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cymdeithasol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wedi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gweithio’n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galed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sicrhau</a:t>
            </a:r>
            <a:r>
              <a:rPr lang="en-GB" sz="2000" kern="1200" baseline="0" dirty="0" smtClean="0">
                <a:solidFill>
                  <a:schemeClr val="tx1"/>
                </a:solidFill>
                <a:effectLst/>
                <a:latin typeface="+mn-lt"/>
                <a:ea typeface="+mn-ea"/>
                <a:cs typeface="+mn-cs"/>
              </a:rPr>
              <a:t> bod plant </a:t>
            </a:r>
            <a:r>
              <a:rPr lang="en-GB" sz="2000" kern="1200" baseline="0" dirty="0" err="1" smtClean="0">
                <a:solidFill>
                  <a:schemeClr val="tx1"/>
                </a:solidFill>
                <a:effectLst/>
                <a:latin typeface="+mn-lt"/>
                <a:ea typeface="+mn-ea"/>
                <a:cs typeface="+mn-cs"/>
              </a:rPr>
              <a:t>sydd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wedi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gweld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gwelliannau</a:t>
            </a:r>
            <a:r>
              <a:rPr lang="en-GB" sz="2000" kern="1200" baseline="0" dirty="0" smtClean="0">
                <a:solidFill>
                  <a:schemeClr val="tx1"/>
                </a:solidFill>
                <a:effectLst/>
                <a:latin typeface="+mn-lt"/>
                <a:ea typeface="+mn-ea"/>
                <a:cs typeface="+mn-cs"/>
              </a:rPr>
              <a:t>, bod </a:t>
            </a:r>
            <a:r>
              <a:rPr lang="en-GB" sz="2000" kern="1200" baseline="0" dirty="0" err="1" smtClean="0">
                <a:solidFill>
                  <a:schemeClr val="tx1"/>
                </a:solidFill>
                <a:effectLst/>
                <a:latin typeface="+mn-lt"/>
                <a:ea typeface="+mn-ea"/>
                <a:cs typeface="+mn-cs"/>
              </a:rPr>
              <a:t>eu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lleisiau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wedi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cael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clywed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hawliau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wedi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cael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gwireddu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parchu</a:t>
            </a:r>
            <a:r>
              <a:rPr lang="en-GB" sz="20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baseline="0" dirty="0" err="1" smtClean="0">
                <a:solidFill>
                  <a:schemeClr val="tx1"/>
                </a:solidFill>
                <a:effectLst/>
                <a:latin typeface="+mn-lt"/>
                <a:ea typeface="+mn-ea"/>
                <a:cs typeface="+mn-cs"/>
              </a:rPr>
              <a:t>Rydyn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ni’n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gwybod</a:t>
            </a:r>
            <a:r>
              <a:rPr lang="en-GB" sz="2000" kern="1200" baseline="0" dirty="0" smtClean="0">
                <a:solidFill>
                  <a:schemeClr val="tx1"/>
                </a:solidFill>
                <a:effectLst/>
                <a:latin typeface="+mn-lt"/>
                <a:ea typeface="+mn-ea"/>
                <a:cs typeface="+mn-cs"/>
              </a:rPr>
              <a:t> bod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ddim</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berffaith</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lawer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Fel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cenedl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mae</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llawer</a:t>
            </a:r>
            <a:r>
              <a:rPr lang="en-GB" sz="2000" kern="1200" baseline="0" dirty="0" smtClean="0">
                <a:solidFill>
                  <a:schemeClr val="tx1"/>
                </a:solidFill>
                <a:effectLst/>
                <a:latin typeface="+mn-lt"/>
                <a:ea typeface="+mn-ea"/>
                <a:cs typeface="+mn-cs"/>
              </a:rPr>
              <a:t> o </a:t>
            </a:r>
            <a:r>
              <a:rPr lang="en-GB" sz="2000" kern="1200" baseline="0" dirty="0" err="1" smtClean="0">
                <a:solidFill>
                  <a:schemeClr val="tx1"/>
                </a:solidFill>
                <a:effectLst/>
                <a:latin typeface="+mn-lt"/>
                <a:ea typeface="+mn-ea"/>
                <a:cs typeface="+mn-cs"/>
              </a:rPr>
              <a:t>bethau</a:t>
            </a:r>
            <a:r>
              <a:rPr lang="en-GB" sz="2000" kern="1200" baseline="0" dirty="0" smtClean="0">
                <a:solidFill>
                  <a:schemeClr val="tx1"/>
                </a:solidFill>
                <a:effectLst/>
                <a:latin typeface="+mn-lt"/>
                <a:ea typeface="+mn-ea"/>
                <a:cs typeface="+mn-cs"/>
              </a:rPr>
              <a:t> gall </a:t>
            </a:r>
            <a:r>
              <a:rPr lang="en-GB" sz="2000" kern="1200" baseline="0" dirty="0" err="1" smtClean="0">
                <a:solidFill>
                  <a:schemeClr val="tx1"/>
                </a:solidFill>
                <a:effectLst/>
                <a:latin typeface="+mn-lt"/>
                <a:ea typeface="+mn-ea"/>
                <a:cs typeface="+mn-cs"/>
              </a:rPr>
              <a:t>pawb</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ohonon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wneud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helpu</a:t>
            </a:r>
            <a:r>
              <a:rPr lang="en-GB" sz="2000" kern="1200" baseline="0" dirty="0" smtClean="0">
                <a:solidFill>
                  <a:schemeClr val="tx1"/>
                </a:solidFill>
                <a:effectLst/>
                <a:latin typeface="+mn-lt"/>
                <a:ea typeface="+mn-ea"/>
                <a:cs typeface="+mn-cs"/>
              </a:rPr>
              <a:t> plant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fod</a:t>
            </a:r>
            <a:r>
              <a:rPr lang="en-GB" sz="2000" kern="1200" baseline="0" dirty="0" smtClean="0">
                <a:solidFill>
                  <a:schemeClr val="tx1"/>
                </a:solidFill>
                <a:effectLst/>
                <a:latin typeface="+mn-lt"/>
                <a:ea typeface="+mn-ea"/>
                <a:cs typeface="+mn-cs"/>
              </a:rPr>
              <a:t> y </a:t>
            </a:r>
            <a:r>
              <a:rPr lang="en-GB" sz="2000" kern="1200" baseline="0" dirty="0" err="1" smtClean="0">
                <a:solidFill>
                  <a:schemeClr val="tx1"/>
                </a:solidFill>
                <a:effectLst/>
                <a:latin typeface="+mn-lt"/>
                <a:ea typeface="+mn-ea"/>
                <a:cs typeface="+mn-cs"/>
              </a:rPr>
              <a:t>gorau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gallan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nhw</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fod</a:t>
            </a:r>
            <a:r>
              <a:rPr lang="en-GB" sz="2000" kern="1200" baseline="0" dirty="0" smtClean="0">
                <a:solidFill>
                  <a:schemeClr val="tx1"/>
                </a:solidFill>
                <a:effectLst/>
                <a:latin typeface="+mn-lt"/>
                <a:ea typeface="+mn-ea"/>
                <a:cs typeface="+mn-cs"/>
              </a:rPr>
              <a:t>. Dyna pam </a:t>
            </a:r>
            <a:r>
              <a:rPr lang="en-GB" sz="2000" kern="1200" baseline="0" dirty="0" err="1" smtClean="0">
                <a:solidFill>
                  <a:schemeClr val="tx1"/>
                </a:solidFill>
                <a:effectLst/>
                <a:latin typeface="+mn-lt"/>
                <a:ea typeface="+mn-ea"/>
                <a:cs typeface="+mn-cs"/>
              </a:rPr>
              <a:t>mae</a:t>
            </a:r>
            <a:r>
              <a:rPr lang="en-GB" sz="2000" kern="1200" baseline="0" dirty="0" smtClean="0">
                <a:solidFill>
                  <a:schemeClr val="tx1"/>
                </a:solidFill>
                <a:effectLst/>
                <a:latin typeface="+mn-lt"/>
                <a:ea typeface="+mn-ea"/>
                <a:cs typeface="+mn-cs"/>
              </a:rPr>
              <a:t> CPC </a:t>
            </a:r>
            <a:r>
              <a:rPr lang="en-GB" sz="2000" kern="1200" baseline="0" dirty="0" err="1" smtClean="0">
                <a:solidFill>
                  <a:schemeClr val="tx1"/>
                </a:solidFill>
                <a:effectLst/>
                <a:latin typeface="+mn-lt"/>
                <a:ea typeface="+mn-ea"/>
                <a:cs typeface="+mn-cs"/>
              </a:rPr>
              <a:t>eisiau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parhau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wrando</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blant</a:t>
            </a:r>
            <a:r>
              <a:rPr lang="en-GB" sz="2000" kern="1200" baseline="0" dirty="0" smtClean="0">
                <a:solidFill>
                  <a:schemeClr val="tx1"/>
                </a:solidFill>
                <a:effectLst/>
                <a:latin typeface="+mn-lt"/>
                <a:ea typeface="+mn-ea"/>
                <a:cs typeface="+mn-cs"/>
              </a:rPr>
              <a:t> a </a:t>
            </a:r>
            <a:r>
              <a:rPr lang="en-GB" sz="2000" kern="1200" baseline="0" dirty="0" err="1" smtClean="0">
                <a:solidFill>
                  <a:schemeClr val="tx1"/>
                </a:solidFill>
                <a:effectLst/>
                <a:latin typeface="+mn-lt"/>
                <a:ea typeface="+mn-ea"/>
                <a:cs typeface="+mn-cs"/>
              </a:rPr>
              <a:t>phobl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ifanc</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 – </a:t>
            </a:r>
            <a:r>
              <a:rPr lang="en-GB" sz="2000" kern="1200" baseline="0" dirty="0" err="1" smtClean="0">
                <a:solidFill>
                  <a:schemeClr val="tx1"/>
                </a:solidFill>
                <a:effectLst/>
                <a:latin typeface="+mn-lt"/>
                <a:ea typeface="+mn-ea"/>
                <a:cs typeface="+mn-cs"/>
              </a:rPr>
              <a:t>sy’n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rhannu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cipolwg</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mor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anhygoel</a:t>
            </a:r>
            <a:r>
              <a:rPr lang="en-GB" sz="2000" kern="1200" baseline="0" dirty="0" smtClean="0">
                <a:solidFill>
                  <a:schemeClr val="tx1"/>
                </a:solidFill>
                <a:effectLst/>
                <a:latin typeface="+mn-lt"/>
                <a:ea typeface="+mn-ea"/>
                <a:cs typeface="+mn-cs"/>
              </a:rPr>
              <a:t> o </a:t>
            </a:r>
            <a:r>
              <a:rPr lang="en-GB" sz="2000" kern="1200" baseline="0" dirty="0" err="1" smtClean="0">
                <a:solidFill>
                  <a:schemeClr val="tx1"/>
                </a:solidFill>
                <a:effectLst/>
                <a:latin typeface="+mn-lt"/>
                <a:ea typeface="+mn-ea"/>
                <a:cs typeface="+mn-cs"/>
              </a:rPr>
              <a:t>werthfawr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ein</a:t>
            </a:r>
            <a:r>
              <a:rPr lang="en-GB" sz="2000" kern="1200" baseline="0" dirty="0" smtClean="0">
                <a:solidFill>
                  <a:schemeClr val="tx1"/>
                </a:solidFill>
                <a:effectLst/>
                <a:latin typeface="+mn-lt"/>
                <a:ea typeface="+mn-ea"/>
                <a:cs typeface="+mn-cs"/>
              </a:rPr>
              <a:t> “system” ac </a:t>
            </a:r>
            <a:r>
              <a:rPr lang="en-GB" sz="2000" kern="1200" baseline="0" dirty="0" err="1" smtClean="0">
                <a:solidFill>
                  <a:schemeClr val="tx1"/>
                </a:solidFill>
                <a:effectLst/>
                <a:latin typeface="+mn-lt"/>
                <a:ea typeface="+mn-ea"/>
                <a:cs typeface="+mn-cs"/>
              </a:rPr>
              <a:t>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helpu</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i</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gyflwyno</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atebion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hanfodol</a:t>
            </a:r>
            <a:r>
              <a:rPr lang="en-GB" sz="2000" kern="1200" baseline="0" dirty="0" smtClean="0">
                <a:solidFill>
                  <a:schemeClr val="tx1"/>
                </a:solidFill>
                <a:effectLst/>
                <a:latin typeface="+mn-lt"/>
                <a:ea typeface="+mn-ea"/>
                <a:cs typeface="+mn-cs"/>
              </a:rPr>
              <a:t> – </a:t>
            </a:r>
            <a:r>
              <a:rPr lang="en-GB" sz="2000" kern="1200" baseline="0" dirty="0" err="1" smtClean="0">
                <a:solidFill>
                  <a:schemeClr val="tx1"/>
                </a:solidFill>
                <a:effectLst/>
                <a:latin typeface="+mn-lt"/>
                <a:ea typeface="+mn-ea"/>
                <a:cs typeface="+mn-cs"/>
              </a:rPr>
              <a:t>fel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nad</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oes</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unrhyw</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blentyn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Ar</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Goll</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mewn</a:t>
            </a:r>
            <a:r>
              <a:rPr lang="en-GB" sz="2000" kern="1200" baseline="0" dirty="0" smtClean="0">
                <a:solidFill>
                  <a:schemeClr val="tx1"/>
                </a:solidFill>
                <a:effectLst/>
                <a:latin typeface="+mn-lt"/>
                <a:ea typeface="+mn-ea"/>
                <a:cs typeface="+mn-cs"/>
              </a:rPr>
              <a:t> </a:t>
            </a:r>
            <a:r>
              <a:rPr lang="en-GB" sz="2000" kern="1200" baseline="0" dirty="0" err="1" smtClean="0">
                <a:solidFill>
                  <a:schemeClr val="tx1"/>
                </a:solidFill>
                <a:effectLst/>
                <a:latin typeface="+mn-lt"/>
                <a:ea typeface="+mn-ea"/>
                <a:cs typeface="+mn-cs"/>
              </a:rPr>
              <a:t>Gofal</a:t>
            </a:r>
            <a:r>
              <a:rPr lang="en-GB" sz="2000" kern="1200" baseline="0" dirty="0" smtClean="0">
                <a:solidFill>
                  <a:schemeClr val="tx1"/>
                </a:solidFill>
                <a:effectLst/>
                <a:latin typeface="+mn-lt"/>
                <a:ea typeface="+mn-ea"/>
                <a:cs typeface="+mn-cs"/>
              </a:rPr>
              <a:t>”.</a:t>
            </a:r>
            <a:endParaRPr lang="en-GB" sz="2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200" dirty="0" smtClean="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347C3637-F9C0-444F-9B68-AA0501329697}" type="slidenum">
              <a:rPr lang="en-GB" smtClean="0"/>
              <a:pPr/>
              <a:t>10</a:t>
            </a:fld>
            <a:endParaRPr lang="en-GB"/>
          </a:p>
        </p:txBody>
      </p:sp>
    </p:spTree>
    <p:extLst>
      <p:ext uri="{BB962C8B-B14F-4D97-AF65-F5344CB8AC3E}">
        <p14:creationId xmlns:p14="http://schemas.microsoft.com/office/powerpoint/2010/main" val="2114731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353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2064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pPr/>
              <a:t>20/05/2022</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pPr/>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1O2MHPccty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youtube.com/watch?v=kli9mIu7gmI"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ost@childcomwales.org.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complantcymru.org.uk/" TargetMode="External"/><Relationship Id="rId4" Type="http://schemas.openxmlformats.org/officeDocument/2006/relationships/hyperlink" Target="https://www.facebook.com/childcomwa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ldcomwales.org.uk/wp-content/uploads/2022/04/CCfW-A2-Rights-Poster-CYMRAEG-AW-Rocio.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001" y="864001"/>
            <a:ext cx="10240000" cy="3157788"/>
          </a:xfrm>
        </p:spPr>
        <p:txBody>
          <a:bodyPr/>
          <a:lstStyle/>
          <a:p>
            <a:pPr algn="r"/>
            <a:r>
              <a:rPr lang="en-GB" sz="4000" b="1" dirty="0" smtClean="0"/>
              <a:t>The </a:t>
            </a:r>
            <a:r>
              <a:rPr lang="en-GB" sz="4000" b="1" dirty="0"/>
              <a:t>Right Way: Social </a:t>
            </a:r>
            <a:r>
              <a:rPr lang="en-GB" sz="4000" b="1" dirty="0" smtClean="0"/>
              <a:t>Care  </a:t>
            </a:r>
            <a:br>
              <a:rPr lang="en-GB" sz="4000" b="1" dirty="0" smtClean="0"/>
            </a:br>
            <a:r>
              <a:rPr lang="en-US" sz="4000" b="1" dirty="0" smtClean="0">
                <a:solidFill>
                  <a:schemeClr val="bg2"/>
                </a:solidFill>
              </a:rPr>
              <a:t>Dull </a:t>
            </a:r>
            <a:r>
              <a:rPr lang="en-US" sz="4000" b="1" dirty="0" err="1" smtClean="0">
                <a:solidFill>
                  <a:schemeClr val="bg2"/>
                </a:solidFill>
              </a:rPr>
              <a:t>Hawliau</a:t>
            </a:r>
            <a:r>
              <a:rPr lang="en-US" sz="4000" b="1" dirty="0" smtClean="0">
                <a:solidFill>
                  <a:schemeClr val="bg2"/>
                </a:solidFill>
              </a:rPr>
              <a:t> Plant</a:t>
            </a:r>
            <a:r>
              <a:rPr lang="en-US" sz="4000" b="1" dirty="0" smtClean="0">
                <a:solidFill>
                  <a:schemeClr val="bg2"/>
                </a:solidFill>
              </a:rPr>
              <a:t>: </a:t>
            </a:r>
            <a:r>
              <a:rPr lang="en-US" sz="4000" b="1" dirty="0" err="1">
                <a:solidFill>
                  <a:schemeClr val="bg2"/>
                </a:solidFill>
              </a:rPr>
              <a:t>Gofal</a:t>
            </a:r>
            <a:r>
              <a:rPr lang="en-US" sz="4000" b="1" dirty="0">
                <a:solidFill>
                  <a:schemeClr val="bg2"/>
                </a:solidFill>
              </a:rPr>
              <a:t> </a:t>
            </a:r>
            <a:r>
              <a:rPr lang="en-US" sz="4000" b="1" dirty="0" err="1">
                <a:solidFill>
                  <a:schemeClr val="bg2"/>
                </a:solidFill>
              </a:rPr>
              <a:t>Cymdeithasol</a:t>
            </a:r>
            <a:r>
              <a:rPr lang="en-US" sz="4000" b="1" dirty="0">
                <a:solidFill>
                  <a:schemeClr val="bg2"/>
                </a:solidFill>
              </a:rPr>
              <a:t> </a:t>
            </a: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endParaRPr lang="en-GB" sz="2800" dirty="0"/>
          </a:p>
        </p:txBody>
      </p:sp>
    </p:spTree>
    <p:extLst>
      <p:ext uri="{BB962C8B-B14F-4D97-AF65-F5344CB8AC3E}">
        <p14:creationId xmlns:p14="http://schemas.microsoft.com/office/powerpoint/2010/main" val="190745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94101" y="605013"/>
            <a:ext cx="5231567" cy="4154984"/>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pPr algn="l"/>
            <a:r>
              <a:rPr lang="en-US" sz="2000" b="1" dirty="0" smtClean="0">
                <a:solidFill>
                  <a:schemeClr val="tx1"/>
                </a:solidFill>
              </a:rPr>
              <a:t>Background to the role of the Children’s Commissioner for Wales</a:t>
            </a:r>
            <a:endParaRPr lang="en-US" sz="2000" b="1" dirty="0">
              <a:solidFill>
                <a:schemeClr val="tx1"/>
              </a:solidFill>
            </a:endParaRPr>
          </a:p>
          <a:p>
            <a:pPr algn="l"/>
            <a:endParaRPr lang="en-US" sz="2000" b="1" dirty="0">
              <a:solidFill>
                <a:schemeClr val="tx1"/>
              </a:solidFill>
            </a:endParaRPr>
          </a:p>
          <a:p>
            <a:pPr marL="342900" indent="-342900" algn="l">
              <a:buFont typeface="Arial" panose="020B0604020202020204" pitchFamily="34" charset="0"/>
              <a:buChar char="•"/>
            </a:pPr>
            <a:r>
              <a:rPr lang="en-GB" sz="2000" dirty="0" smtClean="0">
                <a:solidFill>
                  <a:schemeClr val="tx1"/>
                </a:solidFill>
              </a:rPr>
              <a:t>2000: The </a:t>
            </a:r>
            <a:r>
              <a:rPr lang="en-GB" sz="2000" dirty="0">
                <a:solidFill>
                  <a:schemeClr val="tx1"/>
                </a:solidFill>
              </a:rPr>
              <a:t>Lost in Care Report was </a:t>
            </a:r>
            <a:r>
              <a:rPr lang="en-GB" sz="2000" dirty="0" smtClean="0">
                <a:solidFill>
                  <a:schemeClr val="tx1"/>
                </a:solidFill>
              </a:rPr>
              <a:t>published;</a:t>
            </a:r>
            <a:endParaRPr lang="en-GB" sz="2000" dirty="0">
              <a:solidFill>
                <a:schemeClr val="tx1"/>
              </a:solidFill>
            </a:endParaRPr>
          </a:p>
          <a:p>
            <a:pPr marL="342900" indent="-342900" algn="l">
              <a:buFont typeface="Arial" panose="020B0604020202020204" pitchFamily="34" charset="0"/>
              <a:buChar char="•"/>
            </a:pPr>
            <a:r>
              <a:rPr lang="en-GB" sz="2000" dirty="0" smtClean="0">
                <a:solidFill>
                  <a:schemeClr val="tx1"/>
                </a:solidFill>
              </a:rPr>
              <a:t>2001: The </a:t>
            </a:r>
            <a:r>
              <a:rPr lang="en-GB" sz="2000" dirty="0">
                <a:solidFill>
                  <a:schemeClr val="tx1"/>
                </a:solidFill>
              </a:rPr>
              <a:t>National Assembly For Wales legislated to create the Office of the Children’s Commissioner for </a:t>
            </a:r>
            <a:r>
              <a:rPr lang="en-GB" sz="2000" dirty="0" smtClean="0">
                <a:solidFill>
                  <a:schemeClr val="tx1"/>
                </a:solidFill>
              </a:rPr>
              <a:t>Wales</a:t>
            </a:r>
          </a:p>
          <a:p>
            <a:pPr marL="342900" indent="-342900" algn="l">
              <a:buFont typeface="Arial" panose="020B0604020202020204" pitchFamily="34" charset="0"/>
              <a:buChar char="•"/>
            </a:pPr>
            <a:r>
              <a:rPr lang="en-GB" sz="2000" dirty="0" smtClean="0">
                <a:solidFill>
                  <a:schemeClr val="tx1"/>
                </a:solidFill>
              </a:rPr>
              <a:t>2001: The </a:t>
            </a:r>
            <a:r>
              <a:rPr lang="en-GB" sz="2000" dirty="0">
                <a:solidFill>
                  <a:schemeClr val="tx1"/>
                </a:solidFill>
              </a:rPr>
              <a:t>First Children’s Commissioner Peter Clarke was appointed, with children being involved in his </a:t>
            </a:r>
            <a:r>
              <a:rPr lang="en-GB" sz="2000" dirty="0" smtClean="0">
                <a:solidFill>
                  <a:schemeClr val="tx1"/>
                </a:solidFill>
              </a:rPr>
              <a:t>appointment;</a:t>
            </a:r>
          </a:p>
          <a:p>
            <a:pPr marL="342900" indent="-342900" algn="l">
              <a:buFont typeface="Arial" panose="020B0604020202020204" pitchFamily="34" charset="0"/>
              <a:buChar char="•"/>
            </a:pPr>
            <a:r>
              <a:rPr lang="en-GB" sz="2000" dirty="0" smtClean="0">
                <a:solidFill>
                  <a:schemeClr val="tx1"/>
                </a:solidFill>
              </a:rPr>
              <a:t>2001: </a:t>
            </a:r>
            <a:r>
              <a:rPr lang="en-GB" sz="2000" dirty="0">
                <a:solidFill>
                  <a:schemeClr val="tx1"/>
                </a:solidFill>
              </a:rPr>
              <a:t>Children’s Commissioner for Wales Bill enacted setting out the powers and remit of the Commissioner, including;</a:t>
            </a:r>
          </a:p>
        </p:txBody>
      </p:sp>
      <p:sp>
        <p:nvSpPr>
          <p:cNvPr id="8" name="Subtitle 2"/>
          <p:cNvSpPr txBox="1">
            <a:spLocks/>
          </p:cNvSpPr>
          <p:nvPr/>
        </p:nvSpPr>
        <p:spPr>
          <a:xfrm>
            <a:off x="6197119" y="605013"/>
            <a:ext cx="5549575" cy="4370427"/>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2000" b="1" dirty="0" err="1"/>
              <a:t>Cefndir</a:t>
            </a:r>
            <a:r>
              <a:rPr lang="en-GB" sz="2000" b="1" dirty="0"/>
              <a:t> </a:t>
            </a:r>
            <a:r>
              <a:rPr lang="en-GB" sz="2000" b="1" dirty="0" err="1"/>
              <a:t>i</a:t>
            </a:r>
            <a:r>
              <a:rPr lang="en-GB" sz="2000" b="1" dirty="0" smtClean="0"/>
              <a:t> </a:t>
            </a:r>
            <a:r>
              <a:rPr lang="en-GB" sz="2000" b="1" dirty="0" err="1" smtClean="0"/>
              <a:t>rôl</a:t>
            </a:r>
            <a:r>
              <a:rPr lang="en-GB" sz="2000" b="1" dirty="0" smtClean="0"/>
              <a:t> </a:t>
            </a:r>
            <a:r>
              <a:rPr lang="en-GB" sz="2000" b="1" dirty="0" err="1"/>
              <a:t>Comisiynydd</a:t>
            </a:r>
            <a:r>
              <a:rPr lang="en-GB" sz="2000" b="1" dirty="0"/>
              <a:t> Plant </a:t>
            </a:r>
            <a:r>
              <a:rPr lang="en-GB" sz="2000" b="1" dirty="0" err="1" smtClean="0"/>
              <a:t>Cymru</a:t>
            </a:r>
            <a:endParaRPr lang="en-GB" sz="2000" b="1" dirty="0" smtClean="0"/>
          </a:p>
          <a:p>
            <a:pPr lvl="0" algn="l"/>
            <a:endParaRPr lang="en-GB" sz="2000" b="1" dirty="0"/>
          </a:p>
          <a:p>
            <a:pPr marL="342900" lvl="0" indent="-342900" algn="l">
              <a:buFont typeface="Arial" panose="020B0604020202020204" pitchFamily="34" charset="0"/>
              <a:buChar char="•"/>
            </a:pPr>
            <a:r>
              <a:rPr lang="en-GB" sz="2000" dirty="0" smtClean="0"/>
              <a:t>2000: </a:t>
            </a:r>
            <a:r>
              <a:rPr lang="en-GB" sz="2000" dirty="0" err="1" smtClean="0"/>
              <a:t>Adroddiad</a:t>
            </a:r>
            <a:r>
              <a:rPr lang="en-GB" sz="2000" dirty="0" smtClean="0"/>
              <a:t> </a:t>
            </a:r>
            <a:r>
              <a:rPr lang="en-GB" sz="2000" dirty="0" err="1"/>
              <a:t>Ar</a:t>
            </a:r>
            <a:r>
              <a:rPr lang="en-GB" sz="2000" dirty="0"/>
              <a:t> </a:t>
            </a:r>
            <a:r>
              <a:rPr lang="en-GB" sz="2000" dirty="0" err="1"/>
              <a:t>Goll</a:t>
            </a:r>
            <a:r>
              <a:rPr lang="en-GB" sz="2000" dirty="0"/>
              <a:t> </a:t>
            </a:r>
            <a:r>
              <a:rPr lang="en-GB" sz="2000" dirty="0" err="1"/>
              <a:t>mewn</a:t>
            </a:r>
            <a:r>
              <a:rPr lang="en-GB" sz="2000" dirty="0"/>
              <a:t> </a:t>
            </a:r>
            <a:r>
              <a:rPr lang="en-GB" sz="2000" dirty="0" err="1"/>
              <a:t>Gofal</a:t>
            </a:r>
            <a:r>
              <a:rPr lang="en-GB" sz="2000" dirty="0"/>
              <a:t> </a:t>
            </a:r>
            <a:r>
              <a:rPr lang="en-GB" sz="2000" dirty="0" err="1"/>
              <a:t>yn</a:t>
            </a:r>
            <a:r>
              <a:rPr lang="en-GB" sz="2000" dirty="0"/>
              <a:t> </a:t>
            </a:r>
            <a:r>
              <a:rPr lang="en-GB" sz="2000" dirty="0" err="1"/>
              <a:t>cael</a:t>
            </a:r>
            <a:r>
              <a:rPr lang="en-GB" sz="2000" dirty="0"/>
              <a:t> </a:t>
            </a:r>
            <a:r>
              <a:rPr lang="en-GB" sz="2000" dirty="0" err="1"/>
              <a:t>ei</a:t>
            </a:r>
            <a:r>
              <a:rPr lang="en-GB" sz="2000" dirty="0"/>
              <a:t> </a:t>
            </a:r>
            <a:r>
              <a:rPr lang="en-GB" sz="2000" dirty="0" err="1" smtClean="0"/>
              <a:t>gyhoeddi</a:t>
            </a:r>
            <a:r>
              <a:rPr lang="en-GB" sz="2000" dirty="0" smtClean="0"/>
              <a:t> </a:t>
            </a:r>
            <a:endParaRPr lang="en-GB" sz="2000" dirty="0"/>
          </a:p>
          <a:p>
            <a:pPr marL="342900" lvl="0" indent="-342900" algn="l">
              <a:buFont typeface="Arial" panose="020B0604020202020204" pitchFamily="34" charset="0"/>
              <a:buChar char="•"/>
            </a:pPr>
            <a:r>
              <a:rPr lang="en-GB" sz="2000" dirty="0" smtClean="0"/>
              <a:t>2001: Cynulliad </a:t>
            </a:r>
            <a:r>
              <a:rPr lang="en-GB" sz="2000" dirty="0" err="1" smtClean="0"/>
              <a:t>Cenedlaethol</a:t>
            </a:r>
            <a:r>
              <a:rPr lang="en-GB" sz="2000" dirty="0" smtClean="0"/>
              <a:t> </a:t>
            </a:r>
            <a:r>
              <a:rPr lang="en-GB" sz="2000" dirty="0" err="1" smtClean="0"/>
              <a:t>Cymru</a:t>
            </a:r>
            <a:r>
              <a:rPr lang="en-GB" sz="2000" dirty="0" smtClean="0"/>
              <a:t> </a:t>
            </a:r>
            <a:r>
              <a:rPr lang="en-GB" sz="2000" dirty="0" err="1" smtClean="0"/>
              <a:t>yn</a:t>
            </a:r>
            <a:r>
              <a:rPr lang="en-GB" sz="2000" dirty="0" smtClean="0"/>
              <a:t> </a:t>
            </a:r>
            <a:r>
              <a:rPr lang="en-GB" sz="2000" dirty="0" err="1" smtClean="0"/>
              <a:t>deddfu</a:t>
            </a:r>
            <a:r>
              <a:rPr lang="en-GB" sz="2000" dirty="0" smtClean="0"/>
              <a:t> </a:t>
            </a:r>
            <a:r>
              <a:rPr lang="en-GB" sz="2000" dirty="0" err="1" smtClean="0"/>
              <a:t>i</a:t>
            </a:r>
            <a:r>
              <a:rPr lang="en-GB" sz="2000" dirty="0" smtClean="0"/>
              <a:t> </a:t>
            </a:r>
            <a:r>
              <a:rPr lang="en-GB" sz="2000" dirty="0" err="1" smtClean="0"/>
              <a:t>greu</a:t>
            </a:r>
            <a:r>
              <a:rPr lang="en-GB" sz="2000" dirty="0" smtClean="0"/>
              <a:t> </a:t>
            </a:r>
            <a:r>
              <a:rPr lang="en-GB" sz="2000" dirty="0" err="1" smtClean="0"/>
              <a:t>swyddfa</a:t>
            </a:r>
            <a:r>
              <a:rPr lang="en-GB" sz="2000" dirty="0" smtClean="0"/>
              <a:t> </a:t>
            </a:r>
            <a:r>
              <a:rPr lang="en-GB" sz="2000" dirty="0" err="1" smtClean="0"/>
              <a:t>Comisiynydd</a:t>
            </a:r>
            <a:r>
              <a:rPr lang="en-GB" sz="2000" dirty="0" smtClean="0"/>
              <a:t> Plant </a:t>
            </a:r>
            <a:r>
              <a:rPr lang="en-GB" sz="2000" dirty="0" err="1" smtClean="0"/>
              <a:t>Cymru</a:t>
            </a:r>
            <a:r>
              <a:rPr lang="en-GB" sz="2000" dirty="0" smtClean="0"/>
              <a:t> </a:t>
            </a:r>
          </a:p>
          <a:p>
            <a:pPr marL="342900" lvl="0" indent="-342900" algn="l">
              <a:buFont typeface="Arial" panose="020B0604020202020204" pitchFamily="34" charset="0"/>
              <a:buChar char="•"/>
            </a:pPr>
            <a:r>
              <a:rPr lang="en-GB" sz="2000" dirty="0" smtClean="0"/>
              <a:t>2001:  </a:t>
            </a:r>
            <a:r>
              <a:rPr lang="en-GB" sz="2000" dirty="0"/>
              <a:t>Y </a:t>
            </a:r>
            <a:r>
              <a:rPr lang="en-GB" sz="2000" dirty="0" err="1"/>
              <a:t>Comisiynydd</a:t>
            </a:r>
            <a:r>
              <a:rPr lang="en-GB" sz="2000" dirty="0"/>
              <a:t> Plant </a:t>
            </a:r>
            <a:r>
              <a:rPr lang="en-GB" sz="2000" dirty="0" err="1"/>
              <a:t>cyntaf</a:t>
            </a:r>
            <a:r>
              <a:rPr lang="en-GB" sz="2000" dirty="0"/>
              <a:t> </a:t>
            </a:r>
            <a:r>
              <a:rPr lang="en-GB" sz="2000" dirty="0" err="1"/>
              <a:t>yn</a:t>
            </a:r>
            <a:r>
              <a:rPr lang="en-GB" sz="2000" dirty="0"/>
              <a:t> </a:t>
            </a:r>
            <a:r>
              <a:rPr lang="en-GB" sz="2000" dirty="0" err="1"/>
              <a:t>cael</a:t>
            </a:r>
            <a:r>
              <a:rPr lang="en-GB" sz="2000" dirty="0"/>
              <a:t> </a:t>
            </a:r>
            <a:r>
              <a:rPr lang="en-GB" sz="2000" dirty="0" err="1"/>
              <a:t>ei</a:t>
            </a:r>
            <a:r>
              <a:rPr lang="en-GB" sz="2000" dirty="0"/>
              <a:t> </a:t>
            </a:r>
            <a:r>
              <a:rPr lang="en-GB" sz="2000" dirty="0" err="1"/>
              <a:t>apwyntio</a:t>
            </a:r>
            <a:r>
              <a:rPr lang="en-GB" sz="2000" dirty="0"/>
              <a:t>, </a:t>
            </a:r>
            <a:r>
              <a:rPr lang="en-GB" sz="2000" dirty="0" err="1"/>
              <a:t>gyda</a:t>
            </a:r>
            <a:r>
              <a:rPr lang="en-GB" sz="2000" dirty="0"/>
              <a:t> </a:t>
            </a:r>
            <a:r>
              <a:rPr lang="en-GB" sz="2000" dirty="0" err="1"/>
              <a:t>phlant</a:t>
            </a:r>
            <a:r>
              <a:rPr lang="en-GB" sz="2000" dirty="0"/>
              <a:t> </a:t>
            </a:r>
            <a:r>
              <a:rPr lang="en-GB" sz="2000" dirty="0" err="1"/>
              <a:t>yn</a:t>
            </a:r>
            <a:r>
              <a:rPr lang="en-GB" sz="2000" dirty="0"/>
              <a:t> </a:t>
            </a:r>
            <a:r>
              <a:rPr lang="en-GB" sz="2000" dirty="0" err="1"/>
              <a:t>rhan</a:t>
            </a:r>
            <a:r>
              <a:rPr lang="en-GB" sz="2000" dirty="0"/>
              <a:t> </a:t>
            </a:r>
            <a:r>
              <a:rPr lang="en-GB" sz="2000" dirty="0" err="1"/>
              <a:t>o’i</a:t>
            </a:r>
            <a:r>
              <a:rPr lang="en-GB" sz="2000" dirty="0"/>
              <a:t> </a:t>
            </a:r>
            <a:r>
              <a:rPr lang="en-GB" sz="2000" dirty="0" err="1" smtClean="0"/>
              <a:t>benodiad</a:t>
            </a:r>
            <a:endParaRPr lang="en-GB" sz="2000" dirty="0" smtClean="0"/>
          </a:p>
          <a:p>
            <a:pPr marL="342900" lvl="0" indent="-342900" algn="l">
              <a:buFont typeface="Arial" panose="020B0604020202020204" pitchFamily="34" charset="0"/>
              <a:buChar char="•"/>
            </a:pPr>
            <a:r>
              <a:rPr lang="en-GB" sz="2000" dirty="0" smtClean="0"/>
              <a:t>2001: </a:t>
            </a:r>
            <a:r>
              <a:rPr lang="en-GB" sz="2000" dirty="0" err="1" smtClean="0"/>
              <a:t>Bil</a:t>
            </a:r>
            <a:r>
              <a:rPr lang="en-GB" sz="2000" dirty="0" smtClean="0"/>
              <a:t> </a:t>
            </a:r>
            <a:r>
              <a:rPr lang="en-GB" sz="2000" dirty="0" err="1"/>
              <a:t>Comisiynydd</a:t>
            </a:r>
            <a:r>
              <a:rPr lang="en-GB" sz="2000" dirty="0"/>
              <a:t> Plant </a:t>
            </a:r>
            <a:r>
              <a:rPr lang="en-GB" sz="2000" dirty="0" err="1"/>
              <a:t>Cymru</a:t>
            </a:r>
            <a:r>
              <a:rPr lang="en-GB" sz="2000" dirty="0"/>
              <a:t> </a:t>
            </a:r>
            <a:r>
              <a:rPr lang="en-GB" sz="2000" dirty="0" err="1"/>
              <a:t>yn</a:t>
            </a:r>
            <a:r>
              <a:rPr lang="en-GB" sz="2000" dirty="0"/>
              <a:t> </a:t>
            </a:r>
            <a:r>
              <a:rPr lang="en-GB" sz="2000" dirty="0" err="1"/>
              <a:t>dod</a:t>
            </a:r>
            <a:r>
              <a:rPr lang="en-GB" sz="2000" dirty="0"/>
              <a:t> </a:t>
            </a:r>
            <a:r>
              <a:rPr lang="en-GB" sz="2000" dirty="0" err="1"/>
              <a:t>i</a:t>
            </a:r>
            <a:r>
              <a:rPr lang="en-GB" sz="2000" dirty="0"/>
              <a:t> </a:t>
            </a:r>
            <a:r>
              <a:rPr lang="en-GB" sz="2000" dirty="0" err="1"/>
              <a:t>rym</a:t>
            </a:r>
            <a:r>
              <a:rPr lang="en-GB" sz="2000" dirty="0"/>
              <a:t>, </a:t>
            </a:r>
            <a:r>
              <a:rPr lang="en-GB" sz="2000" dirty="0" err="1"/>
              <a:t>yn</a:t>
            </a:r>
            <a:r>
              <a:rPr lang="en-GB" sz="2000" dirty="0"/>
              <a:t> </a:t>
            </a:r>
            <a:r>
              <a:rPr lang="en-GB" sz="2000" dirty="0" err="1"/>
              <a:t>pennu</a:t>
            </a:r>
            <a:r>
              <a:rPr lang="en-GB" sz="2000" dirty="0"/>
              <a:t> </a:t>
            </a:r>
            <a:r>
              <a:rPr lang="en-GB" sz="2000" dirty="0" err="1"/>
              <a:t>pwerau</a:t>
            </a:r>
            <a:r>
              <a:rPr lang="en-GB" sz="2000" dirty="0"/>
              <a:t> a </a:t>
            </a:r>
            <a:r>
              <a:rPr lang="en-GB" sz="2000" dirty="0" err="1"/>
              <a:t>chylch</a:t>
            </a:r>
            <a:r>
              <a:rPr lang="en-GB" sz="2000" dirty="0"/>
              <a:t> </a:t>
            </a:r>
            <a:r>
              <a:rPr lang="en-GB" sz="2000" dirty="0" err="1"/>
              <a:t>gorchwyl</a:t>
            </a:r>
            <a:r>
              <a:rPr lang="en-GB" sz="2000" dirty="0"/>
              <a:t> y </a:t>
            </a:r>
            <a:r>
              <a:rPr lang="en-GB" sz="2000" dirty="0" err="1"/>
              <a:t>Comisiynydd</a:t>
            </a:r>
            <a:r>
              <a:rPr lang="en-GB" sz="2000" dirty="0"/>
              <a:t>, </a:t>
            </a:r>
            <a:r>
              <a:rPr lang="en-GB" sz="2000" dirty="0" err="1"/>
              <a:t>gan</a:t>
            </a:r>
            <a:r>
              <a:rPr lang="en-GB" sz="2000" dirty="0"/>
              <a:t> </a:t>
            </a:r>
            <a:r>
              <a:rPr lang="en-GB" sz="2000" dirty="0" err="1" smtClean="0"/>
              <a:t>gynnwys</a:t>
            </a:r>
            <a:endParaRPr lang="en-GB" sz="2000" dirty="0" smtClean="0"/>
          </a:p>
          <a:p>
            <a:pPr marL="342900" lvl="0" indent="-342900" algn="l">
              <a:buFont typeface="Arial" panose="020B0604020202020204" pitchFamily="34" charset="0"/>
              <a:buChar char="•"/>
            </a:pPr>
            <a:endParaRPr lang="en-GB" sz="2000" b="1" dirty="0"/>
          </a:p>
        </p:txBody>
      </p:sp>
    </p:spTree>
    <p:extLst>
      <p:ext uri="{BB962C8B-B14F-4D97-AF65-F5344CB8AC3E}">
        <p14:creationId xmlns:p14="http://schemas.microsoft.com/office/powerpoint/2010/main" val="121653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2573" y="619372"/>
            <a:ext cx="8560478" cy="3343028"/>
          </a:xfrm>
        </p:spPr>
        <p:txBody>
          <a:bodyPr/>
          <a:lstStyle/>
          <a:p>
            <a:pPr marL="0" indent="0">
              <a:buNone/>
            </a:pPr>
            <a:endParaRPr lang="en-GB" sz="1800" dirty="0">
              <a:solidFill>
                <a:schemeClr val="tx1"/>
              </a:solidFill>
              <a:latin typeface="+mj-lt"/>
            </a:endParaRPr>
          </a:p>
          <a:p>
            <a:r>
              <a:rPr lang="en-GB" sz="2400" dirty="0" smtClean="0">
                <a:solidFill>
                  <a:schemeClr val="tx1"/>
                </a:solidFill>
                <a:latin typeface="+mj-lt"/>
              </a:rPr>
              <a:t>Upholding </a:t>
            </a:r>
            <a:r>
              <a:rPr lang="en-GB" sz="2400" dirty="0">
                <a:solidFill>
                  <a:schemeClr val="tx1"/>
                </a:solidFill>
                <a:latin typeface="+mj-lt"/>
              </a:rPr>
              <a:t>the UN Convention on the Rights of the Child (UNCRC) in </a:t>
            </a:r>
            <a:r>
              <a:rPr lang="en-GB" sz="2400" dirty="0" smtClean="0">
                <a:solidFill>
                  <a:schemeClr val="tx1"/>
                </a:solidFill>
                <a:latin typeface="+mj-lt"/>
              </a:rPr>
              <a:t>Wales </a:t>
            </a:r>
            <a:r>
              <a:rPr lang="en-GB" sz="2400" dirty="0" smtClean="0">
                <a:latin typeface="+mj-lt"/>
              </a:rPr>
              <a:t>/ </a:t>
            </a:r>
            <a:r>
              <a:rPr lang="en-GB" sz="2400" dirty="0" err="1">
                <a:latin typeface="+mj-lt"/>
              </a:rPr>
              <a:t>Cynnal</a:t>
            </a:r>
            <a:r>
              <a:rPr lang="en-GB" sz="2400" dirty="0">
                <a:latin typeface="+mj-lt"/>
              </a:rPr>
              <a:t> </a:t>
            </a:r>
            <a:r>
              <a:rPr lang="en-GB" sz="2400" dirty="0" err="1">
                <a:latin typeface="+mj-lt"/>
              </a:rPr>
              <a:t>Confensiwn</a:t>
            </a:r>
            <a:r>
              <a:rPr lang="en-GB" sz="2400" dirty="0">
                <a:latin typeface="+mj-lt"/>
              </a:rPr>
              <a:t> y </a:t>
            </a:r>
            <a:r>
              <a:rPr lang="en-GB" sz="2400" dirty="0" err="1">
                <a:latin typeface="+mj-lt"/>
              </a:rPr>
              <a:t>Cenhedloedd</a:t>
            </a:r>
            <a:r>
              <a:rPr lang="en-GB" sz="2400" dirty="0">
                <a:latin typeface="+mj-lt"/>
              </a:rPr>
              <a:t> </a:t>
            </a:r>
            <a:r>
              <a:rPr lang="en-GB" sz="2400" dirty="0" err="1">
                <a:latin typeface="+mj-lt"/>
              </a:rPr>
              <a:t>Unedig</a:t>
            </a:r>
            <a:r>
              <a:rPr lang="en-GB" sz="2400" dirty="0">
                <a:latin typeface="+mj-lt"/>
              </a:rPr>
              <a:t> </a:t>
            </a:r>
            <a:r>
              <a:rPr lang="en-GB" sz="2400" dirty="0" err="1">
                <a:latin typeface="+mj-lt"/>
              </a:rPr>
              <a:t>ar</a:t>
            </a:r>
            <a:r>
              <a:rPr lang="en-GB" sz="2400" dirty="0">
                <a:latin typeface="+mj-lt"/>
              </a:rPr>
              <a:t> </a:t>
            </a:r>
            <a:r>
              <a:rPr lang="en-GB" sz="2400" dirty="0" err="1">
                <a:latin typeface="+mj-lt"/>
              </a:rPr>
              <a:t>Hawliau’r</a:t>
            </a:r>
            <a:r>
              <a:rPr lang="en-GB" sz="2400" dirty="0">
                <a:latin typeface="+mj-lt"/>
              </a:rPr>
              <a:t> </a:t>
            </a:r>
            <a:r>
              <a:rPr lang="en-GB" sz="2400" dirty="0" err="1">
                <a:latin typeface="+mj-lt"/>
              </a:rPr>
              <a:t>Plentyn</a:t>
            </a:r>
            <a:r>
              <a:rPr lang="en-GB" sz="2400" dirty="0">
                <a:latin typeface="+mj-lt"/>
              </a:rPr>
              <a:t> </a:t>
            </a:r>
            <a:r>
              <a:rPr lang="en-GB" sz="2400" dirty="0" err="1">
                <a:latin typeface="+mj-lt"/>
              </a:rPr>
              <a:t>yng</a:t>
            </a:r>
            <a:r>
              <a:rPr lang="en-GB" sz="2400" dirty="0">
                <a:latin typeface="+mj-lt"/>
              </a:rPr>
              <a:t> </a:t>
            </a:r>
            <a:r>
              <a:rPr lang="en-GB" sz="2400" dirty="0" err="1">
                <a:latin typeface="+mj-lt"/>
              </a:rPr>
              <a:t>Nghymru</a:t>
            </a:r>
            <a:r>
              <a:rPr lang="en-GB" sz="2400" dirty="0">
                <a:latin typeface="+mj-lt"/>
              </a:rPr>
              <a:t> </a:t>
            </a:r>
          </a:p>
          <a:p>
            <a:r>
              <a:rPr lang="en-GB" sz="2400" dirty="0" smtClean="0">
                <a:solidFill>
                  <a:schemeClr val="tx2"/>
                </a:solidFill>
                <a:latin typeface="+mj-lt"/>
              </a:rPr>
              <a:t>Represent </a:t>
            </a:r>
            <a:r>
              <a:rPr lang="en-GB" sz="2400" dirty="0">
                <a:solidFill>
                  <a:schemeClr val="tx2"/>
                </a:solidFill>
                <a:latin typeface="+mj-lt"/>
              </a:rPr>
              <a:t>children in all areas of service and policy that affect them and influence change </a:t>
            </a:r>
            <a:r>
              <a:rPr lang="en-GB" sz="2400" dirty="0" smtClean="0">
                <a:latin typeface="+mj-lt"/>
              </a:rPr>
              <a:t>/ </a:t>
            </a:r>
            <a:r>
              <a:rPr lang="en-GB" sz="2400" dirty="0" err="1" smtClean="0">
                <a:latin typeface="+mj-lt"/>
              </a:rPr>
              <a:t>Cynrychioli</a:t>
            </a:r>
            <a:r>
              <a:rPr lang="en-GB" sz="2400" dirty="0" smtClean="0">
                <a:latin typeface="+mj-lt"/>
              </a:rPr>
              <a:t> </a:t>
            </a:r>
            <a:r>
              <a:rPr lang="en-GB" sz="2400" dirty="0">
                <a:latin typeface="+mj-lt"/>
              </a:rPr>
              <a:t>plant </a:t>
            </a:r>
            <a:r>
              <a:rPr lang="en-GB" sz="2400" dirty="0" err="1">
                <a:latin typeface="+mj-lt"/>
              </a:rPr>
              <a:t>ym</a:t>
            </a:r>
            <a:r>
              <a:rPr lang="en-GB" sz="2400" dirty="0">
                <a:latin typeface="+mj-lt"/>
              </a:rPr>
              <a:t> </a:t>
            </a:r>
            <a:r>
              <a:rPr lang="en-GB" sz="2400" dirty="0" err="1">
                <a:latin typeface="+mj-lt"/>
              </a:rPr>
              <a:t>mhob</a:t>
            </a:r>
            <a:r>
              <a:rPr lang="en-GB" sz="2400" dirty="0">
                <a:latin typeface="+mj-lt"/>
              </a:rPr>
              <a:t> </a:t>
            </a:r>
            <a:r>
              <a:rPr lang="en-GB" sz="2400" dirty="0" err="1">
                <a:latin typeface="+mj-lt"/>
              </a:rPr>
              <a:t>ardal</a:t>
            </a:r>
            <a:r>
              <a:rPr lang="en-GB" sz="2400" dirty="0">
                <a:latin typeface="+mj-lt"/>
              </a:rPr>
              <a:t> </a:t>
            </a:r>
            <a:r>
              <a:rPr lang="en-GB" sz="2400" dirty="0" err="1">
                <a:latin typeface="+mj-lt"/>
              </a:rPr>
              <a:t>gwasanaeth</a:t>
            </a:r>
            <a:r>
              <a:rPr lang="en-GB" sz="2400" dirty="0">
                <a:latin typeface="+mj-lt"/>
              </a:rPr>
              <a:t> a </a:t>
            </a:r>
            <a:r>
              <a:rPr lang="en-GB" sz="2400" dirty="0" err="1">
                <a:latin typeface="+mj-lt"/>
              </a:rPr>
              <a:t>pholisi</a:t>
            </a:r>
            <a:r>
              <a:rPr lang="en-GB" sz="2400" dirty="0">
                <a:latin typeface="+mj-lt"/>
              </a:rPr>
              <a:t> </a:t>
            </a:r>
            <a:r>
              <a:rPr lang="en-GB" sz="2400" dirty="0" err="1">
                <a:latin typeface="+mj-lt"/>
              </a:rPr>
              <a:t>sy’n</a:t>
            </a:r>
            <a:r>
              <a:rPr lang="en-GB" sz="2400" dirty="0">
                <a:latin typeface="+mj-lt"/>
              </a:rPr>
              <a:t> </a:t>
            </a:r>
            <a:r>
              <a:rPr lang="en-GB" sz="2400" dirty="0" err="1">
                <a:latin typeface="+mj-lt"/>
              </a:rPr>
              <a:t>effeithio</a:t>
            </a:r>
            <a:r>
              <a:rPr lang="en-GB" sz="2400" dirty="0">
                <a:latin typeface="+mj-lt"/>
              </a:rPr>
              <a:t> </a:t>
            </a:r>
            <a:r>
              <a:rPr lang="en-GB" sz="2400" dirty="0" err="1">
                <a:latin typeface="+mj-lt"/>
              </a:rPr>
              <a:t>arnyn</a:t>
            </a:r>
            <a:r>
              <a:rPr lang="en-GB" sz="2400" dirty="0">
                <a:latin typeface="+mj-lt"/>
              </a:rPr>
              <a:t> </a:t>
            </a:r>
            <a:r>
              <a:rPr lang="en-GB" sz="2400" dirty="0" err="1">
                <a:latin typeface="+mj-lt"/>
              </a:rPr>
              <a:t>nhw</a:t>
            </a:r>
            <a:r>
              <a:rPr lang="en-GB" sz="2400" dirty="0">
                <a:latin typeface="+mj-lt"/>
              </a:rPr>
              <a:t> a </a:t>
            </a:r>
            <a:r>
              <a:rPr lang="en-GB" sz="2400" dirty="0" err="1">
                <a:latin typeface="+mj-lt"/>
              </a:rPr>
              <a:t>dylanwadu</a:t>
            </a:r>
            <a:r>
              <a:rPr lang="en-GB" sz="2400" dirty="0">
                <a:latin typeface="+mj-lt"/>
              </a:rPr>
              <a:t> </a:t>
            </a:r>
            <a:r>
              <a:rPr lang="en-GB" sz="2400" dirty="0" err="1">
                <a:latin typeface="+mj-lt"/>
              </a:rPr>
              <a:t>ar</a:t>
            </a:r>
            <a:r>
              <a:rPr lang="en-GB" sz="2400" dirty="0">
                <a:latin typeface="+mj-lt"/>
              </a:rPr>
              <a:t> </a:t>
            </a:r>
            <a:r>
              <a:rPr lang="en-GB" sz="2400" dirty="0" err="1">
                <a:latin typeface="+mj-lt"/>
              </a:rPr>
              <a:t>newid</a:t>
            </a:r>
            <a:r>
              <a:rPr lang="en-GB" sz="2400" dirty="0">
                <a:latin typeface="+mj-lt"/>
              </a:rPr>
              <a:t> </a:t>
            </a:r>
          </a:p>
          <a:p>
            <a:r>
              <a:rPr lang="en-GB" sz="2400" dirty="0" smtClean="0">
                <a:solidFill>
                  <a:schemeClr val="tx1"/>
                </a:solidFill>
                <a:latin typeface="+mj-lt"/>
              </a:rPr>
              <a:t>Examine </a:t>
            </a:r>
            <a:r>
              <a:rPr lang="en-GB" sz="2400" dirty="0">
                <a:solidFill>
                  <a:schemeClr val="tx1"/>
                </a:solidFill>
                <a:latin typeface="+mj-lt"/>
              </a:rPr>
              <a:t>and intervene on cases or policy </a:t>
            </a:r>
            <a:r>
              <a:rPr lang="en-GB" sz="2400" dirty="0" smtClean="0">
                <a:latin typeface="+mj-lt"/>
              </a:rPr>
              <a:t>/ </a:t>
            </a:r>
            <a:r>
              <a:rPr lang="en-GB" sz="2400" dirty="0" err="1" smtClean="0">
                <a:latin typeface="+mj-lt"/>
              </a:rPr>
              <a:t>Archwilio</a:t>
            </a:r>
            <a:r>
              <a:rPr lang="en-GB" sz="2400" dirty="0" smtClean="0">
                <a:latin typeface="+mj-lt"/>
              </a:rPr>
              <a:t> </a:t>
            </a:r>
            <a:r>
              <a:rPr lang="en-GB" sz="2400" dirty="0">
                <a:latin typeface="+mj-lt"/>
              </a:rPr>
              <a:t>ac </a:t>
            </a:r>
            <a:r>
              <a:rPr lang="en-GB" sz="2400" dirty="0" err="1">
                <a:latin typeface="+mj-lt"/>
              </a:rPr>
              <a:t>ymyrryd</a:t>
            </a:r>
            <a:r>
              <a:rPr lang="en-GB" sz="2400" dirty="0">
                <a:latin typeface="+mj-lt"/>
              </a:rPr>
              <a:t> </a:t>
            </a:r>
            <a:r>
              <a:rPr lang="en-GB" sz="2400" dirty="0" err="1">
                <a:latin typeface="+mj-lt"/>
              </a:rPr>
              <a:t>mewn</a:t>
            </a:r>
            <a:r>
              <a:rPr lang="en-GB" sz="2400" dirty="0">
                <a:latin typeface="+mj-lt"/>
              </a:rPr>
              <a:t> </a:t>
            </a:r>
            <a:r>
              <a:rPr lang="en-GB" sz="2400" dirty="0" err="1">
                <a:latin typeface="+mj-lt"/>
              </a:rPr>
              <a:t>achosion</a:t>
            </a:r>
            <a:r>
              <a:rPr lang="en-GB" sz="2400" dirty="0">
                <a:latin typeface="+mj-lt"/>
              </a:rPr>
              <a:t> </a:t>
            </a:r>
            <a:r>
              <a:rPr lang="en-GB" sz="2400" dirty="0" err="1">
                <a:latin typeface="+mj-lt"/>
              </a:rPr>
              <a:t>neu</a:t>
            </a:r>
            <a:r>
              <a:rPr lang="en-GB" sz="2400" dirty="0">
                <a:latin typeface="+mj-lt"/>
              </a:rPr>
              <a:t> </a:t>
            </a:r>
            <a:r>
              <a:rPr lang="en-GB" sz="2400" dirty="0" err="1">
                <a:latin typeface="+mj-lt"/>
              </a:rPr>
              <a:t>bolisi</a:t>
            </a:r>
            <a:r>
              <a:rPr lang="en-GB" sz="2400" dirty="0">
                <a:latin typeface="+mj-lt"/>
              </a:rPr>
              <a:t> </a:t>
            </a:r>
            <a:r>
              <a:rPr lang="en-GB" sz="2400" dirty="0" smtClean="0">
                <a:latin typeface="+mj-lt"/>
              </a:rPr>
              <a:t> </a:t>
            </a:r>
            <a:endParaRPr lang="en-GB" sz="2400" dirty="0">
              <a:latin typeface="+mj-lt"/>
            </a:endParaRPr>
          </a:p>
          <a:p>
            <a:r>
              <a:rPr lang="en-US" sz="2400" dirty="0" smtClean="0">
                <a:solidFill>
                  <a:schemeClr val="tx1"/>
                </a:solidFill>
                <a:latin typeface="+mj-lt"/>
              </a:rPr>
              <a:t>Support </a:t>
            </a:r>
            <a:r>
              <a:rPr lang="en-US" sz="2400" dirty="0">
                <a:solidFill>
                  <a:schemeClr val="tx1"/>
                </a:solidFill>
                <a:latin typeface="+mj-lt"/>
              </a:rPr>
              <a:t>all children to 18, and 25 if they have been in care </a:t>
            </a:r>
            <a:r>
              <a:rPr lang="en-US" sz="2400" dirty="0" smtClean="0">
                <a:latin typeface="+mj-lt"/>
              </a:rPr>
              <a:t>/ </a:t>
            </a:r>
            <a:r>
              <a:rPr lang="en-US" sz="2400" dirty="0" err="1" smtClean="0">
                <a:latin typeface="+mj-lt"/>
              </a:rPr>
              <a:t>Cefnogi</a:t>
            </a:r>
            <a:r>
              <a:rPr lang="en-US" sz="2400" dirty="0" smtClean="0">
                <a:latin typeface="+mj-lt"/>
              </a:rPr>
              <a:t> </a:t>
            </a:r>
            <a:r>
              <a:rPr lang="en-US" sz="2400" dirty="0" err="1">
                <a:latin typeface="+mj-lt"/>
              </a:rPr>
              <a:t>pob</a:t>
            </a:r>
            <a:r>
              <a:rPr lang="en-US" sz="2400" dirty="0">
                <a:latin typeface="+mj-lt"/>
              </a:rPr>
              <a:t> </a:t>
            </a:r>
            <a:r>
              <a:rPr lang="en-US" sz="2400" dirty="0" err="1">
                <a:latin typeface="+mj-lt"/>
              </a:rPr>
              <a:t>plentyn</a:t>
            </a:r>
            <a:r>
              <a:rPr lang="en-US" sz="2400" dirty="0">
                <a:latin typeface="+mj-lt"/>
              </a:rPr>
              <a:t> </a:t>
            </a:r>
            <a:r>
              <a:rPr lang="en-US" sz="2400" dirty="0" err="1">
                <a:latin typeface="+mj-lt"/>
              </a:rPr>
              <a:t>hyd</a:t>
            </a:r>
            <a:r>
              <a:rPr lang="en-US" sz="2400" dirty="0">
                <a:latin typeface="+mj-lt"/>
              </a:rPr>
              <a:t> at 18, a 25 </a:t>
            </a:r>
            <a:r>
              <a:rPr lang="en-US" sz="2400" dirty="0" err="1">
                <a:latin typeface="+mj-lt"/>
              </a:rPr>
              <a:t>os</a:t>
            </a:r>
            <a:r>
              <a:rPr lang="en-US" sz="2400" dirty="0">
                <a:latin typeface="+mj-lt"/>
              </a:rPr>
              <a:t> </a:t>
            </a:r>
            <a:r>
              <a:rPr lang="en-US" sz="2400" dirty="0" err="1">
                <a:latin typeface="+mj-lt"/>
              </a:rPr>
              <a:t>ydyn</a:t>
            </a:r>
            <a:r>
              <a:rPr lang="en-US" sz="2400" dirty="0">
                <a:latin typeface="+mj-lt"/>
              </a:rPr>
              <a:t> </a:t>
            </a:r>
            <a:r>
              <a:rPr lang="en-US" sz="2400" dirty="0" err="1">
                <a:latin typeface="+mj-lt"/>
              </a:rPr>
              <a:t>nhw</a:t>
            </a:r>
            <a:r>
              <a:rPr lang="en-US" sz="2400" dirty="0">
                <a:latin typeface="+mj-lt"/>
              </a:rPr>
              <a:t> </a:t>
            </a:r>
            <a:r>
              <a:rPr lang="en-US" sz="2400" dirty="0" err="1">
                <a:latin typeface="+mj-lt"/>
              </a:rPr>
              <a:t>wedi</a:t>
            </a:r>
            <a:r>
              <a:rPr lang="en-US" sz="2400" dirty="0">
                <a:latin typeface="+mj-lt"/>
              </a:rPr>
              <a:t> bod </a:t>
            </a:r>
            <a:r>
              <a:rPr lang="en-US" sz="2400" dirty="0" err="1">
                <a:latin typeface="+mj-lt"/>
              </a:rPr>
              <a:t>mewn</a:t>
            </a:r>
            <a:r>
              <a:rPr lang="en-US" sz="2400" dirty="0">
                <a:latin typeface="+mj-lt"/>
              </a:rPr>
              <a:t> </a:t>
            </a:r>
            <a:r>
              <a:rPr lang="en-US" sz="2400" dirty="0" err="1">
                <a:latin typeface="+mj-lt"/>
              </a:rPr>
              <a:t>gofal</a:t>
            </a:r>
            <a:r>
              <a:rPr lang="en-US" sz="2400" dirty="0">
                <a:latin typeface="+mj-lt"/>
              </a:rPr>
              <a:t> </a:t>
            </a:r>
            <a:r>
              <a:rPr lang="en-US" sz="2400" dirty="0" smtClean="0">
                <a:latin typeface="+mj-lt"/>
              </a:rPr>
              <a:t> </a:t>
            </a:r>
            <a:endParaRPr lang="en-GB" sz="2400"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solidFill>
                <a:schemeClr val="bg1"/>
              </a:solidFill>
              <a:latin typeface="+mj-lt"/>
            </a:endParaRPr>
          </a:p>
          <a:p>
            <a:endParaRPr lang="en-GB" dirty="0">
              <a:latin typeface="+mj-lt"/>
            </a:endParaRPr>
          </a:p>
          <a:p>
            <a:pPr marL="0" indent="0">
              <a:buNone/>
            </a:pPr>
            <a:endParaRPr lang="en-GB" dirty="0">
              <a:latin typeface="+mj-lt"/>
            </a:endParaRPr>
          </a:p>
        </p:txBody>
      </p:sp>
      <p:pic>
        <p:nvPicPr>
          <p:cNvPr id="7" name="Picture 6"/>
          <p:cNvPicPr>
            <a:picLocks noChangeAspect="1"/>
          </p:cNvPicPr>
          <p:nvPr/>
        </p:nvPicPr>
        <p:blipFill rotWithShape="1">
          <a:blip r:embed="rId3"/>
          <a:srcRect l="22414" r="27709"/>
          <a:stretch/>
        </p:blipFill>
        <p:spPr>
          <a:xfrm>
            <a:off x="9414934" y="619372"/>
            <a:ext cx="2163940" cy="2245554"/>
          </a:xfrm>
          <a:prstGeom prst="rect">
            <a:avLst/>
          </a:prstGeom>
        </p:spPr>
      </p:pic>
    </p:spTree>
    <p:extLst>
      <p:ext uri="{BB962C8B-B14F-4D97-AF65-F5344CB8AC3E}">
        <p14:creationId xmlns:p14="http://schemas.microsoft.com/office/powerpoint/2010/main" val="283520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75" y="764247"/>
            <a:ext cx="4870893" cy="3746667"/>
          </a:xfrm>
        </p:spPr>
        <p:txBody>
          <a:bodyPr/>
          <a:lstStyle/>
          <a:p>
            <a:r>
              <a:rPr lang="en-US" sz="2800" b="1" dirty="0">
                <a:solidFill>
                  <a:schemeClr val="tx1"/>
                </a:solidFill>
                <a:latin typeface="+mj-lt"/>
              </a:rPr>
              <a:t>What about you?</a:t>
            </a:r>
          </a:p>
          <a:p>
            <a:endParaRPr lang="en-US" sz="2800" b="1" dirty="0">
              <a:solidFill>
                <a:schemeClr val="tx1"/>
              </a:solidFill>
              <a:latin typeface="+mj-lt"/>
            </a:endParaRPr>
          </a:p>
          <a:p>
            <a:r>
              <a:rPr lang="en-US" sz="2800" b="1" dirty="0">
                <a:solidFill>
                  <a:schemeClr val="tx1"/>
                </a:solidFill>
                <a:latin typeface="+mj-lt"/>
              </a:rPr>
              <a:t>Along with the Government, all people who care for children and young people are duty bearers under the UNCRC. That means they have a responsibility to uphold children s rights.</a:t>
            </a:r>
          </a:p>
        </p:txBody>
      </p:sp>
      <p:sp>
        <p:nvSpPr>
          <p:cNvPr id="7" name="Rectangle 6"/>
          <p:cNvSpPr/>
          <p:nvPr/>
        </p:nvSpPr>
        <p:spPr>
          <a:xfrm>
            <a:off x="5973097" y="764247"/>
            <a:ext cx="5574997" cy="3539430"/>
          </a:xfrm>
          <a:prstGeom prst="rect">
            <a:avLst/>
          </a:prstGeom>
        </p:spPr>
        <p:txBody>
          <a:bodyPr wrap="square">
            <a:spAutoFit/>
          </a:bodyPr>
          <a:lstStyle/>
          <a:p>
            <a:r>
              <a:rPr lang="en-GB" sz="2800" b="1" dirty="0">
                <a:solidFill>
                  <a:schemeClr val="bg1"/>
                </a:solidFill>
                <a:latin typeface="+mj-lt"/>
              </a:rPr>
              <a:t>Beth </a:t>
            </a:r>
            <a:r>
              <a:rPr lang="en-GB" sz="2800" b="1" dirty="0" err="1">
                <a:solidFill>
                  <a:schemeClr val="bg1"/>
                </a:solidFill>
                <a:latin typeface="+mj-lt"/>
              </a:rPr>
              <a:t>amdanoch</a:t>
            </a:r>
            <a:r>
              <a:rPr lang="en-GB" sz="2800" b="1" dirty="0">
                <a:solidFill>
                  <a:schemeClr val="bg1"/>
                </a:solidFill>
                <a:latin typeface="+mj-lt"/>
              </a:rPr>
              <a:t> chi?</a:t>
            </a:r>
          </a:p>
          <a:p>
            <a:pPr marL="285750" indent="-285750">
              <a:buFont typeface="Arial" panose="020B0604020202020204" pitchFamily="34" charset="0"/>
              <a:buChar char="•"/>
            </a:pPr>
            <a:endParaRPr lang="en-GB" sz="2800" b="1" dirty="0">
              <a:solidFill>
                <a:schemeClr val="bg1"/>
              </a:solidFill>
              <a:latin typeface="+mj-lt"/>
            </a:endParaRPr>
          </a:p>
          <a:p>
            <a:r>
              <a:rPr lang="en-GB" sz="2800" b="1" dirty="0" err="1">
                <a:solidFill>
                  <a:schemeClr val="bg1"/>
                </a:solidFill>
                <a:latin typeface="+mj-lt"/>
              </a:rPr>
              <a:t>Ar</a:t>
            </a:r>
            <a:r>
              <a:rPr lang="en-GB" sz="2800" b="1" dirty="0">
                <a:solidFill>
                  <a:schemeClr val="bg1"/>
                </a:solidFill>
                <a:latin typeface="+mj-lt"/>
              </a:rPr>
              <a:t> y </a:t>
            </a:r>
            <a:r>
              <a:rPr lang="en-GB" sz="2800" b="1" dirty="0" err="1">
                <a:solidFill>
                  <a:schemeClr val="bg1"/>
                </a:solidFill>
                <a:latin typeface="+mj-lt"/>
              </a:rPr>
              <a:t>cyd</a:t>
            </a:r>
            <a:r>
              <a:rPr lang="en-GB" sz="2800" b="1" dirty="0">
                <a:solidFill>
                  <a:schemeClr val="bg1"/>
                </a:solidFill>
                <a:latin typeface="+mj-lt"/>
              </a:rPr>
              <a:t> </a:t>
            </a:r>
            <a:r>
              <a:rPr lang="en-GB" sz="2800" b="1" dirty="0" err="1">
                <a:solidFill>
                  <a:schemeClr val="bg1"/>
                </a:solidFill>
                <a:latin typeface="+mj-lt"/>
              </a:rPr>
              <a:t>â’r</a:t>
            </a:r>
            <a:r>
              <a:rPr lang="en-GB" sz="2800" b="1" dirty="0">
                <a:solidFill>
                  <a:schemeClr val="bg1"/>
                </a:solidFill>
                <a:latin typeface="+mj-lt"/>
              </a:rPr>
              <a:t> </a:t>
            </a:r>
            <a:r>
              <a:rPr lang="en-GB" sz="2800" b="1" dirty="0" err="1">
                <a:solidFill>
                  <a:schemeClr val="bg1"/>
                </a:solidFill>
                <a:latin typeface="+mj-lt"/>
              </a:rPr>
              <a:t>Llywodraeth</a:t>
            </a:r>
            <a:r>
              <a:rPr lang="en-GB" sz="2800" b="1" dirty="0">
                <a:solidFill>
                  <a:schemeClr val="bg1"/>
                </a:solidFill>
                <a:latin typeface="+mj-lt"/>
              </a:rPr>
              <a:t>, </a:t>
            </a:r>
            <a:r>
              <a:rPr lang="en-GB" sz="2800" b="1" dirty="0" err="1">
                <a:solidFill>
                  <a:schemeClr val="bg1"/>
                </a:solidFill>
                <a:latin typeface="+mj-lt"/>
              </a:rPr>
              <a:t>mae</a:t>
            </a:r>
            <a:r>
              <a:rPr lang="en-GB" sz="2800" b="1" dirty="0">
                <a:solidFill>
                  <a:schemeClr val="bg1"/>
                </a:solidFill>
                <a:latin typeface="+mj-lt"/>
              </a:rPr>
              <a:t> </a:t>
            </a:r>
            <a:r>
              <a:rPr lang="en-GB" sz="2800" b="1" dirty="0" err="1">
                <a:solidFill>
                  <a:schemeClr val="bg1"/>
                </a:solidFill>
                <a:latin typeface="+mj-lt"/>
              </a:rPr>
              <a:t>dyletswydd</a:t>
            </a:r>
            <a:r>
              <a:rPr lang="en-GB" sz="2800" b="1" dirty="0">
                <a:solidFill>
                  <a:schemeClr val="bg1"/>
                </a:solidFill>
                <a:latin typeface="+mj-lt"/>
              </a:rPr>
              <a:t> </a:t>
            </a:r>
            <a:r>
              <a:rPr lang="en-GB" sz="2800" b="1" dirty="0" err="1">
                <a:solidFill>
                  <a:schemeClr val="bg1"/>
                </a:solidFill>
                <a:latin typeface="+mj-lt"/>
              </a:rPr>
              <a:t>ar</a:t>
            </a:r>
            <a:r>
              <a:rPr lang="en-GB" sz="2800" b="1" dirty="0">
                <a:solidFill>
                  <a:schemeClr val="bg1"/>
                </a:solidFill>
                <a:latin typeface="+mj-lt"/>
              </a:rPr>
              <a:t> </a:t>
            </a:r>
            <a:r>
              <a:rPr lang="en-GB" sz="2800" b="1" dirty="0" err="1">
                <a:solidFill>
                  <a:schemeClr val="bg1"/>
                </a:solidFill>
                <a:latin typeface="+mj-lt"/>
              </a:rPr>
              <a:t>bawb</a:t>
            </a:r>
            <a:r>
              <a:rPr lang="en-GB" sz="2800" b="1" dirty="0">
                <a:solidFill>
                  <a:schemeClr val="bg1"/>
                </a:solidFill>
                <a:latin typeface="+mj-lt"/>
              </a:rPr>
              <a:t> </a:t>
            </a:r>
            <a:r>
              <a:rPr lang="en-GB" sz="2800" b="1" dirty="0" err="1">
                <a:solidFill>
                  <a:schemeClr val="bg1"/>
                </a:solidFill>
                <a:latin typeface="+mj-lt"/>
              </a:rPr>
              <a:t>sy’n</a:t>
            </a:r>
            <a:r>
              <a:rPr lang="en-GB" sz="2800" b="1" dirty="0">
                <a:solidFill>
                  <a:schemeClr val="bg1"/>
                </a:solidFill>
                <a:latin typeface="+mj-lt"/>
              </a:rPr>
              <a:t> </a:t>
            </a:r>
            <a:r>
              <a:rPr lang="en-GB" sz="2800" b="1" dirty="0" err="1">
                <a:solidFill>
                  <a:schemeClr val="bg1"/>
                </a:solidFill>
                <a:latin typeface="+mj-lt"/>
              </a:rPr>
              <a:t>gofalu</a:t>
            </a:r>
            <a:r>
              <a:rPr lang="en-GB" sz="2800" b="1" dirty="0">
                <a:solidFill>
                  <a:schemeClr val="bg1"/>
                </a:solidFill>
                <a:latin typeface="+mj-lt"/>
              </a:rPr>
              <a:t> am </a:t>
            </a:r>
            <a:r>
              <a:rPr lang="en-GB" sz="2800" b="1" dirty="0" err="1">
                <a:solidFill>
                  <a:schemeClr val="bg1"/>
                </a:solidFill>
                <a:latin typeface="+mj-lt"/>
              </a:rPr>
              <a:t>blant</a:t>
            </a:r>
            <a:r>
              <a:rPr lang="en-GB" sz="2800" b="1" dirty="0">
                <a:solidFill>
                  <a:schemeClr val="bg1"/>
                </a:solidFill>
                <a:latin typeface="+mj-lt"/>
              </a:rPr>
              <a:t> a </a:t>
            </a:r>
            <a:r>
              <a:rPr lang="en-GB" sz="2800" b="1" dirty="0" err="1">
                <a:solidFill>
                  <a:schemeClr val="bg1"/>
                </a:solidFill>
                <a:latin typeface="+mj-lt"/>
              </a:rPr>
              <a:t>phobl</a:t>
            </a:r>
            <a:r>
              <a:rPr lang="en-GB" sz="2800" b="1" dirty="0">
                <a:solidFill>
                  <a:schemeClr val="bg1"/>
                </a:solidFill>
                <a:latin typeface="+mj-lt"/>
              </a:rPr>
              <a:t> </a:t>
            </a:r>
            <a:r>
              <a:rPr lang="en-GB" sz="2800" b="1" dirty="0" err="1">
                <a:solidFill>
                  <a:schemeClr val="bg1"/>
                </a:solidFill>
                <a:latin typeface="+mj-lt"/>
              </a:rPr>
              <a:t>ifanc</a:t>
            </a:r>
            <a:r>
              <a:rPr lang="en-GB" sz="2800" b="1" dirty="0">
                <a:solidFill>
                  <a:schemeClr val="bg1"/>
                </a:solidFill>
                <a:latin typeface="+mj-lt"/>
              </a:rPr>
              <a:t> o </a:t>
            </a:r>
            <a:r>
              <a:rPr lang="en-GB" sz="2800" b="1" dirty="0" err="1">
                <a:solidFill>
                  <a:schemeClr val="bg1"/>
                </a:solidFill>
                <a:latin typeface="+mj-lt"/>
              </a:rPr>
              <a:t>dan</a:t>
            </a:r>
            <a:r>
              <a:rPr lang="en-GB" sz="2800" b="1" dirty="0">
                <a:solidFill>
                  <a:schemeClr val="bg1"/>
                </a:solidFill>
                <a:latin typeface="+mj-lt"/>
              </a:rPr>
              <a:t> CCUHP. Mae </a:t>
            </a:r>
            <a:r>
              <a:rPr lang="en-GB" sz="2800" b="1" dirty="0" err="1">
                <a:solidFill>
                  <a:schemeClr val="bg1"/>
                </a:solidFill>
                <a:latin typeface="+mj-lt"/>
              </a:rPr>
              <a:t>hynny’n</a:t>
            </a:r>
            <a:r>
              <a:rPr lang="en-GB" sz="2800" b="1" dirty="0">
                <a:solidFill>
                  <a:schemeClr val="bg1"/>
                </a:solidFill>
                <a:latin typeface="+mj-lt"/>
              </a:rPr>
              <a:t> </a:t>
            </a:r>
            <a:r>
              <a:rPr lang="en-GB" sz="2800" b="1" dirty="0" err="1">
                <a:solidFill>
                  <a:schemeClr val="bg1"/>
                </a:solidFill>
                <a:latin typeface="+mj-lt"/>
              </a:rPr>
              <a:t>golygu</a:t>
            </a:r>
            <a:r>
              <a:rPr lang="en-GB" sz="2800" b="1" dirty="0">
                <a:solidFill>
                  <a:schemeClr val="bg1"/>
                </a:solidFill>
                <a:latin typeface="+mj-lt"/>
              </a:rPr>
              <a:t> bod </a:t>
            </a:r>
            <a:r>
              <a:rPr lang="en-GB" sz="2800" b="1" dirty="0" err="1">
                <a:solidFill>
                  <a:schemeClr val="bg1"/>
                </a:solidFill>
                <a:latin typeface="+mj-lt"/>
              </a:rPr>
              <a:t>cyfrifoldeb</a:t>
            </a:r>
            <a:r>
              <a:rPr lang="en-GB" sz="2800" b="1" dirty="0">
                <a:solidFill>
                  <a:schemeClr val="bg1"/>
                </a:solidFill>
                <a:latin typeface="+mj-lt"/>
              </a:rPr>
              <a:t> </a:t>
            </a:r>
            <a:r>
              <a:rPr lang="en-GB" sz="2800" b="1" dirty="0" err="1">
                <a:solidFill>
                  <a:schemeClr val="bg1"/>
                </a:solidFill>
                <a:latin typeface="+mj-lt"/>
              </a:rPr>
              <a:t>arnyn</a:t>
            </a:r>
            <a:r>
              <a:rPr lang="en-GB" sz="2800" b="1" dirty="0">
                <a:solidFill>
                  <a:schemeClr val="bg1"/>
                </a:solidFill>
                <a:latin typeface="+mj-lt"/>
              </a:rPr>
              <a:t> </a:t>
            </a:r>
            <a:r>
              <a:rPr lang="en-GB" sz="2800" b="1" dirty="0" err="1">
                <a:solidFill>
                  <a:schemeClr val="bg1"/>
                </a:solidFill>
                <a:latin typeface="+mj-lt"/>
              </a:rPr>
              <a:t>nhw</a:t>
            </a:r>
            <a:r>
              <a:rPr lang="en-GB" sz="2800" b="1" dirty="0">
                <a:solidFill>
                  <a:schemeClr val="bg1"/>
                </a:solidFill>
                <a:latin typeface="+mj-lt"/>
              </a:rPr>
              <a:t> </a:t>
            </a:r>
            <a:r>
              <a:rPr lang="en-GB" sz="2800" b="1" dirty="0" err="1">
                <a:solidFill>
                  <a:schemeClr val="bg1"/>
                </a:solidFill>
                <a:latin typeface="+mj-lt"/>
              </a:rPr>
              <a:t>i</a:t>
            </a:r>
            <a:r>
              <a:rPr lang="en-GB" sz="2800" b="1" dirty="0">
                <a:solidFill>
                  <a:schemeClr val="bg1"/>
                </a:solidFill>
                <a:latin typeface="+mj-lt"/>
              </a:rPr>
              <a:t> </a:t>
            </a:r>
            <a:r>
              <a:rPr lang="en-GB" sz="2800" b="1" dirty="0" err="1">
                <a:solidFill>
                  <a:schemeClr val="bg1"/>
                </a:solidFill>
                <a:latin typeface="+mj-lt"/>
              </a:rPr>
              <a:t>gynnal</a:t>
            </a:r>
            <a:r>
              <a:rPr lang="en-GB" sz="2800" b="1" dirty="0">
                <a:solidFill>
                  <a:schemeClr val="bg1"/>
                </a:solidFill>
                <a:latin typeface="+mj-lt"/>
              </a:rPr>
              <a:t> </a:t>
            </a:r>
            <a:r>
              <a:rPr lang="en-GB" sz="2800" b="1" dirty="0" err="1">
                <a:solidFill>
                  <a:schemeClr val="bg1"/>
                </a:solidFill>
                <a:latin typeface="+mj-lt"/>
              </a:rPr>
              <a:t>hawliau</a:t>
            </a:r>
            <a:r>
              <a:rPr lang="en-GB" sz="2800" b="1" dirty="0">
                <a:solidFill>
                  <a:schemeClr val="bg1"/>
                </a:solidFill>
                <a:latin typeface="+mj-lt"/>
              </a:rPr>
              <a:t> plant. </a:t>
            </a:r>
          </a:p>
        </p:txBody>
      </p:sp>
    </p:spTree>
    <p:extLst>
      <p:ext uri="{BB962C8B-B14F-4D97-AF65-F5344CB8AC3E}">
        <p14:creationId xmlns:p14="http://schemas.microsoft.com/office/powerpoint/2010/main" val="346521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918279" y="672746"/>
            <a:ext cx="5231567" cy="332399"/>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r>
              <a:rPr lang="en-US" sz="2400" dirty="0"/>
              <a:t>.</a:t>
            </a:r>
          </a:p>
        </p:txBody>
      </p:sp>
      <p:pic>
        <p:nvPicPr>
          <p:cNvPr id="4" name="Picture 3">
            <a:hlinkClick r:id="rId3"/>
          </p:cNvPr>
          <p:cNvPicPr>
            <a:picLocks noChangeAspect="1"/>
          </p:cNvPicPr>
          <p:nvPr/>
        </p:nvPicPr>
        <p:blipFill>
          <a:blip r:embed="rId4"/>
          <a:stretch>
            <a:fillRect/>
          </a:stretch>
        </p:blipFill>
        <p:spPr>
          <a:xfrm>
            <a:off x="6691829" y="1319512"/>
            <a:ext cx="3717668" cy="3217142"/>
          </a:xfrm>
          <a:prstGeom prst="rect">
            <a:avLst/>
          </a:prstGeom>
        </p:spPr>
      </p:pic>
      <p:pic>
        <p:nvPicPr>
          <p:cNvPr id="6" name="Picture 5">
            <a:hlinkClick r:id="rId5"/>
          </p:cNvPr>
          <p:cNvPicPr>
            <a:picLocks noChangeAspect="1"/>
          </p:cNvPicPr>
          <p:nvPr/>
        </p:nvPicPr>
        <p:blipFill>
          <a:blip r:embed="rId6"/>
          <a:stretch>
            <a:fillRect/>
          </a:stretch>
        </p:blipFill>
        <p:spPr>
          <a:xfrm>
            <a:off x="1621870" y="1503743"/>
            <a:ext cx="3536415" cy="3217142"/>
          </a:xfrm>
          <a:prstGeom prst="rect">
            <a:avLst/>
          </a:prstGeom>
        </p:spPr>
      </p:pic>
      <p:sp>
        <p:nvSpPr>
          <p:cNvPr id="2" name="Rectangle 1"/>
          <p:cNvSpPr/>
          <p:nvPr/>
        </p:nvSpPr>
        <p:spPr>
          <a:xfrm>
            <a:off x="6691829" y="488515"/>
            <a:ext cx="3717668" cy="830997"/>
          </a:xfrm>
          <a:prstGeom prst="rect">
            <a:avLst/>
          </a:prstGeom>
        </p:spPr>
        <p:txBody>
          <a:bodyPr wrap="square">
            <a:spAutoFit/>
          </a:bodyPr>
          <a:lstStyle/>
          <a:p>
            <a:pPr algn="ctr" hangingPunct="0"/>
            <a:r>
              <a:rPr lang="en-GB" sz="2400" b="1" dirty="0" err="1">
                <a:solidFill>
                  <a:schemeClr val="bg1"/>
                </a:solidFill>
                <a:latin typeface="+mj-lt"/>
                <a:cs typeface="Arial" panose="020B0604020202020204" pitchFamily="34" charset="0"/>
                <a:sym typeface="Calibri"/>
              </a:rPr>
              <a:t>Fideo</a:t>
            </a:r>
            <a:r>
              <a:rPr lang="en-GB" sz="2400" b="1" dirty="0">
                <a:solidFill>
                  <a:schemeClr val="bg1"/>
                </a:solidFill>
                <a:latin typeface="+mj-lt"/>
                <a:cs typeface="Arial" panose="020B0604020202020204" pitchFamily="34" charset="0"/>
                <a:sym typeface="Calibri"/>
              </a:rPr>
              <a:t> - </a:t>
            </a:r>
            <a:r>
              <a:rPr lang="en-GB" sz="2400" b="1" dirty="0" err="1">
                <a:solidFill>
                  <a:schemeClr val="bg1"/>
                </a:solidFill>
                <a:latin typeface="+mj-lt"/>
                <a:cs typeface="Arial" panose="020B0604020202020204" pitchFamily="34" charset="0"/>
                <a:sym typeface="Calibri"/>
              </a:rPr>
              <a:t>Rhoi</a:t>
            </a:r>
            <a:r>
              <a:rPr lang="en-GB" sz="2400" b="1" dirty="0">
                <a:solidFill>
                  <a:schemeClr val="bg1"/>
                </a:solidFill>
                <a:latin typeface="+mj-lt"/>
                <a:cs typeface="Arial" panose="020B0604020202020204" pitchFamily="34" charset="0"/>
                <a:sym typeface="Calibri"/>
              </a:rPr>
              <a:t> ‘</a:t>
            </a:r>
            <a:r>
              <a:rPr lang="en-GB" sz="2400" b="1" dirty="0" err="1">
                <a:solidFill>
                  <a:schemeClr val="bg1"/>
                </a:solidFill>
                <a:latin typeface="+mj-lt"/>
                <a:cs typeface="Arial" panose="020B0604020202020204" pitchFamily="34" charset="0"/>
                <a:sym typeface="Calibri"/>
              </a:rPr>
              <a:t>Sylw</a:t>
            </a:r>
            <a:r>
              <a:rPr lang="en-GB" sz="2400" b="1" dirty="0">
                <a:solidFill>
                  <a:schemeClr val="bg1"/>
                </a:solidFill>
                <a:latin typeface="+mj-lt"/>
                <a:cs typeface="Arial" panose="020B0604020202020204" pitchFamily="34" charset="0"/>
                <a:sym typeface="Calibri"/>
              </a:rPr>
              <a:t> </a:t>
            </a:r>
            <a:r>
              <a:rPr lang="en-GB" sz="2400" b="1" dirty="0" err="1">
                <a:solidFill>
                  <a:schemeClr val="bg1"/>
                </a:solidFill>
                <a:latin typeface="+mj-lt"/>
                <a:cs typeface="Arial" panose="020B0604020202020204" pitchFamily="34" charset="0"/>
                <a:sym typeface="Calibri"/>
              </a:rPr>
              <a:t>Dyledus</a:t>
            </a:r>
            <a:r>
              <a:rPr lang="en-GB" sz="2400" b="1" dirty="0">
                <a:solidFill>
                  <a:schemeClr val="bg1"/>
                </a:solidFill>
                <a:latin typeface="+mj-lt"/>
                <a:cs typeface="Arial" panose="020B0604020202020204" pitchFamily="34" charset="0"/>
                <a:sym typeface="Calibri"/>
              </a:rPr>
              <a:t>’ </a:t>
            </a:r>
            <a:r>
              <a:rPr lang="en-GB" sz="2400" b="1" dirty="0" err="1">
                <a:solidFill>
                  <a:schemeClr val="bg1"/>
                </a:solidFill>
                <a:latin typeface="+mj-lt"/>
                <a:cs typeface="Arial" panose="020B0604020202020204" pitchFamily="34" charset="0"/>
                <a:sym typeface="Calibri"/>
              </a:rPr>
              <a:t>i’r</a:t>
            </a:r>
            <a:r>
              <a:rPr lang="en-GB" sz="2400" b="1" dirty="0">
                <a:solidFill>
                  <a:schemeClr val="bg1"/>
                </a:solidFill>
                <a:latin typeface="+mj-lt"/>
                <a:cs typeface="Arial" panose="020B0604020202020204" pitchFamily="34" charset="0"/>
                <a:sym typeface="Calibri"/>
              </a:rPr>
              <a:t> </a:t>
            </a:r>
            <a:r>
              <a:rPr lang="en-GB" sz="2400" b="1" dirty="0" err="1">
                <a:solidFill>
                  <a:schemeClr val="bg1"/>
                </a:solidFill>
                <a:latin typeface="+mj-lt"/>
                <a:cs typeface="Arial" panose="020B0604020202020204" pitchFamily="34" charset="0"/>
                <a:sym typeface="Calibri"/>
              </a:rPr>
              <a:t>Confensiwn</a:t>
            </a:r>
            <a:endParaRPr lang="en-GB" sz="2400" b="1" dirty="0">
              <a:solidFill>
                <a:schemeClr val="bg1"/>
              </a:solidFill>
              <a:latin typeface="+mj-lt"/>
              <a:cs typeface="Arial" panose="020B0604020202020204" pitchFamily="34" charset="0"/>
              <a:sym typeface="Calibri"/>
            </a:endParaRPr>
          </a:p>
        </p:txBody>
      </p:sp>
      <p:sp>
        <p:nvSpPr>
          <p:cNvPr id="7" name="Rectangle 6"/>
          <p:cNvSpPr/>
          <p:nvPr/>
        </p:nvSpPr>
        <p:spPr>
          <a:xfrm>
            <a:off x="1484826" y="488515"/>
            <a:ext cx="4098472" cy="830997"/>
          </a:xfrm>
          <a:prstGeom prst="rect">
            <a:avLst/>
          </a:prstGeom>
        </p:spPr>
        <p:txBody>
          <a:bodyPr wrap="square">
            <a:spAutoFit/>
          </a:bodyPr>
          <a:lstStyle/>
          <a:p>
            <a:pPr algn="ctr"/>
            <a:r>
              <a:rPr lang="en-GB" sz="2400" b="1" dirty="0">
                <a:solidFill>
                  <a:schemeClr val="tx2">
                    <a:lumMod val="75000"/>
                  </a:schemeClr>
                </a:solidFill>
                <a:latin typeface="+mj-lt"/>
                <a:cs typeface="Arial" panose="020B0604020202020204" pitchFamily="34" charset="0"/>
              </a:rPr>
              <a:t>Video – Having ‘Due Regard’ to the Convention</a:t>
            </a:r>
          </a:p>
        </p:txBody>
      </p:sp>
    </p:spTree>
    <p:extLst>
      <p:ext uri="{BB962C8B-B14F-4D97-AF65-F5344CB8AC3E}">
        <p14:creationId xmlns:p14="http://schemas.microsoft.com/office/powerpoint/2010/main" val="139663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7976" y="820995"/>
            <a:ext cx="4975959" cy="3877985"/>
          </a:xfrm>
        </p:spPr>
        <p:txBody>
          <a:bodyPr/>
          <a:lstStyle/>
          <a:p>
            <a:r>
              <a:rPr lang="en-US" sz="4000" dirty="0" err="1" smtClean="0">
                <a:latin typeface="VAG Round" panose="040B7200000000000000" pitchFamily="82" charset="0"/>
              </a:rPr>
              <a:t>Hawliau</a:t>
            </a:r>
            <a:r>
              <a:rPr lang="en-US" sz="4000" dirty="0" smtClean="0">
                <a:latin typeface="VAG Round" panose="040B7200000000000000" pitchFamily="82" charset="0"/>
              </a:rPr>
              <a:t> </a:t>
            </a:r>
            <a:r>
              <a:rPr lang="en-US" sz="4000" dirty="0">
                <a:latin typeface="VAG Round" panose="040B7200000000000000" pitchFamily="82" charset="0"/>
              </a:rPr>
              <a:t>Plant </a:t>
            </a:r>
            <a:r>
              <a:rPr lang="en-US" sz="4000" dirty="0" err="1">
                <a:latin typeface="VAG Round" panose="040B7200000000000000" pitchFamily="82" charset="0"/>
              </a:rPr>
              <a:t>mewn</a:t>
            </a:r>
            <a:r>
              <a:rPr lang="en-US" sz="4000" dirty="0">
                <a:latin typeface="VAG Round" panose="040B7200000000000000" pitchFamily="82" charset="0"/>
              </a:rPr>
              <a:t> </a:t>
            </a:r>
            <a:r>
              <a:rPr lang="en-US" sz="4000" dirty="0" err="1">
                <a:latin typeface="VAG Round" panose="040B7200000000000000" pitchFamily="82" charset="0"/>
              </a:rPr>
              <a:t>gofal</a:t>
            </a:r>
            <a:r>
              <a:rPr lang="en-US" sz="4000" dirty="0">
                <a:latin typeface="VAG Round" panose="040B7200000000000000" pitchFamily="82" charset="0"/>
              </a:rPr>
              <a:t> </a:t>
            </a:r>
            <a:r>
              <a:rPr lang="en-US" sz="4000" dirty="0" err="1">
                <a:latin typeface="VAG Round" panose="040B7200000000000000" pitchFamily="82" charset="0"/>
              </a:rPr>
              <a:t>cymdeithasol</a:t>
            </a:r>
            <a:r>
              <a:rPr lang="en-US" sz="4000" dirty="0">
                <a:latin typeface="VAG Round" panose="040B7200000000000000" pitchFamily="82" charset="0"/>
              </a:rPr>
              <a:t>: </a:t>
            </a:r>
            <a:r>
              <a:rPr lang="en-US" sz="4000" dirty="0" err="1">
                <a:latin typeface="VAG Round" panose="040B7200000000000000" pitchFamily="82" charset="0"/>
              </a:rPr>
              <a:t>sylfaen</a:t>
            </a:r>
            <a:r>
              <a:rPr lang="en-US" sz="4000" dirty="0">
                <a:latin typeface="VAG Round" panose="040B7200000000000000" pitchFamily="82" charset="0"/>
              </a:rPr>
              <a:t> </a:t>
            </a:r>
            <a:r>
              <a:rPr lang="en-US" sz="4000" dirty="0" err="1">
                <a:latin typeface="VAG Round" panose="040B7200000000000000" pitchFamily="82" charset="0"/>
              </a:rPr>
              <a:t>gyfreithiol</a:t>
            </a:r>
            <a:r>
              <a:rPr lang="en-US" sz="4000" dirty="0">
                <a:latin typeface="VAG Round" panose="040B7200000000000000" pitchFamily="82" charset="0"/>
              </a:rPr>
              <a:t> </a:t>
            </a:r>
            <a:r>
              <a:rPr lang="en-US" sz="4000" dirty="0" err="1">
                <a:latin typeface="VAG Round" panose="040B7200000000000000" pitchFamily="82" charset="0"/>
              </a:rPr>
              <a:t>a’r</a:t>
            </a:r>
            <a:r>
              <a:rPr lang="en-US" sz="4000" dirty="0">
                <a:latin typeface="VAG Round" panose="040B7200000000000000" pitchFamily="82" charset="0"/>
              </a:rPr>
              <a:t> </a:t>
            </a:r>
            <a:r>
              <a:rPr lang="en-US" sz="4000" dirty="0" err="1">
                <a:latin typeface="VAG Round" panose="040B7200000000000000" pitchFamily="82" charset="0"/>
              </a:rPr>
              <a:t>cysylltiad</a:t>
            </a:r>
            <a:r>
              <a:rPr lang="en-US" sz="4000" dirty="0">
                <a:latin typeface="VAG Round" panose="040B7200000000000000" pitchFamily="82" charset="0"/>
              </a:rPr>
              <a:t> â </a:t>
            </a:r>
            <a:r>
              <a:rPr lang="en-US" sz="4000" dirty="0" err="1">
                <a:latin typeface="VAG Round" panose="040B7200000000000000" pitchFamily="82" charset="0"/>
              </a:rPr>
              <a:t>gwerthoedd</a:t>
            </a:r>
            <a:r>
              <a:rPr lang="en-US" sz="4000" dirty="0">
                <a:latin typeface="VAG Round" panose="040B7200000000000000" pitchFamily="82" charset="0"/>
              </a:rPr>
              <a:t> </a:t>
            </a:r>
            <a:r>
              <a:rPr lang="en-US" sz="4000" dirty="0" err="1">
                <a:latin typeface="VAG Round" panose="040B7200000000000000" pitchFamily="82" charset="0"/>
              </a:rPr>
              <a:t>gwaith</a:t>
            </a:r>
            <a:r>
              <a:rPr lang="en-US" sz="4000" dirty="0">
                <a:latin typeface="VAG Round" panose="040B7200000000000000" pitchFamily="82" charset="0"/>
              </a:rPr>
              <a:t> </a:t>
            </a:r>
            <a:r>
              <a:rPr lang="en-US" sz="4000" dirty="0" err="1">
                <a:latin typeface="VAG Round" panose="040B7200000000000000" pitchFamily="82" charset="0"/>
              </a:rPr>
              <a:t>cymdeithasol</a:t>
            </a:r>
            <a:r>
              <a:rPr lang="en-US" sz="4000" dirty="0">
                <a:latin typeface="VAG Round" panose="040B7200000000000000" pitchFamily="82" charset="0"/>
              </a:rPr>
              <a:t>  </a:t>
            </a:r>
            <a:r>
              <a:rPr lang="en-GB" sz="4000" dirty="0">
                <a:latin typeface="VAG Round" panose="040B7200000000000000" pitchFamily="82" charset="0"/>
              </a:rPr>
              <a:t/>
            </a:r>
            <a:br>
              <a:rPr lang="en-GB" sz="4000" dirty="0">
                <a:latin typeface="VAG Round" panose="040B7200000000000000" pitchFamily="82" charset="0"/>
              </a:rPr>
            </a:br>
            <a:endParaRPr lang="en-GB" sz="4000" dirty="0">
              <a:solidFill>
                <a:schemeClr val="tx1"/>
              </a:solidFill>
              <a:latin typeface="VAG Round" panose="040B7200000000000000" pitchFamily="82" charset="0"/>
            </a:endParaRPr>
          </a:p>
        </p:txBody>
      </p:sp>
      <p:sp>
        <p:nvSpPr>
          <p:cNvPr id="3" name="Rectangle 2"/>
          <p:cNvSpPr/>
          <p:nvPr/>
        </p:nvSpPr>
        <p:spPr>
          <a:xfrm>
            <a:off x="964095" y="851773"/>
            <a:ext cx="5138531" cy="3170099"/>
          </a:xfrm>
          <a:prstGeom prst="rect">
            <a:avLst/>
          </a:prstGeom>
        </p:spPr>
        <p:txBody>
          <a:bodyPr wrap="square">
            <a:spAutoFit/>
          </a:bodyPr>
          <a:lstStyle/>
          <a:p>
            <a:r>
              <a:rPr lang="en-GB" sz="4000" dirty="0">
                <a:latin typeface="VAG Round" panose="040B7200000000000000" pitchFamily="82" charset="0"/>
              </a:rPr>
              <a:t>Children’s Rights in social care: legal underpinning and link to social work values</a:t>
            </a:r>
            <a:endParaRPr lang="en-GB" sz="4000" dirty="0"/>
          </a:p>
        </p:txBody>
      </p:sp>
    </p:spTree>
    <p:extLst>
      <p:ext uri="{BB962C8B-B14F-4D97-AF65-F5344CB8AC3E}">
        <p14:creationId xmlns:p14="http://schemas.microsoft.com/office/powerpoint/2010/main" val="390070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11" y="793934"/>
            <a:ext cx="5253783" cy="870643"/>
          </a:xfrm>
        </p:spPr>
        <p:txBody>
          <a:bodyPr/>
          <a:lstStyle/>
          <a:p>
            <a:r>
              <a:rPr lang="en-GB" sz="5400" b="1" dirty="0">
                <a:solidFill>
                  <a:schemeClr val="tx1"/>
                </a:solidFill>
                <a:latin typeface="+mj-lt"/>
              </a:rPr>
              <a:t>The Right Way</a:t>
            </a:r>
          </a:p>
        </p:txBody>
      </p:sp>
      <p:sp>
        <p:nvSpPr>
          <p:cNvPr id="3" name="Subtitle 2"/>
          <p:cNvSpPr>
            <a:spLocks noGrp="1"/>
          </p:cNvSpPr>
          <p:nvPr>
            <p:ph type="subTitle" idx="1"/>
          </p:nvPr>
        </p:nvSpPr>
        <p:spPr>
          <a:xfrm>
            <a:off x="6415108" y="2000873"/>
            <a:ext cx="5341706" cy="3383490"/>
          </a:xfrm>
        </p:spPr>
        <p:txBody>
          <a:bodyPr/>
          <a:lstStyle/>
          <a:p>
            <a:pPr marL="457200" indent="-457200">
              <a:buFont typeface="Arial" panose="020B0604020202020204" pitchFamily="34" charset="0"/>
              <a:buChar char="•"/>
            </a:pPr>
            <a:r>
              <a:rPr lang="en-GB" sz="2800" b="1" dirty="0" err="1" smtClean="0"/>
              <a:t>Gwreiddio</a:t>
            </a:r>
            <a:r>
              <a:rPr lang="en-GB" sz="2800" b="1" dirty="0" smtClean="0"/>
              <a:t> CCUHP</a:t>
            </a:r>
            <a:endParaRPr lang="en-GB" sz="2800" b="1" dirty="0"/>
          </a:p>
          <a:p>
            <a:pPr marL="457200" indent="-457200">
              <a:buFont typeface="Arial" panose="020B0604020202020204" pitchFamily="34" charset="0"/>
              <a:buChar char="•"/>
            </a:pPr>
            <a:r>
              <a:rPr lang="en-GB" sz="2800" b="1" dirty="0" err="1"/>
              <a:t>Cydraddoldeb</a:t>
            </a:r>
            <a:r>
              <a:rPr lang="en-GB" sz="2800" b="1" dirty="0"/>
              <a:t> a </a:t>
            </a:r>
            <a:r>
              <a:rPr lang="en-GB" sz="2800" b="1" dirty="0" err="1"/>
              <a:t>pheidio</a:t>
            </a:r>
            <a:r>
              <a:rPr lang="en-GB" sz="2800" b="1" dirty="0"/>
              <a:t> â </a:t>
            </a:r>
            <a:r>
              <a:rPr lang="en-GB" sz="2800" b="1" dirty="0" err="1"/>
              <a:t>chamwahaniaethu</a:t>
            </a:r>
            <a:r>
              <a:rPr lang="en-GB" sz="2800" b="1" dirty="0"/>
              <a:t>  </a:t>
            </a:r>
          </a:p>
          <a:p>
            <a:pPr marL="457200" indent="-457200">
              <a:buFont typeface="Arial" panose="020B0604020202020204" pitchFamily="34" charset="0"/>
              <a:buChar char="•"/>
            </a:pPr>
            <a:r>
              <a:rPr lang="en-GB" sz="2800" b="1" dirty="0" err="1"/>
              <a:t>Grymuso</a:t>
            </a:r>
            <a:r>
              <a:rPr lang="en-GB" sz="2800" b="1" dirty="0"/>
              <a:t> plant</a:t>
            </a:r>
          </a:p>
          <a:p>
            <a:pPr marL="457200" indent="-457200">
              <a:buFont typeface="Arial" panose="020B0604020202020204" pitchFamily="34" charset="0"/>
              <a:buChar char="•"/>
            </a:pPr>
            <a:r>
              <a:rPr lang="en-GB" sz="2800" b="1" dirty="0" err="1"/>
              <a:t>Cyfranogiad</a:t>
            </a:r>
            <a:endParaRPr lang="en-GB" sz="2800" b="1" dirty="0"/>
          </a:p>
          <a:p>
            <a:pPr marL="457200" indent="-457200">
              <a:buFont typeface="Arial" panose="020B0604020202020204" pitchFamily="34" charset="0"/>
              <a:buChar char="•"/>
            </a:pPr>
            <a:r>
              <a:rPr lang="en-GB" sz="2800" b="1" dirty="0" err="1" smtClean="0"/>
              <a:t>Atebolrwydd</a:t>
            </a:r>
            <a:endParaRPr lang="en-GB" sz="2800" b="1" dirty="0">
              <a:solidFill>
                <a:schemeClr val="tx1"/>
              </a:solidFill>
              <a:latin typeface="+mj-lt"/>
            </a:endParaRPr>
          </a:p>
          <a:p>
            <a:endParaRPr lang="en-GB" b="1" dirty="0">
              <a:latin typeface="+mj-lt"/>
            </a:endParaRPr>
          </a:p>
        </p:txBody>
      </p:sp>
      <p:sp>
        <p:nvSpPr>
          <p:cNvPr id="4" name="Title 1"/>
          <p:cNvSpPr txBox="1">
            <a:spLocks/>
          </p:cNvSpPr>
          <p:nvPr/>
        </p:nvSpPr>
        <p:spPr>
          <a:xfrm>
            <a:off x="6225150" y="614793"/>
            <a:ext cx="5136553" cy="1495794"/>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pPr algn="ctr"/>
            <a:r>
              <a:rPr lang="en-GB" sz="5400" b="1" dirty="0" smtClean="0">
                <a:latin typeface="+mj-lt"/>
              </a:rPr>
              <a:t>Dull </a:t>
            </a:r>
            <a:r>
              <a:rPr lang="en-GB" sz="5400" b="1" dirty="0" err="1" smtClean="0">
                <a:latin typeface="+mj-lt"/>
              </a:rPr>
              <a:t>Hawliau</a:t>
            </a:r>
            <a:r>
              <a:rPr lang="en-GB" sz="5400" b="1" dirty="0" smtClean="0">
                <a:latin typeface="+mj-lt"/>
              </a:rPr>
              <a:t> Plant</a:t>
            </a:r>
            <a:endParaRPr lang="en-GB" sz="5400" b="1" dirty="0">
              <a:latin typeface="+mj-lt"/>
            </a:endParaRPr>
          </a:p>
        </p:txBody>
      </p:sp>
      <p:sp>
        <p:nvSpPr>
          <p:cNvPr id="6" name="Rectangle 5"/>
          <p:cNvSpPr/>
          <p:nvPr/>
        </p:nvSpPr>
        <p:spPr>
          <a:xfrm>
            <a:off x="860655" y="1843718"/>
            <a:ext cx="4585252" cy="2677656"/>
          </a:xfrm>
          <a:prstGeom prst="rect">
            <a:avLst/>
          </a:prstGeom>
        </p:spPr>
        <p:txBody>
          <a:bodyPr wrap="square">
            <a:spAutoFit/>
          </a:bodyPr>
          <a:lstStyle/>
          <a:p>
            <a:pPr marL="457200" indent="-457200">
              <a:buFont typeface="Arial" panose="020B0604020202020204" pitchFamily="34" charset="0"/>
              <a:buChar char="•"/>
            </a:pPr>
            <a:r>
              <a:rPr lang="en-GB" sz="2800" b="1" dirty="0">
                <a:latin typeface="+mj-lt"/>
              </a:rPr>
              <a:t>Embedding the UNCRC</a:t>
            </a:r>
          </a:p>
          <a:p>
            <a:pPr marL="457200" indent="-457200">
              <a:buFont typeface="Arial" panose="020B0604020202020204" pitchFamily="34" charset="0"/>
              <a:buChar char="•"/>
            </a:pPr>
            <a:r>
              <a:rPr lang="en-GB" sz="2800" b="1" dirty="0">
                <a:latin typeface="+mj-lt"/>
              </a:rPr>
              <a:t>Equality and non-discrimination</a:t>
            </a:r>
          </a:p>
          <a:p>
            <a:pPr marL="457200" indent="-457200">
              <a:buFont typeface="Arial" panose="020B0604020202020204" pitchFamily="34" charset="0"/>
              <a:buChar char="•"/>
            </a:pPr>
            <a:r>
              <a:rPr lang="en-GB" sz="2800" b="1" dirty="0">
                <a:latin typeface="+mj-lt"/>
              </a:rPr>
              <a:t>Empowering children</a:t>
            </a:r>
          </a:p>
          <a:p>
            <a:pPr marL="457200" indent="-457200">
              <a:buFont typeface="Arial" panose="020B0604020202020204" pitchFamily="34" charset="0"/>
              <a:buChar char="•"/>
            </a:pPr>
            <a:r>
              <a:rPr lang="en-GB" sz="2800" b="1" dirty="0">
                <a:latin typeface="+mj-lt"/>
              </a:rPr>
              <a:t>Participation</a:t>
            </a:r>
          </a:p>
          <a:p>
            <a:pPr marL="457200" indent="-457200">
              <a:buFont typeface="Arial" panose="020B0604020202020204" pitchFamily="34" charset="0"/>
              <a:buChar char="•"/>
            </a:pPr>
            <a:r>
              <a:rPr lang="en-GB" sz="2800" b="1" dirty="0" smtClean="0">
                <a:latin typeface="+mj-lt"/>
              </a:rPr>
              <a:t>Accountability</a:t>
            </a:r>
            <a:endParaRPr lang="en-GB" sz="2800" dirty="0">
              <a:latin typeface="+mj-lt"/>
            </a:endParaRPr>
          </a:p>
        </p:txBody>
      </p:sp>
    </p:spTree>
    <p:extLst>
      <p:ext uri="{BB962C8B-B14F-4D97-AF65-F5344CB8AC3E}">
        <p14:creationId xmlns:p14="http://schemas.microsoft.com/office/powerpoint/2010/main" val="393858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974233" y="902089"/>
            <a:ext cx="11633982" cy="42765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
        <p:nvSpPr>
          <p:cNvPr id="6" name="Rectangle 5"/>
          <p:cNvSpPr/>
          <p:nvPr/>
        </p:nvSpPr>
        <p:spPr>
          <a:xfrm>
            <a:off x="1062475" y="689945"/>
            <a:ext cx="9738360" cy="584775"/>
          </a:xfrm>
          <a:prstGeom prst="rect">
            <a:avLst/>
          </a:prstGeom>
        </p:spPr>
        <p:txBody>
          <a:bodyPr wrap="square">
            <a:spAutoFit/>
          </a:bodyPr>
          <a:lstStyle/>
          <a:p>
            <a:pPr algn="just"/>
            <a:r>
              <a:rPr lang="en-GB" sz="3200" b="1" dirty="0" smtClean="0">
                <a:latin typeface="VAG Round" panose="040B7200000000000000" pitchFamily="82" charset="0"/>
              </a:rPr>
              <a:t>Embedding </a:t>
            </a:r>
            <a:r>
              <a:rPr lang="en-GB" sz="3200" b="1" dirty="0">
                <a:latin typeface="VAG Round" panose="040B7200000000000000" pitchFamily="82" charset="0"/>
              </a:rPr>
              <a:t>the </a:t>
            </a:r>
            <a:r>
              <a:rPr lang="en-GB" sz="3200" b="1" dirty="0" smtClean="0">
                <a:latin typeface="VAG Round" panose="040B7200000000000000" pitchFamily="82" charset="0"/>
              </a:rPr>
              <a:t>UNCRC        </a:t>
            </a:r>
            <a:r>
              <a:rPr lang="en-GB" sz="3200" b="1" dirty="0" err="1" smtClean="0">
                <a:solidFill>
                  <a:schemeClr val="bg2"/>
                </a:solidFill>
                <a:latin typeface="VAG Round" panose="040B7200000000000000" pitchFamily="82" charset="0"/>
              </a:rPr>
              <a:t>Seilio’r</a:t>
            </a:r>
            <a:r>
              <a:rPr lang="en-GB" sz="3200" b="1" dirty="0" smtClean="0">
                <a:solidFill>
                  <a:schemeClr val="bg2"/>
                </a:solidFill>
                <a:latin typeface="VAG Round" panose="040B7200000000000000" pitchFamily="82" charset="0"/>
              </a:rPr>
              <a:t> </a:t>
            </a:r>
            <a:r>
              <a:rPr lang="en-GB" sz="3200" b="1" dirty="0">
                <a:solidFill>
                  <a:schemeClr val="bg2"/>
                </a:solidFill>
                <a:latin typeface="VAG Round" panose="040B7200000000000000" pitchFamily="82" charset="0"/>
              </a:rPr>
              <a:t>CCUHP </a:t>
            </a:r>
            <a:endParaRPr lang="en-GB" sz="3200" b="1" dirty="0">
              <a:latin typeface="VAG Round" panose="040B7200000000000000" pitchFamily="82" charset="0"/>
            </a:endParaRPr>
          </a:p>
        </p:txBody>
      </p:sp>
      <p:pic>
        <p:nvPicPr>
          <p:cNvPr id="7" name="Picture 6"/>
          <p:cNvPicPr>
            <a:picLocks noChangeAspect="1"/>
          </p:cNvPicPr>
          <p:nvPr/>
        </p:nvPicPr>
        <p:blipFill>
          <a:blip r:embed="rId3"/>
          <a:stretch>
            <a:fillRect/>
          </a:stretch>
        </p:blipFill>
        <p:spPr>
          <a:xfrm>
            <a:off x="4295892" y="3736618"/>
            <a:ext cx="3121382" cy="3121382"/>
          </a:xfrm>
          <a:prstGeom prst="rect">
            <a:avLst/>
          </a:prstGeom>
        </p:spPr>
      </p:pic>
      <p:sp>
        <p:nvSpPr>
          <p:cNvPr id="2" name="TextBox 1"/>
          <p:cNvSpPr txBox="1"/>
          <p:nvPr/>
        </p:nvSpPr>
        <p:spPr>
          <a:xfrm>
            <a:off x="5931655" y="1396553"/>
            <a:ext cx="5696465" cy="2800767"/>
          </a:xfrm>
          <a:prstGeom prst="rect">
            <a:avLst/>
          </a:prstGeom>
          <a:noFill/>
        </p:spPr>
        <p:txBody>
          <a:bodyPr wrap="square" rtlCol="0">
            <a:spAutoFit/>
          </a:bodyPr>
          <a:lstStyle/>
          <a:p>
            <a:pPr marL="285750" indent="-285750">
              <a:buFont typeface="Arial" panose="020B0604020202020204" pitchFamily="34" charset="0"/>
              <a:buChar char="•"/>
            </a:pPr>
            <a:r>
              <a:rPr lang="en-GB" sz="2000" dirty="0" err="1" smtClean="0">
                <a:solidFill>
                  <a:schemeClr val="bg2"/>
                </a:solidFill>
                <a:latin typeface="VAG Round" panose="040B7200000000000000" pitchFamily="82" charset="0"/>
              </a:rPr>
              <a:t>Ymrwymiad</a:t>
            </a:r>
            <a:r>
              <a:rPr lang="en-GB" sz="2000" dirty="0" smtClean="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ar</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lefel</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gorfforaethol</a:t>
            </a:r>
            <a:r>
              <a:rPr lang="en-GB" sz="2000" dirty="0">
                <a:solidFill>
                  <a:schemeClr val="bg2"/>
                </a:solidFill>
                <a:latin typeface="VAG Round" panose="040B7200000000000000" pitchFamily="82" charset="0"/>
              </a:rPr>
              <a:t> - </a:t>
            </a:r>
            <a:r>
              <a:rPr lang="en-GB" sz="2000" dirty="0" err="1">
                <a:solidFill>
                  <a:schemeClr val="bg2"/>
                </a:solidFill>
                <a:latin typeface="VAG Round" panose="040B7200000000000000" pitchFamily="82" charset="0"/>
              </a:rPr>
              <a:t>siarteri</a:t>
            </a:r>
            <a:r>
              <a:rPr lang="en-GB" sz="2000" dirty="0">
                <a:solidFill>
                  <a:schemeClr val="bg2"/>
                </a:solidFill>
                <a:latin typeface="VAG Round" panose="040B7200000000000000" pitchFamily="82" charset="0"/>
              </a:rPr>
              <a:t> / </a:t>
            </a:r>
            <a:r>
              <a:rPr lang="en-GB" sz="2000" dirty="0" err="1">
                <a:solidFill>
                  <a:schemeClr val="bg2"/>
                </a:solidFill>
                <a:latin typeface="VAG Round" panose="040B7200000000000000" pitchFamily="82" charset="0"/>
              </a:rPr>
              <a:t>addewidion</a:t>
            </a:r>
            <a:endParaRPr lang="en-GB"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Hawliau</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mewn</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polisïau</a:t>
            </a: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Hyfforddiant</a:t>
            </a: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Ymarferwyr</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mae</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defnyddio</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iaith</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hawliau</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yn</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osgoi</a:t>
            </a:r>
            <a:r>
              <a:rPr lang="en-US" sz="2000" dirty="0">
                <a:solidFill>
                  <a:schemeClr val="bg2"/>
                </a:solidFill>
                <a:latin typeface="VAG Round" panose="040B7200000000000000" pitchFamily="82" charset="0"/>
              </a:rPr>
              <a:t> dull </a:t>
            </a:r>
            <a:r>
              <a:rPr lang="en-US" sz="2000" dirty="0" err="1">
                <a:solidFill>
                  <a:schemeClr val="bg2"/>
                </a:solidFill>
                <a:latin typeface="VAG Round" panose="040B7200000000000000" pitchFamily="82" charset="0"/>
              </a:rPr>
              <a:t>diffygiol</a:t>
            </a:r>
            <a:r>
              <a:rPr lang="en-US" sz="2000" dirty="0">
                <a:solidFill>
                  <a:schemeClr val="bg2"/>
                </a:solidFill>
                <a:latin typeface="VAG Round" panose="040B7200000000000000" pitchFamily="82" charset="0"/>
              </a:rPr>
              <a:t> ac </a:t>
            </a:r>
            <a:r>
              <a:rPr lang="en-US" sz="2000" dirty="0" err="1">
                <a:solidFill>
                  <a:schemeClr val="bg2"/>
                </a:solidFill>
                <a:latin typeface="VAG Round" panose="040B7200000000000000" pitchFamily="82" charset="0"/>
              </a:rPr>
              <a:t>yn</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cryfhau</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eiriolaeth</a:t>
            </a:r>
            <a:endParaRPr lang="en-GB" sz="2000" dirty="0">
              <a:latin typeface="VAG Round" panose="040B7200000000000000" pitchFamily="82" charset="0"/>
            </a:endParaRP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sp>
        <p:nvSpPr>
          <p:cNvPr id="3" name="TextBox 2"/>
          <p:cNvSpPr txBox="1"/>
          <p:nvPr/>
        </p:nvSpPr>
        <p:spPr>
          <a:xfrm>
            <a:off x="824089" y="1396553"/>
            <a:ext cx="4801459"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VAG Round" panose="040B7200000000000000" pitchFamily="82" charset="0"/>
              </a:rPr>
              <a:t>Corporate level commitment – charters/promises</a:t>
            </a:r>
          </a:p>
          <a:p>
            <a:pPr marL="285750" indent="-285750">
              <a:buFont typeface="Arial" panose="020B0604020202020204" pitchFamily="34" charset="0"/>
              <a:buChar char="•"/>
            </a:pPr>
            <a:r>
              <a:rPr lang="en-GB" sz="2000" dirty="0">
                <a:latin typeface="VAG Round" panose="040B7200000000000000" pitchFamily="82" charset="0"/>
              </a:rPr>
              <a:t>Rights in policies</a:t>
            </a:r>
            <a:r>
              <a:rPr lang="en-GB" sz="2000" dirty="0">
                <a:solidFill>
                  <a:schemeClr val="bg2"/>
                </a:solidFill>
                <a:latin typeface="VAG Round" panose="040B7200000000000000" pitchFamily="82" charset="0"/>
              </a:rPr>
              <a:t> </a:t>
            </a:r>
            <a:endParaRPr lang="en-GB" sz="2000" dirty="0" smtClean="0">
              <a:solidFill>
                <a:schemeClr val="bg2"/>
              </a:solidFill>
              <a:latin typeface="VAG Round" panose="040B7200000000000000" pitchFamily="82" charset="0"/>
            </a:endParaRPr>
          </a:p>
          <a:p>
            <a:pPr marL="285750" indent="-285750">
              <a:buFont typeface="Arial" panose="020B0604020202020204" pitchFamily="34" charset="0"/>
              <a:buChar char="•"/>
            </a:pPr>
            <a:r>
              <a:rPr lang="en-GB" sz="2000" dirty="0" smtClean="0">
                <a:latin typeface="VAG Round" panose="040B7200000000000000" pitchFamily="82" charset="0"/>
              </a:rPr>
              <a:t>Training </a:t>
            </a:r>
            <a:endParaRPr lang="en-GB" sz="2000" dirty="0">
              <a:latin typeface="VAG Round" panose="040B7200000000000000" pitchFamily="82" charset="0"/>
            </a:endParaRPr>
          </a:p>
          <a:p>
            <a:pPr marL="285750" indent="-285750">
              <a:buFont typeface="Arial" panose="020B0604020202020204" pitchFamily="34" charset="0"/>
              <a:buChar char="•"/>
            </a:pPr>
            <a:r>
              <a:rPr lang="en-GB" sz="2000" dirty="0">
                <a:latin typeface="VAG Round" panose="040B7200000000000000" pitchFamily="82" charset="0"/>
              </a:rPr>
              <a:t>Practitioners: using rights language avoids a deficit approach and strengthens advocacy</a:t>
            </a:r>
          </a:p>
          <a:p>
            <a:pPr marL="285750" indent="-285750">
              <a:buFont typeface="Arial" panose="020B0604020202020204" pitchFamily="34" charset="0"/>
              <a:buChar char="•"/>
            </a:pP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endParaRPr lang="en-GB" dirty="0">
              <a:solidFill>
                <a:schemeClr val="bg2"/>
              </a:solidFill>
            </a:endParaRPr>
          </a:p>
        </p:txBody>
      </p:sp>
    </p:spTree>
    <p:extLst>
      <p:ext uri="{BB962C8B-B14F-4D97-AF65-F5344CB8AC3E}">
        <p14:creationId xmlns:p14="http://schemas.microsoft.com/office/powerpoint/2010/main" val="191181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974233" y="902089"/>
            <a:ext cx="11633982" cy="42765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
        <p:nvSpPr>
          <p:cNvPr id="6" name="Rectangle 5"/>
          <p:cNvSpPr/>
          <p:nvPr/>
        </p:nvSpPr>
        <p:spPr>
          <a:xfrm>
            <a:off x="562753" y="663965"/>
            <a:ext cx="12045462" cy="430887"/>
          </a:xfrm>
          <a:prstGeom prst="rect">
            <a:avLst/>
          </a:prstGeom>
        </p:spPr>
        <p:txBody>
          <a:bodyPr wrap="square">
            <a:spAutoFit/>
          </a:bodyPr>
          <a:lstStyle/>
          <a:p>
            <a:pPr algn="just"/>
            <a:r>
              <a:rPr lang="en-GB" sz="2200" b="1" dirty="0" smtClean="0">
                <a:latin typeface="VAG Round" panose="040B7200000000000000" pitchFamily="82" charset="0"/>
              </a:rPr>
              <a:t>    Equality </a:t>
            </a:r>
            <a:r>
              <a:rPr lang="en-GB" sz="2200" b="1" dirty="0">
                <a:latin typeface="VAG Round" panose="040B7200000000000000" pitchFamily="82" charset="0"/>
              </a:rPr>
              <a:t>and Non-Discrimination</a:t>
            </a:r>
            <a:r>
              <a:rPr lang="en-GB" sz="2200" b="1" dirty="0">
                <a:solidFill>
                  <a:schemeClr val="bg2"/>
                </a:solidFill>
                <a:latin typeface="VAG Round" panose="040B7200000000000000" pitchFamily="82" charset="0"/>
              </a:rPr>
              <a:t> </a:t>
            </a:r>
            <a:r>
              <a:rPr lang="en-GB" sz="2200" b="1" dirty="0" smtClean="0">
                <a:solidFill>
                  <a:schemeClr val="bg2"/>
                </a:solidFill>
                <a:latin typeface="VAG Round" panose="040B7200000000000000" pitchFamily="82" charset="0"/>
              </a:rPr>
              <a:t>                      </a:t>
            </a:r>
            <a:r>
              <a:rPr lang="en-GB" sz="2200" b="1" dirty="0" err="1" smtClean="0">
                <a:solidFill>
                  <a:schemeClr val="bg2"/>
                </a:solidFill>
                <a:latin typeface="VAG Round" panose="040B7200000000000000" pitchFamily="82" charset="0"/>
              </a:rPr>
              <a:t>Cydraddoldeb</a:t>
            </a:r>
            <a:r>
              <a:rPr lang="en-GB" sz="2200" b="1" dirty="0" smtClean="0">
                <a:solidFill>
                  <a:schemeClr val="bg2"/>
                </a:solidFill>
                <a:latin typeface="VAG Round" panose="040B7200000000000000" pitchFamily="82" charset="0"/>
              </a:rPr>
              <a:t> </a:t>
            </a:r>
            <a:r>
              <a:rPr lang="en-GB" sz="2200" b="1" dirty="0">
                <a:solidFill>
                  <a:schemeClr val="bg2"/>
                </a:solidFill>
                <a:latin typeface="VAG Round" panose="040B7200000000000000" pitchFamily="82" charset="0"/>
              </a:rPr>
              <a:t>a </a:t>
            </a:r>
            <a:r>
              <a:rPr lang="en-GB" sz="2200" b="1" dirty="0" smtClean="0">
                <a:solidFill>
                  <a:schemeClr val="bg2"/>
                </a:solidFill>
                <a:latin typeface="VAG Round" panose="040B7200000000000000" pitchFamily="82" charset="0"/>
              </a:rPr>
              <a:t>dim </a:t>
            </a:r>
            <a:r>
              <a:rPr lang="en-GB" sz="2200" b="1" dirty="0" err="1" smtClean="0">
                <a:solidFill>
                  <a:schemeClr val="bg2"/>
                </a:solidFill>
                <a:latin typeface="VAG Round" panose="040B7200000000000000" pitchFamily="82" charset="0"/>
              </a:rPr>
              <a:t>gwahaniaethu</a:t>
            </a:r>
            <a:endParaRPr lang="en-GB" sz="2200" b="1" dirty="0">
              <a:solidFill>
                <a:schemeClr val="bg2"/>
              </a:solidFill>
              <a:latin typeface="VAG Round" panose="040B7200000000000000" pitchFamily="82" charset="0"/>
            </a:endParaRPr>
          </a:p>
        </p:txBody>
      </p:sp>
      <p:pic>
        <p:nvPicPr>
          <p:cNvPr id="2" name="Picture 1"/>
          <p:cNvPicPr>
            <a:picLocks noChangeAspect="1"/>
          </p:cNvPicPr>
          <p:nvPr/>
        </p:nvPicPr>
        <p:blipFill>
          <a:blip r:embed="rId3"/>
          <a:stretch>
            <a:fillRect/>
          </a:stretch>
        </p:blipFill>
        <p:spPr>
          <a:xfrm>
            <a:off x="4353405" y="4322291"/>
            <a:ext cx="3477517" cy="2535709"/>
          </a:xfrm>
          <a:prstGeom prst="rect">
            <a:avLst/>
          </a:prstGeom>
        </p:spPr>
      </p:pic>
      <p:sp>
        <p:nvSpPr>
          <p:cNvPr id="4" name="TextBox 3"/>
          <p:cNvSpPr txBox="1"/>
          <p:nvPr/>
        </p:nvSpPr>
        <p:spPr>
          <a:xfrm>
            <a:off x="6579947" y="1332976"/>
            <a:ext cx="4858910"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solidFill>
                  <a:schemeClr val="bg2"/>
                </a:solidFill>
                <a:latin typeface="VAG Round" panose="040B7200000000000000" pitchFamily="82" charset="0"/>
              </a:rPr>
              <a:t>Defnyddio</a:t>
            </a:r>
            <a:r>
              <a:rPr lang="en-US" sz="2000" dirty="0" smtClean="0">
                <a:solidFill>
                  <a:schemeClr val="bg2"/>
                </a:solidFill>
                <a:latin typeface="VAG Round" panose="040B7200000000000000" pitchFamily="82" charset="0"/>
              </a:rPr>
              <a:t> </a:t>
            </a:r>
            <a:r>
              <a:rPr lang="en-US" sz="2000" dirty="0">
                <a:solidFill>
                  <a:schemeClr val="bg2"/>
                </a:solidFill>
                <a:latin typeface="VAG Round" panose="040B7200000000000000" pitchFamily="82" charset="0"/>
              </a:rPr>
              <a:t>data </a:t>
            </a:r>
            <a:r>
              <a:rPr lang="en-US" sz="2000" dirty="0" err="1">
                <a:solidFill>
                  <a:schemeClr val="bg2"/>
                </a:solidFill>
                <a:latin typeface="VAG Round" panose="040B7200000000000000" pitchFamily="82" charset="0"/>
              </a:rPr>
              <a:t>i</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ddadansoddi</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mynediad</a:t>
            </a:r>
            <a:r>
              <a:rPr lang="en-US" sz="2000" dirty="0">
                <a:solidFill>
                  <a:schemeClr val="bg2"/>
                </a:solidFill>
                <a:latin typeface="VAG Round" panose="040B7200000000000000" pitchFamily="82" charset="0"/>
              </a:rPr>
              <a:t> at </a:t>
            </a:r>
            <a:r>
              <a:rPr lang="en-US" sz="2000" dirty="0" err="1">
                <a:solidFill>
                  <a:schemeClr val="bg2"/>
                </a:solidFill>
                <a:latin typeface="VAG Round" panose="040B7200000000000000" pitchFamily="82" charset="0"/>
              </a:rPr>
              <a:t>wasanaethau</a:t>
            </a: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Sicrhau</a:t>
            </a:r>
            <a:r>
              <a:rPr lang="en-US" sz="2000" dirty="0">
                <a:solidFill>
                  <a:schemeClr val="bg2"/>
                </a:solidFill>
                <a:latin typeface="VAG Round" panose="040B7200000000000000" pitchFamily="82" charset="0"/>
              </a:rPr>
              <a:t> bod </a:t>
            </a:r>
            <a:r>
              <a:rPr lang="en-US" sz="2000" dirty="0" err="1">
                <a:solidFill>
                  <a:schemeClr val="bg2"/>
                </a:solidFill>
                <a:latin typeface="VAG Round" panose="040B7200000000000000" pitchFamily="82" charset="0"/>
              </a:rPr>
              <a:t>cynrychiolwyr</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grwpiau</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ymylol</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yn</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ymwneud</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yn</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uniongyrchol</a:t>
            </a:r>
            <a:r>
              <a:rPr lang="en-US" sz="2000" dirty="0">
                <a:solidFill>
                  <a:schemeClr val="bg2"/>
                </a:solidFill>
                <a:latin typeface="VAG Round" panose="040B7200000000000000" pitchFamily="82" charset="0"/>
              </a:rPr>
              <a:t> â </a:t>
            </a:r>
            <a:r>
              <a:rPr lang="en-US" sz="2000" dirty="0" err="1">
                <a:solidFill>
                  <a:schemeClr val="bg2"/>
                </a:solidFill>
                <a:latin typeface="VAG Round" panose="040B7200000000000000" pitchFamily="82" charset="0"/>
              </a:rPr>
              <a:t>gwella</a:t>
            </a:r>
            <a:r>
              <a:rPr lang="en-US" sz="2000" dirty="0">
                <a:solidFill>
                  <a:schemeClr val="bg2"/>
                </a:solidFill>
                <a:latin typeface="VAG Round" panose="040B7200000000000000" pitchFamily="82" charset="0"/>
              </a:rPr>
              <a:t> </a:t>
            </a:r>
            <a:r>
              <a:rPr lang="en-US" sz="2000" dirty="0" err="1" smtClean="0">
                <a:solidFill>
                  <a:schemeClr val="bg2"/>
                </a:solidFill>
                <a:latin typeface="VAG Round" panose="040B7200000000000000" pitchFamily="82" charset="0"/>
              </a:rPr>
              <a:t>gwasanaethau</a:t>
            </a:r>
            <a:endParaRPr lang="en-US" sz="2000" dirty="0" smtClean="0">
              <a:solidFill>
                <a:schemeClr val="bg2"/>
              </a:solidFill>
              <a:latin typeface="VAG Round" panose="040B7200000000000000" pitchFamily="82" charset="0"/>
            </a:endParaRPr>
          </a:p>
          <a:p>
            <a:pPr marL="285750" indent="-285750">
              <a:buFont typeface="Arial" panose="020B0604020202020204" pitchFamily="34" charset="0"/>
              <a:buChar char="•"/>
            </a:pPr>
            <a:r>
              <a:rPr lang="en-GB" sz="2000" dirty="0" err="1">
                <a:solidFill>
                  <a:schemeClr val="bg2"/>
                </a:solidFill>
                <a:latin typeface="VAG Round" panose="040B7200000000000000" pitchFamily="82" charset="0"/>
              </a:rPr>
              <a:t>Sicrhau</a:t>
            </a:r>
            <a:r>
              <a:rPr lang="en-GB" sz="2000" dirty="0">
                <a:solidFill>
                  <a:schemeClr val="bg2"/>
                </a:solidFill>
                <a:latin typeface="VAG Round" panose="040B7200000000000000" pitchFamily="82" charset="0"/>
              </a:rPr>
              <a:t> bod </a:t>
            </a:r>
            <a:r>
              <a:rPr lang="en-GB" sz="2000" dirty="0" err="1">
                <a:solidFill>
                  <a:schemeClr val="bg2"/>
                </a:solidFill>
                <a:latin typeface="VAG Round" panose="040B7200000000000000" pitchFamily="82" charset="0"/>
              </a:rPr>
              <a:t>cyfathrebu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ysgrifenedig</a:t>
            </a:r>
            <a:r>
              <a:rPr lang="en-GB" sz="2000" dirty="0">
                <a:solidFill>
                  <a:schemeClr val="bg2"/>
                </a:solidFill>
                <a:latin typeface="VAG Round" panose="040B7200000000000000" pitchFamily="82" charset="0"/>
              </a:rPr>
              <a:t> a </a:t>
            </a:r>
            <a:r>
              <a:rPr lang="en-GB" sz="2000" dirty="0" err="1">
                <a:solidFill>
                  <a:schemeClr val="bg2"/>
                </a:solidFill>
                <a:latin typeface="VAG Round" panose="040B7200000000000000" pitchFamily="82" charset="0"/>
              </a:rPr>
              <a:t>llafar</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yn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hygyrch</a:t>
            </a:r>
            <a:endParaRPr lang="en-GB"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GB" sz="2000" dirty="0" err="1">
                <a:solidFill>
                  <a:schemeClr val="bg2"/>
                </a:solidFill>
                <a:latin typeface="VAG Round" panose="040B7200000000000000" pitchFamily="82" charset="0"/>
              </a:rPr>
              <a:t>Cymryd</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camau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i</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leihau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gwahaniaethau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p</a:t>
            </a:r>
            <a:r>
              <a:rPr lang="en-GB" sz="2000" b="1" dirty="0" err="1">
                <a:solidFill>
                  <a:schemeClr val="bg2"/>
                </a:solidFill>
                <a:latin typeface="VAG Round" panose="040B7200000000000000" pitchFamily="82" charset="0"/>
              </a:rPr>
              <a:t>ŵ</a:t>
            </a:r>
            <a:r>
              <a:rPr lang="en-GB" sz="2000" dirty="0" err="1">
                <a:solidFill>
                  <a:schemeClr val="bg2"/>
                </a:solidFill>
                <a:latin typeface="VAG Round" panose="040B7200000000000000" pitchFamily="82" charset="0"/>
              </a:rPr>
              <a:t>er</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mewn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cyfarfodydd</a:t>
            </a:r>
            <a:endParaRPr lang="en-GB" sz="2000" dirty="0">
              <a:solidFill>
                <a:schemeClr val="bg2"/>
              </a:solidFill>
              <a:latin typeface="VAG Round" panose="040B7200000000000000" pitchFamily="82" charset="0"/>
            </a:endParaRPr>
          </a:p>
          <a:p>
            <a:pPr marL="285750" indent="-285750">
              <a:buFont typeface="Arial" panose="020B0604020202020204" pitchFamily="34" charset="0"/>
              <a:buChar char="•"/>
            </a:pP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endParaRPr lang="en-GB" sz="2000" dirty="0">
              <a:latin typeface="VAG Round" panose="040B7200000000000000" pitchFamily="82" charset="0"/>
            </a:endParaRPr>
          </a:p>
          <a:p>
            <a:pPr marL="285750" indent="-285750">
              <a:buFont typeface="Arial" panose="020B0604020202020204" pitchFamily="34" charset="0"/>
              <a:buChar char="•"/>
            </a:pPr>
            <a:endParaRPr lang="en-GB" dirty="0"/>
          </a:p>
        </p:txBody>
      </p:sp>
      <p:sp>
        <p:nvSpPr>
          <p:cNvPr id="3" name="TextBox 2"/>
          <p:cNvSpPr txBox="1"/>
          <p:nvPr/>
        </p:nvSpPr>
        <p:spPr>
          <a:xfrm>
            <a:off x="647528" y="1332976"/>
            <a:ext cx="5847644"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VAG Round" panose="040B7200000000000000" pitchFamily="82" charset="0"/>
              </a:rPr>
              <a:t>Using data to analyse access to services</a:t>
            </a:r>
          </a:p>
          <a:p>
            <a:pPr marL="285750" indent="-285750">
              <a:buFont typeface="Arial" panose="020B0604020202020204" pitchFamily="34" charset="0"/>
              <a:buChar char="•"/>
            </a:pPr>
            <a:r>
              <a:rPr lang="en-GB" sz="2000" dirty="0">
                <a:latin typeface="VAG Round" panose="040B7200000000000000" pitchFamily="82" charset="0"/>
              </a:rPr>
              <a:t>Ensure that representatives of marginalised groups are directly involved in service improvement</a:t>
            </a:r>
          </a:p>
          <a:p>
            <a:pPr marL="285750" indent="-285750">
              <a:buFont typeface="Arial" panose="020B0604020202020204" pitchFamily="34" charset="0"/>
              <a:buChar char="•"/>
            </a:pPr>
            <a:r>
              <a:rPr lang="en-GB" sz="2000" dirty="0">
                <a:latin typeface="VAG Round" panose="040B7200000000000000" pitchFamily="82" charset="0"/>
              </a:rPr>
              <a:t>Make sure written and verbal communications are accessible </a:t>
            </a:r>
          </a:p>
          <a:p>
            <a:pPr marL="285750" indent="-285750">
              <a:buFont typeface="Arial" panose="020B0604020202020204" pitchFamily="34" charset="0"/>
              <a:buChar char="•"/>
            </a:pPr>
            <a:r>
              <a:rPr lang="en-GB" sz="2000" dirty="0">
                <a:latin typeface="VAG Round" panose="040B7200000000000000" pitchFamily="82" charset="0"/>
              </a:rPr>
              <a:t>Take steps to reduce power differentials in </a:t>
            </a:r>
            <a:r>
              <a:rPr lang="en-GB" sz="2000" dirty="0" smtClean="0">
                <a:latin typeface="VAG Round" panose="040B7200000000000000" pitchFamily="82" charset="0"/>
              </a:rPr>
              <a:t>meetings</a:t>
            </a:r>
            <a:endParaRPr lang="en-GB" sz="2000" dirty="0">
              <a:latin typeface="VAG Round" panose="040B7200000000000000" pitchFamily="82" charset="0"/>
            </a:endParaRPr>
          </a:p>
        </p:txBody>
      </p:sp>
    </p:spTree>
    <p:extLst>
      <p:ext uri="{BB962C8B-B14F-4D97-AF65-F5344CB8AC3E}">
        <p14:creationId xmlns:p14="http://schemas.microsoft.com/office/powerpoint/2010/main" val="380607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872632" y="1006060"/>
            <a:ext cx="11633982" cy="42765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
        <p:nvSpPr>
          <p:cNvPr id="6" name="Rectangle 5"/>
          <p:cNvSpPr/>
          <p:nvPr/>
        </p:nvSpPr>
        <p:spPr>
          <a:xfrm>
            <a:off x="239402" y="587459"/>
            <a:ext cx="10442786" cy="1077218"/>
          </a:xfrm>
          <a:prstGeom prst="rect">
            <a:avLst/>
          </a:prstGeom>
        </p:spPr>
        <p:txBody>
          <a:bodyPr wrap="square">
            <a:spAutoFit/>
          </a:bodyPr>
          <a:lstStyle/>
          <a:p>
            <a:pPr algn="ctr"/>
            <a:r>
              <a:rPr lang="en-GB" sz="3200" b="1" dirty="0" smtClean="0">
                <a:latin typeface="VAG Round" panose="040B7200000000000000" pitchFamily="82" charset="0"/>
              </a:rPr>
              <a:t>Empowering Children            </a:t>
            </a:r>
            <a:r>
              <a:rPr lang="en-GB" sz="3200" b="1" dirty="0" err="1">
                <a:solidFill>
                  <a:schemeClr val="bg2"/>
                </a:solidFill>
                <a:latin typeface="VAG Round" panose="040B7200000000000000" pitchFamily="82" charset="0"/>
              </a:rPr>
              <a:t>Galluogi</a:t>
            </a:r>
            <a:r>
              <a:rPr lang="en-GB" sz="3200" b="1" dirty="0">
                <a:solidFill>
                  <a:schemeClr val="bg2"/>
                </a:solidFill>
                <a:latin typeface="VAG Round" panose="040B7200000000000000" pitchFamily="82" charset="0"/>
              </a:rPr>
              <a:t> plant </a:t>
            </a:r>
            <a:r>
              <a:rPr lang="en-GB" sz="3200" b="1" dirty="0">
                <a:solidFill>
                  <a:schemeClr val="bg2"/>
                </a:solidFill>
                <a:latin typeface="VAG Round" panose="040B7200000000000000" pitchFamily="82" charset="0"/>
              </a:rPr>
              <a:t>i</a:t>
            </a:r>
            <a:r>
              <a:rPr lang="en-GB" sz="3200" b="1" dirty="0" smtClean="0">
                <a:solidFill>
                  <a:schemeClr val="bg2"/>
                </a:solidFill>
                <a:latin typeface="VAG Round" panose="040B7200000000000000" pitchFamily="82" charset="0"/>
              </a:rPr>
              <a:t> </a:t>
            </a:r>
          </a:p>
          <a:p>
            <a:pPr algn="r"/>
            <a:r>
              <a:rPr lang="en-US" sz="3200" b="1" dirty="0" err="1">
                <a:solidFill>
                  <a:schemeClr val="bg2"/>
                </a:solidFill>
                <a:latin typeface="VAG Round" panose="040B7200000000000000" pitchFamily="82" charset="0"/>
              </a:rPr>
              <a:t>d</a:t>
            </a:r>
            <a:r>
              <a:rPr lang="en-US" sz="3200" b="1" dirty="0" err="1" smtClean="0">
                <a:solidFill>
                  <a:schemeClr val="bg2"/>
                </a:solidFill>
                <a:latin typeface="VAG Round" panose="040B7200000000000000" pitchFamily="82" charset="0"/>
              </a:rPr>
              <a:t>efnyddio</a:t>
            </a:r>
            <a:r>
              <a:rPr lang="en-US" sz="3200" b="1" dirty="0" smtClean="0">
                <a:solidFill>
                  <a:schemeClr val="bg2"/>
                </a:solidFill>
                <a:latin typeface="VAG Round" panose="040B7200000000000000" pitchFamily="82" charset="0"/>
              </a:rPr>
              <a:t> </a:t>
            </a:r>
            <a:r>
              <a:rPr lang="en-US" sz="3200" b="1" dirty="0" err="1" smtClean="0">
                <a:solidFill>
                  <a:schemeClr val="bg2"/>
                </a:solidFill>
                <a:latin typeface="VAG Round" panose="040B7200000000000000" pitchFamily="82" charset="0"/>
              </a:rPr>
              <a:t>hawliau</a:t>
            </a:r>
            <a:r>
              <a:rPr lang="en-US" sz="3200" b="1" dirty="0" smtClean="0">
                <a:solidFill>
                  <a:schemeClr val="bg2"/>
                </a:solidFill>
                <a:latin typeface="VAG Round" panose="040B7200000000000000" pitchFamily="82" charset="0"/>
              </a:rPr>
              <a:t> plant</a:t>
            </a:r>
            <a:endParaRPr lang="en-GB" sz="3200" b="1" dirty="0">
              <a:latin typeface="VAG Round" panose="040B7200000000000000" pitchFamily="82" charset="0"/>
            </a:endParaRPr>
          </a:p>
        </p:txBody>
      </p:sp>
      <p:pic>
        <p:nvPicPr>
          <p:cNvPr id="7" name="Picture 6"/>
          <p:cNvPicPr>
            <a:picLocks noChangeAspect="1"/>
          </p:cNvPicPr>
          <p:nvPr/>
        </p:nvPicPr>
        <p:blipFill>
          <a:blip r:embed="rId3"/>
          <a:stretch>
            <a:fillRect/>
          </a:stretch>
        </p:blipFill>
        <p:spPr>
          <a:xfrm>
            <a:off x="4771212" y="2865005"/>
            <a:ext cx="2567605" cy="2567605"/>
          </a:xfrm>
          <a:prstGeom prst="rect">
            <a:avLst/>
          </a:prstGeom>
        </p:spPr>
      </p:pic>
      <p:sp>
        <p:nvSpPr>
          <p:cNvPr id="3" name="TextBox 2"/>
          <p:cNvSpPr txBox="1"/>
          <p:nvPr/>
        </p:nvSpPr>
        <p:spPr>
          <a:xfrm>
            <a:off x="5642109" y="1757009"/>
            <a:ext cx="5671751"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solidFill>
                  <a:schemeClr val="bg2"/>
                </a:solidFill>
                <a:latin typeface="VAG Round" panose="040B7200000000000000" pitchFamily="82" charset="0"/>
              </a:rPr>
              <a:t>Gwella</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galluoedd</a:t>
            </a:r>
            <a:r>
              <a:rPr lang="en-GB" sz="2000" dirty="0">
                <a:solidFill>
                  <a:schemeClr val="bg2"/>
                </a:solidFill>
                <a:latin typeface="VAG Round" panose="040B7200000000000000" pitchFamily="82" charset="0"/>
              </a:rPr>
              <a:t> plant </a:t>
            </a:r>
            <a:r>
              <a:rPr lang="en-GB" sz="2000" dirty="0" err="1">
                <a:solidFill>
                  <a:schemeClr val="bg2"/>
                </a:solidFill>
                <a:latin typeface="VAG Round" panose="040B7200000000000000" pitchFamily="82" charset="0"/>
              </a:rPr>
              <a:t>fel</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unigolion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fel</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eu</a:t>
            </a:r>
            <a:r>
              <a:rPr lang="en-GB" sz="2000" dirty="0">
                <a:solidFill>
                  <a:schemeClr val="bg2"/>
                </a:solidFill>
                <a:latin typeface="VAG Round" panose="040B7200000000000000" pitchFamily="82" charset="0"/>
              </a:rPr>
              <a:t> bod </a:t>
            </a:r>
            <a:r>
              <a:rPr lang="en-GB" sz="2000" dirty="0" err="1">
                <a:solidFill>
                  <a:schemeClr val="bg2"/>
                </a:solidFill>
                <a:latin typeface="VAG Round" panose="040B7200000000000000" pitchFamily="82" charset="0"/>
              </a:rPr>
              <a:t>nhw’n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gallu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manteisio</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ar</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eu</a:t>
            </a:r>
            <a:r>
              <a:rPr lang="en-GB" sz="2000" dirty="0">
                <a:solidFill>
                  <a:schemeClr val="bg2"/>
                </a:solidFill>
                <a:latin typeface="VAG Round" panose="040B7200000000000000" pitchFamily="82" charset="0"/>
              </a:rPr>
              <a:t> </a:t>
            </a:r>
            <a:r>
              <a:rPr lang="en-GB" sz="2000" dirty="0" err="1" smtClean="0">
                <a:solidFill>
                  <a:schemeClr val="bg2"/>
                </a:solidFill>
                <a:latin typeface="VAG Round" panose="040B7200000000000000" pitchFamily="82" charset="0"/>
              </a:rPr>
              <a:t>hawliau</a:t>
            </a:r>
            <a:endParaRPr lang="en-GB" sz="2000" dirty="0">
              <a:latin typeface="VAG Round" panose="040B7200000000000000" pitchFamily="82" charset="0"/>
            </a:endParaRPr>
          </a:p>
          <a:p>
            <a:pPr marL="285750" indent="-285750">
              <a:buFont typeface="Arial" panose="020B0604020202020204" pitchFamily="34" charset="0"/>
              <a:buChar char="•"/>
            </a:pPr>
            <a:endParaRPr lang="en-GB" sz="2000" dirty="0">
              <a:latin typeface="VAG Round" panose="040B7200000000000000" pitchFamily="82" charset="0"/>
            </a:endParaRPr>
          </a:p>
        </p:txBody>
      </p:sp>
      <p:sp>
        <p:nvSpPr>
          <p:cNvPr id="2" name="TextBox 1"/>
          <p:cNvSpPr txBox="1"/>
          <p:nvPr/>
        </p:nvSpPr>
        <p:spPr>
          <a:xfrm>
            <a:off x="1061682" y="1603122"/>
            <a:ext cx="4391377"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VAG Round" panose="040B7200000000000000" pitchFamily="82" charset="0"/>
              </a:rPr>
              <a:t>Enhance children’s </a:t>
            </a:r>
            <a:r>
              <a:rPr lang="en-GB" sz="2000" dirty="0">
                <a:latin typeface="VAG Round" panose="040B7200000000000000" pitchFamily="82" charset="0"/>
              </a:rPr>
              <a:t>capabilities as individuals so they are able to take advantage of their rights</a:t>
            </a:r>
          </a:p>
          <a:p>
            <a:pPr marL="285750" indent="-285750">
              <a:buFont typeface="Arial" panose="020B0604020202020204" pitchFamily="34" charset="0"/>
              <a:buChar char="•"/>
            </a:pPr>
            <a:endParaRPr lang="en-GB" sz="2000" dirty="0">
              <a:solidFill>
                <a:schemeClr val="bg2"/>
              </a:solidFill>
              <a:latin typeface="VAG Round" panose="040B7200000000000000" pitchFamily="82" charset="0"/>
            </a:endParaRPr>
          </a:p>
        </p:txBody>
      </p:sp>
    </p:spTree>
    <p:extLst>
      <p:ext uri="{BB962C8B-B14F-4D97-AF65-F5344CB8AC3E}">
        <p14:creationId xmlns:p14="http://schemas.microsoft.com/office/powerpoint/2010/main" val="424062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974233" y="902089"/>
            <a:ext cx="11633982" cy="42765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
        <p:nvSpPr>
          <p:cNvPr id="6" name="Rectangle 5"/>
          <p:cNvSpPr/>
          <p:nvPr/>
        </p:nvSpPr>
        <p:spPr>
          <a:xfrm>
            <a:off x="974233" y="609701"/>
            <a:ext cx="9738360" cy="584775"/>
          </a:xfrm>
          <a:prstGeom prst="rect">
            <a:avLst/>
          </a:prstGeom>
        </p:spPr>
        <p:txBody>
          <a:bodyPr wrap="square">
            <a:spAutoFit/>
          </a:bodyPr>
          <a:lstStyle/>
          <a:p>
            <a:r>
              <a:rPr lang="en-GB" sz="3200" b="1" dirty="0" smtClean="0">
                <a:latin typeface="VAG Round" panose="040B7200000000000000" pitchFamily="82" charset="0"/>
              </a:rPr>
              <a:t>      Participation                            </a:t>
            </a:r>
            <a:r>
              <a:rPr lang="en-GB" sz="3200" b="1" dirty="0" err="1" smtClean="0">
                <a:solidFill>
                  <a:schemeClr val="bg2"/>
                </a:solidFill>
                <a:latin typeface="VAG Round" panose="040B7200000000000000" pitchFamily="82" charset="0"/>
              </a:rPr>
              <a:t>Cyfranogiad</a:t>
            </a:r>
            <a:endParaRPr lang="en-GB" sz="3200" b="1" dirty="0">
              <a:latin typeface="VAG Round" panose="040B7200000000000000" pitchFamily="8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306" y="2731452"/>
            <a:ext cx="3135119" cy="3135119"/>
          </a:xfrm>
          <a:prstGeom prst="rect">
            <a:avLst/>
          </a:prstGeom>
        </p:spPr>
      </p:pic>
      <p:sp>
        <p:nvSpPr>
          <p:cNvPr id="10" name="TextBox 9"/>
          <p:cNvSpPr txBox="1"/>
          <p:nvPr/>
        </p:nvSpPr>
        <p:spPr>
          <a:xfrm>
            <a:off x="5871702" y="1555564"/>
            <a:ext cx="6320298" cy="707886"/>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2"/>
                </a:solidFill>
                <a:latin typeface="VAG Round" panose="040B7200000000000000" pitchFamily="82" charset="0"/>
              </a:rPr>
              <a:t>Cyfranogi mewn gofal a chefnogaeth unigol</a:t>
            </a:r>
          </a:p>
          <a:p>
            <a:pPr marL="285750" indent="-285750">
              <a:buFont typeface="Arial" panose="020B0604020202020204" pitchFamily="34" charset="0"/>
              <a:buChar char="•"/>
            </a:pPr>
            <a:r>
              <a:rPr lang="en-US" sz="2000">
                <a:solidFill>
                  <a:schemeClr val="bg2"/>
                </a:solidFill>
                <a:latin typeface="VAG Round" panose="040B7200000000000000" pitchFamily="82" charset="0"/>
              </a:rPr>
              <a:t>Cyfranogi mewn datblygu gwasanaeth  </a:t>
            </a:r>
            <a:endParaRPr lang="en-US" sz="2000" dirty="0">
              <a:solidFill>
                <a:schemeClr val="bg2"/>
              </a:solidFill>
              <a:latin typeface="VAG Round" panose="040B7200000000000000" pitchFamily="82" charset="0"/>
            </a:endParaRPr>
          </a:p>
        </p:txBody>
      </p:sp>
      <p:sp>
        <p:nvSpPr>
          <p:cNvPr id="2" name="TextBox 1"/>
          <p:cNvSpPr txBox="1"/>
          <p:nvPr/>
        </p:nvSpPr>
        <p:spPr>
          <a:xfrm>
            <a:off x="791817" y="1589992"/>
            <a:ext cx="4910667"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VAG Round" panose="040B7200000000000000" pitchFamily="82" charset="0"/>
              </a:rPr>
              <a:t>Participation </a:t>
            </a:r>
            <a:r>
              <a:rPr lang="en-GB" sz="2000" dirty="0">
                <a:latin typeface="VAG Round" panose="040B7200000000000000" pitchFamily="82" charset="0"/>
              </a:rPr>
              <a:t>in individual care and support </a:t>
            </a:r>
          </a:p>
          <a:p>
            <a:pPr marL="285750" indent="-285750">
              <a:buFont typeface="Arial" panose="020B0604020202020204" pitchFamily="34" charset="0"/>
              <a:buChar char="•"/>
            </a:pPr>
            <a:r>
              <a:rPr lang="en-GB" sz="2000" dirty="0">
                <a:latin typeface="VAG Round" panose="040B7200000000000000" pitchFamily="82" charset="0"/>
              </a:rPr>
              <a:t>Participation in service development</a:t>
            </a:r>
          </a:p>
          <a:p>
            <a:pPr marL="285750" indent="-285750">
              <a:buFont typeface="Arial" panose="020B0604020202020204" pitchFamily="34" charset="0"/>
              <a:buChar char="•"/>
            </a:pPr>
            <a:endParaRPr lang="en-GB" sz="2000" dirty="0">
              <a:solidFill>
                <a:schemeClr val="bg2"/>
              </a:solidFill>
              <a:latin typeface="VAG Round" panose="040B7200000000000000" pitchFamily="82" charset="0"/>
            </a:endParaRPr>
          </a:p>
        </p:txBody>
      </p:sp>
    </p:spTree>
    <p:extLst>
      <p:ext uri="{BB962C8B-B14F-4D97-AF65-F5344CB8AC3E}">
        <p14:creationId xmlns:p14="http://schemas.microsoft.com/office/powerpoint/2010/main" val="61929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73015" y="518261"/>
            <a:ext cx="5008746" cy="132959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r>
              <a:rPr lang="en-GB" sz="4800" dirty="0">
                <a:solidFill>
                  <a:schemeClr val="tx1"/>
                </a:solidFill>
              </a:rPr>
              <a:t>Aims of the Session</a:t>
            </a:r>
          </a:p>
        </p:txBody>
      </p:sp>
      <p:sp>
        <p:nvSpPr>
          <p:cNvPr id="8" name="Subtitle 2"/>
          <p:cNvSpPr txBox="1">
            <a:spLocks/>
          </p:cNvSpPr>
          <p:nvPr/>
        </p:nvSpPr>
        <p:spPr>
          <a:xfrm>
            <a:off x="-242789" y="2614640"/>
            <a:ext cx="10852073" cy="163121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endParaRPr lang="en-GB" sz="2200" dirty="0"/>
          </a:p>
          <a:p>
            <a:pPr marL="342900" lvl="0" indent="-342900" algn="l">
              <a:buFont typeface="Arial" panose="020B0604020202020204" pitchFamily="34" charset="0"/>
              <a:buChar char="•"/>
            </a:pPr>
            <a:endParaRPr lang="en-GB" sz="2200" dirty="0"/>
          </a:p>
          <a:p>
            <a:pPr marL="342900" lvl="0" indent="-342900" algn="l">
              <a:buFont typeface="Arial" panose="020B0604020202020204" pitchFamily="34" charset="0"/>
              <a:buChar char="•"/>
            </a:pPr>
            <a:endParaRPr lang="en-GB" sz="2200" dirty="0"/>
          </a:p>
          <a:p>
            <a:pPr algn="l"/>
            <a:endParaRPr lang="en-GB" sz="2400" dirty="0"/>
          </a:p>
        </p:txBody>
      </p:sp>
      <p:sp>
        <p:nvSpPr>
          <p:cNvPr id="4" name="Title 3"/>
          <p:cNvSpPr txBox="1">
            <a:spLocks/>
          </p:cNvSpPr>
          <p:nvPr/>
        </p:nvSpPr>
        <p:spPr>
          <a:xfrm>
            <a:off x="6609277" y="653811"/>
            <a:ext cx="5231567" cy="664797"/>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r>
              <a:rPr lang="en-GB" sz="4800" dirty="0" err="1"/>
              <a:t>Nodau’r</a:t>
            </a:r>
            <a:r>
              <a:rPr lang="en-GB" sz="4800" dirty="0"/>
              <a:t> </a:t>
            </a:r>
            <a:r>
              <a:rPr lang="en-GB" sz="4800" dirty="0" err="1"/>
              <a:t>Sesiwn</a:t>
            </a:r>
            <a:endParaRPr lang="en-GB" sz="4800" dirty="0"/>
          </a:p>
        </p:txBody>
      </p:sp>
      <p:sp>
        <p:nvSpPr>
          <p:cNvPr id="6" name="Title 3"/>
          <p:cNvSpPr txBox="1">
            <a:spLocks/>
          </p:cNvSpPr>
          <p:nvPr/>
        </p:nvSpPr>
        <p:spPr>
          <a:xfrm>
            <a:off x="450194" y="1576558"/>
            <a:ext cx="5231567" cy="830997"/>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r>
              <a:rPr lang="en-GB" dirty="0"/>
              <a:t> </a:t>
            </a:r>
          </a:p>
        </p:txBody>
      </p:sp>
      <p:sp>
        <p:nvSpPr>
          <p:cNvPr id="7" name="Subtitle 2"/>
          <p:cNvSpPr txBox="1">
            <a:spLocks/>
          </p:cNvSpPr>
          <p:nvPr/>
        </p:nvSpPr>
        <p:spPr>
          <a:xfrm>
            <a:off x="335756" y="1959429"/>
            <a:ext cx="6117798" cy="325832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ct val="0"/>
              </a:spcBef>
              <a:buSzPct val="100000"/>
              <a:buFont typeface="Arial" panose="020B0604020202020204" pitchFamily="34" charset="0"/>
              <a:buChar char="•"/>
              <a:defRPr sz="2800"/>
            </a:pPr>
            <a:r>
              <a:rPr lang="en-GB" sz="2800" dirty="0" smtClean="0">
                <a:solidFill>
                  <a:schemeClr val="tx1"/>
                </a:solidFill>
                <a:ea typeface="+mj-ea"/>
                <a:cs typeface="+mj-cs"/>
              </a:rPr>
              <a:t>Explore the United Nations Convention on the Rights of the Child (UNCRC)</a:t>
            </a:r>
          </a:p>
          <a:p>
            <a:pPr marL="457200" indent="-457200" algn="l">
              <a:spcBef>
                <a:spcPct val="0"/>
              </a:spcBef>
              <a:buSzPct val="100000"/>
              <a:buFont typeface="Arial" panose="020B0604020202020204" pitchFamily="34" charset="0"/>
              <a:buChar char="•"/>
              <a:defRPr sz="2800"/>
            </a:pPr>
            <a:r>
              <a:rPr lang="en-GB" sz="2800" dirty="0" smtClean="0">
                <a:solidFill>
                  <a:schemeClr val="tx1"/>
                </a:solidFill>
                <a:ea typeface="+mj-ea"/>
                <a:cs typeface="+mj-cs"/>
              </a:rPr>
              <a:t>Outline role of the Children’s Commissioner for Wales</a:t>
            </a:r>
          </a:p>
          <a:p>
            <a:pPr marL="457200" indent="-457200" algn="l">
              <a:spcBef>
                <a:spcPct val="0"/>
              </a:spcBef>
              <a:buSzPct val="100000"/>
              <a:buFont typeface="Arial" panose="020B0604020202020204" pitchFamily="34" charset="0"/>
              <a:buChar char="•"/>
              <a:defRPr sz="2800"/>
            </a:pPr>
            <a:r>
              <a:rPr lang="en-US" altLang="en-US" sz="2800" dirty="0" smtClean="0">
                <a:solidFill>
                  <a:schemeClr val="tx1"/>
                </a:solidFill>
                <a:ea typeface="+mj-ea"/>
                <a:cs typeface="+mj-cs"/>
              </a:rPr>
              <a:t>Discuss The Right Way in Social Care </a:t>
            </a:r>
          </a:p>
          <a:p>
            <a:pPr marL="457200" indent="-457200" algn="l">
              <a:buFont typeface="Arial" panose="020B0604020202020204" pitchFamily="34" charset="0"/>
              <a:buChar char="•"/>
            </a:pPr>
            <a:endParaRPr lang="en-GB" dirty="0"/>
          </a:p>
        </p:txBody>
      </p:sp>
      <p:sp>
        <p:nvSpPr>
          <p:cNvPr id="2" name="TextBox 1"/>
          <p:cNvSpPr txBox="1"/>
          <p:nvPr/>
        </p:nvSpPr>
        <p:spPr>
          <a:xfrm>
            <a:off x="6609277" y="1660533"/>
            <a:ext cx="5139378"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solidFill>
                  <a:schemeClr val="bg1"/>
                </a:solidFill>
                <a:latin typeface="+mj-lt"/>
              </a:rPr>
              <a:t>Archwilio</a:t>
            </a:r>
            <a:r>
              <a:rPr lang="en-US" sz="2800" dirty="0">
                <a:solidFill>
                  <a:schemeClr val="bg1"/>
                </a:solidFill>
                <a:latin typeface="+mj-lt"/>
              </a:rPr>
              <a:t> </a:t>
            </a:r>
            <a:r>
              <a:rPr lang="en-US" sz="2800" dirty="0" err="1">
                <a:solidFill>
                  <a:schemeClr val="bg1"/>
                </a:solidFill>
                <a:latin typeface="+mj-lt"/>
              </a:rPr>
              <a:t>Confensiwn</a:t>
            </a:r>
            <a:r>
              <a:rPr lang="en-US" sz="2800" dirty="0">
                <a:solidFill>
                  <a:schemeClr val="bg1"/>
                </a:solidFill>
                <a:latin typeface="+mj-lt"/>
              </a:rPr>
              <a:t> y </a:t>
            </a:r>
            <a:r>
              <a:rPr lang="en-US" sz="2800" dirty="0" err="1">
                <a:solidFill>
                  <a:schemeClr val="bg1"/>
                </a:solidFill>
                <a:latin typeface="+mj-lt"/>
              </a:rPr>
              <a:t>Cenhedloedd</a:t>
            </a:r>
            <a:r>
              <a:rPr lang="en-US" sz="2800" dirty="0">
                <a:solidFill>
                  <a:schemeClr val="bg1"/>
                </a:solidFill>
                <a:latin typeface="+mj-lt"/>
              </a:rPr>
              <a:t> </a:t>
            </a:r>
            <a:r>
              <a:rPr lang="en-US" sz="2800" dirty="0" err="1">
                <a:solidFill>
                  <a:schemeClr val="bg1"/>
                </a:solidFill>
                <a:latin typeface="+mj-lt"/>
              </a:rPr>
              <a:t>Unedig</a:t>
            </a:r>
            <a:r>
              <a:rPr lang="en-US" sz="2800" dirty="0">
                <a:solidFill>
                  <a:schemeClr val="bg1"/>
                </a:solidFill>
                <a:latin typeface="+mj-lt"/>
              </a:rPr>
              <a:t> </a:t>
            </a:r>
            <a:r>
              <a:rPr lang="en-US" sz="2800" dirty="0" err="1">
                <a:solidFill>
                  <a:schemeClr val="bg1"/>
                </a:solidFill>
                <a:latin typeface="+mj-lt"/>
              </a:rPr>
              <a:t>ar</a:t>
            </a:r>
            <a:r>
              <a:rPr lang="en-US" sz="2800" dirty="0">
                <a:solidFill>
                  <a:schemeClr val="bg1"/>
                </a:solidFill>
                <a:latin typeface="+mj-lt"/>
              </a:rPr>
              <a:t> </a:t>
            </a:r>
            <a:r>
              <a:rPr lang="en-US" sz="2800" dirty="0" err="1">
                <a:solidFill>
                  <a:schemeClr val="bg1"/>
                </a:solidFill>
                <a:latin typeface="+mj-lt"/>
              </a:rPr>
              <a:t>Hawliau'r</a:t>
            </a:r>
            <a:r>
              <a:rPr lang="en-US" sz="2800" dirty="0">
                <a:solidFill>
                  <a:schemeClr val="bg1"/>
                </a:solidFill>
                <a:latin typeface="+mj-lt"/>
              </a:rPr>
              <a:t> </a:t>
            </a:r>
            <a:r>
              <a:rPr lang="en-US" sz="2800" dirty="0" err="1">
                <a:solidFill>
                  <a:schemeClr val="bg1"/>
                </a:solidFill>
                <a:latin typeface="+mj-lt"/>
              </a:rPr>
              <a:t>Plentyn</a:t>
            </a:r>
            <a:r>
              <a:rPr lang="en-US" sz="2800" dirty="0">
                <a:solidFill>
                  <a:schemeClr val="bg1"/>
                </a:solidFill>
                <a:latin typeface="+mj-lt"/>
              </a:rPr>
              <a:t> (CCUHP)</a:t>
            </a:r>
          </a:p>
          <a:p>
            <a:pPr marL="457200" indent="-457200">
              <a:buFont typeface="Arial" panose="020B0604020202020204" pitchFamily="34" charset="0"/>
              <a:buChar char="•"/>
            </a:pPr>
            <a:r>
              <a:rPr lang="en-GB" sz="2800" dirty="0" err="1">
                <a:solidFill>
                  <a:schemeClr val="bg1"/>
                </a:solidFill>
                <a:latin typeface="+mj-lt"/>
              </a:rPr>
              <a:t>Amlinellu</a:t>
            </a:r>
            <a:r>
              <a:rPr lang="en-GB" sz="2800" dirty="0">
                <a:solidFill>
                  <a:schemeClr val="bg1"/>
                </a:solidFill>
                <a:latin typeface="+mj-lt"/>
              </a:rPr>
              <a:t> </a:t>
            </a:r>
            <a:r>
              <a:rPr lang="en-GB" sz="2800" dirty="0" err="1">
                <a:solidFill>
                  <a:schemeClr val="bg1"/>
                </a:solidFill>
                <a:latin typeface="+mj-lt"/>
              </a:rPr>
              <a:t>rôl</a:t>
            </a:r>
            <a:r>
              <a:rPr lang="en-GB" sz="2800" dirty="0">
                <a:solidFill>
                  <a:schemeClr val="bg1"/>
                </a:solidFill>
                <a:latin typeface="+mj-lt"/>
              </a:rPr>
              <a:t> </a:t>
            </a:r>
            <a:r>
              <a:rPr lang="en-GB" sz="2800" dirty="0" err="1">
                <a:solidFill>
                  <a:schemeClr val="bg1"/>
                </a:solidFill>
                <a:latin typeface="+mj-lt"/>
              </a:rPr>
              <a:t>Comisiynydd</a:t>
            </a:r>
            <a:r>
              <a:rPr lang="en-GB" sz="2800" dirty="0">
                <a:solidFill>
                  <a:schemeClr val="bg1"/>
                </a:solidFill>
                <a:latin typeface="+mj-lt"/>
              </a:rPr>
              <a:t> Plant </a:t>
            </a:r>
            <a:r>
              <a:rPr lang="en-GB" sz="2800" dirty="0" err="1">
                <a:solidFill>
                  <a:schemeClr val="bg1"/>
                </a:solidFill>
                <a:latin typeface="+mj-lt"/>
              </a:rPr>
              <a:t>Cymru</a:t>
            </a:r>
            <a:endParaRPr lang="en-GB" sz="2800" dirty="0">
              <a:solidFill>
                <a:schemeClr val="bg1"/>
              </a:solidFill>
              <a:latin typeface="+mj-lt"/>
            </a:endParaRPr>
          </a:p>
          <a:p>
            <a:pPr marL="457200" indent="-457200">
              <a:buFont typeface="Arial" panose="020B0604020202020204" pitchFamily="34" charset="0"/>
              <a:buChar char="•"/>
            </a:pPr>
            <a:r>
              <a:rPr lang="en-GB" sz="2800" dirty="0" err="1">
                <a:solidFill>
                  <a:schemeClr val="bg1"/>
                </a:solidFill>
                <a:latin typeface="+mj-lt"/>
              </a:rPr>
              <a:t>Trafod</a:t>
            </a:r>
            <a:r>
              <a:rPr lang="en-GB" sz="2800" dirty="0">
                <a:solidFill>
                  <a:schemeClr val="bg2"/>
                </a:solidFill>
                <a:latin typeface="+mj-lt"/>
              </a:rPr>
              <a:t> </a:t>
            </a:r>
            <a:r>
              <a:rPr lang="en-GB" sz="2800" dirty="0">
                <a:solidFill>
                  <a:schemeClr val="bg1"/>
                </a:solidFill>
                <a:latin typeface="+mj-lt"/>
              </a:rPr>
              <a:t>Y </a:t>
            </a:r>
            <a:r>
              <a:rPr lang="en-GB" sz="2800" dirty="0" err="1">
                <a:solidFill>
                  <a:schemeClr val="bg1"/>
                </a:solidFill>
                <a:latin typeface="+mj-lt"/>
              </a:rPr>
              <a:t>Ffordd</a:t>
            </a:r>
            <a:r>
              <a:rPr lang="en-GB" sz="2800" dirty="0">
                <a:solidFill>
                  <a:schemeClr val="bg1"/>
                </a:solidFill>
                <a:latin typeface="+mj-lt"/>
              </a:rPr>
              <a:t> </a:t>
            </a:r>
            <a:r>
              <a:rPr lang="en-GB" sz="2800" dirty="0" err="1">
                <a:solidFill>
                  <a:schemeClr val="bg1"/>
                </a:solidFill>
                <a:latin typeface="+mj-lt"/>
              </a:rPr>
              <a:t>Gywir</a:t>
            </a:r>
            <a:r>
              <a:rPr lang="en-GB" sz="2800" dirty="0">
                <a:solidFill>
                  <a:schemeClr val="bg1"/>
                </a:solidFill>
                <a:latin typeface="+mj-lt"/>
              </a:rPr>
              <a:t> </a:t>
            </a:r>
            <a:r>
              <a:rPr lang="en-GB" sz="2800" dirty="0" err="1">
                <a:solidFill>
                  <a:schemeClr val="bg1"/>
                </a:solidFill>
                <a:latin typeface="+mj-lt"/>
              </a:rPr>
              <a:t>ym</a:t>
            </a:r>
            <a:r>
              <a:rPr lang="en-GB" sz="2800" dirty="0">
                <a:solidFill>
                  <a:schemeClr val="bg1"/>
                </a:solidFill>
                <a:latin typeface="+mj-lt"/>
              </a:rPr>
              <a:t> </a:t>
            </a:r>
            <a:r>
              <a:rPr lang="en-GB" sz="2800" dirty="0" err="1">
                <a:solidFill>
                  <a:schemeClr val="bg1"/>
                </a:solidFill>
                <a:latin typeface="+mj-lt"/>
              </a:rPr>
              <a:t>maes</a:t>
            </a:r>
            <a:r>
              <a:rPr lang="en-GB" sz="2800" dirty="0">
                <a:solidFill>
                  <a:schemeClr val="bg1"/>
                </a:solidFill>
                <a:latin typeface="+mj-lt"/>
              </a:rPr>
              <a:t> </a:t>
            </a:r>
            <a:r>
              <a:rPr lang="en-GB" sz="2800" dirty="0" err="1">
                <a:solidFill>
                  <a:schemeClr val="bg1"/>
                </a:solidFill>
                <a:latin typeface="+mj-lt"/>
              </a:rPr>
              <a:t>Gofal</a:t>
            </a:r>
            <a:r>
              <a:rPr lang="en-GB" sz="2800" dirty="0">
                <a:solidFill>
                  <a:schemeClr val="bg1"/>
                </a:solidFill>
                <a:latin typeface="+mj-lt"/>
              </a:rPr>
              <a:t> </a:t>
            </a:r>
            <a:r>
              <a:rPr lang="en-GB" sz="2800" dirty="0" err="1">
                <a:solidFill>
                  <a:schemeClr val="bg1"/>
                </a:solidFill>
                <a:latin typeface="+mj-lt"/>
              </a:rPr>
              <a:t>Cymdeithasol</a:t>
            </a:r>
            <a:endParaRPr lang="en-GB" sz="2800" dirty="0">
              <a:solidFill>
                <a:schemeClr val="bg1"/>
              </a:solidFill>
              <a:latin typeface="+mj-lt"/>
            </a:endParaRPr>
          </a:p>
        </p:txBody>
      </p:sp>
    </p:spTree>
    <p:extLst>
      <p:ext uri="{BB962C8B-B14F-4D97-AF65-F5344CB8AC3E}">
        <p14:creationId xmlns:p14="http://schemas.microsoft.com/office/powerpoint/2010/main" val="312912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3522692" y="902089"/>
            <a:ext cx="11633982" cy="427657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
        <p:nvSpPr>
          <p:cNvPr id="6" name="Rectangle 5"/>
          <p:cNvSpPr/>
          <p:nvPr/>
        </p:nvSpPr>
        <p:spPr>
          <a:xfrm>
            <a:off x="1708574" y="830556"/>
            <a:ext cx="9738360" cy="584775"/>
          </a:xfrm>
          <a:prstGeom prst="rect">
            <a:avLst/>
          </a:prstGeom>
        </p:spPr>
        <p:txBody>
          <a:bodyPr wrap="square">
            <a:spAutoFit/>
          </a:bodyPr>
          <a:lstStyle/>
          <a:p>
            <a:r>
              <a:rPr lang="en-GB" sz="3200" b="1" dirty="0" smtClean="0">
                <a:latin typeface="VAG Round" panose="040B7200000000000000" pitchFamily="82" charset="0"/>
              </a:rPr>
              <a:t>Accountability                       </a:t>
            </a:r>
            <a:r>
              <a:rPr lang="en-GB" sz="3200" b="1" dirty="0" err="1" smtClean="0">
                <a:solidFill>
                  <a:schemeClr val="bg2"/>
                </a:solidFill>
                <a:latin typeface="VAG Round" panose="040B7200000000000000" pitchFamily="82" charset="0"/>
              </a:rPr>
              <a:t>Atebolrwydd</a:t>
            </a:r>
            <a:r>
              <a:rPr lang="en-GB" sz="3200" b="1" dirty="0" smtClean="0">
                <a:latin typeface="VAG Round" panose="040B7200000000000000" pitchFamily="82" charset="0"/>
              </a:rPr>
              <a:t> </a:t>
            </a:r>
            <a:endParaRPr lang="en-GB" sz="3200" b="1" dirty="0">
              <a:latin typeface="VAG Round" panose="040B7200000000000000"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902" y="3754143"/>
            <a:ext cx="3467100" cy="2632130"/>
          </a:xfrm>
          <a:prstGeom prst="rect">
            <a:avLst/>
          </a:prstGeom>
        </p:spPr>
      </p:pic>
      <p:sp>
        <p:nvSpPr>
          <p:cNvPr id="3" name="TextBox 2"/>
          <p:cNvSpPr txBox="1"/>
          <p:nvPr/>
        </p:nvSpPr>
        <p:spPr>
          <a:xfrm>
            <a:off x="5969230" y="1458320"/>
            <a:ext cx="5477704"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err="1" smtClean="0">
                <a:solidFill>
                  <a:schemeClr val="bg2"/>
                </a:solidFill>
                <a:latin typeface="VAG Round" panose="040B7200000000000000" pitchFamily="82" charset="0"/>
              </a:rPr>
              <a:t>Rhoi</a:t>
            </a:r>
            <a:r>
              <a:rPr lang="en-GB" sz="2000" dirty="0" smtClean="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cyfleoedd</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i</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uwch</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arweinwyr</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gael</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eu</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gwneud</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yn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atebol</a:t>
            </a:r>
            <a:endParaRPr lang="en-GB"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GB" sz="2000" dirty="0" err="1">
                <a:solidFill>
                  <a:schemeClr val="bg2"/>
                </a:solidFill>
                <a:latin typeface="VAG Round" panose="040B7200000000000000" pitchFamily="82" charset="0"/>
              </a:rPr>
              <a:t>Dolenni</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adborth</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fe</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ddwedsoch</a:t>
            </a:r>
            <a:r>
              <a:rPr lang="en-GB" sz="2000" dirty="0">
                <a:solidFill>
                  <a:schemeClr val="bg2"/>
                </a:solidFill>
                <a:latin typeface="VAG Round" panose="040B7200000000000000" pitchFamily="82" charset="0"/>
              </a:rPr>
              <a:t> chi – </a:t>
            </a:r>
            <a:r>
              <a:rPr lang="en-GB" sz="2000" dirty="0" err="1">
                <a:solidFill>
                  <a:schemeClr val="bg2"/>
                </a:solidFill>
                <a:latin typeface="VAG Round" panose="040B7200000000000000" pitchFamily="82" charset="0"/>
              </a:rPr>
              <a:t>fe</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wnaethon</a:t>
            </a:r>
            <a:r>
              <a:rPr lang="en-GB" sz="2000" dirty="0">
                <a:solidFill>
                  <a:schemeClr val="bg2"/>
                </a:solidFill>
                <a:latin typeface="VAG Round" panose="040B7200000000000000" pitchFamily="82" charset="0"/>
              </a:rPr>
              <a:t> </a:t>
            </a:r>
            <a:r>
              <a:rPr lang="en-GB" sz="2000" dirty="0" err="1">
                <a:solidFill>
                  <a:schemeClr val="bg2"/>
                </a:solidFill>
                <a:latin typeface="VAG Round" panose="040B7200000000000000" pitchFamily="82" charset="0"/>
              </a:rPr>
              <a:t>ni</a:t>
            </a:r>
            <a:endParaRPr lang="en-GB"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Gwybodaeth</a:t>
            </a:r>
            <a:r>
              <a:rPr lang="en-US" sz="2000" dirty="0">
                <a:solidFill>
                  <a:schemeClr val="bg2"/>
                </a:solidFill>
                <a:latin typeface="VAG Round" panose="040B7200000000000000" pitchFamily="82" charset="0"/>
              </a:rPr>
              <a:t> </a:t>
            </a:r>
            <a:r>
              <a:rPr lang="en-US" sz="2000" dirty="0" err="1">
                <a:solidFill>
                  <a:schemeClr val="bg2"/>
                </a:solidFill>
                <a:latin typeface="VAG Round" panose="040B7200000000000000" pitchFamily="82" charset="0"/>
              </a:rPr>
              <a:t>hygyrch</a:t>
            </a:r>
            <a:endParaRPr lang="en-US" sz="2000" dirty="0">
              <a:solidFill>
                <a:schemeClr val="bg2"/>
              </a:solidFill>
              <a:latin typeface="VAG Round" panose="040B7200000000000000" pitchFamily="82" charset="0"/>
            </a:endParaRPr>
          </a:p>
          <a:p>
            <a:pPr marL="285750" indent="-285750">
              <a:buFont typeface="Arial" panose="020B0604020202020204" pitchFamily="34" charset="0"/>
              <a:buChar char="•"/>
            </a:pPr>
            <a:r>
              <a:rPr lang="en-US" sz="2000" dirty="0" err="1">
                <a:solidFill>
                  <a:schemeClr val="bg2"/>
                </a:solidFill>
                <a:latin typeface="VAG Round" panose="040B7200000000000000" pitchFamily="82" charset="0"/>
              </a:rPr>
              <a:t>Mynediad</a:t>
            </a:r>
            <a:r>
              <a:rPr lang="en-US" sz="2000" dirty="0">
                <a:solidFill>
                  <a:schemeClr val="bg2"/>
                </a:solidFill>
                <a:latin typeface="VAG Round" panose="040B7200000000000000" pitchFamily="82" charset="0"/>
              </a:rPr>
              <a:t> plant </a:t>
            </a:r>
            <a:r>
              <a:rPr lang="en-US" sz="2000" dirty="0" err="1">
                <a:solidFill>
                  <a:schemeClr val="bg2"/>
                </a:solidFill>
                <a:latin typeface="VAG Round" panose="040B7200000000000000" pitchFamily="82" charset="0"/>
              </a:rPr>
              <a:t>i</a:t>
            </a:r>
            <a:r>
              <a:rPr lang="en-US" sz="2000" dirty="0">
                <a:solidFill>
                  <a:schemeClr val="bg2"/>
                </a:solidFill>
                <a:latin typeface="VAG Round" panose="040B7200000000000000" pitchFamily="82" charset="0"/>
              </a:rPr>
              <a:t> </a:t>
            </a:r>
            <a:r>
              <a:rPr lang="en-US" sz="2000" dirty="0" err="1" smtClean="0">
                <a:solidFill>
                  <a:schemeClr val="bg2"/>
                </a:solidFill>
                <a:latin typeface="VAG Round" panose="040B7200000000000000" pitchFamily="82" charset="0"/>
              </a:rPr>
              <a:t>gwynion</a:t>
            </a:r>
            <a:endParaRPr lang="en-GB" sz="2000" dirty="0">
              <a:solidFill>
                <a:schemeClr val="bg2"/>
              </a:solidFill>
              <a:latin typeface="VAG Round" panose="040B7200000000000000" pitchFamily="82" charset="0"/>
            </a:endParaRPr>
          </a:p>
        </p:txBody>
      </p:sp>
      <p:sp>
        <p:nvSpPr>
          <p:cNvPr id="7" name="TextBox 6"/>
          <p:cNvSpPr txBox="1"/>
          <p:nvPr/>
        </p:nvSpPr>
        <p:spPr>
          <a:xfrm>
            <a:off x="857955" y="1486864"/>
            <a:ext cx="4752623"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VAG Round" panose="040B7200000000000000" pitchFamily="82" charset="0"/>
              </a:rPr>
              <a:t>Provide opportunities for senior leaders to be held to account</a:t>
            </a:r>
          </a:p>
          <a:p>
            <a:pPr marL="285750" indent="-285750">
              <a:buFont typeface="Arial" panose="020B0604020202020204" pitchFamily="34" charset="0"/>
              <a:buChar char="•"/>
            </a:pPr>
            <a:r>
              <a:rPr lang="en-GB" sz="2000" dirty="0">
                <a:latin typeface="VAG Round" panose="040B7200000000000000" pitchFamily="82" charset="0"/>
              </a:rPr>
              <a:t>Feedback loops: you said – we did</a:t>
            </a:r>
          </a:p>
          <a:p>
            <a:pPr marL="285750" indent="-285750">
              <a:buFont typeface="Arial" panose="020B0604020202020204" pitchFamily="34" charset="0"/>
              <a:buChar char="•"/>
            </a:pPr>
            <a:r>
              <a:rPr lang="en-GB" sz="2000" dirty="0">
                <a:latin typeface="VAG Round" panose="040B7200000000000000" pitchFamily="82" charset="0"/>
              </a:rPr>
              <a:t>Accessible </a:t>
            </a:r>
            <a:r>
              <a:rPr lang="en-GB" sz="2000" dirty="0" smtClean="0">
                <a:latin typeface="VAG Round" panose="040B7200000000000000" pitchFamily="82" charset="0"/>
              </a:rPr>
              <a:t>information</a:t>
            </a:r>
          </a:p>
          <a:p>
            <a:pPr marL="285750" indent="-285750">
              <a:buFont typeface="Arial" panose="020B0604020202020204" pitchFamily="34" charset="0"/>
              <a:buChar char="•"/>
            </a:pPr>
            <a:r>
              <a:rPr lang="en-GB" sz="2000" dirty="0">
                <a:latin typeface="VAG Round" panose="040B7200000000000000" pitchFamily="82" charset="0"/>
              </a:rPr>
              <a:t>Children’s access to complaints</a:t>
            </a:r>
          </a:p>
          <a:p>
            <a:pPr marL="285750" indent="-285750">
              <a:buFont typeface="Arial" panose="020B0604020202020204" pitchFamily="34" charset="0"/>
              <a:buChar char="•"/>
            </a:pPr>
            <a:endParaRPr lang="en-GB" sz="2000" dirty="0">
              <a:solidFill>
                <a:schemeClr val="bg2"/>
              </a:solidFill>
              <a:latin typeface="VAG Round" panose="040B7200000000000000" pitchFamily="82" charset="0"/>
            </a:endParaRPr>
          </a:p>
        </p:txBody>
      </p:sp>
    </p:spTree>
    <p:extLst>
      <p:ext uri="{BB962C8B-B14F-4D97-AF65-F5344CB8AC3E}">
        <p14:creationId xmlns:p14="http://schemas.microsoft.com/office/powerpoint/2010/main" val="111704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4331" y="415312"/>
            <a:ext cx="5479791" cy="4598182"/>
          </a:xfrm>
        </p:spPr>
        <p:txBody>
          <a:bodyPr/>
          <a:lstStyle/>
          <a:p>
            <a:r>
              <a:rPr lang="en-GB" sz="2000" dirty="0">
                <a:solidFill>
                  <a:schemeClr val="tx1"/>
                </a:solidFill>
                <a:latin typeface="VAG Round" panose="040B7200000000000000" pitchFamily="82" charset="0"/>
                <a:ea typeface="+mn-ea"/>
                <a:cs typeface="+mn-cs"/>
              </a:rPr>
              <a:t/>
            </a:r>
            <a:br>
              <a:rPr lang="en-GB" sz="2000" dirty="0">
                <a:solidFill>
                  <a:schemeClr val="tx1"/>
                </a:solidFill>
                <a:latin typeface="VAG Round" panose="040B7200000000000000" pitchFamily="82" charset="0"/>
                <a:ea typeface="+mn-ea"/>
                <a:cs typeface="+mn-cs"/>
              </a:rPr>
            </a:br>
            <a:r>
              <a:rPr lang="en-US" sz="4400" b="1" dirty="0">
                <a:latin typeface="VAG Round" panose="040B7200000000000000" pitchFamily="82" charset="0"/>
              </a:rPr>
              <a:t>Offer </a:t>
            </a:r>
            <a:r>
              <a:rPr lang="en-US" sz="4400" b="1" dirty="0" err="1">
                <a:latin typeface="VAG Round" panose="040B7200000000000000" pitchFamily="82" charset="0"/>
              </a:rPr>
              <a:t>i</a:t>
            </a:r>
            <a:r>
              <a:rPr lang="en-US" sz="4400" b="1" dirty="0">
                <a:latin typeface="VAG Round" panose="040B7200000000000000" pitchFamily="82" charset="0"/>
              </a:rPr>
              <a:t> </a:t>
            </a:r>
            <a:r>
              <a:rPr lang="en-US" sz="4400" b="1" dirty="0" err="1">
                <a:latin typeface="VAG Round" panose="040B7200000000000000" pitchFamily="82" charset="0"/>
              </a:rPr>
              <a:t>gefnogi</a:t>
            </a:r>
            <a:r>
              <a:rPr lang="en-US" sz="4400" b="1" dirty="0">
                <a:latin typeface="VAG Round" panose="040B7200000000000000" pitchFamily="82" charset="0"/>
              </a:rPr>
              <a:t/>
            </a:r>
            <a:br>
              <a:rPr lang="en-US" sz="4400" b="1" dirty="0">
                <a:latin typeface="VAG Round" panose="040B7200000000000000" pitchFamily="82" charset="0"/>
              </a:rPr>
            </a:br>
            <a:r>
              <a:rPr lang="en-US" sz="2800" b="1" dirty="0">
                <a:latin typeface="VAG Round" panose="040B7200000000000000" pitchFamily="82" charset="0"/>
              </a:rPr>
              <a:t/>
            </a:r>
            <a:br>
              <a:rPr lang="en-US" sz="2800" b="1" dirty="0">
                <a:latin typeface="VAG Round" panose="040B7200000000000000" pitchFamily="82" charset="0"/>
              </a:rPr>
            </a:br>
            <a:r>
              <a:rPr lang="en-US" sz="2000" dirty="0" err="1">
                <a:latin typeface="VAG Round" panose="040B7200000000000000" pitchFamily="82" charset="0"/>
              </a:rPr>
              <a:t>Crynodeb</a:t>
            </a:r>
            <a:r>
              <a:rPr lang="en-US" sz="2000" dirty="0">
                <a:latin typeface="VAG Round" panose="040B7200000000000000" pitchFamily="82" charset="0"/>
              </a:rPr>
              <a:t> o Y </a:t>
            </a:r>
            <a:r>
              <a:rPr lang="en-US" sz="2000" dirty="0" err="1">
                <a:latin typeface="VAG Round" panose="040B7200000000000000" pitchFamily="82" charset="0"/>
              </a:rPr>
              <a:t>Ffordd</a:t>
            </a:r>
            <a:r>
              <a:rPr lang="en-US" sz="2000" dirty="0">
                <a:latin typeface="VAG Round" panose="040B7200000000000000" pitchFamily="82" charset="0"/>
              </a:rPr>
              <a:t> </a:t>
            </a:r>
            <a:r>
              <a:rPr lang="en-US" sz="2000" dirty="0" err="1" smtClean="0">
                <a:latin typeface="VAG Round" panose="040B7200000000000000" pitchFamily="82" charset="0"/>
              </a:rPr>
              <a:t>Gywir</a:t>
            </a:r>
            <a:r>
              <a:rPr lang="en-US" sz="2000" dirty="0" smtClean="0">
                <a:latin typeface="VAG Round" panose="040B7200000000000000" pitchFamily="82" charset="0"/>
              </a:rPr>
              <a:t/>
            </a:r>
            <a:br>
              <a:rPr lang="en-US" sz="2000" dirty="0" smtClean="0">
                <a:latin typeface="VAG Round" panose="040B7200000000000000" pitchFamily="82" charset="0"/>
              </a:rPr>
            </a:br>
            <a:r>
              <a:rPr lang="en-US" sz="2000" dirty="0">
                <a:latin typeface="VAG Round" panose="040B7200000000000000" pitchFamily="82" charset="0"/>
              </a:rPr>
              <a:t/>
            </a:r>
            <a:br>
              <a:rPr lang="en-US" sz="2000" dirty="0">
                <a:latin typeface="VAG Round" panose="040B7200000000000000" pitchFamily="82" charset="0"/>
              </a:rPr>
            </a:br>
            <a:r>
              <a:rPr lang="en-US" sz="2000" dirty="0" err="1" smtClean="0">
                <a:latin typeface="VAG Round" panose="040B7200000000000000" pitchFamily="82" charset="0"/>
              </a:rPr>
              <a:t>Dechrau</a:t>
            </a:r>
            <a:r>
              <a:rPr lang="en-US" sz="2000" dirty="0" smtClean="0">
                <a:latin typeface="VAG Round" panose="040B7200000000000000" pitchFamily="82" charset="0"/>
              </a:rPr>
              <a:t> </a:t>
            </a:r>
            <a:r>
              <a:rPr lang="en-US" sz="2000" dirty="0" err="1">
                <a:latin typeface="VAG Round" panose="040B7200000000000000" pitchFamily="82" charset="0"/>
              </a:rPr>
              <a:t>Arni</a:t>
            </a:r>
            <a:r>
              <a:rPr lang="en-US" sz="2000" dirty="0">
                <a:latin typeface="VAG Round" panose="040B7200000000000000" pitchFamily="82" charset="0"/>
              </a:rPr>
              <a:t/>
            </a:r>
            <a:br>
              <a:rPr lang="en-US" sz="2000" dirty="0">
                <a:latin typeface="VAG Round" panose="040B7200000000000000" pitchFamily="82" charset="0"/>
              </a:rPr>
            </a:br>
            <a:r>
              <a:rPr lang="en-US" sz="2000" dirty="0">
                <a:latin typeface="VAG Round" panose="040B7200000000000000" pitchFamily="82" charset="0"/>
              </a:rPr>
              <a:t/>
            </a:r>
            <a:br>
              <a:rPr lang="en-US" sz="2000" dirty="0">
                <a:latin typeface="VAG Round" panose="040B7200000000000000" pitchFamily="82" charset="0"/>
              </a:rPr>
            </a:br>
            <a:r>
              <a:rPr lang="en-US" sz="2000" dirty="0" err="1">
                <a:latin typeface="VAG Round" panose="040B7200000000000000" pitchFamily="82" charset="0"/>
              </a:rPr>
              <a:t>Matrics</a:t>
            </a:r>
            <a:r>
              <a:rPr lang="en-US" sz="2000" dirty="0">
                <a:latin typeface="VAG Round" panose="040B7200000000000000" pitchFamily="82" charset="0"/>
              </a:rPr>
              <a:t> </a:t>
            </a:r>
            <a:r>
              <a:rPr lang="en-US" sz="2000" dirty="0" err="1">
                <a:latin typeface="VAG Round" panose="040B7200000000000000" pitchFamily="82" charset="0"/>
              </a:rPr>
              <a:t>Hawliau</a:t>
            </a:r>
            <a:r>
              <a:rPr lang="en-US" sz="2000" dirty="0">
                <a:latin typeface="VAG Round" panose="040B7200000000000000" pitchFamily="82" charset="0"/>
              </a:rPr>
              <a:t> Plant - </a:t>
            </a:r>
            <a:r>
              <a:rPr lang="en-US" sz="2000" dirty="0" err="1">
                <a:latin typeface="VAG Round" panose="040B7200000000000000" pitchFamily="82" charset="0"/>
              </a:rPr>
              <a:t>nodi</a:t>
            </a:r>
            <a:r>
              <a:rPr lang="en-US" sz="2000" dirty="0">
                <a:latin typeface="VAG Round" panose="040B7200000000000000" pitchFamily="82" charset="0"/>
              </a:rPr>
              <a:t> </a:t>
            </a:r>
            <a:r>
              <a:rPr lang="en-US" sz="2000" dirty="0" err="1">
                <a:latin typeface="VAG Round" panose="040B7200000000000000" pitchFamily="82" charset="0"/>
              </a:rPr>
              <a:t>cyflawniadau</a:t>
            </a:r>
            <a:r>
              <a:rPr lang="en-US" sz="2000" dirty="0">
                <a:latin typeface="VAG Round" panose="040B7200000000000000" pitchFamily="82" charset="0"/>
              </a:rPr>
              <a:t> a </a:t>
            </a:r>
            <a:r>
              <a:rPr lang="en-US" sz="2000" dirty="0" err="1">
                <a:latin typeface="VAG Round" panose="040B7200000000000000" pitchFamily="82" charset="0"/>
              </a:rPr>
              <a:t>meysydd</a:t>
            </a:r>
            <a:r>
              <a:rPr lang="en-US" sz="2000" dirty="0">
                <a:latin typeface="VAG Round" panose="040B7200000000000000" pitchFamily="82" charset="0"/>
              </a:rPr>
              <a:t> </a:t>
            </a:r>
            <a:r>
              <a:rPr lang="en-US" sz="2000" dirty="0" err="1">
                <a:latin typeface="VAG Round" panose="040B7200000000000000" pitchFamily="82" charset="0"/>
              </a:rPr>
              <a:t>i'w</a:t>
            </a:r>
            <a:r>
              <a:rPr lang="en-US" sz="2000" dirty="0">
                <a:latin typeface="VAG Round" panose="040B7200000000000000" pitchFamily="82" charset="0"/>
              </a:rPr>
              <a:t> </a:t>
            </a:r>
            <a:r>
              <a:rPr lang="en-US" sz="2000" dirty="0" err="1">
                <a:latin typeface="VAG Round" panose="040B7200000000000000" pitchFamily="82" charset="0"/>
              </a:rPr>
              <a:t>datblygu</a:t>
            </a:r>
            <a:r>
              <a:rPr lang="en-US" sz="2000" dirty="0">
                <a:latin typeface="VAG Round" panose="040B7200000000000000" pitchFamily="82" charset="0"/>
              </a:rPr>
              <a:t/>
            </a:r>
            <a:br>
              <a:rPr lang="en-US" sz="2000" dirty="0">
                <a:latin typeface="VAG Round" panose="040B7200000000000000" pitchFamily="82" charset="0"/>
              </a:rPr>
            </a:br>
            <a:r>
              <a:rPr lang="en-US" sz="2000" dirty="0">
                <a:latin typeface="VAG Round" panose="040B7200000000000000" pitchFamily="82" charset="0"/>
              </a:rPr>
              <a:t/>
            </a:r>
            <a:br>
              <a:rPr lang="en-US" sz="2000" dirty="0">
                <a:latin typeface="VAG Round" panose="040B7200000000000000" pitchFamily="82" charset="0"/>
              </a:rPr>
            </a:br>
            <a:r>
              <a:rPr lang="en-US" sz="2000" dirty="0" err="1">
                <a:latin typeface="VAG Round" panose="040B7200000000000000" pitchFamily="82" charset="0"/>
              </a:rPr>
              <a:t>Asesiadau</a:t>
            </a:r>
            <a:r>
              <a:rPr lang="en-US" sz="2000" dirty="0">
                <a:latin typeface="VAG Round" panose="040B7200000000000000" pitchFamily="82" charset="0"/>
              </a:rPr>
              <a:t> </a:t>
            </a:r>
            <a:r>
              <a:rPr lang="en-US" sz="2000" dirty="0" err="1">
                <a:latin typeface="VAG Round" panose="040B7200000000000000" pitchFamily="82" charset="0"/>
              </a:rPr>
              <a:t>Effaith</a:t>
            </a:r>
            <a:r>
              <a:rPr lang="en-US" sz="2000" dirty="0">
                <a:latin typeface="VAG Round" panose="040B7200000000000000" pitchFamily="82" charset="0"/>
              </a:rPr>
              <a:t> </a:t>
            </a:r>
            <a:r>
              <a:rPr lang="en-US" sz="2000" dirty="0" err="1">
                <a:latin typeface="VAG Round" panose="040B7200000000000000" pitchFamily="82" charset="0"/>
              </a:rPr>
              <a:t>ar</a:t>
            </a:r>
            <a:r>
              <a:rPr lang="en-US" sz="2000" dirty="0">
                <a:latin typeface="VAG Round" panose="040B7200000000000000" pitchFamily="82" charset="0"/>
              </a:rPr>
              <a:t> </a:t>
            </a:r>
            <a:r>
              <a:rPr lang="en-US" sz="2000" dirty="0" err="1">
                <a:latin typeface="VAG Round" panose="040B7200000000000000" pitchFamily="82" charset="0"/>
              </a:rPr>
              <a:t>Hawliau</a:t>
            </a:r>
            <a:r>
              <a:rPr lang="en-US" sz="2000" dirty="0">
                <a:latin typeface="VAG Round" panose="040B7200000000000000" pitchFamily="82" charset="0"/>
              </a:rPr>
              <a:t> Plant – </a:t>
            </a:r>
            <a:br>
              <a:rPr lang="en-US" sz="2000" dirty="0">
                <a:latin typeface="VAG Round" panose="040B7200000000000000" pitchFamily="82" charset="0"/>
              </a:rPr>
            </a:br>
            <a:r>
              <a:rPr lang="en-US" sz="2000" dirty="0" err="1">
                <a:latin typeface="VAG Round" panose="040B7200000000000000" pitchFamily="82" charset="0"/>
              </a:rPr>
              <a:t>canllaw</a:t>
            </a:r>
            <a:r>
              <a:rPr lang="en-US" sz="2000" dirty="0">
                <a:latin typeface="VAG Round" panose="040B7200000000000000" pitchFamily="82" charset="0"/>
              </a:rPr>
              <a:t> </a:t>
            </a:r>
            <a:r>
              <a:rPr lang="en-US" sz="2000" dirty="0" err="1">
                <a:latin typeface="VAG Round" panose="040B7200000000000000" pitchFamily="82" charset="0"/>
              </a:rPr>
              <a:t>syml</a:t>
            </a:r>
            <a:r>
              <a:rPr lang="en-US" sz="2000" dirty="0">
                <a:latin typeface="VAG Round" panose="040B7200000000000000" pitchFamily="82" charset="0"/>
              </a:rPr>
              <a:t/>
            </a:r>
            <a:br>
              <a:rPr lang="en-US" sz="2000" dirty="0">
                <a:latin typeface="VAG Round" panose="040B7200000000000000" pitchFamily="82" charset="0"/>
              </a:rPr>
            </a:br>
            <a:r>
              <a:rPr lang="en-US" sz="2000" dirty="0">
                <a:latin typeface="VAG Round" panose="040B7200000000000000" pitchFamily="82" charset="0"/>
              </a:rPr>
              <a:t/>
            </a:r>
            <a:br>
              <a:rPr lang="en-US" sz="2000" dirty="0">
                <a:latin typeface="VAG Round" panose="040B7200000000000000" pitchFamily="82" charset="0"/>
              </a:rPr>
            </a:br>
            <a:r>
              <a:rPr lang="en-US" sz="2000" dirty="0" err="1">
                <a:latin typeface="VAG Round" panose="040B7200000000000000" pitchFamily="82" charset="0"/>
              </a:rPr>
              <a:t>Astudiaethau</a:t>
            </a:r>
            <a:r>
              <a:rPr lang="en-US" sz="2000" dirty="0">
                <a:latin typeface="VAG Round" panose="040B7200000000000000" pitchFamily="82" charset="0"/>
              </a:rPr>
              <a:t> </a:t>
            </a:r>
            <a:r>
              <a:rPr lang="en-US" sz="2000" dirty="0" err="1">
                <a:latin typeface="VAG Round" panose="040B7200000000000000" pitchFamily="82" charset="0"/>
              </a:rPr>
              <a:t>achos</a:t>
            </a:r>
            <a:r>
              <a:rPr lang="en-US" sz="2000" dirty="0">
                <a:latin typeface="VAG Round" panose="040B7200000000000000" pitchFamily="82" charset="0"/>
              </a:rPr>
              <a:t> </a:t>
            </a:r>
            <a:r>
              <a:rPr lang="en-US" sz="2000" dirty="0" err="1">
                <a:latin typeface="VAG Round" panose="040B7200000000000000" pitchFamily="82" charset="0"/>
              </a:rPr>
              <a:t>ar</a:t>
            </a:r>
            <a:r>
              <a:rPr lang="en-US" sz="2000" dirty="0">
                <a:latin typeface="VAG Round" panose="040B7200000000000000" pitchFamily="82" charset="0"/>
              </a:rPr>
              <a:t> </a:t>
            </a:r>
            <a:r>
              <a:rPr lang="en-US" sz="2000" dirty="0" err="1">
                <a:latin typeface="VAG Round" panose="040B7200000000000000" pitchFamily="82" charset="0"/>
              </a:rPr>
              <a:t>ein</a:t>
            </a:r>
            <a:r>
              <a:rPr lang="en-US" sz="2000" dirty="0">
                <a:latin typeface="VAG Round" panose="040B7200000000000000" pitchFamily="82" charset="0"/>
              </a:rPr>
              <a:t> </a:t>
            </a:r>
            <a:r>
              <a:rPr lang="en-US" sz="2000" dirty="0" err="1">
                <a:latin typeface="VAG Round" panose="040B7200000000000000" pitchFamily="82" charset="0"/>
              </a:rPr>
              <a:t>gwefan</a:t>
            </a:r>
            <a:r>
              <a:rPr lang="en-US" sz="2000" dirty="0">
                <a:latin typeface="VAG Round" panose="040B7200000000000000" pitchFamily="82" charset="0"/>
              </a:rPr>
              <a:t/>
            </a:r>
            <a:br>
              <a:rPr lang="en-US" sz="2000" dirty="0">
                <a:latin typeface="VAG Round" panose="040B7200000000000000" pitchFamily="82" charset="0"/>
              </a:rPr>
            </a:br>
            <a:endParaRPr lang="en-GB" sz="2000" dirty="0">
              <a:solidFill>
                <a:schemeClr val="tx1"/>
              </a:solidFill>
              <a:latin typeface="VAG Round" panose="040B7200000000000000" pitchFamily="82" charset="0"/>
              <a:ea typeface="+mn-ea"/>
              <a:cs typeface="+mn-cs"/>
            </a:endParaRPr>
          </a:p>
        </p:txBody>
      </p:sp>
      <p:sp>
        <p:nvSpPr>
          <p:cNvPr id="3" name="TextBox 2"/>
          <p:cNvSpPr txBox="1"/>
          <p:nvPr/>
        </p:nvSpPr>
        <p:spPr>
          <a:xfrm>
            <a:off x="751176" y="237067"/>
            <a:ext cx="5779911" cy="5940088"/>
          </a:xfrm>
          <a:prstGeom prst="rect">
            <a:avLst/>
          </a:prstGeom>
          <a:noFill/>
        </p:spPr>
        <p:txBody>
          <a:bodyPr wrap="square" rtlCol="0">
            <a:spAutoFit/>
          </a:bodyPr>
          <a:lstStyle/>
          <a:p>
            <a:r>
              <a:rPr lang="en-GB" sz="2000" dirty="0">
                <a:latin typeface="VAG Round" panose="040B7200000000000000" pitchFamily="82" charset="0"/>
              </a:rPr>
              <a:t/>
            </a:r>
            <a:br>
              <a:rPr lang="en-GB" sz="2000" dirty="0">
                <a:latin typeface="VAG Round" panose="040B7200000000000000" pitchFamily="82" charset="0"/>
              </a:rPr>
            </a:br>
            <a:r>
              <a:rPr lang="en-GB" sz="4400" b="1" dirty="0">
                <a:latin typeface="VAG Round" panose="040B7200000000000000" pitchFamily="82" charset="0"/>
              </a:rPr>
              <a:t>Tools to support </a:t>
            </a:r>
            <a:r>
              <a:rPr lang="en-GB" sz="2000" b="1" dirty="0">
                <a:latin typeface="VAG Round" panose="040B7200000000000000" pitchFamily="82" charset="0"/>
              </a:rPr>
              <a:t/>
            </a:r>
            <a:br>
              <a:rPr lang="en-GB" sz="2000" b="1" dirty="0">
                <a:latin typeface="VAG Round" panose="040B7200000000000000" pitchFamily="82" charset="0"/>
              </a:rPr>
            </a:br>
            <a:r>
              <a:rPr lang="en-GB" sz="2000" dirty="0">
                <a:latin typeface="VAG Round" panose="040B7200000000000000" pitchFamily="82" charset="0"/>
              </a:rPr>
              <a:t/>
            </a:r>
            <a:br>
              <a:rPr lang="en-GB" sz="2000" dirty="0">
                <a:latin typeface="VAG Round" panose="040B7200000000000000" pitchFamily="82" charset="0"/>
              </a:rPr>
            </a:br>
            <a:r>
              <a:rPr lang="en-GB" sz="2000" dirty="0">
                <a:latin typeface="VAG Round" panose="040B7200000000000000" pitchFamily="82" charset="0"/>
              </a:rPr>
              <a:t>Summary of TRW </a:t>
            </a:r>
          </a:p>
          <a:p>
            <a:endParaRPr lang="en-GB" sz="2000" dirty="0" smtClean="0">
              <a:latin typeface="VAG Round" panose="040B7200000000000000" pitchFamily="82" charset="0"/>
            </a:endParaRPr>
          </a:p>
          <a:p>
            <a:r>
              <a:rPr lang="en-GB" sz="2000" dirty="0" smtClean="0">
                <a:latin typeface="VAG Round" panose="040B7200000000000000" pitchFamily="82" charset="0"/>
              </a:rPr>
              <a:t>Getting </a:t>
            </a:r>
            <a:r>
              <a:rPr lang="en-GB" sz="2000" dirty="0">
                <a:latin typeface="VAG Round" panose="040B7200000000000000" pitchFamily="82" charset="0"/>
              </a:rPr>
              <a:t>started</a:t>
            </a:r>
            <a:r>
              <a:rPr lang="en-GB" sz="2400" b="1" dirty="0">
                <a:latin typeface="VAG Round" panose="040B7200000000000000" pitchFamily="82" charset="0"/>
              </a:rPr>
              <a:t/>
            </a:r>
            <a:br>
              <a:rPr lang="en-GB" sz="2400" b="1" dirty="0">
                <a:latin typeface="VAG Round" panose="040B7200000000000000" pitchFamily="82" charset="0"/>
              </a:rPr>
            </a:br>
            <a:r>
              <a:rPr lang="en-GB" sz="2000" dirty="0">
                <a:latin typeface="VAG Round" panose="040B7200000000000000" pitchFamily="82" charset="0"/>
              </a:rPr>
              <a:t/>
            </a:r>
            <a:br>
              <a:rPr lang="en-GB" sz="2000" dirty="0">
                <a:latin typeface="VAG Round" panose="040B7200000000000000" pitchFamily="82" charset="0"/>
              </a:rPr>
            </a:br>
            <a:r>
              <a:rPr lang="en-GB" sz="2000" dirty="0">
                <a:latin typeface="VAG Round" panose="040B7200000000000000" pitchFamily="82" charset="0"/>
              </a:rPr>
              <a:t>Children’s Rights Matrix – identifying achievements and areas for development</a:t>
            </a:r>
            <a:br>
              <a:rPr lang="en-GB" sz="2000" dirty="0">
                <a:latin typeface="VAG Round" panose="040B7200000000000000" pitchFamily="82" charset="0"/>
              </a:rPr>
            </a:br>
            <a:r>
              <a:rPr lang="en-GB" sz="2000" dirty="0">
                <a:latin typeface="VAG Round" panose="040B7200000000000000" pitchFamily="82" charset="0"/>
              </a:rPr>
              <a:t/>
            </a:r>
            <a:br>
              <a:rPr lang="en-GB" sz="2000" dirty="0">
                <a:latin typeface="VAG Round" panose="040B7200000000000000" pitchFamily="82" charset="0"/>
              </a:rPr>
            </a:br>
            <a:r>
              <a:rPr lang="en-GB" sz="2000" dirty="0">
                <a:latin typeface="VAG Round" panose="040B7200000000000000" pitchFamily="82" charset="0"/>
              </a:rPr>
              <a:t>Children’s Rights Impact Assessments – a simple guide</a:t>
            </a:r>
            <a:br>
              <a:rPr lang="en-GB" sz="2000" dirty="0">
                <a:latin typeface="VAG Round" panose="040B7200000000000000" pitchFamily="82" charset="0"/>
              </a:rPr>
            </a:br>
            <a:r>
              <a:rPr lang="en-GB" sz="2000" dirty="0">
                <a:latin typeface="VAG Round" panose="040B7200000000000000" pitchFamily="82" charset="0"/>
              </a:rPr>
              <a:t/>
            </a:r>
            <a:br>
              <a:rPr lang="en-GB" sz="2000" dirty="0">
                <a:latin typeface="VAG Round" panose="040B7200000000000000" pitchFamily="82" charset="0"/>
              </a:rPr>
            </a:br>
            <a:r>
              <a:rPr lang="en-GB" sz="2000" dirty="0">
                <a:latin typeface="VAG Round" panose="040B7200000000000000" pitchFamily="82" charset="0"/>
              </a:rPr>
              <a:t>Case studies on our website </a:t>
            </a:r>
            <a:r>
              <a:rPr lang="en-US" sz="2000" dirty="0">
                <a:latin typeface="VAG Round" panose="040B7200000000000000" pitchFamily="82" charset="0"/>
              </a:rPr>
              <a:t/>
            </a:r>
            <a:br>
              <a:rPr lang="en-US" sz="2000" dirty="0">
                <a:latin typeface="VAG Round" panose="040B7200000000000000" pitchFamily="82" charset="0"/>
              </a:rPr>
            </a:br>
            <a:endParaRPr lang="en-US" sz="2000" dirty="0">
              <a:solidFill>
                <a:schemeClr val="bg2"/>
              </a:solidFill>
              <a:latin typeface="VAG Round" panose="040B7200000000000000" pitchFamily="82" charset="0"/>
            </a:endParaRPr>
          </a:p>
          <a:p>
            <a:endParaRPr lang="en-US" sz="2800" b="1" dirty="0">
              <a:solidFill>
                <a:schemeClr val="bg2"/>
              </a:solidFill>
              <a:latin typeface="+mj-lt"/>
            </a:endParaRPr>
          </a:p>
          <a:p>
            <a:endParaRPr lang="en-GB" sz="2800" b="1" dirty="0">
              <a:solidFill>
                <a:schemeClr val="bg2"/>
              </a:solidFill>
              <a:latin typeface="+mj-lt"/>
            </a:endParaRPr>
          </a:p>
        </p:txBody>
      </p:sp>
    </p:spTree>
    <p:extLst>
      <p:ext uri="{BB962C8B-B14F-4D97-AF65-F5344CB8AC3E}">
        <p14:creationId xmlns:p14="http://schemas.microsoft.com/office/powerpoint/2010/main" val="215242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1201" y="1211529"/>
            <a:ext cx="6055683" cy="3404014"/>
          </a:xfrm>
        </p:spPr>
        <p:txBody>
          <a:bodyPr/>
          <a:lstStyle/>
          <a:p>
            <a:endParaRPr lang="en-GB" dirty="0"/>
          </a:p>
          <a:p>
            <a:endParaRPr lang="en-GB" dirty="0">
              <a:solidFill>
                <a:schemeClr val="tx1"/>
              </a:solidFill>
            </a:endParaRPr>
          </a:p>
          <a:p>
            <a:endParaRPr lang="en-GB" dirty="0"/>
          </a:p>
        </p:txBody>
      </p:sp>
      <p:sp>
        <p:nvSpPr>
          <p:cNvPr id="4" name="TextBox 3"/>
          <p:cNvSpPr txBox="1"/>
          <p:nvPr/>
        </p:nvSpPr>
        <p:spPr>
          <a:xfrm>
            <a:off x="609599" y="442087"/>
            <a:ext cx="11157285" cy="707886"/>
          </a:xfrm>
          <a:prstGeom prst="rect">
            <a:avLst/>
          </a:prstGeom>
          <a:noFill/>
        </p:spPr>
        <p:txBody>
          <a:bodyPr wrap="square" rtlCol="0">
            <a:spAutoFit/>
          </a:bodyPr>
          <a:lstStyle/>
          <a:p>
            <a:r>
              <a:rPr lang="en-US" sz="4000" dirty="0" smtClean="0">
                <a:latin typeface="VAG Round" panose="040B7200000000000000" pitchFamily="82" charset="0"/>
              </a:rPr>
              <a:t>  Young </a:t>
            </a:r>
            <a:r>
              <a:rPr lang="en-US" sz="4000" dirty="0">
                <a:latin typeface="VAG Round" panose="040B7200000000000000" pitchFamily="82" charset="0"/>
              </a:rPr>
              <a:t>People’s </a:t>
            </a:r>
            <a:r>
              <a:rPr lang="en-US" sz="4000" dirty="0" smtClean="0">
                <a:latin typeface="VAG Round" panose="040B7200000000000000" pitchFamily="82" charset="0"/>
              </a:rPr>
              <a:t>views   </a:t>
            </a:r>
            <a:r>
              <a:rPr lang="en-US" sz="4000" dirty="0" smtClean="0">
                <a:solidFill>
                  <a:schemeClr val="bg2"/>
                </a:solidFill>
                <a:latin typeface="VAG Round" panose="040B7200000000000000" pitchFamily="82" charset="0"/>
              </a:rPr>
              <a:t>Barn </a:t>
            </a:r>
            <a:r>
              <a:rPr lang="en-US" sz="4000" dirty="0" err="1">
                <a:solidFill>
                  <a:schemeClr val="bg2"/>
                </a:solidFill>
                <a:latin typeface="VAG Round" panose="040B7200000000000000" pitchFamily="82" charset="0"/>
              </a:rPr>
              <a:t>pobl</a:t>
            </a:r>
            <a:r>
              <a:rPr lang="en-US" sz="4000" dirty="0">
                <a:solidFill>
                  <a:schemeClr val="bg2"/>
                </a:solidFill>
                <a:latin typeface="VAG Round" panose="040B7200000000000000" pitchFamily="82" charset="0"/>
              </a:rPr>
              <a:t> </a:t>
            </a:r>
            <a:r>
              <a:rPr lang="en-US" sz="4000" dirty="0" err="1">
                <a:solidFill>
                  <a:schemeClr val="bg2"/>
                </a:solidFill>
                <a:latin typeface="VAG Round" panose="040B7200000000000000" pitchFamily="82" charset="0"/>
              </a:rPr>
              <a:t>ifanc</a:t>
            </a:r>
            <a:r>
              <a:rPr lang="en-US" sz="4000" dirty="0">
                <a:solidFill>
                  <a:schemeClr val="bg2"/>
                </a:solidFill>
                <a:latin typeface="VAG Round" panose="040B7200000000000000" pitchFamily="82" charset="0"/>
              </a:rPr>
              <a:t> </a:t>
            </a:r>
            <a:endParaRPr lang="en-GB" sz="4000" dirty="0">
              <a:latin typeface="VAG Round" panose="040B7200000000000000" pitchFamily="82"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34" y="1149974"/>
            <a:ext cx="3826351" cy="4257404"/>
          </a:xfrm>
          <a:prstGeom prst="rect">
            <a:avLst/>
          </a:prstGeom>
        </p:spPr>
      </p:pic>
      <p:pic>
        <p:nvPicPr>
          <p:cNvPr id="11" name="Picture 10" descr="Screen Clipping"/>
          <p:cNvPicPr>
            <a:picLocks noChangeAspect="1"/>
          </p:cNvPicPr>
          <p:nvPr/>
        </p:nvPicPr>
        <p:blipFill>
          <a:blip r:embed="rId4"/>
          <a:stretch>
            <a:fillRect/>
          </a:stretch>
        </p:blipFill>
        <p:spPr>
          <a:xfrm>
            <a:off x="6091237" y="3424237"/>
            <a:ext cx="9526" cy="9526"/>
          </a:xfrm>
          <a:prstGeom prst="rect">
            <a:avLst/>
          </a:prstGeom>
        </p:spPr>
      </p:pic>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881" y="1149973"/>
            <a:ext cx="4317119" cy="4162321"/>
          </a:xfrm>
          <a:prstGeom prst="rect">
            <a:avLst/>
          </a:prstGeom>
        </p:spPr>
      </p:pic>
    </p:spTree>
    <p:extLst>
      <p:ext uri="{BB962C8B-B14F-4D97-AF65-F5344CB8AC3E}">
        <p14:creationId xmlns:p14="http://schemas.microsoft.com/office/powerpoint/2010/main" val="181457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20888" y="617686"/>
            <a:ext cx="5444905" cy="3379420"/>
          </a:xfrm>
        </p:spPr>
        <p:txBody>
          <a:bodyPr/>
          <a:lstStyle/>
          <a:p>
            <a:r>
              <a:rPr lang="en-GB" sz="2000" dirty="0">
                <a:solidFill>
                  <a:schemeClr val="tx1"/>
                </a:solidFill>
                <a:latin typeface="+mj-lt"/>
              </a:rPr>
              <a:t>Which rights are at stake here? What is the social worker role?</a:t>
            </a:r>
          </a:p>
          <a:p>
            <a:pPr marL="514350" indent="-514350">
              <a:buAutoNum type="arabicPeriod"/>
            </a:pPr>
            <a:r>
              <a:rPr lang="en-GB" sz="2000" dirty="0">
                <a:solidFill>
                  <a:schemeClr val="tx1"/>
                </a:solidFill>
                <a:latin typeface="+mj-lt"/>
              </a:rPr>
              <a:t>A girl aged 16 with mild learning difficulties appears to have been in an exploitative relationship with a man aged 30.  She’s confident he is her boyfriend.</a:t>
            </a:r>
          </a:p>
          <a:p>
            <a:pPr marL="514350" indent="-514350">
              <a:buAutoNum type="arabicPeriod"/>
            </a:pPr>
            <a:r>
              <a:rPr lang="en-GB" sz="2000" dirty="0">
                <a:solidFill>
                  <a:schemeClr val="tx1"/>
                </a:solidFill>
                <a:latin typeface="+mj-lt"/>
              </a:rPr>
              <a:t>A first language Welsh speaker age 12 is in a Secure Children’s Home in Manchester. He isn’t allowed to speak Welsh in supervised contact sessions with his Nain/grandmother</a:t>
            </a:r>
          </a:p>
          <a:p>
            <a:pPr marL="514350" indent="-514350">
              <a:buAutoNum type="arabicPeriod"/>
            </a:pPr>
            <a:endParaRPr lang="en-GB" sz="2400" dirty="0">
              <a:solidFill>
                <a:schemeClr val="tx1"/>
              </a:solidFill>
              <a:latin typeface="+mj-lt"/>
            </a:endParaRPr>
          </a:p>
        </p:txBody>
      </p:sp>
      <p:sp>
        <p:nvSpPr>
          <p:cNvPr id="6" name="Rectangle 5"/>
          <p:cNvSpPr/>
          <p:nvPr/>
        </p:nvSpPr>
        <p:spPr>
          <a:xfrm>
            <a:off x="6314170" y="617686"/>
            <a:ext cx="5378175" cy="4154984"/>
          </a:xfrm>
          <a:prstGeom prst="rect">
            <a:avLst/>
          </a:prstGeom>
        </p:spPr>
        <p:txBody>
          <a:bodyPr wrap="square">
            <a:spAutoFit/>
          </a:bodyPr>
          <a:lstStyle/>
          <a:p>
            <a:r>
              <a:rPr lang="en-GB" sz="2000" b="1" dirty="0">
                <a:solidFill>
                  <a:schemeClr val="bg1"/>
                </a:solidFill>
                <a:latin typeface="+mj-lt"/>
              </a:rPr>
              <a:t>Pa </a:t>
            </a:r>
            <a:r>
              <a:rPr lang="en-GB" sz="2000" b="1" dirty="0" err="1">
                <a:solidFill>
                  <a:schemeClr val="bg1"/>
                </a:solidFill>
                <a:latin typeface="+mj-lt"/>
              </a:rPr>
              <a:t>hawliau</a:t>
            </a:r>
            <a:r>
              <a:rPr lang="en-GB" sz="2000" b="1" dirty="0">
                <a:solidFill>
                  <a:schemeClr val="bg1"/>
                </a:solidFill>
                <a:latin typeface="+mj-lt"/>
              </a:rPr>
              <a:t> </a:t>
            </a:r>
            <a:r>
              <a:rPr lang="en-GB" sz="2000" b="1" dirty="0" err="1">
                <a:solidFill>
                  <a:schemeClr val="bg1"/>
                </a:solidFill>
                <a:latin typeface="+mj-lt"/>
              </a:rPr>
              <a:t>sydd</a:t>
            </a:r>
            <a:r>
              <a:rPr lang="en-GB" sz="2000" b="1" dirty="0">
                <a:solidFill>
                  <a:schemeClr val="bg1"/>
                </a:solidFill>
                <a:latin typeface="+mj-lt"/>
              </a:rPr>
              <a:t> </a:t>
            </a:r>
            <a:r>
              <a:rPr lang="en-GB" sz="2000" b="1" dirty="0" err="1">
                <a:solidFill>
                  <a:schemeClr val="bg1"/>
                </a:solidFill>
                <a:latin typeface="+mj-lt"/>
              </a:rPr>
              <a:t>dan</a:t>
            </a:r>
            <a:r>
              <a:rPr lang="en-GB" sz="2000" b="1" dirty="0">
                <a:solidFill>
                  <a:schemeClr val="bg1"/>
                </a:solidFill>
                <a:latin typeface="+mj-lt"/>
              </a:rPr>
              <a:t> </a:t>
            </a:r>
            <a:r>
              <a:rPr lang="en-GB" sz="2000" b="1" dirty="0" err="1">
                <a:solidFill>
                  <a:schemeClr val="bg1"/>
                </a:solidFill>
                <a:latin typeface="+mj-lt"/>
              </a:rPr>
              <a:t>sylw</a:t>
            </a:r>
            <a:r>
              <a:rPr lang="en-GB" sz="2000" b="1" dirty="0">
                <a:solidFill>
                  <a:schemeClr val="bg1"/>
                </a:solidFill>
                <a:latin typeface="+mj-lt"/>
              </a:rPr>
              <a:t> </a:t>
            </a:r>
            <a:r>
              <a:rPr lang="en-GB" sz="2000" b="1" dirty="0" err="1">
                <a:solidFill>
                  <a:schemeClr val="bg1"/>
                </a:solidFill>
                <a:latin typeface="+mj-lt"/>
              </a:rPr>
              <a:t>yma</a:t>
            </a:r>
            <a:r>
              <a:rPr lang="en-GB" sz="2000" b="1" dirty="0">
                <a:solidFill>
                  <a:schemeClr val="bg1"/>
                </a:solidFill>
                <a:latin typeface="+mj-lt"/>
              </a:rPr>
              <a:t>? Beth </a:t>
            </a:r>
            <a:r>
              <a:rPr lang="en-GB" sz="2000" b="1" dirty="0" err="1">
                <a:solidFill>
                  <a:schemeClr val="bg1"/>
                </a:solidFill>
                <a:latin typeface="+mj-lt"/>
              </a:rPr>
              <a:t>yw</a:t>
            </a:r>
            <a:r>
              <a:rPr lang="en-GB" sz="2000" b="1" dirty="0">
                <a:solidFill>
                  <a:schemeClr val="bg1"/>
                </a:solidFill>
                <a:latin typeface="+mj-lt"/>
              </a:rPr>
              <a:t> </a:t>
            </a:r>
            <a:r>
              <a:rPr lang="en-GB" sz="2000" b="1" dirty="0" err="1">
                <a:solidFill>
                  <a:schemeClr val="bg1"/>
                </a:solidFill>
                <a:latin typeface="+mj-lt"/>
              </a:rPr>
              <a:t>rôl</a:t>
            </a:r>
            <a:r>
              <a:rPr lang="en-GB" sz="2000" b="1" dirty="0">
                <a:solidFill>
                  <a:schemeClr val="bg1"/>
                </a:solidFill>
                <a:latin typeface="+mj-lt"/>
              </a:rPr>
              <a:t> y </a:t>
            </a:r>
            <a:r>
              <a:rPr lang="en-GB" sz="2000" b="1" dirty="0" err="1">
                <a:solidFill>
                  <a:schemeClr val="bg1"/>
                </a:solidFill>
                <a:latin typeface="+mj-lt"/>
              </a:rPr>
              <a:t>gweithiwr</a:t>
            </a:r>
            <a:r>
              <a:rPr lang="en-GB" sz="2000" b="1" dirty="0">
                <a:solidFill>
                  <a:schemeClr val="bg1"/>
                </a:solidFill>
                <a:latin typeface="+mj-lt"/>
              </a:rPr>
              <a:t> </a:t>
            </a:r>
            <a:r>
              <a:rPr lang="en-GB" sz="2000" b="1" dirty="0" err="1">
                <a:solidFill>
                  <a:schemeClr val="bg1"/>
                </a:solidFill>
                <a:latin typeface="+mj-lt"/>
              </a:rPr>
              <a:t>cymdeithasol</a:t>
            </a:r>
            <a:r>
              <a:rPr lang="en-GB" sz="2000" b="1" dirty="0" smtClean="0">
                <a:solidFill>
                  <a:schemeClr val="bg1"/>
                </a:solidFill>
                <a:latin typeface="+mj-lt"/>
              </a:rPr>
              <a:t>?</a:t>
            </a:r>
          </a:p>
          <a:p>
            <a:endParaRPr lang="en-GB" b="1" dirty="0">
              <a:solidFill>
                <a:schemeClr val="bg1"/>
              </a:solidFill>
              <a:latin typeface="+mj-lt"/>
            </a:endParaRPr>
          </a:p>
          <a:p>
            <a:pPr marL="514350" indent="-514350">
              <a:buAutoNum type="arabicPeriod"/>
            </a:pPr>
            <a:r>
              <a:rPr lang="en-GB" sz="2000" b="1" dirty="0">
                <a:solidFill>
                  <a:schemeClr val="bg1"/>
                </a:solidFill>
                <a:latin typeface="+mj-lt"/>
              </a:rPr>
              <a:t>Mae’n </a:t>
            </a:r>
            <a:r>
              <a:rPr lang="en-GB" sz="2000" b="1" dirty="0" err="1">
                <a:solidFill>
                  <a:schemeClr val="bg1"/>
                </a:solidFill>
                <a:latin typeface="+mj-lt"/>
              </a:rPr>
              <a:t>ymddangos</a:t>
            </a:r>
            <a:r>
              <a:rPr lang="en-GB" sz="2000" b="1" dirty="0">
                <a:solidFill>
                  <a:schemeClr val="bg1"/>
                </a:solidFill>
                <a:latin typeface="+mj-lt"/>
              </a:rPr>
              <a:t> </a:t>
            </a:r>
            <a:r>
              <a:rPr lang="en-GB" sz="2000" b="1" dirty="0" err="1">
                <a:solidFill>
                  <a:schemeClr val="bg1"/>
                </a:solidFill>
                <a:latin typeface="+mj-lt"/>
              </a:rPr>
              <a:t>bod</a:t>
            </a:r>
            <a:r>
              <a:rPr lang="en-GB" sz="2000" b="1" dirty="0">
                <a:solidFill>
                  <a:schemeClr val="bg1"/>
                </a:solidFill>
                <a:latin typeface="+mj-lt"/>
              </a:rPr>
              <a:t> </a:t>
            </a:r>
            <a:r>
              <a:rPr lang="en-GB" sz="2000" b="1" dirty="0" err="1">
                <a:solidFill>
                  <a:schemeClr val="bg1"/>
                </a:solidFill>
                <a:latin typeface="+mj-lt"/>
              </a:rPr>
              <a:t>merch</a:t>
            </a:r>
            <a:r>
              <a:rPr lang="en-GB" sz="2000" b="1" dirty="0">
                <a:solidFill>
                  <a:schemeClr val="bg1"/>
                </a:solidFill>
                <a:latin typeface="+mj-lt"/>
              </a:rPr>
              <a:t> 16 </a:t>
            </a:r>
            <a:r>
              <a:rPr lang="en-GB" sz="2000" b="1" dirty="0" err="1">
                <a:solidFill>
                  <a:schemeClr val="bg1"/>
                </a:solidFill>
                <a:latin typeface="+mj-lt"/>
              </a:rPr>
              <a:t>oed</a:t>
            </a:r>
            <a:r>
              <a:rPr lang="en-GB" sz="2000" b="1" dirty="0">
                <a:solidFill>
                  <a:schemeClr val="bg1"/>
                </a:solidFill>
                <a:latin typeface="+mj-lt"/>
              </a:rPr>
              <a:t> </a:t>
            </a:r>
            <a:r>
              <a:rPr lang="en-GB" sz="2000" b="1" dirty="0" err="1">
                <a:solidFill>
                  <a:schemeClr val="bg1"/>
                </a:solidFill>
                <a:latin typeface="+mj-lt"/>
              </a:rPr>
              <a:t>sydd</a:t>
            </a:r>
            <a:r>
              <a:rPr lang="en-GB" sz="2000" b="1" dirty="0">
                <a:solidFill>
                  <a:schemeClr val="bg1"/>
                </a:solidFill>
                <a:latin typeface="+mj-lt"/>
              </a:rPr>
              <a:t> </a:t>
            </a:r>
            <a:r>
              <a:rPr lang="en-GB" sz="2000" b="1" dirty="0" err="1">
                <a:solidFill>
                  <a:schemeClr val="bg1"/>
                </a:solidFill>
                <a:latin typeface="+mj-lt"/>
              </a:rPr>
              <a:t>ag</a:t>
            </a:r>
            <a:r>
              <a:rPr lang="en-GB" sz="2000" b="1" dirty="0">
                <a:solidFill>
                  <a:schemeClr val="bg1"/>
                </a:solidFill>
                <a:latin typeface="+mj-lt"/>
              </a:rPr>
              <a:t> </a:t>
            </a:r>
            <a:r>
              <a:rPr lang="en-GB" sz="2000" b="1" dirty="0" err="1">
                <a:solidFill>
                  <a:schemeClr val="bg1"/>
                </a:solidFill>
                <a:latin typeface="+mj-lt"/>
              </a:rPr>
              <a:t>anawsterau</a:t>
            </a:r>
            <a:r>
              <a:rPr lang="en-GB" sz="2000" b="1" dirty="0">
                <a:solidFill>
                  <a:schemeClr val="bg1"/>
                </a:solidFill>
                <a:latin typeface="+mj-lt"/>
              </a:rPr>
              <a:t> </a:t>
            </a:r>
            <a:r>
              <a:rPr lang="en-GB" sz="2000" b="1" dirty="0" err="1">
                <a:solidFill>
                  <a:schemeClr val="bg1"/>
                </a:solidFill>
                <a:latin typeface="+mj-lt"/>
              </a:rPr>
              <a:t>dysgu</a:t>
            </a:r>
            <a:r>
              <a:rPr lang="en-GB" sz="2000" b="1" dirty="0">
                <a:solidFill>
                  <a:schemeClr val="bg1"/>
                </a:solidFill>
                <a:latin typeface="+mj-lt"/>
              </a:rPr>
              <a:t> </a:t>
            </a:r>
            <a:r>
              <a:rPr lang="en-GB" sz="2000" b="1" dirty="0" err="1">
                <a:solidFill>
                  <a:schemeClr val="bg1"/>
                </a:solidFill>
                <a:latin typeface="+mj-lt"/>
              </a:rPr>
              <a:t>ysgafn</a:t>
            </a:r>
            <a:r>
              <a:rPr lang="en-GB" sz="2000" b="1" dirty="0">
                <a:solidFill>
                  <a:schemeClr val="bg1"/>
                </a:solidFill>
                <a:latin typeface="+mj-lt"/>
              </a:rPr>
              <a:t> </a:t>
            </a:r>
            <a:r>
              <a:rPr lang="en-GB" sz="2000" b="1" dirty="0" err="1">
                <a:solidFill>
                  <a:schemeClr val="bg1"/>
                </a:solidFill>
                <a:latin typeface="+mj-lt"/>
              </a:rPr>
              <a:t>wedi</a:t>
            </a:r>
            <a:r>
              <a:rPr lang="en-GB" sz="2000" b="1" dirty="0">
                <a:solidFill>
                  <a:schemeClr val="bg1"/>
                </a:solidFill>
                <a:latin typeface="+mj-lt"/>
              </a:rPr>
              <a:t> </a:t>
            </a:r>
            <a:r>
              <a:rPr lang="en-GB" sz="2000" b="1" dirty="0" err="1">
                <a:solidFill>
                  <a:schemeClr val="bg1"/>
                </a:solidFill>
                <a:latin typeface="+mj-lt"/>
              </a:rPr>
              <a:t>bod</a:t>
            </a:r>
            <a:r>
              <a:rPr lang="en-GB" sz="2000" b="1" dirty="0">
                <a:solidFill>
                  <a:schemeClr val="bg1"/>
                </a:solidFill>
                <a:latin typeface="+mj-lt"/>
              </a:rPr>
              <a:t> </a:t>
            </a:r>
            <a:r>
              <a:rPr lang="en-GB" sz="2000" b="1" dirty="0" err="1">
                <a:solidFill>
                  <a:schemeClr val="bg1"/>
                </a:solidFill>
                <a:latin typeface="+mj-lt"/>
              </a:rPr>
              <a:t>mewn</a:t>
            </a:r>
            <a:r>
              <a:rPr lang="en-GB" sz="2000" b="1" dirty="0">
                <a:solidFill>
                  <a:schemeClr val="bg1"/>
                </a:solidFill>
                <a:latin typeface="+mj-lt"/>
              </a:rPr>
              <a:t> </a:t>
            </a:r>
            <a:r>
              <a:rPr lang="en-GB" sz="2000" b="1" dirty="0" err="1">
                <a:solidFill>
                  <a:schemeClr val="bg1"/>
                </a:solidFill>
                <a:latin typeface="+mj-lt"/>
              </a:rPr>
              <a:t>perthynas</a:t>
            </a:r>
            <a:r>
              <a:rPr lang="en-GB" sz="2000" b="1" dirty="0">
                <a:solidFill>
                  <a:schemeClr val="bg1"/>
                </a:solidFill>
                <a:latin typeface="+mj-lt"/>
              </a:rPr>
              <a:t> </a:t>
            </a:r>
            <a:r>
              <a:rPr lang="en-GB" sz="2000" b="1" dirty="0" err="1">
                <a:solidFill>
                  <a:schemeClr val="bg1"/>
                </a:solidFill>
                <a:latin typeface="+mj-lt"/>
              </a:rPr>
              <a:t>lle</a:t>
            </a:r>
            <a:r>
              <a:rPr lang="en-GB" sz="2000" b="1" dirty="0">
                <a:solidFill>
                  <a:schemeClr val="bg1"/>
                </a:solidFill>
                <a:latin typeface="+mj-lt"/>
              </a:rPr>
              <a:t> </a:t>
            </a:r>
            <a:r>
              <a:rPr lang="en-GB" sz="2000" b="1" dirty="0" err="1">
                <a:solidFill>
                  <a:schemeClr val="bg1"/>
                </a:solidFill>
                <a:latin typeface="+mj-lt"/>
              </a:rPr>
              <a:t>roedd</a:t>
            </a:r>
            <a:r>
              <a:rPr lang="en-GB" sz="2000" b="1" dirty="0">
                <a:solidFill>
                  <a:schemeClr val="bg1"/>
                </a:solidFill>
                <a:latin typeface="+mj-lt"/>
              </a:rPr>
              <a:t> </a:t>
            </a:r>
            <a:r>
              <a:rPr lang="en-GB" sz="2000" b="1" dirty="0" err="1">
                <a:solidFill>
                  <a:schemeClr val="bg1"/>
                </a:solidFill>
                <a:latin typeface="+mj-lt"/>
              </a:rPr>
              <a:t>dyn</a:t>
            </a:r>
            <a:r>
              <a:rPr lang="en-GB" sz="2000" b="1" dirty="0">
                <a:solidFill>
                  <a:schemeClr val="bg1"/>
                </a:solidFill>
                <a:latin typeface="+mj-lt"/>
              </a:rPr>
              <a:t> 30 </a:t>
            </a:r>
            <a:r>
              <a:rPr lang="en-GB" sz="2000" b="1" dirty="0" err="1">
                <a:solidFill>
                  <a:schemeClr val="bg1"/>
                </a:solidFill>
                <a:latin typeface="+mj-lt"/>
              </a:rPr>
              <a:t>oed</a:t>
            </a:r>
            <a:r>
              <a:rPr lang="en-GB" sz="2000" b="1" dirty="0">
                <a:solidFill>
                  <a:schemeClr val="bg1"/>
                </a:solidFill>
                <a:latin typeface="+mj-lt"/>
              </a:rPr>
              <a:t> </a:t>
            </a:r>
            <a:r>
              <a:rPr lang="en-GB" sz="2000" b="1" dirty="0" err="1">
                <a:solidFill>
                  <a:schemeClr val="bg1"/>
                </a:solidFill>
                <a:latin typeface="+mj-lt"/>
              </a:rPr>
              <a:t>yn</a:t>
            </a:r>
            <a:r>
              <a:rPr lang="en-GB" sz="2000" b="1" dirty="0">
                <a:solidFill>
                  <a:schemeClr val="bg1"/>
                </a:solidFill>
                <a:latin typeface="+mj-lt"/>
              </a:rPr>
              <a:t> </a:t>
            </a:r>
            <a:r>
              <a:rPr lang="en-GB" sz="2000" b="1" dirty="0" err="1">
                <a:solidFill>
                  <a:schemeClr val="bg1"/>
                </a:solidFill>
                <a:latin typeface="+mj-lt"/>
              </a:rPr>
              <a:t>ei</a:t>
            </a:r>
            <a:r>
              <a:rPr lang="en-GB" sz="2000" b="1" dirty="0">
                <a:solidFill>
                  <a:schemeClr val="bg1"/>
                </a:solidFill>
                <a:latin typeface="+mj-lt"/>
              </a:rPr>
              <a:t> </a:t>
            </a:r>
            <a:r>
              <a:rPr lang="en-GB" sz="2000" b="1" dirty="0" err="1">
                <a:solidFill>
                  <a:schemeClr val="bg1"/>
                </a:solidFill>
                <a:latin typeface="+mj-lt"/>
              </a:rPr>
              <a:t>hecsbloetio</a:t>
            </a:r>
            <a:r>
              <a:rPr lang="en-GB" sz="2000" b="1" dirty="0">
                <a:solidFill>
                  <a:schemeClr val="bg1"/>
                </a:solidFill>
                <a:latin typeface="+mj-lt"/>
              </a:rPr>
              <a:t>. Mae </a:t>
            </a:r>
            <a:r>
              <a:rPr lang="en-GB" sz="2000" b="1" dirty="0" err="1">
                <a:solidFill>
                  <a:schemeClr val="bg1"/>
                </a:solidFill>
                <a:latin typeface="+mj-lt"/>
              </a:rPr>
              <a:t>hi’n</a:t>
            </a:r>
            <a:r>
              <a:rPr lang="en-GB" sz="2000" b="1" dirty="0">
                <a:solidFill>
                  <a:schemeClr val="bg1"/>
                </a:solidFill>
                <a:latin typeface="+mj-lt"/>
              </a:rPr>
              <a:t> </a:t>
            </a:r>
            <a:r>
              <a:rPr lang="en-GB" sz="2000" b="1" dirty="0" err="1">
                <a:solidFill>
                  <a:schemeClr val="bg1"/>
                </a:solidFill>
                <a:latin typeface="+mj-lt"/>
              </a:rPr>
              <a:t>hyderus</a:t>
            </a:r>
            <a:r>
              <a:rPr lang="en-GB" sz="2000" b="1" dirty="0">
                <a:solidFill>
                  <a:schemeClr val="bg1"/>
                </a:solidFill>
                <a:latin typeface="+mj-lt"/>
              </a:rPr>
              <a:t> bod </a:t>
            </a:r>
            <a:r>
              <a:rPr lang="en-GB" sz="2000" b="1" dirty="0" err="1">
                <a:solidFill>
                  <a:schemeClr val="bg1"/>
                </a:solidFill>
                <a:latin typeface="+mj-lt"/>
              </a:rPr>
              <a:t>e’n</a:t>
            </a:r>
            <a:r>
              <a:rPr lang="en-GB" sz="2000" b="1" dirty="0">
                <a:solidFill>
                  <a:schemeClr val="bg1"/>
                </a:solidFill>
                <a:latin typeface="+mj-lt"/>
              </a:rPr>
              <a:t> </a:t>
            </a:r>
            <a:r>
              <a:rPr lang="en-GB" sz="2000" b="1" dirty="0" err="1">
                <a:solidFill>
                  <a:schemeClr val="bg1"/>
                </a:solidFill>
                <a:latin typeface="+mj-lt"/>
              </a:rPr>
              <a:t>gariad</a:t>
            </a:r>
            <a:r>
              <a:rPr lang="en-GB" sz="2000" b="1" dirty="0">
                <a:solidFill>
                  <a:schemeClr val="bg1"/>
                </a:solidFill>
                <a:latin typeface="+mj-lt"/>
              </a:rPr>
              <a:t> </a:t>
            </a:r>
            <a:r>
              <a:rPr lang="en-GB" sz="2000" b="1" dirty="0" err="1">
                <a:solidFill>
                  <a:schemeClr val="bg1"/>
                </a:solidFill>
                <a:latin typeface="+mj-lt"/>
              </a:rPr>
              <a:t>iddi</a:t>
            </a:r>
            <a:r>
              <a:rPr lang="en-GB" sz="2000" b="1" dirty="0" smtClean="0">
                <a:solidFill>
                  <a:schemeClr val="bg1"/>
                </a:solidFill>
                <a:latin typeface="+mj-lt"/>
              </a:rPr>
              <a:t>.</a:t>
            </a:r>
            <a:endParaRPr lang="en-GB" sz="2000" b="1" dirty="0">
              <a:solidFill>
                <a:schemeClr val="bg1"/>
              </a:solidFill>
              <a:latin typeface="+mj-lt"/>
            </a:endParaRPr>
          </a:p>
          <a:p>
            <a:pPr marL="514350" indent="-514350">
              <a:buAutoNum type="arabicPeriod"/>
            </a:pPr>
            <a:r>
              <a:rPr lang="en-GB" sz="2000" b="1" dirty="0">
                <a:solidFill>
                  <a:schemeClr val="bg1"/>
                </a:solidFill>
                <a:latin typeface="+mj-lt"/>
              </a:rPr>
              <a:t>Mae </a:t>
            </a:r>
            <a:r>
              <a:rPr lang="en-GB" sz="2000" b="1" dirty="0" err="1">
                <a:solidFill>
                  <a:schemeClr val="bg1"/>
                </a:solidFill>
                <a:latin typeface="+mj-lt"/>
              </a:rPr>
              <a:t>siaradwr</a:t>
            </a:r>
            <a:r>
              <a:rPr lang="en-GB" sz="2000" b="1" dirty="0">
                <a:solidFill>
                  <a:schemeClr val="bg1"/>
                </a:solidFill>
                <a:latin typeface="+mj-lt"/>
              </a:rPr>
              <a:t> </a:t>
            </a:r>
            <a:r>
              <a:rPr lang="en-GB" sz="2000" b="1" dirty="0" err="1">
                <a:solidFill>
                  <a:schemeClr val="bg1"/>
                </a:solidFill>
                <a:latin typeface="+mj-lt"/>
              </a:rPr>
              <a:t>Cymraeg</a:t>
            </a:r>
            <a:r>
              <a:rPr lang="en-GB" sz="2000" b="1" dirty="0">
                <a:solidFill>
                  <a:schemeClr val="bg1"/>
                </a:solidFill>
                <a:latin typeface="+mj-lt"/>
              </a:rPr>
              <a:t> </a:t>
            </a:r>
            <a:r>
              <a:rPr lang="en-GB" sz="2000" b="1" dirty="0" err="1">
                <a:solidFill>
                  <a:schemeClr val="bg1"/>
                </a:solidFill>
                <a:latin typeface="+mj-lt"/>
              </a:rPr>
              <a:t>iaith</a:t>
            </a:r>
            <a:r>
              <a:rPr lang="en-GB" sz="2000" b="1" dirty="0">
                <a:solidFill>
                  <a:schemeClr val="bg1"/>
                </a:solidFill>
                <a:latin typeface="+mj-lt"/>
              </a:rPr>
              <a:t> </a:t>
            </a:r>
            <a:r>
              <a:rPr lang="en-GB" sz="2000" b="1" dirty="0" err="1">
                <a:solidFill>
                  <a:schemeClr val="bg1"/>
                </a:solidFill>
                <a:latin typeface="+mj-lt"/>
              </a:rPr>
              <a:t>gyntaf</a:t>
            </a:r>
            <a:r>
              <a:rPr lang="en-GB" sz="2000" b="1" dirty="0">
                <a:solidFill>
                  <a:schemeClr val="bg1"/>
                </a:solidFill>
                <a:latin typeface="+mj-lt"/>
              </a:rPr>
              <a:t> 12 </a:t>
            </a:r>
            <a:r>
              <a:rPr lang="en-GB" sz="2000" b="1" dirty="0" err="1">
                <a:solidFill>
                  <a:schemeClr val="bg1"/>
                </a:solidFill>
                <a:latin typeface="+mj-lt"/>
              </a:rPr>
              <a:t>oed</a:t>
            </a:r>
            <a:r>
              <a:rPr lang="en-GB" sz="2000" b="1" dirty="0">
                <a:solidFill>
                  <a:schemeClr val="bg1"/>
                </a:solidFill>
                <a:latin typeface="+mj-lt"/>
              </a:rPr>
              <a:t> </a:t>
            </a:r>
            <a:r>
              <a:rPr lang="en-GB" sz="2000" b="1" dirty="0" err="1">
                <a:solidFill>
                  <a:schemeClr val="bg1"/>
                </a:solidFill>
                <a:latin typeface="+mj-lt"/>
              </a:rPr>
              <a:t>mewn</a:t>
            </a:r>
            <a:r>
              <a:rPr lang="en-GB" sz="2000" b="1" dirty="0">
                <a:solidFill>
                  <a:schemeClr val="bg1"/>
                </a:solidFill>
                <a:latin typeface="+mj-lt"/>
              </a:rPr>
              <a:t> </a:t>
            </a:r>
            <a:r>
              <a:rPr lang="en-GB" sz="2000" b="1" dirty="0" err="1">
                <a:solidFill>
                  <a:schemeClr val="bg1"/>
                </a:solidFill>
                <a:latin typeface="+mj-lt"/>
              </a:rPr>
              <a:t>Cartref</a:t>
            </a:r>
            <a:r>
              <a:rPr lang="en-GB" sz="2000" b="1" dirty="0">
                <a:solidFill>
                  <a:schemeClr val="bg1"/>
                </a:solidFill>
                <a:latin typeface="+mj-lt"/>
              </a:rPr>
              <a:t> Plant </a:t>
            </a:r>
            <a:r>
              <a:rPr lang="en-GB" sz="2000" b="1" dirty="0" err="1">
                <a:solidFill>
                  <a:schemeClr val="bg1"/>
                </a:solidFill>
                <a:latin typeface="+mj-lt"/>
              </a:rPr>
              <a:t>Diogel</a:t>
            </a:r>
            <a:r>
              <a:rPr lang="en-GB" sz="2000" b="1" dirty="0">
                <a:solidFill>
                  <a:schemeClr val="bg1"/>
                </a:solidFill>
                <a:latin typeface="+mj-lt"/>
              </a:rPr>
              <a:t> </a:t>
            </a:r>
            <a:r>
              <a:rPr lang="en-GB" sz="2000" b="1" dirty="0" err="1">
                <a:solidFill>
                  <a:schemeClr val="bg1"/>
                </a:solidFill>
                <a:latin typeface="+mj-lt"/>
              </a:rPr>
              <a:t>ym</a:t>
            </a:r>
            <a:r>
              <a:rPr lang="en-GB" sz="2000" b="1" dirty="0">
                <a:solidFill>
                  <a:schemeClr val="bg1"/>
                </a:solidFill>
                <a:latin typeface="+mj-lt"/>
              </a:rPr>
              <a:t> </a:t>
            </a:r>
            <a:r>
              <a:rPr lang="en-GB" sz="2000" b="1" dirty="0" err="1">
                <a:solidFill>
                  <a:schemeClr val="bg1"/>
                </a:solidFill>
                <a:latin typeface="+mj-lt"/>
              </a:rPr>
              <a:t>Manceinion</a:t>
            </a:r>
            <a:r>
              <a:rPr lang="en-GB" sz="2000" b="1" dirty="0">
                <a:solidFill>
                  <a:schemeClr val="bg1"/>
                </a:solidFill>
                <a:latin typeface="+mj-lt"/>
              </a:rPr>
              <a:t>. </a:t>
            </a:r>
            <a:r>
              <a:rPr lang="en-GB" sz="2000" b="1" dirty="0" err="1">
                <a:solidFill>
                  <a:schemeClr val="bg1"/>
                </a:solidFill>
                <a:latin typeface="+mj-lt"/>
              </a:rPr>
              <a:t>Dyw</a:t>
            </a:r>
            <a:r>
              <a:rPr lang="en-GB" sz="2000" b="1" dirty="0">
                <a:solidFill>
                  <a:schemeClr val="bg1"/>
                </a:solidFill>
                <a:latin typeface="+mj-lt"/>
              </a:rPr>
              <a:t> </a:t>
            </a:r>
            <a:r>
              <a:rPr lang="en-GB" sz="2000" b="1" dirty="0" err="1">
                <a:solidFill>
                  <a:schemeClr val="bg1"/>
                </a:solidFill>
                <a:latin typeface="+mj-lt"/>
              </a:rPr>
              <a:t>e</a:t>
            </a:r>
            <a:r>
              <a:rPr lang="en-GB" sz="2000" b="1" dirty="0">
                <a:solidFill>
                  <a:schemeClr val="bg1"/>
                </a:solidFill>
                <a:latin typeface="+mj-lt"/>
              </a:rPr>
              <a:t> </a:t>
            </a:r>
            <a:r>
              <a:rPr lang="en-GB" sz="2000" b="1" dirty="0" err="1">
                <a:solidFill>
                  <a:schemeClr val="bg1"/>
                </a:solidFill>
                <a:latin typeface="+mj-lt"/>
              </a:rPr>
              <a:t>ddim</a:t>
            </a:r>
            <a:r>
              <a:rPr lang="en-GB" sz="2000" b="1" dirty="0">
                <a:solidFill>
                  <a:schemeClr val="bg1"/>
                </a:solidFill>
                <a:latin typeface="+mj-lt"/>
              </a:rPr>
              <a:t> </a:t>
            </a:r>
            <a:r>
              <a:rPr lang="en-GB" sz="2000" b="1" dirty="0" err="1">
                <a:solidFill>
                  <a:schemeClr val="bg1"/>
                </a:solidFill>
                <a:latin typeface="+mj-lt"/>
              </a:rPr>
              <a:t>yn</a:t>
            </a:r>
            <a:r>
              <a:rPr lang="en-GB" sz="2000" b="1" dirty="0">
                <a:solidFill>
                  <a:schemeClr val="bg1"/>
                </a:solidFill>
                <a:latin typeface="+mj-lt"/>
              </a:rPr>
              <a:t> </a:t>
            </a:r>
            <a:r>
              <a:rPr lang="en-GB" sz="2000" b="1" dirty="0" err="1">
                <a:solidFill>
                  <a:schemeClr val="bg1"/>
                </a:solidFill>
                <a:latin typeface="+mj-lt"/>
              </a:rPr>
              <a:t>cael</a:t>
            </a:r>
            <a:r>
              <a:rPr lang="en-GB" sz="2000" b="1" dirty="0">
                <a:solidFill>
                  <a:schemeClr val="bg1"/>
                </a:solidFill>
                <a:latin typeface="+mj-lt"/>
              </a:rPr>
              <a:t> </a:t>
            </a:r>
            <a:r>
              <a:rPr lang="en-GB" sz="2000" b="1" dirty="0" err="1">
                <a:solidFill>
                  <a:schemeClr val="bg1"/>
                </a:solidFill>
                <a:latin typeface="+mj-lt"/>
              </a:rPr>
              <a:t>siarad</a:t>
            </a:r>
            <a:r>
              <a:rPr lang="en-GB" sz="2000" b="1" dirty="0">
                <a:solidFill>
                  <a:schemeClr val="bg1"/>
                </a:solidFill>
                <a:latin typeface="+mj-lt"/>
              </a:rPr>
              <a:t> </a:t>
            </a:r>
            <a:r>
              <a:rPr lang="en-GB" sz="2000" b="1" dirty="0" err="1">
                <a:solidFill>
                  <a:schemeClr val="bg1"/>
                </a:solidFill>
                <a:latin typeface="+mj-lt"/>
              </a:rPr>
              <a:t>Cymraeg</a:t>
            </a:r>
            <a:r>
              <a:rPr lang="en-GB" sz="2000" b="1" dirty="0">
                <a:solidFill>
                  <a:schemeClr val="bg1"/>
                </a:solidFill>
                <a:latin typeface="+mj-lt"/>
              </a:rPr>
              <a:t> </a:t>
            </a:r>
            <a:r>
              <a:rPr lang="en-GB" sz="2000" b="1" dirty="0" err="1">
                <a:solidFill>
                  <a:schemeClr val="bg1"/>
                </a:solidFill>
                <a:latin typeface="+mj-lt"/>
              </a:rPr>
              <a:t>mewn</a:t>
            </a:r>
            <a:r>
              <a:rPr lang="en-GB" sz="2000" b="1" dirty="0">
                <a:solidFill>
                  <a:schemeClr val="bg1"/>
                </a:solidFill>
                <a:latin typeface="+mj-lt"/>
              </a:rPr>
              <a:t> </a:t>
            </a:r>
            <a:r>
              <a:rPr lang="en-GB" sz="2000" b="1" dirty="0" err="1">
                <a:solidFill>
                  <a:schemeClr val="bg1"/>
                </a:solidFill>
                <a:latin typeface="+mj-lt"/>
              </a:rPr>
              <a:t>sesiynau</a:t>
            </a:r>
            <a:r>
              <a:rPr lang="en-GB" sz="2000" b="1" dirty="0">
                <a:solidFill>
                  <a:schemeClr val="bg1"/>
                </a:solidFill>
                <a:latin typeface="+mj-lt"/>
              </a:rPr>
              <a:t> </a:t>
            </a:r>
            <a:r>
              <a:rPr lang="en-GB" sz="2000" b="1" dirty="0" err="1">
                <a:solidFill>
                  <a:schemeClr val="bg1"/>
                </a:solidFill>
                <a:latin typeface="+mj-lt"/>
              </a:rPr>
              <a:t>cyswllt</a:t>
            </a:r>
            <a:r>
              <a:rPr lang="en-GB" sz="2000" b="1" dirty="0">
                <a:solidFill>
                  <a:schemeClr val="bg1"/>
                </a:solidFill>
                <a:latin typeface="+mj-lt"/>
              </a:rPr>
              <a:t> </a:t>
            </a:r>
            <a:r>
              <a:rPr lang="en-GB" sz="2000" b="1" dirty="0" err="1">
                <a:solidFill>
                  <a:schemeClr val="bg1"/>
                </a:solidFill>
                <a:latin typeface="+mj-lt"/>
              </a:rPr>
              <a:t>dan</a:t>
            </a:r>
            <a:r>
              <a:rPr lang="en-GB" sz="2000" b="1" dirty="0">
                <a:solidFill>
                  <a:schemeClr val="bg1"/>
                </a:solidFill>
                <a:latin typeface="+mj-lt"/>
              </a:rPr>
              <a:t> </a:t>
            </a:r>
            <a:r>
              <a:rPr lang="en-GB" sz="2000" b="1" dirty="0" err="1">
                <a:solidFill>
                  <a:schemeClr val="bg1"/>
                </a:solidFill>
                <a:latin typeface="+mj-lt"/>
              </a:rPr>
              <a:t>oruchwyliaeth</a:t>
            </a:r>
            <a:r>
              <a:rPr lang="en-GB" sz="2000" b="1" dirty="0">
                <a:solidFill>
                  <a:schemeClr val="bg1"/>
                </a:solidFill>
                <a:latin typeface="+mj-lt"/>
              </a:rPr>
              <a:t> </a:t>
            </a:r>
            <a:r>
              <a:rPr lang="en-GB" sz="2000" b="1" dirty="0" err="1">
                <a:solidFill>
                  <a:schemeClr val="bg1"/>
                </a:solidFill>
                <a:latin typeface="+mj-lt"/>
              </a:rPr>
              <a:t>gyda’i</a:t>
            </a:r>
            <a:r>
              <a:rPr lang="en-GB" sz="2000" b="1" dirty="0">
                <a:solidFill>
                  <a:schemeClr val="bg1"/>
                </a:solidFill>
                <a:latin typeface="+mj-lt"/>
              </a:rPr>
              <a:t> Nain</a:t>
            </a:r>
          </a:p>
        </p:txBody>
      </p:sp>
    </p:spTree>
    <p:extLst>
      <p:ext uri="{BB962C8B-B14F-4D97-AF65-F5344CB8AC3E}">
        <p14:creationId xmlns:p14="http://schemas.microsoft.com/office/powerpoint/2010/main" val="187705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3758" y="712230"/>
            <a:ext cx="5155175" cy="4259628"/>
          </a:xfrm>
        </p:spPr>
        <p:txBody>
          <a:bodyPr/>
          <a:lstStyle/>
          <a:p>
            <a:r>
              <a:rPr lang="en-US" sz="2400" b="1" dirty="0">
                <a:solidFill>
                  <a:schemeClr val="tx1"/>
                </a:solidFill>
              </a:rPr>
              <a:t>What can you do to support Children and Young people to access their rights?</a:t>
            </a:r>
          </a:p>
          <a:p>
            <a:pPr marL="342900" indent="-342900">
              <a:buFont typeface="Arial" panose="020B0604020202020204" pitchFamily="34" charset="0"/>
              <a:buChar char="•"/>
            </a:pPr>
            <a:r>
              <a:rPr lang="en-US" sz="2400" b="1" dirty="0">
                <a:solidFill>
                  <a:schemeClr val="tx1"/>
                </a:solidFill>
              </a:rPr>
              <a:t>To feel listened to and taken seriously?</a:t>
            </a:r>
          </a:p>
          <a:p>
            <a:pPr marL="342900" indent="-342900">
              <a:buFont typeface="Arial" panose="020B0604020202020204" pitchFamily="34" charset="0"/>
              <a:buChar char="•"/>
            </a:pPr>
            <a:r>
              <a:rPr lang="en-US" sz="2400" b="1" dirty="0">
                <a:solidFill>
                  <a:schemeClr val="tx1"/>
                </a:solidFill>
              </a:rPr>
              <a:t>To feel safe?</a:t>
            </a:r>
          </a:p>
          <a:p>
            <a:pPr marL="342900" indent="-342900">
              <a:buFont typeface="Arial" panose="020B0604020202020204" pitchFamily="34" charset="0"/>
              <a:buChar char="•"/>
            </a:pPr>
            <a:r>
              <a:rPr lang="en-US" sz="2400" b="1" dirty="0">
                <a:solidFill>
                  <a:schemeClr val="tx1"/>
                </a:solidFill>
              </a:rPr>
              <a:t>To get information in a way they understand</a:t>
            </a:r>
          </a:p>
          <a:p>
            <a:pPr marL="342900" indent="-342900">
              <a:buFont typeface="Arial" panose="020B0604020202020204" pitchFamily="34" charset="0"/>
              <a:buChar char="•"/>
            </a:pPr>
            <a:r>
              <a:rPr lang="en-US" sz="2400" b="1" dirty="0">
                <a:solidFill>
                  <a:schemeClr val="tx1"/>
                </a:solidFill>
              </a:rPr>
              <a:t>To complain if they need to?</a:t>
            </a:r>
          </a:p>
          <a:p>
            <a:endParaRPr lang="en-US" sz="1800" b="1" dirty="0"/>
          </a:p>
          <a:p>
            <a:endParaRPr lang="en-GB" sz="1800" b="1" dirty="0"/>
          </a:p>
        </p:txBody>
      </p:sp>
      <p:sp>
        <p:nvSpPr>
          <p:cNvPr id="5" name="Subtitle 2"/>
          <p:cNvSpPr txBox="1">
            <a:spLocks/>
          </p:cNvSpPr>
          <p:nvPr/>
        </p:nvSpPr>
        <p:spPr>
          <a:xfrm>
            <a:off x="6135775" y="712230"/>
            <a:ext cx="5513612" cy="424218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b="1" dirty="0"/>
              <a:t>Beth </a:t>
            </a:r>
            <a:r>
              <a:rPr lang="en-GB" sz="2400" b="1" dirty="0" err="1"/>
              <a:t>gallwch</a:t>
            </a:r>
            <a:r>
              <a:rPr lang="en-GB" sz="2400" b="1" dirty="0"/>
              <a:t> chi </a:t>
            </a:r>
            <a:r>
              <a:rPr lang="en-GB" sz="2400" b="1" dirty="0" err="1"/>
              <a:t>ei</a:t>
            </a:r>
            <a:r>
              <a:rPr lang="en-GB" sz="2400" b="1" dirty="0"/>
              <a:t> </a:t>
            </a:r>
            <a:r>
              <a:rPr lang="en-GB" sz="2400" b="1" dirty="0" err="1"/>
              <a:t>wneud</a:t>
            </a:r>
            <a:r>
              <a:rPr lang="en-GB" sz="2400" b="1" dirty="0"/>
              <a:t> </a:t>
            </a:r>
            <a:r>
              <a:rPr lang="en-GB" sz="2400" b="1" dirty="0" err="1"/>
              <a:t>er</a:t>
            </a:r>
            <a:r>
              <a:rPr lang="en-GB" sz="2400" b="1" dirty="0"/>
              <a:t> </a:t>
            </a:r>
            <a:r>
              <a:rPr lang="en-GB" sz="2400" b="1" dirty="0" err="1"/>
              <a:t>mwyn</a:t>
            </a:r>
            <a:r>
              <a:rPr lang="en-GB" sz="2400" b="1" dirty="0"/>
              <a:t> </a:t>
            </a:r>
            <a:r>
              <a:rPr lang="en-GB" sz="2400" b="1" dirty="0" err="1"/>
              <a:t>cefnogi</a:t>
            </a:r>
            <a:r>
              <a:rPr lang="en-GB" sz="2400" b="1" dirty="0"/>
              <a:t> plant a </a:t>
            </a:r>
            <a:r>
              <a:rPr lang="en-GB" sz="2400" b="1" dirty="0" err="1"/>
              <a:t>phobl</a:t>
            </a:r>
            <a:r>
              <a:rPr lang="en-GB" sz="2400" b="1" dirty="0"/>
              <a:t> </a:t>
            </a:r>
            <a:r>
              <a:rPr lang="en-GB" sz="2400" b="1" dirty="0" err="1"/>
              <a:t>ifanc</a:t>
            </a:r>
            <a:r>
              <a:rPr lang="en-GB" sz="2400" b="1" dirty="0"/>
              <a:t> </a:t>
            </a:r>
            <a:r>
              <a:rPr lang="en-GB" sz="2400" b="1" dirty="0" err="1"/>
              <a:t>i</a:t>
            </a:r>
            <a:r>
              <a:rPr lang="en-GB" sz="2400" b="1" dirty="0"/>
              <a:t> </a:t>
            </a:r>
            <a:r>
              <a:rPr lang="en-GB" sz="2400" b="1" dirty="0" err="1"/>
              <a:t>dderbyn</a:t>
            </a:r>
            <a:r>
              <a:rPr lang="en-GB" sz="2400" b="1" dirty="0"/>
              <a:t> </a:t>
            </a:r>
            <a:r>
              <a:rPr lang="en-GB" sz="2400" b="1" dirty="0" err="1"/>
              <a:t>eu</a:t>
            </a:r>
            <a:r>
              <a:rPr lang="en-GB" sz="2400" b="1" dirty="0"/>
              <a:t> </a:t>
            </a:r>
            <a:r>
              <a:rPr lang="en-GB" sz="2400" b="1" dirty="0" err="1"/>
              <a:t>hawliau</a:t>
            </a:r>
            <a:r>
              <a:rPr lang="en-GB" sz="2400" b="1" dirty="0"/>
              <a:t>?</a:t>
            </a:r>
          </a:p>
          <a:p>
            <a:pPr marL="342900" indent="-342900">
              <a:buFont typeface="Arial" panose="020B0604020202020204" pitchFamily="34" charset="0"/>
              <a:buChar char="•"/>
            </a:pPr>
            <a:r>
              <a:rPr lang="en-GB" sz="2400" b="1" dirty="0"/>
              <a:t>I </a:t>
            </a:r>
            <a:r>
              <a:rPr lang="en-GB" sz="2400" b="1" dirty="0" err="1"/>
              <a:t>deimlo</a:t>
            </a:r>
            <a:r>
              <a:rPr lang="en-GB" sz="2400" b="1" dirty="0"/>
              <a:t> </a:t>
            </a:r>
            <a:r>
              <a:rPr lang="en-GB" sz="2400" b="1" dirty="0" err="1"/>
              <a:t>eu</a:t>
            </a:r>
            <a:r>
              <a:rPr lang="en-GB" sz="2400" b="1" dirty="0"/>
              <a:t> </a:t>
            </a:r>
            <a:r>
              <a:rPr lang="en-GB" sz="2400" b="1" dirty="0" err="1"/>
              <a:t>bod</a:t>
            </a:r>
            <a:r>
              <a:rPr lang="en-GB" sz="2400" b="1" dirty="0"/>
              <a:t> </a:t>
            </a:r>
            <a:r>
              <a:rPr lang="en-GB" sz="2400" b="1" dirty="0" err="1"/>
              <a:t>nhw’n</a:t>
            </a:r>
            <a:r>
              <a:rPr lang="en-GB" sz="2400" b="1" dirty="0"/>
              <a:t> </a:t>
            </a:r>
            <a:r>
              <a:rPr lang="en-GB" sz="2400" b="1" dirty="0" err="1"/>
              <a:t>cael</a:t>
            </a:r>
            <a:r>
              <a:rPr lang="en-GB" sz="2400" b="1" dirty="0"/>
              <a:t> </a:t>
            </a:r>
            <a:r>
              <a:rPr lang="en-GB" sz="2400" b="1" dirty="0" err="1"/>
              <a:t>gwrandawiad</a:t>
            </a:r>
            <a:r>
              <a:rPr lang="en-GB" sz="2400" b="1" dirty="0"/>
              <a:t> ac </a:t>
            </a:r>
            <a:r>
              <a:rPr lang="en-GB" sz="2400" b="1" dirty="0" err="1"/>
              <a:t>yn</a:t>
            </a:r>
            <a:r>
              <a:rPr lang="en-GB" sz="2400" b="1" dirty="0"/>
              <a:t> </a:t>
            </a:r>
            <a:r>
              <a:rPr lang="en-GB" sz="2400" b="1" dirty="0" err="1"/>
              <a:t>cael</a:t>
            </a:r>
            <a:r>
              <a:rPr lang="en-GB" sz="2400" b="1" dirty="0"/>
              <a:t> </a:t>
            </a:r>
            <a:r>
              <a:rPr lang="en-GB" sz="2400" b="1" dirty="0" err="1"/>
              <a:t>eu</a:t>
            </a:r>
            <a:r>
              <a:rPr lang="en-GB" sz="2400" b="1" dirty="0"/>
              <a:t> </a:t>
            </a:r>
            <a:r>
              <a:rPr lang="en-GB" sz="2400" b="1" dirty="0" err="1"/>
              <a:t>cymryd</a:t>
            </a:r>
            <a:r>
              <a:rPr lang="en-GB" sz="2400" b="1" dirty="0"/>
              <a:t> </a:t>
            </a:r>
            <a:r>
              <a:rPr lang="en-GB" sz="2400" b="1" dirty="0" err="1"/>
              <a:t>o</a:t>
            </a:r>
            <a:r>
              <a:rPr lang="en-GB" sz="2400" b="1" dirty="0"/>
              <a:t> </a:t>
            </a:r>
            <a:r>
              <a:rPr lang="en-GB" sz="2400" b="1" dirty="0" err="1"/>
              <a:t>ddifri</a:t>
            </a:r>
            <a:r>
              <a:rPr lang="en-GB" sz="2400" b="1" dirty="0"/>
              <a:t>?</a:t>
            </a:r>
          </a:p>
          <a:p>
            <a:pPr marL="342900" indent="-342900">
              <a:buFont typeface="Arial" panose="020B0604020202020204" pitchFamily="34" charset="0"/>
              <a:buChar char="•"/>
            </a:pPr>
            <a:r>
              <a:rPr lang="en-GB" sz="2400" b="1" dirty="0"/>
              <a:t>I </a:t>
            </a:r>
            <a:r>
              <a:rPr lang="en-GB" sz="2400" b="1" dirty="0" err="1"/>
              <a:t>deimlo’n</a:t>
            </a:r>
            <a:r>
              <a:rPr lang="en-GB" sz="2400" b="1" dirty="0"/>
              <a:t> ddiogel?</a:t>
            </a:r>
          </a:p>
          <a:p>
            <a:pPr marL="342900" indent="-342900">
              <a:buFont typeface="Arial" panose="020B0604020202020204" pitchFamily="34" charset="0"/>
              <a:buChar char="•"/>
            </a:pPr>
            <a:r>
              <a:rPr lang="en-GB" sz="2400" b="1" dirty="0"/>
              <a:t>I </a:t>
            </a:r>
            <a:r>
              <a:rPr lang="en-GB" sz="2400" b="1" dirty="0" err="1"/>
              <a:t>dderbyn</a:t>
            </a:r>
            <a:r>
              <a:rPr lang="en-GB" sz="2400" b="1" dirty="0"/>
              <a:t> </a:t>
            </a:r>
            <a:r>
              <a:rPr lang="en-GB" sz="2400" b="1" dirty="0" err="1"/>
              <a:t>gwybodaeth</a:t>
            </a:r>
            <a:r>
              <a:rPr lang="en-GB" sz="2400" b="1" dirty="0"/>
              <a:t> </a:t>
            </a:r>
            <a:r>
              <a:rPr lang="en-GB" sz="2400" b="1" dirty="0" err="1"/>
              <a:t>maen</a:t>
            </a:r>
            <a:r>
              <a:rPr lang="en-GB" sz="2400" b="1" dirty="0"/>
              <a:t> </a:t>
            </a:r>
            <a:r>
              <a:rPr lang="en-GB" sz="2400" b="1" dirty="0" err="1"/>
              <a:t>nhw’n</a:t>
            </a:r>
            <a:r>
              <a:rPr lang="en-GB" sz="2400" b="1" dirty="0"/>
              <a:t> </a:t>
            </a:r>
            <a:r>
              <a:rPr lang="en-GB" sz="2400" b="1" dirty="0" err="1"/>
              <a:t>ei</a:t>
            </a:r>
            <a:r>
              <a:rPr lang="en-GB" sz="2400" b="1" dirty="0"/>
              <a:t> </a:t>
            </a:r>
            <a:r>
              <a:rPr lang="en-GB" sz="2400" b="1" dirty="0" err="1"/>
              <a:t>deall</a:t>
            </a:r>
            <a:endParaRPr lang="en-GB" sz="2400" b="1" dirty="0"/>
          </a:p>
          <a:p>
            <a:pPr marL="342900" indent="-342900">
              <a:buFont typeface="Arial" panose="020B0604020202020204" pitchFamily="34" charset="0"/>
              <a:buChar char="•"/>
            </a:pPr>
            <a:r>
              <a:rPr lang="en-GB" sz="2400" b="1" dirty="0"/>
              <a:t>I </a:t>
            </a:r>
            <a:r>
              <a:rPr lang="en-GB" sz="2400" b="1" dirty="0" err="1"/>
              <a:t>gwyno</a:t>
            </a:r>
            <a:r>
              <a:rPr lang="en-GB" sz="2400" b="1" dirty="0"/>
              <a:t> </a:t>
            </a:r>
            <a:r>
              <a:rPr lang="en-GB" sz="2400" b="1" dirty="0" err="1"/>
              <a:t>os</a:t>
            </a:r>
            <a:r>
              <a:rPr lang="en-GB" sz="2400" b="1" dirty="0"/>
              <a:t> </a:t>
            </a:r>
            <a:r>
              <a:rPr lang="en-GB" sz="2400" b="1" dirty="0" err="1"/>
              <a:t>bydd</a:t>
            </a:r>
            <a:r>
              <a:rPr lang="en-GB" sz="2400" b="1" dirty="0"/>
              <a:t> </a:t>
            </a:r>
            <a:r>
              <a:rPr lang="en-GB" sz="2400" b="1" dirty="0" err="1"/>
              <a:t>angen</a:t>
            </a:r>
            <a:r>
              <a:rPr lang="en-GB" sz="2400" b="1" dirty="0"/>
              <a:t>?</a:t>
            </a:r>
          </a:p>
          <a:p>
            <a:endParaRPr lang="en-GB" sz="2000" b="1" dirty="0"/>
          </a:p>
        </p:txBody>
      </p:sp>
    </p:spTree>
    <p:extLst>
      <p:ext uri="{BB962C8B-B14F-4D97-AF65-F5344CB8AC3E}">
        <p14:creationId xmlns:p14="http://schemas.microsoft.com/office/powerpoint/2010/main" val="65350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9567" y="1609783"/>
            <a:ext cx="10304835" cy="1661993"/>
          </a:xfrm>
        </p:spPr>
        <p:txBody>
          <a:bodyPr/>
          <a:lstStyle/>
          <a:p>
            <a:r>
              <a:rPr lang="en-GB" b="1" dirty="0" smtClean="0">
                <a:solidFill>
                  <a:schemeClr val="tx1"/>
                </a:solidFill>
              </a:rPr>
              <a:t>Questions</a:t>
            </a:r>
            <a:r>
              <a:rPr lang="en-GB" b="1" dirty="0">
                <a:solidFill>
                  <a:schemeClr val="tx1"/>
                </a:solidFill>
              </a:rPr>
              <a:t>? Comments?</a:t>
            </a:r>
            <a:r>
              <a:rPr lang="en-GB" b="1" dirty="0"/>
              <a:t/>
            </a:r>
            <a:br>
              <a:rPr lang="en-GB" b="1" dirty="0"/>
            </a:br>
            <a:r>
              <a:rPr lang="en-GB" b="1" dirty="0" err="1"/>
              <a:t>Cwestiynau</a:t>
            </a:r>
            <a:r>
              <a:rPr lang="en-GB" b="1" dirty="0"/>
              <a:t>? </a:t>
            </a:r>
            <a:r>
              <a:rPr lang="en-GB" b="1" dirty="0" err="1"/>
              <a:t>Sylwadau</a:t>
            </a:r>
            <a:r>
              <a:rPr lang="en-GB" b="1" dirty="0"/>
              <a:t>?</a:t>
            </a:r>
          </a:p>
        </p:txBody>
      </p:sp>
    </p:spTree>
    <p:extLst>
      <p:ext uri="{BB962C8B-B14F-4D97-AF65-F5344CB8AC3E}">
        <p14:creationId xmlns:p14="http://schemas.microsoft.com/office/powerpoint/2010/main" val="175410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7"/>
          <p:cNvSpPr txBox="1">
            <a:spLocks/>
          </p:cNvSpPr>
          <p:nvPr/>
        </p:nvSpPr>
        <p:spPr>
          <a:xfrm>
            <a:off x="974233" y="902089"/>
            <a:ext cx="11633982" cy="4276579"/>
          </a:xfrm>
          <a:prstGeom prst="rect">
            <a:avLst/>
          </a:prstGeom>
        </p:spPr>
        <p:txBody>
          <a:bodyPr vert="horz" lIns="0" tIns="0" rIns="0" bIns="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sz="1800"/>
            </a:pPr>
            <a:r>
              <a:rPr lang="en-GB" sz="13500" b="1" dirty="0" smtClean="0">
                <a:latin typeface="VAG Round" panose="040B7200000000000000" pitchFamily="82" charset="0"/>
              </a:rPr>
              <a:t>Contact </a:t>
            </a:r>
            <a:r>
              <a:rPr lang="en-GB" sz="13500" b="1" dirty="0" err="1" smtClean="0">
                <a:latin typeface="VAG Round" panose="040B7200000000000000" pitchFamily="82" charset="0"/>
              </a:rPr>
              <a:t>Details</a:t>
            </a:r>
            <a:r>
              <a:rPr lang="en-GB" sz="13500" b="1" dirty="0" err="1" smtClean="0">
                <a:solidFill>
                  <a:schemeClr val="bg2"/>
                </a:solidFill>
                <a:latin typeface="VAG Round" panose="040B7200000000000000" pitchFamily="82" charset="0"/>
              </a:rPr>
              <a:t>|Manylion</a:t>
            </a:r>
            <a:r>
              <a:rPr lang="en-GB" sz="13500" b="1" dirty="0" smtClean="0">
                <a:solidFill>
                  <a:schemeClr val="bg2"/>
                </a:solidFill>
                <a:latin typeface="VAG Round" panose="040B7200000000000000" pitchFamily="82" charset="0"/>
              </a:rPr>
              <a:t> </a:t>
            </a:r>
            <a:r>
              <a:rPr lang="en-GB" sz="13500" b="1" dirty="0" err="1" smtClean="0">
                <a:solidFill>
                  <a:schemeClr val="bg2"/>
                </a:solidFill>
                <a:latin typeface="VAG Round" panose="040B7200000000000000" pitchFamily="82" charset="0"/>
              </a:rPr>
              <a:t>Cyswllt</a:t>
            </a:r>
            <a:endParaRPr lang="en-GB" sz="13500" b="1" dirty="0">
              <a:solidFill>
                <a:schemeClr val="bg2"/>
              </a:solidFill>
              <a:latin typeface="VAG Round" panose="040B7200000000000000" pitchFamily="82" charset="0"/>
            </a:endParaRPr>
          </a:p>
          <a:p>
            <a:pPr>
              <a:lnSpc>
                <a:spcPct val="100000"/>
              </a:lnSpc>
              <a:defRPr sz="1800"/>
            </a:pPr>
            <a:endParaRPr lang="en-GB" sz="6200" b="1" dirty="0">
              <a:latin typeface="VAG Round" panose="040B7200000000000000" pitchFamily="82" charset="0"/>
            </a:endParaRPr>
          </a:p>
          <a:p>
            <a:pPr>
              <a:lnSpc>
                <a:spcPct val="100000"/>
              </a:lnSpc>
              <a:defRPr sz="1800"/>
            </a:pPr>
            <a:r>
              <a:rPr lang="en-GB" sz="6200" b="1" dirty="0" err="1">
                <a:solidFill>
                  <a:schemeClr val="bg2"/>
                </a:solidFill>
                <a:latin typeface="VAG Round" panose="040B7200000000000000" pitchFamily="82" charset="0"/>
              </a:rPr>
              <a:t>Trydar</a:t>
            </a:r>
            <a:r>
              <a:rPr lang="en-GB" sz="6200" b="1" dirty="0">
                <a:solidFill>
                  <a:schemeClr val="accent4">
                    <a:lumMod val="75000"/>
                  </a:schemeClr>
                </a:solidFill>
                <a:latin typeface="VAG Round" panose="040B7200000000000000" pitchFamily="82" charset="0"/>
              </a:rPr>
              <a:t> </a:t>
            </a:r>
            <a:r>
              <a:rPr lang="en-GB" sz="6200" b="1" dirty="0">
                <a:latin typeface="VAG Round" panose="040B7200000000000000" pitchFamily="82" charset="0"/>
              </a:rPr>
              <a:t>|</a:t>
            </a:r>
            <a:r>
              <a:rPr lang="en-GB" sz="6200" b="1" dirty="0">
                <a:solidFill>
                  <a:schemeClr val="accent4">
                    <a:lumMod val="75000"/>
                  </a:schemeClr>
                </a:solidFill>
                <a:latin typeface="VAG Round" panose="040B7200000000000000" pitchFamily="82" charset="0"/>
              </a:rPr>
              <a:t> </a:t>
            </a:r>
            <a:r>
              <a:rPr lang="en-GB" sz="6200" b="1" dirty="0">
                <a:latin typeface="VAG Round" panose="040B7200000000000000" pitchFamily="82" charset="0"/>
              </a:rPr>
              <a:t>Twitter</a:t>
            </a:r>
            <a:r>
              <a:rPr lang="en-GB" sz="6200" b="1" dirty="0">
                <a:solidFill>
                  <a:srgbClr val="DE0058"/>
                </a:solidFill>
                <a:latin typeface="VAG Round" panose="040B7200000000000000" pitchFamily="82" charset="0"/>
              </a:rPr>
              <a:t>              	@</a:t>
            </a:r>
            <a:r>
              <a:rPr lang="en-GB" sz="6200" b="1" dirty="0" err="1">
                <a:solidFill>
                  <a:srgbClr val="DE0058"/>
                </a:solidFill>
                <a:latin typeface="VAG Round" panose="040B7200000000000000" pitchFamily="82" charset="0"/>
              </a:rPr>
              <a:t>complantcymru</a:t>
            </a:r>
            <a:r>
              <a:rPr lang="en-GB" sz="6200" b="1" dirty="0">
                <a:solidFill>
                  <a:srgbClr val="DE0058"/>
                </a:solidFill>
                <a:latin typeface="VAG Round" panose="040B7200000000000000" pitchFamily="82" charset="0"/>
              </a:rPr>
              <a:t> </a:t>
            </a:r>
            <a:r>
              <a:rPr lang="en-GB" sz="6200" b="1" dirty="0">
                <a:latin typeface="VAG Round" panose="040B7200000000000000" pitchFamily="82" charset="0"/>
              </a:rPr>
              <a:t>@</a:t>
            </a:r>
            <a:r>
              <a:rPr lang="en-GB" sz="6200" b="1" dirty="0" err="1">
                <a:latin typeface="VAG Round" panose="040B7200000000000000" pitchFamily="82" charset="0"/>
              </a:rPr>
              <a:t>childcomwales</a:t>
            </a:r>
            <a:endParaRPr lang="en-GB" sz="6200" b="1" dirty="0">
              <a:latin typeface="VAG Round" panose="040B7200000000000000" pitchFamily="82" charset="0"/>
            </a:endParaRPr>
          </a:p>
          <a:p>
            <a:pPr>
              <a:lnSpc>
                <a:spcPct val="100000"/>
              </a:lnSpc>
              <a:defRPr sz="1800"/>
            </a:pPr>
            <a:r>
              <a:rPr lang="en-GB" sz="6200" b="1" dirty="0">
                <a:latin typeface="VAG Round" panose="040B7200000000000000" pitchFamily="82" charset="0"/>
              </a:rPr>
              <a:t>Instagram</a:t>
            </a:r>
            <a:r>
              <a:rPr lang="en-GB" sz="6200" b="1" dirty="0">
                <a:solidFill>
                  <a:srgbClr val="DE0058"/>
                </a:solidFill>
                <a:latin typeface="VAG Round" panose="040B7200000000000000" pitchFamily="82" charset="0"/>
              </a:rPr>
              <a:t>			@</a:t>
            </a:r>
            <a:r>
              <a:rPr lang="en-GB" sz="6200" b="1" dirty="0" err="1">
                <a:solidFill>
                  <a:srgbClr val="DE0058"/>
                </a:solidFill>
                <a:latin typeface="VAG Round" panose="040B7200000000000000" pitchFamily="82" charset="0"/>
              </a:rPr>
              <a:t>complantcymru</a:t>
            </a:r>
            <a:r>
              <a:rPr lang="en-GB" sz="6200" b="1" dirty="0">
                <a:solidFill>
                  <a:srgbClr val="DE0058"/>
                </a:solidFill>
                <a:latin typeface="VAG Round" panose="040B7200000000000000" pitchFamily="82" charset="0"/>
              </a:rPr>
              <a:t> </a:t>
            </a:r>
            <a:r>
              <a:rPr lang="en-GB" sz="6200" b="1" dirty="0">
                <a:latin typeface="VAG Round" panose="040B7200000000000000" pitchFamily="82" charset="0"/>
              </a:rPr>
              <a:t>@</a:t>
            </a:r>
            <a:r>
              <a:rPr lang="en-GB" sz="6200" b="1" dirty="0" err="1">
                <a:latin typeface="VAG Round" panose="040B7200000000000000" pitchFamily="82" charset="0"/>
              </a:rPr>
              <a:t>childcomwales</a:t>
            </a:r>
            <a:endParaRPr lang="en-GB" sz="6200" b="1" dirty="0">
              <a:latin typeface="VAG Round" panose="040B7200000000000000" pitchFamily="82" charset="0"/>
            </a:endParaRPr>
          </a:p>
          <a:p>
            <a:pPr>
              <a:lnSpc>
                <a:spcPct val="100000"/>
              </a:lnSpc>
              <a:defRPr sz="1800"/>
            </a:pPr>
            <a:r>
              <a:rPr lang="en-GB" sz="6200" b="1" dirty="0" err="1">
                <a:solidFill>
                  <a:schemeClr val="bg2"/>
                </a:solidFill>
                <a:latin typeface="VAG Round" panose="040B7200000000000000" pitchFamily="82" charset="0"/>
              </a:rPr>
              <a:t>Ffôn</a:t>
            </a:r>
            <a:r>
              <a:rPr lang="en-GB" sz="6200" b="1" dirty="0">
                <a:solidFill>
                  <a:schemeClr val="bg2"/>
                </a:solidFill>
                <a:latin typeface="VAG Round" panose="040B7200000000000000" pitchFamily="82" charset="0"/>
              </a:rPr>
              <a:t> </a:t>
            </a:r>
            <a:r>
              <a:rPr lang="en-GB" sz="6200" b="1" dirty="0">
                <a:solidFill>
                  <a:srgbClr val="DE0058"/>
                </a:solidFill>
                <a:latin typeface="VAG Round" panose="040B7200000000000000" pitchFamily="82" charset="0"/>
              </a:rPr>
              <a:t> </a:t>
            </a:r>
            <a:r>
              <a:rPr lang="en-GB" sz="6200" b="1" dirty="0">
                <a:latin typeface="VAG Round" panose="040B7200000000000000" pitchFamily="82" charset="0"/>
              </a:rPr>
              <a:t>| Phone</a:t>
            </a:r>
            <a:r>
              <a:rPr lang="en-GB" sz="6200" dirty="0">
                <a:latin typeface="VAG Round" panose="040B7200000000000000" pitchFamily="82" charset="0"/>
              </a:rPr>
              <a:t>             		</a:t>
            </a:r>
            <a:r>
              <a:rPr lang="en-GB" sz="6200" b="1" dirty="0">
                <a:latin typeface="VAG Round" panose="040B7200000000000000" pitchFamily="82" charset="0"/>
              </a:rPr>
              <a:t>01792 765600</a:t>
            </a:r>
          </a:p>
          <a:p>
            <a:pPr>
              <a:lnSpc>
                <a:spcPct val="100000"/>
              </a:lnSpc>
              <a:defRPr sz="1800"/>
            </a:pPr>
            <a:r>
              <a:rPr lang="en-GB" sz="6200" b="1" dirty="0" err="1">
                <a:solidFill>
                  <a:schemeClr val="bg2"/>
                </a:solidFill>
                <a:latin typeface="VAG Round" panose="040B7200000000000000" pitchFamily="82" charset="0"/>
              </a:rPr>
              <a:t>Ebost</a:t>
            </a:r>
            <a:r>
              <a:rPr lang="en-GB" sz="6200" b="1" dirty="0">
                <a:solidFill>
                  <a:schemeClr val="accent4">
                    <a:lumMod val="75000"/>
                  </a:schemeClr>
                </a:solidFill>
                <a:latin typeface="VAG Round" panose="040B7200000000000000" pitchFamily="82" charset="0"/>
              </a:rPr>
              <a:t> </a:t>
            </a:r>
            <a:r>
              <a:rPr lang="en-GB" sz="6200" b="1" dirty="0">
                <a:latin typeface="VAG Round" panose="040B7200000000000000" pitchFamily="82" charset="0"/>
              </a:rPr>
              <a:t>| Email   </a:t>
            </a:r>
            <a:r>
              <a:rPr lang="en-GB" sz="6200" dirty="0">
                <a:latin typeface="VAG Round" panose="040B7200000000000000" pitchFamily="82" charset="0"/>
              </a:rPr>
              <a:t>             		</a:t>
            </a:r>
            <a:r>
              <a:rPr lang="en-GB" sz="6200" u="sng" dirty="0">
                <a:solidFill>
                  <a:srgbClr val="0563C1"/>
                </a:solidFill>
                <a:uFill>
                  <a:solidFill>
                    <a:srgbClr val="0563C1"/>
                  </a:solidFill>
                </a:uFill>
                <a:latin typeface="VAG Round" panose="040B7200000000000000" pitchFamily="82" charset="0"/>
                <a:hlinkClick r:id="rId3"/>
              </a:rPr>
              <a:t>post@childcomwales.org.uk</a:t>
            </a:r>
            <a:r>
              <a:rPr lang="en-GB" sz="6200" u="sng" dirty="0">
                <a:solidFill>
                  <a:srgbClr val="0563C1"/>
                </a:solidFill>
                <a:uFill>
                  <a:solidFill>
                    <a:srgbClr val="0563C1"/>
                  </a:solidFill>
                </a:uFill>
                <a:latin typeface="VAG Round" panose="040B7200000000000000" pitchFamily="82" charset="0"/>
              </a:rPr>
              <a:t> </a:t>
            </a:r>
            <a:r>
              <a:rPr lang="en-GB" sz="6200" dirty="0">
                <a:latin typeface="VAG Round" panose="040B7200000000000000" pitchFamily="82" charset="0"/>
              </a:rPr>
              <a:t>| </a:t>
            </a:r>
            <a:r>
              <a:rPr lang="en-GB" sz="6200" u="sng" dirty="0">
                <a:solidFill>
                  <a:srgbClr val="0563C1"/>
                </a:solidFill>
                <a:uFill>
                  <a:solidFill>
                    <a:srgbClr val="0563C1"/>
                  </a:solidFill>
                </a:uFill>
                <a:latin typeface="VAG Round" panose="040B7200000000000000" pitchFamily="82" charset="0"/>
              </a:rPr>
              <a:t>post@complantcymru.org.uk </a:t>
            </a:r>
          </a:p>
          <a:p>
            <a:pPr>
              <a:lnSpc>
                <a:spcPct val="100000"/>
              </a:lnSpc>
              <a:defRPr sz="1800"/>
            </a:pPr>
            <a:r>
              <a:rPr lang="en-GB" sz="6200" b="1" dirty="0">
                <a:latin typeface="VAG Round" panose="040B7200000000000000" pitchFamily="82" charset="0"/>
              </a:rPr>
              <a:t>Facebook			</a:t>
            </a:r>
            <a:r>
              <a:rPr lang="en-GB" sz="6200" dirty="0">
                <a:latin typeface="VAG Round" panose="040B7200000000000000" pitchFamily="82" charset="0"/>
                <a:hlinkClick r:id="rId4"/>
              </a:rPr>
              <a:t>https://www.facebook.com/childcomwales/</a:t>
            </a:r>
            <a:endParaRPr lang="en-GB" sz="6200" dirty="0">
              <a:latin typeface="VAG Round" panose="040B7200000000000000" pitchFamily="82" charset="0"/>
            </a:endParaRPr>
          </a:p>
          <a:p>
            <a:pPr>
              <a:lnSpc>
                <a:spcPct val="100000"/>
              </a:lnSpc>
              <a:defRPr sz="1800"/>
            </a:pPr>
            <a:r>
              <a:rPr lang="en-GB" sz="6200" b="1" dirty="0" err="1">
                <a:solidFill>
                  <a:schemeClr val="bg2"/>
                </a:solidFill>
                <a:latin typeface="VAG Round" panose="040B7200000000000000" pitchFamily="82" charset="0"/>
              </a:rPr>
              <a:t>Gwefan</a:t>
            </a:r>
            <a:r>
              <a:rPr lang="en-GB" sz="6200" dirty="0">
                <a:solidFill>
                  <a:schemeClr val="bg2"/>
                </a:solidFill>
                <a:latin typeface="VAG Round" panose="040B7200000000000000" pitchFamily="82" charset="0"/>
              </a:rPr>
              <a:t> </a:t>
            </a:r>
            <a:r>
              <a:rPr lang="en-GB" sz="6200" dirty="0">
                <a:latin typeface="VAG Round" panose="040B7200000000000000" pitchFamily="82" charset="0"/>
              </a:rPr>
              <a:t> </a:t>
            </a:r>
            <a:r>
              <a:rPr lang="en-GB" sz="6200" b="1" dirty="0">
                <a:latin typeface="VAG Round" panose="040B7200000000000000" pitchFamily="82" charset="0"/>
              </a:rPr>
              <a:t>| Website   		</a:t>
            </a:r>
            <a:r>
              <a:rPr lang="en-GB" sz="6200" u="sng" dirty="0">
                <a:solidFill>
                  <a:srgbClr val="0563C1"/>
                </a:solidFill>
                <a:uFill>
                  <a:solidFill>
                    <a:srgbClr val="0563C1"/>
                  </a:solidFill>
                </a:uFill>
                <a:latin typeface="VAG Round" panose="040B7200000000000000" pitchFamily="82" charset="0"/>
                <a:hlinkClick r:id="" invalidUrl="http://www.childcomwales.org.uk%7C/"/>
              </a:rPr>
              <a:t>www.childcomwales.org.uk</a:t>
            </a:r>
            <a:r>
              <a:rPr lang="en-GB" sz="6200" dirty="0">
                <a:latin typeface="VAG Round" panose="040B7200000000000000" pitchFamily="82" charset="0"/>
                <a:hlinkClick r:id="" invalidUrl="http://www.childcomwales.org.uk%7C/"/>
              </a:rPr>
              <a:t>|</a:t>
            </a:r>
            <a:r>
              <a:rPr lang="en-GB" sz="6200" dirty="0">
                <a:latin typeface="VAG Round" panose="040B7200000000000000" pitchFamily="82" charset="0"/>
              </a:rPr>
              <a:t> </a:t>
            </a:r>
            <a:r>
              <a:rPr lang="en-GB" sz="6200" u="sng" dirty="0">
                <a:solidFill>
                  <a:srgbClr val="0563C1"/>
                </a:solidFill>
                <a:uFill>
                  <a:solidFill>
                    <a:srgbClr val="0563C1"/>
                  </a:solidFill>
                </a:uFill>
                <a:latin typeface="VAG Round" panose="040B7200000000000000" pitchFamily="82" charset="0"/>
                <a:hlinkClick r:id="rId5"/>
              </a:rPr>
              <a:t>www.complantcymru.org.uk</a:t>
            </a:r>
            <a:endParaRPr lang="en-GB" sz="6200" u="sng" dirty="0">
              <a:solidFill>
                <a:srgbClr val="0563C1"/>
              </a:solidFill>
              <a:uFill>
                <a:solidFill>
                  <a:srgbClr val="0563C1"/>
                </a:solidFill>
              </a:uFill>
              <a:latin typeface="VAG Round" panose="040B7200000000000000" pitchFamily="82" charset="0"/>
            </a:endParaRPr>
          </a:p>
          <a:p>
            <a:pPr>
              <a:lnSpc>
                <a:spcPct val="100000"/>
              </a:lnSpc>
              <a:defRPr sz="1800"/>
            </a:pPr>
            <a:endParaRPr lang="en-GB" sz="2200" dirty="0">
              <a:latin typeface="+mn-lt"/>
            </a:endParaRPr>
          </a:p>
          <a:p>
            <a:pPr>
              <a:lnSpc>
                <a:spcPct val="100000"/>
              </a:lnSpc>
              <a:defRPr sz="1800"/>
            </a:pPr>
            <a:r>
              <a:rPr lang="en-GB" sz="2200" dirty="0">
                <a:latin typeface="+mn-lt"/>
              </a:rPr>
              <a:t>          </a:t>
            </a:r>
          </a:p>
          <a:p>
            <a:pPr>
              <a:lnSpc>
                <a:spcPct val="100000"/>
              </a:lnSpc>
              <a:defRPr sz="1800"/>
            </a:pPr>
            <a:r>
              <a:rPr lang="en-GB" sz="2200" dirty="0">
                <a:latin typeface="+mn-lt"/>
              </a:rPr>
              <a:t>                                     </a:t>
            </a:r>
          </a:p>
        </p:txBody>
      </p:sp>
    </p:spTree>
    <p:extLst>
      <p:ext uri="{BB962C8B-B14F-4D97-AF65-F5344CB8AC3E}">
        <p14:creationId xmlns:p14="http://schemas.microsoft.com/office/powerpoint/2010/main" val="228558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8413" y="626914"/>
            <a:ext cx="11160187" cy="5128840"/>
          </a:xfrm>
        </p:spPr>
        <p:txBody>
          <a:bodyPr/>
          <a:lstStyle/>
          <a:p>
            <a:pPr algn="l"/>
            <a:r>
              <a:rPr lang="en-GB" sz="2400" b="1" dirty="0"/>
              <a:t>“ When I was little I was not looked after properly, I was not in a safe environment for a child to grow up in ... Me and my brother were taken into the care system where we lived with foster carers. Just after his 6th birthday we were separated and he was put into a different care home. I have not seen him since.</a:t>
            </a:r>
            <a:endParaRPr lang="en-GB" sz="2400" dirty="0"/>
          </a:p>
          <a:p>
            <a:pPr algn="l"/>
            <a:r>
              <a:rPr lang="en-GB" sz="2400" b="1" dirty="0"/>
              <a:t>“I don’t think my rights as a child have ever been taken into account when it came to being parted from my brother. This experience came into my mind when I read this quote from Sally’s introduction to The Right Way: Social Care Report:</a:t>
            </a:r>
            <a:endParaRPr lang="en-GB" sz="2400" dirty="0"/>
          </a:p>
          <a:p>
            <a:pPr algn="l"/>
            <a:r>
              <a:rPr lang="en-GB" sz="2400" b="1" i="1" dirty="0"/>
              <a:t>	“Despite being experts on their own lives, children are often excluded from decisions that affect them. A Children’s Rights Approach means that children are provided meaningful opportunities to influence decisions about their lives.”</a:t>
            </a:r>
            <a:endParaRPr lang="en-GB" sz="2400" dirty="0"/>
          </a:p>
          <a:p>
            <a:endParaRPr lang="en-GB" dirty="0"/>
          </a:p>
        </p:txBody>
      </p:sp>
    </p:spTree>
    <p:extLst>
      <p:ext uri="{BB962C8B-B14F-4D97-AF65-F5344CB8AC3E}">
        <p14:creationId xmlns:p14="http://schemas.microsoft.com/office/powerpoint/2010/main" val="110438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000" y="1548000"/>
            <a:ext cx="10304835" cy="845937"/>
          </a:xfrm>
        </p:spPr>
        <p:txBody>
          <a:bodyPr/>
          <a:lstStyle/>
          <a:p>
            <a:r>
              <a:rPr lang="en-US" b="1" dirty="0">
                <a:solidFill>
                  <a:schemeClr val="tx1"/>
                </a:solidFill>
              </a:rPr>
              <a:t>STEPPING OUT</a:t>
            </a:r>
            <a:endParaRPr lang="en-GB" b="1" dirty="0">
              <a:solidFill>
                <a:schemeClr val="tx1"/>
              </a:solidFill>
            </a:endParaRPr>
          </a:p>
        </p:txBody>
      </p:sp>
      <p:sp>
        <p:nvSpPr>
          <p:cNvPr id="3" name="Subtitle 2"/>
          <p:cNvSpPr>
            <a:spLocks noGrp="1"/>
          </p:cNvSpPr>
          <p:nvPr>
            <p:ph type="subTitle" idx="1"/>
          </p:nvPr>
        </p:nvSpPr>
        <p:spPr>
          <a:xfrm>
            <a:off x="943582" y="2347430"/>
            <a:ext cx="10304835" cy="846386"/>
          </a:xfrm>
        </p:spPr>
        <p:txBody>
          <a:bodyPr/>
          <a:lstStyle/>
          <a:p>
            <a:r>
              <a:rPr lang="en-GB" sz="6000" b="1" dirty="0"/>
              <a:t>CAMU ALLAN</a:t>
            </a:r>
          </a:p>
        </p:txBody>
      </p:sp>
    </p:spTree>
    <p:extLst>
      <p:ext uri="{BB962C8B-B14F-4D97-AF65-F5344CB8AC3E}">
        <p14:creationId xmlns:p14="http://schemas.microsoft.com/office/powerpoint/2010/main" val="61378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75" y="764247"/>
            <a:ext cx="4870893" cy="5385064"/>
          </a:xfrm>
        </p:spPr>
        <p:txBody>
          <a:bodyPr/>
          <a:lstStyle/>
          <a:p>
            <a:r>
              <a:rPr lang="en-GB" sz="1800" b="1" dirty="0">
                <a:solidFill>
                  <a:schemeClr val="tx1"/>
                </a:solidFill>
                <a:latin typeface="+mj-lt"/>
              </a:rPr>
              <a:t>We have Human Rights, why do we need Children’s Rights?</a:t>
            </a:r>
          </a:p>
          <a:p>
            <a:pPr marL="285750" indent="-285750">
              <a:buFont typeface="Arial" panose="020B0604020202020204" pitchFamily="34" charset="0"/>
              <a:buChar char="•"/>
            </a:pPr>
            <a:r>
              <a:rPr lang="en-GB" sz="1800" b="1" dirty="0">
                <a:solidFill>
                  <a:schemeClr val="tx1"/>
                </a:solidFill>
                <a:latin typeface="+mj-lt"/>
              </a:rPr>
              <a:t>Children are more vulnerable to abuse and exploitation</a:t>
            </a:r>
          </a:p>
          <a:p>
            <a:pPr marL="285750" indent="-285750">
              <a:buFont typeface="Arial" panose="020B0604020202020204" pitchFamily="34" charset="0"/>
              <a:buChar char="•"/>
            </a:pPr>
            <a:r>
              <a:rPr lang="en-GB" sz="1800" b="1" dirty="0">
                <a:solidFill>
                  <a:schemeClr val="tx1"/>
                </a:solidFill>
                <a:latin typeface="+mj-lt"/>
              </a:rPr>
              <a:t>Dependent on age, children are entirely or mostly dependent on adults - best interests not always considered</a:t>
            </a:r>
          </a:p>
          <a:p>
            <a:pPr marL="285750" indent="-285750">
              <a:buFont typeface="Arial" panose="020B0604020202020204" pitchFamily="34" charset="0"/>
              <a:buChar char="•"/>
            </a:pPr>
            <a:r>
              <a:rPr lang="en-GB" sz="1800" b="1" dirty="0">
                <a:solidFill>
                  <a:schemeClr val="tx1"/>
                </a:solidFill>
                <a:latin typeface="+mj-lt"/>
              </a:rPr>
              <a:t>Children face an array of legal minimum ages at which they are considered capable of making decisions for themselves</a:t>
            </a:r>
          </a:p>
          <a:p>
            <a:pPr marL="285750" indent="-285750">
              <a:buFont typeface="Arial" panose="020B0604020202020204" pitchFamily="34" charset="0"/>
              <a:buChar char="•"/>
            </a:pPr>
            <a:r>
              <a:rPr lang="en-GB" sz="1800" b="1" dirty="0">
                <a:solidFill>
                  <a:schemeClr val="tx1"/>
                </a:solidFill>
                <a:latin typeface="+mj-lt"/>
              </a:rPr>
              <a:t>Children are often voiceless</a:t>
            </a:r>
          </a:p>
          <a:p>
            <a:pPr marL="285750" indent="-285750">
              <a:buFont typeface="Arial" panose="020B0604020202020204" pitchFamily="34" charset="0"/>
              <a:buChar char="•"/>
            </a:pPr>
            <a:endParaRPr lang="en-GB" sz="1800" b="1" dirty="0">
              <a:latin typeface="+mj-lt"/>
            </a:endParaRPr>
          </a:p>
          <a:p>
            <a:pPr marL="285750" indent="-285750">
              <a:buFont typeface="Arial" panose="020B0604020202020204" pitchFamily="34" charset="0"/>
              <a:buChar char="•"/>
            </a:pPr>
            <a:r>
              <a:rPr lang="en-GB" sz="1800" b="1" dirty="0">
                <a:latin typeface="+mj-lt"/>
              </a:rPr>
              <a:t/>
            </a:r>
            <a:br>
              <a:rPr lang="en-GB" sz="1800" b="1" dirty="0">
                <a:latin typeface="+mj-lt"/>
              </a:rPr>
            </a:br>
            <a:r>
              <a:rPr lang="en-GB" sz="1800" b="1" dirty="0">
                <a:solidFill>
                  <a:srgbClr val="DE0058"/>
                </a:solidFill>
                <a:latin typeface="+mj-lt"/>
                <a:cs typeface="Arial" panose="020B0604020202020204" pitchFamily="34" charset="0"/>
              </a:rPr>
              <a:t/>
            </a:r>
            <a:br>
              <a:rPr lang="en-GB" sz="1800" b="1" dirty="0">
                <a:solidFill>
                  <a:srgbClr val="DE0058"/>
                </a:solidFill>
                <a:latin typeface="+mj-lt"/>
                <a:cs typeface="Arial" panose="020B0604020202020204" pitchFamily="34" charset="0"/>
              </a:rPr>
            </a:br>
            <a:r>
              <a:rPr lang="en-GB" sz="1800" b="1" dirty="0">
                <a:solidFill>
                  <a:srgbClr val="DE0058"/>
                </a:solidFill>
                <a:latin typeface="+mj-lt"/>
                <a:cs typeface="Arial" panose="020B0604020202020204" pitchFamily="34" charset="0"/>
              </a:rPr>
              <a:t/>
            </a:r>
            <a:br>
              <a:rPr lang="en-GB" sz="1800" b="1" dirty="0">
                <a:solidFill>
                  <a:srgbClr val="DE0058"/>
                </a:solidFill>
                <a:latin typeface="+mj-lt"/>
                <a:cs typeface="Arial" panose="020B0604020202020204" pitchFamily="34" charset="0"/>
              </a:rPr>
            </a:br>
            <a:endParaRPr lang="en-GB" sz="1800" b="1" dirty="0">
              <a:latin typeface="+mj-lt"/>
            </a:endParaRPr>
          </a:p>
          <a:p>
            <a:endParaRPr lang="en-GB" sz="1800" b="1" dirty="0">
              <a:latin typeface="+mj-lt"/>
            </a:endParaRPr>
          </a:p>
        </p:txBody>
      </p:sp>
      <p:sp>
        <p:nvSpPr>
          <p:cNvPr id="6" name="Title 5"/>
          <p:cNvSpPr>
            <a:spLocks noGrp="1"/>
          </p:cNvSpPr>
          <p:nvPr>
            <p:ph type="ctrTitle"/>
          </p:nvPr>
        </p:nvSpPr>
        <p:spPr>
          <a:xfrm>
            <a:off x="5832542" y="742160"/>
            <a:ext cx="4884280" cy="2497479"/>
          </a:xfrm>
        </p:spPr>
        <p:txBody>
          <a:bodyPr/>
          <a:lstStyle/>
          <a:p>
            <a:r>
              <a:rPr lang="en-GB" sz="1800" b="1" dirty="0">
                <a:latin typeface="+mj-lt"/>
              </a:rPr>
              <a:t>Mae </a:t>
            </a:r>
            <a:r>
              <a:rPr lang="en-GB" sz="1800" b="1" dirty="0" err="1">
                <a:latin typeface="+mj-lt"/>
              </a:rPr>
              <a:t>gennym</a:t>
            </a:r>
            <a:r>
              <a:rPr lang="en-GB" sz="1800" b="1" dirty="0">
                <a:latin typeface="+mj-lt"/>
              </a:rPr>
              <a:t> </a:t>
            </a:r>
            <a:r>
              <a:rPr lang="en-GB" sz="1800" b="1" dirty="0" err="1">
                <a:latin typeface="+mj-lt"/>
              </a:rPr>
              <a:t>ni</a:t>
            </a:r>
            <a:r>
              <a:rPr lang="en-GB" sz="1800" b="1" dirty="0">
                <a:latin typeface="+mj-lt"/>
              </a:rPr>
              <a:t> </a:t>
            </a:r>
            <a:r>
              <a:rPr lang="en-GB" sz="1800" b="1" dirty="0" err="1">
                <a:latin typeface="+mj-lt"/>
              </a:rPr>
              <a:t>Hawliau</a:t>
            </a:r>
            <a:r>
              <a:rPr lang="en-GB" sz="1800" b="1" dirty="0">
                <a:latin typeface="+mj-lt"/>
              </a:rPr>
              <a:t> </a:t>
            </a:r>
            <a:r>
              <a:rPr lang="en-GB" sz="1800" b="1" dirty="0" err="1">
                <a:latin typeface="+mj-lt"/>
              </a:rPr>
              <a:t>Dynol</a:t>
            </a:r>
            <a:r>
              <a:rPr lang="en-GB" sz="1800" b="1" dirty="0">
                <a:latin typeface="+mj-lt"/>
              </a:rPr>
              <a:t>, pam </a:t>
            </a:r>
            <a:r>
              <a:rPr lang="en-GB" sz="1800" b="1" dirty="0" err="1">
                <a:latin typeface="+mj-lt"/>
              </a:rPr>
              <a:t>mae</a:t>
            </a:r>
            <a:r>
              <a:rPr lang="en-GB" sz="1800" b="1" dirty="0">
                <a:latin typeface="+mj-lt"/>
              </a:rPr>
              <a:t> </a:t>
            </a:r>
            <a:r>
              <a:rPr lang="en-GB" sz="1800" b="1" dirty="0" err="1">
                <a:latin typeface="+mj-lt"/>
              </a:rPr>
              <a:t>angen</a:t>
            </a:r>
            <a:r>
              <a:rPr lang="en-GB" sz="1800" b="1" dirty="0">
                <a:latin typeface="+mj-lt"/>
              </a:rPr>
              <a:t> </a:t>
            </a:r>
            <a:r>
              <a:rPr lang="en-GB" sz="1800" b="1" dirty="0" err="1">
                <a:latin typeface="+mj-lt"/>
              </a:rPr>
              <a:t>Hawliau</a:t>
            </a:r>
            <a:r>
              <a:rPr lang="en-GB" sz="1800" b="1" dirty="0">
                <a:latin typeface="+mj-lt"/>
              </a:rPr>
              <a:t> Plant?</a:t>
            </a:r>
            <a:br>
              <a:rPr lang="en-GB" sz="1800" b="1" dirty="0">
                <a:latin typeface="+mj-lt"/>
              </a:rPr>
            </a:br>
            <a:r>
              <a:rPr lang="en-GB" sz="1800" b="1" dirty="0">
                <a:latin typeface="+mj-lt"/>
              </a:rPr>
              <a:t/>
            </a:r>
            <a:br>
              <a:rPr lang="en-GB" sz="1800" b="1" dirty="0">
                <a:latin typeface="+mj-lt"/>
              </a:rPr>
            </a:br>
            <a:r>
              <a:rPr lang="en-GB" sz="1800" b="1" dirty="0">
                <a:latin typeface="+mj-lt"/>
              </a:rPr>
              <a:t/>
            </a:r>
            <a:br>
              <a:rPr lang="en-GB" sz="1800" b="1" dirty="0">
                <a:latin typeface="+mj-lt"/>
              </a:rPr>
            </a:br>
            <a:r>
              <a:rPr lang="en-GB" sz="1800" b="1" dirty="0">
                <a:latin typeface="+mj-lt"/>
              </a:rPr>
              <a:t/>
            </a:r>
            <a:br>
              <a:rPr lang="en-GB" sz="1800" b="1" dirty="0">
                <a:latin typeface="+mj-lt"/>
              </a:rPr>
            </a:br>
            <a:r>
              <a:rPr lang="en-GB" sz="1800" b="1" dirty="0">
                <a:latin typeface="+mj-lt"/>
              </a:rPr>
              <a:t/>
            </a:r>
            <a:br>
              <a:rPr lang="en-GB" sz="1800" b="1" dirty="0">
                <a:latin typeface="+mj-lt"/>
              </a:rPr>
            </a:br>
            <a:r>
              <a:rPr lang="en-GB" sz="1800" b="1" dirty="0">
                <a:latin typeface="+mj-lt"/>
              </a:rPr>
              <a:t/>
            </a:r>
            <a:br>
              <a:rPr lang="en-GB" sz="1800" b="1" dirty="0">
                <a:latin typeface="+mj-lt"/>
              </a:rPr>
            </a:br>
            <a:r>
              <a:rPr lang="en-GB" sz="1800" b="1" dirty="0">
                <a:solidFill>
                  <a:srgbClr val="DE0058"/>
                </a:solidFill>
                <a:latin typeface="+mj-lt"/>
                <a:cs typeface="Arial" panose="020B0604020202020204" pitchFamily="34" charset="0"/>
              </a:rPr>
              <a:t/>
            </a:r>
            <a:br>
              <a:rPr lang="en-GB" sz="1800" b="1" dirty="0">
                <a:solidFill>
                  <a:srgbClr val="DE0058"/>
                </a:solidFill>
                <a:latin typeface="+mj-lt"/>
                <a:cs typeface="Arial" panose="020B0604020202020204" pitchFamily="34" charset="0"/>
              </a:rPr>
            </a:br>
            <a:r>
              <a:rPr lang="en-GB" sz="1800" b="1" dirty="0">
                <a:solidFill>
                  <a:srgbClr val="DE0058"/>
                </a:solidFill>
                <a:latin typeface="+mj-lt"/>
                <a:cs typeface="Arial" panose="020B0604020202020204" pitchFamily="34" charset="0"/>
              </a:rPr>
              <a:t/>
            </a:r>
            <a:br>
              <a:rPr lang="en-GB" sz="1800" b="1" dirty="0">
                <a:solidFill>
                  <a:srgbClr val="DE0058"/>
                </a:solidFill>
                <a:latin typeface="+mj-lt"/>
                <a:cs typeface="Arial" panose="020B0604020202020204" pitchFamily="34" charset="0"/>
              </a:rPr>
            </a:br>
            <a:endParaRPr lang="en-GB" sz="1800" b="1" dirty="0">
              <a:latin typeface="+mj-lt"/>
            </a:endParaRPr>
          </a:p>
        </p:txBody>
      </p:sp>
      <p:sp>
        <p:nvSpPr>
          <p:cNvPr id="7" name="Rectangle 6"/>
          <p:cNvSpPr/>
          <p:nvPr/>
        </p:nvSpPr>
        <p:spPr>
          <a:xfrm>
            <a:off x="5775740" y="1310118"/>
            <a:ext cx="5772354" cy="3693319"/>
          </a:xfrm>
          <a:prstGeom prst="rect">
            <a:avLst/>
          </a:prstGeom>
        </p:spPr>
        <p:txBody>
          <a:bodyPr wrap="square">
            <a:spAutoFit/>
          </a:bodyPr>
          <a:lstStyle/>
          <a:p>
            <a:pPr marL="285750" indent="-285750">
              <a:buFont typeface="Arial" panose="020B0604020202020204" pitchFamily="34" charset="0"/>
              <a:buChar char="•"/>
            </a:pPr>
            <a:r>
              <a:rPr lang="en-GB" b="1" dirty="0">
                <a:solidFill>
                  <a:schemeClr val="bg1"/>
                </a:solidFill>
                <a:latin typeface="+mj-lt"/>
              </a:rPr>
              <a:t>Mae plant </a:t>
            </a:r>
            <a:r>
              <a:rPr lang="en-GB" b="1" dirty="0" err="1">
                <a:solidFill>
                  <a:schemeClr val="bg1"/>
                </a:solidFill>
                <a:latin typeface="+mj-lt"/>
              </a:rPr>
              <a:t>yn</a:t>
            </a:r>
            <a:r>
              <a:rPr lang="en-GB" b="1" dirty="0">
                <a:solidFill>
                  <a:schemeClr val="bg1"/>
                </a:solidFill>
                <a:latin typeface="+mj-lt"/>
              </a:rPr>
              <a:t> </a:t>
            </a:r>
            <a:r>
              <a:rPr lang="en-GB" b="1" dirty="0" err="1">
                <a:solidFill>
                  <a:schemeClr val="bg1"/>
                </a:solidFill>
                <a:latin typeface="+mj-lt"/>
              </a:rPr>
              <a:t>fwy</a:t>
            </a:r>
            <a:r>
              <a:rPr lang="en-GB" b="1" dirty="0">
                <a:solidFill>
                  <a:schemeClr val="bg1"/>
                </a:solidFill>
                <a:latin typeface="+mj-lt"/>
              </a:rPr>
              <a:t> </a:t>
            </a:r>
            <a:r>
              <a:rPr lang="en-GB" b="1" dirty="0" err="1">
                <a:solidFill>
                  <a:schemeClr val="bg1"/>
                </a:solidFill>
                <a:latin typeface="+mj-lt"/>
              </a:rPr>
              <a:t>agored</a:t>
            </a:r>
            <a:r>
              <a:rPr lang="en-GB" b="1" dirty="0">
                <a:solidFill>
                  <a:schemeClr val="bg1"/>
                </a:solidFill>
                <a:latin typeface="+mj-lt"/>
              </a:rPr>
              <a:t> </a:t>
            </a:r>
            <a:r>
              <a:rPr lang="en-GB" b="1" dirty="0" err="1">
                <a:solidFill>
                  <a:schemeClr val="bg1"/>
                </a:solidFill>
                <a:latin typeface="+mj-lt"/>
              </a:rPr>
              <a:t>i</a:t>
            </a:r>
            <a:r>
              <a:rPr lang="en-GB" b="1" dirty="0">
                <a:solidFill>
                  <a:schemeClr val="bg1"/>
                </a:solidFill>
                <a:latin typeface="+mj-lt"/>
              </a:rPr>
              <a:t> </a:t>
            </a:r>
            <a:r>
              <a:rPr lang="en-GB" b="1" dirty="0" err="1">
                <a:solidFill>
                  <a:schemeClr val="bg1"/>
                </a:solidFill>
                <a:latin typeface="+mj-lt"/>
              </a:rPr>
              <a:t>gael</a:t>
            </a:r>
            <a:r>
              <a:rPr lang="en-GB" b="1" dirty="0">
                <a:solidFill>
                  <a:schemeClr val="bg1"/>
                </a:solidFill>
                <a:latin typeface="+mj-lt"/>
              </a:rPr>
              <a:t> </a:t>
            </a:r>
            <a:r>
              <a:rPr lang="en-GB" b="1" dirty="0" err="1">
                <a:solidFill>
                  <a:schemeClr val="bg1"/>
                </a:solidFill>
                <a:latin typeface="+mj-lt"/>
              </a:rPr>
              <a:t>eu</a:t>
            </a:r>
            <a:r>
              <a:rPr lang="en-GB" b="1" dirty="0">
                <a:solidFill>
                  <a:schemeClr val="bg1"/>
                </a:solidFill>
                <a:latin typeface="+mj-lt"/>
              </a:rPr>
              <a:t> cam-</a:t>
            </a:r>
            <a:r>
              <a:rPr lang="en-GB" b="1" dirty="0" err="1">
                <a:solidFill>
                  <a:schemeClr val="bg1"/>
                </a:solidFill>
                <a:latin typeface="+mj-lt"/>
              </a:rPr>
              <a:t>drin</a:t>
            </a:r>
            <a:r>
              <a:rPr lang="en-GB" b="1" dirty="0">
                <a:solidFill>
                  <a:schemeClr val="bg1"/>
                </a:solidFill>
                <a:latin typeface="+mj-lt"/>
              </a:rPr>
              <a:t> </a:t>
            </a:r>
            <a:r>
              <a:rPr lang="en-GB" b="1" dirty="0" err="1">
                <a:solidFill>
                  <a:schemeClr val="bg1"/>
                </a:solidFill>
                <a:latin typeface="+mj-lt"/>
              </a:rPr>
              <a:t>a’u</a:t>
            </a:r>
            <a:r>
              <a:rPr lang="en-GB" b="1" dirty="0">
                <a:solidFill>
                  <a:schemeClr val="bg1"/>
                </a:solidFill>
                <a:latin typeface="+mj-lt"/>
              </a:rPr>
              <a:t> </a:t>
            </a:r>
            <a:r>
              <a:rPr lang="en-GB" b="1" dirty="0" err="1">
                <a:solidFill>
                  <a:schemeClr val="bg1"/>
                </a:solidFill>
                <a:latin typeface="+mj-lt"/>
              </a:rPr>
              <a:t>hecsbloetio</a:t>
            </a:r>
            <a:endParaRPr lang="en-GB" b="1" dirty="0">
              <a:solidFill>
                <a:schemeClr val="bg1"/>
              </a:solidFill>
              <a:latin typeface="+mj-lt"/>
            </a:endParaRPr>
          </a:p>
          <a:p>
            <a:endParaRPr lang="en-GB" b="1" dirty="0">
              <a:solidFill>
                <a:schemeClr val="bg1"/>
              </a:solidFill>
              <a:latin typeface="+mj-lt"/>
            </a:endParaRPr>
          </a:p>
          <a:p>
            <a:pPr marL="285750" indent="-285750">
              <a:buFont typeface="Arial" panose="020B0604020202020204" pitchFamily="34" charset="0"/>
              <a:buChar char="•"/>
            </a:pPr>
            <a:r>
              <a:rPr lang="en-GB" b="1" dirty="0" err="1">
                <a:solidFill>
                  <a:schemeClr val="bg1"/>
                </a:solidFill>
                <a:latin typeface="+mj-lt"/>
              </a:rPr>
              <a:t>Yn</a:t>
            </a:r>
            <a:r>
              <a:rPr lang="en-GB" b="1" dirty="0">
                <a:solidFill>
                  <a:schemeClr val="bg1"/>
                </a:solidFill>
                <a:latin typeface="+mj-lt"/>
              </a:rPr>
              <a:t> </a:t>
            </a:r>
            <a:r>
              <a:rPr lang="en-GB" b="1" dirty="0" err="1">
                <a:solidFill>
                  <a:schemeClr val="bg1"/>
                </a:solidFill>
                <a:latin typeface="+mj-lt"/>
              </a:rPr>
              <a:t>dibynnu</a:t>
            </a:r>
            <a:r>
              <a:rPr lang="en-GB" b="1" dirty="0">
                <a:solidFill>
                  <a:schemeClr val="bg1"/>
                </a:solidFill>
                <a:latin typeface="+mj-lt"/>
              </a:rPr>
              <a:t> ar eu hoed, mae plant yn </a:t>
            </a:r>
            <a:r>
              <a:rPr lang="en-GB" b="1" dirty="0" err="1">
                <a:solidFill>
                  <a:schemeClr val="bg1"/>
                </a:solidFill>
                <a:latin typeface="+mj-lt"/>
              </a:rPr>
              <a:t>ddibynnol</a:t>
            </a:r>
            <a:r>
              <a:rPr lang="en-GB" b="1" dirty="0">
                <a:solidFill>
                  <a:schemeClr val="bg1"/>
                </a:solidFill>
                <a:latin typeface="+mj-lt"/>
              </a:rPr>
              <a:t> ar </a:t>
            </a:r>
            <a:r>
              <a:rPr lang="en-GB" b="1" dirty="0" err="1">
                <a:solidFill>
                  <a:schemeClr val="bg1"/>
                </a:solidFill>
                <a:latin typeface="+mj-lt"/>
              </a:rPr>
              <a:t>oedolion</a:t>
            </a:r>
            <a:r>
              <a:rPr lang="en-GB" b="1" dirty="0">
                <a:solidFill>
                  <a:schemeClr val="bg1"/>
                </a:solidFill>
                <a:latin typeface="+mj-lt"/>
              </a:rPr>
              <a:t> yn </a:t>
            </a:r>
            <a:r>
              <a:rPr lang="en-GB" b="1" dirty="0" err="1">
                <a:solidFill>
                  <a:schemeClr val="bg1"/>
                </a:solidFill>
                <a:latin typeface="+mj-lt"/>
              </a:rPr>
              <a:t>llwyr</a:t>
            </a:r>
            <a:r>
              <a:rPr lang="en-GB" b="1" dirty="0">
                <a:solidFill>
                  <a:schemeClr val="bg1"/>
                </a:solidFill>
                <a:latin typeface="+mj-lt"/>
              </a:rPr>
              <a:t> </a:t>
            </a:r>
            <a:r>
              <a:rPr lang="en-GB" b="1" dirty="0" err="1">
                <a:solidFill>
                  <a:schemeClr val="bg1"/>
                </a:solidFill>
                <a:latin typeface="+mj-lt"/>
              </a:rPr>
              <a:t>neu</a:t>
            </a:r>
            <a:r>
              <a:rPr lang="en-GB" b="1" dirty="0">
                <a:solidFill>
                  <a:schemeClr val="bg1"/>
                </a:solidFill>
                <a:latin typeface="+mj-lt"/>
              </a:rPr>
              <a:t> </a:t>
            </a:r>
            <a:r>
              <a:rPr lang="en-GB" b="1" dirty="0" err="1">
                <a:solidFill>
                  <a:schemeClr val="bg1"/>
                </a:solidFill>
                <a:latin typeface="+mj-lt"/>
              </a:rPr>
              <a:t>gan</a:t>
            </a:r>
            <a:r>
              <a:rPr lang="en-GB" b="1" dirty="0">
                <a:solidFill>
                  <a:schemeClr val="bg1"/>
                </a:solidFill>
                <a:latin typeface="+mj-lt"/>
              </a:rPr>
              <a:t> </a:t>
            </a:r>
            <a:r>
              <a:rPr lang="en-GB" b="1" dirty="0" err="1">
                <a:solidFill>
                  <a:schemeClr val="bg1"/>
                </a:solidFill>
                <a:latin typeface="+mj-lt"/>
              </a:rPr>
              <a:t>mwyaf</a:t>
            </a:r>
            <a:r>
              <a:rPr lang="en-GB" b="1" dirty="0">
                <a:solidFill>
                  <a:schemeClr val="bg1"/>
                </a:solidFill>
                <a:latin typeface="+mj-lt"/>
              </a:rPr>
              <a:t> - </a:t>
            </a:r>
            <a:r>
              <a:rPr lang="en-GB" b="1" dirty="0" err="1">
                <a:solidFill>
                  <a:schemeClr val="bg1"/>
                </a:solidFill>
                <a:latin typeface="+mj-lt"/>
              </a:rPr>
              <a:t>dyw</a:t>
            </a:r>
            <a:r>
              <a:rPr lang="en-GB" b="1" dirty="0">
                <a:solidFill>
                  <a:schemeClr val="bg1"/>
                </a:solidFill>
                <a:latin typeface="+mj-lt"/>
              </a:rPr>
              <a:t> eu </a:t>
            </a:r>
            <a:r>
              <a:rPr lang="en-GB" b="1" dirty="0" err="1">
                <a:solidFill>
                  <a:schemeClr val="bg1"/>
                </a:solidFill>
                <a:latin typeface="+mj-lt"/>
              </a:rPr>
              <a:t>lles</a:t>
            </a:r>
            <a:r>
              <a:rPr lang="en-GB" b="1" dirty="0">
                <a:solidFill>
                  <a:schemeClr val="bg1"/>
                </a:solidFill>
                <a:latin typeface="+mj-lt"/>
              </a:rPr>
              <a:t> </a:t>
            </a:r>
            <a:r>
              <a:rPr lang="en-GB" b="1" dirty="0" err="1">
                <a:solidFill>
                  <a:schemeClr val="bg1"/>
                </a:solidFill>
                <a:latin typeface="+mj-lt"/>
              </a:rPr>
              <a:t>pennaf</a:t>
            </a:r>
            <a:r>
              <a:rPr lang="en-GB" b="1" dirty="0">
                <a:solidFill>
                  <a:schemeClr val="bg1"/>
                </a:solidFill>
                <a:latin typeface="+mj-lt"/>
              </a:rPr>
              <a:t> </a:t>
            </a:r>
            <a:r>
              <a:rPr lang="en-GB" b="1" dirty="0" err="1">
                <a:solidFill>
                  <a:schemeClr val="bg1"/>
                </a:solidFill>
                <a:latin typeface="+mj-lt"/>
              </a:rPr>
              <a:t>ddim</a:t>
            </a:r>
            <a:r>
              <a:rPr lang="en-GB" b="1" dirty="0">
                <a:solidFill>
                  <a:schemeClr val="bg1"/>
                </a:solidFill>
                <a:latin typeface="+mj-lt"/>
              </a:rPr>
              <a:t> bob </a:t>
            </a:r>
            <a:r>
              <a:rPr lang="en-GB" b="1" dirty="0" err="1">
                <a:solidFill>
                  <a:schemeClr val="bg1"/>
                </a:solidFill>
                <a:latin typeface="+mj-lt"/>
              </a:rPr>
              <a:t>amser</a:t>
            </a:r>
            <a:r>
              <a:rPr lang="en-GB" b="1" dirty="0">
                <a:solidFill>
                  <a:schemeClr val="bg1"/>
                </a:solidFill>
                <a:latin typeface="+mj-lt"/>
              </a:rPr>
              <a:t> yn cael </a:t>
            </a:r>
            <a:r>
              <a:rPr lang="en-GB" b="1" dirty="0" err="1">
                <a:solidFill>
                  <a:schemeClr val="bg1"/>
                </a:solidFill>
                <a:latin typeface="+mj-lt"/>
              </a:rPr>
              <a:t>ei</a:t>
            </a:r>
            <a:r>
              <a:rPr lang="en-GB" b="1" dirty="0">
                <a:solidFill>
                  <a:schemeClr val="bg1"/>
                </a:solidFill>
                <a:latin typeface="+mj-lt"/>
              </a:rPr>
              <a:t> </a:t>
            </a:r>
            <a:r>
              <a:rPr lang="en-GB" b="1" dirty="0" err="1">
                <a:solidFill>
                  <a:schemeClr val="bg1"/>
                </a:solidFill>
                <a:latin typeface="+mj-lt"/>
              </a:rPr>
              <a:t>ystyried</a:t>
            </a:r>
            <a:endParaRPr lang="en-GB" b="1" dirty="0">
              <a:solidFill>
                <a:schemeClr val="bg1"/>
              </a:solidFill>
              <a:latin typeface="+mj-lt"/>
            </a:endParaRPr>
          </a:p>
          <a:p>
            <a:endParaRPr lang="en-GB" b="1" dirty="0">
              <a:solidFill>
                <a:schemeClr val="bg1"/>
              </a:solidFill>
              <a:latin typeface="+mj-lt"/>
            </a:endParaRPr>
          </a:p>
          <a:p>
            <a:pPr marL="285750" indent="-285750">
              <a:buFont typeface="Arial" panose="020B0604020202020204" pitchFamily="34" charset="0"/>
              <a:buChar char="•"/>
            </a:pPr>
            <a:r>
              <a:rPr lang="en-GB" b="1" dirty="0">
                <a:solidFill>
                  <a:schemeClr val="bg1"/>
                </a:solidFill>
                <a:latin typeface="+mj-lt"/>
              </a:rPr>
              <a:t>Mae plant </a:t>
            </a:r>
            <a:r>
              <a:rPr lang="en-GB" b="1" dirty="0" err="1">
                <a:solidFill>
                  <a:schemeClr val="bg1"/>
                </a:solidFill>
                <a:latin typeface="+mj-lt"/>
              </a:rPr>
              <a:t>yn</a:t>
            </a:r>
            <a:r>
              <a:rPr lang="en-GB" b="1" dirty="0">
                <a:solidFill>
                  <a:schemeClr val="bg1"/>
                </a:solidFill>
                <a:latin typeface="+mj-lt"/>
              </a:rPr>
              <a:t> </a:t>
            </a:r>
            <a:r>
              <a:rPr lang="en-GB" b="1" dirty="0" err="1">
                <a:solidFill>
                  <a:schemeClr val="bg1"/>
                </a:solidFill>
                <a:latin typeface="+mj-lt"/>
              </a:rPr>
              <a:t>wynebu</a:t>
            </a:r>
            <a:r>
              <a:rPr lang="en-GB" b="1" dirty="0">
                <a:solidFill>
                  <a:schemeClr val="bg1"/>
                </a:solidFill>
                <a:latin typeface="+mj-lt"/>
              </a:rPr>
              <a:t> </a:t>
            </a:r>
            <a:r>
              <a:rPr lang="en-GB" b="1" dirty="0" err="1">
                <a:solidFill>
                  <a:schemeClr val="bg1"/>
                </a:solidFill>
                <a:latin typeface="+mj-lt"/>
              </a:rPr>
              <a:t>llu</a:t>
            </a:r>
            <a:r>
              <a:rPr lang="en-GB" b="1" dirty="0">
                <a:solidFill>
                  <a:schemeClr val="bg1"/>
                </a:solidFill>
                <a:latin typeface="+mj-lt"/>
              </a:rPr>
              <a:t> o </a:t>
            </a:r>
            <a:r>
              <a:rPr lang="en-GB" b="1" dirty="0" err="1">
                <a:solidFill>
                  <a:schemeClr val="bg1"/>
                </a:solidFill>
                <a:latin typeface="+mj-lt"/>
              </a:rPr>
              <a:t>derfynau</a:t>
            </a:r>
            <a:r>
              <a:rPr lang="en-GB" b="1" dirty="0">
                <a:solidFill>
                  <a:schemeClr val="bg1"/>
                </a:solidFill>
                <a:latin typeface="+mj-lt"/>
              </a:rPr>
              <a:t> </a:t>
            </a:r>
            <a:r>
              <a:rPr lang="en-GB" b="1" dirty="0" err="1">
                <a:solidFill>
                  <a:schemeClr val="bg1"/>
                </a:solidFill>
                <a:latin typeface="+mj-lt"/>
              </a:rPr>
              <a:t>oed</a:t>
            </a:r>
            <a:r>
              <a:rPr lang="en-GB" b="1" dirty="0">
                <a:solidFill>
                  <a:schemeClr val="bg1"/>
                </a:solidFill>
                <a:latin typeface="+mj-lt"/>
              </a:rPr>
              <a:t> </a:t>
            </a:r>
            <a:r>
              <a:rPr lang="en-GB" b="1" dirty="0" err="1">
                <a:solidFill>
                  <a:schemeClr val="bg1"/>
                </a:solidFill>
                <a:latin typeface="+mj-lt"/>
              </a:rPr>
              <a:t>cyfreithiol</a:t>
            </a:r>
            <a:r>
              <a:rPr lang="en-GB" b="1" dirty="0">
                <a:solidFill>
                  <a:schemeClr val="bg1"/>
                </a:solidFill>
                <a:latin typeface="+mj-lt"/>
              </a:rPr>
              <a:t> </a:t>
            </a:r>
            <a:r>
              <a:rPr lang="en-GB" b="1" dirty="0" err="1">
                <a:solidFill>
                  <a:schemeClr val="bg1"/>
                </a:solidFill>
                <a:latin typeface="+mj-lt"/>
              </a:rPr>
              <a:t>pryd</a:t>
            </a:r>
            <a:r>
              <a:rPr lang="en-GB" b="1" dirty="0">
                <a:solidFill>
                  <a:schemeClr val="bg1"/>
                </a:solidFill>
                <a:latin typeface="+mj-lt"/>
              </a:rPr>
              <a:t> y </a:t>
            </a:r>
            <a:r>
              <a:rPr lang="en-GB" b="1" dirty="0" err="1">
                <a:solidFill>
                  <a:schemeClr val="bg1"/>
                </a:solidFill>
                <a:latin typeface="+mj-lt"/>
              </a:rPr>
              <a:t>bernir</a:t>
            </a:r>
            <a:r>
              <a:rPr lang="en-GB" b="1" dirty="0">
                <a:solidFill>
                  <a:schemeClr val="bg1"/>
                </a:solidFill>
                <a:latin typeface="+mj-lt"/>
              </a:rPr>
              <a:t> </a:t>
            </a:r>
            <a:r>
              <a:rPr lang="en-GB" b="1" dirty="0" err="1">
                <a:solidFill>
                  <a:schemeClr val="bg1"/>
                </a:solidFill>
                <a:latin typeface="+mj-lt"/>
              </a:rPr>
              <a:t>eu</a:t>
            </a:r>
            <a:r>
              <a:rPr lang="en-GB" b="1" dirty="0">
                <a:solidFill>
                  <a:schemeClr val="bg1"/>
                </a:solidFill>
                <a:latin typeface="+mj-lt"/>
              </a:rPr>
              <a:t> bod </a:t>
            </a:r>
            <a:r>
              <a:rPr lang="en-GB" b="1" dirty="0" err="1">
                <a:solidFill>
                  <a:schemeClr val="bg1"/>
                </a:solidFill>
                <a:latin typeface="+mj-lt"/>
              </a:rPr>
              <a:t>nhw’n</a:t>
            </a:r>
            <a:r>
              <a:rPr lang="en-GB" b="1" dirty="0">
                <a:solidFill>
                  <a:schemeClr val="bg1"/>
                </a:solidFill>
                <a:latin typeface="+mj-lt"/>
              </a:rPr>
              <a:t> </a:t>
            </a:r>
            <a:r>
              <a:rPr lang="en-GB" b="1" dirty="0" err="1">
                <a:solidFill>
                  <a:schemeClr val="bg1"/>
                </a:solidFill>
                <a:latin typeface="+mj-lt"/>
              </a:rPr>
              <a:t>gallu</a:t>
            </a:r>
            <a:r>
              <a:rPr lang="en-GB" b="1" dirty="0">
                <a:solidFill>
                  <a:schemeClr val="bg1"/>
                </a:solidFill>
                <a:latin typeface="+mj-lt"/>
              </a:rPr>
              <a:t> </a:t>
            </a:r>
            <a:r>
              <a:rPr lang="en-GB" b="1" dirty="0" err="1">
                <a:solidFill>
                  <a:schemeClr val="bg1"/>
                </a:solidFill>
                <a:latin typeface="+mj-lt"/>
              </a:rPr>
              <a:t>gwneud</a:t>
            </a:r>
            <a:r>
              <a:rPr lang="en-GB" b="1" dirty="0">
                <a:solidFill>
                  <a:schemeClr val="bg1"/>
                </a:solidFill>
                <a:latin typeface="+mj-lt"/>
              </a:rPr>
              <a:t> </a:t>
            </a:r>
            <a:r>
              <a:rPr lang="en-GB" b="1" dirty="0" err="1">
                <a:solidFill>
                  <a:schemeClr val="bg1"/>
                </a:solidFill>
                <a:latin typeface="+mj-lt"/>
              </a:rPr>
              <a:t>penderfyniadau</a:t>
            </a:r>
            <a:r>
              <a:rPr lang="en-GB" b="1" dirty="0">
                <a:solidFill>
                  <a:schemeClr val="bg1"/>
                </a:solidFill>
                <a:latin typeface="+mj-lt"/>
              </a:rPr>
              <a:t> </a:t>
            </a:r>
            <a:r>
              <a:rPr lang="en-GB" b="1" dirty="0" err="1">
                <a:solidFill>
                  <a:schemeClr val="bg1"/>
                </a:solidFill>
                <a:latin typeface="+mj-lt"/>
              </a:rPr>
              <a:t>drostynt</a:t>
            </a:r>
            <a:r>
              <a:rPr lang="en-GB" b="1" dirty="0">
                <a:solidFill>
                  <a:schemeClr val="bg1"/>
                </a:solidFill>
                <a:latin typeface="+mj-lt"/>
              </a:rPr>
              <a:t> </a:t>
            </a:r>
            <a:r>
              <a:rPr lang="en-GB" b="1" dirty="0" err="1">
                <a:solidFill>
                  <a:schemeClr val="bg1"/>
                </a:solidFill>
                <a:latin typeface="+mj-lt"/>
              </a:rPr>
              <a:t>eu</a:t>
            </a:r>
            <a:r>
              <a:rPr lang="en-GB" b="1" dirty="0">
                <a:solidFill>
                  <a:schemeClr val="bg1"/>
                </a:solidFill>
                <a:latin typeface="+mj-lt"/>
              </a:rPr>
              <a:t> </a:t>
            </a:r>
            <a:r>
              <a:rPr lang="en-GB" b="1" dirty="0" err="1">
                <a:solidFill>
                  <a:schemeClr val="bg1"/>
                </a:solidFill>
                <a:latin typeface="+mj-lt"/>
              </a:rPr>
              <a:t>hunain</a:t>
            </a:r>
            <a:endParaRPr lang="en-GB" b="1" dirty="0">
              <a:solidFill>
                <a:schemeClr val="bg1"/>
              </a:solidFill>
              <a:latin typeface="+mj-lt"/>
            </a:endParaRPr>
          </a:p>
          <a:p>
            <a:endParaRPr lang="en-GB" b="1" dirty="0">
              <a:solidFill>
                <a:schemeClr val="bg1"/>
              </a:solidFill>
              <a:latin typeface="+mj-lt"/>
            </a:endParaRPr>
          </a:p>
          <a:p>
            <a:pPr marL="285750" indent="-285750">
              <a:buFont typeface="Arial" panose="020B0604020202020204" pitchFamily="34" charset="0"/>
              <a:buChar char="•"/>
            </a:pPr>
            <a:r>
              <a:rPr lang="en-GB" b="1" dirty="0">
                <a:solidFill>
                  <a:schemeClr val="bg1"/>
                </a:solidFill>
                <a:latin typeface="+mj-lt"/>
              </a:rPr>
              <a:t>Mae plant </a:t>
            </a:r>
            <a:r>
              <a:rPr lang="en-GB" b="1" dirty="0" err="1">
                <a:solidFill>
                  <a:schemeClr val="bg1"/>
                </a:solidFill>
                <a:latin typeface="+mj-lt"/>
              </a:rPr>
              <a:t>yn</a:t>
            </a:r>
            <a:r>
              <a:rPr lang="en-GB" b="1" dirty="0">
                <a:solidFill>
                  <a:schemeClr val="bg1"/>
                </a:solidFill>
                <a:latin typeface="+mj-lt"/>
              </a:rPr>
              <a:t> </a:t>
            </a:r>
            <a:r>
              <a:rPr lang="en-GB" b="1" dirty="0" err="1">
                <a:solidFill>
                  <a:schemeClr val="bg1"/>
                </a:solidFill>
                <a:latin typeface="+mj-lt"/>
              </a:rPr>
              <a:t>aml</a:t>
            </a:r>
            <a:r>
              <a:rPr lang="en-GB" b="1" dirty="0">
                <a:solidFill>
                  <a:schemeClr val="bg1"/>
                </a:solidFill>
                <a:latin typeface="+mj-lt"/>
              </a:rPr>
              <a:t> </a:t>
            </a:r>
            <a:r>
              <a:rPr lang="en-GB" b="1" dirty="0" err="1">
                <a:solidFill>
                  <a:schemeClr val="bg1"/>
                </a:solidFill>
                <a:latin typeface="+mj-lt"/>
              </a:rPr>
              <a:t>heb</a:t>
            </a:r>
            <a:r>
              <a:rPr lang="en-GB" b="1" dirty="0">
                <a:solidFill>
                  <a:schemeClr val="bg1"/>
                </a:solidFill>
                <a:latin typeface="+mj-lt"/>
              </a:rPr>
              <a:t> </a:t>
            </a:r>
            <a:r>
              <a:rPr lang="en-GB" b="1" dirty="0" err="1">
                <a:solidFill>
                  <a:schemeClr val="bg1"/>
                </a:solidFill>
                <a:latin typeface="+mj-lt"/>
              </a:rPr>
              <a:t>lais</a:t>
            </a:r>
            <a:r>
              <a:rPr lang="en-GB" b="1" dirty="0">
                <a:latin typeface="+mj-lt"/>
              </a:rPr>
              <a:t/>
            </a:r>
            <a:br>
              <a:rPr lang="en-GB" b="1" dirty="0">
                <a:latin typeface="+mj-lt"/>
              </a:rPr>
            </a:br>
            <a:endParaRPr lang="en-GB" b="1" dirty="0">
              <a:latin typeface="+mj-lt"/>
            </a:endParaRPr>
          </a:p>
        </p:txBody>
      </p:sp>
    </p:spTree>
    <p:extLst>
      <p:ext uri="{BB962C8B-B14F-4D97-AF65-F5344CB8AC3E}">
        <p14:creationId xmlns:p14="http://schemas.microsoft.com/office/powerpoint/2010/main" val="362997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94101" y="605013"/>
            <a:ext cx="5231567" cy="3877985"/>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pPr algn="l"/>
            <a:r>
              <a:rPr lang="en-US" sz="2000" b="1" dirty="0">
                <a:solidFill>
                  <a:schemeClr val="tx1"/>
                </a:solidFill>
              </a:rPr>
              <a:t>Children’s Rights – UNCRC </a:t>
            </a:r>
          </a:p>
          <a:p>
            <a:pPr algn="l"/>
            <a:endParaRPr lang="en-US" sz="2000" b="1" dirty="0">
              <a:solidFill>
                <a:schemeClr val="tx1"/>
              </a:solidFill>
            </a:endParaRPr>
          </a:p>
          <a:p>
            <a:pPr marL="342900" indent="-342900" algn="l">
              <a:buFont typeface="Arial" panose="020B0604020202020204" pitchFamily="34" charset="0"/>
              <a:buChar char="•"/>
            </a:pPr>
            <a:r>
              <a:rPr lang="en-US" sz="2000" b="1" dirty="0">
                <a:solidFill>
                  <a:schemeClr val="tx1"/>
                </a:solidFill>
              </a:rPr>
              <a:t>UNCRC - United Nations Convention on the Rights of the Child is an international agreement that protects the human rights of those under the age of 18.</a:t>
            </a:r>
          </a:p>
          <a:p>
            <a:pPr marL="342900" indent="-342900" algn="l">
              <a:buFont typeface="Arial" panose="020B0604020202020204" pitchFamily="34" charset="0"/>
              <a:buChar char="•"/>
            </a:pPr>
            <a:endParaRPr lang="en-US" sz="2000" b="1" dirty="0">
              <a:solidFill>
                <a:schemeClr val="tx1"/>
              </a:solidFill>
            </a:endParaRPr>
          </a:p>
          <a:p>
            <a:pPr marL="342900" indent="-342900" algn="l">
              <a:buFont typeface="Arial" panose="020B0604020202020204" pitchFamily="34" charset="0"/>
              <a:buChar char="•"/>
            </a:pPr>
            <a:r>
              <a:rPr lang="en-US" sz="2000" b="1" dirty="0">
                <a:solidFill>
                  <a:schemeClr val="tx1"/>
                </a:solidFill>
              </a:rPr>
              <a:t>It lists the rights that all children and young people, everywhere in the world have.</a:t>
            </a:r>
          </a:p>
          <a:p>
            <a:pPr marL="342900" indent="-342900" algn="l">
              <a:buFont typeface="Arial" panose="020B0604020202020204" pitchFamily="34" charset="0"/>
              <a:buChar char="•"/>
            </a:pPr>
            <a:endParaRPr lang="en-US" sz="2000" b="1" dirty="0">
              <a:solidFill>
                <a:schemeClr val="tx1"/>
              </a:solidFill>
            </a:endParaRPr>
          </a:p>
          <a:p>
            <a:pPr marL="342900" indent="-342900" algn="l">
              <a:buFont typeface="Arial" panose="020B0604020202020204" pitchFamily="34" charset="0"/>
              <a:buChar char="•"/>
            </a:pPr>
            <a:r>
              <a:rPr lang="en-US" sz="2000" b="1" dirty="0">
                <a:solidFill>
                  <a:schemeClr val="tx1"/>
                </a:solidFill>
              </a:rPr>
              <a:t>It was adopted by the UN in 1989, the UK ratified it in 1991 and it came into force in 1992.</a:t>
            </a:r>
          </a:p>
        </p:txBody>
      </p:sp>
      <p:sp>
        <p:nvSpPr>
          <p:cNvPr id="8" name="Subtitle 2"/>
          <p:cNvSpPr txBox="1">
            <a:spLocks/>
          </p:cNvSpPr>
          <p:nvPr/>
        </p:nvSpPr>
        <p:spPr>
          <a:xfrm>
            <a:off x="6197119" y="605013"/>
            <a:ext cx="5549575" cy="4242187"/>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2000" b="1" dirty="0" err="1"/>
              <a:t>Hawliau</a:t>
            </a:r>
            <a:r>
              <a:rPr lang="en-GB" sz="2000" b="1" dirty="0"/>
              <a:t> Plant - CCUHP</a:t>
            </a:r>
          </a:p>
          <a:p>
            <a:pPr marL="342900" lvl="0" indent="-342900" algn="l">
              <a:buFont typeface="Arial" panose="020B0604020202020204" pitchFamily="34" charset="0"/>
              <a:buChar char="•"/>
            </a:pPr>
            <a:r>
              <a:rPr lang="en-GB" sz="2000" b="1" dirty="0"/>
              <a:t>CCUHP – </a:t>
            </a:r>
            <a:r>
              <a:rPr lang="en-GB" sz="2000" b="1" dirty="0" err="1"/>
              <a:t>Confensiwn</a:t>
            </a:r>
            <a:r>
              <a:rPr lang="en-GB" sz="2000" b="1" dirty="0"/>
              <a:t> y  </a:t>
            </a:r>
            <a:r>
              <a:rPr lang="en-GB" sz="2000" b="1" dirty="0" err="1"/>
              <a:t>Cenhedloedd</a:t>
            </a:r>
            <a:r>
              <a:rPr lang="en-GB" sz="2000" b="1" dirty="0"/>
              <a:t> </a:t>
            </a:r>
            <a:r>
              <a:rPr lang="en-GB" sz="2000" b="1" dirty="0" err="1"/>
              <a:t>Unedig</a:t>
            </a:r>
            <a:r>
              <a:rPr lang="en-GB" sz="2000" b="1" dirty="0"/>
              <a:t> </a:t>
            </a:r>
            <a:r>
              <a:rPr lang="en-GB" sz="2000" b="1" dirty="0" err="1"/>
              <a:t>ar</a:t>
            </a:r>
            <a:r>
              <a:rPr lang="en-GB" sz="2000" b="1" dirty="0"/>
              <a:t> </a:t>
            </a:r>
            <a:r>
              <a:rPr lang="en-GB" sz="2000" b="1" dirty="0" err="1"/>
              <a:t>Hawliau’r</a:t>
            </a:r>
            <a:r>
              <a:rPr lang="en-GB" sz="2000" b="1" dirty="0"/>
              <a:t> </a:t>
            </a:r>
            <a:r>
              <a:rPr lang="en-GB" sz="2000" b="1" dirty="0" err="1"/>
              <a:t>Plentyn</a:t>
            </a:r>
            <a:r>
              <a:rPr lang="en-GB" sz="2000" b="1" dirty="0"/>
              <a:t>. </a:t>
            </a:r>
            <a:r>
              <a:rPr lang="en-GB" sz="2000" b="1" dirty="0" err="1"/>
              <a:t>Cytundeb</a:t>
            </a:r>
            <a:r>
              <a:rPr lang="en-GB" sz="2000" b="1" dirty="0"/>
              <a:t> </a:t>
            </a:r>
            <a:r>
              <a:rPr lang="en-GB" sz="2000" b="1" dirty="0" err="1"/>
              <a:t>rhyngwladol</a:t>
            </a:r>
            <a:r>
              <a:rPr lang="en-GB" sz="2000" b="1" dirty="0"/>
              <a:t> </a:t>
            </a:r>
            <a:r>
              <a:rPr lang="en-GB" sz="2000" b="1" dirty="0" err="1"/>
              <a:t>yw</a:t>
            </a:r>
            <a:r>
              <a:rPr lang="en-GB" sz="2000" b="1" dirty="0"/>
              <a:t> </a:t>
            </a:r>
            <a:r>
              <a:rPr lang="en-GB" sz="2000" b="1" dirty="0" err="1"/>
              <a:t>hwn</a:t>
            </a:r>
            <a:r>
              <a:rPr lang="en-GB" sz="2000" b="1" dirty="0"/>
              <a:t> </a:t>
            </a:r>
            <a:r>
              <a:rPr lang="en-GB" sz="2000" b="1" dirty="0" err="1"/>
              <a:t>sy’n</a:t>
            </a:r>
            <a:r>
              <a:rPr lang="en-GB" sz="2000" b="1" dirty="0"/>
              <a:t> </a:t>
            </a:r>
            <a:r>
              <a:rPr lang="en-GB" sz="2000" b="1" dirty="0" err="1"/>
              <a:t>amddiffyn</a:t>
            </a:r>
            <a:r>
              <a:rPr lang="en-GB" sz="2000" b="1" dirty="0"/>
              <a:t> </a:t>
            </a:r>
            <a:r>
              <a:rPr lang="en-GB" sz="2000" b="1" dirty="0" err="1"/>
              <a:t>hawliau</a:t>
            </a:r>
            <a:r>
              <a:rPr lang="en-GB" sz="2000" b="1" dirty="0"/>
              <a:t> </a:t>
            </a:r>
            <a:r>
              <a:rPr lang="en-GB" sz="2000" b="1" dirty="0" err="1"/>
              <a:t>dynol</a:t>
            </a:r>
            <a:r>
              <a:rPr lang="en-GB" sz="2000" b="1" dirty="0"/>
              <a:t> </a:t>
            </a:r>
            <a:r>
              <a:rPr lang="en-GB" sz="2000" b="1" dirty="0" err="1"/>
              <a:t>pobl</a:t>
            </a:r>
            <a:r>
              <a:rPr lang="en-GB" sz="2000" b="1" dirty="0"/>
              <a:t> o </a:t>
            </a:r>
            <a:r>
              <a:rPr lang="en-GB" sz="2000" b="1" dirty="0" err="1"/>
              <a:t>dan</a:t>
            </a:r>
            <a:r>
              <a:rPr lang="en-GB" sz="2000" b="1" dirty="0"/>
              <a:t> 18 </a:t>
            </a:r>
            <a:r>
              <a:rPr lang="en-GB" sz="2000" b="1" dirty="0" err="1"/>
              <a:t>oed</a:t>
            </a:r>
            <a:r>
              <a:rPr lang="en-GB" sz="2000" b="1" dirty="0"/>
              <a:t>.</a:t>
            </a:r>
          </a:p>
          <a:p>
            <a:pPr marL="342900" lvl="0" indent="-342900" algn="l">
              <a:buFont typeface="Arial" panose="020B0604020202020204" pitchFamily="34" charset="0"/>
              <a:buChar char="•"/>
            </a:pPr>
            <a:r>
              <a:rPr lang="en-GB" sz="2000" b="1" dirty="0" err="1"/>
              <a:t>Mae’n</a:t>
            </a:r>
            <a:r>
              <a:rPr lang="en-GB" sz="2000" b="1" dirty="0"/>
              <a:t> </a:t>
            </a:r>
            <a:r>
              <a:rPr lang="en-GB" sz="2000" b="1" dirty="0" err="1"/>
              <a:t>rhestru’r</a:t>
            </a:r>
            <a:r>
              <a:rPr lang="en-GB" sz="2000" b="1" dirty="0"/>
              <a:t> </a:t>
            </a:r>
            <a:r>
              <a:rPr lang="en-GB" sz="2000" b="1" dirty="0" err="1"/>
              <a:t>hawliau</a:t>
            </a:r>
            <a:r>
              <a:rPr lang="en-GB" sz="2000" b="1" dirty="0"/>
              <a:t> </a:t>
            </a:r>
            <a:r>
              <a:rPr lang="en-GB" sz="2000" b="1" dirty="0" err="1"/>
              <a:t>sydd</a:t>
            </a:r>
            <a:r>
              <a:rPr lang="en-GB" sz="2000" b="1" dirty="0"/>
              <a:t> </a:t>
            </a:r>
            <a:r>
              <a:rPr lang="en-GB" sz="2000" b="1" dirty="0" err="1"/>
              <a:t>gan</a:t>
            </a:r>
            <a:r>
              <a:rPr lang="en-GB" sz="2000" b="1" dirty="0"/>
              <a:t> bob </a:t>
            </a:r>
            <a:r>
              <a:rPr lang="en-GB" sz="2000" b="1" dirty="0" err="1"/>
              <a:t>plentyn</a:t>
            </a:r>
            <a:r>
              <a:rPr lang="en-GB" sz="2000" b="1" dirty="0"/>
              <a:t> a </a:t>
            </a:r>
            <a:r>
              <a:rPr lang="en-GB" sz="2000" b="1" dirty="0" err="1"/>
              <a:t>pherson</a:t>
            </a:r>
            <a:r>
              <a:rPr lang="en-GB" sz="2000" b="1" dirty="0"/>
              <a:t> </a:t>
            </a:r>
            <a:r>
              <a:rPr lang="en-GB" sz="2000" b="1" dirty="0" err="1"/>
              <a:t>ifanc</a:t>
            </a:r>
            <a:r>
              <a:rPr lang="en-GB" sz="2000" b="1" dirty="0"/>
              <a:t>, </a:t>
            </a:r>
            <a:r>
              <a:rPr lang="en-GB" sz="2000" b="1" dirty="0" err="1"/>
              <a:t>ym</a:t>
            </a:r>
            <a:r>
              <a:rPr lang="en-GB" sz="2000" b="1" dirty="0"/>
              <a:t> </a:t>
            </a:r>
            <a:r>
              <a:rPr lang="en-GB" sz="2000" b="1" dirty="0" err="1"/>
              <a:t>mhobman</a:t>
            </a:r>
            <a:r>
              <a:rPr lang="en-GB" sz="2000" b="1" dirty="0"/>
              <a:t> </a:t>
            </a:r>
            <a:r>
              <a:rPr lang="en-GB" sz="2000" b="1" dirty="0" err="1"/>
              <a:t>yn</a:t>
            </a:r>
            <a:r>
              <a:rPr lang="en-GB" sz="2000" b="1" dirty="0"/>
              <a:t> y </a:t>
            </a:r>
            <a:r>
              <a:rPr lang="en-GB" sz="2000" b="1" dirty="0" err="1"/>
              <a:t>byd</a:t>
            </a:r>
            <a:r>
              <a:rPr lang="en-GB" sz="2000" b="1" dirty="0"/>
              <a:t>.</a:t>
            </a:r>
          </a:p>
          <a:p>
            <a:pPr marL="342900" lvl="0" indent="-342900" algn="l">
              <a:buFont typeface="Arial" panose="020B0604020202020204" pitchFamily="34" charset="0"/>
              <a:buChar char="•"/>
            </a:pPr>
            <a:endParaRPr lang="en-GB" sz="2000" b="1" dirty="0"/>
          </a:p>
          <a:p>
            <a:pPr marL="342900" lvl="0" indent="-342900" algn="l">
              <a:buFont typeface="Arial" panose="020B0604020202020204" pitchFamily="34" charset="0"/>
              <a:buChar char="•"/>
            </a:pPr>
            <a:r>
              <a:rPr lang="en-GB" sz="2000" b="1" dirty="0" err="1"/>
              <a:t>Cafodd</a:t>
            </a:r>
            <a:r>
              <a:rPr lang="en-GB" sz="2000" b="1" dirty="0"/>
              <a:t> </a:t>
            </a:r>
            <a:r>
              <a:rPr lang="en-GB" sz="2000" b="1" dirty="0" err="1"/>
              <a:t>ei</a:t>
            </a:r>
            <a:r>
              <a:rPr lang="en-GB" sz="2000" b="1" dirty="0"/>
              <a:t> </a:t>
            </a:r>
            <a:r>
              <a:rPr lang="en-GB" sz="2000" b="1" dirty="0" err="1"/>
              <a:t>fabwysiadu</a:t>
            </a:r>
            <a:r>
              <a:rPr lang="en-GB" sz="2000" b="1" dirty="0"/>
              <a:t> </a:t>
            </a:r>
            <a:r>
              <a:rPr lang="en-GB" sz="2000" b="1" dirty="0" err="1"/>
              <a:t>gan</a:t>
            </a:r>
            <a:r>
              <a:rPr lang="en-GB" sz="2000" b="1" dirty="0"/>
              <a:t> y CU </a:t>
            </a:r>
            <a:r>
              <a:rPr lang="en-GB" sz="2000" b="1" dirty="0" err="1"/>
              <a:t>yn</a:t>
            </a:r>
            <a:r>
              <a:rPr lang="en-GB" sz="2000" b="1" dirty="0"/>
              <a:t> 1989, </a:t>
            </a:r>
            <a:r>
              <a:rPr lang="en-GB" sz="2000" b="1" dirty="0" err="1"/>
              <a:t>cafodd</a:t>
            </a:r>
            <a:r>
              <a:rPr lang="en-GB" sz="2000" b="1" dirty="0"/>
              <a:t> </a:t>
            </a:r>
            <a:r>
              <a:rPr lang="en-GB" sz="2000" b="1" dirty="0" err="1"/>
              <a:t>ei</a:t>
            </a:r>
            <a:r>
              <a:rPr lang="en-GB" sz="2000" b="1" dirty="0"/>
              <a:t> </a:t>
            </a:r>
            <a:r>
              <a:rPr lang="en-GB" sz="2000" b="1" dirty="0" err="1"/>
              <a:t>gadarnhau</a:t>
            </a:r>
            <a:r>
              <a:rPr lang="en-GB" sz="2000" b="1" dirty="0"/>
              <a:t> </a:t>
            </a:r>
            <a:r>
              <a:rPr lang="en-GB" sz="2000" b="1" dirty="0" err="1"/>
              <a:t>gan</a:t>
            </a:r>
            <a:r>
              <a:rPr lang="en-GB" sz="2000" b="1" dirty="0"/>
              <a:t> y </a:t>
            </a:r>
            <a:r>
              <a:rPr lang="en-GB" sz="2000" b="1" dirty="0" err="1"/>
              <a:t>Deyrnas</a:t>
            </a:r>
            <a:r>
              <a:rPr lang="en-GB" sz="2000" b="1" dirty="0"/>
              <a:t> </a:t>
            </a:r>
            <a:r>
              <a:rPr lang="en-GB" sz="2000" b="1" dirty="0" err="1"/>
              <a:t>Unedig</a:t>
            </a:r>
            <a:r>
              <a:rPr lang="en-GB" sz="2000" b="1" dirty="0"/>
              <a:t> </a:t>
            </a:r>
            <a:r>
              <a:rPr lang="en-GB" sz="2000" b="1" dirty="0" err="1"/>
              <a:t>yn</a:t>
            </a:r>
            <a:r>
              <a:rPr lang="en-GB" sz="2000" b="1" dirty="0"/>
              <a:t> 1991, a </a:t>
            </a:r>
            <a:r>
              <a:rPr lang="en-GB" sz="2000" b="1" dirty="0" err="1"/>
              <a:t>daeth</a:t>
            </a:r>
            <a:r>
              <a:rPr lang="en-GB" sz="2000" b="1" dirty="0"/>
              <a:t> </a:t>
            </a:r>
            <a:r>
              <a:rPr lang="en-GB" sz="2000" b="1" dirty="0" err="1"/>
              <a:t>i</a:t>
            </a:r>
            <a:r>
              <a:rPr lang="en-GB" sz="2000" b="1" dirty="0"/>
              <a:t> </a:t>
            </a:r>
            <a:r>
              <a:rPr lang="en-GB" sz="2000" b="1" dirty="0" err="1"/>
              <a:t>rym</a:t>
            </a:r>
            <a:r>
              <a:rPr lang="en-GB" sz="2000" b="1" dirty="0"/>
              <a:t> </a:t>
            </a:r>
            <a:r>
              <a:rPr lang="en-GB" sz="2000" b="1" dirty="0" err="1"/>
              <a:t>yn</a:t>
            </a:r>
            <a:r>
              <a:rPr lang="en-GB" sz="2000" b="1" dirty="0"/>
              <a:t> 1992.</a:t>
            </a:r>
          </a:p>
          <a:p>
            <a:pPr marL="342900" lvl="0" indent="-342900" algn="l">
              <a:buFont typeface="Arial" panose="020B0604020202020204" pitchFamily="34" charset="0"/>
              <a:buChar char="•"/>
            </a:pPr>
            <a:endParaRPr lang="en-GB" sz="2000" b="1" dirty="0"/>
          </a:p>
        </p:txBody>
      </p:sp>
    </p:spTree>
    <p:extLst>
      <p:ext uri="{BB962C8B-B14F-4D97-AF65-F5344CB8AC3E}">
        <p14:creationId xmlns:p14="http://schemas.microsoft.com/office/powerpoint/2010/main" val="4606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69362" y="469231"/>
            <a:ext cx="5049386" cy="3988784"/>
          </a:xfrm>
          <a:prstGeom prst="rect">
            <a:avLst/>
          </a:prstGeom>
        </p:spPr>
        <p:txBody>
          <a:bodyPr vert="horz" wrap="square" lIns="0" tIns="0" rIns="0" bIns="0" rtlCol="0" anchor="t" anchorCtr="0">
            <a:spAutoFit/>
          </a:bodyPr>
          <a:lstStyle>
            <a:lvl1pPr algn="ctr" defTabSz="914400" rtl="0" eaLnBrk="1" latinLnBrk="0" hangingPunct="1">
              <a:lnSpc>
                <a:spcPct val="90000"/>
              </a:lnSpc>
              <a:spcBef>
                <a:spcPct val="0"/>
              </a:spcBef>
              <a:buNone/>
              <a:defRPr sz="6000" kern="1200">
                <a:solidFill>
                  <a:schemeClr val="bg1"/>
                </a:solidFill>
                <a:latin typeface="VAG Rounded" pitchFamily="50" charset="0"/>
                <a:ea typeface="+mj-ea"/>
                <a:cs typeface="+mj-cs"/>
              </a:defRPr>
            </a:lvl1pPr>
          </a:lstStyle>
          <a:p>
            <a:pPr defTabSz="886968">
              <a:defRPr sz="2716"/>
            </a:pPr>
            <a:r>
              <a:rPr lang="en-GB" sz="2400" b="1" dirty="0">
                <a:solidFill>
                  <a:schemeClr val="tx1"/>
                </a:solidFill>
                <a:cs typeface="Arial" panose="020B0604020202020204" pitchFamily="34" charset="0"/>
              </a:rPr>
              <a:t>Activity 1:</a:t>
            </a:r>
          </a:p>
          <a:p>
            <a:pPr defTabSz="886968">
              <a:defRPr sz="2716"/>
            </a:pPr>
            <a:endParaRPr lang="en-GB" sz="2400" b="1" dirty="0">
              <a:solidFill>
                <a:schemeClr val="tx1"/>
              </a:solidFill>
              <a:cs typeface="Arial" panose="020B0604020202020204" pitchFamily="34" charset="0"/>
            </a:endParaRPr>
          </a:p>
          <a:p>
            <a:pPr defTabSz="886968">
              <a:defRPr sz="2716"/>
            </a:pPr>
            <a:r>
              <a:rPr lang="en-GB" sz="2400" dirty="0">
                <a:solidFill>
                  <a:schemeClr val="tx1"/>
                </a:solidFill>
                <a:cs typeface="Arial" panose="020B0604020202020204" pitchFamily="34" charset="0"/>
              </a:rPr>
              <a:t>What Rights could be important to your role as a professional?</a:t>
            </a:r>
          </a:p>
          <a:p>
            <a:pPr defTabSz="886968">
              <a:defRPr sz="2716"/>
            </a:pPr>
            <a:endParaRPr lang="en-GB" sz="2400" dirty="0">
              <a:cs typeface="Arial" panose="020B0604020202020204" pitchFamily="34" charset="0"/>
              <a:hlinkClick r:id=""/>
            </a:endParaRPr>
          </a:p>
          <a:p>
            <a:pPr defTabSz="886968">
              <a:defRPr sz="2716"/>
            </a:pPr>
            <a:r>
              <a:rPr lang="en-GB" sz="2400" dirty="0">
                <a:cs typeface="Arial" panose="020B0604020202020204" pitchFamily="34" charset="0"/>
                <a:hlinkClick r:id=""/>
              </a:rPr>
              <a:t>Using a UNCRC poster</a:t>
            </a:r>
            <a:r>
              <a:rPr lang="en-GB" sz="2400" dirty="0">
                <a:solidFill>
                  <a:schemeClr val="tx1"/>
                </a:solidFill>
                <a:cs typeface="Arial" panose="020B0604020202020204" pitchFamily="34" charset="0"/>
              </a:rPr>
              <a:t>, read through the articles and discuss which three articles are most important to your role you aim to have in the future.</a:t>
            </a:r>
          </a:p>
          <a:p>
            <a:pPr defTabSz="886968">
              <a:defRPr sz="2716"/>
            </a:pPr>
            <a:endParaRPr lang="en-GB" sz="2400" dirty="0">
              <a:solidFill>
                <a:schemeClr val="tx1"/>
              </a:solidFill>
              <a:cs typeface="Arial" panose="020B0604020202020204" pitchFamily="34" charset="0"/>
            </a:endParaRPr>
          </a:p>
          <a:p>
            <a:pPr defTabSz="886968">
              <a:defRPr sz="2716"/>
            </a:pPr>
            <a:r>
              <a:rPr lang="en-GB" sz="2400" dirty="0">
                <a:solidFill>
                  <a:schemeClr val="tx1"/>
                </a:solidFill>
                <a:cs typeface="Arial" panose="020B0604020202020204" pitchFamily="34" charset="0"/>
              </a:rPr>
              <a:t>Briefly feedback</a:t>
            </a:r>
            <a:r>
              <a:rPr lang="en-US" sz="2400" dirty="0">
                <a:solidFill>
                  <a:schemeClr val="tx1"/>
                </a:solidFill>
              </a:rPr>
              <a:t>.</a:t>
            </a:r>
          </a:p>
        </p:txBody>
      </p:sp>
      <p:sp>
        <p:nvSpPr>
          <p:cNvPr id="8" name="Subtitle 2"/>
          <p:cNvSpPr txBox="1">
            <a:spLocks/>
          </p:cNvSpPr>
          <p:nvPr/>
        </p:nvSpPr>
        <p:spPr>
          <a:xfrm>
            <a:off x="6340642" y="469231"/>
            <a:ext cx="5385851" cy="4864922"/>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bg1"/>
                </a:solidFill>
                <a:latin typeface="VAG Rounded"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cy-GB" sz="2400" dirty="0">
                <a:cs typeface="Arial" panose="020B0604020202020204" pitchFamily="34" charset="0"/>
              </a:rPr>
              <a:t> Gweithgaredd 1:</a:t>
            </a:r>
          </a:p>
          <a:p>
            <a:pPr>
              <a:lnSpc>
                <a:spcPct val="100000"/>
              </a:lnSpc>
              <a:spcBef>
                <a:spcPts val="0"/>
              </a:spcBef>
            </a:pPr>
            <a:endParaRPr lang="cy-GB" sz="2400" dirty="0">
              <a:cs typeface="Arial" panose="020B0604020202020204" pitchFamily="34" charset="0"/>
            </a:endParaRPr>
          </a:p>
          <a:p>
            <a:pPr>
              <a:lnSpc>
                <a:spcPct val="100000"/>
              </a:lnSpc>
              <a:spcBef>
                <a:spcPts val="0"/>
              </a:spcBef>
            </a:pPr>
            <a:r>
              <a:rPr lang="cy-GB" sz="2400" dirty="0">
                <a:cs typeface="Arial" panose="020B0604020202020204" pitchFamily="34" charset="0"/>
              </a:rPr>
              <a:t>   Pa Hawliau allai fod yn bwysig i’ch rôl fel gweithiwr proffesiynol?</a:t>
            </a:r>
          </a:p>
          <a:p>
            <a:pPr>
              <a:lnSpc>
                <a:spcPct val="100000"/>
              </a:lnSpc>
              <a:spcBef>
                <a:spcPts val="0"/>
              </a:spcBef>
            </a:pPr>
            <a:endParaRPr lang="cy-GB" sz="2400" dirty="0">
              <a:cs typeface="Arial" panose="020B0604020202020204" pitchFamily="34" charset="0"/>
            </a:endParaRPr>
          </a:p>
          <a:p>
            <a:pPr>
              <a:lnSpc>
                <a:spcPct val="100000"/>
              </a:lnSpc>
              <a:spcBef>
                <a:spcPts val="0"/>
              </a:spcBef>
            </a:pPr>
            <a:r>
              <a:rPr lang="cy-GB" sz="2400" dirty="0">
                <a:cs typeface="Arial" panose="020B0604020202020204" pitchFamily="34" charset="0"/>
              </a:rPr>
              <a:t>	Gan </a:t>
            </a:r>
            <a:r>
              <a:rPr lang="cy-GB" sz="2400" dirty="0">
                <a:cs typeface="Arial" panose="020B0604020202020204" pitchFamily="34" charset="0"/>
                <a:hlinkClick r:id="rId3"/>
              </a:rPr>
              <a:t>ddefnyddio poster CCUHP, </a:t>
            </a:r>
            <a:r>
              <a:rPr lang="cy-GB" sz="2400" dirty="0">
                <a:cs typeface="Arial" panose="020B0604020202020204" pitchFamily="34" charset="0"/>
              </a:rPr>
              <a:t>darllenwch trwy’r erthyglau mewn parau a thrafod pa dair erthygl yw’r rhai pwysicaf i’r rôl rydych am ei chyflawni yn y dyfodol.</a:t>
            </a:r>
          </a:p>
          <a:p>
            <a:pPr>
              <a:lnSpc>
                <a:spcPct val="100000"/>
              </a:lnSpc>
              <a:spcBef>
                <a:spcPts val="0"/>
              </a:spcBef>
            </a:pPr>
            <a:endParaRPr lang="cy-GB" sz="2400" dirty="0">
              <a:cs typeface="Arial" panose="020B0604020202020204" pitchFamily="34" charset="0"/>
            </a:endParaRPr>
          </a:p>
          <a:p>
            <a:pPr>
              <a:lnSpc>
                <a:spcPct val="100000"/>
              </a:lnSpc>
              <a:spcBef>
                <a:spcPts val="0"/>
              </a:spcBef>
            </a:pPr>
            <a:r>
              <a:rPr lang="cy-GB" sz="2400" dirty="0">
                <a:cs typeface="Arial" panose="020B0604020202020204" pitchFamily="34" charset="0"/>
              </a:rPr>
              <a:t>   Adborth cryno</a:t>
            </a:r>
            <a:r>
              <a:rPr lang="en-GB" sz="2400" dirty="0"/>
              <a:t>.</a:t>
            </a:r>
          </a:p>
          <a:p>
            <a:pPr marL="342900" lvl="0" indent="-342900" algn="l">
              <a:buFont typeface="Arial" panose="020B0604020202020204" pitchFamily="34" charset="0"/>
              <a:buChar char="•"/>
            </a:pPr>
            <a:endParaRPr lang="en-GB" sz="2200" dirty="0"/>
          </a:p>
        </p:txBody>
      </p:sp>
    </p:spTree>
    <p:extLst>
      <p:ext uri="{BB962C8B-B14F-4D97-AF65-F5344CB8AC3E}">
        <p14:creationId xmlns:p14="http://schemas.microsoft.com/office/powerpoint/2010/main" val="267696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745958"/>
            <a:ext cx="5226756" cy="1994392"/>
          </a:xfrm>
        </p:spPr>
        <p:txBody>
          <a:bodyPr/>
          <a:lstStyle/>
          <a:p>
            <a:r>
              <a:rPr lang="en-US" sz="2400" b="1" dirty="0" smtClean="0"/>
              <a:t>Mae </a:t>
            </a:r>
            <a:r>
              <a:rPr lang="en-US" sz="2400" b="1" dirty="0" err="1"/>
              <a:t>pedair</a:t>
            </a:r>
            <a:r>
              <a:rPr lang="en-US" sz="2400" b="1" dirty="0"/>
              <a:t> </a:t>
            </a:r>
            <a:r>
              <a:rPr lang="en-US" sz="2400" b="1" dirty="0" err="1"/>
              <a:t>egwyddor</a:t>
            </a:r>
            <a:r>
              <a:rPr lang="en-US" sz="2400" b="1" dirty="0"/>
              <a:t> </a:t>
            </a:r>
            <a:r>
              <a:rPr lang="en-US" sz="2400" b="1" dirty="0" err="1"/>
              <a:t>craidd</a:t>
            </a:r>
            <a:r>
              <a:rPr lang="en-US" sz="2400" b="1" dirty="0"/>
              <a:t> CCUHP </a:t>
            </a:r>
            <a:r>
              <a:rPr lang="en-US" sz="2400" b="1" dirty="0" err="1"/>
              <a:t>yn</a:t>
            </a:r>
            <a:r>
              <a:rPr lang="en-US" sz="2400" b="1" dirty="0"/>
              <a:t> </a:t>
            </a:r>
            <a:r>
              <a:rPr lang="en-US" sz="2400" b="1" dirty="0" err="1"/>
              <a:t>nodau</a:t>
            </a:r>
            <a:r>
              <a:rPr lang="en-US" sz="2400" b="1" dirty="0"/>
              <a:t> </a:t>
            </a:r>
            <a:r>
              <a:rPr lang="en-US" sz="2400" b="1" dirty="0" err="1"/>
              <a:t>gofal</a:t>
            </a:r>
            <a:r>
              <a:rPr lang="en-US" sz="2400" b="1" dirty="0"/>
              <a:t> </a:t>
            </a:r>
            <a:r>
              <a:rPr lang="en-US" sz="2400" b="1" dirty="0" err="1"/>
              <a:t>cymdeithasol</a:t>
            </a:r>
            <a:r>
              <a:rPr lang="en-US" sz="2400" b="1" dirty="0"/>
              <a:t> </a:t>
            </a:r>
            <a:r>
              <a:rPr lang="en-US" sz="2400" b="1" dirty="0" err="1"/>
              <a:t>craidd</a:t>
            </a:r>
            <a:r>
              <a:rPr lang="en-US" sz="2400" b="1" dirty="0"/>
              <a:t> </a:t>
            </a:r>
            <a:r>
              <a:rPr lang="en-US" sz="2400" b="1" dirty="0" err="1"/>
              <a:t>hefyd</a:t>
            </a:r>
            <a:r>
              <a:rPr lang="en-US" sz="2400" b="1" dirty="0"/>
              <a:t>:</a:t>
            </a:r>
            <a:r>
              <a:rPr lang="en-US" sz="2400" b="1" dirty="0">
                <a:latin typeface="+mj-lt"/>
              </a:rPr>
              <a:t/>
            </a:r>
            <a:br>
              <a:rPr lang="en-US" sz="2400" b="1" dirty="0">
                <a:latin typeface="+mj-lt"/>
              </a:rPr>
            </a:br>
            <a:r>
              <a:rPr lang="en-US" sz="2400" b="1" dirty="0">
                <a:latin typeface="+mj-lt"/>
              </a:rPr>
              <a:t/>
            </a:r>
            <a:br>
              <a:rPr lang="en-US" sz="2400" b="1" dirty="0">
                <a:latin typeface="+mj-lt"/>
              </a:rPr>
            </a:br>
            <a:r>
              <a:rPr lang="en-US" sz="2400" b="1" dirty="0">
                <a:latin typeface="+mj-lt"/>
              </a:rPr>
              <a:t/>
            </a:r>
            <a:br>
              <a:rPr lang="en-US" sz="2400" b="1" dirty="0">
                <a:latin typeface="+mj-lt"/>
              </a:rPr>
            </a:br>
            <a:endParaRPr lang="en-GB" sz="2400" b="1" dirty="0">
              <a:latin typeface="+mj-lt"/>
            </a:endParaRPr>
          </a:p>
        </p:txBody>
      </p:sp>
      <p:sp>
        <p:nvSpPr>
          <p:cNvPr id="3" name="Subtitle 2"/>
          <p:cNvSpPr>
            <a:spLocks noGrp="1"/>
          </p:cNvSpPr>
          <p:nvPr>
            <p:ph type="subTitle" idx="1"/>
          </p:nvPr>
        </p:nvSpPr>
        <p:spPr>
          <a:xfrm>
            <a:off x="6400800" y="1974897"/>
            <a:ext cx="5113866" cy="3428631"/>
          </a:xfrm>
        </p:spPr>
        <p:txBody>
          <a:bodyPr/>
          <a:lstStyle/>
          <a:p>
            <a:pPr marL="342900" indent="-342900">
              <a:buFont typeface="Arial" panose="020B0604020202020204" pitchFamily="34" charset="0"/>
              <a:buChar char="•"/>
            </a:pPr>
            <a:r>
              <a:rPr lang="en-GB" sz="2400" b="1" dirty="0" err="1" smtClean="0"/>
              <a:t>Peidio</a:t>
            </a:r>
            <a:r>
              <a:rPr lang="en-GB" sz="2400" b="1" dirty="0" smtClean="0"/>
              <a:t> </a:t>
            </a:r>
            <a:r>
              <a:rPr lang="en-GB" sz="2400" b="1" dirty="0"/>
              <a:t>â </a:t>
            </a:r>
            <a:r>
              <a:rPr lang="en-GB" sz="2400" b="1" dirty="0" err="1"/>
              <a:t>chamwahaniaethu</a:t>
            </a:r>
            <a:endParaRPr lang="en-GB" sz="2400" b="1" dirty="0"/>
          </a:p>
          <a:p>
            <a:pPr marL="457200" indent="-457200">
              <a:buFont typeface="Arial" panose="020B0604020202020204" pitchFamily="34" charset="0"/>
              <a:buChar char="•"/>
            </a:pPr>
            <a:r>
              <a:rPr lang="en-US" sz="2400" b="1" dirty="0" err="1"/>
              <a:t>Hawliau</a:t>
            </a:r>
            <a:r>
              <a:rPr lang="en-US" sz="2400" b="1" dirty="0"/>
              <a:t> </a:t>
            </a:r>
            <a:r>
              <a:rPr lang="en-US" sz="2400" b="1" dirty="0" err="1"/>
              <a:t>i</a:t>
            </a:r>
            <a:r>
              <a:rPr lang="en-US" sz="2400" b="1" dirty="0"/>
              <a:t> </a:t>
            </a:r>
            <a:r>
              <a:rPr lang="en-US" sz="2400" b="1" dirty="0" err="1"/>
              <a:t>oroesi</a:t>
            </a:r>
            <a:r>
              <a:rPr lang="en-US" sz="2400" b="1" dirty="0"/>
              <a:t> a </a:t>
            </a:r>
            <a:r>
              <a:rPr lang="en-US" sz="2400" b="1" dirty="0" err="1"/>
              <a:t>datblygu</a:t>
            </a:r>
            <a:endParaRPr lang="en-US" sz="2400" b="1" dirty="0"/>
          </a:p>
          <a:p>
            <a:pPr marL="457200" indent="-457200">
              <a:buFont typeface="Arial" panose="020B0604020202020204" pitchFamily="34" charset="0"/>
              <a:buChar char="•"/>
            </a:pPr>
            <a:r>
              <a:rPr lang="en-US" sz="2400" b="1" dirty="0"/>
              <a:t>Mae </a:t>
            </a:r>
            <a:r>
              <a:rPr lang="en-US" sz="2400" b="1" dirty="0" err="1"/>
              <a:t>lles</a:t>
            </a:r>
            <a:r>
              <a:rPr lang="en-US" sz="2400" b="1" dirty="0"/>
              <a:t> </a:t>
            </a:r>
            <a:r>
              <a:rPr lang="en-US" sz="2400" b="1" dirty="0" err="1"/>
              <a:t>pennaf</a:t>
            </a:r>
            <a:r>
              <a:rPr lang="en-US" sz="2400" b="1" dirty="0"/>
              <a:t> y </a:t>
            </a:r>
            <a:r>
              <a:rPr lang="en-US" sz="2400" b="1" dirty="0" err="1"/>
              <a:t>plentyn</a:t>
            </a:r>
            <a:r>
              <a:rPr lang="en-US" sz="2400" b="1" dirty="0"/>
              <a:t> </a:t>
            </a:r>
            <a:r>
              <a:rPr lang="en-US" sz="2400" b="1" dirty="0" err="1"/>
              <a:t>yn</a:t>
            </a:r>
            <a:r>
              <a:rPr lang="en-US" sz="2400" b="1" dirty="0"/>
              <a:t> </a:t>
            </a:r>
            <a:r>
              <a:rPr lang="en-US" sz="2400" b="1" dirty="0" err="1"/>
              <a:t>hollbwysig</a:t>
            </a:r>
            <a:endParaRPr lang="en-US" sz="2400" b="1" dirty="0"/>
          </a:p>
          <a:p>
            <a:pPr marL="457200" indent="-457200">
              <a:buFont typeface="Arial" panose="020B0604020202020204" pitchFamily="34" charset="0"/>
              <a:buChar char="•"/>
            </a:pPr>
            <a:r>
              <a:rPr lang="en-US" sz="2400" b="1" dirty="0" err="1"/>
              <a:t>Cyfranogiad</a:t>
            </a:r>
            <a:r>
              <a:rPr lang="en-US" sz="2400" b="1" dirty="0"/>
              <a:t> y </a:t>
            </a:r>
            <a:r>
              <a:rPr lang="en-US" sz="2400" b="1" dirty="0" err="1"/>
              <a:t>plentyn</a:t>
            </a:r>
            <a:endParaRPr lang="en-GB" sz="2400" b="1" dirty="0"/>
          </a:p>
          <a:p>
            <a:pPr marL="342900" indent="-342900">
              <a:buFont typeface="Arial" panose="020B0604020202020204" pitchFamily="34" charset="0"/>
              <a:buChar char="•"/>
            </a:pPr>
            <a:endParaRPr lang="en-GB" sz="2400" b="1" dirty="0">
              <a:solidFill>
                <a:schemeClr val="tx1"/>
              </a:solidFill>
              <a:latin typeface="+mj-lt"/>
            </a:endParaRPr>
          </a:p>
          <a:p>
            <a:pPr marL="457200" indent="-457200">
              <a:buFont typeface="Arial" panose="020B0604020202020204" pitchFamily="34" charset="0"/>
              <a:buChar char="•"/>
            </a:pPr>
            <a:endParaRPr lang="en-GB" sz="2400" b="1" dirty="0">
              <a:latin typeface="+mj-lt"/>
            </a:endParaRPr>
          </a:p>
          <a:p>
            <a:pPr marL="457200" indent="-457200">
              <a:buFont typeface="Arial" panose="020B0604020202020204" pitchFamily="34" charset="0"/>
              <a:buChar char="•"/>
            </a:pPr>
            <a:endParaRPr lang="en-GB" sz="2400" b="1" dirty="0">
              <a:latin typeface="+mj-lt"/>
            </a:endParaRPr>
          </a:p>
        </p:txBody>
      </p:sp>
      <p:sp>
        <p:nvSpPr>
          <p:cNvPr id="4" name="TextBox 3"/>
          <p:cNvSpPr txBox="1"/>
          <p:nvPr/>
        </p:nvSpPr>
        <p:spPr>
          <a:xfrm>
            <a:off x="654755" y="745958"/>
            <a:ext cx="5633155" cy="3416320"/>
          </a:xfrm>
          <a:prstGeom prst="rect">
            <a:avLst/>
          </a:prstGeom>
          <a:noFill/>
        </p:spPr>
        <p:txBody>
          <a:bodyPr wrap="square" rtlCol="0">
            <a:spAutoFit/>
          </a:bodyPr>
          <a:lstStyle/>
          <a:p>
            <a:r>
              <a:rPr lang="en-US" sz="2400" b="1" dirty="0">
                <a:latin typeface="+mj-lt"/>
              </a:rPr>
              <a:t>The four core principles of the UNCRC are also core social work goals</a:t>
            </a:r>
            <a:r>
              <a:rPr lang="en-US" sz="2400" b="1" dirty="0" smtClean="0">
                <a:latin typeface="+mj-lt"/>
              </a:rPr>
              <a:t>:</a:t>
            </a:r>
          </a:p>
          <a:p>
            <a:endParaRPr lang="en-US" sz="2400" b="1" dirty="0" smtClean="0">
              <a:latin typeface="+mj-lt"/>
            </a:endParaRPr>
          </a:p>
          <a:p>
            <a:pPr marL="342900" indent="-342900">
              <a:buFont typeface="Arial" panose="020B0604020202020204" pitchFamily="34" charset="0"/>
              <a:buChar char="•"/>
            </a:pPr>
            <a:r>
              <a:rPr lang="en-GB" sz="2400" b="1" dirty="0" smtClean="0">
                <a:latin typeface="+mj-lt"/>
              </a:rPr>
              <a:t>Non-discrimination</a:t>
            </a:r>
            <a:endParaRPr lang="en-GB" sz="2400" b="1" dirty="0">
              <a:latin typeface="+mj-lt"/>
            </a:endParaRPr>
          </a:p>
          <a:p>
            <a:pPr marL="342900" indent="-342900">
              <a:buFont typeface="Arial" panose="020B0604020202020204" pitchFamily="34" charset="0"/>
              <a:buChar char="•"/>
            </a:pPr>
            <a:r>
              <a:rPr lang="en-GB" sz="2400" b="1" dirty="0">
                <a:latin typeface="+mj-lt"/>
              </a:rPr>
              <a:t>Rights to survival and development</a:t>
            </a:r>
          </a:p>
          <a:p>
            <a:pPr marL="342900" indent="-342900">
              <a:buFont typeface="Arial" panose="020B0604020202020204" pitchFamily="34" charset="0"/>
              <a:buChar char="•"/>
            </a:pPr>
            <a:r>
              <a:rPr lang="en-GB" sz="2400" b="1" dirty="0">
                <a:latin typeface="+mj-lt"/>
              </a:rPr>
              <a:t>The best interests of the child are </a:t>
            </a:r>
            <a:r>
              <a:rPr lang="en-GB" sz="2400" b="1" dirty="0" smtClean="0">
                <a:latin typeface="+mj-lt"/>
              </a:rPr>
              <a:t>paramount</a:t>
            </a:r>
          </a:p>
          <a:p>
            <a:pPr marL="342900" indent="-342900">
              <a:buFont typeface="Arial" panose="020B0604020202020204" pitchFamily="34" charset="0"/>
              <a:buChar char="•"/>
            </a:pPr>
            <a:r>
              <a:rPr lang="en-GB" sz="2400" b="1" dirty="0" smtClean="0">
                <a:latin typeface="+mj-lt"/>
              </a:rPr>
              <a:t>Involvement </a:t>
            </a:r>
            <a:r>
              <a:rPr lang="en-GB" sz="2400" b="1" dirty="0">
                <a:latin typeface="+mj-lt"/>
              </a:rPr>
              <a:t>of the child </a:t>
            </a:r>
            <a:endParaRPr lang="en-US" sz="2400" b="1" dirty="0">
              <a:solidFill>
                <a:schemeClr val="bg1"/>
              </a:solidFill>
              <a:latin typeface="+mj-lt"/>
            </a:endParaRPr>
          </a:p>
          <a:p>
            <a:endParaRPr lang="en-GB" sz="2400" b="1" dirty="0">
              <a:solidFill>
                <a:schemeClr val="bg1"/>
              </a:solidFill>
              <a:latin typeface="+mj-lt"/>
            </a:endParaRPr>
          </a:p>
        </p:txBody>
      </p:sp>
    </p:spTree>
    <p:extLst>
      <p:ext uri="{BB962C8B-B14F-4D97-AF65-F5344CB8AC3E}">
        <p14:creationId xmlns:p14="http://schemas.microsoft.com/office/powerpoint/2010/main" val="406677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75" y="764247"/>
            <a:ext cx="4870893" cy="3754874"/>
          </a:xfrm>
        </p:spPr>
        <p:txBody>
          <a:bodyPr/>
          <a:lstStyle/>
          <a:p>
            <a:pPr>
              <a:lnSpc>
                <a:spcPct val="100000"/>
              </a:lnSpc>
              <a:spcBef>
                <a:spcPts val="0"/>
              </a:spcBef>
            </a:pPr>
            <a:r>
              <a:rPr lang="en-GB" altLang="en-US" sz="2400" b="1" dirty="0">
                <a:solidFill>
                  <a:schemeClr val="tx1"/>
                </a:solidFill>
                <a:latin typeface="+mj-lt"/>
                <a:cs typeface="Arial" panose="020B0604020202020204" pitchFamily="34" charset="0"/>
                <a:sym typeface="GillSans" charset="0"/>
              </a:rPr>
              <a:t>Activity 2: Discussion</a:t>
            </a:r>
          </a:p>
          <a:p>
            <a:pPr defTabSz="339038" eaLnBrk="0" fontAlgn="base" hangingPunct="0">
              <a:lnSpc>
                <a:spcPct val="100000"/>
              </a:lnSpc>
              <a:spcBef>
                <a:spcPts val="0"/>
              </a:spcBef>
              <a:defRPr/>
            </a:pPr>
            <a:endParaRPr lang="en-GB" altLang="en-US" sz="2400" dirty="0">
              <a:solidFill>
                <a:schemeClr val="tx1"/>
              </a:solidFill>
              <a:ea typeface="+mj-ea"/>
              <a:cs typeface="Arial" panose="020B0604020202020204" pitchFamily="34" charset="0"/>
              <a:sym typeface="GillSans" charset="0"/>
            </a:endParaRPr>
          </a:p>
          <a:p>
            <a:pPr defTabSz="339038" eaLnBrk="0" fontAlgn="base" hangingPunct="0">
              <a:lnSpc>
                <a:spcPct val="100000"/>
              </a:lnSpc>
              <a:spcBef>
                <a:spcPts val="0"/>
              </a:spcBef>
              <a:defRPr/>
            </a:pPr>
            <a:r>
              <a:rPr lang="en-GB" altLang="en-US" sz="2400" dirty="0">
                <a:solidFill>
                  <a:schemeClr val="tx1"/>
                </a:solidFill>
                <a:ea typeface="+mj-ea"/>
                <a:cs typeface="Arial" panose="020B0604020202020204" pitchFamily="34" charset="0"/>
                <a:sym typeface="GillSans" charset="0"/>
              </a:rPr>
              <a:t>In groups you will be given some articles to discuss, these may include; 3, 6, </a:t>
            </a:r>
            <a:r>
              <a:rPr lang="en-GB" sz="2400" dirty="0">
                <a:solidFill>
                  <a:schemeClr val="tx1"/>
                </a:solidFill>
                <a:ea typeface="+mj-ea"/>
                <a:cs typeface="Arial" panose="020B0604020202020204" pitchFamily="34" charset="0"/>
              </a:rPr>
              <a:t>7, 12, 13, 14, 17, 19, 24, 27, 28, 31, 36, 42. </a:t>
            </a:r>
            <a:endParaRPr lang="en-GB" altLang="en-US" sz="2400" dirty="0">
              <a:solidFill>
                <a:schemeClr val="tx1"/>
              </a:solidFill>
              <a:ea typeface="+mj-ea"/>
              <a:cs typeface="Arial" panose="020B0604020202020204" pitchFamily="34" charset="0"/>
              <a:sym typeface="GillSans" charset="0"/>
            </a:endParaRPr>
          </a:p>
          <a:p>
            <a:pPr defTabSz="339038" eaLnBrk="0" fontAlgn="base" hangingPunct="0">
              <a:lnSpc>
                <a:spcPct val="100000"/>
              </a:lnSpc>
              <a:spcBef>
                <a:spcPts val="0"/>
              </a:spcBef>
              <a:defRPr/>
            </a:pPr>
            <a:endParaRPr lang="en-GB" altLang="en-US" sz="2400" dirty="0">
              <a:solidFill>
                <a:schemeClr val="tx1"/>
              </a:solidFill>
              <a:ea typeface="+mj-ea"/>
              <a:cs typeface="Arial" panose="020B0604020202020204" pitchFamily="34" charset="0"/>
              <a:sym typeface="GillSans" charset="0"/>
            </a:endParaRPr>
          </a:p>
          <a:p>
            <a:pPr defTabSz="339038" eaLnBrk="0" fontAlgn="base" hangingPunct="0">
              <a:lnSpc>
                <a:spcPct val="100000"/>
              </a:lnSpc>
              <a:spcBef>
                <a:spcPts val="0"/>
              </a:spcBef>
              <a:defRPr/>
            </a:pPr>
            <a:r>
              <a:rPr lang="en-GB" altLang="en-US" sz="2400" dirty="0">
                <a:solidFill>
                  <a:schemeClr val="tx1"/>
                </a:solidFill>
                <a:ea typeface="+mj-ea"/>
                <a:cs typeface="Arial" panose="020B0604020202020204" pitchFamily="34" charset="0"/>
                <a:sym typeface="GillSans" charset="0"/>
              </a:rPr>
              <a:t>Discuss:  What you already do to make this right a reality for children and young people? </a:t>
            </a:r>
          </a:p>
        </p:txBody>
      </p:sp>
      <p:sp>
        <p:nvSpPr>
          <p:cNvPr id="7" name="Rectangle 6"/>
          <p:cNvSpPr/>
          <p:nvPr/>
        </p:nvSpPr>
        <p:spPr>
          <a:xfrm>
            <a:off x="5971938" y="733469"/>
            <a:ext cx="5574997" cy="3785652"/>
          </a:xfrm>
          <a:prstGeom prst="rect">
            <a:avLst/>
          </a:prstGeom>
        </p:spPr>
        <p:txBody>
          <a:bodyPr wrap="square">
            <a:spAutoFit/>
          </a:bodyPr>
          <a:lstStyle/>
          <a:p>
            <a:pPr defTabSz="339038" eaLnBrk="0" fontAlgn="base" hangingPunct="0">
              <a:defRPr/>
            </a:pPr>
            <a:r>
              <a:rPr lang="en-GB" altLang="en-US" sz="2400" b="1" dirty="0" err="1">
                <a:solidFill>
                  <a:schemeClr val="bg1"/>
                </a:solidFill>
                <a:latin typeface="VAG Rounded" pitchFamily="50" charset="0"/>
                <a:ea typeface="+mj-ea"/>
                <a:cs typeface="Arial" panose="020B0604020202020204" pitchFamily="34" charset="0"/>
                <a:sym typeface="GillSans" charset="0"/>
              </a:rPr>
              <a:t>Gweithgaredd</a:t>
            </a:r>
            <a:r>
              <a:rPr lang="en-GB" altLang="en-US" sz="2400" b="1" dirty="0">
                <a:solidFill>
                  <a:schemeClr val="bg1"/>
                </a:solidFill>
                <a:latin typeface="VAG Rounded" pitchFamily="50" charset="0"/>
                <a:ea typeface="+mj-ea"/>
                <a:cs typeface="Arial" panose="020B0604020202020204" pitchFamily="34" charset="0"/>
                <a:sym typeface="GillSans" charset="0"/>
              </a:rPr>
              <a:t> 2: </a:t>
            </a:r>
            <a:r>
              <a:rPr lang="en-GB" altLang="en-US" sz="2400" b="1" dirty="0" err="1">
                <a:solidFill>
                  <a:schemeClr val="bg1"/>
                </a:solidFill>
                <a:latin typeface="VAG Rounded" pitchFamily="50" charset="0"/>
                <a:ea typeface="+mj-ea"/>
                <a:cs typeface="Arial" panose="020B0604020202020204" pitchFamily="34" charset="0"/>
                <a:sym typeface="GillSans" charset="0"/>
              </a:rPr>
              <a:t>Trafodaeth</a:t>
            </a:r>
            <a:endParaRPr lang="en-GB" altLang="en-US" sz="2400" b="1" dirty="0">
              <a:solidFill>
                <a:schemeClr val="bg1"/>
              </a:solidFill>
              <a:latin typeface="VAG Rounded" pitchFamily="50" charset="0"/>
              <a:ea typeface="+mj-ea"/>
              <a:cs typeface="Arial" panose="020B0604020202020204" pitchFamily="34" charset="0"/>
              <a:sym typeface="GillSans" charset="0"/>
            </a:endParaRPr>
          </a:p>
          <a:p>
            <a:pPr defTabSz="339038" eaLnBrk="0" fontAlgn="base" hangingPunct="0">
              <a:defRPr/>
            </a:pPr>
            <a:endParaRPr lang="en-GB" altLang="en-US" sz="2400" dirty="0">
              <a:solidFill>
                <a:schemeClr val="bg1"/>
              </a:solidFill>
              <a:latin typeface="VAG Rounded" pitchFamily="50" charset="0"/>
              <a:ea typeface="+mj-ea"/>
              <a:cs typeface="Arial" panose="020B0604020202020204" pitchFamily="34" charset="0"/>
              <a:sym typeface="GillSans" charset="0"/>
            </a:endParaRPr>
          </a:p>
          <a:p>
            <a:pPr defTabSz="339038" eaLnBrk="0" fontAlgn="base" hangingPunct="0">
              <a:defRPr/>
            </a:pPr>
            <a:r>
              <a:rPr lang="en-GB" altLang="en-US" sz="2400" dirty="0" err="1">
                <a:solidFill>
                  <a:schemeClr val="bg1"/>
                </a:solidFill>
                <a:latin typeface="VAG Rounded" pitchFamily="50" charset="0"/>
                <a:ea typeface="+mj-ea"/>
                <a:cs typeface="Arial" panose="020B0604020202020204" pitchFamily="34" charset="0"/>
                <a:sym typeface="GillSans" charset="0"/>
              </a:rPr>
              <a:t>Mewn</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grwpiau</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byddwch</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chi’n</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cael</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erthyglau</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i’w</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trafod</a:t>
            </a:r>
            <a:r>
              <a:rPr lang="en-GB" altLang="en-US" sz="2400" dirty="0">
                <a:solidFill>
                  <a:schemeClr val="bg1"/>
                </a:solidFill>
                <a:latin typeface="VAG Rounded" pitchFamily="50" charset="0"/>
                <a:ea typeface="+mj-ea"/>
                <a:cs typeface="Arial" panose="020B0604020202020204" pitchFamily="34" charset="0"/>
                <a:sym typeface="GillSans" charset="0"/>
              </a:rPr>
              <a:t>, gall y </a:t>
            </a:r>
            <a:r>
              <a:rPr lang="en-GB" altLang="en-US" sz="2400" dirty="0" err="1">
                <a:solidFill>
                  <a:schemeClr val="bg1"/>
                </a:solidFill>
                <a:latin typeface="VAG Rounded" pitchFamily="50" charset="0"/>
                <a:ea typeface="+mj-ea"/>
                <a:cs typeface="Arial" panose="020B0604020202020204" pitchFamily="34" charset="0"/>
                <a:sym typeface="GillSans" charset="0"/>
              </a:rPr>
              <a:t>rhain</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gynnwys</a:t>
            </a:r>
            <a:r>
              <a:rPr lang="en-GB" altLang="en-US" sz="2400" dirty="0">
                <a:solidFill>
                  <a:schemeClr val="bg1"/>
                </a:solidFill>
                <a:cs typeface="Arial" panose="020B0604020202020204" pitchFamily="34" charset="0"/>
                <a:sym typeface="GillSans" charset="0"/>
              </a:rPr>
              <a:t>;</a:t>
            </a:r>
            <a:r>
              <a:rPr lang="en-GB" sz="2400" dirty="0">
                <a:solidFill>
                  <a:schemeClr val="bg1"/>
                </a:solidFill>
                <a:cs typeface="Arial" panose="020B0604020202020204" pitchFamily="34" charset="0"/>
              </a:rPr>
              <a:t>. </a:t>
            </a:r>
            <a:r>
              <a:rPr lang="en-GB" altLang="en-US" sz="2400" b="1" dirty="0">
                <a:solidFill>
                  <a:schemeClr val="bg1"/>
                </a:solidFill>
                <a:cs typeface="Arial" panose="020B0604020202020204" pitchFamily="34" charset="0"/>
                <a:sym typeface="GillSans" charset="0"/>
              </a:rPr>
              <a:t>3, 6, </a:t>
            </a:r>
            <a:r>
              <a:rPr lang="en-GB" sz="2400" b="1" dirty="0">
                <a:solidFill>
                  <a:schemeClr val="bg1"/>
                </a:solidFill>
                <a:cs typeface="Arial" panose="020B0604020202020204" pitchFamily="34" charset="0"/>
              </a:rPr>
              <a:t>7, 12, 13, 14, 17, 19, 24, 27, 28, 31, 36, 42</a:t>
            </a:r>
            <a:endParaRPr lang="en-GB" altLang="en-US" sz="2400" dirty="0">
              <a:solidFill>
                <a:schemeClr val="bg1"/>
              </a:solidFill>
              <a:cs typeface="Arial" panose="020B0604020202020204" pitchFamily="34" charset="0"/>
              <a:sym typeface="GillSans" charset="0"/>
            </a:endParaRPr>
          </a:p>
          <a:p>
            <a:pPr defTabSz="339038" eaLnBrk="0" fontAlgn="base" hangingPunct="0">
              <a:defRPr/>
            </a:pPr>
            <a:endParaRPr lang="en-GB" altLang="en-US" sz="2400" dirty="0">
              <a:solidFill>
                <a:schemeClr val="bg1"/>
              </a:solidFill>
              <a:latin typeface="VAG Rounded" pitchFamily="50" charset="0"/>
              <a:ea typeface="+mj-ea"/>
              <a:cs typeface="Arial" panose="020B0604020202020204" pitchFamily="34" charset="0"/>
              <a:sym typeface="GillSans" charset="0"/>
            </a:endParaRPr>
          </a:p>
          <a:p>
            <a:pPr defTabSz="339038" eaLnBrk="0" fontAlgn="base" hangingPunct="0">
              <a:defRPr/>
            </a:pPr>
            <a:r>
              <a:rPr lang="en-GB" altLang="en-US" sz="2400" dirty="0" err="1">
                <a:solidFill>
                  <a:schemeClr val="bg1"/>
                </a:solidFill>
                <a:latin typeface="VAG Rounded" pitchFamily="50" charset="0"/>
                <a:ea typeface="+mj-ea"/>
                <a:cs typeface="Arial" panose="020B0604020202020204" pitchFamily="34" charset="0"/>
                <a:sym typeface="GillSans" charset="0"/>
              </a:rPr>
              <a:t>Trafodaeth</a:t>
            </a:r>
            <a:r>
              <a:rPr lang="en-GB" altLang="en-US" sz="2400" dirty="0">
                <a:solidFill>
                  <a:schemeClr val="bg1"/>
                </a:solidFill>
                <a:latin typeface="VAG Rounded" pitchFamily="50" charset="0"/>
                <a:ea typeface="+mj-ea"/>
                <a:cs typeface="Arial" panose="020B0604020202020204" pitchFamily="34" charset="0"/>
                <a:sym typeface="GillSans" charset="0"/>
              </a:rPr>
              <a:t>: Beth </a:t>
            </a:r>
            <a:r>
              <a:rPr lang="en-GB" altLang="en-US" sz="2400" dirty="0" err="1">
                <a:solidFill>
                  <a:schemeClr val="bg1"/>
                </a:solidFill>
                <a:latin typeface="VAG Rounded" pitchFamily="50" charset="0"/>
                <a:ea typeface="+mj-ea"/>
                <a:cs typeface="Arial" panose="020B0604020202020204" pitchFamily="34" charset="0"/>
                <a:sym typeface="GillSans" charset="0"/>
              </a:rPr>
              <a:t>rydych</a:t>
            </a:r>
            <a:r>
              <a:rPr lang="en-GB" altLang="en-US" sz="2400" dirty="0">
                <a:solidFill>
                  <a:schemeClr val="bg1"/>
                </a:solidFill>
                <a:latin typeface="VAG Rounded" pitchFamily="50" charset="0"/>
                <a:ea typeface="+mj-ea"/>
                <a:cs typeface="Arial" panose="020B0604020202020204" pitchFamily="34" charset="0"/>
                <a:sym typeface="GillSans" charset="0"/>
              </a:rPr>
              <a:t> chi </a:t>
            </a:r>
            <a:r>
              <a:rPr lang="en-GB" altLang="en-US" sz="2400" dirty="0" err="1">
                <a:solidFill>
                  <a:schemeClr val="bg1"/>
                </a:solidFill>
                <a:latin typeface="VAG Rounded" pitchFamily="50" charset="0"/>
                <a:ea typeface="+mj-ea"/>
                <a:cs typeface="Arial" panose="020B0604020202020204" pitchFamily="34" charset="0"/>
                <a:sym typeface="GillSans" charset="0"/>
              </a:rPr>
              <a:t>eisoes</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yn</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ei</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wneud</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i</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wireddu’r</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hawl</a:t>
            </a:r>
            <a:r>
              <a:rPr lang="en-GB" altLang="en-US" sz="2400" dirty="0">
                <a:solidFill>
                  <a:schemeClr val="bg1"/>
                </a:solidFill>
                <a:latin typeface="VAG Rounded" pitchFamily="50" charset="0"/>
                <a:ea typeface="+mj-ea"/>
                <a:cs typeface="Arial" panose="020B0604020202020204" pitchFamily="34" charset="0"/>
                <a:sym typeface="GillSans" charset="0"/>
              </a:rPr>
              <a:t> hon </a:t>
            </a:r>
            <a:r>
              <a:rPr lang="en-GB" altLang="en-US" sz="2400" dirty="0" err="1">
                <a:solidFill>
                  <a:schemeClr val="bg1"/>
                </a:solidFill>
                <a:latin typeface="VAG Rounded" pitchFamily="50" charset="0"/>
                <a:ea typeface="+mj-ea"/>
                <a:cs typeface="Arial" panose="020B0604020202020204" pitchFamily="34" charset="0"/>
                <a:sym typeface="GillSans" charset="0"/>
              </a:rPr>
              <a:t>i</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blant</a:t>
            </a:r>
            <a:r>
              <a:rPr lang="en-GB" altLang="en-US" sz="2400" dirty="0">
                <a:solidFill>
                  <a:schemeClr val="bg1"/>
                </a:solidFill>
                <a:latin typeface="VAG Rounded" pitchFamily="50" charset="0"/>
                <a:ea typeface="+mj-ea"/>
                <a:cs typeface="Arial" panose="020B0604020202020204" pitchFamily="34" charset="0"/>
                <a:sym typeface="GillSans" charset="0"/>
              </a:rPr>
              <a:t> a </a:t>
            </a:r>
            <a:r>
              <a:rPr lang="en-GB" altLang="en-US" sz="2400" dirty="0" err="1">
                <a:solidFill>
                  <a:schemeClr val="bg1"/>
                </a:solidFill>
                <a:latin typeface="VAG Rounded" pitchFamily="50" charset="0"/>
                <a:ea typeface="+mj-ea"/>
                <a:cs typeface="Arial" panose="020B0604020202020204" pitchFamily="34" charset="0"/>
                <a:sym typeface="GillSans" charset="0"/>
              </a:rPr>
              <a:t>phobl</a:t>
            </a:r>
            <a:r>
              <a:rPr lang="en-GB" altLang="en-US" sz="2400" dirty="0">
                <a:solidFill>
                  <a:schemeClr val="bg1"/>
                </a:solidFill>
                <a:latin typeface="VAG Rounded" pitchFamily="50" charset="0"/>
                <a:ea typeface="+mj-ea"/>
                <a:cs typeface="Arial" panose="020B0604020202020204" pitchFamily="34" charset="0"/>
                <a:sym typeface="GillSans" charset="0"/>
              </a:rPr>
              <a:t> </a:t>
            </a:r>
            <a:r>
              <a:rPr lang="en-GB" altLang="en-US" sz="2400" dirty="0" err="1">
                <a:solidFill>
                  <a:schemeClr val="bg1"/>
                </a:solidFill>
                <a:latin typeface="VAG Rounded" pitchFamily="50" charset="0"/>
                <a:ea typeface="+mj-ea"/>
                <a:cs typeface="Arial" panose="020B0604020202020204" pitchFamily="34" charset="0"/>
                <a:sym typeface="GillSans" charset="0"/>
              </a:rPr>
              <a:t>ifanc</a:t>
            </a:r>
            <a:r>
              <a:rPr lang="en-GB" altLang="en-US" sz="2400" dirty="0">
                <a:solidFill>
                  <a:schemeClr val="bg1"/>
                </a:solidFill>
                <a:latin typeface="VAG Rounded" pitchFamily="50" charset="0"/>
                <a:ea typeface="+mj-ea"/>
                <a:cs typeface="Arial" panose="020B0604020202020204" pitchFamily="34" charset="0"/>
                <a:sym typeface="GillSans" charset="0"/>
              </a:rPr>
              <a:t>? </a:t>
            </a:r>
          </a:p>
        </p:txBody>
      </p:sp>
    </p:spTree>
    <p:extLst>
      <p:ext uri="{BB962C8B-B14F-4D97-AF65-F5344CB8AC3E}">
        <p14:creationId xmlns:p14="http://schemas.microsoft.com/office/powerpoint/2010/main" val="1685143639"/>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FE3CD854411C4385551A9D4B32FEB7" ma:contentTypeVersion="" ma:contentTypeDescription="Create a new document." ma:contentTypeScope="" ma:versionID="317539c51a26a6ccad62dcff38058d62">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6C4529-73C6-4AEE-8E60-C22AD404638C}">
  <ds:schemaRefs>
    <ds:schemaRef ds:uri="http://schemas.microsoft.com/sharepoint/v3/contenttype/forms"/>
  </ds:schemaRefs>
</ds:datastoreItem>
</file>

<file path=customXml/itemProps2.xml><?xml version="1.0" encoding="utf-8"?>
<ds:datastoreItem xmlns:ds="http://schemas.openxmlformats.org/officeDocument/2006/customXml" ds:itemID="{7220B9B5-78B9-439B-A5FF-2C13ACEE6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34AE392-57E3-47C6-BCD3-4B33A6A3A09F}">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cc2018</Template>
  <TotalTime>232</TotalTime>
  <Words>6816</Words>
  <Application>Microsoft Office PowerPoint</Application>
  <PresentationFormat>Widescreen</PresentationFormat>
  <Paragraphs>473</Paragraphs>
  <Slides>26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Wingdings</vt:lpstr>
      <vt:lpstr>VAG Round</vt:lpstr>
      <vt:lpstr>VAG Rounded Std Thin</vt:lpstr>
      <vt:lpstr>Times New Roman</vt:lpstr>
      <vt:lpstr>VAG Rounded</vt:lpstr>
      <vt:lpstr>GillSans</vt:lpstr>
      <vt:lpstr>Calibri</vt:lpstr>
      <vt:lpstr>VAG Rounded Std Light</vt:lpstr>
      <vt:lpstr>Office Theme</vt:lpstr>
      <vt:lpstr>The Right Way: Social Care   Dull Hawliau Plant: Gofal Cymdeithasol     </vt:lpstr>
      <vt:lpstr>PowerPoint Presentation</vt:lpstr>
      <vt:lpstr>PowerPoint Presentation</vt:lpstr>
      <vt:lpstr>STEPPING OUT</vt:lpstr>
      <vt:lpstr>Mae gennym ni Hawliau Dynol, pam mae angen Hawliau Plant?        </vt:lpstr>
      <vt:lpstr>PowerPoint Presentation</vt:lpstr>
      <vt:lpstr>PowerPoint Presentation</vt:lpstr>
      <vt:lpstr>Mae pedair egwyddor craidd CCUHP yn nodau gofal cymdeithasol craidd hefyd:   </vt:lpstr>
      <vt:lpstr>PowerPoint Presentation</vt:lpstr>
      <vt:lpstr>PowerPoint Presentation</vt:lpstr>
      <vt:lpstr>PowerPoint Presentation</vt:lpstr>
      <vt:lpstr>PowerPoint Presentation</vt:lpstr>
      <vt:lpstr>PowerPoint Presentation</vt:lpstr>
      <vt:lpstr>Hawliau Plant mewn gofal cymdeithasol: sylfaen gyfreithiol a’r cysylltiad â gwerthoedd gwaith cymdeithasol   </vt:lpstr>
      <vt:lpstr>The Right Way</vt:lpstr>
      <vt:lpstr>PowerPoint Presentation</vt:lpstr>
      <vt:lpstr>PowerPoint Presentation</vt:lpstr>
      <vt:lpstr>PowerPoint Presentation</vt:lpstr>
      <vt:lpstr>PowerPoint Presentation</vt:lpstr>
      <vt:lpstr>PowerPoint Presentation</vt:lpstr>
      <vt:lpstr> Offer i gefnogi  Crynodeb o Y Ffordd Gywir  Dechrau Arni  Matrics Hawliau Plant - nodi cyflawniadau a meysydd i'w datblygu  Asesiadau Effaith ar Hawliau Plant –  canllaw syml  Astudiaethau achos ar ein gwefan </vt:lpstr>
      <vt:lpstr>PowerPoint Presentation</vt:lpstr>
      <vt:lpstr>PowerPoint Presentation</vt:lpstr>
      <vt:lpstr>PowerPoint Presentation</vt:lpstr>
      <vt:lpstr>Questions? Comments? Cwestiynau? Sylwadau?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Siwan Dafydd</dc:creator>
  <cp:keywords/>
  <dc:description/>
  <cp:lastModifiedBy>ccfw\rllewelyn</cp:lastModifiedBy>
  <cp:revision>190</cp:revision>
  <dcterms:created xsi:type="dcterms:W3CDTF">2022-04-04T15:31:08Z</dcterms:created>
  <dcterms:modified xsi:type="dcterms:W3CDTF">2022-05-20T09:48:37Z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0x010100D2FE3CD854411C4385551A9D4B32FEB7</vt:lpwstr>
  </property>
</Properties>
</file>