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46"/>
  </p:notesMasterIdLst>
  <p:handoutMasterIdLst>
    <p:handoutMasterId r:id="rId47"/>
  </p:handoutMasterIdLst>
  <p:sldIdLst>
    <p:sldId id="256" r:id="rId5"/>
    <p:sldId id="266" r:id="rId6"/>
    <p:sldId id="270" r:id="rId7"/>
    <p:sldId id="267" r:id="rId8"/>
    <p:sldId id="268" r:id="rId9"/>
    <p:sldId id="269" r:id="rId10"/>
    <p:sldId id="304" r:id="rId11"/>
    <p:sldId id="305" r:id="rId12"/>
    <p:sldId id="306" r:id="rId13"/>
    <p:sldId id="315" r:id="rId14"/>
    <p:sldId id="307" r:id="rId15"/>
    <p:sldId id="308" r:id="rId16"/>
    <p:sldId id="309" r:id="rId17"/>
    <p:sldId id="312" r:id="rId18"/>
    <p:sldId id="339" r:id="rId19"/>
    <p:sldId id="314" r:id="rId20"/>
    <p:sldId id="316" r:id="rId21"/>
    <p:sldId id="317" r:id="rId22"/>
    <p:sldId id="318" r:id="rId23"/>
    <p:sldId id="319" r:id="rId24"/>
    <p:sldId id="320" r:id="rId25"/>
    <p:sldId id="321" r:id="rId26"/>
    <p:sldId id="322" r:id="rId27"/>
    <p:sldId id="324" r:id="rId28"/>
    <p:sldId id="337" r:id="rId29"/>
    <p:sldId id="326" r:id="rId30"/>
    <p:sldId id="327" r:id="rId31"/>
    <p:sldId id="328" r:id="rId32"/>
    <p:sldId id="329" r:id="rId33"/>
    <p:sldId id="332" r:id="rId34"/>
    <p:sldId id="350" r:id="rId35"/>
    <p:sldId id="351" r:id="rId36"/>
    <p:sldId id="330" r:id="rId37"/>
    <p:sldId id="331" r:id="rId38"/>
    <p:sldId id="341" r:id="rId39"/>
    <p:sldId id="347" r:id="rId40"/>
    <p:sldId id="346" r:id="rId41"/>
    <p:sldId id="335" r:id="rId42"/>
    <p:sldId id="340" r:id="rId43"/>
    <p:sldId id="348" r:id="rId44"/>
    <p:sldId id="349" r:id="rId45"/>
  </p:sldIdLst>
  <p:sldSz cx="12192000" cy="6858000"/>
  <p:notesSz cx="6797675" cy="9926638"/>
  <p:embeddedFontLst>
    <p:embeddedFont>
      <p:font typeface="Calibri" panose="020F0502020204030204" pitchFamily="34" charset="0"/>
      <p:regular r:id="rId48"/>
      <p:bold r:id="rId49"/>
      <p:italic r:id="rId50"/>
      <p:boldItalic r:id="rId51"/>
    </p:embeddedFont>
    <p:embeddedFont>
      <p:font typeface="VAGRounded Lt" panose="00000400000000000000" pitchFamily="2" charset="0"/>
      <p:regular r:id="rId52"/>
    </p:embeddedFont>
    <p:embeddedFont>
      <p:font typeface="ＭＳ Ｐゴシック" panose="020B0600070205080204" pitchFamily="34" charset="-128"/>
      <p:regular r:id="rId53"/>
    </p:embeddedFont>
    <p:embeddedFont>
      <p:font typeface="VAG Rounded" charset="0"/>
      <p:bold r:id="rId5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2BC"/>
    <a:srgbClr val="39B54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47" autoAdjust="0"/>
    <p:restoredTop sz="76488" autoAdjust="0"/>
  </p:normalViewPr>
  <p:slideViewPr>
    <p:cSldViewPr snapToGrid="0" showGuides="1">
      <p:cViewPr varScale="1">
        <p:scale>
          <a:sx n="100" d="100"/>
          <a:sy n="100" d="100"/>
        </p:scale>
        <p:origin x="858" y="90"/>
      </p:cViewPr>
      <p:guideLst>
        <p:guide orient="horz" pos="2160"/>
        <p:guide pos="3840"/>
      </p:guideLst>
    </p:cSldViewPr>
  </p:slideViewPr>
  <p:notesTextViewPr>
    <p:cViewPr>
      <p:scale>
        <a:sx n="1" d="1"/>
        <a:sy n="1" d="1"/>
      </p:scale>
      <p:origin x="0" y="0"/>
    </p:cViewPr>
  </p:notesTextViewPr>
  <p:notesViewPr>
    <p:cSldViewPr snapToGrid="0">
      <p:cViewPr varScale="1">
        <p:scale>
          <a:sx n="70" d="100"/>
          <a:sy n="70" d="100"/>
        </p:scale>
        <p:origin x="594"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font" Target="fonts/font3.fntdata"/><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6.fntdata"/><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1.fntdata"/><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font" Target="fonts/font4.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2.fntdata"/><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5.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7DF1E82C-701A-46B6-B22F-4D6939FA98D4}" type="datetimeFigureOut">
              <a:rPr lang="en-GB" smtClean="0"/>
              <a:t>02/03/2020</a:t>
            </a:fld>
            <a:endParaRPr lang="en-GB"/>
          </a:p>
        </p:txBody>
      </p:sp>
      <p:sp>
        <p:nvSpPr>
          <p:cNvPr id="4" name="Footer Placeholder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4084B42E-1DDF-44E1-884D-4926A70BBBE9}" type="slidenum">
              <a:rPr lang="en-GB" smtClean="0"/>
              <a:t>‹#›</a:t>
            </a:fld>
            <a:endParaRPr lang="en-GB"/>
          </a:p>
        </p:txBody>
      </p:sp>
    </p:spTree>
    <p:extLst>
      <p:ext uri="{BB962C8B-B14F-4D97-AF65-F5344CB8AC3E}">
        <p14:creationId xmlns:p14="http://schemas.microsoft.com/office/powerpoint/2010/main" val="32284369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2D87424D-AC3C-405E-BB98-316F5B5BDD28}" type="datetimeFigureOut">
              <a:rPr lang="en-GB" smtClean="0"/>
              <a:t>02/03/2020</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B0AB4736-67E8-405A-8E3D-08D93F354B5E}" type="slidenum">
              <a:rPr lang="en-GB" smtClean="0"/>
              <a:t>‹#›</a:t>
            </a:fld>
            <a:endParaRPr lang="en-GB"/>
          </a:p>
        </p:txBody>
      </p:sp>
    </p:spTree>
    <p:extLst>
      <p:ext uri="{BB962C8B-B14F-4D97-AF65-F5344CB8AC3E}">
        <p14:creationId xmlns:p14="http://schemas.microsoft.com/office/powerpoint/2010/main" val="34894300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hwb.gov.wales/professional-development/professional-standards/"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hwb.gov.wales/datblygiad-proffesiynol/safonau-proffesiynol/"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youtube.com/watch?v=518ku6xDg2E"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childcomwales.org.uk/"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gov.wales/sites/default/files/publications/2018-03/the-four-purposes-of-the-curriculum-for-wales.pdf" TargetMode="External"/><Relationship Id="rId2" Type="http://schemas.openxmlformats.org/officeDocument/2006/relationships/slide" Target="../slides/slide34.xml"/><Relationship Id="rId1" Type="http://schemas.openxmlformats.org/officeDocument/2006/relationships/notesMaster" Target="../notesMasters/notesMaster1.xml"/><Relationship Id="rId6" Type="http://schemas.openxmlformats.org/officeDocument/2006/relationships/hyperlink" Target="https://www.childcomwales.org.uk/wp-content/uploads/2017/01/CCfW-A2-Rights-Poster-CYM.pdf" TargetMode="External"/><Relationship Id="rId5" Type="http://schemas.openxmlformats.org/officeDocument/2006/relationships/hyperlink" Target="https://www.childcomwales.org.uk/wp-content/uploads/2017/01/6331-CCfW-A2-Rights-Poster-AW-1.pdf" TargetMode="External"/><Relationship Id="rId4" Type="http://schemas.openxmlformats.org/officeDocument/2006/relationships/hyperlink" Target="https://llyw.cymru/sites/default/files/publications/2018-03/pedwar-diben-y-cwricwlwm-i-gymru.pdf" TargetMode="Externa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sz="2000"/>
            </a:pPr>
            <a:r>
              <a:rPr lang="en-GB" dirty="0" smtClean="0"/>
              <a:t>This session will give participants an introduction to children’s rights and the work of the Children’s Commissioner for Wales.</a:t>
            </a:r>
          </a:p>
          <a:p>
            <a:pPr>
              <a:defRPr sz="2000"/>
            </a:pPr>
            <a:endParaRPr lang="en-GB" dirty="0" smtClean="0"/>
          </a:p>
          <a:p>
            <a:pPr>
              <a:defRPr sz="2000"/>
            </a:pPr>
            <a:r>
              <a:rPr lang="en-GB" dirty="0" smtClean="0"/>
              <a:t>We’ve  also created two additional resources to help participants explore how children’s rights can be implemented in any work involving children and young people, which are on our website.</a:t>
            </a:r>
          </a:p>
          <a:p>
            <a:pPr>
              <a:defRPr sz="2000"/>
            </a:pPr>
            <a:endParaRPr lang="en-GB" dirty="0" smtClean="0"/>
          </a:p>
          <a:p>
            <a:pPr>
              <a:defRPr sz="2000"/>
            </a:pPr>
            <a:r>
              <a:rPr lang="en-GB" dirty="0" smtClean="0"/>
              <a:t>----------------------------------------------------------------------------------------------</a:t>
            </a:r>
          </a:p>
          <a:p>
            <a:pPr>
              <a:defRPr sz="2000"/>
            </a:pPr>
            <a:endParaRPr lang="en-GB" dirty="0" smtClean="0"/>
          </a:p>
          <a:p>
            <a:pPr>
              <a:defRPr sz="2000"/>
            </a:pPr>
            <a:r>
              <a:rPr lang="en-GB" dirty="0" err="1" smtClean="0"/>
              <a:t>Bydd</a:t>
            </a:r>
            <a:r>
              <a:rPr lang="en-GB" dirty="0" smtClean="0"/>
              <a:t> y </a:t>
            </a:r>
            <a:r>
              <a:rPr lang="en-GB" dirty="0" err="1" smtClean="0"/>
              <a:t>sesiwn</a:t>
            </a:r>
            <a:r>
              <a:rPr lang="en-GB" dirty="0" smtClean="0"/>
              <a:t> hon </a:t>
            </a:r>
            <a:r>
              <a:rPr lang="en-GB" dirty="0" err="1" smtClean="0"/>
              <a:t>yn</a:t>
            </a:r>
            <a:r>
              <a:rPr lang="en-GB" dirty="0" smtClean="0"/>
              <a:t> </a:t>
            </a:r>
            <a:r>
              <a:rPr lang="en-GB" dirty="0" err="1" smtClean="0"/>
              <a:t>rhoi</a:t>
            </a:r>
            <a:r>
              <a:rPr lang="en-GB" dirty="0" smtClean="0"/>
              <a:t> </a:t>
            </a:r>
            <a:r>
              <a:rPr lang="en-GB" dirty="0" err="1" smtClean="0"/>
              <a:t>cyflwyniad</a:t>
            </a:r>
            <a:r>
              <a:rPr lang="en-GB" dirty="0" smtClean="0"/>
              <a:t> i </a:t>
            </a:r>
            <a:r>
              <a:rPr lang="en-GB" dirty="0" err="1" smtClean="0"/>
              <a:t>hawliau</a:t>
            </a:r>
            <a:r>
              <a:rPr lang="en-GB" dirty="0" smtClean="0"/>
              <a:t> plant a </a:t>
            </a:r>
            <a:r>
              <a:rPr lang="en-GB" dirty="0" err="1" smtClean="0"/>
              <a:t>gwaith</a:t>
            </a:r>
            <a:r>
              <a:rPr lang="en-GB" dirty="0" smtClean="0"/>
              <a:t> </a:t>
            </a:r>
            <a:r>
              <a:rPr lang="en-GB" dirty="0" err="1" smtClean="0"/>
              <a:t>Comisiynydd</a:t>
            </a:r>
            <a:r>
              <a:rPr lang="en-GB" dirty="0" smtClean="0"/>
              <a:t> Plant Cymru </a:t>
            </a:r>
            <a:r>
              <a:rPr lang="en-GB" dirty="0" err="1" smtClean="0"/>
              <a:t>i’r</a:t>
            </a:r>
            <a:r>
              <a:rPr lang="en-GB" dirty="0" smtClean="0"/>
              <a:t> </a:t>
            </a:r>
            <a:r>
              <a:rPr lang="en-GB" dirty="0" err="1" smtClean="0"/>
              <a:t>cyfranogwyr</a:t>
            </a:r>
            <a:r>
              <a:rPr lang="en-GB" dirty="0" smtClean="0"/>
              <a:t>. </a:t>
            </a:r>
          </a:p>
          <a:p>
            <a:pPr>
              <a:defRPr sz="2000"/>
            </a:pPr>
            <a:endParaRPr lang="en-GB" dirty="0" smtClean="0"/>
          </a:p>
          <a:p>
            <a:pPr>
              <a:defRPr sz="2000"/>
            </a:pPr>
            <a:r>
              <a:rPr lang="en-GB" dirty="0" err="1" smtClean="0"/>
              <a:t>Rydyn</a:t>
            </a:r>
            <a:r>
              <a:rPr lang="en-GB" dirty="0" smtClean="0"/>
              <a:t> </a:t>
            </a:r>
            <a:r>
              <a:rPr lang="en-GB" dirty="0" err="1" smtClean="0"/>
              <a:t>ni</a:t>
            </a:r>
            <a:r>
              <a:rPr lang="en-GB" dirty="0" smtClean="0"/>
              <a:t> </a:t>
            </a:r>
            <a:r>
              <a:rPr lang="en-GB" dirty="0" err="1" smtClean="0"/>
              <a:t>hefyd</a:t>
            </a:r>
            <a:r>
              <a:rPr lang="en-GB" dirty="0" smtClean="0"/>
              <a:t> </a:t>
            </a:r>
            <a:r>
              <a:rPr lang="en-GB" dirty="0" err="1" smtClean="0"/>
              <a:t>wedi</a:t>
            </a:r>
            <a:r>
              <a:rPr lang="en-GB" dirty="0" smtClean="0"/>
              <a:t> </a:t>
            </a:r>
            <a:r>
              <a:rPr lang="en-GB" dirty="0" err="1" smtClean="0"/>
              <a:t>creu</a:t>
            </a:r>
            <a:r>
              <a:rPr lang="en-GB" dirty="0" smtClean="0"/>
              <a:t> </a:t>
            </a:r>
            <a:r>
              <a:rPr lang="en-GB" dirty="0" err="1" smtClean="0"/>
              <a:t>dau</a:t>
            </a:r>
            <a:r>
              <a:rPr lang="en-GB" dirty="0" smtClean="0"/>
              <a:t> </a:t>
            </a:r>
            <a:r>
              <a:rPr lang="en-GB" dirty="0" err="1" smtClean="0"/>
              <a:t>adnodd</a:t>
            </a:r>
            <a:r>
              <a:rPr lang="en-GB" dirty="0" smtClean="0"/>
              <a:t> </a:t>
            </a:r>
            <a:r>
              <a:rPr lang="en-GB" dirty="0" err="1" smtClean="0"/>
              <a:t>ychwanegol</a:t>
            </a:r>
            <a:r>
              <a:rPr lang="en-GB" dirty="0" smtClean="0"/>
              <a:t> i </a:t>
            </a:r>
            <a:r>
              <a:rPr lang="en-GB" dirty="0" err="1" smtClean="0"/>
              <a:t>helpu’r</a:t>
            </a:r>
            <a:r>
              <a:rPr lang="en-GB" dirty="0" smtClean="0"/>
              <a:t> </a:t>
            </a:r>
            <a:r>
              <a:rPr lang="en-GB" dirty="0" err="1" smtClean="0"/>
              <a:t>cyfranogwyr</a:t>
            </a:r>
            <a:r>
              <a:rPr lang="en-GB" dirty="0" smtClean="0"/>
              <a:t> i </a:t>
            </a:r>
            <a:r>
              <a:rPr lang="en-GB" dirty="0" err="1" smtClean="0"/>
              <a:t>archwilio</a:t>
            </a:r>
            <a:r>
              <a:rPr lang="en-GB" dirty="0" smtClean="0"/>
              <a:t> </a:t>
            </a:r>
            <a:r>
              <a:rPr lang="en-GB" dirty="0" err="1" smtClean="0"/>
              <a:t>sut</a:t>
            </a:r>
            <a:r>
              <a:rPr lang="en-GB" dirty="0" smtClean="0"/>
              <a:t> gall </a:t>
            </a:r>
            <a:r>
              <a:rPr lang="en-GB" dirty="0" err="1" smtClean="0"/>
              <a:t>hawliau</a:t>
            </a:r>
            <a:r>
              <a:rPr lang="en-GB" baseline="0" dirty="0" smtClean="0"/>
              <a:t> plant </a:t>
            </a:r>
            <a:r>
              <a:rPr lang="en-GB" baseline="0" dirty="0" err="1" smtClean="0"/>
              <a:t>gael</a:t>
            </a:r>
            <a:r>
              <a:rPr lang="en-GB" baseline="0" dirty="0" smtClean="0"/>
              <a:t> </a:t>
            </a:r>
            <a:r>
              <a:rPr lang="en-GB" baseline="0" dirty="0" err="1" smtClean="0"/>
              <a:t>eu</a:t>
            </a:r>
            <a:r>
              <a:rPr lang="en-GB" baseline="0" dirty="0" smtClean="0"/>
              <a:t> </a:t>
            </a:r>
            <a:r>
              <a:rPr lang="en-GB" baseline="0" dirty="0" err="1" smtClean="0"/>
              <a:t>gweithredu</a:t>
            </a:r>
            <a:r>
              <a:rPr lang="en-GB" baseline="0" dirty="0" smtClean="0"/>
              <a:t> </a:t>
            </a:r>
            <a:r>
              <a:rPr lang="en-GB" baseline="0" dirty="0" err="1" smtClean="0"/>
              <a:t>mewn</a:t>
            </a:r>
            <a:r>
              <a:rPr lang="en-GB" baseline="0" dirty="0" smtClean="0"/>
              <a:t> </a:t>
            </a:r>
            <a:r>
              <a:rPr lang="en-GB" baseline="0" dirty="0" err="1" smtClean="0"/>
              <a:t>unrhyw</a:t>
            </a:r>
            <a:r>
              <a:rPr lang="en-GB" baseline="0" dirty="0" smtClean="0"/>
              <a:t> </a:t>
            </a:r>
            <a:r>
              <a:rPr lang="en-GB" baseline="0" dirty="0" err="1" smtClean="0"/>
              <a:t>waith</a:t>
            </a:r>
            <a:r>
              <a:rPr lang="en-GB" baseline="0" dirty="0" smtClean="0"/>
              <a:t> </a:t>
            </a:r>
            <a:r>
              <a:rPr lang="en-GB" baseline="0" dirty="0" err="1" smtClean="0"/>
              <a:t>sy’n</a:t>
            </a:r>
            <a:r>
              <a:rPr lang="en-GB" baseline="0" dirty="0" smtClean="0"/>
              <a:t> </a:t>
            </a:r>
            <a:r>
              <a:rPr lang="en-GB" baseline="0" dirty="0" err="1" smtClean="0"/>
              <a:t>ymwneud</a:t>
            </a:r>
            <a:r>
              <a:rPr lang="en-GB" baseline="0" dirty="0" smtClean="0"/>
              <a:t> â </a:t>
            </a:r>
            <a:r>
              <a:rPr lang="en-GB" baseline="0" dirty="0" err="1" smtClean="0"/>
              <a:t>phlant</a:t>
            </a:r>
            <a:r>
              <a:rPr lang="en-GB" baseline="0" dirty="0" smtClean="0"/>
              <a:t> a </a:t>
            </a:r>
            <a:r>
              <a:rPr lang="en-GB" baseline="0" dirty="0" err="1" smtClean="0"/>
              <a:t>phobl</a:t>
            </a:r>
            <a:r>
              <a:rPr lang="en-GB" baseline="0" dirty="0" smtClean="0"/>
              <a:t> </a:t>
            </a:r>
            <a:r>
              <a:rPr lang="en-GB" baseline="0" dirty="0" err="1" smtClean="0"/>
              <a:t>ifanc</a:t>
            </a:r>
            <a:r>
              <a:rPr lang="en-GB" baseline="0" dirty="0" smtClean="0"/>
              <a:t>; </a:t>
            </a:r>
            <a:r>
              <a:rPr lang="en-GB" baseline="0" dirty="0" err="1" smtClean="0"/>
              <a:t>maen</a:t>
            </a:r>
            <a:r>
              <a:rPr lang="en-GB" baseline="0" dirty="0" smtClean="0"/>
              <a:t> </a:t>
            </a:r>
            <a:r>
              <a:rPr lang="en-GB" baseline="0" dirty="0" err="1" smtClean="0"/>
              <a:t>nhw</a:t>
            </a:r>
            <a:r>
              <a:rPr lang="en-GB" baseline="0" dirty="0" smtClean="0"/>
              <a:t> </a:t>
            </a:r>
            <a:r>
              <a:rPr lang="en-GB" baseline="0" dirty="0" err="1" smtClean="0"/>
              <a:t>ar</a:t>
            </a:r>
            <a:r>
              <a:rPr lang="en-GB" baseline="0" dirty="0" smtClean="0"/>
              <a:t> </a:t>
            </a:r>
            <a:r>
              <a:rPr lang="en-GB" baseline="0" dirty="0" err="1" smtClean="0"/>
              <a:t>ein</a:t>
            </a:r>
            <a:r>
              <a:rPr lang="en-GB" baseline="0" dirty="0" smtClean="0"/>
              <a:t> </a:t>
            </a:r>
            <a:r>
              <a:rPr lang="en-GB" baseline="0" dirty="0" err="1" smtClean="0"/>
              <a:t>gwefan</a:t>
            </a:r>
            <a:r>
              <a:rPr lang="en-GB" baseline="0" dirty="0" smtClean="0"/>
              <a:t>.</a:t>
            </a:r>
            <a:endParaRPr lang="en-GB" dirty="0" smtClean="0"/>
          </a:p>
          <a:p>
            <a:endParaRPr lang="en-GB" dirty="0"/>
          </a:p>
        </p:txBody>
      </p:sp>
      <p:sp>
        <p:nvSpPr>
          <p:cNvPr id="4" name="Slide Number Placeholder 3"/>
          <p:cNvSpPr>
            <a:spLocks noGrp="1"/>
          </p:cNvSpPr>
          <p:nvPr>
            <p:ph type="sldNum" sz="quarter" idx="10"/>
          </p:nvPr>
        </p:nvSpPr>
        <p:spPr/>
        <p:txBody>
          <a:bodyPr/>
          <a:lstStyle/>
          <a:p>
            <a:fld id="{B0AB4736-67E8-405A-8E3D-08D93F354B5E}" type="slidenum">
              <a:rPr lang="en-GB" smtClean="0"/>
              <a:t>2</a:t>
            </a:fld>
            <a:endParaRPr lang="en-GB"/>
          </a:p>
        </p:txBody>
      </p:sp>
    </p:spTree>
    <p:extLst>
      <p:ext uri="{BB962C8B-B14F-4D97-AF65-F5344CB8AC3E}">
        <p14:creationId xmlns:p14="http://schemas.microsoft.com/office/powerpoint/2010/main" val="25927149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sz="2000"/>
            </a:pPr>
            <a:r>
              <a:rPr lang="en-GB" dirty="0" smtClean="0"/>
              <a:t>The purpose of this activity is to allow participants an opportunity to explore the range of articles. </a:t>
            </a:r>
          </a:p>
          <a:p>
            <a:pPr>
              <a:defRPr sz="2000"/>
            </a:pPr>
            <a:endParaRPr lang="en-GB" dirty="0" smtClean="0"/>
          </a:p>
          <a:p>
            <a:pPr>
              <a:defRPr sz="2000"/>
            </a:pPr>
            <a:r>
              <a:rPr lang="en-GB" dirty="0" smtClean="0"/>
              <a:t>Use the poster here - https://www.childcomwales.org.uk/wp-content/uploads/2017/01/6331-CCfW-A2-Rights-Poster-AW-1.pdf</a:t>
            </a:r>
          </a:p>
          <a:p>
            <a:pPr>
              <a:defRPr sz="2000"/>
            </a:pPr>
            <a:endParaRPr lang="en-GB" dirty="0" smtClean="0"/>
          </a:p>
          <a:p>
            <a:pPr>
              <a:defRPr sz="2000"/>
            </a:pPr>
            <a:r>
              <a:rPr lang="en-GB" dirty="0" smtClean="0"/>
              <a:t>There is no right or wrong articles to choose as All children have ALL articles though sometimes they can conflict with each other and as adults we have to do what is in children’s best interests. (Article 3)</a:t>
            </a:r>
          </a:p>
          <a:p>
            <a:pPr>
              <a:defRPr sz="2000"/>
            </a:pPr>
            <a:endParaRPr lang="en-GB" dirty="0" smtClean="0"/>
          </a:p>
          <a:p>
            <a:pPr>
              <a:defRPr sz="2000"/>
            </a:pPr>
            <a:r>
              <a:rPr lang="en-GB" dirty="0" smtClean="0"/>
              <a:t>Articles</a:t>
            </a:r>
            <a:r>
              <a:rPr lang="en-GB" baseline="0" dirty="0" smtClean="0"/>
              <a:t> 2, 3, 6 and 12 are often seen as the underpinning articles to the UNCRC.</a:t>
            </a:r>
            <a:endParaRPr lang="en-GB" dirty="0" smtClean="0"/>
          </a:p>
          <a:p>
            <a:pPr>
              <a:defRPr sz="2000"/>
            </a:pPr>
            <a:endParaRPr lang="en-GB" dirty="0" smtClean="0"/>
          </a:p>
          <a:p>
            <a:pPr>
              <a:defRPr sz="2000"/>
            </a:pPr>
            <a:r>
              <a:rPr lang="en-GB" dirty="0" smtClean="0"/>
              <a:t>----------------------------------------------------------------------------</a:t>
            </a:r>
          </a:p>
          <a:p>
            <a:pPr>
              <a:defRPr sz="2000"/>
            </a:pPr>
            <a:endParaRPr lang="en-GB" dirty="0" smtClean="0"/>
          </a:p>
          <a:p>
            <a:pPr>
              <a:defRPr sz="2000"/>
            </a:pPr>
            <a:r>
              <a:rPr lang="en-GB" dirty="0" err="1" smtClean="0"/>
              <a:t>Diben</a:t>
            </a:r>
            <a:r>
              <a:rPr lang="en-GB" baseline="0" dirty="0" smtClean="0"/>
              <a:t> y </a:t>
            </a:r>
            <a:r>
              <a:rPr lang="en-GB" baseline="0" dirty="0" err="1" smtClean="0"/>
              <a:t>gweithgaredd</a:t>
            </a:r>
            <a:r>
              <a:rPr lang="en-GB" baseline="0" dirty="0" smtClean="0"/>
              <a:t> </a:t>
            </a:r>
            <a:r>
              <a:rPr lang="en-GB" baseline="0" dirty="0" err="1" smtClean="0"/>
              <a:t>hwn</a:t>
            </a:r>
            <a:r>
              <a:rPr lang="en-GB" baseline="0" dirty="0" smtClean="0"/>
              <a:t> </a:t>
            </a:r>
            <a:r>
              <a:rPr lang="en-GB" baseline="0" dirty="0" err="1" smtClean="0"/>
              <a:t>yw</a:t>
            </a:r>
            <a:r>
              <a:rPr lang="en-GB" baseline="0" dirty="0" smtClean="0"/>
              <a:t> </a:t>
            </a:r>
            <a:r>
              <a:rPr lang="en-GB" baseline="0" dirty="0" err="1" smtClean="0"/>
              <a:t>rhoi</a:t>
            </a:r>
            <a:r>
              <a:rPr lang="en-GB" baseline="0" dirty="0" smtClean="0"/>
              <a:t> </a:t>
            </a:r>
            <a:r>
              <a:rPr lang="en-GB" baseline="0" dirty="0" err="1" smtClean="0"/>
              <a:t>cyfle</a:t>
            </a:r>
            <a:r>
              <a:rPr lang="en-GB" baseline="0" dirty="0" smtClean="0"/>
              <a:t> </a:t>
            </a:r>
            <a:r>
              <a:rPr lang="en-GB" baseline="0" dirty="0" err="1" smtClean="0"/>
              <a:t>i’r</a:t>
            </a:r>
            <a:r>
              <a:rPr lang="en-GB" baseline="0" dirty="0" smtClean="0"/>
              <a:t> </a:t>
            </a:r>
            <a:r>
              <a:rPr lang="en-GB" baseline="0" dirty="0" err="1" smtClean="0"/>
              <a:t>cyfranogwyr</a:t>
            </a:r>
            <a:r>
              <a:rPr lang="en-GB" baseline="0" dirty="0" smtClean="0"/>
              <a:t> </a:t>
            </a:r>
            <a:r>
              <a:rPr lang="en-GB" baseline="0" dirty="0" err="1" smtClean="0"/>
              <a:t>archwilio’r</a:t>
            </a:r>
            <a:r>
              <a:rPr lang="en-GB" baseline="0" dirty="0" smtClean="0"/>
              <a:t> </a:t>
            </a:r>
            <a:r>
              <a:rPr lang="en-GB" baseline="0" dirty="0" err="1" smtClean="0"/>
              <a:t>amrywiaeth</a:t>
            </a:r>
            <a:r>
              <a:rPr lang="en-GB" baseline="0" dirty="0" smtClean="0"/>
              <a:t> o </a:t>
            </a:r>
            <a:r>
              <a:rPr lang="en-GB" baseline="0" dirty="0" err="1" smtClean="0"/>
              <a:t>erthyglau</a:t>
            </a:r>
            <a:r>
              <a:rPr lang="en-GB" baseline="0" dirty="0" smtClean="0"/>
              <a:t>. </a:t>
            </a:r>
          </a:p>
          <a:p>
            <a:pPr>
              <a:defRPr sz="2000"/>
            </a:pPr>
            <a:endParaRPr lang="en-GB" baseline="0" dirty="0" smtClean="0"/>
          </a:p>
          <a:p>
            <a:pPr>
              <a:defRPr sz="2000"/>
            </a:pPr>
            <a:r>
              <a:rPr lang="en-GB" baseline="0" dirty="0" err="1" smtClean="0"/>
              <a:t>Defnyddiwch</a:t>
            </a:r>
            <a:r>
              <a:rPr lang="en-GB" baseline="0" dirty="0" smtClean="0"/>
              <a:t> y poster </a:t>
            </a:r>
            <a:r>
              <a:rPr lang="en-GB" baseline="0" dirty="0" err="1" smtClean="0"/>
              <a:t>yma</a:t>
            </a:r>
            <a:r>
              <a:rPr lang="en-GB" baseline="0" dirty="0" smtClean="0"/>
              <a:t> - https://www.childcomwales.org.uk/wp-content/uploads/2017/01/CCfW-A2-Rights-Poster-CYM.pdf</a:t>
            </a:r>
          </a:p>
          <a:p>
            <a:pPr>
              <a:defRPr sz="2000"/>
            </a:pPr>
            <a:endParaRPr lang="en-GB" dirty="0" smtClean="0"/>
          </a:p>
          <a:p>
            <a:pPr>
              <a:defRPr sz="2000"/>
            </a:pPr>
            <a:r>
              <a:rPr lang="en-GB" dirty="0" err="1" smtClean="0"/>
              <a:t>Nid</a:t>
            </a:r>
            <a:r>
              <a:rPr lang="en-GB" dirty="0" smtClean="0"/>
              <a:t> </a:t>
            </a:r>
            <a:r>
              <a:rPr lang="en-GB" dirty="0" err="1" smtClean="0"/>
              <a:t>oes</a:t>
            </a:r>
            <a:r>
              <a:rPr lang="en-GB" dirty="0" smtClean="0"/>
              <a:t> </a:t>
            </a:r>
            <a:r>
              <a:rPr lang="en-GB" dirty="0" err="1" smtClean="0"/>
              <a:t>erthyglau</a:t>
            </a:r>
            <a:r>
              <a:rPr lang="en-GB" dirty="0" smtClean="0"/>
              <a:t> </a:t>
            </a:r>
            <a:r>
              <a:rPr lang="en-GB" dirty="0" err="1" smtClean="0"/>
              <a:t>cywir</a:t>
            </a:r>
            <a:r>
              <a:rPr lang="en-GB" dirty="0" smtClean="0"/>
              <a:t> </a:t>
            </a:r>
            <a:r>
              <a:rPr lang="en-GB" dirty="0" err="1" smtClean="0"/>
              <a:t>neu</a:t>
            </a:r>
            <a:r>
              <a:rPr lang="en-GB" dirty="0" smtClean="0"/>
              <a:t> </a:t>
            </a:r>
            <a:r>
              <a:rPr lang="en-GB" dirty="0" err="1" smtClean="0"/>
              <a:t>anghywir</a:t>
            </a:r>
            <a:r>
              <a:rPr lang="en-GB" dirty="0" smtClean="0"/>
              <a:t> </a:t>
            </a:r>
            <a:r>
              <a:rPr lang="en-GB" dirty="0" err="1" smtClean="0"/>
              <a:t>i’w</a:t>
            </a:r>
            <a:r>
              <a:rPr lang="en-GB" dirty="0" smtClean="0"/>
              <a:t> </a:t>
            </a:r>
            <a:r>
              <a:rPr lang="en-GB" dirty="0" err="1" smtClean="0"/>
              <a:t>dewis</a:t>
            </a:r>
            <a:r>
              <a:rPr lang="en-GB" dirty="0" smtClean="0"/>
              <a:t> </a:t>
            </a:r>
            <a:r>
              <a:rPr lang="en-GB" dirty="0" err="1" smtClean="0"/>
              <a:t>gan</a:t>
            </a:r>
            <a:r>
              <a:rPr lang="en-GB" dirty="0" smtClean="0"/>
              <a:t> </a:t>
            </a:r>
            <a:r>
              <a:rPr lang="en-GB" dirty="0" err="1" smtClean="0"/>
              <a:t>fod</a:t>
            </a:r>
            <a:r>
              <a:rPr lang="en-GB" dirty="0" smtClean="0"/>
              <a:t> POB </a:t>
            </a:r>
            <a:r>
              <a:rPr lang="en-GB" dirty="0" err="1" smtClean="0"/>
              <a:t>erthygl</a:t>
            </a:r>
            <a:r>
              <a:rPr lang="en-GB" dirty="0" smtClean="0"/>
              <a:t> </a:t>
            </a:r>
            <a:r>
              <a:rPr lang="en-GB" dirty="0" err="1" smtClean="0"/>
              <a:t>yn</a:t>
            </a:r>
            <a:r>
              <a:rPr lang="en-GB" dirty="0" smtClean="0"/>
              <a:t> </a:t>
            </a:r>
            <a:r>
              <a:rPr lang="en-GB" dirty="0" err="1" smtClean="0"/>
              <a:t>berthnasol</a:t>
            </a:r>
            <a:r>
              <a:rPr lang="en-GB" dirty="0" smtClean="0"/>
              <a:t> i BOB </a:t>
            </a:r>
            <a:r>
              <a:rPr lang="en-GB" dirty="0" err="1" smtClean="0"/>
              <a:t>plentyn</a:t>
            </a:r>
            <a:r>
              <a:rPr lang="en-GB" dirty="0" smtClean="0"/>
              <a:t>, </a:t>
            </a:r>
            <a:r>
              <a:rPr lang="en-GB" dirty="0" err="1" smtClean="0"/>
              <a:t>er</a:t>
            </a:r>
            <a:r>
              <a:rPr lang="en-GB" dirty="0" smtClean="0"/>
              <a:t> </a:t>
            </a:r>
            <a:r>
              <a:rPr lang="en-GB" dirty="0" err="1" smtClean="0"/>
              <a:t>eu</a:t>
            </a:r>
            <a:r>
              <a:rPr lang="en-GB" dirty="0" smtClean="0"/>
              <a:t> bod </a:t>
            </a:r>
            <a:r>
              <a:rPr lang="en-GB" dirty="0" err="1" smtClean="0"/>
              <a:t>weithiau’n</a:t>
            </a:r>
            <a:r>
              <a:rPr lang="en-GB" dirty="0" smtClean="0"/>
              <a:t> </a:t>
            </a:r>
            <a:r>
              <a:rPr lang="en-GB" dirty="0" err="1" smtClean="0"/>
              <a:t>gallu</a:t>
            </a:r>
            <a:r>
              <a:rPr lang="en-GB" dirty="0" smtClean="0"/>
              <a:t> </a:t>
            </a:r>
            <a:r>
              <a:rPr lang="en-GB" dirty="0" err="1" smtClean="0"/>
              <a:t>gwrthdaro</a:t>
            </a:r>
            <a:r>
              <a:rPr lang="en-GB" dirty="0" smtClean="0"/>
              <a:t>, ac </a:t>
            </a:r>
            <a:r>
              <a:rPr lang="en-GB" dirty="0" err="1" smtClean="0"/>
              <a:t>fel</a:t>
            </a:r>
            <a:r>
              <a:rPr lang="en-GB" dirty="0" smtClean="0"/>
              <a:t> </a:t>
            </a:r>
            <a:r>
              <a:rPr lang="en-GB" dirty="0" err="1" smtClean="0"/>
              <a:t>oedolion</a:t>
            </a:r>
            <a:r>
              <a:rPr lang="en-GB" dirty="0" smtClean="0"/>
              <a:t> </a:t>
            </a:r>
            <a:r>
              <a:rPr lang="en-GB" dirty="0" err="1" smtClean="0"/>
              <a:t>mae’n</a:t>
            </a:r>
            <a:r>
              <a:rPr lang="en-GB" dirty="0" smtClean="0"/>
              <a:t> </a:t>
            </a:r>
            <a:r>
              <a:rPr lang="en-GB" dirty="0" err="1" smtClean="0"/>
              <a:t>rhaid</a:t>
            </a:r>
            <a:r>
              <a:rPr lang="en-GB" dirty="0" smtClean="0"/>
              <a:t> i </a:t>
            </a:r>
            <a:r>
              <a:rPr lang="en-GB" dirty="0" err="1" smtClean="0"/>
              <a:t>ni</a:t>
            </a:r>
            <a:r>
              <a:rPr lang="en-GB" dirty="0" smtClean="0"/>
              <a:t> </a:t>
            </a:r>
            <a:r>
              <a:rPr lang="en-GB" dirty="0" err="1" smtClean="0"/>
              <a:t>wneud</a:t>
            </a:r>
            <a:r>
              <a:rPr lang="en-GB" dirty="0" smtClean="0"/>
              <a:t> </a:t>
            </a:r>
            <a:r>
              <a:rPr lang="en-GB" dirty="0" err="1" smtClean="0"/>
              <a:t>beth</a:t>
            </a:r>
            <a:r>
              <a:rPr lang="en-GB" dirty="0" smtClean="0"/>
              <a:t> </a:t>
            </a:r>
            <a:r>
              <a:rPr lang="en-GB" dirty="0" err="1" smtClean="0"/>
              <a:t>sydd</a:t>
            </a:r>
            <a:r>
              <a:rPr lang="en-GB" dirty="0" smtClean="0"/>
              <a:t> </a:t>
            </a:r>
            <a:r>
              <a:rPr lang="en-GB" dirty="0" err="1" smtClean="0"/>
              <a:t>er</a:t>
            </a:r>
            <a:r>
              <a:rPr lang="en-GB" dirty="0" smtClean="0"/>
              <a:t> </a:t>
            </a:r>
            <a:r>
              <a:rPr lang="en-GB" dirty="0" err="1" smtClean="0"/>
              <a:t>lles</a:t>
            </a:r>
            <a:r>
              <a:rPr lang="en-GB" dirty="0" smtClean="0"/>
              <a:t> </a:t>
            </a:r>
            <a:r>
              <a:rPr lang="en-GB" dirty="0" err="1" smtClean="0"/>
              <a:t>pennaf</a:t>
            </a:r>
            <a:r>
              <a:rPr lang="en-GB" dirty="0" smtClean="0"/>
              <a:t> y plant. (</a:t>
            </a:r>
            <a:r>
              <a:rPr lang="en-GB" dirty="0" err="1" smtClean="0"/>
              <a:t>Erthygl</a:t>
            </a:r>
            <a:r>
              <a:rPr lang="en-GB" dirty="0" smtClean="0"/>
              <a:t> 3)</a:t>
            </a:r>
          </a:p>
          <a:p>
            <a:pPr>
              <a:defRPr sz="2000"/>
            </a:pPr>
            <a:endParaRPr lang="en-GB" dirty="0" smtClean="0"/>
          </a:p>
          <a:p>
            <a:pPr marL="0" marR="0" lvl="0" indent="0" defTabSz="914400" eaLnBrk="1" fontAlgn="auto" latinLnBrk="0" hangingPunct="1">
              <a:lnSpc>
                <a:spcPct val="100000"/>
              </a:lnSpc>
              <a:spcBef>
                <a:spcPts val="0"/>
              </a:spcBef>
              <a:spcAft>
                <a:spcPts val="0"/>
              </a:spcAft>
              <a:buClrTx/>
              <a:buSzTx/>
              <a:buFontTx/>
              <a:buNone/>
              <a:tabLst/>
              <a:defRPr sz="2000"/>
            </a:pPr>
            <a:r>
              <a:rPr lang="en-GB" dirty="0" smtClean="0"/>
              <a:t>Mae </a:t>
            </a:r>
            <a:r>
              <a:rPr lang="en-GB" dirty="0" err="1" smtClean="0"/>
              <a:t>erthyglau</a:t>
            </a:r>
            <a:r>
              <a:rPr lang="en-GB" dirty="0" smtClean="0"/>
              <a:t> 2, 3, 6</a:t>
            </a:r>
            <a:r>
              <a:rPr lang="en-GB" baseline="0" dirty="0" smtClean="0"/>
              <a:t> a </a:t>
            </a:r>
            <a:r>
              <a:rPr lang="en-GB" dirty="0" smtClean="0"/>
              <a:t>12 </a:t>
            </a:r>
            <a:r>
              <a:rPr lang="en-GB" dirty="0" err="1" smtClean="0"/>
              <a:t>yn</a:t>
            </a:r>
            <a:r>
              <a:rPr lang="en-GB" dirty="0" smtClean="0"/>
              <a:t> </a:t>
            </a:r>
            <a:r>
              <a:rPr lang="en-GB" dirty="0" err="1" smtClean="0"/>
              <a:t>aml</a:t>
            </a:r>
            <a:r>
              <a:rPr lang="en-GB" dirty="0" smtClean="0"/>
              <a:t> </a:t>
            </a:r>
            <a:r>
              <a:rPr lang="en-GB" dirty="0" err="1" smtClean="0"/>
              <a:t>yn</a:t>
            </a:r>
            <a:r>
              <a:rPr lang="en-GB" dirty="0" smtClean="0"/>
              <a:t> </a:t>
            </a:r>
            <a:r>
              <a:rPr lang="en-GB" dirty="0" err="1" smtClean="0"/>
              <a:t>cael</a:t>
            </a:r>
            <a:r>
              <a:rPr lang="en-GB" dirty="0" smtClean="0"/>
              <a:t> </a:t>
            </a:r>
            <a:r>
              <a:rPr lang="en-GB" dirty="0" err="1" smtClean="0"/>
              <a:t>eu</a:t>
            </a:r>
            <a:r>
              <a:rPr lang="en-GB" dirty="0" smtClean="0"/>
              <a:t> </a:t>
            </a:r>
            <a:r>
              <a:rPr lang="en-GB" dirty="0" err="1" smtClean="0"/>
              <a:t>hystyried</a:t>
            </a:r>
            <a:r>
              <a:rPr lang="en-GB" baseline="0" dirty="0" smtClean="0"/>
              <a:t> </a:t>
            </a:r>
            <a:r>
              <a:rPr lang="en-GB" baseline="0" dirty="0" err="1" smtClean="0"/>
              <a:t>fel</a:t>
            </a:r>
            <a:r>
              <a:rPr lang="en-GB" baseline="0" dirty="0" smtClean="0"/>
              <a:t> </a:t>
            </a:r>
            <a:r>
              <a:rPr lang="en-GB" baseline="0" dirty="0" err="1" smtClean="0"/>
              <a:t>erthyglau</a:t>
            </a:r>
            <a:r>
              <a:rPr lang="en-GB" dirty="0" smtClean="0"/>
              <a:t> </a:t>
            </a:r>
            <a:r>
              <a:rPr lang="en-GB" dirty="0" err="1" smtClean="0"/>
              <a:t>sylfaenol</a:t>
            </a:r>
            <a:r>
              <a:rPr lang="en-GB" dirty="0" smtClean="0"/>
              <a:t>/</a:t>
            </a:r>
            <a:r>
              <a:rPr lang="en-GB" dirty="0" err="1" smtClean="0"/>
              <a:t>egwyddorion</a:t>
            </a:r>
            <a:r>
              <a:rPr lang="en-GB" baseline="0" dirty="0" smtClean="0"/>
              <a:t> </a:t>
            </a:r>
            <a:r>
              <a:rPr lang="en-GB" baseline="0" dirty="0" err="1" smtClean="0"/>
              <a:t>tywys</a:t>
            </a:r>
            <a:r>
              <a:rPr lang="en-GB" dirty="0" smtClean="0"/>
              <a:t> </a:t>
            </a:r>
            <a:r>
              <a:rPr lang="en-GB" dirty="0" err="1" smtClean="0"/>
              <a:t>i’r</a:t>
            </a:r>
            <a:r>
              <a:rPr lang="en-GB" dirty="0" smtClean="0"/>
              <a:t> CCUHP.</a:t>
            </a:r>
            <a:endParaRPr lang="en-GB" dirty="0"/>
          </a:p>
        </p:txBody>
      </p:sp>
      <p:sp>
        <p:nvSpPr>
          <p:cNvPr id="4" name="Slide Number Placeholder 3"/>
          <p:cNvSpPr>
            <a:spLocks noGrp="1"/>
          </p:cNvSpPr>
          <p:nvPr>
            <p:ph type="sldNum" sz="quarter" idx="10"/>
          </p:nvPr>
        </p:nvSpPr>
        <p:spPr/>
        <p:txBody>
          <a:bodyPr/>
          <a:lstStyle/>
          <a:p>
            <a:fld id="{B0AB4736-67E8-405A-8E3D-08D93F354B5E}" type="slidenum">
              <a:rPr lang="en-GB" smtClean="0"/>
              <a:t>11</a:t>
            </a:fld>
            <a:endParaRPr lang="en-GB"/>
          </a:p>
        </p:txBody>
      </p:sp>
    </p:spTree>
    <p:extLst>
      <p:ext uri="{BB962C8B-B14F-4D97-AF65-F5344CB8AC3E}">
        <p14:creationId xmlns:p14="http://schemas.microsoft.com/office/powerpoint/2010/main" val="39510271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smtClean="0"/>
              <a:t>Focus of Slide – </a:t>
            </a:r>
            <a:r>
              <a:rPr lang="en-GB" b="0" baseline="0" dirty="0" smtClean="0"/>
              <a:t>Activity </a:t>
            </a:r>
            <a:endParaRPr lang="en-GB"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smtClean="0"/>
              <a:t>Context </a:t>
            </a:r>
            <a:r>
              <a:rPr lang="en-GB" dirty="0" smtClean="0"/>
              <a:t>Before going onto look at the five principles of the Right Way we will do a practical activity to explore how rights link to school life.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smtClean="0"/>
              <a:t>Activity - </a:t>
            </a:r>
            <a:r>
              <a:rPr lang="en-GB" dirty="0" smtClean="0"/>
              <a:t>Ask participants to work in small groups</a:t>
            </a:r>
            <a:r>
              <a:rPr lang="en-GB" baseline="0" dirty="0" smtClean="0"/>
              <a:t> and hand out a symbols card – these can be downloaded here - https://www.childcomwales.org.uk/uncrc-childrens-rights/uncrc-symbols-resource/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smtClean="0"/>
              <a:t>Ffocws</a:t>
            </a:r>
            <a:r>
              <a:rPr lang="en-GB" b="1" baseline="0" dirty="0" smtClean="0"/>
              <a:t> y </a:t>
            </a:r>
            <a:r>
              <a:rPr lang="en-GB" b="1" baseline="0" dirty="0" err="1" smtClean="0"/>
              <a:t>Sleid</a:t>
            </a:r>
            <a:r>
              <a:rPr lang="en-GB" b="1" baseline="0" dirty="0" smtClean="0"/>
              <a:t> </a:t>
            </a:r>
            <a:r>
              <a:rPr lang="en-GB" b="0" baseline="0" dirty="0" smtClean="0"/>
              <a:t>– Gweithgaredd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smtClean="0"/>
              <a:t>Cyd-destun</a:t>
            </a:r>
            <a:r>
              <a:rPr lang="en-GB" b="1" baseline="0" dirty="0" smtClean="0"/>
              <a:t> </a:t>
            </a:r>
            <a:r>
              <a:rPr lang="en-GB" b="0" baseline="0" dirty="0" err="1" smtClean="0"/>
              <a:t>Cyn</a:t>
            </a:r>
            <a:r>
              <a:rPr lang="en-GB" b="0" baseline="0" dirty="0" smtClean="0"/>
              <a:t> </a:t>
            </a:r>
            <a:r>
              <a:rPr lang="en-GB" b="0" baseline="0" dirty="0" err="1" smtClean="0"/>
              <a:t>mynd</a:t>
            </a:r>
            <a:r>
              <a:rPr lang="en-GB" b="0" baseline="0" dirty="0" smtClean="0"/>
              <a:t> </a:t>
            </a:r>
            <a:r>
              <a:rPr lang="en-GB" b="0" baseline="0" dirty="0" err="1" smtClean="0"/>
              <a:t>ymlaen</a:t>
            </a:r>
            <a:r>
              <a:rPr lang="en-GB" b="0" baseline="0" dirty="0" smtClean="0"/>
              <a:t> i </a:t>
            </a:r>
            <a:r>
              <a:rPr lang="en-GB" b="0" baseline="0" dirty="0" err="1" smtClean="0"/>
              <a:t>edrych</a:t>
            </a:r>
            <a:r>
              <a:rPr lang="en-GB" b="0" baseline="0" dirty="0" smtClean="0"/>
              <a:t> </a:t>
            </a:r>
            <a:r>
              <a:rPr lang="en-GB" b="0" baseline="0" dirty="0" err="1" smtClean="0"/>
              <a:t>ar</a:t>
            </a:r>
            <a:r>
              <a:rPr lang="en-GB" b="0" baseline="0" dirty="0" smtClean="0"/>
              <a:t> 5 </a:t>
            </a:r>
            <a:r>
              <a:rPr lang="en-GB" b="0" baseline="0" dirty="0" err="1" smtClean="0"/>
              <a:t>egwyddor</a:t>
            </a:r>
            <a:r>
              <a:rPr lang="en-GB" b="0" baseline="0" dirty="0" smtClean="0"/>
              <a:t> y </a:t>
            </a:r>
            <a:r>
              <a:rPr lang="en-GB" b="0" baseline="0" dirty="0" err="1" smtClean="0"/>
              <a:t>Ffordd</a:t>
            </a:r>
            <a:r>
              <a:rPr lang="en-GB" b="0" baseline="0" dirty="0" smtClean="0"/>
              <a:t> </a:t>
            </a:r>
            <a:r>
              <a:rPr lang="en-GB" b="0" baseline="0" dirty="0" err="1" smtClean="0"/>
              <a:t>Gywir</a:t>
            </a:r>
            <a:r>
              <a:rPr lang="en-GB" b="0" baseline="0" dirty="0" smtClean="0"/>
              <a:t>, </a:t>
            </a:r>
            <a:r>
              <a:rPr lang="en-GB" b="0" baseline="0" dirty="0" err="1" smtClean="0"/>
              <a:t>byddwn</a:t>
            </a:r>
            <a:r>
              <a:rPr lang="en-GB" b="0" baseline="0" dirty="0" smtClean="0"/>
              <a:t> </a:t>
            </a:r>
            <a:r>
              <a:rPr lang="en-GB" b="0" baseline="0" dirty="0" err="1" smtClean="0"/>
              <a:t>ni’n</a:t>
            </a:r>
            <a:r>
              <a:rPr lang="en-GB" b="0" baseline="0" dirty="0" smtClean="0"/>
              <a:t> </a:t>
            </a:r>
            <a:r>
              <a:rPr lang="en-GB" b="0" baseline="0" dirty="0" err="1" smtClean="0"/>
              <a:t>gwneud</a:t>
            </a:r>
            <a:r>
              <a:rPr lang="en-GB" b="0" baseline="0" dirty="0" smtClean="0"/>
              <a:t> </a:t>
            </a:r>
            <a:r>
              <a:rPr lang="en-GB" b="0" baseline="0" dirty="0" err="1" smtClean="0"/>
              <a:t>gweithgaredd</a:t>
            </a:r>
            <a:r>
              <a:rPr lang="en-GB" b="0" baseline="0" dirty="0" smtClean="0"/>
              <a:t> </a:t>
            </a:r>
            <a:r>
              <a:rPr lang="en-GB" b="0" baseline="0" dirty="0" err="1" smtClean="0"/>
              <a:t>ymarferol</a:t>
            </a:r>
            <a:r>
              <a:rPr lang="en-GB" b="0" baseline="0" dirty="0" smtClean="0"/>
              <a:t> i </a:t>
            </a:r>
            <a:r>
              <a:rPr lang="en-GB" b="0" baseline="0" dirty="0" err="1" smtClean="0"/>
              <a:t>archwilio’r</a:t>
            </a:r>
            <a:r>
              <a:rPr lang="en-GB" b="0" baseline="0" dirty="0" smtClean="0"/>
              <a:t> </a:t>
            </a:r>
            <a:r>
              <a:rPr lang="en-GB" b="0" baseline="0" dirty="0" err="1" smtClean="0"/>
              <a:t>cysylltiad</a:t>
            </a:r>
            <a:r>
              <a:rPr lang="en-GB" b="0" baseline="0" dirty="0" smtClean="0"/>
              <a:t> </a:t>
            </a:r>
            <a:r>
              <a:rPr lang="en-GB" b="0" baseline="0" dirty="0" err="1" smtClean="0"/>
              <a:t>rhwng</a:t>
            </a:r>
            <a:r>
              <a:rPr lang="en-GB" b="0" baseline="0" dirty="0" smtClean="0"/>
              <a:t> </a:t>
            </a:r>
            <a:r>
              <a:rPr lang="en-GB" b="0" baseline="0" dirty="0" err="1" smtClean="0"/>
              <a:t>hawliau</a:t>
            </a:r>
            <a:r>
              <a:rPr lang="en-GB" b="0" baseline="0" dirty="0" smtClean="0"/>
              <a:t> a </a:t>
            </a:r>
            <a:r>
              <a:rPr lang="en-GB" b="0" baseline="0" dirty="0" err="1" smtClean="0"/>
              <a:t>bywyd</a:t>
            </a:r>
            <a:r>
              <a:rPr lang="en-GB" b="0" baseline="0" dirty="0" smtClean="0"/>
              <a:t> </a:t>
            </a:r>
            <a:r>
              <a:rPr lang="en-GB" b="0" baseline="0" dirty="0" err="1" smtClean="0"/>
              <a:t>ysgol</a:t>
            </a:r>
            <a:r>
              <a:rPr lang="en-GB" b="0" baseline="0"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smtClean="0"/>
          </a:p>
          <a:p>
            <a:r>
              <a:rPr lang="en-GB" b="1" baseline="0" dirty="0" smtClean="0"/>
              <a:t>Gweithgaredd </a:t>
            </a:r>
            <a:r>
              <a:rPr lang="en-GB" b="0" baseline="0" dirty="0" smtClean="0"/>
              <a:t>– </a:t>
            </a:r>
            <a:r>
              <a:rPr lang="en-GB" sz="1200" kern="1200" dirty="0" err="1" smtClean="0">
                <a:solidFill>
                  <a:schemeClr val="tx1"/>
                </a:solidFill>
                <a:latin typeface="+mn-lt"/>
                <a:ea typeface="+mn-ea"/>
                <a:cs typeface="+mn-cs"/>
              </a:rPr>
              <a:t>Gofynnwch</a:t>
            </a:r>
            <a:r>
              <a:rPr lang="en-GB" sz="1200" kern="1200" dirty="0" smtClean="0">
                <a:solidFill>
                  <a:schemeClr val="tx1"/>
                </a:solidFill>
                <a:latin typeface="+mn-lt"/>
                <a:ea typeface="+mn-ea"/>
                <a:cs typeface="+mn-cs"/>
              </a:rPr>
              <a:t> i </a:t>
            </a:r>
            <a:r>
              <a:rPr lang="en-GB" sz="1200" kern="1200" dirty="0" err="1" smtClean="0">
                <a:solidFill>
                  <a:schemeClr val="tx1"/>
                </a:solidFill>
                <a:latin typeface="+mn-lt"/>
                <a:ea typeface="+mn-ea"/>
                <a:cs typeface="+mn-cs"/>
              </a:rPr>
              <a:t>gyfranogwyr</a:t>
            </a:r>
            <a:r>
              <a:rPr lang="en-GB" sz="1200" kern="1200" dirty="0" smtClean="0">
                <a:solidFill>
                  <a:schemeClr val="tx1"/>
                </a:solidFill>
                <a:latin typeface="+mn-lt"/>
                <a:ea typeface="+mn-ea"/>
                <a:cs typeface="+mn-cs"/>
              </a:rPr>
              <a:t> i </a:t>
            </a:r>
            <a:r>
              <a:rPr lang="en-GB" sz="1200" kern="1200" dirty="0" err="1" smtClean="0">
                <a:solidFill>
                  <a:schemeClr val="tx1"/>
                </a:solidFill>
                <a:latin typeface="+mn-lt"/>
                <a:ea typeface="+mn-ea"/>
                <a:cs typeface="+mn-cs"/>
              </a:rPr>
              <a:t>weithio</a:t>
            </a:r>
            <a:r>
              <a:rPr lang="en-GB" sz="1200" kern="1200" dirty="0" smtClean="0">
                <a:solidFill>
                  <a:schemeClr val="tx1"/>
                </a:solidFill>
                <a:latin typeface="+mn-lt"/>
                <a:ea typeface="+mn-ea"/>
                <a:cs typeface="+mn-cs"/>
              </a:rPr>
              <a:t> </a:t>
            </a:r>
            <a:r>
              <a:rPr lang="en-GB" sz="1200" kern="1200" dirty="0" err="1" smtClean="0">
                <a:solidFill>
                  <a:schemeClr val="tx1"/>
                </a:solidFill>
                <a:latin typeface="+mn-lt"/>
                <a:ea typeface="+mn-ea"/>
                <a:cs typeface="+mn-cs"/>
              </a:rPr>
              <a:t>mewn</a:t>
            </a:r>
            <a:r>
              <a:rPr lang="en-GB" sz="1200" kern="1200" dirty="0" smtClean="0">
                <a:solidFill>
                  <a:schemeClr val="tx1"/>
                </a:solidFill>
                <a:latin typeface="+mn-lt"/>
                <a:ea typeface="+mn-ea"/>
                <a:cs typeface="+mn-cs"/>
              </a:rPr>
              <a:t> </a:t>
            </a:r>
            <a:r>
              <a:rPr lang="en-GB" sz="1200" kern="1200" dirty="0" err="1" smtClean="0">
                <a:solidFill>
                  <a:schemeClr val="tx1"/>
                </a:solidFill>
                <a:latin typeface="+mn-lt"/>
                <a:ea typeface="+mn-ea"/>
                <a:cs typeface="+mn-cs"/>
              </a:rPr>
              <a:t>grwpiau</a:t>
            </a:r>
            <a:r>
              <a:rPr lang="en-GB" sz="1200" kern="1200" dirty="0" smtClean="0">
                <a:solidFill>
                  <a:schemeClr val="tx1"/>
                </a:solidFill>
                <a:latin typeface="+mn-lt"/>
                <a:ea typeface="+mn-ea"/>
                <a:cs typeface="+mn-cs"/>
              </a:rPr>
              <a:t> </a:t>
            </a:r>
            <a:r>
              <a:rPr lang="en-GB" sz="1200" kern="1200" dirty="0" err="1" smtClean="0">
                <a:solidFill>
                  <a:schemeClr val="tx1"/>
                </a:solidFill>
                <a:latin typeface="+mn-lt"/>
                <a:ea typeface="+mn-ea"/>
                <a:cs typeface="+mn-cs"/>
              </a:rPr>
              <a:t>bach</a:t>
            </a:r>
            <a:r>
              <a:rPr lang="en-GB" sz="1200" kern="1200" dirty="0" smtClean="0">
                <a:solidFill>
                  <a:schemeClr val="tx1"/>
                </a:solidFill>
                <a:latin typeface="+mn-lt"/>
                <a:ea typeface="+mn-ea"/>
                <a:cs typeface="+mn-cs"/>
              </a:rPr>
              <a:t> a </a:t>
            </a:r>
            <a:r>
              <a:rPr lang="en-GB" sz="1200" kern="1200" dirty="0" err="1" smtClean="0">
                <a:solidFill>
                  <a:schemeClr val="tx1"/>
                </a:solidFill>
                <a:latin typeface="+mn-lt"/>
                <a:ea typeface="+mn-ea"/>
                <a:cs typeface="+mn-cs"/>
              </a:rPr>
              <a:t>darparwch</a:t>
            </a:r>
            <a:r>
              <a:rPr lang="en-GB" sz="1200" kern="1200" dirty="0" smtClean="0">
                <a:solidFill>
                  <a:schemeClr val="tx1"/>
                </a:solidFill>
                <a:latin typeface="+mn-lt"/>
                <a:ea typeface="+mn-ea"/>
                <a:cs typeface="+mn-cs"/>
              </a:rPr>
              <a:t> </a:t>
            </a:r>
            <a:r>
              <a:rPr lang="en-GB" sz="1200" kern="1200" dirty="0" err="1" smtClean="0">
                <a:solidFill>
                  <a:schemeClr val="tx1"/>
                </a:solidFill>
                <a:latin typeface="+mn-lt"/>
                <a:ea typeface="+mn-ea"/>
                <a:cs typeface="+mn-cs"/>
              </a:rPr>
              <a:t>gerdyn</a:t>
            </a:r>
            <a:r>
              <a:rPr lang="en-GB" sz="1200" kern="1200" dirty="0" smtClean="0">
                <a:solidFill>
                  <a:schemeClr val="tx1"/>
                </a:solidFill>
                <a:latin typeface="+mn-lt"/>
                <a:ea typeface="+mn-ea"/>
                <a:cs typeface="+mn-cs"/>
              </a:rPr>
              <a:t> </a:t>
            </a:r>
            <a:r>
              <a:rPr lang="en-GB" sz="1200" kern="1200" dirty="0" err="1" smtClean="0">
                <a:solidFill>
                  <a:schemeClr val="tx1"/>
                </a:solidFill>
                <a:latin typeface="+mn-lt"/>
                <a:ea typeface="+mn-ea"/>
                <a:cs typeface="+mn-cs"/>
              </a:rPr>
              <a:t>symbolau</a:t>
            </a:r>
            <a:r>
              <a:rPr lang="en-GB" sz="1200" kern="1200" dirty="0" smtClean="0">
                <a:solidFill>
                  <a:schemeClr val="tx1"/>
                </a:solidFill>
                <a:latin typeface="+mn-lt"/>
                <a:ea typeface="+mn-ea"/>
                <a:cs typeface="+mn-cs"/>
              </a:rPr>
              <a:t> – gall y </a:t>
            </a:r>
            <a:r>
              <a:rPr lang="en-GB" sz="1200" kern="1200" dirty="0" err="1" smtClean="0">
                <a:solidFill>
                  <a:schemeClr val="tx1"/>
                </a:solidFill>
                <a:latin typeface="+mn-lt"/>
                <a:ea typeface="+mn-ea"/>
                <a:cs typeface="+mn-cs"/>
              </a:rPr>
              <a:t>rhain</a:t>
            </a:r>
            <a:r>
              <a:rPr lang="en-GB" sz="1200" kern="1200" dirty="0" smtClean="0">
                <a:solidFill>
                  <a:schemeClr val="tx1"/>
                </a:solidFill>
                <a:latin typeface="+mn-lt"/>
                <a:ea typeface="+mn-ea"/>
                <a:cs typeface="+mn-cs"/>
              </a:rPr>
              <a:t> </a:t>
            </a:r>
            <a:r>
              <a:rPr lang="en-GB" sz="1200" kern="1200" dirty="0" err="1" smtClean="0">
                <a:solidFill>
                  <a:schemeClr val="tx1"/>
                </a:solidFill>
                <a:latin typeface="+mn-lt"/>
                <a:ea typeface="+mn-ea"/>
                <a:cs typeface="+mn-cs"/>
              </a:rPr>
              <a:t>cael</a:t>
            </a:r>
            <a:r>
              <a:rPr lang="en-GB" sz="1200" kern="1200" dirty="0" smtClean="0">
                <a:solidFill>
                  <a:schemeClr val="tx1"/>
                </a:solidFill>
                <a:latin typeface="+mn-lt"/>
                <a:ea typeface="+mn-ea"/>
                <a:cs typeface="+mn-cs"/>
              </a:rPr>
              <a:t> </a:t>
            </a:r>
            <a:r>
              <a:rPr lang="en-GB" sz="1200" kern="1200" dirty="0" err="1" smtClean="0">
                <a:solidFill>
                  <a:schemeClr val="tx1"/>
                </a:solidFill>
                <a:latin typeface="+mn-lt"/>
                <a:ea typeface="+mn-ea"/>
                <a:cs typeface="+mn-cs"/>
              </a:rPr>
              <a:t>eu</a:t>
            </a:r>
            <a:r>
              <a:rPr lang="en-GB" sz="1200" kern="1200" dirty="0" smtClean="0">
                <a:solidFill>
                  <a:schemeClr val="tx1"/>
                </a:solidFill>
                <a:latin typeface="+mn-lt"/>
                <a:ea typeface="+mn-ea"/>
                <a:cs typeface="+mn-cs"/>
              </a:rPr>
              <a:t> </a:t>
            </a:r>
            <a:r>
              <a:rPr lang="en-GB" sz="1200" kern="1200" dirty="0" err="1" smtClean="0">
                <a:solidFill>
                  <a:schemeClr val="tx1"/>
                </a:solidFill>
                <a:latin typeface="+mn-lt"/>
                <a:ea typeface="+mn-ea"/>
                <a:cs typeface="+mn-cs"/>
              </a:rPr>
              <a:t>lawr</a:t>
            </a:r>
            <a:r>
              <a:rPr lang="en-GB" sz="1200" kern="1200" dirty="0" smtClean="0">
                <a:solidFill>
                  <a:schemeClr val="tx1"/>
                </a:solidFill>
                <a:latin typeface="+mn-lt"/>
                <a:ea typeface="+mn-ea"/>
                <a:cs typeface="+mn-cs"/>
              </a:rPr>
              <a:t> </a:t>
            </a:r>
            <a:r>
              <a:rPr lang="en-GB" sz="1200" kern="1200" dirty="0" err="1" smtClean="0">
                <a:solidFill>
                  <a:schemeClr val="tx1"/>
                </a:solidFill>
                <a:latin typeface="+mn-lt"/>
                <a:ea typeface="+mn-ea"/>
                <a:cs typeface="+mn-cs"/>
              </a:rPr>
              <a:t>lwytho</a:t>
            </a:r>
            <a:r>
              <a:rPr lang="en-GB" sz="1200" kern="1200" dirty="0" smtClean="0">
                <a:solidFill>
                  <a:schemeClr val="tx1"/>
                </a:solidFill>
                <a:latin typeface="+mn-lt"/>
                <a:ea typeface="+mn-ea"/>
                <a:cs typeface="+mn-cs"/>
              </a:rPr>
              <a:t> </a:t>
            </a:r>
            <a:r>
              <a:rPr lang="en-GB" sz="1200" kern="1200" dirty="0" err="1" smtClean="0">
                <a:solidFill>
                  <a:schemeClr val="tx1"/>
                </a:solidFill>
                <a:latin typeface="+mn-lt"/>
                <a:ea typeface="+mn-ea"/>
                <a:cs typeface="+mn-cs"/>
              </a:rPr>
              <a:t>yma</a:t>
            </a:r>
            <a:r>
              <a:rPr lang="en-GB" sz="1200" kern="1200" dirty="0" smtClean="0">
                <a:solidFill>
                  <a:schemeClr val="tx1"/>
                </a:solidFill>
                <a:latin typeface="+mn-lt"/>
                <a:ea typeface="+mn-ea"/>
                <a:cs typeface="+mn-cs"/>
              </a:rPr>
              <a:t>  - https://www.complantcymru.org.uk/ccuhp-hawliau-plant/adnodd-symbolau-ccuhp/</a:t>
            </a:r>
            <a:endParaRPr lang="en-GB" sz="1200" b="1" kern="1200" dirty="0" smtClean="0">
              <a:solidFill>
                <a:schemeClr val="tx1"/>
              </a:solidFill>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B0AB4736-67E8-405A-8E3D-08D93F354B5E}" type="slidenum">
              <a:rPr lang="en-GB" smtClean="0"/>
              <a:t>12</a:t>
            </a:fld>
            <a:endParaRPr lang="en-GB"/>
          </a:p>
        </p:txBody>
      </p:sp>
    </p:spTree>
    <p:extLst>
      <p:ext uri="{BB962C8B-B14F-4D97-AF65-F5344CB8AC3E}">
        <p14:creationId xmlns:p14="http://schemas.microsoft.com/office/powerpoint/2010/main" val="27806137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smtClean="0"/>
              <a:t>Focus of Slide – </a:t>
            </a:r>
            <a:r>
              <a:rPr lang="en-GB" sz="1200" b="0" baseline="0" dirty="0" smtClean="0"/>
              <a:t>How UNCRC links to education</a:t>
            </a:r>
            <a:endParaRPr lang="en-GB" sz="1200"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smtClean="0"/>
              <a:t>Context -</a:t>
            </a:r>
            <a:r>
              <a:rPr lang="en-GB" sz="1200" dirty="0" smtClean="0"/>
              <a:t>This was created by teachers</a:t>
            </a:r>
            <a:r>
              <a:rPr lang="en-GB" sz="1200" baseline="0" dirty="0" smtClean="0"/>
              <a:t> in 2015 to show that schools do lots of work linked to rights.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smtClean="0"/>
              <a:t>In fact, everything schools do can be underpinned by the rights of the child.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smtClean="0"/>
              <a:t>It’s not an add-on, it underpins what schools are already doing – and it can be very powerful if teachers and pupils can make the link and understand that the work they do is helping them experience their rights.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smtClean="0"/>
              <a:t>If teachers were doing this mapping exercise today, it would be different.  (see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err="1" smtClean="0"/>
              <a:t>Ffocws</a:t>
            </a:r>
            <a:r>
              <a:rPr lang="en-GB" sz="1200" b="1" baseline="0" dirty="0" smtClean="0"/>
              <a:t> y </a:t>
            </a:r>
            <a:r>
              <a:rPr lang="en-GB" sz="1200" b="1" baseline="0" dirty="0" err="1" smtClean="0"/>
              <a:t>Sleid</a:t>
            </a:r>
            <a:r>
              <a:rPr lang="en-GB" sz="1200" b="1" baseline="0" dirty="0" smtClean="0"/>
              <a:t> </a:t>
            </a:r>
            <a:r>
              <a:rPr lang="en-GB" sz="1200" b="0" baseline="0" dirty="0" smtClean="0"/>
              <a:t>– Beth </a:t>
            </a:r>
            <a:r>
              <a:rPr lang="en-GB" sz="1200" b="0" baseline="0" dirty="0" err="1" smtClean="0"/>
              <a:t>yw’r</a:t>
            </a:r>
            <a:r>
              <a:rPr lang="en-GB" sz="1200" b="0" baseline="0" dirty="0" smtClean="0"/>
              <a:t> </a:t>
            </a:r>
            <a:r>
              <a:rPr lang="en-GB" sz="1200" b="0" baseline="0" dirty="0" err="1" smtClean="0"/>
              <a:t>cysylltiad</a:t>
            </a:r>
            <a:r>
              <a:rPr lang="en-GB" sz="1200" b="0" baseline="0" dirty="0" smtClean="0"/>
              <a:t> </a:t>
            </a:r>
            <a:r>
              <a:rPr lang="en-GB" sz="1200" b="0" baseline="0" dirty="0" err="1" smtClean="0"/>
              <a:t>rhwng</a:t>
            </a:r>
            <a:r>
              <a:rPr lang="en-GB" sz="1200" b="0" baseline="0" dirty="0" smtClean="0"/>
              <a:t> CCUHP ac </a:t>
            </a:r>
            <a:r>
              <a:rPr lang="en-GB" sz="1200" b="0" baseline="0" dirty="0" err="1" smtClean="0"/>
              <a:t>addysg</a:t>
            </a:r>
            <a:endParaRPr lang="en-GB" sz="1200" b="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err="1" smtClean="0"/>
              <a:t>Cyd-destun</a:t>
            </a:r>
            <a:r>
              <a:rPr lang="en-GB" sz="1200" b="1" baseline="0" dirty="0" smtClean="0"/>
              <a:t> - </a:t>
            </a:r>
            <a:r>
              <a:rPr lang="en-GB" sz="1200" b="0" baseline="0" dirty="0" err="1" smtClean="0"/>
              <a:t>Cafodd</a:t>
            </a:r>
            <a:r>
              <a:rPr lang="en-GB" sz="1200" b="0" baseline="0" dirty="0" smtClean="0"/>
              <a:t> </a:t>
            </a:r>
            <a:r>
              <a:rPr lang="en-GB" sz="1200" b="0" baseline="0" dirty="0" err="1" smtClean="0"/>
              <a:t>hyn</a:t>
            </a:r>
            <a:r>
              <a:rPr lang="en-GB" sz="1200" b="0" baseline="0" dirty="0" smtClean="0"/>
              <a:t> </a:t>
            </a:r>
            <a:r>
              <a:rPr lang="en-GB" sz="1200" b="0" baseline="0" dirty="0" err="1" smtClean="0"/>
              <a:t>ei</a:t>
            </a:r>
            <a:r>
              <a:rPr lang="en-GB" sz="1200" b="0" baseline="0" dirty="0" smtClean="0"/>
              <a:t> </a:t>
            </a:r>
            <a:r>
              <a:rPr lang="en-GB" sz="1200" b="0" baseline="0" dirty="0" err="1" smtClean="0"/>
              <a:t>greu</a:t>
            </a:r>
            <a:r>
              <a:rPr lang="en-GB" sz="1200" b="0" baseline="0" dirty="0" smtClean="0"/>
              <a:t> </a:t>
            </a:r>
            <a:r>
              <a:rPr lang="en-GB" sz="1200" b="0" baseline="0" dirty="0" err="1" smtClean="0"/>
              <a:t>gan</a:t>
            </a:r>
            <a:r>
              <a:rPr lang="en-GB" sz="1200" b="0" baseline="0" dirty="0" smtClean="0"/>
              <a:t> </a:t>
            </a:r>
            <a:r>
              <a:rPr lang="en-GB" sz="1200" b="0" baseline="0" dirty="0" err="1" smtClean="0"/>
              <a:t>athrawon</a:t>
            </a:r>
            <a:r>
              <a:rPr lang="en-GB" sz="1200" b="0" baseline="0" dirty="0" smtClean="0"/>
              <a:t> </a:t>
            </a:r>
            <a:r>
              <a:rPr lang="en-GB" sz="1200" b="0" baseline="0" dirty="0" err="1" smtClean="0"/>
              <a:t>yn</a:t>
            </a:r>
            <a:r>
              <a:rPr lang="en-GB" sz="1200" b="0" baseline="0" dirty="0" smtClean="0"/>
              <a:t> 2015, ac </a:t>
            </a:r>
            <a:r>
              <a:rPr lang="en-GB" sz="1200" b="0" baseline="0" dirty="0" err="1" smtClean="0"/>
              <a:t>mae’n</a:t>
            </a:r>
            <a:r>
              <a:rPr lang="en-GB" sz="1200" b="0" baseline="0" dirty="0" smtClean="0"/>
              <a:t> </a:t>
            </a:r>
            <a:r>
              <a:rPr lang="en-GB" sz="1200" b="0" baseline="0" dirty="0" err="1" smtClean="0"/>
              <a:t>dangos</a:t>
            </a:r>
            <a:r>
              <a:rPr lang="en-GB" sz="1200" b="0" baseline="0" dirty="0" smtClean="0"/>
              <a:t> bod </a:t>
            </a:r>
            <a:r>
              <a:rPr lang="en-GB" sz="1200" b="0" baseline="0" dirty="0" err="1" smtClean="0"/>
              <a:t>ysgolion</a:t>
            </a:r>
            <a:r>
              <a:rPr lang="en-GB" sz="1200" b="0" baseline="0" dirty="0" smtClean="0"/>
              <a:t> </a:t>
            </a:r>
            <a:r>
              <a:rPr lang="en-GB" sz="1200" b="0" baseline="0" dirty="0" err="1" smtClean="0"/>
              <a:t>eisoes</a:t>
            </a:r>
            <a:r>
              <a:rPr lang="en-GB" sz="1200" b="0" baseline="0" dirty="0" smtClean="0"/>
              <a:t> </a:t>
            </a:r>
            <a:r>
              <a:rPr lang="en-GB" sz="1200" b="0" baseline="0" dirty="0" err="1" smtClean="0"/>
              <a:t>yn</a:t>
            </a:r>
            <a:r>
              <a:rPr lang="en-GB" sz="1200" b="0" baseline="0" dirty="0" smtClean="0"/>
              <a:t> </a:t>
            </a:r>
            <a:r>
              <a:rPr lang="en-GB" sz="1200" b="0" baseline="0" dirty="0" err="1" smtClean="0"/>
              <a:t>gwneud</a:t>
            </a:r>
            <a:r>
              <a:rPr lang="en-GB" sz="1200" b="0" baseline="0" dirty="0" smtClean="0"/>
              <a:t> </a:t>
            </a:r>
            <a:r>
              <a:rPr lang="en-GB" sz="1200" b="0" baseline="0" dirty="0" err="1" smtClean="0"/>
              <a:t>llawer</a:t>
            </a:r>
            <a:r>
              <a:rPr lang="en-GB" sz="1200" b="0" baseline="0" dirty="0" smtClean="0"/>
              <a:t> o </a:t>
            </a:r>
            <a:r>
              <a:rPr lang="en-GB" sz="1200" b="0" baseline="0" dirty="0" err="1" smtClean="0"/>
              <a:t>waith</a:t>
            </a:r>
            <a:r>
              <a:rPr lang="en-GB" sz="1200" b="0" baseline="0" dirty="0" smtClean="0"/>
              <a:t> </a:t>
            </a:r>
            <a:r>
              <a:rPr lang="en-GB" sz="1200" b="0" baseline="0" dirty="0" err="1" smtClean="0"/>
              <a:t>sy’n</a:t>
            </a:r>
            <a:r>
              <a:rPr lang="en-GB" sz="1200" b="0" baseline="0" dirty="0" smtClean="0"/>
              <a:t> </a:t>
            </a:r>
            <a:r>
              <a:rPr lang="en-GB" sz="1200" b="0" baseline="0" dirty="0" err="1" smtClean="0"/>
              <a:t>gysylltiedig</a:t>
            </a:r>
            <a:r>
              <a:rPr lang="en-GB" sz="1200" b="0" baseline="0" dirty="0" smtClean="0"/>
              <a:t> â </a:t>
            </a:r>
            <a:r>
              <a:rPr lang="en-GB" sz="1200" b="0" baseline="0" dirty="0" err="1" smtClean="0"/>
              <a:t>hawliau</a:t>
            </a:r>
            <a:r>
              <a:rPr lang="en-GB" sz="1200" b="0" baseline="0" dirty="0" smtClean="0"/>
              <a:t>. </a:t>
            </a:r>
            <a:r>
              <a:rPr lang="en-GB" sz="1200" b="0" baseline="0" dirty="0" err="1" smtClean="0"/>
              <a:t>Yn</a:t>
            </a:r>
            <a:r>
              <a:rPr lang="en-GB" sz="1200" b="0" baseline="0" dirty="0" smtClean="0"/>
              <a:t> </a:t>
            </a:r>
            <a:r>
              <a:rPr lang="en-GB" sz="1200" b="0" baseline="0" dirty="0" err="1" smtClean="0"/>
              <a:t>wir</a:t>
            </a:r>
            <a:r>
              <a:rPr lang="en-GB" sz="1200" b="0" baseline="0" dirty="0" smtClean="0"/>
              <a:t>, gall </a:t>
            </a:r>
            <a:r>
              <a:rPr lang="en-GB" sz="1200" b="0" baseline="0" dirty="0" err="1" smtClean="0"/>
              <a:t>popeth</a:t>
            </a:r>
            <a:r>
              <a:rPr lang="en-GB" sz="1200" b="0" baseline="0" dirty="0" smtClean="0"/>
              <a:t> </a:t>
            </a:r>
            <a:r>
              <a:rPr lang="en-GB" sz="1200" b="0" baseline="0" dirty="0" err="1" smtClean="0"/>
              <a:t>mae</a:t>
            </a:r>
            <a:r>
              <a:rPr lang="en-GB" sz="1200" b="0" baseline="0" dirty="0" smtClean="0"/>
              <a:t> </a:t>
            </a:r>
            <a:r>
              <a:rPr lang="en-GB" sz="1200" b="0" baseline="0" dirty="0" err="1" smtClean="0"/>
              <a:t>ysgolion</a:t>
            </a:r>
            <a:r>
              <a:rPr lang="en-GB" sz="1200" b="0" baseline="0" dirty="0" smtClean="0"/>
              <a:t> </a:t>
            </a:r>
            <a:r>
              <a:rPr lang="en-GB" sz="1200" b="0" baseline="0" dirty="0" err="1" smtClean="0"/>
              <a:t>yn</a:t>
            </a:r>
            <a:r>
              <a:rPr lang="en-GB" sz="1200" b="0" baseline="0" dirty="0" smtClean="0"/>
              <a:t> </a:t>
            </a:r>
            <a:r>
              <a:rPr lang="en-GB" sz="1200" b="0" baseline="0" dirty="0" err="1" smtClean="0"/>
              <a:t>ei</a:t>
            </a:r>
            <a:r>
              <a:rPr lang="en-GB" sz="1200" b="0" baseline="0" dirty="0" smtClean="0"/>
              <a:t> </a:t>
            </a:r>
            <a:r>
              <a:rPr lang="en-GB" sz="1200" b="0" baseline="0" dirty="0" err="1" smtClean="0"/>
              <a:t>wneud</a:t>
            </a:r>
            <a:r>
              <a:rPr lang="en-GB" sz="1200" b="0" baseline="0" dirty="0" smtClean="0"/>
              <a:t> </a:t>
            </a:r>
            <a:r>
              <a:rPr lang="en-GB" sz="1200" b="0" baseline="0" dirty="0" err="1" smtClean="0"/>
              <a:t>gael</a:t>
            </a:r>
            <a:r>
              <a:rPr lang="en-GB" sz="1200" b="0" baseline="0" dirty="0" smtClean="0"/>
              <a:t> </a:t>
            </a:r>
            <a:r>
              <a:rPr lang="en-GB" sz="1200" b="0" baseline="0" dirty="0" err="1" smtClean="0"/>
              <a:t>ei</a:t>
            </a:r>
            <a:r>
              <a:rPr lang="en-GB" sz="1200" b="0" baseline="0" dirty="0" smtClean="0"/>
              <a:t> </a:t>
            </a:r>
            <a:r>
              <a:rPr lang="en-GB" sz="1200" b="0" baseline="0" dirty="0" err="1" smtClean="0"/>
              <a:t>seilio</a:t>
            </a:r>
            <a:r>
              <a:rPr lang="en-GB" sz="1200" b="0" baseline="0" dirty="0" smtClean="0"/>
              <a:t> </a:t>
            </a:r>
            <a:r>
              <a:rPr lang="en-GB" sz="1200" b="0" baseline="0" dirty="0" err="1" smtClean="0"/>
              <a:t>ar</a:t>
            </a:r>
            <a:r>
              <a:rPr lang="en-GB" sz="1200" b="0" baseline="0" dirty="0" smtClean="0"/>
              <a:t> </a:t>
            </a:r>
            <a:r>
              <a:rPr lang="en-GB" sz="1200" b="0" baseline="0" dirty="0" err="1" smtClean="0"/>
              <a:t>hawliau’r</a:t>
            </a:r>
            <a:r>
              <a:rPr lang="en-GB" sz="1200" b="0" baseline="0" dirty="0" smtClean="0"/>
              <a:t> </a:t>
            </a:r>
            <a:r>
              <a:rPr lang="en-GB" sz="1200" b="0" baseline="0" dirty="0" err="1" smtClean="0"/>
              <a:t>plentyn</a:t>
            </a:r>
            <a:r>
              <a:rPr lang="en-GB" sz="1200" b="0" baseline="0" dirty="0" smtClean="0"/>
              <a:t>. </a:t>
            </a:r>
            <a:r>
              <a:rPr lang="en-GB" sz="1200" b="0" baseline="0" dirty="0" err="1" smtClean="0"/>
              <a:t>Nid</a:t>
            </a:r>
            <a:r>
              <a:rPr lang="en-GB" sz="1200" b="0" baseline="0" dirty="0" smtClean="0"/>
              <a:t> </a:t>
            </a:r>
            <a:r>
              <a:rPr lang="en-GB" sz="1200" b="0" baseline="0" dirty="0" err="1" smtClean="0"/>
              <a:t>rhyw</a:t>
            </a:r>
            <a:r>
              <a:rPr lang="en-GB" sz="1200" b="0" baseline="0" dirty="0" smtClean="0"/>
              <a:t> </a:t>
            </a:r>
            <a:r>
              <a:rPr lang="en-GB" sz="1200" b="0" baseline="0" dirty="0" err="1" smtClean="0"/>
              <a:t>atodiad</a:t>
            </a:r>
            <a:r>
              <a:rPr lang="en-GB" sz="1200" b="0" baseline="0" dirty="0" smtClean="0"/>
              <a:t> </a:t>
            </a:r>
            <a:r>
              <a:rPr lang="en-GB" sz="1200" b="0" baseline="0" dirty="0" err="1" smtClean="0"/>
              <a:t>yw</a:t>
            </a:r>
            <a:r>
              <a:rPr lang="en-GB" sz="1200" b="0" baseline="0" dirty="0" smtClean="0"/>
              <a:t> </a:t>
            </a:r>
            <a:r>
              <a:rPr lang="en-GB" sz="1200" b="0" baseline="0" dirty="0" err="1" smtClean="0"/>
              <a:t>hynny</a:t>
            </a:r>
            <a:r>
              <a:rPr lang="en-GB" sz="1200" b="0" baseline="0" dirty="0" smtClean="0"/>
              <a:t>, </a:t>
            </a:r>
            <a:r>
              <a:rPr lang="en-GB" sz="1200" b="0" baseline="0" dirty="0" err="1" smtClean="0"/>
              <a:t>mae’n</a:t>
            </a:r>
            <a:r>
              <a:rPr lang="en-GB" sz="1200" b="0" baseline="0" dirty="0" smtClean="0"/>
              <a:t> </a:t>
            </a:r>
            <a:r>
              <a:rPr lang="en-GB" sz="1200" b="0" baseline="0" dirty="0" err="1" smtClean="0"/>
              <a:t>sylfaen</a:t>
            </a:r>
            <a:r>
              <a:rPr lang="en-GB" sz="1200" b="0" baseline="0" dirty="0" smtClean="0"/>
              <a:t> </a:t>
            </a:r>
            <a:r>
              <a:rPr lang="en-GB" sz="1200" b="0" baseline="0" dirty="0" err="1" smtClean="0"/>
              <a:t>ar</a:t>
            </a:r>
            <a:r>
              <a:rPr lang="en-GB" sz="1200" b="0" baseline="0" dirty="0" smtClean="0"/>
              <a:t> </a:t>
            </a:r>
            <a:r>
              <a:rPr lang="en-GB" sz="1200" b="0" baseline="0" dirty="0" err="1" smtClean="0"/>
              <a:t>gyfer</a:t>
            </a:r>
            <a:r>
              <a:rPr lang="en-GB" sz="1200" b="0" baseline="0" dirty="0" smtClean="0"/>
              <a:t> y </a:t>
            </a:r>
            <a:r>
              <a:rPr lang="en-GB" sz="1200" b="0" baseline="0" dirty="0" err="1" smtClean="0"/>
              <a:t>gwaith</a:t>
            </a:r>
            <a:r>
              <a:rPr lang="en-GB" sz="1200" b="0" baseline="0" dirty="0" smtClean="0"/>
              <a:t> </a:t>
            </a:r>
            <a:r>
              <a:rPr lang="en-GB" sz="1200" b="0" baseline="0" dirty="0" err="1" smtClean="0"/>
              <a:t>mae</a:t>
            </a:r>
            <a:r>
              <a:rPr lang="en-GB" sz="1200" b="0" baseline="0" dirty="0" smtClean="0"/>
              <a:t> </a:t>
            </a:r>
            <a:r>
              <a:rPr lang="en-GB" sz="1200" b="0" baseline="0" dirty="0" err="1" smtClean="0"/>
              <a:t>ysgolion</a:t>
            </a:r>
            <a:r>
              <a:rPr lang="en-GB" sz="1200" b="0" baseline="0" dirty="0" smtClean="0"/>
              <a:t> </a:t>
            </a:r>
            <a:r>
              <a:rPr lang="en-GB" sz="1200" b="0" baseline="0" dirty="0" err="1" smtClean="0"/>
              <a:t>eisoes</a:t>
            </a:r>
            <a:r>
              <a:rPr lang="en-GB" sz="1200" b="0" baseline="0" dirty="0" smtClean="0"/>
              <a:t> </a:t>
            </a:r>
            <a:r>
              <a:rPr lang="en-GB" sz="1200" b="0" baseline="0" dirty="0" err="1" smtClean="0"/>
              <a:t>yn</a:t>
            </a:r>
            <a:r>
              <a:rPr lang="en-GB" sz="1200" b="0" baseline="0" dirty="0" smtClean="0"/>
              <a:t> </a:t>
            </a:r>
            <a:r>
              <a:rPr lang="en-GB" sz="1200" b="0" baseline="0" dirty="0" err="1" smtClean="0"/>
              <a:t>ei</a:t>
            </a:r>
            <a:r>
              <a:rPr lang="en-GB" sz="1200" b="0" baseline="0" dirty="0" smtClean="0"/>
              <a:t> </a:t>
            </a:r>
            <a:r>
              <a:rPr lang="en-GB" sz="1200" b="0" baseline="0" dirty="0" err="1" smtClean="0"/>
              <a:t>wneud</a:t>
            </a:r>
            <a:r>
              <a:rPr lang="en-GB" sz="1200" b="0" baseline="0" dirty="0" smtClean="0"/>
              <a:t> – a gall </a:t>
            </a:r>
            <a:r>
              <a:rPr lang="en-GB" sz="1200" b="0" baseline="0" dirty="0" err="1" smtClean="0"/>
              <a:t>fod</a:t>
            </a:r>
            <a:r>
              <a:rPr lang="en-GB" sz="1200" b="0" baseline="0" dirty="0" smtClean="0"/>
              <a:t> </a:t>
            </a:r>
            <a:r>
              <a:rPr lang="en-GB" sz="1200" b="0" baseline="0" dirty="0" err="1" smtClean="0"/>
              <a:t>yn</a:t>
            </a:r>
            <a:r>
              <a:rPr lang="en-GB" sz="1200" b="0" baseline="0" dirty="0" smtClean="0"/>
              <a:t> </a:t>
            </a:r>
            <a:r>
              <a:rPr lang="en-GB" sz="1200" b="0" baseline="0" dirty="0" err="1" smtClean="0"/>
              <a:t>rymus</a:t>
            </a:r>
            <a:r>
              <a:rPr lang="en-GB" sz="1200" b="0" baseline="0" dirty="0" smtClean="0"/>
              <a:t> </a:t>
            </a:r>
            <a:r>
              <a:rPr lang="en-GB" sz="1200" b="0" baseline="0" dirty="0" err="1" smtClean="0"/>
              <a:t>iawn</a:t>
            </a:r>
            <a:r>
              <a:rPr lang="en-GB" sz="1200" b="0" baseline="0" dirty="0" smtClean="0"/>
              <a:t> </a:t>
            </a:r>
            <a:r>
              <a:rPr lang="en-GB" sz="1200" b="0" baseline="0" dirty="0" err="1" smtClean="0"/>
              <a:t>os</a:t>
            </a:r>
            <a:r>
              <a:rPr lang="en-GB" sz="1200" b="0" baseline="0" dirty="0" smtClean="0"/>
              <a:t> gall </a:t>
            </a:r>
            <a:r>
              <a:rPr lang="en-GB" sz="1200" b="0" baseline="0" dirty="0" err="1" smtClean="0"/>
              <a:t>athrawon</a:t>
            </a:r>
            <a:r>
              <a:rPr lang="en-GB" sz="1200" b="0" baseline="0" dirty="0" smtClean="0"/>
              <a:t> a </a:t>
            </a:r>
            <a:r>
              <a:rPr lang="en-GB" sz="1200" b="0" baseline="0" dirty="0" err="1" smtClean="0"/>
              <a:t>disgyblion</a:t>
            </a:r>
            <a:r>
              <a:rPr lang="en-GB" sz="1200" b="0" baseline="0" dirty="0" smtClean="0"/>
              <a:t> </a:t>
            </a:r>
            <a:r>
              <a:rPr lang="en-GB" sz="1200" b="0" baseline="0" dirty="0" err="1" smtClean="0"/>
              <a:t>greu’r</a:t>
            </a:r>
            <a:r>
              <a:rPr lang="en-GB" sz="1200" b="0" baseline="0" dirty="0" smtClean="0"/>
              <a:t> </a:t>
            </a:r>
            <a:r>
              <a:rPr lang="en-GB" sz="1200" b="0" baseline="0" dirty="0" err="1" smtClean="0"/>
              <a:t>cysylltiad</a:t>
            </a:r>
            <a:r>
              <a:rPr lang="en-GB" sz="1200" b="0" baseline="0" dirty="0" smtClean="0"/>
              <a:t> a </a:t>
            </a:r>
            <a:r>
              <a:rPr lang="en-GB" sz="1200" b="0" baseline="0" dirty="0" err="1" smtClean="0"/>
              <a:t>deall</a:t>
            </a:r>
            <a:r>
              <a:rPr lang="en-GB" sz="1200" b="0" baseline="0" dirty="0" smtClean="0"/>
              <a:t> bod y </a:t>
            </a:r>
            <a:r>
              <a:rPr lang="en-GB" sz="1200" b="0" baseline="0" dirty="0" err="1" smtClean="0"/>
              <a:t>gwaith</a:t>
            </a:r>
            <a:r>
              <a:rPr lang="en-GB" sz="1200" b="0" baseline="0" dirty="0" smtClean="0"/>
              <a:t> </a:t>
            </a:r>
            <a:r>
              <a:rPr lang="en-GB" sz="1200" b="0" baseline="0" dirty="0" err="1" smtClean="0"/>
              <a:t>maen</a:t>
            </a:r>
            <a:r>
              <a:rPr lang="en-GB" sz="1200" b="0" baseline="0" dirty="0" smtClean="0"/>
              <a:t> </a:t>
            </a:r>
            <a:r>
              <a:rPr lang="en-GB" sz="1200" b="0" baseline="0" dirty="0" err="1" smtClean="0"/>
              <a:t>nhw’n</a:t>
            </a:r>
            <a:r>
              <a:rPr lang="en-GB" sz="1200" b="0" baseline="0" dirty="0" smtClean="0"/>
              <a:t> </a:t>
            </a:r>
            <a:r>
              <a:rPr lang="en-GB" sz="1200" b="0" baseline="0" dirty="0" err="1" smtClean="0"/>
              <a:t>ei</a:t>
            </a:r>
            <a:r>
              <a:rPr lang="en-GB" sz="1200" b="0" baseline="0" dirty="0" smtClean="0"/>
              <a:t> </a:t>
            </a:r>
            <a:r>
              <a:rPr lang="en-GB" sz="1200" b="0" baseline="0" dirty="0" err="1" smtClean="0"/>
              <a:t>wneud</a:t>
            </a:r>
            <a:r>
              <a:rPr lang="en-GB" sz="1200" b="0" baseline="0" dirty="0" smtClean="0"/>
              <a:t> </a:t>
            </a:r>
            <a:r>
              <a:rPr lang="en-GB" sz="1200" b="0" baseline="0" dirty="0" err="1" smtClean="0"/>
              <a:t>yn</a:t>
            </a:r>
            <a:r>
              <a:rPr lang="en-GB" sz="1200" b="0" baseline="0" dirty="0" smtClean="0"/>
              <a:t> </a:t>
            </a:r>
            <a:r>
              <a:rPr lang="en-GB" sz="1200" b="0" baseline="0" dirty="0" err="1" smtClean="0"/>
              <a:t>eu</a:t>
            </a:r>
            <a:r>
              <a:rPr lang="en-GB" sz="1200" b="0" baseline="0" dirty="0" smtClean="0"/>
              <a:t> </a:t>
            </a:r>
            <a:r>
              <a:rPr lang="en-GB" sz="1200" b="0" baseline="0" dirty="0" err="1" smtClean="0"/>
              <a:t>helpu</a:t>
            </a:r>
            <a:r>
              <a:rPr lang="en-GB" sz="1200" b="0" baseline="0" dirty="0" smtClean="0"/>
              <a:t> i </a:t>
            </a:r>
            <a:r>
              <a:rPr lang="en-GB" sz="1200" b="0" baseline="0" dirty="0" err="1" smtClean="0"/>
              <a:t>gael</a:t>
            </a:r>
            <a:r>
              <a:rPr lang="en-GB" sz="1200" b="0" baseline="0" dirty="0" smtClean="0"/>
              <a:t> </a:t>
            </a:r>
            <a:r>
              <a:rPr lang="en-GB" sz="1200" b="0" baseline="0" dirty="0" err="1" smtClean="0"/>
              <a:t>profiad</a:t>
            </a:r>
            <a:r>
              <a:rPr lang="en-GB" sz="1200" b="0" baseline="0" dirty="0" smtClean="0"/>
              <a:t> </a:t>
            </a:r>
            <a:r>
              <a:rPr lang="en-GB" sz="1200" b="0" baseline="0" dirty="0" err="1" smtClean="0"/>
              <a:t>o’u</a:t>
            </a:r>
            <a:r>
              <a:rPr lang="en-GB" sz="1200" b="0" baseline="0" dirty="0" smtClean="0"/>
              <a:t> </a:t>
            </a:r>
            <a:r>
              <a:rPr lang="en-GB" sz="1200" b="0" baseline="0" dirty="0" err="1" smtClean="0"/>
              <a:t>hawliau</a:t>
            </a:r>
            <a:r>
              <a:rPr lang="en-GB" sz="1200" b="0" baseline="0" dirty="0" smtClean="0"/>
              <a:t>.  </a:t>
            </a:r>
            <a:endParaRPr lang="en-GB" sz="1200" b="1" dirty="0" smtClean="0"/>
          </a:p>
          <a:p>
            <a:endParaRPr lang="en-GB" sz="1200" b="0" i="0" baseline="0" dirty="0" smtClean="0">
              <a:solidFill>
                <a:schemeClr val="tx1"/>
              </a:solidFill>
            </a:endParaRPr>
          </a:p>
          <a:p>
            <a:r>
              <a:rPr lang="en-GB" sz="1200" b="0" i="0" baseline="0" dirty="0" err="1" smtClean="0">
                <a:solidFill>
                  <a:schemeClr val="tx1"/>
                </a:solidFill>
              </a:rPr>
              <a:t>Pe</a:t>
            </a:r>
            <a:r>
              <a:rPr lang="en-GB" sz="1200" b="0" i="0" baseline="0" dirty="0" smtClean="0">
                <a:solidFill>
                  <a:schemeClr val="tx1"/>
                </a:solidFill>
              </a:rPr>
              <a:t> bae </a:t>
            </a:r>
            <a:r>
              <a:rPr lang="en-GB" sz="1200" b="0" i="0" baseline="0" dirty="0" err="1" smtClean="0">
                <a:solidFill>
                  <a:schemeClr val="tx1"/>
                </a:solidFill>
              </a:rPr>
              <a:t>athrawon</a:t>
            </a:r>
            <a:r>
              <a:rPr lang="en-GB" sz="1200" b="0" i="0" baseline="0" dirty="0" smtClean="0">
                <a:solidFill>
                  <a:schemeClr val="tx1"/>
                </a:solidFill>
              </a:rPr>
              <a:t> </a:t>
            </a:r>
            <a:r>
              <a:rPr lang="en-GB" sz="1200" b="0" i="0" baseline="0" dirty="0" err="1" smtClean="0">
                <a:solidFill>
                  <a:schemeClr val="tx1"/>
                </a:solidFill>
              </a:rPr>
              <a:t>yn</a:t>
            </a:r>
            <a:r>
              <a:rPr lang="en-GB" sz="1200" b="0" i="0" baseline="0" dirty="0" smtClean="0">
                <a:solidFill>
                  <a:schemeClr val="tx1"/>
                </a:solidFill>
              </a:rPr>
              <a:t> </a:t>
            </a:r>
            <a:r>
              <a:rPr lang="en-GB" sz="1200" b="0" i="0" baseline="0" dirty="0" err="1" smtClean="0">
                <a:solidFill>
                  <a:schemeClr val="tx1"/>
                </a:solidFill>
              </a:rPr>
              <a:t>gwneud</a:t>
            </a:r>
            <a:r>
              <a:rPr lang="en-GB" sz="1200" b="0" i="0" baseline="0" dirty="0" smtClean="0">
                <a:solidFill>
                  <a:schemeClr val="tx1"/>
                </a:solidFill>
              </a:rPr>
              <a:t> y </a:t>
            </a:r>
            <a:r>
              <a:rPr lang="en-GB" sz="1200" b="0" i="0" baseline="0" dirty="0" err="1" smtClean="0">
                <a:solidFill>
                  <a:schemeClr val="tx1"/>
                </a:solidFill>
              </a:rPr>
              <a:t>gweithgaredd</a:t>
            </a:r>
            <a:r>
              <a:rPr lang="en-GB" sz="1200" b="0" i="0" baseline="0" dirty="0" smtClean="0">
                <a:solidFill>
                  <a:schemeClr val="tx1"/>
                </a:solidFill>
              </a:rPr>
              <a:t> </a:t>
            </a:r>
            <a:r>
              <a:rPr lang="en-GB" sz="1200" b="0" i="0" baseline="0" dirty="0" err="1" smtClean="0">
                <a:solidFill>
                  <a:schemeClr val="tx1"/>
                </a:solidFill>
              </a:rPr>
              <a:t>yma</a:t>
            </a:r>
            <a:r>
              <a:rPr lang="en-GB" sz="1200" b="0" i="0" baseline="0" dirty="0" smtClean="0">
                <a:solidFill>
                  <a:schemeClr val="tx1"/>
                </a:solidFill>
              </a:rPr>
              <a:t> </a:t>
            </a:r>
            <a:r>
              <a:rPr lang="en-GB" sz="1200" b="0" i="0" baseline="0" dirty="0" err="1" smtClean="0">
                <a:solidFill>
                  <a:schemeClr val="tx1"/>
                </a:solidFill>
              </a:rPr>
              <a:t>heddiw</a:t>
            </a:r>
            <a:r>
              <a:rPr lang="en-GB" sz="1200" b="0" i="0" baseline="0" dirty="0" smtClean="0">
                <a:solidFill>
                  <a:schemeClr val="tx1"/>
                </a:solidFill>
              </a:rPr>
              <a:t>, </a:t>
            </a:r>
            <a:r>
              <a:rPr lang="en-GB" sz="1200" b="0" i="0" baseline="0" dirty="0" err="1" smtClean="0">
                <a:solidFill>
                  <a:schemeClr val="tx1"/>
                </a:solidFill>
              </a:rPr>
              <a:t>byddai</a:t>
            </a:r>
            <a:r>
              <a:rPr lang="en-GB" sz="1200" b="0" i="0" baseline="0" dirty="0" smtClean="0">
                <a:solidFill>
                  <a:schemeClr val="tx1"/>
                </a:solidFill>
              </a:rPr>
              <a:t> </a:t>
            </a:r>
            <a:r>
              <a:rPr lang="en-GB" sz="1200" b="0" i="0" baseline="0" dirty="0" err="1" smtClean="0">
                <a:solidFill>
                  <a:schemeClr val="tx1"/>
                </a:solidFill>
              </a:rPr>
              <a:t>hi’n</a:t>
            </a:r>
            <a:r>
              <a:rPr lang="en-GB" sz="1200" b="0" i="0" baseline="0" dirty="0" smtClean="0">
                <a:solidFill>
                  <a:schemeClr val="tx1"/>
                </a:solidFill>
              </a:rPr>
              <a:t> </a:t>
            </a:r>
            <a:r>
              <a:rPr lang="en-GB" sz="1200" b="0" i="0" baseline="0" dirty="0" err="1" smtClean="0">
                <a:solidFill>
                  <a:schemeClr val="tx1"/>
                </a:solidFill>
              </a:rPr>
              <a:t>wahanol</a:t>
            </a:r>
            <a:r>
              <a:rPr lang="en-GB" sz="1200" b="0" i="0" baseline="0" dirty="0" smtClean="0">
                <a:solidFill>
                  <a:schemeClr val="tx1"/>
                </a:solidFill>
              </a:rPr>
              <a:t>. (</a:t>
            </a:r>
            <a:r>
              <a:rPr lang="en-GB" sz="1200" b="0" i="0" baseline="0" dirty="0" err="1" smtClean="0">
                <a:solidFill>
                  <a:schemeClr val="tx1"/>
                </a:solidFill>
              </a:rPr>
              <a:t>ewch</a:t>
            </a:r>
            <a:r>
              <a:rPr lang="en-GB" sz="1200" b="0" i="0" baseline="0" dirty="0" smtClean="0">
                <a:solidFill>
                  <a:schemeClr val="tx1"/>
                </a:solidFill>
              </a:rPr>
              <a:t> </a:t>
            </a:r>
            <a:r>
              <a:rPr lang="en-GB" sz="1200" b="0" i="0" baseline="0" dirty="0" err="1" smtClean="0">
                <a:solidFill>
                  <a:schemeClr val="tx1"/>
                </a:solidFill>
              </a:rPr>
              <a:t>i’r</a:t>
            </a:r>
            <a:r>
              <a:rPr lang="en-GB" sz="1200" b="0" i="0" baseline="0" dirty="0" smtClean="0">
                <a:solidFill>
                  <a:schemeClr val="tx1"/>
                </a:solidFill>
              </a:rPr>
              <a:t> </a:t>
            </a:r>
            <a:r>
              <a:rPr lang="en-GB" sz="1200" b="0" i="0" baseline="0" dirty="0" err="1" smtClean="0">
                <a:solidFill>
                  <a:schemeClr val="tx1"/>
                </a:solidFill>
              </a:rPr>
              <a:t>sleid</a:t>
            </a:r>
            <a:r>
              <a:rPr lang="en-GB" sz="1200" b="0" i="0" baseline="0" dirty="0" smtClean="0">
                <a:solidFill>
                  <a:schemeClr val="tx1"/>
                </a:solidFill>
              </a:rPr>
              <a:t> </a:t>
            </a:r>
            <a:r>
              <a:rPr lang="en-GB" sz="1200" b="0" i="0" baseline="0" dirty="0" err="1" smtClean="0">
                <a:solidFill>
                  <a:schemeClr val="tx1"/>
                </a:solidFill>
              </a:rPr>
              <a:t>nesaf</a:t>
            </a:r>
            <a:r>
              <a:rPr lang="en-GB" sz="1200" b="0" i="0" baseline="0" dirty="0" smtClean="0">
                <a:solidFill>
                  <a:schemeClr val="tx1"/>
                </a:solidFill>
              </a:rPr>
              <a:t>)</a:t>
            </a:r>
            <a:endParaRPr lang="en-GB" sz="1200" b="1" i="1" baseline="0" dirty="0" smtClean="0">
              <a:solidFill>
                <a:srgbClr val="FF0000"/>
              </a:solidFill>
            </a:endParaRPr>
          </a:p>
          <a:p>
            <a:endParaRPr lang="en-GB" dirty="0"/>
          </a:p>
        </p:txBody>
      </p:sp>
      <p:sp>
        <p:nvSpPr>
          <p:cNvPr id="4" name="Slide Number Placeholder 3"/>
          <p:cNvSpPr>
            <a:spLocks noGrp="1"/>
          </p:cNvSpPr>
          <p:nvPr>
            <p:ph type="sldNum" sz="quarter" idx="10"/>
          </p:nvPr>
        </p:nvSpPr>
        <p:spPr/>
        <p:txBody>
          <a:bodyPr/>
          <a:lstStyle/>
          <a:p>
            <a:fld id="{B0AB4736-67E8-405A-8E3D-08D93F354B5E}" type="slidenum">
              <a:rPr lang="en-GB" smtClean="0"/>
              <a:t>13</a:t>
            </a:fld>
            <a:endParaRPr lang="en-GB"/>
          </a:p>
        </p:txBody>
      </p:sp>
    </p:spTree>
    <p:extLst>
      <p:ext uri="{BB962C8B-B14F-4D97-AF65-F5344CB8AC3E}">
        <p14:creationId xmlns:p14="http://schemas.microsoft.com/office/powerpoint/2010/main" val="6544450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baseline="0" dirty="0" smtClean="0"/>
              <a:t>Focus of Slide - </a:t>
            </a:r>
            <a:r>
              <a:rPr lang="en-GB" sz="2000" dirty="0" smtClean="0"/>
              <a:t>Four</a:t>
            </a:r>
            <a:r>
              <a:rPr lang="en-GB" sz="2000" baseline="0" dirty="0" smtClean="0"/>
              <a:t> Purposes of the Curriculum for Wales</a:t>
            </a:r>
          </a:p>
          <a:p>
            <a:endParaRPr lang="en-GB" sz="2000" dirty="0" smtClean="0"/>
          </a:p>
          <a:p>
            <a:r>
              <a:rPr lang="en-GB" sz="2000" b="1" baseline="0" dirty="0" smtClean="0"/>
              <a:t>Context - </a:t>
            </a:r>
            <a:r>
              <a:rPr lang="en-GB" sz="2000" baseline="0" dirty="0" smtClean="0"/>
              <a:t>Just as the last slide showed that the work done in a school was underpinned by the United Nations Rights of the Child, so to, the developing curriculum for Wales is also underpinned by rights.  </a:t>
            </a:r>
          </a:p>
          <a:p>
            <a:endParaRPr lang="en-GB" sz="2000" baseline="0" dirty="0" smtClean="0"/>
          </a:p>
          <a:p>
            <a:r>
              <a:rPr lang="en-GB" sz="2000" baseline="0" dirty="0" smtClean="0"/>
              <a:t>Professor Donaldson cites the </a:t>
            </a:r>
            <a:r>
              <a:rPr lang="en-GB" sz="2000" dirty="0" smtClean="0"/>
              <a:t>United Nations Convention on the Rights of the Child (UNCRC) in the</a:t>
            </a:r>
            <a:r>
              <a:rPr lang="en-GB" sz="2000" baseline="0" dirty="0" smtClean="0"/>
              <a:t> discussion of the principles of curriculum design in Successful Futures.  </a:t>
            </a:r>
          </a:p>
          <a:p>
            <a:endParaRPr lang="en-GB" sz="2000" b="1" i="1" baseline="0" dirty="0" smtClean="0"/>
          </a:p>
          <a:p>
            <a:r>
              <a:rPr lang="en-GB" sz="2000" b="1" i="1" baseline="0" dirty="0" smtClean="0"/>
              <a:t>You can see how these purposes could link to rights, and we’ll do an exercise to explore this in Session 2. </a:t>
            </a:r>
          </a:p>
          <a:p>
            <a:endParaRPr lang="en-GB" sz="2000" b="1" baseline="0" dirty="0" smtClean="0"/>
          </a:p>
          <a:p>
            <a:r>
              <a:rPr lang="en-GB" sz="2000" b="0" baseline="0"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baseline="0" dirty="0" err="1" smtClean="0"/>
              <a:t>Ffocws</a:t>
            </a:r>
            <a:r>
              <a:rPr lang="en-GB" sz="2000" b="1" baseline="0" dirty="0" smtClean="0"/>
              <a:t> y </a:t>
            </a:r>
            <a:r>
              <a:rPr lang="en-GB" sz="2000" b="1" baseline="0" dirty="0" err="1" smtClean="0"/>
              <a:t>Sleid</a:t>
            </a:r>
            <a:r>
              <a:rPr lang="en-GB" sz="2000" b="1" baseline="0" dirty="0" smtClean="0"/>
              <a:t> - </a:t>
            </a:r>
            <a:r>
              <a:rPr lang="en-GB" sz="2000" dirty="0" err="1" smtClean="0"/>
              <a:t>Pedwar</a:t>
            </a:r>
            <a:r>
              <a:rPr lang="en-GB" sz="2000" dirty="0" smtClean="0"/>
              <a:t> </a:t>
            </a:r>
            <a:r>
              <a:rPr lang="en-GB" sz="2000" dirty="0" err="1" smtClean="0"/>
              <a:t>Diben</a:t>
            </a:r>
            <a:r>
              <a:rPr lang="en-GB" sz="2000" dirty="0" smtClean="0"/>
              <a:t> y </a:t>
            </a:r>
            <a:r>
              <a:rPr lang="en-GB" sz="2000" dirty="0" err="1" smtClean="0"/>
              <a:t>cwricwlwm</a:t>
            </a:r>
            <a:r>
              <a:rPr lang="en-GB" sz="2000" baseline="0" dirty="0" smtClean="0"/>
              <a:t> i </a:t>
            </a:r>
            <a:r>
              <a:rPr lang="en-GB" sz="2000" baseline="0" dirty="0" err="1" smtClean="0"/>
              <a:t>Gymru</a:t>
            </a:r>
            <a:r>
              <a:rPr lang="en-GB" sz="2000" baseline="0" dirty="0" smtClean="0"/>
              <a:t> </a:t>
            </a:r>
            <a:endParaRPr lang="en-GB" sz="2000" dirty="0" smtClean="0"/>
          </a:p>
          <a:p>
            <a:r>
              <a:rPr lang="en-GB" sz="2000" b="1" baseline="0" dirty="0" err="1" smtClean="0"/>
              <a:t>Cyd-destun</a:t>
            </a:r>
            <a:r>
              <a:rPr lang="en-GB" sz="2000" b="1" baseline="0" dirty="0" smtClean="0"/>
              <a:t> - </a:t>
            </a:r>
            <a:r>
              <a:rPr lang="en-GB" sz="2000" baseline="0" dirty="0" err="1" smtClean="0"/>
              <a:t>Yn</a:t>
            </a:r>
            <a:r>
              <a:rPr lang="en-GB" sz="2000" baseline="0" dirty="0" smtClean="0"/>
              <a:t> union </a:t>
            </a:r>
            <a:r>
              <a:rPr lang="en-GB" sz="2000" baseline="0" dirty="0" err="1" smtClean="0"/>
              <a:t>fel</a:t>
            </a:r>
            <a:r>
              <a:rPr lang="en-GB" sz="2000" baseline="0" dirty="0" smtClean="0"/>
              <a:t> y </a:t>
            </a:r>
            <a:r>
              <a:rPr lang="en-GB" sz="2000" baseline="0" dirty="0" err="1" smtClean="0"/>
              <a:t>dangosodd</a:t>
            </a:r>
            <a:r>
              <a:rPr lang="en-GB" sz="2000" baseline="0" dirty="0" smtClean="0"/>
              <a:t> y </a:t>
            </a:r>
            <a:r>
              <a:rPr lang="en-GB" sz="2000" baseline="0" dirty="0" err="1" smtClean="0"/>
              <a:t>sleid</a:t>
            </a:r>
            <a:r>
              <a:rPr lang="en-GB" sz="2000" baseline="0" dirty="0" smtClean="0"/>
              <a:t> </a:t>
            </a:r>
            <a:r>
              <a:rPr lang="en-GB" sz="2000" baseline="0" dirty="0" err="1" smtClean="0"/>
              <a:t>diwethaf</a:t>
            </a:r>
            <a:r>
              <a:rPr lang="en-GB" sz="2000" baseline="0" dirty="0" smtClean="0"/>
              <a:t> </a:t>
            </a:r>
            <a:r>
              <a:rPr lang="en-GB" sz="2000" baseline="0" dirty="0" err="1" smtClean="0"/>
              <a:t>fod</a:t>
            </a:r>
            <a:r>
              <a:rPr lang="en-GB" sz="2000" baseline="0" dirty="0" smtClean="0"/>
              <a:t> y </a:t>
            </a:r>
            <a:r>
              <a:rPr lang="en-GB" sz="2000" baseline="0" dirty="0" err="1" smtClean="0"/>
              <a:t>gwaith</a:t>
            </a:r>
            <a:r>
              <a:rPr lang="en-GB" sz="2000" baseline="0" dirty="0" smtClean="0"/>
              <a:t> </a:t>
            </a:r>
            <a:r>
              <a:rPr lang="en-GB" sz="2000" baseline="0" dirty="0" err="1" smtClean="0"/>
              <a:t>sy’n</a:t>
            </a:r>
            <a:r>
              <a:rPr lang="en-GB" sz="2000" baseline="0" dirty="0" smtClean="0"/>
              <a:t> </a:t>
            </a:r>
            <a:r>
              <a:rPr lang="en-GB" sz="2000" baseline="0" dirty="0" err="1" smtClean="0"/>
              <a:t>cael</a:t>
            </a:r>
            <a:r>
              <a:rPr lang="en-GB" sz="2000" baseline="0" dirty="0" smtClean="0"/>
              <a:t> </a:t>
            </a:r>
            <a:r>
              <a:rPr lang="en-GB" sz="2000" baseline="0" dirty="0" err="1" smtClean="0"/>
              <a:t>ei</a:t>
            </a:r>
            <a:r>
              <a:rPr lang="en-GB" sz="2000" baseline="0" dirty="0" smtClean="0"/>
              <a:t> </a:t>
            </a:r>
            <a:r>
              <a:rPr lang="en-GB" sz="2000" baseline="0" dirty="0" err="1" smtClean="0"/>
              <a:t>wneud</a:t>
            </a:r>
            <a:r>
              <a:rPr lang="en-GB" sz="2000" baseline="0" dirty="0" smtClean="0"/>
              <a:t> </a:t>
            </a:r>
            <a:r>
              <a:rPr lang="en-GB" sz="2000" baseline="0" dirty="0" err="1" smtClean="0"/>
              <a:t>mewn</a:t>
            </a:r>
            <a:r>
              <a:rPr lang="en-GB" sz="2000" baseline="0" dirty="0" smtClean="0"/>
              <a:t> </a:t>
            </a:r>
            <a:r>
              <a:rPr lang="en-GB" sz="2000" baseline="0" dirty="0" err="1" smtClean="0"/>
              <a:t>ysgol</a:t>
            </a:r>
            <a:r>
              <a:rPr lang="en-GB" sz="2000" baseline="0" dirty="0" smtClean="0"/>
              <a:t> </a:t>
            </a:r>
            <a:r>
              <a:rPr lang="en-GB" sz="2000" baseline="0" dirty="0" err="1" smtClean="0"/>
              <a:t>yn</a:t>
            </a:r>
            <a:r>
              <a:rPr lang="en-GB" sz="2000" baseline="0" dirty="0" smtClean="0"/>
              <a:t> </a:t>
            </a:r>
            <a:r>
              <a:rPr lang="en-GB" sz="2000" baseline="0" dirty="0" err="1" smtClean="0"/>
              <a:t>cael</a:t>
            </a:r>
            <a:r>
              <a:rPr lang="en-GB" sz="2000" baseline="0" dirty="0" smtClean="0"/>
              <a:t> </a:t>
            </a:r>
            <a:r>
              <a:rPr lang="en-GB" sz="2000" baseline="0" dirty="0" err="1" smtClean="0"/>
              <a:t>ei</a:t>
            </a:r>
            <a:r>
              <a:rPr lang="en-GB" sz="2000" baseline="0" dirty="0" smtClean="0"/>
              <a:t> </a:t>
            </a:r>
            <a:r>
              <a:rPr lang="en-GB" sz="2000" baseline="0" dirty="0" err="1" smtClean="0"/>
              <a:t>seilio</a:t>
            </a:r>
            <a:r>
              <a:rPr lang="en-GB" sz="2000" baseline="0" dirty="0" smtClean="0"/>
              <a:t> </a:t>
            </a:r>
            <a:r>
              <a:rPr lang="en-GB" sz="2000" baseline="0" dirty="0" err="1" smtClean="0"/>
              <a:t>ar</a:t>
            </a:r>
            <a:r>
              <a:rPr lang="en-GB" sz="2000" baseline="0" dirty="0" smtClean="0"/>
              <a:t> </a:t>
            </a:r>
            <a:r>
              <a:rPr lang="en-GB" sz="2000" baseline="0" dirty="0" err="1" smtClean="0"/>
              <a:t>Hawliau’r</a:t>
            </a:r>
            <a:r>
              <a:rPr lang="en-GB" sz="2000" baseline="0" dirty="0" smtClean="0"/>
              <a:t> </a:t>
            </a:r>
            <a:r>
              <a:rPr lang="en-GB" sz="2000" baseline="0" dirty="0" err="1" smtClean="0"/>
              <a:t>Plentyn</a:t>
            </a:r>
            <a:r>
              <a:rPr lang="en-GB" sz="2000" baseline="0" dirty="0" smtClean="0"/>
              <a:t> </a:t>
            </a:r>
            <a:r>
              <a:rPr lang="en-GB" sz="2000" baseline="0" dirty="0" err="1" smtClean="0"/>
              <a:t>yn</a:t>
            </a:r>
            <a:r>
              <a:rPr lang="en-GB" sz="2000" baseline="0" dirty="0" smtClean="0"/>
              <a:t> </a:t>
            </a:r>
            <a:r>
              <a:rPr lang="en-GB" sz="2000" baseline="0" dirty="0" err="1" smtClean="0"/>
              <a:t>ôl</a:t>
            </a:r>
            <a:r>
              <a:rPr lang="en-GB" sz="2000" baseline="0" dirty="0" smtClean="0"/>
              <a:t> y </a:t>
            </a:r>
            <a:r>
              <a:rPr lang="en-GB" sz="2000" baseline="0" dirty="0" err="1" smtClean="0"/>
              <a:t>Cenhedloedd</a:t>
            </a:r>
            <a:r>
              <a:rPr lang="en-GB" sz="2000" baseline="0" dirty="0" smtClean="0"/>
              <a:t> </a:t>
            </a:r>
            <a:r>
              <a:rPr lang="en-GB" sz="2000" baseline="0" dirty="0" err="1" smtClean="0"/>
              <a:t>Unedig</a:t>
            </a:r>
            <a:r>
              <a:rPr lang="en-GB" sz="2000" baseline="0" dirty="0" smtClean="0"/>
              <a:t>, ac </a:t>
            </a:r>
            <a:r>
              <a:rPr lang="en-GB" sz="2000" baseline="0" dirty="0" err="1" smtClean="0"/>
              <a:t>mae’r</a:t>
            </a:r>
            <a:r>
              <a:rPr lang="en-GB" sz="2000" baseline="0" dirty="0" smtClean="0"/>
              <a:t> </a:t>
            </a:r>
            <a:r>
              <a:rPr lang="en-GB" sz="2000" baseline="0" dirty="0" err="1" smtClean="0"/>
              <a:t>cwricwlwm</a:t>
            </a:r>
            <a:r>
              <a:rPr lang="en-GB" sz="2000" baseline="0" dirty="0" smtClean="0"/>
              <a:t> </a:t>
            </a:r>
            <a:r>
              <a:rPr lang="en-GB" sz="2000" baseline="0" dirty="0" err="1" smtClean="0"/>
              <a:t>sy’n</a:t>
            </a:r>
            <a:r>
              <a:rPr lang="en-GB" sz="2000" baseline="0" dirty="0" smtClean="0"/>
              <a:t> </a:t>
            </a:r>
            <a:r>
              <a:rPr lang="en-GB" sz="2000" baseline="0" dirty="0" err="1" smtClean="0"/>
              <a:t>cael</a:t>
            </a:r>
            <a:r>
              <a:rPr lang="en-GB" sz="2000" baseline="0" dirty="0" smtClean="0"/>
              <a:t> </a:t>
            </a:r>
            <a:r>
              <a:rPr lang="en-GB" sz="2000" baseline="0" dirty="0" err="1" smtClean="0"/>
              <a:t>ei</a:t>
            </a:r>
            <a:r>
              <a:rPr lang="en-GB" sz="2000" baseline="0" dirty="0" smtClean="0"/>
              <a:t> </a:t>
            </a:r>
            <a:r>
              <a:rPr lang="en-GB" sz="2000" baseline="0" dirty="0" err="1" smtClean="0"/>
              <a:t>ddatblygu</a:t>
            </a:r>
            <a:r>
              <a:rPr lang="en-GB" sz="2000" baseline="0" dirty="0" smtClean="0"/>
              <a:t> i </a:t>
            </a:r>
            <a:r>
              <a:rPr lang="en-GB" sz="2000" baseline="0" dirty="0" err="1" smtClean="0"/>
              <a:t>Gymru</a:t>
            </a:r>
            <a:r>
              <a:rPr lang="en-GB" sz="2000" baseline="0" dirty="0" smtClean="0"/>
              <a:t> </a:t>
            </a:r>
            <a:r>
              <a:rPr lang="en-GB" sz="2000" baseline="0" dirty="0" err="1" smtClean="0"/>
              <a:t>hefyd</a:t>
            </a:r>
            <a:r>
              <a:rPr lang="en-GB" sz="2000" baseline="0" dirty="0" smtClean="0"/>
              <a:t> </a:t>
            </a:r>
            <a:r>
              <a:rPr lang="en-GB" sz="2000" baseline="0" dirty="0" err="1" smtClean="0"/>
              <a:t>yn</a:t>
            </a:r>
            <a:r>
              <a:rPr lang="en-GB" sz="2000" baseline="0" dirty="0" smtClean="0"/>
              <a:t> </a:t>
            </a:r>
            <a:r>
              <a:rPr lang="en-GB" sz="2000" baseline="0" dirty="0" err="1" smtClean="0"/>
              <a:t>cael</a:t>
            </a:r>
            <a:r>
              <a:rPr lang="en-GB" sz="2000" baseline="0" dirty="0" smtClean="0"/>
              <a:t> </a:t>
            </a:r>
            <a:r>
              <a:rPr lang="en-GB" sz="2000" baseline="0" dirty="0" err="1" smtClean="0"/>
              <a:t>ei</a:t>
            </a:r>
            <a:r>
              <a:rPr lang="en-GB" sz="2000" baseline="0" dirty="0" smtClean="0"/>
              <a:t> </a:t>
            </a:r>
            <a:r>
              <a:rPr lang="en-GB" sz="2000" baseline="0" dirty="0" err="1" smtClean="0"/>
              <a:t>seilio</a:t>
            </a:r>
            <a:r>
              <a:rPr lang="en-GB" sz="2000" baseline="0" dirty="0" smtClean="0"/>
              <a:t> </a:t>
            </a:r>
            <a:r>
              <a:rPr lang="en-GB" sz="2000" baseline="0" dirty="0" err="1" smtClean="0"/>
              <a:t>ar</a:t>
            </a:r>
            <a:r>
              <a:rPr lang="en-GB" sz="2000" baseline="0" dirty="0" smtClean="0"/>
              <a:t> </a:t>
            </a:r>
            <a:r>
              <a:rPr lang="en-GB" sz="2000" baseline="0" dirty="0" err="1" smtClean="0"/>
              <a:t>hawliau</a:t>
            </a:r>
            <a:r>
              <a:rPr lang="en-GB" sz="2000" baseline="0" dirty="0" smtClean="0"/>
              <a:t>. </a:t>
            </a:r>
          </a:p>
          <a:p>
            <a:endParaRPr lang="en-GB" sz="2000" baseline="0" dirty="0" smtClean="0"/>
          </a:p>
          <a:p>
            <a:r>
              <a:rPr lang="en-GB" sz="2000" baseline="0" dirty="0" err="1" smtClean="0"/>
              <a:t>Mae’r</a:t>
            </a:r>
            <a:r>
              <a:rPr lang="en-GB" sz="2000" baseline="0" dirty="0" smtClean="0"/>
              <a:t> Athro Donaldson </a:t>
            </a:r>
            <a:r>
              <a:rPr lang="en-GB" sz="2000" baseline="0" dirty="0" err="1" smtClean="0"/>
              <a:t>yn</a:t>
            </a:r>
            <a:r>
              <a:rPr lang="en-GB" sz="2000" baseline="0" dirty="0" smtClean="0"/>
              <a:t> </a:t>
            </a:r>
            <a:r>
              <a:rPr lang="en-GB" sz="2000" baseline="0" dirty="0" err="1" smtClean="0"/>
              <a:t>cyfeirio</a:t>
            </a:r>
            <a:r>
              <a:rPr lang="en-GB" sz="2000" baseline="0" dirty="0" smtClean="0"/>
              <a:t> at </a:t>
            </a:r>
            <a:r>
              <a:rPr lang="en-GB" sz="2000" baseline="0" dirty="0" err="1" smtClean="0"/>
              <a:t>Gonfensiwn</a:t>
            </a:r>
            <a:r>
              <a:rPr lang="en-GB" sz="2000" baseline="0" dirty="0" smtClean="0"/>
              <a:t> y </a:t>
            </a:r>
            <a:r>
              <a:rPr lang="en-GB" sz="2000" baseline="0" dirty="0" err="1" smtClean="0"/>
              <a:t>Cenhedloedd</a:t>
            </a:r>
            <a:r>
              <a:rPr lang="en-GB" sz="2000" baseline="0" dirty="0" smtClean="0"/>
              <a:t> </a:t>
            </a:r>
            <a:r>
              <a:rPr lang="en-GB" sz="2000" baseline="0" dirty="0" err="1" smtClean="0"/>
              <a:t>Unedig</a:t>
            </a:r>
            <a:r>
              <a:rPr lang="en-GB" sz="2000" baseline="0" dirty="0" smtClean="0"/>
              <a:t> </a:t>
            </a:r>
            <a:r>
              <a:rPr lang="en-GB" sz="2000" baseline="0" dirty="0" err="1" smtClean="0"/>
              <a:t>ar</a:t>
            </a:r>
            <a:r>
              <a:rPr lang="en-GB" sz="2000" baseline="0" dirty="0" smtClean="0"/>
              <a:t> </a:t>
            </a:r>
            <a:r>
              <a:rPr lang="en-GB" sz="2000" baseline="0" dirty="0" err="1" smtClean="0"/>
              <a:t>Hawliau’r</a:t>
            </a:r>
            <a:r>
              <a:rPr lang="en-GB" sz="2000" baseline="0" dirty="0" smtClean="0"/>
              <a:t> </a:t>
            </a:r>
            <a:r>
              <a:rPr lang="en-GB" sz="2000" baseline="0" dirty="0" err="1" smtClean="0"/>
              <a:t>Plentyn</a:t>
            </a:r>
            <a:r>
              <a:rPr lang="en-GB" sz="2000" baseline="0" dirty="0" smtClean="0"/>
              <a:t> (CCUHP) </a:t>
            </a:r>
            <a:r>
              <a:rPr lang="en-GB" sz="2000" baseline="0" dirty="0" err="1" smtClean="0"/>
              <a:t>wrth</a:t>
            </a:r>
            <a:r>
              <a:rPr lang="en-GB" sz="2000" baseline="0" dirty="0" smtClean="0"/>
              <a:t> </a:t>
            </a:r>
            <a:r>
              <a:rPr lang="en-GB" sz="2000" baseline="0" dirty="0" err="1" smtClean="0"/>
              <a:t>drafod</a:t>
            </a:r>
            <a:r>
              <a:rPr lang="en-GB" sz="2000" baseline="0" dirty="0" smtClean="0"/>
              <a:t> </a:t>
            </a:r>
            <a:r>
              <a:rPr lang="en-GB" sz="2000" baseline="0" dirty="0" err="1" smtClean="0"/>
              <a:t>egwyddorion</a:t>
            </a:r>
            <a:r>
              <a:rPr lang="en-GB" sz="2000" baseline="0" dirty="0" smtClean="0"/>
              <a:t> </a:t>
            </a:r>
            <a:r>
              <a:rPr lang="en-GB" sz="2000" baseline="0" dirty="0" err="1" smtClean="0"/>
              <a:t>dylunio’r</a:t>
            </a:r>
            <a:r>
              <a:rPr lang="en-GB" sz="2000" baseline="0" dirty="0" smtClean="0"/>
              <a:t> </a:t>
            </a:r>
            <a:r>
              <a:rPr lang="en-GB" sz="2000" baseline="0" dirty="0" err="1" smtClean="0"/>
              <a:t>cwricwlwm</a:t>
            </a:r>
            <a:r>
              <a:rPr lang="en-GB" sz="2000" baseline="0" dirty="0" smtClean="0"/>
              <a:t> </a:t>
            </a:r>
            <a:r>
              <a:rPr lang="en-GB" sz="2000" baseline="0" dirty="0" err="1" smtClean="0"/>
              <a:t>Dyfodol</a:t>
            </a:r>
            <a:r>
              <a:rPr lang="en-GB" sz="2000" baseline="0" dirty="0" smtClean="0"/>
              <a:t> </a:t>
            </a:r>
            <a:r>
              <a:rPr lang="en-GB" sz="2000" baseline="0" dirty="0" err="1" smtClean="0"/>
              <a:t>Llwyddiannus</a:t>
            </a:r>
            <a:r>
              <a:rPr lang="en-GB" sz="2000" baseline="0" dirty="0" smtClean="0"/>
              <a:t>. </a:t>
            </a:r>
          </a:p>
          <a:p>
            <a:endParaRPr lang="en-GB" sz="2000" baseline="0" dirty="0"/>
          </a:p>
          <a:p>
            <a:endParaRPr lang="en-GB" sz="2000" b="1" i="1" baseline="0" dirty="0" smtClean="0"/>
          </a:p>
          <a:p>
            <a:r>
              <a:rPr lang="en-GB" sz="2000" b="1" i="1" baseline="0" dirty="0" err="1" smtClean="0"/>
              <a:t>Gallwch</a:t>
            </a:r>
            <a:r>
              <a:rPr lang="en-GB" sz="2000" b="1" i="1" baseline="0" dirty="0" smtClean="0"/>
              <a:t> weld </a:t>
            </a:r>
            <a:r>
              <a:rPr lang="en-GB" sz="2000" b="1" i="1" baseline="0" dirty="0" err="1" smtClean="0"/>
              <a:t>sut</a:t>
            </a:r>
            <a:r>
              <a:rPr lang="en-GB" sz="2000" b="1" i="1" baseline="0" dirty="0" smtClean="0"/>
              <a:t> </a:t>
            </a:r>
            <a:r>
              <a:rPr lang="en-GB" sz="2000" b="1" i="1" baseline="0" dirty="0" err="1" smtClean="0"/>
              <a:t>mae</a:t>
            </a:r>
            <a:r>
              <a:rPr lang="en-GB" sz="2000" b="1" i="1" baseline="0" dirty="0" smtClean="0"/>
              <a:t> </a:t>
            </a:r>
            <a:r>
              <a:rPr lang="en-GB" sz="2000" b="1" i="1" baseline="0" dirty="0" err="1" smtClean="0"/>
              <a:t>pob</a:t>
            </a:r>
            <a:r>
              <a:rPr lang="en-GB" sz="2000" b="1" i="1" baseline="0" dirty="0" smtClean="0"/>
              <a:t> </a:t>
            </a:r>
            <a:r>
              <a:rPr lang="en-GB" sz="2000" b="1" i="1" baseline="0" dirty="0" err="1" smtClean="0"/>
              <a:t>diben</a:t>
            </a:r>
            <a:r>
              <a:rPr lang="en-GB" sz="2000" b="1" i="1" baseline="0" dirty="0" smtClean="0"/>
              <a:t> </a:t>
            </a:r>
            <a:r>
              <a:rPr lang="en-GB" sz="2000" b="1" i="1" baseline="0" dirty="0" err="1" smtClean="0"/>
              <a:t>yn</a:t>
            </a:r>
            <a:r>
              <a:rPr lang="en-GB" sz="2000" b="1" i="1" baseline="0" dirty="0" smtClean="0"/>
              <a:t> </a:t>
            </a:r>
            <a:r>
              <a:rPr lang="en-GB" sz="2000" b="1" i="1" baseline="0" dirty="0" err="1" smtClean="0"/>
              <a:t>gysylltu</a:t>
            </a:r>
            <a:r>
              <a:rPr lang="en-GB" sz="2000" b="1" i="1" baseline="0" dirty="0" smtClean="0"/>
              <a:t> </a:t>
            </a:r>
            <a:r>
              <a:rPr lang="en-GB" sz="2000" b="1" i="1" baseline="0" dirty="0" err="1" smtClean="0"/>
              <a:t>gyda</a:t>
            </a:r>
            <a:r>
              <a:rPr lang="en-GB" sz="2000" b="1" i="1" baseline="0" dirty="0" smtClean="0"/>
              <a:t> </a:t>
            </a:r>
            <a:r>
              <a:rPr lang="en-GB" sz="2000" b="1" i="1" baseline="0" dirty="0" err="1" smtClean="0"/>
              <a:t>hawliau</a:t>
            </a:r>
            <a:r>
              <a:rPr lang="en-GB" sz="2000" b="1" i="1" baseline="0" dirty="0" smtClean="0"/>
              <a:t>, a </a:t>
            </a:r>
            <a:r>
              <a:rPr lang="en-GB" sz="2000" b="1" i="1" baseline="0" dirty="0" err="1" smtClean="0"/>
              <a:t>byddwn</a:t>
            </a:r>
            <a:r>
              <a:rPr lang="en-GB" sz="2000" b="1" i="1" baseline="0" dirty="0" smtClean="0"/>
              <a:t> </a:t>
            </a:r>
            <a:r>
              <a:rPr lang="en-GB" sz="2000" b="1" i="1" baseline="0" dirty="0" err="1" smtClean="0"/>
              <a:t>ni’n</a:t>
            </a:r>
            <a:r>
              <a:rPr lang="en-GB" sz="2000" b="1" i="1" baseline="0" dirty="0" smtClean="0"/>
              <a:t> </a:t>
            </a:r>
            <a:r>
              <a:rPr lang="en-GB" sz="2000" b="1" i="1" baseline="0" dirty="0" err="1" smtClean="0"/>
              <a:t>archwilio</a:t>
            </a:r>
            <a:r>
              <a:rPr lang="en-GB" sz="2000" b="1" i="1" baseline="0" dirty="0" smtClean="0"/>
              <a:t> </a:t>
            </a:r>
            <a:r>
              <a:rPr lang="en-GB" sz="2000" b="1" i="1" baseline="0" dirty="0" err="1" smtClean="0"/>
              <a:t>hyn</a:t>
            </a:r>
            <a:r>
              <a:rPr lang="en-GB" sz="2000" b="1" i="1" baseline="0" dirty="0" smtClean="0"/>
              <a:t> </a:t>
            </a:r>
            <a:r>
              <a:rPr lang="en-GB" sz="2000" b="1" i="1" baseline="0" dirty="0" err="1" smtClean="0"/>
              <a:t>yn</a:t>
            </a:r>
            <a:r>
              <a:rPr lang="en-GB" sz="2000" b="1" i="1" baseline="0" dirty="0" smtClean="0"/>
              <a:t> </a:t>
            </a:r>
            <a:r>
              <a:rPr lang="en-GB" sz="2000" b="1" i="1" baseline="0" dirty="0" err="1" smtClean="0"/>
              <a:t>sesiwn</a:t>
            </a:r>
            <a:r>
              <a:rPr lang="en-GB" sz="2000" b="1" i="1" baseline="0" dirty="0" smtClean="0"/>
              <a:t> 2.</a:t>
            </a:r>
          </a:p>
          <a:p>
            <a:endParaRPr lang="en-GB" sz="2000" baseline="0" dirty="0" smtClean="0"/>
          </a:p>
        </p:txBody>
      </p:sp>
      <p:sp>
        <p:nvSpPr>
          <p:cNvPr id="4" name="Slide Number Placeholder 3"/>
          <p:cNvSpPr>
            <a:spLocks noGrp="1"/>
          </p:cNvSpPr>
          <p:nvPr>
            <p:ph type="sldNum" sz="quarter" idx="10"/>
          </p:nvPr>
        </p:nvSpPr>
        <p:spPr/>
        <p:txBody>
          <a:bodyPr/>
          <a:lstStyle/>
          <a:p>
            <a:fld id="{B0AB4736-67E8-405A-8E3D-08D93F354B5E}" type="slidenum">
              <a:rPr lang="en-GB" smtClean="0"/>
              <a:t>14</a:t>
            </a:fld>
            <a:endParaRPr lang="en-GB"/>
          </a:p>
        </p:txBody>
      </p:sp>
    </p:spTree>
    <p:extLst>
      <p:ext uri="{BB962C8B-B14F-4D97-AF65-F5344CB8AC3E}">
        <p14:creationId xmlns:p14="http://schemas.microsoft.com/office/powerpoint/2010/main" val="24374793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Focus of Slide - </a:t>
            </a:r>
            <a:r>
              <a:rPr lang="en-GB" dirty="0"/>
              <a:t>Professional standards for teaching and leadership </a:t>
            </a:r>
          </a:p>
          <a:p>
            <a:r>
              <a:rPr lang="en-GB" sz="1200" b="1" baseline="0" dirty="0"/>
              <a:t>Context – </a:t>
            </a:r>
            <a:r>
              <a:rPr lang="en-GB" dirty="0"/>
              <a:t>This</a:t>
            </a:r>
            <a:r>
              <a:rPr lang="en-GB" baseline="0" dirty="0"/>
              <a:t> slide shows how children’s rights link to the professional standards for teaching and leadership which will be adopted by all serving teachers and leaders by September 2018 and will apply to student teachers on all ITE programmes by September 2019; and all school support staff by September 2019.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u="sng" kern="1200" dirty="0">
              <a:solidFill>
                <a:schemeClr val="tx1"/>
              </a:solidFill>
              <a:effectLst/>
              <a:latin typeface="+mn-lt"/>
              <a:ea typeface="+mn-ea"/>
              <a:cs typeface="+mn-cs"/>
            </a:endParaRPr>
          </a:p>
          <a:p>
            <a:pPr marL="0" indent="0">
              <a:buNone/>
            </a:pPr>
            <a:r>
              <a:rPr lang="en-GB" sz="1200" dirty="0" smtClean="0">
                <a:hlinkClick r:id="rId3"/>
              </a:rPr>
              <a:t>https://hwb.gov.wales/professional-development/professional-standards/</a:t>
            </a:r>
            <a:r>
              <a:rPr lang="en-GB" sz="1200"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r>
              <a:rPr lang="en-GB" b="1" baseline="0" dirty="0"/>
              <a:t>Central to the values and disposition of all professionals in education is the Rights of Learners.</a:t>
            </a:r>
          </a:p>
          <a:p>
            <a:endParaRPr lang="en-GB" b="1" baseline="0" dirty="0"/>
          </a:p>
          <a:p>
            <a:r>
              <a:rPr lang="en-GB" sz="1200" b="0" kern="1200" dirty="0">
                <a:solidFill>
                  <a:schemeClr val="tx1"/>
                </a:solidFill>
                <a:effectLst/>
                <a:latin typeface="+mn-lt"/>
                <a:ea typeface="+mn-ea"/>
                <a:cs typeface="+mn-cs"/>
              </a:rPr>
              <a:t>This is further</a:t>
            </a:r>
            <a:r>
              <a:rPr lang="en-GB" sz="1200" b="0" kern="1200" baseline="0" dirty="0">
                <a:solidFill>
                  <a:schemeClr val="tx1"/>
                </a:solidFill>
                <a:effectLst/>
                <a:latin typeface="+mn-lt"/>
                <a:ea typeface="+mn-ea"/>
                <a:cs typeface="+mn-cs"/>
              </a:rPr>
              <a:t> explained in the standards</a:t>
            </a:r>
            <a:r>
              <a:rPr lang="en-GB" sz="1200" b="0" kern="1200" dirty="0">
                <a:solidFill>
                  <a:schemeClr val="tx1"/>
                </a:solidFill>
                <a:effectLst/>
                <a:latin typeface="+mn-lt"/>
                <a:ea typeface="+mn-ea"/>
                <a:cs typeface="+mn-cs"/>
              </a:rPr>
              <a:t> as:</a:t>
            </a:r>
            <a:r>
              <a:rPr lang="en-GB" sz="1200" b="0" kern="1200" baseline="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The needs and rights of learners</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will be central and take priority in</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the teacher’s approach to their</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job. The teacher exhibits high</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expectations and commitment</a:t>
            </a:r>
          </a:p>
          <a:p>
            <a:r>
              <a:rPr lang="en-GB" sz="1200" kern="1200" dirty="0">
                <a:solidFill>
                  <a:schemeClr val="tx1"/>
                </a:solidFill>
                <a:effectLst/>
                <a:latin typeface="+mn-lt"/>
                <a:ea typeface="+mn-ea"/>
                <a:cs typeface="+mn-cs"/>
              </a:rPr>
              <a:t>to the achievement of each</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learner.</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Within </a:t>
            </a:r>
            <a:r>
              <a:rPr lang="en-GB" sz="1200" b="1" kern="1200" dirty="0">
                <a:solidFill>
                  <a:schemeClr val="tx1"/>
                </a:solidFill>
                <a:effectLst/>
                <a:latin typeface="+mn-lt"/>
                <a:ea typeface="+mn-ea"/>
                <a:cs typeface="+mn-cs"/>
              </a:rPr>
              <a:t>Sustained highly-effective formal leadership descriptor (p.80):</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rights and needs of learners are paramount in all the school does, ensuring</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every learner benefits from an entitlement to the best possible experience of</a:t>
            </a:r>
          </a:p>
          <a:p>
            <a:r>
              <a:rPr lang="en-GB" sz="1200" kern="1200" dirty="0">
                <a:solidFill>
                  <a:schemeClr val="tx1"/>
                </a:solidFill>
                <a:effectLst/>
                <a:latin typeface="+mn-lt"/>
                <a:ea typeface="+mn-ea"/>
                <a:cs typeface="+mn-cs"/>
              </a:rPr>
              <a:t>schooling in Wales.</a:t>
            </a:r>
          </a:p>
          <a:p>
            <a:endParaRPr lang="en-GB" sz="1200" b="1" baseline="0" dirty="0"/>
          </a:p>
          <a:p>
            <a:r>
              <a:rPr lang="en-GB" sz="1200" b="0" baseline="0" dirty="0"/>
              <a:t>-----------------------------------------------------------------------------</a:t>
            </a:r>
          </a:p>
          <a:p>
            <a:endParaRPr lang="en-GB" sz="1200" b="1" baseline="0" dirty="0"/>
          </a:p>
          <a:p>
            <a:r>
              <a:rPr lang="en-GB" sz="1200" b="1" baseline="0" dirty="0" err="1"/>
              <a:t>Ffocws</a:t>
            </a:r>
            <a:r>
              <a:rPr lang="en-GB" sz="1200" b="1" baseline="0" dirty="0"/>
              <a:t> y </a:t>
            </a:r>
            <a:r>
              <a:rPr lang="en-GB" sz="1200" b="1" baseline="0" dirty="0" err="1"/>
              <a:t>Sleid</a:t>
            </a:r>
            <a:r>
              <a:rPr lang="en-GB" sz="1200" b="1" baseline="0" dirty="0"/>
              <a:t> – </a:t>
            </a:r>
            <a:r>
              <a:rPr lang="en-GB" dirty="0" err="1">
                <a:solidFill>
                  <a:srgbClr val="D0004B"/>
                </a:solidFill>
              </a:rPr>
              <a:t>Safonau</a:t>
            </a:r>
            <a:r>
              <a:rPr lang="en-GB" dirty="0">
                <a:solidFill>
                  <a:srgbClr val="D0004B"/>
                </a:solidFill>
              </a:rPr>
              <a:t> </a:t>
            </a:r>
            <a:r>
              <a:rPr lang="en-GB" dirty="0" err="1">
                <a:solidFill>
                  <a:srgbClr val="D0004B"/>
                </a:solidFill>
              </a:rPr>
              <a:t>proffesiynol</a:t>
            </a:r>
            <a:r>
              <a:rPr lang="en-GB" dirty="0">
                <a:solidFill>
                  <a:srgbClr val="D0004B"/>
                </a:solidFill>
              </a:rPr>
              <a:t> </a:t>
            </a:r>
            <a:r>
              <a:rPr lang="en-GB" dirty="0" err="1">
                <a:solidFill>
                  <a:srgbClr val="D0004B"/>
                </a:solidFill>
              </a:rPr>
              <a:t>ar</a:t>
            </a:r>
            <a:r>
              <a:rPr lang="en-GB" dirty="0">
                <a:solidFill>
                  <a:srgbClr val="D0004B"/>
                </a:solidFill>
              </a:rPr>
              <a:t> </a:t>
            </a:r>
            <a:r>
              <a:rPr lang="en-GB" dirty="0" err="1">
                <a:solidFill>
                  <a:srgbClr val="D0004B"/>
                </a:solidFill>
              </a:rPr>
              <a:t>gyfer</a:t>
            </a:r>
            <a:r>
              <a:rPr lang="en-GB" dirty="0">
                <a:solidFill>
                  <a:srgbClr val="D0004B"/>
                </a:solidFill>
              </a:rPr>
              <a:t> </a:t>
            </a:r>
            <a:r>
              <a:rPr lang="en-GB" dirty="0" err="1">
                <a:solidFill>
                  <a:srgbClr val="D0004B"/>
                </a:solidFill>
              </a:rPr>
              <a:t>addysgu</a:t>
            </a:r>
            <a:r>
              <a:rPr lang="en-GB" dirty="0">
                <a:solidFill>
                  <a:srgbClr val="D0004B"/>
                </a:solidFill>
              </a:rPr>
              <a:t> ac </a:t>
            </a:r>
            <a:r>
              <a:rPr lang="en-GB" dirty="0" err="1">
                <a:solidFill>
                  <a:srgbClr val="D0004B"/>
                </a:solidFill>
              </a:rPr>
              <a:t>arweinyddiaeth</a:t>
            </a:r>
            <a:r>
              <a:rPr lang="en-GB" dirty="0">
                <a:solidFill>
                  <a:srgbClr val="D0004B"/>
                </a:solidFill>
              </a:rPr>
              <a:t> </a:t>
            </a:r>
            <a:endParaRPr lang="en-GB" sz="1200" b="1" baseline="0" dirty="0"/>
          </a:p>
          <a:p>
            <a:r>
              <a:rPr lang="en-GB" sz="1200" b="1" baseline="0" dirty="0" err="1"/>
              <a:t>Cyd-destun</a:t>
            </a:r>
            <a:r>
              <a:rPr lang="en-GB" sz="1200" b="1" baseline="0" dirty="0"/>
              <a:t> - </a:t>
            </a:r>
            <a:r>
              <a:rPr lang="en-GB" sz="1200" kern="1200" dirty="0" err="1">
                <a:solidFill>
                  <a:schemeClr val="tx1"/>
                </a:solidFill>
                <a:effectLst/>
                <a:latin typeface="+mn-lt"/>
                <a:ea typeface="+mn-ea"/>
                <a:cs typeface="+mn-cs"/>
              </a:rPr>
              <a:t>Mae’r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sleid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hwn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yn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dangos</a:t>
            </a:r>
            <a:r>
              <a:rPr lang="en-GB" sz="1200" kern="1200" dirty="0">
                <a:solidFill>
                  <a:schemeClr val="tx1"/>
                </a:solidFill>
                <a:effectLst/>
                <a:latin typeface="+mn-lt"/>
                <a:ea typeface="+mn-ea"/>
                <a:cs typeface="+mn-cs"/>
              </a:rPr>
              <a:t> y </a:t>
            </a:r>
            <a:r>
              <a:rPr lang="en-GB" sz="1200" kern="1200" dirty="0" err="1">
                <a:solidFill>
                  <a:schemeClr val="tx1"/>
                </a:solidFill>
                <a:effectLst/>
                <a:latin typeface="+mn-lt"/>
                <a:ea typeface="+mn-ea"/>
                <a:cs typeface="+mn-cs"/>
              </a:rPr>
              <a:t>cysylltiad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rhwng</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hawliau</a:t>
            </a:r>
            <a:r>
              <a:rPr lang="en-GB" sz="1200" kern="1200" dirty="0">
                <a:solidFill>
                  <a:schemeClr val="tx1"/>
                </a:solidFill>
                <a:effectLst/>
                <a:latin typeface="+mn-lt"/>
                <a:ea typeface="+mn-ea"/>
                <a:cs typeface="+mn-cs"/>
              </a:rPr>
              <a:t> plant </a:t>
            </a:r>
            <a:r>
              <a:rPr lang="en-GB" sz="1200" kern="1200" dirty="0" err="1">
                <a:solidFill>
                  <a:schemeClr val="tx1"/>
                </a:solidFill>
                <a:effectLst/>
                <a:latin typeface="+mn-lt"/>
                <a:ea typeface="+mn-ea"/>
                <a:cs typeface="+mn-cs"/>
              </a:rPr>
              <a:t>a’r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safonau</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proffesiynol</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gyfer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addysgu</a:t>
            </a:r>
            <a:r>
              <a:rPr lang="en-GB" sz="1200" kern="1200" dirty="0">
                <a:solidFill>
                  <a:schemeClr val="tx1"/>
                </a:solidFill>
                <a:effectLst/>
                <a:latin typeface="+mn-lt"/>
                <a:ea typeface="+mn-ea"/>
                <a:cs typeface="+mn-cs"/>
              </a:rPr>
              <a:t> ac </a:t>
            </a:r>
            <a:r>
              <a:rPr lang="en-GB" sz="1200" kern="1200" dirty="0" err="1">
                <a:solidFill>
                  <a:schemeClr val="tx1"/>
                </a:solidFill>
                <a:effectLst/>
                <a:latin typeface="+mn-lt"/>
                <a:ea typeface="+mn-ea"/>
                <a:cs typeface="+mn-cs"/>
              </a:rPr>
              <a:t>arweinyddiaeth</a:t>
            </a:r>
            <a:r>
              <a:rPr lang="en-GB" sz="1200" kern="120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fydd</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yn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cael</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eu</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mabwysiadu</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gan</a:t>
            </a:r>
            <a:r>
              <a:rPr lang="en-GB" sz="1200" kern="1200" baseline="0" dirty="0">
                <a:solidFill>
                  <a:schemeClr val="tx1"/>
                </a:solidFill>
                <a:effectLst/>
                <a:latin typeface="+mn-lt"/>
                <a:ea typeface="+mn-ea"/>
                <a:cs typeface="+mn-cs"/>
              </a:rPr>
              <a:t> bob </a:t>
            </a:r>
            <a:r>
              <a:rPr lang="en-GB" sz="1200" kern="1200" baseline="0" dirty="0" err="1">
                <a:solidFill>
                  <a:schemeClr val="tx1"/>
                </a:solidFill>
                <a:effectLst/>
                <a:latin typeface="+mn-lt"/>
                <a:ea typeface="+mn-ea"/>
                <a:cs typeface="+mn-cs"/>
              </a:rPr>
              <a:t>athro</a:t>
            </a:r>
            <a:r>
              <a:rPr lang="en-GB" sz="1200" kern="1200" baseline="0" dirty="0">
                <a:solidFill>
                  <a:schemeClr val="tx1"/>
                </a:solidFill>
                <a:effectLst/>
                <a:latin typeface="+mn-lt"/>
                <a:ea typeface="+mn-ea"/>
                <a:cs typeface="+mn-cs"/>
              </a:rPr>
              <a:t> ac </a:t>
            </a:r>
            <a:r>
              <a:rPr lang="en-GB" sz="1200" kern="1200" baseline="0" dirty="0" err="1">
                <a:solidFill>
                  <a:schemeClr val="tx1"/>
                </a:solidFill>
                <a:effectLst/>
                <a:latin typeface="+mn-lt"/>
                <a:ea typeface="+mn-ea"/>
                <a:cs typeface="+mn-cs"/>
              </a:rPr>
              <a:t>arweinydd</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gweithredol</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erbyn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mis</a:t>
            </a:r>
            <a:r>
              <a:rPr lang="en-GB" sz="1200" kern="1200" baseline="0" dirty="0">
                <a:solidFill>
                  <a:schemeClr val="tx1"/>
                </a:solidFill>
                <a:effectLst/>
                <a:latin typeface="+mn-lt"/>
                <a:ea typeface="+mn-ea"/>
                <a:cs typeface="+mn-cs"/>
              </a:rPr>
              <a:t> Medi 2018, ac a </a:t>
            </a:r>
            <a:r>
              <a:rPr lang="en-GB" sz="1200" kern="1200" baseline="0" dirty="0" err="1">
                <a:solidFill>
                  <a:schemeClr val="tx1"/>
                </a:solidFill>
                <a:effectLst/>
                <a:latin typeface="+mn-lt"/>
                <a:ea typeface="+mn-ea"/>
                <a:cs typeface="+mn-cs"/>
              </a:rPr>
              <a:t>fydd</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yn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berthnasol</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i</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ddarpar</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athrawon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ar</a:t>
            </a:r>
            <a:r>
              <a:rPr lang="en-GB" sz="1200" kern="1200" baseline="0" dirty="0">
                <a:solidFill>
                  <a:schemeClr val="tx1"/>
                </a:solidFill>
                <a:effectLst/>
                <a:latin typeface="+mn-lt"/>
                <a:ea typeface="+mn-ea"/>
                <a:cs typeface="+mn-cs"/>
              </a:rPr>
              <a:t> bob </a:t>
            </a:r>
            <a:r>
              <a:rPr lang="en-GB" sz="1200" kern="1200" baseline="0" dirty="0" err="1">
                <a:solidFill>
                  <a:schemeClr val="tx1"/>
                </a:solidFill>
                <a:effectLst/>
                <a:latin typeface="+mn-lt"/>
                <a:ea typeface="+mn-ea"/>
                <a:cs typeface="+mn-cs"/>
              </a:rPr>
              <a:t>rhaglen</a:t>
            </a:r>
            <a:r>
              <a:rPr lang="en-GB" sz="1200" kern="1200" baseline="0" dirty="0">
                <a:solidFill>
                  <a:schemeClr val="tx1"/>
                </a:solidFill>
                <a:effectLst/>
                <a:latin typeface="+mn-lt"/>
                <a:ea typeface="+mn-ea"/>
                <a:cs typeface="+mn-cs"/>
              </a:rPr>
              <a:t> ITE </a:t>
            </a:r>
            <a:r>
              <a:rPr lang="en-GB" sz="1200" kern="1200" baseline="0" dirty="0" err="1">
                <a:solidFill>
                  <a:schemeClr val="tx1"/>
                </a:solidFill>
                <a:effectLst/>
                <a:latin typeface="+mn-lt"/>
                <a:ea typeface="+mn-ea"/>
                <a:cs typeface="+mn-cs"/>
              </a:rPr>
              <a:t>erbyn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mis</a:t>
            </a:r>
            <a:r>
              <a:rPr lang="en-GB" sz="1200" kern="1200" baseline="0" dirty="0">
                <a:solidFill>
                  <a:schemeClr val="tx1"/>
                </a:solidFill>
                <a:effectLst/>
                <a:latin typeface="+mn-lt"/>
                <a:ea typeface="+mn-ea"/>
                <a:cs typeface="+mn-cs"/>
              </a:rPr>
              <a:t> Medi 2019; a </a:t>
            </a:r>
            <a:r>
              <a:rPr lang="en-GB" sz="1200" kern="1200" baseline="0" dirty="0" err="1">
                <a:solidFill>
                  <a:schemeClr val="tx1"/>
                </a:solidFill>
                <a:effectLst/>
                <a:latin typeface="+mn-lt"/>
                <a:ea typeface="+mn-ea"/>
                <a:cs typeface="+mn-cs"/>
              </a:rPr>
              <a:t>holl</a:t>
            </a:r>
            <a:r>
              <a:rPr lang="en-GB" sz="1200" kern="1200" baseline="0" dirty="0">
                <a:solidFill>
                  <a:schemeClr val="tx1"/>
                </a:solidFill>
                <a:effectLst/>
                <a:latin typeface="+mn-lt"/>
                <a:ea typeface="+mn-ea"/>
                <a:cs typeface="+mn-cs"/>
              </a:rPr>
              <a:t> staff </a:t>
            </a:r>
            <a:r>
              <a:rPr lang="en-GB" sz="1200" kern="1200" baseline="0" dirty="0" err="1">
                <a:solidFill>
                  <a:schemeClr val="tx1"/>
                </a:solidFill>
                <a:effectLst/>
                <a:latin typeface="+mn-lt"/>
                <a:ea typeface="+mn-ea"/>
                <a:cs typeface="+mn-cs"/>
              </a:rPr>
              <a:t>ategol</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ysgolion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erbyn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mis</a:t>
            </a:r>
            <a:r>
              <a:rPr lang="en-GB" sz="1200" kern="1200" baseline="0" dirty="0">
                <a:solidFill>
                  <a:schemeClr val="tx1"/>
                </a:solidFill>
                <a:effectLst/>
                <a:latin typeface="+mn-lt"/>
                <a:ea typeface="+mn-ea"/>
                <a:cs typeface="+mn-cs"/>
              </a:rPr>
              <a:t> Medi 2019. </a:t>
            </a:r>
          </a:p>
          <a:p>
            <a:endParaRPr lang="en-GB" sz="1200" kern="1200" baseline="0" dirty="0">
              <a:solidFill>
                <a:schemeClr val="tx1"/>
              </a:solidFill>
              <a:effectLst/>
              <a:latin typeface="+mn-lt"/>
              <a:ea typeface="+mn-ea"/>
              <a:cs typeface="+mn-cs"/>
            </a:endParaRPr>
          </a:p>
          <a:p>
            <a:pPr defTabSz="685800">
              <a:spcBef>
                <a:spcPts val="750"/>
              </a:spcBef>
              <a:defRPr/>
            </a:pPr>
            <a:r>
              <a:rPr lang="en-GB" sz="1200" dirty="0" smtClean="0">
                <a:solidFill>
                  <a:schemeClr val="tx1"/>
                </a:solidFill>
                <a:latin typeface="+mn-lt"/>
                <a:hlinkClick r:id="rId4"/>
              </a:rPr>
              <a:t>https://hwb.gov.wales/datblygiad-proffesiynol/safonau-proffesiynol/</a:t>
            </a:r>
            <a:r>
              <a:rPr lang="en-GB" sz="1200" dirty="0" smtClean="0">
                <a:solidFill>
                  <a:schemeClr val="tx1"/>
                </a:solidFill>
                <a:latin typeface="+mn-lt"/>
              </a:rPr>
              <a:t> </a:t>
            </a:r>
            <a:endParaRPr lang="en-GB" sz="1200" kern="1200" dirty="0" smtClean="0">
              <a:solidFill>
                <a:schemeClr val="tx1"/>
              </a:solidFill>
              <a:latin typeface="+mn-lt"/>
            </a:endParaRPr>
          </a:p>
          <a:p>
            <a:endParaRPr lang="en-GB" sz="1200" kern="1200" baseline="0" dirty="0">
              <a:solidFill>
                <a:schemeClr val="tx1"/>
              </a:solidFill>
              <a:effectLst/>
              <a:latin typeface="+mn-lt"/>
              <a:ea typeface="+mn-ea"/>
              <a:cs typeface="+mn-cs"/>
            </a:endParaRPr>
          </a:p>
          <a:p>
            <a:r>
              <a:rPr lang="en-GB" sz="1200" b="1" kern="1200" baseline="0" dirty="0">
                <a:solidFill>
                  <a:schemeClr val="tx1"/>
                </a:solidFill>
                <a:effectLst/>
                <a:latin typeface="+mn-lt"/>
                <a:ea typeface="+mn-ea"/>
                <a:cs typeface="+mn-cs"/>
              </a:rPr>
              <a:t>Mae </a:t>
            </a:r>
            <a:r>
              <a:rPr lang="en-GB" sz="1200" b="1" kern="1200" baseline="0" dirty="0" err="1">
                <a:solidFill>
                  <a:schemeClr val="tx1"/>
                </a:solidFill>
                <a:effectLst/>
                <a:latin typeface="+mn-lt"/>
                <a:ea typeface="+mn-ea"/>
                <a:cs typeface="+mn-cs"/>
              </a:rPr>
              <a:t>Hawliau</a:t>
            </a:r>
            <a:r>
              <a:rPr lang="en-GB" sz="1200" b="1" kern="1200" baseline="0" dirty="0">
                <a:solidFill>
                  <a:schemeClr val="tx1"/>
                </a:solidFill>
                <a:effectLst/>
                <a:latin typeface="+mn-lt"/>
                <a:ea typeface="+mn-ea"/>
                <a:cs typeface="+mn-cs"/>
              </a:rPr>
              <a:t> </a:t>
            </a:r>
            <a:r>
              <a:rPr lang="en-GB" sz="1200" b="1" kern="1200" baseline="0" dirty="0" err="1">
                <a:solidFill>
                  <a:schemeClr val="tx1"/>
                </a:solidFill>
                <a:effectLst/>
                <a:latin typeface="+mn-lt"/>
                <a:ea typeface="+mn-ea"/>
                <a:cs typeface="+mn-cs"/>
              </a:rPr>
              <a:t>Dysgwyr</a:t>
            </a:r>
            <a:r>
              <a:rPr lang="en-GB" sz="1200" b="1" kern="1200" baseline="0" dirty="0">
                <a:solidFill>
                  <a:schemeClr val="tx1"/>
                </a:solidFill>
                <a:effectLst/>
                <a:latin typeface="+mn-lt"/>
                <a:ea typeface="+mn-ea"/>
                <a:cs typeface="+mn-cs"/>
              </a:rPr>
              <a:t> </a:t>
            </a:r>
            <a:r>
              <a:rPr lang="en-GB" sz="1200" b="1" kern="1200" baseline="0" dirty="0" err="1">
                <a:solidFill>
                  <a:schemeClr val="tx1"/>
                </a:solidFill>
                <a:effectLst/>
                <a:latin typeface="+mn-lt"/>
                <a:ea typeface="+mn-ea"/>
                <a:cs typeface="+mn-cs"/>
              </a:rPr>
              <a:t>yn</a:t>
            </a:r>
            <a:r>
              <a:rPr lang="en-GB" sz="1200" b="1" kern="1200" baseline="0" dirty="0">
                <a:solidFill>
                  <a:schemeClr val="tx1"/>
                </a:solidFill>
                <a:effectLst/>
                <a:latin typeface="+mn-lt"/>
                <a:ea typeface="+mn-ea"/>
                <a:cs typeface="+mn-cs"/>
              </a:rPr>
              <a:t> </a:t>
            </a:r>
            <a:r>
              <a:rPr lang="en-GB" sz="1200" b="1" kern="1200" baseline="0" dirty="0" err="1">
                <a:solidFill>
                  <a:schemeClr val="tx1"/>
                </a:solidFill>
                <a:effectLst/>
                <a:latin typeface="+mn-lt"/>
                <a:ea typeface="+mn-ea"/>
                <a:cs typeface="+mn-cs"/>
              </a:rPr>
              <a:t>ganolog</a:t>
            </a:r>
            <a:r>
              <a:rPr lang="en-GB" sz="1200" b="1" kern="1200" baseline="0" dirty="0">
                <a:solidFill>
                  <a:schemeClr val="tx1"/>
                </a:solidFill>
                <a:effectLst/>
                <a:latin typeface="+mn-lt"/>
                <a:ea typeface="+mn-ea"/>
                <a:cs typeface="+mn-cs"/>
              </a:rPr>
              <a:t> </a:t>
            </a:r>
            <a:r>
              <a:rPr lang="en-GB" sz="1200" b="1" kern="1200" baseline="0" dirty="0" err="1">
                <a:solidFill>
                  <a:schemeClr val="tx1"/>
                </a:solidFill>
                <a:effectLst/>
                <a:latin typeface="+mn-lt"/>
                <a:ea typeface="+mn-ea"/>
                <a:cs typeface="+mn-cs"/>
              </a:rPr>
              <a:t>i</a:t>
            </a:r>
            <a:r>
              <a:rPr lang="en-GB" sz="1200" b="1" kern="1200" baseline="0" dirty="0">
                <a:solidFill>
                  <a:schemeClr val="tx1"/>
                </a:solidFill>
                <a:effectLst/>
                <a:latin typeface="+mn-lt"/>
                <a:ea typeface="+mn-ea"/>
                <a:cs typeface="+mn-cs"/>
              </a:rPr>
              <a:t> </a:t>
            </a:r>
            <a:r>
              <a:rPr lang="en-GB" sz="1200" b="1" kern="1200" baseline="0" dirty="0" err="1">
                <a:solidFill>
                  <a:schemeClr val="tx1"/>
                </a:solidFill>
                <a:effectLst/>
                <a:latin typeface="+mn-lt"/>
                <a:ea typeface="+mn-ea"/>
                <a:cs typeface="+mn-cs"/>
              </a:rPr>
              <a:t>werthoedd</a:t>
            </a:r>
            <a:r>
              <a:rPr lang="en-GB" sz="1200" b="1" kern="1200" baseline="0" dirty="0">
                <a:solidFill>
                  <a:schemeClr val="tx1"/>
                </a:solidFill>
                <a:effectLst/>
                <a:latin typeface="+mn-lt"/>
                <a:ea typeface="+mn-ea"/>
                <a:cs typeface="+mn-cs"/>
              </a:rPr>
              <a:t> ac </a:t>
            </a:r>
            <a:r>
              <a:rPr lang="en-GB" sz="1200" b="1" kern="1200" baseline="0" dirty="0" err="1">
                <a:solidFill>
                  <a:schemeClr val="tx1"/>
                </a:solidFill>
                <a:effectLst/>
                <a:latin typeface="+mn-lt"/>
                <a:ea typeface="+mn-ea"/>
                <a:cs typeface="+mn-cs"/>
              </a:rPr>
              <a:t>ymagwedd</a:t>
            </a:r>
            <a:r>
              <a:rPr lang="en-GB" sz="1200" b="1" kern="1200" baseline="0" dirty="0">
                <a:solidFill>
                  <a:schemeClr val="tx1"/>
                </a:solidFill>
                <a:effectLst/>
                <a:latin typeface="+mn-lt"/>
                <a:ea typeface="+mn-ea"/>
                <a:cs typeface="+mn-cs"/>
              </a:rPr>
              <a:t> </a:t>
            </a:r>
            <a:r>
              <a:rPr lang="en-GB" sz="1200" b="1" kern="1200" baseline="0" dirty="0" err="1">
                <a:solidFill>
                  <a:schemeClr val="tx1"/>
                </a:solidFill>
                <a:effectLst/>
                <a:latin typeface="+mn-lt"/>
                <a:ea typeface="+mn-ea"/>
                <a:cs typeface="+mn-cs"/>
              </a:rPr>
              <a:t>pob</a:t>
            </a:r>
            <a:r>
              <a:rPr lang="en-GB" sz="1200" b="1" kern="1200" baseline="0" dirty="0">
                <a:solidFill>
                  <a:schemeClr val="tx1"/>
                </a:solidFill>
                <a:effectLst/>
                <a:latin typeface="+mn-lt"/>
                <a:ea typeface="+mn-ea"/>
                <a:cs typeface="+mn-cs"/>
              </a:rPr>
              <a:t> </a:t>
            </a:r>
            <a:r>
              <a:rPr lang="en-GB" sz="1200" b="1" kern="1200" baseline="0" dirty="0" err="1">
                <a:solidFill>
                  <a:schemeClr val="tx1"/>
                </a:solidFill>
                <a:effectLst/>
                <a:latin typeface="+mn-lt"/>
                <a:ea typeface="+mn-ea"/>
                <a:cs typeface="+mn-cs"/>
              </a:rPr>
              <a:t>gweithiwr</a:t>
            </a:r>
            <a:r>
              <a:rPr lang="en-GB" sz="1200" b="1" kern="1200" baseline="0" dirty="0">
                <a:solidFill>
                  <a:schemeClr val="tx1"/>
                </a:solidFill>
                <a:effectLst/>
                <a:latin typeface="+mn-lt"/>
                <a:ea typeface="+mn-ea"/>
                <a:cs typeface="+mn-cs"/>
              </a:rPr>
              <a:t> </a:t>
            </a:r>
            <a:r>
              <a:rPr lang="en-GB" sz="1200" b="1" kern="1200" baseline="0" dirty="0" err="1">
                <a:solidFill>
                  <a:schemeClr val="tx1"/>
                </a:solidFill>
                <a:effectLst/>
                <a:latin typeface="+mn-lt"/>
                <a:ea typeface="+mn-ea"/>
                <a:cs typeface="+mn-cs"/>
              </a:rPr>
              <a:t>proffesiynol</a:t>
            </a:r>
            <a:r>
              <a:rPr lang="en-GB" sz="1200" b="1" kern="1200" baseline="0" dirty="0">
                <a:solidFill>
                  <a:schemeClr val="tx1"/>
                </a:solidFill>
                <a:effectLst/>
                <a:latin typeface="+mn-lt"/>
                <a:ea typeface="+mn-ea"/>
                <a:cs typeface="+mn-cs"/>
              </a:rPr>
              <a:t> </a:t>
            </a:r>
            <a:r>
              <a:rPr lang="en-GB" sz="1200" b="1" kern="1200" baseline="0" dirty="0" err="1">
                <a:solidFill>
                  <a:schemeClr val="tx1"/>
                </a:solidFill>
                <a:effectLst/>
                <a:latin typeface="+mn-lt"/>
                <a:ea typeface="+mn-ea"/>
                <a:cs typeface="+mn-cs"/>
              </a:rPr>
              <a:t>ym</a:t>
            </a:r>
            <a:r>
              <a:rPr lang="en-GB" sz="1200" b="1" kern="1200" baseline="0" dirty="0">
                <a:solidFill>
                  <a:schemeClr val="tx1"/>
                </a:solidFill>
                <a:effectLst/>
                <a:latin typeface="+mn-lt"/>
                <a:ea typeface="+mn-ea"/>
                <a:cs typeface="+mn-cs"/>
              </a:rPr>
              <a:t> </a:t>
            </a:r>
            <a:r>
              <a:rPr lang="en-GB" sz="1200" b="1" kern="1200" baseline="0" dirty="0" err="1">
                <a:solidFill>
                  <a:schemeClr val="tx1"/>
                </a:solidFill>
                <a:effectLst/>
                <a:latin typeface="+mn-lt"/>
                <a:ea typeface="+mn-ea"/>
                <a:cs typeface="+mn-cs"/>
              </a:rPr>
              <a:t>myd</a:t>
            </a:r>
            <a:r>
              <a:rPr lang="en-GB" sz="1200" b="1" kern="1200" baseline="0" dirty="0">
                <a:solidFill>
                  <a:schemeClr val="tx1"/>
                </a:solidFill>
                <a:effectLst/>
                <a:latin typeface="+mn-lt"/>
                <a:ea typeface="+mn-ea"/>
                <a:cs typeface="+mn-cs"/>
              </a:rPr>
              <a:t> </a:t>
            </a:r>
            <a:r>
              <a:rPr lang="en-GB" sz="1200" b="1" kern="1200" baseline="0" dirty="0" err="1">
                <a:solidFill>
                  <a:schemeClr val="tx1"/>
                </a:solidFill>
                <a:effectLst/>
                <a:latin typeface="+mn-lt"/>
                <a:ea typeface="+mn-ea"/>
                <a:cs typeface="+mn-cs"/>
              </a:rPr>
              <a:t>addysg</a:t>
            </a:r>
            <a:r>
              <a:rPr lang="en-GB" sz="1200" b="1" kern="1200" baseline="0" dirty="0">
                <a:solidFill>
                  <a:schemeClr val="tx1"/>
                </a:solidFill>
                <a:effectLst/>
                <a:latin typeface="+mn-lt"/>
                <a:ea typeface="+mn-ea"/>
                <a:cs typeface="+mn-cs"/>
              </a:rPr>
              <a:t>. </a:t>
            </a:r>
          </a:p>
          <a:p>
            <a:endParaRPr lang="en-GB" sz="1200" b="1" kern="1200" baseline="0" dirty="0">
              <a:solidFill>
                <a:schemeClr val="tx1"/>
              </a:solidFill>
              <a:effectLst/>
              <a:latin typeface="+mn-lt"/>
              <a:ea typeface="+mn-ea"/>
              <a:cs typeface="+mn-cs"/>
            </a:endParaRPr>
          </a:p>
          <a:p>
            <a:r>
              <a:rPr lang="en-GB" sz="1200" b="0" kern="1200" baseline="0" dirty="0">
                <a:solidFill>
                  <a:schemeClr val="tx1"/>
                </a:solidFill>
                <a:effectLst/>
                <a:latin typeface="+mn-lt"/>
                <a:ea typeface="+mn-ea"/>
                <a:cs typeface="+mn-cs"/>
              </a:rPr>
              <a:t>Mae </a:t>
            </a:r>
            <a:r>
              <a:rPr lang="en-GB" sz="1200" b="0" kern="1200" baseline="0" dirty="0" err="1">
                <a:solidFill>
                  <a:schemeClr val="tx1"/>
                </a:solidFill>
                <a:effectLst/>
                <a:latin typeface="+mn-lt"/>
                <a:ea typeface="+mn-ea"/>
                <a:cs typeface="+mn-cs"/>
              </a:rPr>
              <a:t>hyn</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yn</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cael</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ei</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esbonio</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ymhellach</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yn</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y</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safonau</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fel</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hyn</a:t>
            </a:r>
            <a:r>
              <a:rPr lang="en-GB" sz="1200" b="0" kern="1200" baseline="0" dirty="0">
                <a:solidFill>
                  <a:schemeClr val="tx1"/>
                </a:solidFill>
                <a:effectLst/>
                <a:latin typeface="+mn-lt"/>
                <a:ea typeface="+mn-ea"/>
                <a:cs typeface="+mn-cs"/>
              </a:rPr>
              <a:t>:</a:t>
            </a:r>
          </a:p>
          <a:p>
            <a:r>
              <a:rPr lang="en-GB" sz="1200" b="0" kern="1200" baseline="0" dirty="0" err="1">
                <a:solidFill>
                  <a:schemeClr val="tx1"/>
                </a:solidFill>
                <a:effectLst/>
                <a:latin typeface="+mn-lt"/>
                <a:ea typeface="+mn-ea"/>
                <a:cs typeface="+mn-cs"/>
              </a:rPr>
              <a:t>Bydd</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anghenion</a:t>
            </a:r>
            <a:r>
              <a:rPr lang="en-GB" sz="1200" b="0" kern="1200" baseline="0" dirty="0">
                <a:solidFill>
                  <a:schemeClr val="tx1"/>
                </a:solidFill>
                <a:effectLst/>
                <a:latin typeface="+mn-lt"/>
                <a:ea typeface="+mn-ea"/>
                <a:cs typeface="+mn-cs"/>
              </a:rPr>
              <a:t> a </a:t>
            </a:r>
            <a:r>
              <a:rPr lang="en-GB" sz="1200" b="0" kern="1200" baseline="0" dirty="0" err="1">
                <a:solidFill>
                  <a:schemeClr val="tx1"/>
                </a:solidFill>
                <a:effectLst/>
                <a:latin typeface="+mn-lt"/>
                <a:ea typeface="+mn-ea"/>
                <a:cs typeface="+mn-cs"/>
              </a:rPr>
              <a:t>hawliau</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dysgwyr</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yn</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ganolog</a:t>
            </a:r>
            <a:r>
              <a:rPr lang="en-GB" sz="1200" b="0" kern="1200" baseline="0" dirty="0">
                <a:solidFill>
                  <a:schemeClr val="tx1"/>
                </a:solidFill>
                <a:effectLst/>
                <a:latin typeface="+mn-lt"/>
                <a:ea typeface="+mn-ea"/>
                <a:cs typeface="+mn-cs"/>
              </a:rPr>
              <a:t> ac </a:t>
            </a:r>
            <a:r>
              <a:rPr lang="en-GB" sz="1200" b="0" kern="1200" baseline="0" dirty="0" err="1">
                <a:solidFill>
                  <a:schemeClr val="tx1"/>
                </a:solidFill>
                <a:effectLst/>
                <a:latin typeface="+mn-lt"/>
                <a:ea typeface="+mn-ea"/>
                <a:cs typeface="+mn-cs"/>
              </a:rPr>
              <a:t>yn</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cael</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blaenoriaeth</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yn</a:t>
            </a:r>
            <a:r>
              <a:rPr lang="en-GB" sz="1200" b="0" kern="1200" baseline="0" dirty="0">
                <a:solidFill>
                  <a:schemeClr val="tx1"/>
                </a:solidFill>
                <a:effectLst/>
                <a:latin typeface="+mn-lt"/>
                <a:ea typeface="+mn-ea"/>
                <a:cs typeface="+mn-cs"/>
              </a:rPr>
              <a:t> null </a:t>
            </a:r>
            <a:r>
              <a:rPr lang="en-GB" sz="1200" b="0" kern="1200" baseline="0" dirty="0" err="1">
                <a:solidFill>
                  <a:schemeClr val="tx1"/>
                </a:solidFill>
                <a:effectLst/>
                <a:latin typeface="+mn-lt"/>
                <a:ea typeface="+mn-ea"/>
                <a:cs typeface="+mn-cs"/>
              </a:rPr>
              <a:t>athrawon</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o</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wneud</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eu</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gwaith</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Bydd</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athrawon</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yn</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arddangos</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disgwyliadau</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uchel</a:t>
            </a:r>
            <a:r>
              <a:rPr lang="en-GB" sz="1200" b="0" kern="1200" baseline="0" dirty="0">
                <a:solidFill>
                  <a:schemeClr val="tx1"/>
                </a:solidFill>
                <a:effectLst/>
                <a:latin typeface="+mn-lt"/>
                <a:ea typeface="+mn-ea"/>
                <a:cs typeface="+mn-cs"/>
              </a:rPr>
              <a:t> ac </a:t>
            </a:r>
            <a:r>
              <a:rPr lang="en-GB" sz="1200" b="0" kern="1200" baseline="0" dirty="0" err="1">
                <a:solidFill>
                  <a:schemeClr val="tx1"/>
                </a:solidFill>
                <a:effectLst/>
                <a:latin typeface="+mn-lt"/>
                <a:ea typeface="+mn-ea"/>
                <a:cs typeface="+mn-cs"/>
              </a:rPr>
              <a:t>ymrwymiad</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i</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gyflawniad</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pob</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dysgwr</a:t>
            </a:r>
            <a:r>
              <a:rPr lang="en-GB" sz="1200" b="0" kern="1200" baseline="0" dirty="0">
                <a:solidFill>
                  <a:schemeClr val="tx1"/>
                </a:solidFill>
                <a:effectLst/>
                <a:latin typeface="+mn-lt"/>
                <a:ea typeface="+mn-ea"/>
                <a:cs typeface="+mn-cs"/>
              </a:rPr>
              <a:t>.. </a:t>
            </a:r>
          </a:p>
          <a:p>
            <a:endParaRPr lang="en-GB" sz="1200" b="0" kern="1200" baseline="0" dirty="0">
              <a:solidFill>
                <a:schemeClr val="tx1"/>
              </a:solidFill>
              <a:effectLst/>
              <a:latin typeface="+mn-lt"/>
              <a:ea typeface="+mn-ea"/>
              <a:cs typeface="+mn-cs"/>
            </a:endParaRPr>
          </a:p>
          <a:p>
            <a:r>
              <a:rPr lang="en-GB" sz="1200" b="0" kern="1200" baseline="0" dirty="0" err="1">
                <a:solidFill>
                  <a:schemeClr val="tx1"/>
                </a:solidFill>
                <a:effectLst/>
                <a:latin typeface="+mn-lt"/>
                <a:ea typeface="+mn-ea"/>
                <a:cs typeface="+mn-cs"/>
              </a:rPr>
              <a:t>Oddi</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mewn</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i’r</a:t>
            </a:r>
            <a:r>
              <a:rPr lang="en-GB" sz="1200" b="0" kern="1200" baseline="0" dirty="0">
                <a:solidFill>
                  <a:schemeClr val="tx1"/>
                </a:solidFill>
                <a:effectLst/>
                <a:latin typeface="+mn-lt"/>
                <a:ea typeface="+mn-ea"/>
                <a:cs typeface="+mn-cs"/>
              </a:rPr>
              <a:t> </a:t>
            </a:r>
            <a:r>
              <a:rPr lang="en-GB" sz="1200" b="1" kern="1200" baseline="0" dirty="0" err="1">
                <a:solidFill>
                  <a:schemeClr val="tx1"/>
                </a:solidFill>
                <a:effectLst/>
                <a:latin typeface="+mn-lt"/>
                <a:ea typeface="+mn-ea"/>
                <a:cs typeface="+mn-cs"/>
              </a:rPr>
              <a:t>Disgrifiad</a:t>
            </a:r>
            <a:r>
              <a:rPr lang="en-GB" sz="1200" b="1" kern="1200" baseline="0" dirty="0">
                <a:solidFill>
                  <a:schemeClr val="tx1"/>
                </a:solidFill>
                <a:effectLst/>
                <a:latin typeface="+mn-lt"/>
                <a:ea typeface="+mn-ea"/>
                <a:cs typeface="+mn-cs"/>
              </a:rPr>
              <a:t> </a:t>
            </a:r>
            <a:r>
              <a:rPr lang="en-GB" sz="1200" b="1" kern="1200" baseline="0" dirty="0" err="1">
                <a:solidFill>
                  <a:schemeClr val="tx1"/>
                </a:solidFill>
                <a:effectLst/>
                <a:latin typeface="+mn-lt"/>
                <a:ea typeface="+mn-ea"/>
                <a:cs typeface="+mn-cs"/>
              </a:rPr>
              <a:t>o</a:t>
            </a:r>
            <a:r>
              <a:rPr lang="en-GB" sz="1200" b="1" kern="1200" baseline="0" dirty="0">
                <a:solidFill>
                  <a:schemeClr val="tx1"/>
                </a:solidFill>
                <a:effectLst/>
                <a:latin typeface="+mn-lt"/>
                <a:ea typeface="+mn-ea"/>
                <a:cs typeface="+mn-cs"/>
              </a:rPr>
              <a:t> </a:t>
            </a:r>
            <a:r>
              <a:rPr lang="en-GB" sz="1200" b="1" kern="1200" baseline="0" dirty="0" err="1">
                <a:solidFill>
                  <a:schemeClr val="tx1"/>
                </a:solidFill>
                <a:effectLst/>
                <a:latin typeface="+mn-lt"/>
                <a:ea typeface="+mn-ea"/>
                <a:cs typeface="+mn-cs"/>
              </a:rPr>
              <a:t>arweinyddiaeth</a:t>
            </a:r>
            <a:r>
              <a:rPr lang="en-GB" sz="1200" b="1" kern="1200" baseline="0" dirty="0">
                <a:solidFill>
                  <a:schemeClr val="tx1"/>
                </a:solidFill>
                <a:effectLst/>
                <a:latin typeface="+mn-lt"/>
                <a:ea typeface="+mn-ea"/>
                <a:cs typeface="+mn-cs"/>
              </a:rPr>
              <a:t> </a:t>
            </a:r>
            <a:r>
              <a:rPr lang="en-GB" sz="1200" b="1" kern="1200" baseline="0" dirty="0" err="1">
                <a:solidFill>
                  <a:schemeClr val="tx1"/>
                </a:solidFill>
                <a:effectLst/>
                <a:latin typeface="+mn-lt"/>
                <a:ea typeface="+mn-ea"/>
                <a:cs typeface="+mn-cs"/>
              </a:rPr>
              <a:t>ffurfiol</a:t>
            </a:r>
            <a:r>
              <a:rPr lang="en-GB" sz="1200" b="1" kern="1200" baseline="0" dirty="0">
                <a:solidFill>
                  <a:schemeClr val="tx1"/>
                </a:solidFill>
                <a:effectLst/>
                <a:latin typeface="+mn-lt"/>
                <a:ea typeface="+mn-ea"/>
                <a:cs typeface="+mn-cs"/>
              </a:rPr>
              <a:t>, </a:t>
            </a:r>
            <a:r>
              <a:rPr lang="en-GB" sz="1200" b="1" kern="1200" baseline="0" dirty="0" err="1">
                <a:solidFill>
                  <a:schemeClr val="tx1"/>
                </a:solidFill>
                <a:effectLst/>
                <a:latin typeface="+mn-lt"/>
                <a:ea typeface="+mn-ea"/>
                <a:cs typeface="+mn-cs"/>
              </a:rPr>
              <a:t>hynod</a:t>
            </a:r>
            <a:r>
              <a:rPr lang="en-GB" sz="1200" b="1" kern="1200" baseline="0" dirty="0">
                <a:solidFill>
                  <a:schemeClr val="tx1"/>
                </a:solidFill>
                <a:effectLst/>
                <a:latin typeface="+mn-lt"/>
                <a:ea typeface="+mn-ea"/>
                <a:cs typeface="+mn-cs"/>
              </a:rPr>
              <a:t> </a:t>
            </a:r>
            <a:r>
              <a:rPr lang="en-GB" sz="1200" b="1" kern="1200" baseline="0" dirty="0" err="1">
                <a:solidFill>
                  <a:schemeClr val="tx1"/>
                </a:solidFill>
                <a:effectLst/>
                <a:latin typeface="+mn-lt"/>
                <a:ea typeface="+mn-ea"/>
                <a:cs typeface="+mn-cs"/>
              </a:rPr>
              <a:t>effeithiol</a:t>
            </a:r>
            <a:r>
              <a:rPr lang="en-GB" sz="1200" b="1" kern="1200" baseline="0" dirty="0">
                <a:solidFill>
                  <a:schemeClr val="tx1"/>
                </a:solidFill>
                <a:effectLst/>
                <a:latin typeface="+mn-lt"/>
                <a:ea typeface="+mn-ea"/>
                <a:cs typeface="+mn-cs"/>
              </a:rPr>
              <a:t> a </a:t>
            </a:r>
            <a:r>
              <a:rPr lang="en-GB" sz="1200" b="1" kern="1200" baseline="0" dirty="0" err="1">
                <a:solidFill>
                  <a:schemeClr val="tx1"/>
                </a:solidFill>
                <a:effectLst/>
                <a:latin typeface="+mn-lt"/>
                <a:ea typeface="+mn-ea"/>
                <a:cs typeface="+mn-cs"/>
              </a:rPr>
              <a:t>gynhelir</a:t>
            </a:r>
            <a:r>
              <a:rPr lang="en-GB" sz="1200" b="1" kern="1200" baseline="0" dirty="0">
                <a:solidFill>
                  <a:schemeClr val="tx1"/>
                </a:solidFill>
                <a:effectLst/>
                <a:latin typeface="+mn-lt"/>
                <a:ea typeface="+mn-ea"/>
                <a:cs typeface="+mn-cs"/>
              </a:rPr>
              <a:t> (t.80):</a:t>
            </a:r>
          </a:p>
          <a:p>
            <a:r>
              <a:rPr lang="en-GB" sz="1200" b="0" kern="1200" baseline="0" dirty="0">
                <a:solidFill>
                  <a:schemeClr val="tx1"/>
                </a:solidFill>
                <a:effectLst/>
                <a:latin typeface="+mn-lt"/>
                <a:ea typeface="+mn-ea"/>
                <a:cs typeface="+mn-cs"/>
              </a:rPr>
              <a:t>Mae </a:t>
            </a:r>
            <a:r>
              <a:rPr lang="en-GB" sz="1200" b="0" kern="1200" baseline="0" dirty="0" err="1">
                <a:solidFill>
                  <a:schemeClr val="tx1"/>
                </a:solidFill>
                <a:effectLst/>
                <a:latin typeface="+mn-lt"/>
                <a:ea typeface="+mn-ea"/>
                <a:cs typeface="+mn-cs"/>
              </a:rPr>
              <a:t>hawliau</a:t>
            </a:r>
            <a:r>
              <a:rPr lang="en-GB" sz="1200" b="0" kern="1200" baseline="0" dirty="0">
                <a:solidFill>
                  <a:schemeClr val="tx1"/>
                </a:solidFill>
                <a:effectLst/>
                <a:latin typeface="+mn-lt"/>
                <a:ea typeface="+mn-ea"/>
                <a:cs typeface="+mn-cs"/>
              </a:rPr>
              <a:t> ac </a:t>
            </a:r>
            <a:r>
              <a:rPr lang="en-GB" sz="1200" b="0" kern="1200" baseline="0" dirty="0" err="1">
                <a:solidFill>
                  <a:schemeClr val="tx1"/>
                </a:solidFill>
                <a:effectLst/>
                <a:latin typeface="+mn-lt"/>
                <a:ea typeface="+mn-ea"/>
                <a:cs typeface="+mn-cs"/>
              </a:rPr>
              <a:t>anghenion</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dysgwyr</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yn</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hollbwysig</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yn</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holl</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waith</a:t>
            </a:r>
            <a:r>
              <a:rPr lang="en-GB" sz="1200" b="0" kern="1200" baseline="0" dirty="0">
                <a:solidFill>
                  <a:schemeClr val="tx1"/>
                </a:solidFill>
                <a:effectLst/>
                <a:latin typeface="+mn-lt"/>
                <a:ea typeface="+mn-ea"/>
                <a:cs typeface="+mn-cs"/>
              </a:rPr>
              <a:t> yr </a:t>
            </a:r>
            <a:r>
              <a:rPr lang="en-GB" sz="1200" b="0" kern="1200" baseline="0" dirty="0" err="1">
                <a:solidFill>
                  <a:schemeClr val="tx1"/>
                </a:solidFill>
                <a:effectLst/>
                <a:latin typeface="+mn-lt"/>
                <a:ea typeface="+mn-ea"/>
                <a:cs typeface="+mn-cs"/>
              </a:rPr>
              <a:t>ysgol</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gan</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sicrhau</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bod</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pob</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dysgwr</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yn</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elwa</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o</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fedru</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hawlio’r</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profiad</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gorau</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posibl</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o</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addysgu</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yng</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Nghymru</a:t>
            </a:r>
            <a:r>
              <a:rPr lang="en-GB" sz="1200" b="0" kern="1200" baseline="0" dirty="0">
                <a:solidFill>
                  <a:schemeClr val="tx1"/>
                </a:solidFill>
                <a:effectLst/>
                <a:latin typeface="+mn-lt"/>
                <a:ea typeface="+mn-ea"/>
                <a:cs typeface="+mn-cs"/>
              </a:rPr>
              <a:t>. </a:t>
            </a:r>
            <a:endParaRPr lang="en-GB" sz="1200" b="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a:xfrm>
            <a:off x="3816574" y="10235580"/>
            <a:ext cx="2919748" cy="540684"/>
          </a:xfrm>
          <a:prstGeom prst="rect">
            <a:avLst/>
          </a:prstGeom>
        </p:spPr>
        <p:txBody>
          <a:bodyPr/>
          <a:lstStyle/>
          <a:p>
            <a:fld id="{DFE19FFE-CFB6-4989-9E57-3B559C25B546}" type="slidenum">
              <a:rPr lang="en-GB" smtClean="0"/>
              <a:pPr/>
              <a:t>15</a:t>
            </a:fld>
            <a:endParaRPr lang="en-GB"/>
          </a:p>
        </p:txBody>
      </p:sp>
    </p:spTree>
    <p:extLst>
      <p:ext uri="{BB962C8B-B14F-4D97-AF65-F5344CB8AC3E}">
        <p14:creationId xmlns:p14="http://schemas.microsoft.com/office/powerpoint/2010/main" val="12147585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000" b="1" kern="1200" dirty="0" smtClean="0">
                <a:solidFill>
                  <a:schemeClr val="tx1"/>
                </a:solidFill>
                <a:latin typeface="+mn-lt"/>
                <a:ea typeface="+mn-ea"/>
                <a:cs typeface="+mn-cs"/>
              </a:rPr>
              <a:t>Focus of Slide – </a:t>
            </a:r>
            <a:r>
              <a:rPr lang="en-GB" sz="2000" b="0" kern="1200" dirty="0" smtClean="0">
                <a:solidFill>
                  <a:schemeClr val="tx1"/>
                </a:solidFill>
                <a:latin typeface="+mn-lt"/>
                <a:ea typeface="+mn-ea"/>
                <a:cs typeface="+mn-cs"/>
              </a:rPr>
              <a:t>Values</a:t>
            </a:r>
            <a:r>
              <a:rPr lang="en-GB" sz="2000" b="0" kern="1200" baseline="0" dirty="0" smtClean="0">
                <a:solidFill>
                  <a:schemeClr val="tx1"/>
                </a:solidFill>
                <a:latin typeface="+mn-lt"/>
                <a:ea typeface="+mn-ea"/>
                <a:cs typeface="+mn-cs"/>
              </a:rPr>
              <a:t> of the teacher</a:t>
            </a:r>
            <a:endParaRPr lang="en-GB" sz="2000" b="1" kern="1200" dirty="0" smtClean="0">
              <a:solidFill>
                <a:schemeClr val="tx1"/>
              </a:solidFill>
              <a:latin typeface="+mn-lt"/>
              <a:ea typeface="+mn-ea"/>
              <a:cs typeface="+mn-cs"/>
            </a:endParaRPr>
          </a:p>
          <a:p>
            <a:r>
              <a:rPr lang="en-GB" sz="2000" b="1" kern="1200" dirty="0" smtClean="0">
                <a:solidFill>
                  <a:schemeClr val="tx1"/>
                </a:solidFill>
                <a:latin typeface="+mn-lt"/>
                <a:ea typeface="+mn-ea"/>
                <a:cs typeface="+mn-cs"/>
              </a:rPr>
              <a:t>Context – </a:t>
            </a:r>
            <a:r>
              <a:rPr lang="en-GB" sz="2000" b="0" kern="1200" dirty="0" smtClean="0">
                <a:solidFill>
                  <a:schemeClr val="tx1"/>
                </a:solidFill>
                <a:effectLst/>
                <a:latin typeface="+mn-lt"/>
                <a:ea typeface="+mn-ea"/>
                <a:cs typeface="+mn-cs"/>
              </a:rPr>
              <a:t>This is further</a:t>
            </a:r>
            <a:r>
              <a:rPr lang="en-GB" sz="2000" b="0" kern="1200" baseline="0" dirty="0" smtClean="0">
                <a:solidFill>
                  <a:schemeClr val="tx1"/>
                </a:solidFill>
                <a:effectLst/>
                <a:latin typeface="+mn-lt"/>
                <a:ea typeface="+mn-ea"/>
                <a:cs typeface="+mn-cs"/>
              </a:rPr>
              <a:t> explained as forming the values of each teacher </a:t>
            </a:r>
            <a:r>
              <a:rPr lang="en-GB" sz="2000" b="0" kern="1200" dirty="0" smtClean="0">
                <a:solidFill>
                  <a:schemeClr val="tx1"/>
                </a:solidFill>
                <a:effectLst/>
                <a:latin typeface="+mn-lt"/>
                <a:ea typeface="+mn-ea"/>
                <a:cs typeface="+mn-cs"/>
              </a:rPr>
              <a:t>as:</a:t>
            </a:r>
            <a:r>
              <a:rPr lang="en-GB" sz="2000" b="0" kern="1200" baseline="0" dirty="0" smtClean="0">
                <a:solidFill>
                  <a:schemeClr val="tx1"/>
                </a:solidFill>
                <a:effectLst/>
                <a:latin typeface="+mn-lt"/>
                <a:ea typeface="+mn-ea"/>
                <a:cs typeface="+mn-cs"/>
              </a:rPr>
              <a:t> </a:t>
            </a:r>
          </a:p>
          <a:p>
            <a:r>
              <a:rPr lang="en-GB" sz="2000" kern="1200" dirty="0" smtClean="0">
                <a:solidFill>
                  <a:schemeClr val="tx1"/>
                </a:solidFill>
                <a:effectLst/>
                <a:latin typeface="+mn-lt"/>
                <a:ea typeface="+mn-ea"/>
                <a:cs typeface="+mn-cs"/>
              </a:rPr>
              <a:t>“The needs and rights of learners</a:t>
            </a:r>
            <a:r>
              <a:rPr lang="en-GB" sz="2000" kern="1200" baseline="0" dirty="0" smtClean="0">
                <a:solidFill>
                  <a:schemeClr val="tx1"/>
                </a:solidFill>
                <a:effectLst/>
                <a:latin typeface="+mn-lt"/>
                <a:ea typeface="+mn-ea"/>
                <a:cs typeface="+mn-cs"/>
              </a:rPr>
              <a:t> </a:t>
            </a:r>
            <a:r>
              <a:rPr lang="en-GB" sz="2000" kern="1200" dirty="0" smtClean="0">
                <a:solidFill>
                  <a:schemeClr val="tx1"/>
                </a:solidFill>
                <a:effectLst/>
                <a:latin typeface="+mn-lt"/>
                <a:ea typeface="+mn-ea"/>
                <a:cs typeface="+mn-cs"/>
              </a:rPr>
              <a:t>will be central and take priority in</a:t>
            </a:r>
            <a:r>
              <a:rPr lang="en-GB" sz="2000" kern="1200" baseline="0" dirty="0" smtClean="0">
                <a:solidFill>
                  <a:schemeClr val="tx1"/>
                </a:solidFill>
                <a:effectLst/>
                <a:latin typeface="+mn-lt"/>
                <a:ea typeface="+mn-ea"/>
                <a:cs typeface="+mn-cs"/>
              </a:rPr>
              <a:t> </a:t>
            </a:r>
            <a:r>
              <a:rPr lang="en-GB" sz="2000" kern="1200" dirty="0" smtClean="0">
                <a:solidFill>
                  <a:schemeClr val="tx1"/>
                </a:solidFill>
                <a:effectLst/>
                <a:latin typeface="+mn-lt"/>
                <a:ea typeface="+mn-ea"/>
                <a:cs typeface="+mn-cs"/>
              </a:rPr>
              <a:t>the teacher’s approach to their</a:t>
            </a:r>
            <a:r>
              <a:rPr lang="en-GB" sz="2000" kern="1200" baseline="0" dirty="0" smtClean="0">
                <a:solidFill>
                  <a:schemeClr val="tx1"/>
                </a:solidFill>
                <a:effectLst/>
                <a:latin typeface="+mn-lt"/>
                <a:ea typeface="+mn-ea"/>
                <a:cs typeface="+mn-cs"/>
              </a:rPr>
              <a:t> </a:t>
            </a:r>
            <a:r>
              <a:rPr lang="en-GB" sz="2000" kern="1200" dirty="0" smtClean="0">
                <a:solidFill>
                  <a:schemeClr val="tx1"/>
                </a:solidFill>
                <a:effectLst/>
                <a:latin typeface="+mn-lt"/>
                <a:ea typeface="+mn-ea"/>
                <a:cs typeface="+mn-cs"/>
              </a:rPr>
              <a:t>job. The teacher exhibits high</a:t>
            </a:r>
            <a:r>
              <a:rPr lang="en-GB" sz="2000" kern="1200" baseline="0" dirty="0" smtClean="0">
                <a:solidFill>
                  <a:schemeClr val="tx1"/>
                </a:solidFill>
                <a:effectLst/>
                <a:latin typeface="+mn-lt"/>
                <a:ea typeface="+mn-ea"/>
                <a:cs typeface="+mn-cs"/>
              </a:rPr>
              <a:t> </a:t>
            </a:r>
            <a:r>
              <a:rPr lang="en-GB" sz="2000" kern="1200" dirty="0" smtClean="0">
                <a:solidFill>
                  <a:schemeClr val="tx1"/>
                </a:solidFill>
                <a:effectLst/>
                <a:latin typeface="+mn-lt"/>
                <a:ea typeface="+mn-ea"/>
                <a:cs typeface="+mn-cs"/>
              </a:rPr>
              <a:t>expectations and commitment</a:t>
            </a:r>
          </a:p>
          <a:p>
            <a:r>
              <a:rPr lang="en-GB" sz="2000" kern="1200" dirty="0" smtClean="0">
                <a:solidFill>
                  <a:schemeClr val="tx1"/>
                </a:solidFill>
                <a:effectLst/>
                <a:latin typeface="+mn-lt"/>
                <a:ea typeface="+mn-ea"/>
                <a:cs typeface="+mn-cs"/>
              </a:rPr>
              <a:t>to the achievement of each</a:t>
            </a:r>
            <a:r>
              <a:rPr lang="en-GB" sz="2000" kern="1200" baseline="0" dirty="0" smtClean="0">
                <a:solidFill>
                  <a:schemeClr val="tx1"/>
                </a:solidFill>
                <a:effectLst/>
                <a:latin typeface="+mn-lt"/>
                <a:ea typeface="+mn-ea"/>
                <a:cs typeface="+mn-cs"/>
              </a:rPr>
              <a:t> </a:t>
            </a:r>
            <a:r>
              <a:rPr lang="en-GB" sz="2000" kern="1200" dirty="0" smtClean="0">
                <a:solidFill>
                  <a:schemeClr val="tx1"/>
                </a:solidFill>
                <a:effectLst/>
                <a:latin typeface="+mn-lt"/>
                <a:ea typeface="+mn-ea"/>
                <a:cs typeface="+mn-cs"/>
              </a:rPr>
              <a:t>learner.” (p.8)</a:t>
            </a:r>
          </a:p>
          <a:p>
            <a:endParaRPr lang="en-GB" sz="2000" kern="1200" dirty="0" smtClean="0">
              <a:solidFill>
                <a:schemeClr val="tx1"/>
              </a:solidFill>
              <a:effectLst/>
              <a:latin typeface="+mn-lt"/>
              <a:ea typeface="+mn-ea"/>
              <a:cs typeface="+mn-cs"/>
            </a:endParaRPr>
          </a:p>
          <a:p>
            <a:r>
              <a:rPr lang="en-GB" sz="2000" kern="1200" dirty="0" smtClean="0">
                <a:solidFill>
                  <a:schemeClr val="tx1"/>
                </a:solidFill>
                <a:effectLst/>
                <a:latin typeface="+mn-lt"/>
                <a:ea typeface="+mn-ea"/>
                <a:cs typeface="+mn-cs"/>
              </a:rPr>
              <a:t>The</a:t>
            </a:r>
            <a:r>
              <a:rPr lang="en-GB" sz="2000" kern="1200" baseline="0" dirty="0" smtClean="0">
                <a:solidFill>
                  <a:schemeClr val="tx1"/>
                </a:solidFill>
                <a:effectLst/>
                <a:latin typeface="+mn-lt"/>
                <a:ea typeface="+mn-ea"/>
                <a:cs typeface="+mn-cs"/>
              </a:rPr>
              <a:t> standards also describe how rights are paramount to school leadership and whole-school approaches, in the </a:t>
            </a:r>
            <a:r>
              <a:rPr lang="en-GB" sz="2000" b="1" kern="1200" dirty="0" smtClean="0">
                <a:solidFill>
                  <a:schemeClr val="tx1"/>
                </a:solidFill>
                <a:effectLst/>
                <a:latin typeface="+mn-lt"/>
                <a:ea typeface="+mn-ea"/>
                <a:cs typeface="+mn-cs"/>
              </a:rPr>
              <a:t>Sustained highly-effective formal leadership descriptor (p.80):</a:t>
            </a:r>
            <a:endParaRPr lang="en-GB" sz="2000" kern="1200" dirty="0" smtClean="0">
              <a:solidFill>
                <a:schemeClr val="tx1"/>
              </a:solidFill>
              <a:effectLst/>
              <a:latin typeface="+mn-lt"/>
              <a:ea typeface="+mn-ea"/>
              <a:cs typeface="+mn-cs"/>
            </a:endParaRPr>
          </a:p>
          <a:p>
            <a:r>
              <a:rPr lang="en-GB" sz="2000" kern="1200" dirty="0" smtClean="0">
                <a:solidFill>
                  <a:schemeClr val="tx1"/>
                </a:solidFill>
                <a:effectLst/>
                <a:latin typeface="+mn-lt"/>
                <a:ea typeface="+mn-ea"/>
                <a:cs typeface="+mn-cs"/>
              </a:rPr>
              <a:t>“The rights and needs of learners are paramount in all the school does, ensuring</a:t>
            </a:r>
            <a:r>
              <a:rPr lang="en-GB" sz="2000" kern="1200" baseline="0" dirty="0" smtClean="0">
                <a:solidFill>
                  <a:schemeClr val="tx1"/>
                </a:solidFill>
                <a:effectLst/>
                <a:latin typeface="+mn-lt"/>
                <a:ea typeface="+mn-ea"/>
                <a:cs typeface="+mn-cs"/>
              </a:rPr>
              <a:t> </a:t>
            </a:r>
            <a:r>
              <a:rPr lang="en-GB" sz="2000" kern="1200" dirty="0" smtClean="0">
                <a:solidFill>
                  <a:schemeClr val="tx1"/>
                </a:solidFill>
                <a:effectLst/>
                <a:latin typeface="+mn-lt"/>
                <a:ea typeface="+mn-ea"/>
                <a:cs typeface="+mn-cs"/>
              </a:rPr>
              <a:t>every learner benefits from an entitlement to the best possible experience of</a:t>
            </a:r>
          </a:p>
          <a:p>
            <a:r>
              <a:rPr lang="en-GB" sz="2000" kern="1200" dirty="0" smtClean="0">
                <a:solidFill>
                  <a:schemeClr val="tx1"/>
                </a:solidFill>
                <a:effectLst/>
                <a:latin typeface="+mn-lt"/>
                <a:ea typeface="+mn-ea"/>
                <a:cs typeface="+mn-cs"/>
              </a:rPr>
              <a:t>schooling in Wales.”</a:t>
            </a:r>
          </a:p>
          <a:p>
            <a:endParaRPr lang="en-GB" sz="2000" b="1" kern="1200" dirty="0" smtClean="0">
              <a:solidFill>
                <a:schemeClr val="tx1"/>
              </a:solidFill>
              <a:latin typeface="+mn-lt"/>
              <a:ea typeface="+mn-ea"/>
              <a:cs typeface="+mn-cs"/>
            </a:endParaRPr>
          </a:p>
          <a:p>
            <a:r>
              <a:rPr lang="en-GB" sz="2000" b="0" kern="1200" dirty="0" smtClean="0">
                <a:solidFill>
                  <a:schemeClr val="tx1"/>
                </a:solidFill>
                <a:latin typeface="+mn-lt"/>
                <a:ea typeface="+mn-ea"/>
                <a:cs typeface="+mn-cs"/>
              </a:rPr>
              <a:t>---------------------------------------------------------------------------------------</a:t>
            </a:r>
          </a:p>
          <a:p>
            <a:endParaRPr lang="en-GB" sz="2000" b="1" kern="1200" dirty="0" smtClean="0">
              <a:solidFill>
                <a:schemeClr val="tx1"/>
              </a:solidFill>
              <a:latin typeface="+mn-lt"/>
              <a:ea typeface="+mn-ea"/>
              <a:cs typeface="+mn-cs"/>
            </a:endParaRPr>
          </a:p>
          <a:p>
            <a:r>
              <a:rPr lang="en-GB" sz="2000" b="1" kern="1200" dirty="0" err="1" smtClean="0">
                <a:solidFill>
                  <a:schemeClr val="tx1"/>
                </a:solidFill>
                <a:latin typeface="+mn-lt"/>
                <a:ea typeface="+mn-ea"/>
                <a:cs typeface="+mn-cs"/>
              </a:rPr>
              <a:t>Ffocws</a:t>
            </a:r>
            <a:r>
              <a:rPr lang="en-GB" sz="2000" b="1" kern="1200" dirty="0" smtClean="0">
                <a:solidFill>
                  <a:schemeClr val="tx1"/>
                </a:solidFill>
                <a:latin typeface="+mn-lt"/>
                <a:ea typeface="+mn-ea"/>
                <a:cs typeface="+mn-cs"/>
              </a:rPr>
              <a:t> y </a:t>
            </a:r>
            <a:r>
              <a:rPr lang="en-GB" sz="2000" b="1" kern="1200" dirty="0" err="1" smtClean="0">
                <a:solidFill>
                  <a:schemeClr val="tx1"/>
                </a:solidFill>
                <a:latin typeface="+mn-lt"/>
                <a:ea typeface="+mn-ea"/>
                <a:cs typeface="+mn-cs"/>
              </a:rPr>
              <a:t>Sleid</a:t>
            </a:r>
            <a:r>
              <a:rPr lang="en-GB" sz="2000" b="1" kern="1200" dirty="0" smtClean="0">
                <a:solidFill>
                  <a:schemeClr val="tx1"/>
                </a:solidFill>
                <a:latin typeface="+mn-lt"/>
                <a:ea typeface="+mn-ea"/>
                <a:cs typeface="+mn-cs"/>
              </a:rPr>
              <a:t> – </a:t>
            </a:r>
            <a:r>
              <a:rPr lang="en-GB" sz="2000" b="0" kern="1200" dirty="0" err="1" smtClean="0">
                <a:solidFill>
                  <a:schemeClr val="tx1"/>
                </a:solidFill>
                <a:latin typeface="+mn-lt"/>
                <a:ea typeface="+mn-ea"/>
                <a:cs typeface="+mn-cs"/>
              </a:rPr>
              <a:t>G</a:t>
            </a:r>
            <a:r>
              <a:rPr lang="en-GB" dirty="0" err="1" smtClean="0"/>
              <a:t>werthoedd</a:t>
            </a:r>
            <a:r>
              <a:rPr lang="en-GB" dirty="0" smtClean="0"/>
              <a:t> i</a:t>
            </a:r>
            <a:r>
              <a:rPr lang="en-GB" baseline="0" dirty="0" smtClean="0"/>
              <a:t> bob athro</a:t>
            </a:r>
            <a:endParaRPr lang="en-GB" sz="2000" b="1" kern="1200" dirty="0" smtClean="0">
              <a:solidFill>
                <a:schemeClr val="tx1"/>
              </a:solidFill>
              <a:latin typeface="+mn-lt"/>
              <a:ea typeface="+mn-ea"/>
              <a:cs typeface="+mn-cs"/>
            </a:endParaRPr>
          </a:p>
          <a:p>
            <a:r>
              <a:rPr lang="en-GB" sz="2000" b="1" kern="1200" dirty="0" err="1" smtClean="0">
                <a:solidFill>
                  <a:schemeClr val="tx1"/>
                </a:solidFill>
                <a:latin typeface="+mn-lt"/>
                <a:ea typeface="+mn-ea"/>
                <a:cs typeface="+mn-cs"/>
              </a:rPr>
              <a:t>Cyd-destun</a:t>
            </a:r>
            <a:r>
              <a:rPr lang="en-GB" sz="2000" b="1" kern="1200" dirty="0" smtClean="0">
                <a:solidFill>
                  <a:schemeClr val="tx1"/>
                </a:solidFill>
                <a:latin typeface="+mn-lt"/>
                <a:ea typeface="+mn-ea"/>
                <a:cs typeface="+mn-cs"/>
              </a:rPr>
              <a:t> - </a:t>
            </a:r>
            <a:r>
              <a:rPr lang="en-GB" dirty="0" err="1" smtClean="0"/>
              <a:t>Mae’r</a:t>
            </a:r>
            <a:r>
              <a:rPr lang="en-GB" dirty="0" smtClean="0"/>
              <a:t> </a:t>
            </a:r>
            <a:r>
              <a:rPr lang="en-GB" dirty="0" err="1" smtClean="0"/>
              <a:t>esboniad</a:t>
            </a:r>
            <a:r>
              <a:rPr lang="en-GB" dirty="0" smtClean="0"/>
              <a:t> </a:t>
            </a:r>
            <a:r>
              <a:rPr lang="en-GB" dirty="0" err="1" smtClean="0"/>
              <a:t>pellach</a:t>
            </a:r>
            <a:r>
              <a:rPr lang="en-GB" dirty="0" smtClean="0"/>
              <a:t> </a:t>
            </a:r>
            <a:r>
              <a:rPr lang="en-GB" dirty="0" err="1" smtClean="0"/>
              <a:t>ar</a:t>
            </a:r>
            <a:r>
              <a:rPr lang="en-GB" dirty="0" smtClean="0"/>
              <a:t> </a:t>
            </a:r>
            <a:r>
              <a:rPr lang="en-GB" dirty="0" err="1" smtClean="0"/>
              <a:t>hyn</a:t>
            </a:r>
            <a:r>
              <a:rPr lang="en-GB" dirty="0" smtClean="0"/>
              <a:t> </a:t>
            </a:r>
            <a:r>
              <a:rPr lang="en-GB" dirty="0" err="1" smtClean="0"/>
              <a:t>yn</a:t>
            </a:r>
            <a:r>
              <a:rPr lang="en-GB" dirty="0" smtClean="0"/>
              <a:t> </a:t>
            </a:r>
            <a:r>
              <a:rPr lang="en-GB" dirty="0" err="1" smtClean="0"/>
              <a:t>nodi’r</a:t>
            </a:r>
            <a:r>
              <a:rPr lang="en-GB" dirty="0" smtClean="0"/>
              <a:t> </a:t>
            </a:r>
            <a:r>
              <a:rPr lang="en-GB" dirty="0" err="1" smtClean="0"/>
              <a:t>canlynol</a:t>
            </a:r>
            <a:r>
              <a:rPr lang="en-GB" dirty="0" smtClean="0"/>
              <a:t> </a:t>
            </a:r>
            <a:r>
              <a:rPr lang="en-GB" dirty="0" err="1" smtClean="0"/>
              <a:t>fel</a:t>
            </a:r>
            <a:r>
              <a:rPr lang="en-GB" dirty="0" smtClean="0"/>
              <a:t> </a:t>
            </a:r>
            <a:r>
              <a:rPr lang="en-GB" dirty="0" err="1" smtClean="0"/>
              <a:t>gwerthoedd</a:t>
            </a:r>
            <a:r>
              <a:rPr lang="en-GB" dirty="0" smtClean="0"/>
              <a:t> i</a:t>
            </a:r>
            <a:r>
              <a:rPr lang="en-GB" baseline="0" dirty="0" smtClean="0"/>
              <a:t> bob athro:</a:t>
            </a:r>
          </a:p>
          <a:p>
            <a:r>
              <a:rPr lang="en-GB" baseline="0" dirty="0" smtClean="0"/>
              <a:t>“</a:t>
            </a:r>
            <a:r>
              <a:rPr lang="en-GB" baseline="0" dirty="0" err="1" smtClean="0"/>
              <a:t>Bydd</a:t>
            </a:r>
            <a:r>
              <a:rPr lang="en-GB" baseline="0" dirty="0" smtClean="0"/>
              <a:t> </a:t>
            </a:r>
            <a:r>
              <a:rPr lang="en-GB" baseline="0" dirty="0" err="1" smtClean="0"/>
              <a:t>anghenion</a:t>
            </a:r>
            <a:r>
              <a:rPr lang="en-GB" baseline="0" dirty="0" smtClean="0"/>
              <a:t> a </a:t>
            </a:r>
            <a:r>
              <a:rPr lang="en-GB" baseline="0" dirty="0" err="1" smtClean="0"/>
              <a:t>hawliau</a:t>
            </a:r>
            <a:r>
              <a:rPr lang="en-GB" baseline="0" dirty="0" smtClean="0"/>
              <a:t> </a:t>
            </a:r>
            <a:r>
              <a:rPr lang="en-GB" baseline="0" dirty="0" err="1" smtClean="0"/>
              <a:t>dysgwyr</a:t>
            </a:r>
            <a:r>
              <a:rPr lang="en-GB" baseline="0" dirty="0" smtClean="0"/>
              <a:t> </a:t>
            </a:r>
            <a:r>
              <a:rPr lang="en-GB" baseline="0" dirty="0" err="1" smtClean="0"/>
              <a:t>yn</a:t>
            </a:r>
            <a:r>
              <a:rPr lang="en-GB" baseline="0" dirty="0" smtClean="0"/>
              <a:t> </a:t>
            </a:r>
            <a:r>
              <a:rPr lang="en-GB" baseline="0" dirty="0" err="1" smtClean="0"/>
              <a:t>ganolog</a:t>
            </a:r>
            <a:r>
              <a:rPr lang="en-GB" baseline="0" dirty="0" smtClean="0"/>
              <a:t> ac </a:t>
            </a:r>
            <a:r>
              <a:rPr lang="en-GB" baseline="0" dirty="0" err="1" smtClean="0"/>
              <a:t>yn</a:t>
            </a:r>
            <a:r>
              <a:rPr lang="en-GB" baseline="0" dirty="0" smtClean="0"/>
              <a:t> </a:t>
            </a:r>
            <a:r>
              <a:rPr lang="en-GB" baseline="0" dirty="0" err="1" smtClean="0"/>
              <a:t>cael</a:t>
            </a:r>
            <a:r>
              <a:rPr lang="en-GB" baseline="0" dirty="0" smtClean="0"/>
              <a:t> </a:t>
            </a:r>
            <a:r>
              <a:rPr lang="en-GB" baseline="0" dirty="0" err="1" smtClean="0"/>
              <a:t>blaenoriaeth</a:t>
            </a:r>
            <a:r>
              <a:rPr lang="en-GB" baseline="0" dirty="0" smtClean="0"/>
              <a:t> </a:t>
            </a:r>
            <a:r>
              <a:rPr lang="en-GB" baseline="0" dirty="0" err="1" smtClean="0"/>
              <a:t>yn</a:t>
            </a:r>
            <a:r>
              <a:rPr lang="en-GB" baseline="0" dirty="0" smtClean="0"/>
              <a:t> null </a:t>
            </a:r>
            <a:r>
              <a:rPr lang="en-GB" baseline="0" dirty="0" err="1" smtClean="0"/>
              <a:t>athrawon</a:t>
            </a:r>
            <a:r>
              <a:rPr lang="en-GB" baseline="0" dirty="0" smtClean="0"/>
              <a:t> o </a:t>
            </a:r>
            <a:r>
              <a:rPr lang="en-GB" baseline="0" dirty="0" err="1" smtClean="0"/>
              <a:t>gyflawni</a:t>
            </a:r>
            <a:r>
              <a:rPr lang="en-GB" baseline="0" dirty="0" smtClean="0"/>
              <a:t> </a:t>
            </a:r>
            <a:r>
              <a:rPr lang="en-GB" baseline="0" dirty="0" err="1" smtClean="0"/>
              <a:t>eu</a:t>
            </a:r>
            <a:r>
              <a:rPr lang="en-GB" baseline="0" dirty="0" smtClean="0"/>
              <a:t> </a:t>
            </a:r>
            <a:r>
              <a:rPr lang="en-GB" baseline="0" dirty="0" err="1" smtClean="0"/>
              <a:t>gwaith</a:t>
            </a:r>
            <a:r>
              <a:rPr lang="en-GB" baseline="0" dirty="0" smtClean="0"/>
              <a:t>. </a:t>
            </a:r>
            <a:r>
              <a:rPr lang="en-GB" baseline="0" dirty="0" err="1" smtClean="0"/>
              <a:t>Bydd</a:t>
            </a:r>
            <a:r>
              <a:rPr lang="en-GB" baseline="0" dirty="0" smtClean="0"/>
              <a:t> </a:t>
            </a:r>
            <a:r>
              <a:rPr lang="en-GB" baseline="0" dirty="0" err="1" smtClean="0"/>
              <a:t>athrawon</a:t>
            </a:r>
            <a:r>
              <a:rPr lang="en-GB" baseline="0" dirty="0" smtClean="0"/>
              <a:t> </a:t>
            </a:r>
            <a:r>
              <a:rPr lang="en-GB" baseline="0" dirty="0" err="1" smtClean="0"/>
              <a:t>yn</a:t>
            </a:r>
            <a:r>
              <a:rPr lang="en-GB" baseline="0" dirty="0" smtClean="0"/>
              <a:t> </a:t>
            </a:r>
            <a:r>
              <a:rPr lang="en-GB" baseline="0" dirty="0" err="1" smtClean="0"/>
              <a:t>arddangos</a:t>
            </a:r>
            <a:r>
              <a:rPr lang="en-GB" baseline="0" dirty="0" smtClean="0"/>
              <a:t> </a:t>
            </a:r>
            <a:r>
              <a:rPr lang="en-GB" baseline="0" dirty="0" err="1" smtClean="0"/>
              <a:t>disgwyliadau</a:t>
            </a:r>
            <a:r>
              <a:rPr lang="en-GB" baseline="0" dirty="0" smtClean="0"/>
              <a:t> </a:t>
            </a:r>
            <a:r>
              <a:rPr lang="en-GB" baseline="0" dirty="0" err="1" smtClean="0"/>
              <a:t>uchel</a:t>
            </a:r>
            <a:r>
              <a:rPr lang="en-GB" baseline="0" dirty="0" smtClean="0"/>
              <a:t> ac </a:t>
            </a:r>
            <a:r>
              <a:rPr lang="en-GB" baseline="0" dirty="0" err="1" smtClean="0"/>
              <a:t>ymrwymiad</a:t>
            </a:r>
            <a:r>
              <a:rPr lang="en-GB" baseline="0" dirty="0" smtClean="0"/>
              <a:t> i </a:t>
            </a:r>
            <a:r>
              <a:rPr lang="en-GB" baseline="0" dirty="0" err="1" smtClean="0"/>
              <a:t>gyflawniad</a:t>
            </a:r>
            <a:r>
              <a:rPr lang="en-GB" baseline="0" dirty="0" smtClean="0"/>
              <a:t> </a:t>
            </a:r>
            <a:r>
              <a:rPr lang="en-GB" baseline="0" dirty="0" err="1" smtClean="0"/>
              <a:t>pob</a:t>
            </a:r>
            <a:r>
              <a:rPr lang="en-GB" baseline="0" dirty="0" smtClean="0"/>
              <a:t> </a:t>
            </a:r>
            <a:r>
              <a:rPr lang="en-GB" baseline="0" dirty="0" err="1" smtClean="0"/>
              <a:t>dysgwr</a:t>
            </a:r>
            <a:r>
              <a:rPr lang="en-GB" baseline="0" dirty="0" smtClean="0"/>
              <a:t>.” (t. 8)</a:t>
            </a:r>
          </a:p>
          <a:p>
            <a:endParaRPr lang="en-GB" baseline="0" dirty="0" smtClean="0"/>
          </a:p>
          <a:p>
            <a:r>
              <a:rPr lang="en-GB" baseline="0" dirty="0" err="1" smtClean="0"/>
              <a:t>Mae’r</a:t>
            </a:r>
            <a:r>
              <a:rPr lang="en-GB" baseline="0" dirty="0" smtClean="0"/>
              <a:t> </a:t>
            </a:r>
            <a:r>
              <a:rPr lang="en-GB" baseline="0" dirty="0" err="1" smtClean="0"/>
              <a:t>safonau</a:t>
            </a:r>
            <a:r>
              <a:rPr lang="en-GB" baseline="0" dirty="0" smtClean="0"/>
              <a:t> </a:t>
            </a:r>
            <a:r>
              <a:rPr lang="en-GB" baseline="0" dirty="0" err="1" smtClean="0"/>
              <a:t>hefyd</a:t>
            </a:r>
            <a:r>
              <a:rPr lang="en-GB" baseline="0" dirty="0" smtClean="0"/>
              <a:t> </a:t>
            </a:r>
            <a:r>
              <a:rPr lang="en-GB" baseline="0" dirty="0" err="1" smtClean="0"/>
              <a:t>yn</a:t>
            </a:r>
            <a:r>
              <a:rPr lang="en-GB" baseline="0" dirty="0" smtClean="0"/>
              <a:t> </a:t>
            </a:r>
            <a:r>
              <a:rPr lang="en-GB" baseline="0" dirty="0" err="1" smtClean="0"/>
              <a:t>disgrifio</a:t>
            </a:r>
            <a:r>
              <a:rPr lang="en-GB" baseline="0" dirty="0" smtClean="0"/>
              <a:t> </a:t>
            </a:r>
            <a:r>
              <a:rPr lang="en-GB" baseline="0" dirty="0" err="1" smtClean="0"/>
              <a:t>sut</a:t>
            </a:r>
            <a:r>
              <a:rPr lang="en-GB" baseline="0" dirty="0" smtClean="0"/>
              <a:t> </a:t>
            </a:r>
            <a:r>
              <a:rPr lang="en-GB" baseline="0" dirty="0" err="1" smtClean="0"/>
              <a:t>mae</a:t>
            </a:r>
            <a:r>
              <a:rPr lang="en-GB" baseline="0" dirty="0" smtClean="0"/>
              <a:t> </a:t>
            </a:r>
            <a:r>
              <a:rPr lang="en-GB" baseline="0" dirty="0" err="1" smtClean="0"/>
              <a:t>hawliau’n</a:t>
            </a:r>
            <a:r>
              <a:rPr lang="en-GB" baseline="0" dirty="0" smtClean="0"/>
              <a:t> </a:t>
            </a:r>
            <a:r>
              <a:rPr lang="en-GB" baseline="0" dirty="0" err="1" smtClean="0"/>
              <a:t>rhan</a:t>
            </a:r>
            <a:r>
              <a:rPr lang="en-GB" baseline="0" dirty="0" smtClean="0"/>
              <a:t> </a:t>
            </a:r>
            <a:r>
              <a:rPr lang="en-GB" baseline="0" dirty="0" err="1" smtClean="0"/>
              <a:t>hanfodol</a:t>
            </a:r>
            <a:r>
              <a:rPr lang="en-GB" baseline="0" dirty="0" smtClean="0"/>
              <a:t> o </a:t>
            </a:r>
            <a:r>
              <a:rPr lang="en-GB" baseline="0" dirty="0" err="1" smtClean="0"/>
              <a:t>arweinyddiaeth</a:t>
            </a:r>
            <a:r>
              <a:rPr lang="en-GB" baseline="0" dirty="0" smtClean="0"/>
              <a:t> </a:t>
            </a:r>
            <a:r>
              <a:rPr lang="en-GB" baseline="0" dirty="0" err="1" smtClean="0"/>
              <a:t>ysgol</a:t>
            </a:r>
            <a:r>
              <a:rPr lang="en-GB" baseline="0" dirty="0" smtClean="0"/>
              <a:t> a dull </a:t>
            </a:r>
            <a:r>
              <a:rPr lang="en-GB" baseline="0" dirty="0" err="1" smtClean="0"/>
              <a:t>gweithredu</a:t>
            </a:r>
            <a:r>
              <a:rPr lang="en-GB" baseline="0" dirty="0" smtClean="0"/>
              <a:t> </a:t>
            </a:r>
            <a:r>
              <a:rPr lang="en-GB" baseline="0" dirty="0" err="1" smtClean="0"/>
              <a:t>ysgol</a:t>
            </a:r>
            <a:r>
              <a:rPr lang="en-GB" baseline="0" dirty="0" smtClean="0"/>
              <a:t> </a:t>
            </a:r>
            <a:r>
              <a:rPr lang="en-GB" baseline="0" dirty="0" err="1" smtClean="0"/>
              <a:t>gyfan</a:t>
            </a:r>
            <a:r>
              <a:rPr lang="en-GB" baseline="0" dirty="0" smtClean="0"/>
              <a:t>, </a:t>
            </a:r>
            <a:r>
              <a:rPr lang="en-GB" baseline="0" dirty="0" err="1" smtClean="0"/>
              <a:t>yn</a:t>
            </a:r>
            <a:r>
              <a:rPr lang="en-GB" baseline="0" dirty="0" smtClean="0"/>
              <a:t> y </a:t>
            </a:r>
            <a:r>
              <a:rPr lang="en-GB" b="1" baseline="0" dirty="0" err="1" smtClean="0"/>
              <a:t>Disgrifiwr</a:t>
            </a:r>
            <a:r>
              <a:rPr lang="en-GB" b="1" baseline="0" dirty="0" smtClean="0"/>
              <a:t> </a:t>
            </a:r>
            <a:r>
              <a:rPr lang="en-GB" b="1" baseline="0" dirty="0" err="1" smtClean="0"/>
              <a:t>arweinyddiaeth</a:t>
            </a:r>
            <a:r>
              <a:rPr lang="en-GB" b="1" baseline="0" dirty="0" smtClean="0"/>
              <a:t> </a:t>
            </a:r>
            <a:r>
              <a:rPr lang="en-GB" b="1" baseline="0" dirty="0" err="1" smtClean="0"/>
              <a:t>ffurfiol</a:t>
            </a:r>
            <a:r>
              <a:rPr lang="en-GB" b="1" baseline="0" dirty="0" smtClean="0"/>
              <a:t> </a:t>
            </a:r>
            <a:r>
              <a:rPr lang="en-GB" b="1" baseline="0" dirty="0" err="1" smtClean="0"/>
              <a:t>hynod</a:t>
            </a:r>
            <a:r>
              <a:rPr lang="en-GB" b="1" baseline="0" dirty="0" smtClean="0"/>
              <a:t> </a:t>
            </a:r>
            <a:r>
              <a:rPr lang="en-GB" b="1" baseline="0" dirty="0" err="1" smtClean="0"/>
              <a:t>effeithiol</a:t>
            </a:r>
            <a:r>
              <a:rPr lang="en-GB" b="1" baseline="0" dirty="0" smtClean="0"/>
              <a:t> a </a:t>
            </a:r>
            <a:r>
              <a:rPr lang="en-GB" b="1" baseline="0" dirty="0" err="1" smtClean="0"/>
              <a:t>gynhelir</a:t>
            </a:r>
            <a:r>
              <a:rPr lang="en-GB" b="1" baseline="0" dirty="0" smtClean="0"/>
              <a:t> (t.80):</a:t>
            </a:r>
          </a:p>
          <a:p>
            <a:r>
              <a:rPr lang="en-GB" b="0" baseline="0" dirty="0" smtClean="0"/>
              <a:t>“Mae </a:t>
            </a:r>
            <a:r>
              <a:rPr lang="en-GB" b="0" baseline="0" dirty="0" err="1" smtClean="0"/>
              <a:t>hawliau</a:t>
            </a:r>
            <a:r>
              <a:rPr lang="en-GB" b="0" baseline="0" dirty="0" smtClean="0"/>
              <a:t> ac </a:t>
            </a:r>
            <a:r>
              <a:rPr lang="en-GB" b="0" baseline="0" dirty="0" err="1" smtClean="0"/>
              <a:t>anghenion</a:t>
            </a:r>
            <a:r>
              <a:rPr lang="en-GB" b="0" baseline="0" dirty="0" smtClean="0"/>
              <a:t> </a:t>
            </a:r>
            <a:r>
              <a:rPr lang="en-GB" b="0" baseline="0" dirty="0" err="1" smtClean="0"/>
              <a:t>dysgwyr</a:t>
            </a:r>
            <a:r>
              <a:rPr lang="en-GB" b="0" baseline="0" dirty="0" smtClean="0"/>
              <a:t> </a:t>
            </a:r>
            <a:r>
              <a:rPr lang="en-GB" b="0" baseline="0" dirty="0" err="1" smtClean="0"/>
              <a:t>yn</a:t>
            </a:r>
            <a:r>
              <a:rPr lang="en-GB" b="0" baseline="0" dirty="0" smtClean="0"/>
              <a:t> </a:t>
            </a:r>
            <a:r>
              <a:rPr lang="en-GB" b="0" baseline="0" dirty="0" err="1" smtClean="0"/>
              <a:t>rhan</a:t>
            </a:r>
            <a:r>
              <a:rPr lang="en-GB" b="0" baseline="0" dirty="0" smtClean="0"/>
              <a:t> </a:t>
            </a:r>
            <a:r>
              <a:rPr lang="en-GB" b="0" baseline="0" dirty="0" err="1" smtClean="0"/>
              <a:t>hanfodol</a:t>
            </a:r>
            <a:r>
              <a:rPr lang="en-GB" b="0" baseline="0" dirty="0" smtClean="0"/>
              <a:t> o </a:t>
            </a:r>
            <a:r>
              <a:rPr lang="en-GB" b="0" baseline="0" dirty="0" err="1" smtClean="0"/>
              <a:t>holl</a:t>
            </a:r>
            <a:r>
              <a:rPr lang="en-GB" b="0" baseline="0" dirty="0" smtClean="0"/>
              <a:t> </a:t>
            </a:r>
            <a:r>
              <a:rPr lang="en-GB" b="0" baseline="0" dirty="0" err="1" smtClean="0"/>
              <a:t>waith</a:t>
            </a:r>
            <a:r>
              <a:rPr lang="en-GB" b="0" baseline="0" dirty="0" smtClean="0"/>
              <a:t> </a:t>
            </a:r>
            <a:r>
              <a:rPr lang="en-GB" b="0" baseline="0" dirty="0" err="1" smtClean="0"/>
              <a:t>yr</a:t>
            </a:r>
            <a:r>
              <a:rPr lang="en-GB" b="0" baseline="0" dirty="0" smtClean="0"/>
              <a:t> </a:t>
            </a:r>
            <a:r>
              <a:rPr lang="en-GB" b="0" baseline="0" dirty="0" err="1" smtClean="0"/>
              <a:t>ysgol</a:t>
            </a:r>
            <a:r>
              <a:rPr lang="en-GB" b="0" baseline="0" dirty="0" smtClean="0"/>
              <a:t>, </a:t>
            </a:r>
            <a:r>
              <a:rPr lang="en-GB" b="0" baseline="0" dirty="0" err="1" smtClean="0"/>
              <a:t>gan</a:t>
            </a:r>
            <a:r>
              <a:rPr lang="en-GB" b="0" baseline="0" dirty="0" smtClean="0"/>
              <a:t> </a:t>
            </a:r>
            <a:r>
              <a:rPr lang="en-GB" b="0" baseline="0" dirty="0" err="1" smtClean="0"/>
              <a:t>sicrhau</a:t>
            </a:r>
            <a:r>
              <a:rPr lang="en-GB" b="0" baseline="0" dirty="0" smtClean="0"/>
              <a:t> bod </a:t>
            </a:r>
            <a:r>
              <a:rPr lang="en-GB" b="0" baseline="0" dirty="0" err="1" smtClean="0"/>
              <a:t>pob</a:t>
            </a:r>
            <a:r>
              <a:rPr lang="en-GB" b="0" baseline="0" dirty="0" smtClean="0"/>
              <a:t> </a:t>
            </a:r>
            <a:r>
              <a:rPr lang="en-GB" b="0" baseline="0" dirty="0" err="1" smtClean="0"/>
              <a:t>dysgwr</a:t>
            </a:r>
            <a:r>
              <a:rPr lang="en-GB" b="0" baseline="0" dirty="0" smtClean="0"/>
              <a:t> </a:t>
            </a:r>
            <a:r>
              <a:rPr lang="en-GB" b="0" baseline="0" dirty="0" err="1" smtClean="0"/>
              <a:t>yn</a:t>
            </a:r>
            <a:r>
              <a:rPr lang="en-GB" b="0" baseline="0" dirty="0" smtClean="0"/>
              <a:t> </a:t>
            </a:r>
            <a:r>
              <a:rPr lang="en-GB" b="0" baseline="0" dirty="0" err="1" smtClean="0"/>
              <a:t>elwa</a:t>
            </a:r>
            <a:r>
              <a:rPr lang="en-GB" b="0" baseline="0" dirty="0" smtClean="0"/>
              <a:t> o </a:t>
            </a:r>
            <a:r>
              <a:rPr lang="en-GB" b="0" baseline="0" dirty="0" err="1" smtClean="0"/>
              <a:t>fedru</a:t>
            </a:r>
            <a:r>
              <a:rPr lang="en-GB" b="0" baseline="0" dirty="0" smtClean="0"/>
              <a:t> </a:t>
            </a:r>
            <a:r>
              <a:rPr lang="en-GB" b="0" baseline="0" dirty="0" err="1" smtClean="0"/>
              <a:t>hawlio’r</a:t>
            </a:r>
            <a:r>
              <a:rPr lang="en-GB" b="0" baseline="0" dirty="0" smtClean="0"/>
              <a:t> </a:t>
            </a:r>
            <a:r>
              <a:rPr lang="en-GB" b="0" baseline="0" dirty="0" err="1" smtClean="0"/>
              <a:t>profiad</a:t>
            </a:r>
            <a:r>
              <a:rPr lang="en-GB" b="0" baseline="0" dirty="0" smtClean="0"/>
              <a:t> </a:t>
            </a:r>
            <a:r>
              <a:rPr lang="en-GB" b="0" baseline="0" dirty="0" err="1" smtClean="0"/>
              <a:t>gorau</a:t>
            </a:r>
            <a:r>
              <a:rPr lang="en-GB" b="0" baseline="0" dirty="0" smtClean="0"/>
              <a:t> </a:t>
            </a:r>
            <a:r>
              <a:rPr lang="en-GB" b="0" baseline="0" dirty="0" err="1" smtClean="0"/>
              <a:t>posibl</a:t>
            </a:r>
            <a:r>
              <a:rPr lang="en-GB" b="0" baseline="0" dirty="0" smtClean="0"/>
              <a:t> o </a:t>
            </a:r>
            <a:r>
              <a:rPr lang="en-GB" b="0" baseline="0" dirty="0" err="1" smtClean="0"/>
              <a:t>addysgu</a:t>
            </a:r>
            <a:r>
              <a:rPr lang="en-GB" b="0" baseline="0" dirty="0" smtClean="0"/>
              <a:t> </a:t>
            </a:r>
            <a:r>
              <a:rPr lang="en-GB" b="0" baseline="0" dirty="0" err="1" smtClean="0"/>
              <a:t>yng</a:t>
            </a:r>
            <a:r>
              <a:rPr lang="en-GB" b="0" baseline="0" dirty="0" smtClean="0"/>
              <a:t> </a:t>
            </a:r>
            <a:r>
              <a:rPr lang="en-GB" b="0" baseline="0" dirty="0" err="1" smtClean="0"/>
              <a:t>Nghymru</a:t>
            </a:r>
            <a:r>
              <a:rPr lang="en-GB" b="0" baseline="0" dirty="0" smtClean="0"/>
              <a:t>.”</a:t>
            </a:r>
            <a:endParaRPr lang="en-GB" b="0" dirty="0"/>
          </a:p>
        </p:txBody>
      </p:sp>
      <p:sp>
        <p:nvSpPr>
          <p:cNvPr id="4" name="Slide Number Placeholder 3"/>
          <p:cNvSpPr>
            <a:spLocks noGrp="1"/>
          </p:cNvSpPr>
          <p:nvPr>
            <p:ph type="sldNum" sz="quarter" idx="10"/>
          </p:nvPr>
        </p:nvSpPr>
        <p:spPr/>
        <p:txBody>
          <a:bodyPr/>
          <a:lstStyle/>
          <a:p>
            <a:fld id="{B0AB4736-67E8-405A-8E3D-08D93F354B5E}" type="slidenum">
              <a:rPr lang="en-GB" smtClean="0"/>
              <a:t>16</a:t>
            </a:fld>
            <a:endParaRPr lang="en-GB"/>
          </a:p>
        </p:txBody>
      </p:sp>
    </p:spTree>
    <p:extLst>
      <p:ext uri="{BB962C8B-B14F-4D97-AF65-F5344CB8AC3E}">
        <p14:creationId xmlns:p14="http://schemas.microsoft.com/office/powerpoint/2010/main" val="25195041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sz="2000"/>
            </a:pPr>
            <a:r>
              <a:rPr lang="en-GB" dirty="0" smtClean="0"/>
              <a:t>This activity is a great way to understand the purpose of the role of Children’s Commissioner.</a:t>
            </a:r>
          </a:p>
          <a:p>
            <a:pPr>
              <a:defRPr sz="2000"/>
            </a:pPr>
            <a:endParaRPr lang="en-GB" dirty="0" smtClean="0"/>
          </a:p>
          <a:p>
            <a:pPr>
              <a:defRPr sz="2000"/>
            </a:pPr>
            <a:r>
              <a:rPr lang="en-GB" dirty="0" smtClean="0"/>
              <a:t>If you are in a lecture theatre you will need to think about running it from the front with some volunteers to draw out the learning.</a:t>
            </a:r>
          </a:p>
          <a:p>
            <a:pPr>
              <a:defRPr sz="2000"/>
            </a:pPr>
            <a:endParaRPr lang="en-GB" dirty="0" smtClean="0"/>
          </a:p>
          <a:p>
            <a:pPr marL="0" marR="0" indent="0" defTabSz="914400" eaLnBrk="1" fontAlgn="auto" latinLnBrk="0" hangingPunct="1">
              <a:lnSpc>
                <a:spcPct val="100000"/>
              </a:lnSpc>
              <a:spcBef>
                <a:spcPts val="0"/>
              </a:spcBef>
              <a:spcAft>
                <a:spcPts val="0"/>
              </a:spcAft>
              <a:buClrTx/>
              <a:buSzTx/>
              <a:buFontTx/>
              <a:buNone/>
              <a:tabLst/>
              <a:defRPr sz="2000"/>
            </a:pPr>
            <a:r>
              <a:rPr lang="en-GB" dirty="0" smtClean="0"/>
              <a:t>Please see separate hand out for this activity and prepare materials in advance</a:t>
            </a:r>
            <a:r>
              <a:rPr lang="en-GB" baseline="0" dirty="0" smtClean="0"/>
              <a:t> – </a:t>
            </a:r>
          </a:p>
          <a:p>
            <a:pPr marL="0" marR="0" indent="0" defTabSz="914400" eaLnBrk="1" fontAlgn="auto" latinLnBrk="0" hangingPunct="1">
              <a:lnSpc>
                <a:spcPct val="100000"/>
              </a:lnSpc>
              <a:spcBef>
                <a:spcPts val="0"/>
              </a:spcBef>
              <a:spcAft>
                <a:spcPts val="0"/>
              </a:spcAft>
              <a:buClrTx/>
              <a:buSzTx/>
              <a:buFontTx/>
              <a:buNone/>
              <a:tabLst/>
              <a:defRPr sz="2000"/>
            </a:pPr>
            <a:endParaRPr lang="en-GB" baseline="0" dirty="0" smtClean="0"/>
          </a:p>
          <a:p>
            <a:pPr marL="0" marR="0" indent="0" defTabSz="914400" eaLnBrk="1" fontAlgn="auto" latinLnBrk="0" hangingPunct="1">
              <a:lnSpc>
                <a:spcPct val="100000"/>
              </a:lnSpc>
              <a:spcBef>
                <a:spcPts val="0"/>
              </a:spcBef>
              <a:spcAft>
                <a:spcPts val="0"/>
              </a:spcAft>
              <a:buClrTx/>
              <a:buSzTx/>
              <a:buFontTx/>
              <a:buNone/>
              <a:tabLst/>
              <a:defRPr sz="2000"/>
            </a:pPr>
            <a:r>
              <a:rPr lang="en-GB" dirty="0" smtClean="0"/>
              <a:t>https://www.childcomwales.org.uk/wp-content/uploads/2018/06/Stepping-out_English1-1-1.docx</a:t>
            </a:r>
          </a:p>
          <a:p>
            <a:pPr marL="0" marR="0" indent="0" defTabSz="914400" eaLnBrk="1" fontAlgn="auto" latinLnBrk="0" hangingPunct="1">
              <a:lnSpc>
                <a:spcPct val="100000"/>
              </a:lnSpc>
              <a:spcBef>
                <a:spcPts val="0"/>
              </a:spcBef>
              <a:spcAft>
                <a:spcPts val="0"/>
              </a:spcAft>
              <a:buClrTx/>
              <a:buSzTx/>
              <a:buFontTx/>
              <a:buNone/>
              <a:tabLst/>
              <a:defRPr sz="2000"/>
            </a:pPr>
            <a:endParaRPr lang="en-GB" dirty="0" smtClean="0"/>
          </a:p>
          <a:p>
            <a:pPr marL="0" marR="0" indent="0" defTabSz="914400" eaLnBrk="1" fontAlgn="auto" latinLnBrk="0" hangingPunct="1">
              <a:lnSpc>
                <a:spcPct val="100000"/>
              </a:lnSpc>
              <a:spcBef>
                <a:spcPts val="0"/>
              </a:spcBef>
              <a:spcAft>
                <a:spcPts val="0"/>
              </a:spcAft>
              <a:buClrTx/>
              <a:buSzTx/>
              <a:buFontTx/>
              <a:buNone/>
              <a:tabLst/>
              <a:defRPr sz="2000"/>
            </a:pPr>
            <a:r>
              <a:rPr lang="en-GB" dirty="0" smtClean="0"/>
              <a:t>---------------------------------------------------------------------------------------------------------------------</a:t>
            </a:r>
          </a:p>
          <a:p>
            <a:pPr>
              <a:defRPr sz="2000"/>
            </a:pPr>
            <a:endParaRPr lang="en-GB" dirty="0" smtClean="0"/>
          </a:p>
          <a:p>
            <a:pPr>
              <a:defRPr sz="2000"/>
            </a:pPr>
            <a:r>
              <a:rPr lang="en-GB" dirty="0" err="1" smtClean="0"/>
              <a:t>Mae’r</a:t>
            </a:r>
            <a:r>
              <a:rPr lang="en-GB" dirty="0" smtClean="0"/>
              <a:t> </a:t>
            </a:r>
            <a:r>
              <a:rPr lang="en-GB" dirty="0" err="1" smtClean="0"/>
              <a:t>gweithgaredd</a:t>
            </a:r>
            <a:r>
              <a:rPr lang="en-GB" dirty="0" smtClean="0"/>
              <a:t> </a:t>
            </a:r>
            <a:r>
              <a:rPr lang="en-GB" dirty="0" err="1" smtClean="0"/>
              <a:t>yma’n</a:t>
            </a:r>
            <a:r>
              <a:rPr lang="en-GB" dirty="0" smtClean="0"/>
              <a:t> </a:t>
            </a:r>
            <a:r>
              <a:rPr lang="en-GB" dirty="0" err="1" smtClean="0"/>
              <a:t>ffordd</a:t>
            </a:r>
            <a:r>
              <a:rPr lang="en-GB" dirty="0" smtClean="0"/>
              <a:t> </a:t>
            </a:r>
            <a:r>
              <a:rPr lang="en-GB" dirty="0" err="1" smtClean="0"/>
              <a:t>wych</a:t>
            </a:r>
            <a:r>
              <a:rPr lang="en-GB" dirty="0" smtClean="0"/>
              <a:t> o </a:t>
            </a:r>
            <a:r>
              <a:rPr lang="en-GB" dirty="0" err="1" smtClean="0"/>
              <a:t>ddeall</a:t>
            </a:r>
            <a:r>
              <a:rPr lang="en-GB" baseline="0" dirty="0" smtClean="0"/>
              <a:t> </a:t>
            </a:r>
            <a:r>
              <a:rPr lang="en-GB" baseline="0" dirty="0" err="1" smtClean="0"/>
              <a:t>diben</a:t>
            </a:r>
            <a:r>
              <a:rPr lang="en-GB" baseline="0" dirty="0" smtClean="0"/>
              <a:t> </a:t>
            </a:r>
            <a:r>
              <a:rPr lang="en-GB" baseline="0" dirty="0" err="1" smtClean="0"/>
              <a:t>rôl</a:t>
            </a:r>
            <a:r>
              <a:rPr lang="en-GB" baseline="0" dirty="0" smtClean="0"/>
              <a:t> y </a:t>
            </a:r>
            <a:r>
              <a:rPr lang="en-GB" baseline="0" dirty="0" err="1" smtClean="0"/>
              <a:t>Comisiynydd</a:t>
            </a:r>
            <a:r>
              <a:rPr lang="en-GB" baseline="0" dirty="0" smtClean="0"/>
              <a:t> Plant. </a:t>
            </a:r>
          </a:p>
          <a:p>
            <a:pPr>
              <a:defRPr sz="2000"/>
            </a:pPr>
            <a:endParaRPr lang="en-GB" baseline="0" dirty="0" smtClean="0"/>
          </a:p>
          <a:p>
            <a:pPr>
              <a:defRPr sz="2000"/>
            </a:pPr>
            <a:r>
              <a:rPr lang="en-GB" baseline="0" dirty="0" err="1" smtClean="0"/>
              <a:t>Os</a:t>
            </a:r>
            <a:r>
              <a:rPr lang="en-GB" baseline="0" dirty="0" smtClean="0"/>
              <a:t> </a:t>
            </a:r>
            <a:r>
              <a:rPr lang="en-GB" baseline="0" dirty="0" err="1" smtClean="0"/>
              <a:t>ydych</a:t>
            </a:r>
            <a:r>
              <a:rPr lang="en-GB" baseline="0" dirty="0" smtClean="0"/>
              <a:t> chi </a:t>
            </a:r>
            <a:r>
              <a:rPr lang="en-GB" baseline="0" dirty="0" err="1" smtClean="0"/>
              <a:t>mewn</a:t>
            </a:r>
            <a:r>
              <a:rPr lang="en-GB" baseline="0" dirty="0" smtClean="0"/>
              <a:t> </a:t>
            </a:r>
            <a:r>
              <a:rPr lang="en-GB" baseline="0" dirty="0" err="1" smtClean="0"/>
              <a:t>darlithfa</a:t>
            </a:r>
            <a:r>
              <a:rPr lang="en-GB" baseline="0" dirty="0" smtClean="0"/>
              <a:t> </a:t>
            </a:r>
            <a:r>
              <a:rPr lang="en-GB" baseline="0" dirty="0" err="1" smtClean="0"/>
              <a:t>bydd</a:t>
            </a:r>
            <a:r>
              <a:rPr lang="en-GB" baseline="0" dirty="0" smtClean="0"/>
              <a:t> </a:t>
            </a:r>
            <a:r>
              <a:rPr lang="en-GB" baseline="0" dirty="0" err="1" smtClean="0"/>
              <a:t>angen</a:t>
            </a:r>
            <a:r>
              <a:rPr lang="en-GB" baseline="0" dirty="0" smtClean="0"/>
              <a:t> i chi </a:t>
            </a:r>
            <a:r>
              <a:rPr lang="en-GB" baseline="0" dirty="0" err="1" smtClean="0"/>
              <a:t>feddwl</a:t>
            </a:r>
            <a:r>
              <a:rPr lang="en-GB" baseline="0" dirty="0" smtClean="0"/>
              <a:t> am </a:t>
            </a:r>
            <a:r>
              <a:rPr lang="en-GB" baseline="0" dirty="0" err="1" smtClean="0"/>
              <a:t>gynnal</a:t>
            </a:r>
            <a:r>
              <a:rPr lang="en-GB" baseline="0" dirty="0" smtClean="0"/>
              <a:t> </a:t>
            </a:r>
            <a:r>
              <a:rPr lang="en-GB" baseline="0" dirty="0" err="1" smtClean="0"/>
              <a:t>hyn</a:t>
            </a:r>
            <a:r>
              <a:rPr lang="en-GB" baseline="0" dirty="0" smtClean="0"/>
              <a:t> </a:t>
            </a:r>
            <a:r>
              <a:rPr lang="en-GB" baseline="0" dirty="0" err="1" smtClean="0"/>
              <a:t>o’r</a:t>
            </a:r>
            <a:r>
              <a:rPr lang="en-GB" baseline="0" dirty="0" smtClean="0"/>
              <a:t> </a:t>
            </a:r>
            <a:r>
              <a:rPr lang="en-GB" baseline="0" dirty="0" err="1" smtClean="0"/>
              <a:t>blaen</a:t>
            </a:r>
            <a:r>
              <a:rPr lang="en-GB" baseline="0" dirty="0" smtClean="0"/>
              <a:t>, </a:t>
            </a:r>
            <a:r>
              <a:rPr lang="en-GB" baseline="0" dirty="0" err="1" smtClean="0"/>
              <a:t>gyda</a:t>
            </a:r>
            <a:r>
              <a:rPr lang="en-GB" baseline="0" dirty="0" smtClean="0"/>
              <a:t> </a:t>
            </a:r>
            <a:r>
              <a:rPr lang="en-GB" baseline="0" dirty="0" err="1" smtClean="0"/>
              <a:t>rhai</a:t>
            </a:r>
            <a:r>
              <a:rPr lang="en-GB" baseline="0" dirty="0" smtClean="0"/>
              <a:t> </a:t>
            </a:r>
            <a:r>
              <a:rPr lang="en-GB" baseline="0" dirty="0" err="1" smtClean="0"/>
              <a:t>gwirfoddolwyr</a:t>
            </a:r>
            <a:r>
              <a:rPr lang="en-GB" baseline="0" dirty="0" smtClean="0"/>
              <a:t> i </a:t>
            </a:r>
            <a:r>
              <a:rPr lang="en-GB" baseline="0" dirty="0" err="1" smtClean="0"/>
              <a:t>ddangos</a:t>
            </a:r>
            <a:r>
              <a:rPr lang="en-GB" baseline="0" dirty="0" smtClean="0"/>
              <a:t> y </a:t>
            </a:r>
            <a:r>
              <a:rPr lang="en-GB" baseline="0" dirty="0" err="1" smtClean="0"/>
              <a:t>dysgu’n</a:t>
            </a:r>
            <a:r>
              <a:rPr lang="en-GB" baseline="0" dirty="0" smtClean="0"/>
              <a:t> </a:t>
            </a:r>
            <a:r>
              <a:rPr lang="en-GB" baseline="0" dirty="0" err="1" smtClean="0"/>
              <a:t>eglur</a:t>
            </a:r>
            <a:r>
              <a:rPr lang="en-GB" baseline="0" dirty="0" smtClean="0"/>
              <a:t>. </a:t>
            </a:r>
            <a:endParaRPr lang="en-GB" dirty="0" smtClean="0"/>
          </a:p>
          <a:p>
            <a:pPr>
              <a:defRPr sz="2000"/>
            </a:pPr>
            <a:endParaRPr lang="en-GB" dirty="0" smtClean="0"/>
          </a:p>
          <a:p>
            <a:pPr>
              <a:defRPr sz="2000"/>
            </a:pPr>
            <a:r>
              <a:rPr lang="en-GB" dirty="0" err="1" smtClean="0"/>
              <a:t>Gweler</a:t>
            </a:r>
            <a:r>
              <a:rPr lang="en-GB" dirty="0" smtClean="0"/>
              <a:t> y </a:t>
            </a:r>
            <a:r>
              <a:rPr lang="en-GB" dirty="0" err="1" smtClean="0"/>
              <a:t>daflen</a:t>
            </a:r>
            <a:r>
              <a:rPr lang="en-GB" dirty="0" smtClean="0"/>
              <a:t> </a:t>
            </a:r>
            <a:r>
              <a:rPr lang="en-GB" dirty="0" err="1" smtClean="0"/>
              <a:t>ar</a:t>
            </a:r>
            <a:r>
              <a:rPr lang="en-GB" dirty="0" smtClean="0"/>
              <a:t> </a:t>
            </a:r>
            <a:r>
              <a:rPr lang="en-GB" dirty="0" err="1" smtClean="0"/>
              <a:t>wahân</a:t>
            </a:r>
            <a:r>
              <a:rPr lang="en-GB" dirty="0" smtClean="0"/>
              <a:t> </a:t>
            </a:r>
            <a:r>
              <a:rPr lang="en-GB" dirty="0" err="1" smtClean="0"/>
              <a:t>ar</a:t>
            </a:r>
            <a:r>
              <a:rPr lang="en-GB" dirty="0" smtClean="0"/>
              <a:t> </a:t>
            </a:r>
            <a:r>
              <a:rPr lang="en-GB" dirty="0" err="1" smtClean="0"/>
              <a:t>gyfer</a:t>
            </a:r>
            <a:r>
              <a:rPr lang="en-GB" dirty="0" smtClean="0"/>
              <a:t> y </a:t>
            </a:r>
            <a:r>
              <a:rPr lang="en-GB" dirty="0" err="1" smtClean="0"/>
              <a:t>gweithgaredd</a:t>
            </a:r>
            <a:r>
              <a:rPr lang="en-GB" dirty="0" smtClean="0"/>
              <a:t> </a:t>
            </a:r>
            <a:r>
              <a:rPr lang="en-GB" dirty="0" err="1" smtClean="0"/>
              <a:t>yma</a:t>
            </a:r>
            <a:r>
              <a:rPr lang="en-GB" dirty="0" smtClean="0"/>
              <a:t>, a </a:t>
            </a:r>
            <a:r>
              <a:rPr lang="en-GB" dirty="0" err="1" smtClean="0"/>
              <a:t>pharatowch</a:t>
            </a:r>
            <a:r>
              <a:rPr lang="en-GB" baseline="0" dirty="0" smtClean="0"/>
              <a:t> </a:t>
            </a:r>
            <a:r>
              <a:rPr lang="en-GB" baseline="0" dirty="0" err="1" smtClean="0"/>
              <a:t>ddeunyddiau</a:t>
            </a:r>
            <a:r>
              <a:rPr lang="en-GB" baseline="0" dirty="0" smtClean="0"/>
              <a:t> </a:t>
            </a:r>
            <a:r>
              <a:rPr lang="en-GB" baseline="0" dirty="0" err="1" smtClean="0"/>
              <a:t>ymlaen</a:t>
            </a:r>
            <a:r>
              <a:rPr lang="en-GB" baseline="0" dirty="0" smtClean="0"/>
              <a:t> </a:t>
            </a:r>
            <a:r>
              <a:rPr lang="en-GB" baseline="0" dirty="0" err="1" smtClean="0"/>
              <a:t>llaw</a:t>
            </a:r>
            <a:r>
              <a:rPr lang="en-GB" baseline="0" dirty="0" smtClean="0"/>
              <a:t> – </a:t>
            </a:r>
          </a:p>
          <a:p>
            <a:pPr>
              <a:defRPr sz="2000"/>
            </a:pPr>
            <a:endParaRPr lang="en-GB" baseline="0" dirty="0" smtClean="0"/>
          </a:p>
          <a:p>
            <a:pPr>
              <a:defRPr sz="2000"/>
            </a:pPr>
            <a:r>
              <a:rPr lang="en-GB" baseline="0" dirty="0" smtClean="0"/>
              <a:t>https://www.childcomwales.org.uk/wp-content/uploads/2018/06/Camu-Ymlaen_Cymraeg-1.docx</a:t>
            </a:r>
          </a:p>
          <a:p>
            <a:pPr>
              <a:defRPr sz="2000"/>
            </a:pPr>
            <a:endParaRPr lang="en-GB" baseline="0" dirty="0" smtClean="0"/>
          </a:p>
          <a:p>
            <a:pPr>
              <a:defRPr sz="2000"/>
            </a:pPr>
            <a:endParaRPr lang="en-GB" dirty="0"/>
          </a:p>
        </p:txBody>
      </p:sp>
      <p:sp>
        <p:nvSpPr>
          <p:cNvPr id="4" name="Slide Number Placeholder 3"/>
          <p:cNvSpPr>
            <a:spLocks noGrp="1"/>
          </p:cNvSpPr>
          <p:nvPr>
            <p:ph type="sldNum" sz="quarter" idx="10"/>
          </p:nvPr>
        </p:nvSpPr>
        <p:spPr/>
        <p:txBody>
          <a:bodyPr/>
          <a:lstStyle/>
          <a:p>
            <a:fld id="{B0AB4736-67E8-405A-8E3D-08D93F354B5E}" type="slidenum">
              <a:rPr lang="en-GB" smtClean="0"/>
              <a:t>17</a:t>
            </a:fld>
            <a:endParaRPr lang="en-GB"/>
          </a:p>
        </p:txBody>
      </p:sp>
    </p:spTree>
    <p:extLst>
      <p:ext uri="{BB962C8B-B14F-4D97-AF65-F5344CB8AC3E}">
        <p14:creationId xmlns:p14="http://schemas.microsoft.com/office/powerpoint/2010/main" val="39557354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sz="2000"/>
            </a:pPr>
            <a:r>
              <a:rPr lang="en-GB" dirty="0" smtClean="0"/>
              <a:t>This video allows participants to see who Sally Holland is and explains her role as Children’s Commissioner.</a:t>
            </a:r>
          </a:p>
          <a:p>
            <a:pPr>
              <a:defRPr sz="2000"/>
            </a:pPr>
            <a:endParaRPr lang="en-GB" dirty="0" smtClean="0"/>
          </a:p>
          <a:p>
            <a:pPr>
              <a:defRPr sz="2000"/>
            </a:pPr>
            <a:r>
              <a:rPr lang="en-GB" dirty="0" smtClean="0"/>
              <a:t>https://www.youtube.com/watch?v=UNy9Xq5AILI&amp;feature=youtu.be </a:t>
            </a:r>
          </a:p>
          <a:p>
            <a:pPr>
              <a:defRPr sz="2000"/>
            </a:pPr>
            <a:endParaRPr lang="en-GB" dirty="0" smtClean="0"/>
          </a:p>
          <a:p>
            <a:pPr>
              <a:defRPr sz="2000"/>
            </a:pPr>
            <a:r>
              <a:rPr lang="en-GB" dirty="0" err="1" smtClean="0"/>
              <a:t>Mae’r</a:t>
            </a:r>
            <a:r>
              <a:rPr lang="en-GB" dirty="0" smtClean="0"/>
              <a:t> </a:t>
            </a:r>
            <a:r>
              <a:rPr lang="en-GB" dirty="0" err="1" smtClean="0"/>
              <a:t>fideo</a:t>
            </a:r>
            <a:r>
              <a:rPr lang="en-GB" dirty="0" smtClean="0"/>
              <a:t> </a:t>
            </a:r>
            <a:r>
              <a:rPr lang="en-GB" dirty="0" err="1" smtClean="0"/>
              <a:t>yma’n</a:t>
            </a:r>
            <a:r>
              <a:rPr lang="en-GB" dirty="0" smtClean="0"/>
              <a:t> </a:t>
            </a:r>
            <a:r>
              <a:rPr lang="en-GB" dirty="0" err="1" smtClean="0"/>
              <a:t>gyfle</a:t>
            </a:r>
            <a:r>
              <a:rPr lang="en-GB" dirty="0" smtClean="0"/>
              <a:t> </a:t>
            </a:r>
            <a:r>
              <a:rPr lang="en-GB" dirty="0" err="1" smtClean="0"/>
              <a:t>i’r</a:t>
            </a:r>
            <a:r>
              <a:rPr lang="en-GB" dirty="0" smtClean="0"/>
              <a:t> </a:t>
            </a:r>
            <a:r>
              <a:rPr lang="en-GB" dirty="0" err="1" smtClean="0"/>
              <a:t>cyfranogwyr</a:t>
            </a:r>
            <a:r>
              <a:rPr lang="en-GB" dirty="0" smtClean="0"/>
              <a:t> weld </a:t>
            </a:r>
            <a:r>
              <a:rPr lang="en-GB" dirty="0" err="1" smtClean="0"/>
              <a:t>pwy</a:t>
            </a:r>
            <a:r>
              <a:rPr lang="en-GB" baseline="0" dirty="0" smtClean="0"/>
              <a:t> </a:t>
            </a:r>
            <a:r>
              <a:rPr lang="en-GB" baseline="0" dirty="0" err="1" smtClean="0"/>
              <a:t>yw</a:t>
            </a:r>
            <a:r>
              <a:rPr lang="en-GB" baseline="0" dirty="0" smtClean="0"/>
              <a:t> Sally Holland, ac </a:t>
            </a:r>
            <a:r>
              <a:rPr lang="en-GB" baseline="0" dirty="0" err="1" smtClean="0"/>
              <a:t>mae’n</a:t>
            </a:r>
            <a:r>
              <a:rPr lang="en-GB" baseline="0" dirty="0" smtClean="0"/>
              <a:t> </a:t>
            </a:r>
            <a:r>
              <a:rPr lang="en-GB" baseline="0" dirty="0" err="1" smtClean="0"/>
              <a:t>esbonio’i</a:t>
            </a:r>
            <a:r>
              <a:rPr lang="en-GB" baseline="0" dirty="0" smtClean="0"/>
              <a:t> </a:t>
            </a:r>
            <a:r>
              <a:rPr lang="en-GB" baseline="0" dirty="0" err="1" smtClean="0"/>
              <a:t>rôl</a:t>
            </a:r>
            <a:r>
              <a:rPr lang="en-GB" baseline="0" dirty="0" smtClean="0"/>
              <a:t> </a:t>
            </a:r>
            <a:r>
              <a:rPr lang="en-GB" baseline="0" dirty="0" err="1" smtClean="0"/>
              <a:t>fel</a:t>
            </a:r>
            <a:r>
              <a:rPr lang="en-GB" baseline="0" dirty="0" smtClean="0"/>
              <a:t> </a:t>
            </a:r>
            <a:r>
              <a:rPr lang="en-GB" baseline="0" dirty="0" err="1" smtClean="0"/>
              <a:t>Comisiynydd</a:t>
            </a:r>
            <a:r>
              <a:rPr lang="en-GB" baseline="0" dirty="0" smtClean="0"/>
              <a:t> Plant. </a:t>
            </a:r>
          </a:p>
          <a:p>
            <a:pPr>
              <a:defRPr sz="2000"/>
            </a:pPr>
            <a:r>
              <a:rPr lang="en-GB" dirty="0" smtClean="0">
                <a:hlinkClick r:id="rId3"/>
              </a:rPr>
              <a:t>https://www.youtube.com/watch?v=518ku6xDg2E</a:t>
            </a:r>
            <a:endParaRPr lang="en-GB" dirty="0"/>
          </a:p>
        </p:txBody>
      </p:sp>
      <p:sp>
        <p:nvSpPr>
          <p:cNvPr id="4" name="Slide Number Placeholder 3"/>
          <p:cNvSpPr>
            <a:spLocks noGrp="1"/>
          </p:cNvSpPr>
          <p:nvPr>
            <p:ph type="sldNum" sz="quarter" idx="10"/>
          </p:nvPr>
        </p:nvSpPr>
        <p:spPr/>
        <p:txBody>
          <a:bodyPr/>
          <a:lstStyle/>
          <a:p>
            <a:fld id="{B0AB4736-67E8-405A-8E3D-08D93F354B5E}" type="slidenum">
              <a:rPr lang="en-GB" smtClean="0"/>
              <a:t>18</a:t>
            </a:fld>
            <a:endParaRPr lang="en-GB"/>
          </a:p>
        </p:txBody>
      </p:sp>
    </p:spTree>
    <p:extLst>
      <p:ext uri="{BB962C8B-B14F-4D97-AF65-F5344CB8AC3E}">
        <p14:creationId xmlns:p14="http://schemas.microsoft.com/office/powerpoint/2010/main" val="41293484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sz="2000"/>
            </a:pPr>
            <a:r>
              <a:rPr lang="en-GB" dirty="0" smtClean="0"/>
              <a:t>Following a number of abuse cases in </a:t>
            </a:r>
            <a:r>
              <a:rPr lang="en-GB" dirty="0" err="1" smtClean="0"/>
              <a:t>N.Wales</a:t>
            </a:r>
            <a:r>
              <a:rPr lang="en-GB" dirty="0" smtClean="0"/>
              <a:t> care homes during the 1970’s and 80’s an independent review culminated in the “Waterhouse Report”. </a:t>
            </a:r>
          </a:p>
          <a:p>
            <a:pPr>
              <a:defRPr sz="2000"/>
            </a:pPr>
            <a:endParaRPr lang="en-GB" dirty="0" smtClean="0"/>
          </a:p>
          <a:p>
            <a:pPr>
              <a:defRPr sz="2000"/>
            </a:pPr>
            <a:r>
              <a:rPr lang="en-GB" dirty="0" smtClean="0"/>
              <a:t>It was identified that children in care needed a National Voice to ensure they were listened to and supported to access their rights, the role of the Commissioner was created in 2001.</a:t>
            </a:r>
          </a:p>
          <a:p>
            <a:pPr>
              <a:defRPr sz="2000"/>
            </a:pPr>
            <a:endParaRPr lang="en-GB" dirty="0" smtClean="0"/>
          </a:p>
          <a:p>
            <a:pPr>
              <a:defRPr sz="2000"/>
            </a:pPr>
            <a:r>
              <a:rPr lang="en-GB" dirty="0" smtClean="0"/>
              <a:t>----------------------------------------------------------------------------------------------------------------------------------</a:t>
            </a:r>
          </a:p>
          <a:p>
            <a:pPr>
              <a:defRPr sz="2000"/>
            </a:pPr>
            <a:endParaRPr lang="en-GB" dirty="0" smtClean="0"/>
          </a:p>
          <a:p>
            <a:pPr>
              <a:defRPr sz="2000"/>
            </a:pPr>
            <a:r>
              <a:rPr lang="en-GB" dirty="0" err="1" smtClean="0"/>
              <a:t>Yn</a:t>
            </a:r>
            <a:r>
              <a:rPr lang="en-GB" dirty="0" smtClean="0"/>
              <a:t> </a:t>
            </a:r>
            <a:r>
              <a:rPr lang="en-GB" dirty="0" err="1" smtClean="0"/>
              <a:t>dilyn</a:t>
            </a:r>
            <a:r>
              <a:rPr lang="en-GB" dirty="0" smtClean="0"/>
              <a:t> </a:t>
            </a:r>
            <a:r>
              <a:rPr lang="en-GB" dirty="0" err="1" smtClean="0"/>
              <a:t>nifer</a:t>
            </a:r>
            <a:r>
              <a:rPr lang="en-GB" dirty="0" smtClean="0"/>
              <a:t> o </a:t>
            </a:r>
            <a:r>
              <a:rPr lang="en-GB" dirty="0" err="1" smtClean="0"/>
              <a:t>achosion</a:t>
            </a:r>
            <a:r>
              <a:rPr lang="en-GB" dirty="0" smtClean="0"/>
              <a:t> o gam-</a:t>
            </a:r>
            <a:r>
              <a:rPr lang="en-GB" dirty="0" err="1" smtClean="0"/>
              <a:t>drin</a:t>
            </a:r>
            <a:r>
              <a:rPr lang="en-GB" baseline="0" dirty="0" smtClean="0"/>
              <a:t> </a:t>
            </a:r>
            <a:r>
              <a:rPr lang="en-GB" baseline="0" dirty="0" err="1" smtClean="0"/>
              <a:t>mewn</a:t>
            </a:r>
            <a:r>
              <a:rPr lang="en-GB" baseline="0" dirty="0" smtClean="0"/>
              <a:t> </a:t>
            </a:r>
            <a:r>
              <a:rPr lang="en-GB" baseline="0" dirty="0" err="1" smtClean="0"/>
              <a:t>cartrefi</a:t>
            </a:r>
            <a:r>
              <a:rPr lang="en-GB" baseline="0" dirty="0" smtClean="0"/>
              <a:t> </a:t>
            </a:r>
            <a:r>
              <a:rPr lang="en-GB" baseline="0" dirty="0" err="1" smtClean="0"/>
              <a:t>gofal</a:t>
            </a:r>
            <a:r>
              <a:rPr lang="en-GB" baseline="0" dirty="0" smtClean="0"/>
              <a:t> </a:t>
            </a:r>
            <a:r>
              <a:rPr lang="en-GB" baseline="0" dirty="0" err="1" smtClean="0"/>
              <a:t>yng</a:t>
            </a:r>
            <a:r>
              <a:rPr lang="en-GB" baseline="0" dirty="0" smtClean="0"/>
              <a:t> </a:t>
            </a:r>
            <a:r>
              <a:rPr lang="en-GB" baseline="0" dirty="0" err="1" smtClean="0"/>
              <a:t>Ngogledd</a:t>
            </a:r>
            <a:r>
              <a:rPr lang="en-GB" baseline="0" dirty="0" smtClean="0"/>
              <a:t> Cymru </a:t>
            </a:r>
            <a:r>
              <a:rPr lang="en-GB" baseline="0" dirty="0" err="1" smtClean="0"/>
              <a:t>yn</a:t>
            </a:r>
            <a:r>
              <a:rPr lang="en-GB" baseline="0" dirty="0" smtClean="0"/>
              <a:t> </a:t>
            </a:r>
            <a:r>
              <a:rPr lang="en-GB" baseline="0" dirty="0" err="1" smtClean="0"/>
              <a:t>ystod</a:t>
            </a:r>
            <a:r>
              <a:rPr lang="en-GB" baseline="0" dirty="0" smtClean="0"/>
              <a:t> y 1970au </a:t>
            </a:r>
            <a:r>
              <a:rPr lang="en-GB" baseline="0" dirty="0" err="1" smtClean="0"/>
              <a:t>a’r</a:t>
            </a:r>
            <a:r>
              <a:rPr lang="en-GB" baseline="0" dirty="0" smtClean="0"/>
              <a:t> 80au, </a:t>
            </a:r>
            <a:r>
              <a:rPr lang="en-GB" baseline="0" dirty="0" err="1" smtClean="0"/>
              <a:t>cafwyd</a:t>
            </a:r>
            <a:r>
              <a:rPr lang="en-GB" baseline="0" dirty="0" smtClean="0"/>
              <a:t> ‘</a:t>
            </a:r>
            <a:r>
              <a:rPr lang="en-GB" baseline="0" dirty="0" err="1" smtClean="0"/>
              <a:t>Adroddiad</a:t>
            </a:r>
            <a:r>
              <a:rPr lang="en-GB" baseline="0" dirty="0" smtClean="0"/>
              <a:t> Waterhouse’ </a:t>
            </a:r>
            <a:r>
              <a:rPr lang="en-GB" baseline="0" dirty="0" err="1" smtClean="0"/>
              <a:t>yn</a:t>
            </a:r>
            <a:r>
              <a:rPr lang="en-GB" baseline="0" dirty="0" smtClean="0"/>
              <a:t> </a:t>
            </a:r>
            <a:r>
              <a:rPr lang="en-GB" baseline="0" dirty="0" err="1" smtClean="0"/>
              <a:t>ddiweddglo</a:t>
            </a:r>
            <a:r>
              <a:rPr lang="en-GB" baseline="0" dirty="0" smtClean="0"/>
              <a:t> </a:t>
            </a:r>
            <a:r>
              <a:rPr lang="en-GB" baseline="0" dirty="0" err="1" smtClean="0"/>
              <a:t>ar</a:t>
            </a:r>
            <a:r>
              <a:rPr lang="en-GB" baseline="0" dirty="0" smtClean="0"/>
              <a:t> </a:t>
            </a:r>
            <a:r>
              <a:rPr lang="en-GB" baseline="0" dirty="0" err="1" smtClean="0"/>
              <a:t>adolygiad</a:t>
            </a:r>
            <a:r>
              <a:rPr lang="en-GB" baseline="0" dirty="0" smtClean="0"/>
              <a:t> </a:t>
            </a:r>
            <a:r>
              <a:rPr lang="en-GB" baseline="0" dirty="0" err="1" smtClean="0"/>
              <a:t>annibynnol</a:t>
            </a:r>
            <a:r>
              <a:rPr lang="en-GB" baseline="0" dirty="0" smtClean="0"/>
              <a:t>.</a:t>
            </a:r>
          </a:p>
          <a:p>
            <a:pPr>
              <a:defRPr sz="2000"/>
            </a:pPr>
            <a:r>
              <a:rPr lang="en-GB" baseline="0" dirty="0" smtClean="0"/>
              <a:t> </a:t>
            </a:r>
          </a:p>
          <a:p>
            <a:pPr>
              <a:defRPr sz="2000"/>
            </a:pPr>
            <a:r>
              <a:rPr lang="en-GB" baseline="0" dirty="0" err="1" smtClean="0"/>
              <a:t>Nodwyd</a:t>
            </a:r>
            <a:r>
              <a:rPr lang="en-GB" baseline="0" dirty="0" smtClean="0"/>
              <a:t> bod </a:t>
            </a:r>
            <a:r>
              <a:rPr lang="en-GB" baseline="0" dirty="0" err="1" smtClean="0"/>
              <a:t>angen</a:t>
            </a:r>
            <a:r>
              <a:rPr lang="en-GB" baseline="0" dirty="0" smtClean="0"/>
              <a:t> </a:t>
            </a:r>
            <a:r>
              <a:rPr lang="en-GB" baseline="0" dirty="0" err="1" smtClean="0"/>
              <a:t>Llais</a:t>
            </a:r>
            <a:r>
              <a:rPr lang="en-GB" baseline="0" dirty="0" smtClean="0"/>
              <a:t> </a:t>
            </a:r>
            <a:r>
              <a:rPr lang="en-GB" baseline="0" dirty="0" err="1" smtClean="0"/>
              <a:t>Cenedlaethol</a:t>
            </a:r>
            <a:r>
              <a:rPr lang="en-GB" baseline="0" dirty="0" smtClean="0"/>
              <a:t> </a:t>
            </a:r>
            <a:r>
              <a:rPr lang="en-GB" baseline="0" dirty="0" err="1" smtClean="0"/>
              <a:t>ar</a:t>
            </a:r>
            <a:r>
              <a:rPr lang="en-GB" baseline="0" dirty="0" smtClean="0"/>
              <a:t> </a:t>
            </a:r>
            <a:r>
              <a:rPr lang="en-GB" baseline="0" dirty="0" err="1" smtClean="0"/>
              <a:t>blant</a:t>
            </a:r>
            <a:r>
              <a:rPr lang="en-GB" baseline="0" dirty="0" smtClean="0"/>
              <a:t> </a:t>
            </a:r>
            <a:r>
              <a:rPr lang="en-GB" baseline="0" dirty="0" err="1" smtClean="0"/>
              <a:t>mewn</a:t>
            </a:r>
            <a:r>
              <a:rPr lang="en-GB" baseline="0" dirty="0" smtClean="0"/>
              <a:t> </a:t>
            </a:r>
            <a:r>
              <a:rPr lang="en-GB" baseline="0" dirty="0" err="1" smtClean="0"/>
              <a:t>gofal</a:t>
            </a:r>
            <a:r>
              <a:rPr lang="en-GB" baseline="0" dirty="0" smtClean="0"/>
              <a:t> i </a:t>
            </a:r>
            <a:r>
              <a:rPr lang="en-GB" baseline="0" dirty="0" err="1" smtClean="0"/>
              <a:t>sicrhau</a:t>
            </a:r>
            <a:r>
              <a:rPr lang="en-GB" baseline="0" dirty="0" smtClean="0"/>
              <a:t> </a:t>
            </a:r>
            <a:r>
              <a:rPr lang="en-GB" baseline="0" dirty="0" err="1" smtClean="0"/>
              <a:t>eu</a:t>
            </a:r>
            <a:r>
              <a:rPr lang="en-GB" baseline="0" dirty="0" smtClean="0"/>
              <a:t> bod </a:t>
            </a:r>
            <a:r>
              <a:rPr lang="en-GB" baseline="0" dirty="0" err="1" smtClean="0"/>
              <a:t>yn</a:t>
            </a:r>
            <a:r>
              <a:rPr lang="en-GB" baseline="0" dirty="0" smtClean="0"/>
              <a:t> </a:t>
            </a:r>
            <a:r>
              <a:rPr lang="en-GB" baseline="0" dirty="0" err="1" smtClean="0"/>
              <a:t>cael</a:t>
            </a:r>
            <a:r>
              <a:rPr lang="en-GB" baseline="0" dirty="0" smtClean="0"/>
              <a:t> </a:t>
            </a:r>
            <a:r>
              <a:rPr lang="en-GB" baseline="0" dirty="0" err="1" smtClean="0"/>
              <a:t>gwrandawiad</a:t>
            </a:r>
            <a:r>
              <a:rPr lang="en-GB" baseline="0" dirty="0" smtClean="0"/>
              <a:t> ac </a:t>
            </a:r>
            <a:r>
              <a:rPr lang="en-GB" baseline="0" dirty="0" err="1" smtClean="0"/>
              <a:t>yn</a:t>
            </a:r>
            <a:r>
              <a:rPr lang="en-GB" baseline="0" dirty="0" smtClean="0"/>
              <a:t> </a:t>
            </a:r>
            <a:r>
              <a:rPr lang="en-GB" baseline="0" dirty="0" err="1" smtClean="0"/>
              <a:t>cael</a:t>
            </a:r>
            <a:r>
              <a:rPr lang="en-GB" baseline="0" dirty="0" smtClean="0"/>
              <a:t> </a:t>
            </a:r>
            <a:r>
              <a:rPr lang="en-GB" baseline="0" dirty="0" err="1" smtClean="0"/>
              <a:t>eu</a:t>
            </a:r>
            <a:r>
              <a:rPr lang="en-GB" baseline="0" dirty="0" smtClean="0"/>
              <a:t> </a:t>
            </a:r>
            <a:r>
              <a:rPr lang="en-GB" baseline="0" dirty="0" err="1" smtClean="0"/>
              <a:t>cefnogi</a:t>
            </a:r>
            <a:r>
              <a:rPr lang="en-GB" baseline="0" dirty="0" smtClean="0"/>
              <a:t> i </a:t>
            </a:r>
            <a:r>
              <a:rPr lang="en-GB" baseline="0" dirty="0" err="1" smtClean="0"/>
              <a:t>gael</a:t>
            </a:r>
            <a:r>
              <a:rPr lang="en-GB" baseline="0" dirty="0" smtClean="0"/>
              <a:t> </a:t>
            </a:r>
            <a:r>
              <a:rPr lang="en-GB" baseline="0" dirty="0" err="1" smtClean="0"/>
              <a:t>mynediad</a:t>
            </a:r>
            <a:r>
              <a:rPr lang="en-GB" baseline="0" dirty="0" smtClean="0"/>
              <a:t> </a:t>
            </a:r>
            <a:r>
              <a:rPr lang="en-GB" baseline="0" dirty="0" err="1" smtClean="0"/>
              <a:t>i’w</a:t>
            </a:r>
            <a:r>
              <a:rPr lang="en-GB" baseline="0" dirty="0" smtClean="0"/>
              <a:t> </a:t>
            </a:r>
            <a:r>
              <a:rPr lang="en-GB" baseline="0" dirty="0" err="1" smtClean="0"/>
              <a:t>hawliau</a:t>
            </a:r>
            <a:r>
              <a:rPr lang="en-GB" baseline="0" dirty="0" smtClean="0"/>
              <a:t>, a </a:t>
            </a:r>
            <a:r>
              <a:rPr lang="en-GB" baseline="0" dirty="0" err="1" smtClean="0"/>
              <a:t>chrewyd</a:t>
            </a:r>
            <a:r>
              <a:rPr lang="en-GB" baseline="0" dirty="0" smtClean="0"/>
              <a:t> </a:t>
            </a:r>
            <a:r>
              <a:rPr lang="en-GB" baseline="0" dirty="0" err="1" smtClean="0"/>
              <a:t>rôl</a:t>
            </a:r>
            <a:r>
              <a:rPr lang="en-GB" baseline="0" dirty="0" smtClean="0"/>
              <a:t> y </a:t>
            </a:r>
            <a:r>
              <a:rPr lang="en-GB" baseline="0" dirty="0" err="1" smtClean="0"/>
              <a:t>Comisiynydd</a:t>
            </a:r>
            <a:r>
              <a:rPr lang="en-GB" baseline="0" dirty="0" smtClean="0"/>
              <a:t> </a:t>
            </a:r>
            <a:r>
              <a:rPr lang="en-GB" baseline="0" dirty="0" err="1" smtClean="0"/>
              <a:t>yn</a:t>
            </a:r>
            <a:r>
              <a:rPr lang="en-GB" baseline="0" dirty="0" smtClean="0"/>
              <a:t> 2001. </a:t>
            </a:r>
            <a:endParaRPr lang="en-GB" dirty="0"/>
          </a:p>
        </p:txBody>
      </p:sp>
      <p:sp>
        <p:nvSpPr>
          <p:cNvPr id="4" name="Slide Number Placeholder 3"/>
          <p:cNvSpPr>
            <a:spLocks noGrp="1"/>
          </p:cNvSpPr>
          <p:nvPr>
            <p:ph type="sldNum" sz="quarter" idx="10"/>
          </p:nvPr>
        </p:nvSpPr>
        <p:spPr/>
        <p:txBody>
          <a:bodyPr/>
          <a:lstStyle/>
          <a:p>
            <a:fld id="{B0AB4736-67E8-405A-8E3D-08D93F354B5E}" type="slidenum">
              <a:rPr lang="en-GB" smtClean="0"/>
              <a:t>19</a:t>
            </a:fld>
            <a:endParaRPr lang="en-GB"/>
          </a:p>
        </p:txBody>
      </p:sp>
    </p:spTree>
    <p:extLst>
      <p:ext uri="{BB962C8B-B14F-4D97-AF65-F5344CB8AC3E}">
        <p14:creationId xmlns:p14="http://schemas.microsoft.com/office/powerpoint/2010/main" val="11583762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sz="2000"/>
            </a:pPr>
            <a:r>
              <a:rPr lang="en-GB" dirty="0" smtClean="0"/>
              <a:t>She SUPPORTS and LISTENS through her participation team who work with groups of children and young people across Wales to teach them about their rights and listen to them to find out what they want the Commissioner to change. </a:t>
            </a:r>
          </a:p>
          <a:p>
            <a:pPr>
              <a:defRPr sz="2000"/>
            </a:pPr>
            <a:r>
              <a:rPr lang="en-GB" dirty="0" smtClean="0"/>
              <a:t>She ADVISES through her Investigation and Advice team.</a:t>
            </a:r>
          </a:p>
          <a:p>
            <a:pPr>
              <a:defRPr sz="2000"/>
            </a:pPr>
            <a:r>
              <a:rPr lang="en-GB" dirty="0" smtClean="0"/>
              <a:t>She INFLUENCES through her policy team to affect government change</a:t>
            </a:r>
          </a:p>
          <a:p>
            <a:pPr>
              <a:defRPr sz="2000"/>
            </a:pPr>
            <a:r>
              <a:rPr lang="en-GB" dirty="0" smtClean="0"/>
              <a:t>She SPEAKS up at all levels to be a voice for children in Wales.  </a:t>
            </a:r>
          </a:p>
          <a:p>
            <a:pPr>
              <a:defRPr sz="2000"/>
            </a:pPr>
            <a:endParaRPr lang="en-GB" dirty="0" smtClean="0"/>
          </a:p>
          <a:p>
            <a:pPr>
              <a:defRPr sz="2000"/>
            </a:pPr>
            <a:r>
              <a:rPr lang="en-GB" dirty="0" smtClean="0"/>
              <a:t>--------------------------------------------------------------------------------------------------------</a:t>
            </a:r>
          </a:p>
          <a:p>
            <a:pPr>
              <a:defRPr sz="2000"/>
            </a:pPr>
            <a:endParaRPr lang="en-GB" dirty="0" smtClean="0"/>
          </a:p>
          <a:p>
            <a:pPr>
              <a:defRPr sz="2000"/>
            </a:pPr>
            <a:r>
              <a:rPr lang="en-GB" dirty="0" smtClean="0"/>
              <a:t>Mae </a:t>
            </a:r>
            <a:r>
              <a:rPr lang="en-GB" dirty="0" err="1" smtClean="0"/>
              <a:t>hi’n</a:t>
            </a:r>
            <a:r>
              <a:rPr lang="en-GB" dirty="0" smtClean="0"/>
              <a:t> CEFNOGI ac </a:t>
            </a:r>
            <a:r>
              <a:rPr lang="en-GB" dirty="0" err="1" smtClean="0"/>
              <a:t>yn</a:t>
            </a:r>
            <a:r>
              <a:rPr lang="en-GB" baseline="0" dirty="0" smtClean="0"/>
              <a:t> GWRANDO </a:t>
            </a:r>
            <a:r>
              <a:rPr lang="en-GB" baseline="0" dirty="0" err="1" smtClean="0"/>
              <a:t>trwy</a:t>
            </a:r>
            <a:r>
              <a:rPr lang="en-GB" baseline="0" dirty="0" smtClean="0"/>
              <a:t> </a:t>
            </a:r>
            <a:r>
              <a:rPr lang="en-GB" baseline="0" dirty="0" err="1" smtClean="0"/>
              <a:t>ei</a:t>
            </a:r>
            <a:r>
              <a:rPr lang="en-GB" baseline="0" dirty="0" smtClean="0"/>
              <a:t> </a:t>
            </a:r>
            <a:r>
              <a:rPr lang="en-GB" baseline="0" dirty="0" err="1" smtClean="0"/>
              <a:t>thîm</a:t>
            </a:r>
            <a:r>
              <a:rPr lang="en-GB" baseline="0" dirty="0" smtClean="0"/>
              <a:t> </a:t>
            </a:r>
            <a:r>
              <a:rPr lang="en-GB" baseline="0" dirty="0" err="1" smtClean="0"/>
              <a:t>cyfranogiad</a:t>
            </a:r>
            <a:r>
              <a:rPr lang="en-GB" baseline="0" dirty="0" smtClean="0"/>
              <a:t> </a:t>
            </a:r>
            <a:r>
              <a:rPr lang="en-GB" baseline="0" dirty="0" err="1" smtClean="0"/>
              <a:t>sy’n</a:t>
            </a:r>
            <a:r>
              <a:rPr lang="en-GB" baseline="0" dirty="0" smtClean="0"/>
              <a:t> </a:t>
            </a:r>
            <a:r>
              <a:rPr lang="en-GB" baseline="0" dirty="0" err="1" smtClean="0"/>
              <a:t>gweithio</a:t>
            </a:r>
            <a:r>
              <a:rPr lang="en-GB" baseline="0" dirty="0" smtClean="0"/>
              <a:t> </a:t>
            </a:r>
            <a:r>
              <a:rPr lang="en-GB" baseline="0" dirty="0" err="1" smtClean="0"/>
              <a:t>gyda</a:t>
            </a:r>
            <a:r>
              <a:rPr lang="en-GB" baseline="0" dirty="0" smtClean="0"/>
              <a:t> </a:t>
            </a:r>
            <a:r>
              <a:rPr lang="en-GB" baseline="0" dirty="0" err="1" smtClean="0"/>
              <a:t>phlant</a:t>
            </a:r>
            <a:r>
              <a:rPr lang="en-GB" baseline="0" dirty="0" smtClean="0"/>
              <a:t> a </a:t>
            </a:r>
            <a:r>
              <a:rPr lang="en-GB" baseline="0" dirty="0" err="1" smtClean="0"/>
              <a:t>phobl</a:t>
            </a:r>
            <a:r>
              <a:rPr lang="en-GB" baseline="0" dirty="0" smtClean="0"/>
              <a:t> </a:t>
            </a:r>
            <a:r>
              <a:rPr lang="en-GB" baseline="0" dirty="0" err="1" smtClean="0"/>
              <a:t>ifanc</a:t>
            </a:r>
            <a:r>
              <a:rPr lang="en-GB" baseline="0" dirty="0" smtClean="0"/>
              <a:t> </a:t>
            </a:r>
            <a:r>
              <a:rPr lang="en-GB" baseline="0" dirty="0" err="1" smtClean="0"/>
              <a:t>ledled</a:t>
            </a:r>
            <a:r>
              <a:rPr lang="en-GB" baseline="0" dirty="0" smtClean="0"/>
              <a:t> Cymru </a:t>
            </a:r>
            <a:r>
              <a:rPr lang="en-GB" baseline="0" dirty="0" err="1" smtClean="0"/>
              <a:t>i’w</a:t>
            </a:r>
            <a:r>
              <a:rPr lang="en-GB" baseline="0" dirty="0" smtClean="0"/>
              <a:t> </a:t>
            </a:r>
            <a:r>
              <a:rPr lang="en-GB" baseline="0" dirty="0" err="1" smtClean="0"/>
              <a:t>dysgu</a:t>
            </a:r>
            <a:r>
              <a:rPr lang="en-GB" baseline="0" dirty="0" smtClean="0"/>
              <a:t> am </a:t>
            </a:r>
            <a:r>
              <a:rPr lang="en-GB" baseline="0" dirty="0" err="1" smtClean="0"/>
              <a:t>eu</a:t>
            </a:r>
            <a:r>
              <a:rPr lang="en-GB" baseline="0" dirty="0" smtClean="0"/>
              <a:t> </a:t>
            </a:r>
            <a:r>
              <a:rPr lang="en-GB" baseline="0" dirty="0" err="1" smtClean="0"/>
              <a:t>hawliau</a:t>
            </a:r>
            <a:r>
              <a:rPr lang="en-GB" baseline="0" dirty="0" smtClean="0"/>
              <a:t> ac </a:t>
            </a:r>
            <a:r>
              <a:rPr lang="en-GB" baseline="0" dirty="0" err="1" smtClean="0"/>
              <a:t>yn</a:t>
            </a:r>
            <a:r>
              <a:rPr lang="en-GB" baseline="0" dirty="0" smtClean="0"/>
              <a:t> </a:t>
            </a:r>
            <a:r>
              <a:rPr lang="en-GB" baseline="0" dirty="0" err="1" smtClean="0"/>
              <a:t>gwrando</a:t>
            </a:r>
            <a:r>
              <a:rPr lang="en-GB" baseline="0" dirty="0" smtClean="0"/>
              <a:t> </a:t>
            </a:r>
            <a:r>
              <a:rPr lang="en-GB" baseline="0" dirty="0" err="1" smtClean="0"/>
              <a:t>arnyn</a:t>
            </a:r>
            <a:r>
              <a:rPr lang="en-GB" baseline="0" dirty="0" smtClean="0"/>
              <a:t> </a:t>
            </a:r>
            <a:r>
              <a:rPr lang="en-GB" baseline="0" dirty="0" err="1" smtClean="0"/>
              <a:t>nhw</a:t>
            </a:r>
            <a:r>
              <a:rPr lang="en-GB" baseline="0" dirty="0" smtClean="0"/>
              <a:t> </a:t>
            </a:r>
            <a:r>
              <a:rPr lang="en-GB" baseline="0" dirty="0" err="1" smtClean="0"/>
              <a:t>er</a:t>
            </a:r>
            <a:r>
              <a:rPr lang="en-GB" baseline="0" dirty="0" smtClean="0"/>
              <a:t> </a:t>
            </a:r>
            <a:r>
              <a:rPr lang="en-GB" baseline="0" dirty="0" err="1" smtClean="0"/>
              <a:t>mwyn</a:t>
            </a:r>
            <a:r>
              <a:rPr lang="en-GB" baseline="0" dirty="0" smtClean="0"/>
              <a:t> </a:t>
            </a:r>
            <a:r>
              <a:rPr lang="en-GB" baseline="0" dirty="0" err="1" smtClean="0"/>
              <a:t>cael</a:t>
            </a:r>
            <a:r>
              <a:rPr lang="en-GB" baseline="0" dirty="0" smtClean="0"/>
              <a:t> </a:t>
            </a:r>
            <a:r>
              <a:rPr lang="en-GB" baseline="0" dirty="0" err="1" smtClean="0"/>
              <a:t>gwybod</a:t>
            </a:r>
            <a:r>
              <a:rPr lang="en-GB" baseline="0" dirty="0" smtClean="0"/>
              <a:t> </a:t>
            </a:r>
            <a:r>
              <a:rPr lang="en-GB" baseline="0" dirty="0" err="1" smtClean="0"/>
              <a:t>beth</a:t>
            </a:r>
            <a:r>
              <a:rPr lang="en-GB" baseline="0" dirty="0" smtClean="0"/>
              <a:t> </a:t>
            </a:r>
            <a:r>
              <a:rPr lang="en-GB" baseline="0" dirty="0" err="1" smtClean="0"/>
              <a:t>maen</a:t>
            </a:r>
            <a:r>
              <a:rPr lang="en-GB" baseline="0" dirty="0" smtClean="0"/>
              <a:t> </a:t>
            </a:r>
            <a:r>
              <a:rPr lang="en-GB" baseline="0" dirty="0" err="1" smtClean="0"/>
              <a:t>nhw</a:t>
            </a:r>
            <a:r>
              <a:rPr lang="en-GB" baseline="0" dirty="0" smtClean="0"/>
              <a:t> </a:t>
            </a:r>
            <a:r>
              <a:rPr lang="en-GB" baseline="0" dirty="0" err="1" smtClean="0"/>
              <a:t>eisiau</a:t>
            </a:r>
            <a:r>
              <a:rPr lang="en-GB" baseline="0" dirty="0" smtClean="0"/>
              <a:t> </a:t>
            </a:r>
            <a:r>
              <a:rPr lang="en-GB" baseline="0" dirty="0" err="1" smtClean="0"/>
              <a:t>i’r</a:t>
            </a:r>
            <a:r>
              <a:rPr lang="en-GB" baseline="0" dirty="0" smtClean="0"/>
              <a:t> </a:t>
            </a:r>
            <a:r>
              <a:rPr lang="en-GB" baseline="0" dirty="0" err="1" smtClean="0"/>
              <a:t>Comisiynydd</a:t>
            </a:r>
            <a:r>
              <a:rPr lang="en-GB" baseline="0" dirty="0" smtClean="0"/>
              <a:t> </a:t>
            </a:r>
            <a:r>
              <a:rPr lang="en-GB" baseline="0" dirty="0" err="1" smtClean="0"/>
              <a:t>ei</a:t>
            </a:r>
            <a:r>
              <a:rPr lang="en-GB" baseline="0" dirty="0" smtClean="0"/>
              <a:t> </a:t>
            </a:r>
            <a:r>
              <a:rPr lang="en-GB" baseline="0" dirty="0" err="1" smtClean="0"/>
              <a:t>newid</a:t>
            </a:r>
            <a:r>
              <a:rPr lang="en-GB" baseline="0" dirty="0" smtClean="0"/>
              <a:t>. </a:t>
            </a:r>
          </a:p>
          <a:p>
            <a:pPr>
              <a:defRPr sz="2000"/>
            </a:pPr>
            <a:r>
              <a:rPr lang="en-GB" baseline="0" dirty="0" smtClean="0"/>
              <a:t>Mae </a:t>
            </a:r>
            <a:r>
              <a:rPr lang="en-GB" baseline="0" dirty="0" err="1" smtClean="0"/>
              <a:t>hi’n</a:t>
            </a:r>
            <a:r>
              <a:rPr lang="en-GB" baseline="0" dirty="0" smtClean="0"/>
              <a:t> CYNGHORI </a:t>
            </a:r>
            <a:r>
              <a:rPr lang="en-GB" baseline="0" dirty="0" err="1" smtClean="0"/>
              <a:t>trwy’r</a:t>
            </a:r>
            <a:r>
              <a:rPr lang="en-GB" baseline="0" dirty="0" smtClean="0"/>
              <a:t> </a:t>
            </a:r>
            <a:r>
              <a:rPr lang="en-GB" baseline="0" dirty="0" err="1" smtClean="0"/>
              <a:t>tîm</a:t>
            </a:r>
            <a:r>
              <a:rPr lang="en-GB" baseline="0" dirty="0" smtClean="0"/>
              <a:t> </a:t>
            </a:r>
            <a:r>
              <a:rPr lang="en-GB" baseline="0" dirty="0" err="1" smtClean="0"/>
              <a:t>Ymchwiliadau</a:t>
            </a:r>
            <a:r>
              <a:rPr lang="en-GB" baseline="0" dirty="0" smtClean="0"/>
              <a:t> a </a:t>
            </a:r>
            <a:r>
              <a:rPr lang="en-GB" baseline="0" dirty="0" err="1" smtClean="0"/>
              <a:t>Chyngor</a:t>
            </a:r>
            <a:r>
              <a:rPr lang="en-GB" baseline="0" dirty="0" smtClean="0"/>
              <a:t>.</a:t>
            </a:r>
          </a:p>
          <a:p>
            <a:pPr>
              <a:defRPr sz="2000"/>
            </a:pPr>
            <a:r>
              <a:rPr lang="en-GB" baseline="0" dirty="0" smtClean="0"/>
              <a:t>Mae </a:t>
            </a:r>
            <a:r>
              <a:rPr lang="en-GB" baseline="0" dirty="0" err="1" smtClean="0"/>
              <a:t>hi’n</a:t>
            </a:r>
            <a:r>
              <a:rPr lang="en-GB" baseline="0" dirty="0" smtClean="0"/>
              <a:t> DYLANWADU </a:t>
            </a:r>
            <a:r>
              <a:rPr lang="en-GB" baseline="0" dirty="0" err="1" smtClean="0"/>
              <a:t>trwy</a:t>
            </a:r>
            <a:r>
              <a:rPr lang="en-GB" baseline="0" dirty="0" smtClean="0"/>
              <a:t> </a:t>
            </a:r>
            <a:r>
              <a:rPr lang="en-GB" baseline="0" dirty="0" err="1" smtClean="0"/>
              <a:t>ei</a:t>
            </a:r>
            <a:r>
              <a:rPr lang="en-GB" baseline="0" dirty="0" smtClean="0"/>
              <a:t> </a:t>
            </a:r>
            <a:r>
              <a:rPr lang="en-GB" baseline="0" dirty="0" err="1" smtClean="0"/>
              <a:t>thîm</a:t>
            </a:r>
            <a:r>
              <a:rPr lang="en-GB" baseline="0" dirty="0" smtClean="0"/>
              <a:t> </a:t>
            </a:r>
            <a:r>
              <a:rPr lang="en-GB" baseline="0" dirty="0" err="1" smtClean="0"/>
              <a:t>polisi</a:t>
            </a:r>
            <a:r>
              <a:rPr lang="en-GB" baseline="0" dirty="0" smtClean="0"/>
              <a:t> i </a:t>
            </a:r>
            <a:r>
              <a:rPr lang="en-GB" baseline="0" dirty="0" err="1" smtClean="0"/>
              <a:t>ddylanwadu</a:t>
            </a:r>
            <a:r>
              <a:rPr lang="en-GB" baseline="0" dirty="0" smtClean="0"/>
              <a:t> </a:t>
            </a:r>
            <a:r>
              <a:rPr lang="en-GB" baseline="0" dirty="0" err="1" smtClean="0"/>
              <a:t>ar</a:t>
            </a:r>
            <a:r>
              <a:rPr lang="en-GB" baseline="0" dirty="0" smtClean="0"/>
              <a:t> </a:t>
            </a:r>
            <a:r>
              <a:rPr lang="en-GB" baseline="0" dirty="0" err="1" smtClean="0"/>
              <a:t>newid</a:t>
            </a:r>
            <a:r>
              <a:rPr lang="en-GB" baseline="0" dirty="0" smtClean="0"/>
              <a:t> </a:t>
            </a:r>
            <a:r>
              <a:rPr lang="en-GB" baseline="0" dirty="0" err="1" smtClean="0"/>
              <a:t>yn</a:t>
            </a:r>
            <a:r>
              <a:rPr lang="en-GB" baseline="0" dirty="0" smtClean="0"/>
              <a:t> y </a:t>
            </a:r>
            <a:r>
              <a:rPr lang="en-GB" baseline="0" dirty="0" err="1" smtClean="0"/>
              <a:t>llywodraeth</a:t>
            </a:r>
            <a:endParaRPr lang="en-GB" baseline="0" dirty="0" smtClean="0"/>
          </a:p>
          <a:p>
            <a:pPr>
              <a:defRPr sz="2000"/>
            </a:pPr>
            <a:r>
              <a:rPr lang="en-GB" baseline="0" dirty="0" smtClean="0"/>
              <a:t>Mae </a:t>
            </a:r>
            <a:r>
              <a:rPr lang="en-GB" baseline="0" dirty="0" err="1" smtClean="0"/>
              <a:t>hi’n</a:t>
            </a:r>
            <a:r>
              <a:rPr lang="en-GB" baseline="0" dirty="0" smtClean="0"/>
              <a:t> CODI LLAIS </a:t>
            </a:r>
            <a:r>
              <a:rPr lang="en-GB" baseline="0" dirty="0" err="1" smtClean="0"/>
              <a:t>ar</a:t>
            </a:r>
            <a:r>
              <a:rPr lang="en-GB" baseline="0" dirty="0" smtClean="0"/>
              <a:t> bob </a:t>
            </a:r>
            <a:r>
              <a:rPr lang="en-GB" baseline="0" dirty="0" err="1" smtClean="0"/>
              <a:t>lefel</a:t>
            </a:r>
            <a:r>
              <a:rPr lang="en-GB" baseline="0" dirty="0" smtClean="0"/>
              <a:t> </a:t>
            </a:r>
            <a:r>
              <a:rPr lang="en-GB" baseline="0" dirty="0" err="1" smtClean="0"/>
              <a:t>er</a:t>
            </a:r>
            <a:r>
              <a:rPr lang="en-GB" baseline="0" dirty="0" smtClean="0"/>
              <a:t> </a:t>
            </a:r>
            <a:r>
              <a:rPr lang="en-GB" baseline="0" dirty="0" err="1" smtClean="0"/>
              <a:t>mwyn</a:t>
            </a:r>
            <a:r>
              <a:rPr lang="en-GB" baseline="0" dirty="0" smtClean="0"/>
              <a:t> bod </a:t>
            </a:r>
            <a:r>
              <a:rPr lang="en-GB" baseline="0" dirty="0" err="1" smtClean="0"/>
              <a:t>yn</a:t>
            </a:r>
            <a:r>
              <a:rPr lang="en-GB" baseline="0" dirty="0" smtClean="0"/>
              <a:t> </a:t>
            </a:r>
            <a:r>
              <a:rPr lang="en-GB" baseline="0" dirty="0" err="1" smtClean="0"/>
              <a:t>llais</a:t>
            </a:r>
            <a:r>
              <a:rPr lang="en-GB" baseline="0" dirty="0" smtClean="0"/>
              <a:t> i </a:t>
            </a:r>
            <a:r>
              <a:rPr lang="en-GB" baseline="0" dirty="0" err="1" smtClean="0"/>
              <a:t>blant</a:t>
            </a:r>
            <a:r>
              <a:rPr lang="en-GB" baseline="0" dirty="0" smtClean="0"/>
              <a:t> Cymru.   </a:t>
            </a:r>
            <a:endParaRPr lang="en-GB" dirty="0"/>
          </a:p>
        </p:txBody>
      </p:sp>
      <p:sp>
        <p:nvSpPr>
          <p:cNvPr id="4" name="Slide Number Placeholder 3"/>
          <p:cNvSpPr>
            <a:spLocks noGrp="1"/>
          </p:cNvSpPr>
          <p:nvPr>
            <p:ph type="sldNum" sz="quarter" idx="10"/>
          </p:nvPr>
        </p:nvSpPr>
        <p:spPr/>
        <p:txBody>
          <a:bodyPr/>
          <a:lstStyle/>
          <a:p>
            <a:fld id="{B0AB4736-67E8-405A-8E3D-08D93F354B5E}" type="slidenum">
              <a:rPr lang="en-GB" smtClean="0"/>
              <a:t>20</a:t>
            </a:fld>
            <a:endParaRPr lang="en-GB"/>
          </a:p>
        </p:txBody>
      </p:sp>
    </p:spTree>
    <p:extLst>
      <p:ext uri="{BB962C8B-B14F-4D97-AF65-F5344CB8AC3E}">
        <p14:creationId xmlns:p14="http://schemas.microsoft.com/office/powerpoint/2010/main" val="6878568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sz="2000"/>
            </a:pPr>
            <a:r>
              <a:rPr lang="en-GB" dirty="0" smtClean="0"/>
              <a:t>The Welsh Government have produced many training materials to support adults who work with young people to learn about their rights, and material for children to explore their rights. </a:t>
            </a:r>
          </a:p>
          <a:p>
            <a:pPr>
              <a:defRPr sz="2000"/>
            </a:pPr>
            <a:endParaRPr lang="en-GB" dirty="0" smtClean="0"/>
          </a:p>
          <a:p>
            <a:pPr>
              <a:defRPr sz="2000"/>
            </a:pPr>
            <a:r>
              <a:rPr lang="en-GB" dirty="0" smtClean="0"/>
              <a:t>This clip is called ‘Children’s Wrongs’, and is from their website. You can find more bilingual resources online. </a:t>
            </a:r>
          </a:p>
          <a:p>
            <a:pPr>
              <a:defRPr sz="2000"/>
            </a:pPr>
            <a:endParaRPr lang="en-GB" dirty="0" smtClean="0"/>
          </a:p>
          <a:p>
            <a:pPr marL="0" marR="0" lvl="0" indent="0" defTabSz="914400" eaLnBrk="1" fontAlgn="auto" latinLnBrk="0" hangingPunct="1">
              <a:lnSpc>
                <a:spcPct val="100000"/>
              </a:lnSpc>
              <a:spcBef>
                <a:spcPts val="0"/>
              </a:spcBef>
              <a:spcAft>
                <a:spcPts val="0"/>
              </a:spcAft>
              <a:buClrTx/>
              <a:buSzTx/>
              <a:buFontTx/>
              <a:buNone/>
              <a:tabLst/>
              <a:defRPr sz="2000"/>
            </a:pPr>
            <a:r>
              <a:rPr lang="en-GB" dirty="0" smtClean="0"/>
              <a:t>Following the clip there will be a short quiz, some of the answers may be in the clip!</a:t>
            </a:r>
          </a:p>
          <a:p>
            <a:pPr>
              <a:defRPr sz="2000"/>
            </a:pPr>
            <a:endParaRPr lang="en-GB" dirty="0" smtClean="0"/>
          </a:p>
          <a:p>
            <a:pPr>
              <a:defRPr sz="2000"/>
            </a:pPr>
            <a:r>
              <a:rPr lang="en-GB" dirty="0" smtClean="0"/>
              <a:t>------------------------------------------------------------------------------</a:t>
            </a:r>
          </a:p>
          <a:p>
            <a:pPr>
              <a:defRPr sz="2000"/>
            </a:pPr>
            <a:endParaRPr lang="en-GB" dirty="0" smtClean="0"/>
          </a:p>
          <a:p>
            <a:pPr>
              <a:defRPr sz="2000"/>
            </a:pPr>
            <a:r>
              <a:rPr lang="en-GB" dirty="0" smtClean="0"/>
              <a:t>Mae </a:t>
            </a:r>
            <a:r>
              <a:rPr lang="en-GB" dirty="0" err="1" smtClean="0"/>
              <a:t>Llywodraeth</a:t>
            </a:r>
            <a:r>
              <a:rPr lang="en-GB" baseline="0" dirty="0" smtClean="0"/>
              <a:t> Cymru </a:t>
            </a:r>
            <a:r>
              <a:rPr lang="en-GB" baseline="0" dirty="0" err="1" smtClean="0"/>
              <a:t>wedi</a:t>
            </a:r>
            <a:r>
              <a:rPr lang="en-GB" baseline="0" dirty="0" smtClean="0"/>
              <a:t> </a:t>
            </a:r>
            <a:r>
              <a:rPr lang="en-GB" baseline="0" dirty="0" err="1" smtClean="0"/>
              <a:t>cynhyrchu</a:t>
            </a:r>
            <a:r>
              <a:rPr lang="en-GB" baseline="0" dirty="0" smtClean="0"/>
              <a:t> </a:t>
            </a:r>
            <a:r>
              <a:rPr lang="en-GB" baseline="0" dirty="0" err="1" smtClean="0"/>
              <a:t>llawer</a:t>
            </a:r>
            <a:r>
              <a:rPr lang="en-GB" baseline="0" dirty="0" smtClean="0"/>
              <a:t> o </a:t>
            </a:r>
            <a:r>
              <a:rPr lang="en-GB" baseline="0" dirty="0" err="1" smtClean="0"/>
              <a:t>ddeunyddiau</a:t>
            </a:r>
            <a:r>
              <a:rPr lang="en-GB" baseline="0" dirty="0" smtClean="0"/>
              <a:t> </a:t>
            </a:r>
            <a:r>
              <a:rPr lang="en-GB" baseline="0" dirty="0" err="1" smtClean="0"/>
              <a:t>hyfforddi</a:t>
            </a:r>
            <a:r>
              <a:rPr lang="en-GB" baseline="0" dirty="0" smtClean="0"/>
              <a:t> i </a:t>
            </a:r>
            <a:r>
              <a:rPr lang="en-GB" baseline="0" dirty="0" err="1" smtClean="0"/>
              <a:t>gefnogi</a:t>
            </a:r>
            <a:r>
              <a:rPr lang="en-GB" baseline="0" dirty="0" smtClean="0"/>
              <a:t> </a:t>
            </a:r>
            <a:r>
              <a:rPr lang="en-GB" baseline="0" dirty="0" err="1" smtClean="0"/>
              <a:t>oedolion</a:t>
            </a:r>
            <a:r>
              <a:rPr lang="en-GB" baseline="0" dirty="0" smtClean="0"/>
              <a:t> </a:t>
            </a:r>
            <a:r>
              <a:rPr lang="en-GB" baseline="0" dirty="0" err="1" smtClean="0"/>
              <a:t>sy’n</a:t>
            </a:r>
            <a:r>
              <a:rPr lang="en-GB" baseline="0" dirty="0" smtClean="0"/>
              <a:t> </a:t>
            </a:r>
            <a:r>
              <a:rPr lang="en-GB" baseline="0" dirty="0" err="1" smtClean="0"/>
              <a:t>gweithio</a:t>
            </a:r>
            <a:r>
              <a:rPr lang="en-GB" baseline="0" dirty="0" smtClean="0"/>
              <a:t> </a:t>
            </a:r>
            <a:r>
              <a:rPr lang="en-GB" baseline="0" dirty="0" err="1" smtClean="0"/>
              <a:t>gyda</a:t>
            </a:r>
            <a:r>
              <a:rPr lang="en-GB" baseline="0" dirty="0" smtClean="0"/>
              <a:t> </a:t>
            </a:r>
            <a:r>
              <a:rPr lang="en-GB" baseline="0" dirty="0" err="1" smtClean="0"/>
              <a:t>phobl</a:t>
            </a:r>
            <a:r>
              <a:rPr lang="en-GB" baseline="0" dirty="0" smtClean="0"/>
              <a:t> </a:t>
            </a:r>
            <a:r>
              <a:rPr lang="en-GB" baseline="0" dirty="0" err="1" smtClean="0"/>
              <a:t>ifanc</a:t>
            </a:r>
            <a:r>
              <a:rPr lang="en-GB" baseline="0" dirty="0" smtClean="0"/>
              <a:t> i </a:t>
            </a:r>
            <a:r>
              <a:rPr lang="en-GB" baseline="0" dirty="0" err="1" smtClean="0"/>
              <a:t>ddysgu</a:t>
            </a:r>
            <a:r>
              <a:rPr lang="en-GB" baseline="0" dirty="0" smtClean="0"/>
              <a:t> am </a:t>
            </a:r>
            <a:r>
              <a:rPr lang="en-GB" baseline="0" dirty="0" err="1" smtClean="0"/>
              <a:t>eu</a:t>
            </a:r>
            <a:r>
              <a:rPr lang="en-GB" baseline="0" dirty="0" smtClean="0"/>
              <a:t> </a:t>
            </a:r>
            <a:r>
              <a:rPr lang="en-GB" baseline="0" dirty="0" err="1" smtClean="0"/>
              <a:t>hawliau</a:t>
            </a:r>
            <a:r>
              <a:rPr lang="en-GB" baseline="0" dirty="0" smtClean="0"/>
              <a:t>, a </a:t>
            </a:r>
            <a:r>
              <a:rPr lang="en-GB" baseline="0" dirty="0" err="1" smtClean="0"/>
              <a:t>deunydd</a:t>
            </a:r>
            <a:r>
              <a:rPr lang="en-GB" baseline="0" dirty="0" smtClean="0"/>
              <a:t> </a:t>
            </a:r>
            <a:r>
              <a:rPr lang="en-GB" baseline="0" dirty="0" err="1" smtClean="0"/>
              <a:t>er</a:t>
            </a:r>
            <a:r>
              <a:rPr lang="en-GB" baseline="0" dirty="0" smtClean="0"/>
              <a:t> </a:t>
            </a:r>
            <a:r>
              <a:rPr lang="en-GB" baseline="0" dirty="0" err="1" smtClean="0"/>
              <a:t>mwyn</a:t>
            </a:r>
            <a:r>
              <a:rPr lang="en-GB" baseline="0" dirty="0" smtClean="0"/>
              <a:t> i </a:t>
            </a:r>
            <a:r>
              <a:rPr lang="en-GB" baseline="0" dirty="0" err="1" smtClean="0"/>
              <a:t>blant</a:t>
            </a:r>
            <a:r>
              <a:rPr lang="en-GB" baseline="0" dirty="0" smtClean="0"/>
              <a:t> </a:t>
            </a:r>
            <a:r>
              <a:rPr lang="en-GB" baseline="0" dirty="0" err="1" smtClean="0"/>
              <a:t>archwilio</a:t>
            </a:r>
            <a:r>
              <a:rPr lang="en-GB" baseline="0" dirty="0" smtClean="0"/>
              <a:t> </a:t>
            </a:r>
            <a:r>
              <a:rPr lang="en-GB" baseline="0" dirty="0" err="1" smtClean="0"/>
              <a:t>eu</a:t>
            </a:r>
            <a:r>
              <a:rPr lang="en-GB" baseline="0" dirty="0" smtClean="0"/>
              <a:t> </a:t>
            </a:r>
            <a:r>
              <a:rPr lang="en-GB" baseline="0" dirty="0" err="1" smtClean="0"/>
              <a:t>hawliau</a:t>
            </a:r>
            <a:r>
              <a:rPr lang="en-GB" baseline="0" dirty="0" smtClean="0"/>
              <a:t>. </a:t>
            </a:r>
          </a:p>
          <a:p>
            <a:pPr>
              <a:defRPr sz="2000"/>
            </a:pPr>
            <a:endParaRPr lang="en-GB" baseline="0" dirty="0" smtClean="0"/>
          </a:p>
          <a:p>
            <a:pPr>
              <a:defRPr sz="2000"/>
            </a:pPr>
            <a:r>
              <a:rPr lang="en-GB" baseline="0" dirty="0" err="1" smtClean="0"/>
              <a:t>Yr</a:t>
            </a:r>
            <a:r>
              <a:rPr lang="en-GB" baseline="0" dirty="0" smtClean="0"/>
              <a:t> </a:t>
            </a:r>
            <a:r>
              <a:rPr lang="en-GB" baseline="0" dirty="0" err="1" smtClean="0"/>
              <a:t>enw</a:t>
            </a:r>
            <a:r>
              <a:rPr lang="en-GB" baseline="0" dirty="0" smtClean="0"/>
              <a:t> </a:t>
            </a:r>
            <a:r>
              <a:rPr lang="en-GB" baseline="0" dirty="0" err="1" smtClean="0"/>
              <a:t>ar</a:t>
            </a:r>
            <a:r>
              <a:rPr lang="en-GB" baseline="0" dirty="0" smtClean="0"/>
              <a:t> y clip </a:t>
            </a:r>
            <a:r>
              <a:rPr lang="en-GB" baseline="0" dirty="0" err="1" smtClean="0"/>
              <a:t>yma</a:t>
            </a:r>
            <a:r>
              <a:rPr lang="en-GB" baseline="0" dirty="0" smtClean="0"/>
              <a:t> </a:t>
            </a:r>
            <a:r>
              <a:rPr lang="en-GB" baseline="0" dirty="0" err="1" smtClean="0"/>
              <a:t>yw</a:t>
            </a:r>
            <a:r>
              <a:rPr lang="en-GB" baseline="0" dirty="0" smtClean="0"/>
              <a:t> ‘</a:t>
            </a:r>
            <a:r>
              <a:rPr lang="en-GB" baseline="0" dirty="0" err="1" smtClean="0"/>
              <a:t>Hawliau</a:t>
            </a:r>
            <a:r>
              <a:rPr lang="en-GB" baseline="0" dirty="0" smtClean="0"/>
              <a:t> Plant? Ha!’, ac </a:t>
            </a:r>
            <a:r>
              <a:rPr lang="en-GB" baseline="0" dirty="0" err="1" smtClean="0"/>
              <a:t>mae’n</a:t>
            </a:r>
            <a:r>
              <a:rPr lang="en-GB" baseline="0" dirty="0" smtClean="0"/>
              <a:t> </a:t>
            </a:r>
            <a:r>
              <a:rPr lang="en-GB" baseline="0" dirty="0" err="1" smtClean="0"/>
              <a:t>dod</a:t>
            </a:r>
            <a:r>
              <a:rPr lang="en-GB" baseline="0" dirty="0" smtClean="0"/>
              <a:t> </a:t>
            </a:r>
            <a:r>
              <a:rPr lang="en-GB" baseline="0" dirty="0" err="1" smtClean="0"/>
              <a:t>o’u</a:t>
            </a:r>
            <a:r>
              <a:rPr lang="en-GB" baseline="0" dirty="0" smtClean="0"/>
              <a:t> </a:t>
            </a:r>
            <a:r>
              <a:rPr lang="en-GB" baseline="0" dirty="0" err="1" smtClean="0"/>
              <a:t>gwefan</a:t>
            </a:r>
            <a:r>
              <a:rPr lang="en-GB" baseline="0" dirty="0" smtClean="0"/>
              <a:t>. Mae </a:t>
            </a:r>
            <a:r>
              <a:rPr lang="en-GB" baseline="0" dirty="0" err="1" smtClean="0"/>
              <a:t>rhagor</a:t>
            </a:r>
            <a:r>
              <a:rPr lang="en-GB" baseline="0" dirty="0" smtClean="0"/>
              <a:t> o </a:t>
            </a:r>
            <a:r>
              <a:rPr lang="en-GB" baseline="0" dirty="0" err="1" smtClean="0"/>
              <a:t>adnoddau</a:t>
            </a:r>
            <a:r>
              <a:rPr lang="en-GB" baseline="0" dirty="0" smtClean="0"/>
              <a:t> </a:t>
            </a:r>
            <a:r>
              <a:rPr lang="en-GB" baseline="0" dirty="0" err="1" smtClean="0"/>
              <a:t>dwyieithog</a:t>
            </a:r>
            <a:r>
              <a:rPr lang="en-GB" baseline="0" dirty="0" smtClean="0"/>
              <a:t> </a:t>
            </a:r>
            <a:r>
              <a:rPr lang="en-GB" baseline="0" dirty="0" err="1" smtClean="0"/>
              <a:t>ar</a:t>
            </a:r>
            <a:r>
              <a:rPr lang="en-GB" baseline="0" dirty="0" smtClean="0"/>
              <a:t> </a:t>
            </a:r>
            <a:r>
              <a:rPr lang="en-GB" baseline="0" dirty="0" err="1" smtClean="0"/>
              <a:t>gael</a:t>
            </a:r>
            <a:r>
              <a:rPr lang="en-GB" baseline="0" dirty="0" smtClean="0"/>
              <a:t> </a:t>
            </a:r>
            <a:r>
              <a:rPr lang="en-GB" baseline="0" dirty="0" err="1" smtClean="0"/>
              <a:t>ar-lein</a:t>
            </a:r>
            <a:r>
              <a:rPr lang="en-GB" baseline="0" dirty="0" smtClean="0"/>
              <a:t>. </a:t>
            </a:r>
          </a:p>
          <a:p>
            <a:pPr>
              <a:defRPr sz="2000"/>
            </a:pPr>
            <a:endParaRPr lang="en-GB" baseline="0" dirty="0" smtClean="0"/>
          </a:p>
          <a:p>
            <a:pPr marL="0" marR="0" lvl="0" indent="0" defTabSz="914400" eaLnBrk="1" fontAlgn="auto" latinLnBrk="0" hangingPunct="1">
              <a:lnSpc>
                <a:spcPct val="100000"/>
              </a:lnSpc>
              <a:spcBef>
                <a:spcPts val="0"/>
              </a:spcBef>
              <a:spcAft>
                <a:spcPts val="0"/>
              </a:spcAft>
              <a:buClrTx/>
              <a:buSzTx/>
              <a:buFontTx/>
              <a:buNone/>
              <a:tabLst/>
              <a:defRPr sz="2000"/>
            </a:pPr>
            <a:r>
              <a:rPr lang="en-GB" dirty="0" err="1" smtClean="0"/>
              <a:t>Bydd</a:t>
            </a:r>
            <a:r>
              <a:rPr lang="en-GB" dirty="0" smtClean="0"/>
              <a:t> </a:t>
            </a:r>
            <a:r>
              <a:rPr lang="en-GB" dirty="0" err="1" smtClean="0"/>
              <a:t>cwis</a:t>
            </a:r>
            <a:r>
              <a:rPr lang="en-GB" dirty="0" smtClean="0"/>
              <a:t> </a:t>
            </a:r>
            <a:r>
              <a:rPr lang="en-GB" dirty="0" err="1" smtClean="0"/>
              <a:t>cyflym</a:t>
            </a:r>
            <a:r>
              <a:rPr lang="en-GB" baseline="0" dirty="0" smtClean="0"/>
              <a:t> </a:t>
            </a:r>
            <a:r>
              <a:rPr lang="en-GB" baseline="0" dirty="0" err="1" smtClean="0"/>
              <a:t>yn</a:t>
            </a:r>
            <a:r>
              <a:rPr lang="en-GB" baseline="0" dirty="0" smtClean="0"/>
              <a:t> </a:t>
            </a:r>
            <a:r>
              <a:rPr lang="en-GB" baseline="0" dirty="0" err="1" smtClean="0"/>
              <a:t>dilyn</a:t>
            </a:r>
            <a:r>
              <a:rPr lang="en-GB" baseline="0" dirty="0" smtClean="0"/>
              <a:t> y clip </a:t>
            </a:r>
            <a:r>
              <a:rPr lang="en-GB" baseline="0" dirty="0" err="1" smtClean="0"/>
              <a:t>fideo</a:t>
            </a:r>
            <a:r>
              <a:rPr lang="en-GB" baseline="0" dirty="0" smtClean="0"/>
              <a:t>, </a:t>
            </a:r>
            <a:r>
              <a:rPr lang="en-GB" baseline="0" dirty="0" err="1" smtClean="0"/>
              <a:t>efallai</a:t>
            </a:r>
            <a:r>
              <a:rPr lang="en-GB" baseline="0" dirty="0" smtClean="0"/>
              <a:t> </a:t>
            </a:r>
            <a:r>
              <a:rPr lang="en-GB" baseline="0" dirty="0" err="1" smtClean="0"/>
              <a:t>bydd</a:t>
            </a:r>
            <a:r>
              <a:rPr lang="en-GB" baseline="0" dirty="0" smtClean="0"/>
              <a:t> </a:t>
            </a:r>
            <a:r>
              <a:rPr lang="en-GB" baseline="0" dirty="0" err="1" smtClean="0"/>
              <a:t>rhai</a:t>
            </a:r>
            <a:r>
              <a:rPr lang="en-GB" baseline="0" dirty="0" smtClean="0"/>
              <a:t> </a:t>
            </a:r>
            <a:r>
              <a:rPr lang="en-GB" baseline="0" dirty="0" err="1" smtClean="0"/>
              <a:t>o’r</a:t>
            </a:r>
            <a:r>
              <a:rPr lang="en-GB" baseline="0" dirty="0" smtClean="0"/>
              <a:t> </a:t>
            </a:r>
            <a:r>
              <a:rPr lang="en-GB" baseline="0" dirty="0" err="1" smtClean="0"/>
              <a:t>atebion</a:t>
            </a:r>
            <a:r>
              <a:rPr lang="en-GB" baseline="0" dirty="0" smtClean="0"/>
              <a:t> </a:t>
            </a:r>
            <a:r>
              <a:rPr lang="en-GB" baseline="0" dirty="0" err="1" smtClean="0"/>
              <a:t>yn</a:t>
            </a:r>
            <a:r>
              <a:rPr lang="en-GB" baseline="0" dirty="0" smtClean="0"/>
              <a:t> y clip </a:t>
            </a:r>
            <a:r>
              <a:rPr lang="en-GB" baseline="0" dirty="0" err="1" smtClean="0"/>
              <a:t>fideo</a:t>
            </a:r>
            <a:r>
              <a:rPr lang="en-GB" baseline="0" dirty="0" smtClean="0"/>
              <a:t>! </a:t>
            </a:r>
            <a:endParaRPr lang="en-GB" dirty="0" smtClean="0"/>
          </a:p>
          <a:p>
            <a:pPr>
              <a:defRPr sz="2000"/>
            </a:pPr>
            <a:endParaRPr lang="en-GB" dirty="0"/>
          </a:p>
        </p:txBody>
      </p:sp>
      <p:sp>
        <p:nvSpPr>
          <p:cNvPr id="4" name="Slide Number Placeholder 3"/>
          <p:cNvSpPr>
            <a:spLocks noGrp="1"/>
          </p:cNvSpPr>
          <p:nvPr>
            <p:ph type="sldNum" sz="quarter" idx="10"/>
          </p:nvPr>
        </p:nvSpPr>
        <p:spPr/>
        <p:txBody>
          <a:bodyPr/>
          <a:lstStyle/>
          <a:p>
            <a:fld id="{B0AB4736-67E8-405A-8E3D-08D93F354B5E}" type="slidenum">
              <a:rPr lang="en-GB" smtClean="0"/>
              <a:t>3</a:t>
            </a:fld>
            <a:endParaRPr lang="en-GB"/>
          </a:p>
        </p:txBody>
      </p:sp>
    </p:spTree>
    <p:extLst>
      <p:ext uri="{BB962C8B-B14F-4D97-AF65-F5344CB8AC3E}">
        <p14:creationId xmlns:p14="http://schemas.microsoft.com/office/powerpoint/2010/main" val="30561444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Sally’s Investigations and Advice team are there for children and young people and adults who care about them and this video will tell you a little bit more about this service. </a:t>
            </a:r>
          </a:p>
          <a:p>
            <a:endParaRPr lang="en-GB" dirty="0" smtClean="0"/>
          </a:p>
          <a:p>
            <a:r>
              <a:rPr lang="en-GB" dirty="0" smtClean="0"/>
              <a:t>--------------------------------------------------------------------------------</a:t>
            </a:r>
          </a:p>
          <a:p>
            <a:endParaRPr lang="en-GB" dirty="0" smtClean="0"/>
          </a:p>
          <a:p>
            <a:r>
              <a:rPr lang="en-GB" dirty="0" smtClean="0"/>
              <a:t>Mae </a:t>
            </a:r>
            <a:r>
              <a:rPr lang="en-GB" dirty="0" err="1" smtClean="0"/>
              <a:t>tîm</a:t>
            </a:r>
            <a:r>
              <a:rPr lang="en-GB" dirty="0" smtClean="0"/>
              <a:t> </a:t>
            </a:r>
            <a:r>
              <a:rPr lang="en-GB" dirty="0" err="1" smtClean="0"/>
              <a:t>Ymchwiliadau</a:t>
            </a:r>
            <a:r>
              <a:rPr lang="en-GB" dirty="0" smtClean="0"/>
              <a:t> a</a:t>
            </a:r>
            <a:r>
              <a:rPr lang="en-GB" baseline="0" dirty="0" smtClean="0"/>
              <a:t> </a:t>
            </a:r>
            <a:r>
              <a:rPr lang="en-GB" baseline="0" dirty="0" err="1" smtClean="0"/>
              <a:t>Chyngor</a:t>
            </a:r>
            <a:r>
              <a:rPr lang="en-GB" baseline="0" dirty="0" smtClean="0"/>
              <a:t> Sally </a:t>
            </a:r>
            <a:r>
              <a:rPr lang="en-GB" baseline="0" dirty="0" err="1" smtClean="0"/>
              <a:t>yno</a:t>
            </a:r>
            <a:r>
              <a:rPr lang="en-GB" baseline="0" dirty="0" smtClean="0"/>
              <a:t> </a:t>
            </a:r>
            <a:r>
              <a:rPr lang="en-GB" baseline="0" dirty="0" err="1" smtClean="0"/>
              <a:t>ar</a:t>
            </a:r>
            <a:r>
              <a:rPr lang="en-GB" baseline="0" dirty="0" smtClean="0"/>
              <a:t> </a:t>
            </a:r>
            <a:r>
              <a:rPr lang="en-GB" baseline="0" dirty="0" err="1" smtClean="0"/>
              <a:t>gyfer</a:t>
            </a:r>
            <a:r>
              <a:rPr lang="en-GB" baseline="0" dirty="0" smtClean="0"/>
              <a:t> plant a </a:t>
            </a:r>
            <a:r>
              <a:rPr lang="en-GB" baseline="0" dirty="0" err="1" smtClean="0"/>
              <a:t>phobl</a:t>
            </a:r>
            <a:r>
              <a:rPr lang="en-GB" baseline="0" dirty="0" smtClean="0"/>
              <a:t> </a:t>
            </a:r>
            <a:r>
              <a:rPr lang="en-GB" baseline="0" dirty="0" err="1" smtClean="0"/>
              <a:t>ifanc</a:t>
            </a:r>
            <a:r>
              <a:rPr lang="en-GB" baseline="0" dirty="0" smtClean="0"/>
              <a:t> </a:t>
            </a:r>
            <a:r>
              <a:rPr lang="en-GB" baseline="0" dirty="0" err="1" smtClean="0"/>
              <a:t>a’r</a:t>
            </a:r>
            <a:r>
              <a:rPr lang="en-GB" baseline="0" dirty="0" smtClean="0"/>
              <a:t> </a:t>
            </a:r>
            <a:r>
              <a:rPr lang="en-GB" baseline="0" dirty="0" err="1" smtClean="0"/>
              <a:t>oedolion</a:t>
            </a:r>
            <a:r>
              <a:rPr lang="en-GB" baseline="0" dirty="0" smtClean="0"/>
              <a:t> </a:t>
            </a:r>
            <a:r>
              <a:rPr lang="en-GB" baseline="0" dirty="0" err="1" smtClean="0"/>
              <a:t>sy’n</a:t>
            </a:r>
            <a:r>
              <a:rPr lang="en-GB" baseline="0" dirty="0" smtClean="0"/>
              <a:t> </a:t>
            </a:r>
            <a:r>
              <a:rPr lang="en-GB" baseline="0" dirty="0" err="1" smtClean="0"/>
              <a:t>gofalu</a:t>
            </a:r>
            <a:r>
              <a:rPr lang="en-GB" baseline="0" dirty="0" smtClean="0"/>
              <a:t> </a:t>
            </a:r>
            <a:r>
              <a:rPr lang="en-GB" baseline="0" dirty="0" err="1" smtClean="0"/>
              <a:t>amdanyn</a:t>
            </a:r>
            <a:r>
              <a:rPr lang="en-GB" baseline="0" dirty="0" smtClean="0"/>
              <a:t> </a:t>
            </a:r>
            <a:r>
              <a:rPr lang="en-GB" baseline="0" dirty="0" err="1" smtClean="0"/>
              <a:t>nhw</a:t>
            </a:r>
            <a:r>
              <a:rPr lang="en-GB" baseline="0" dirty="0" smtClean="0"/>
              <a:t>, a </a:t>
            </a:r>
            <a:r>
              <a:rPr lang="en-GB" baseline="0" dirty="0" err="1" smtClean="0"/>
              <a:t>bydd</a:t>
            </a:r>
            <a:r>
              <a:rPr lang="en-GB" baseline="0" dirty="0" smtClean="0"/>
              <a:t> y </a:t>
            </a:r>
            <a:r>
              <a:rPr lang="en-GB" baseline="0" dirty="0" err="1" smtClean="0"/>
              <a:t>fideo</a:t>
            </a:r>
            <a:r>
              <a:rPr lang="en-GB" baseline="0" dirty="0" smtClean="0"/>
              <a:t> </a:t>
            </a:r>
            <a:r>
              <a:rPr lang="en-GB" baseline="0" dirty="0" err="1" smtClean="0"/>
              <a:t>yma’n</a:t>
            </a:r>
            <a:r>
              <a:rPr lang="en-GB" baseline="0" dirty="0" smtClean="0"/>
              <a:t> </a:t>
            </a:r>
            <a:r>
              <a:rPr lang="en-GB" baseline="0" dirty="0" err="1" smtClean="0"/>
              <a:t>sôn</a:t>
            </a:r>
            <a:r>
              <a:rPr lang="en-GB" baseline="0" dirty="0" smtClean="0"/>
              <a:t> </a:t>
            </a:r>
            <a:r>
              <a:rPr lang="en-GB" baseline="0" dirty="0" err="1" smtClean="0"/>
              <a:t>rhagor</a:t>
            </a:r>
            <a:r>
              <a:rPr lang="en-GB" baseline="0" dirty="0" smtClean="0"/>
              <a:t> </a:t>
            </a:r>
            <a:r>
              <a:rPr lang="en-GB" baseline="0" dirty="0" err="1" smtClean="0"/>
              <a:t>wrthych</a:t>
            </a:r>
            <a:r>
              <a:rPr lang="en-GB" baseline="0" dirty="0" smtClean="0"/>
              <a:t> chi am y </a:t>
            </a:r>
            <a:r>
              <a:rPr lang="en-GB" baseline="0" dirty="0" err="1" smtClean="0"/>
              <a:t>gwasanaeth</a:t>
            </a:r>
            <a:r>
              <a:rPr lang="en-GB" baseline="0" dirty="0" smtClean="0"/>
              <a:t> </a:t>
            </a:r>
            <a:r>
              <a:rPr lang="en-GB" baseline="0" dirty="0" err="1" smtClean="0"/>
              <a:t>yma</a:t>
            </a:r>
            <a:r>
              <a:rPr lang="en-GB" baseline="0" dirty="0" smtClean="0"/>
              <a:t>. </a:t>
            </a:r>
            <a:endParaRPr lang="en-GB" dirty="0"/>
          </a:p>
        </p:txBody>
      </p:sp>
      <p:sp>
        <p:nvSpPr>
          <p:cNvPr id="4" name="Slide Number Placeholder 3"/>
          <p:cNvSpPr>
            <a:spLocks noGrp="1"/>
          </p:cNvSpPr>
          <p:nvPr>
            <p:ph type="sldNum" sz="quarter" idx="10"/>
          </p:nvPr>
        </p:nvSpPr>
        <p:spPr/>
        <p:txBody>
          <a:bodyPr/>
          <a:lstStyle/>
          <a:p>
            <a:fld id="{B0AB4736-67E8-405A-8E3D-08D93F354B5E}" type="slidenum">
              <a:rPr lang="en-GB" smtClean="0"/>
              <a:t>21</a:t>
            </a:fld>
            <a:endParaRPr lang="en-GB"/>
          </a:p>
        </p:txBody>
      </p:sp>
    </p:spTree>
    <p:extLst>
      <p:ext uri="{BB962C8B-B14F-4D97-AF65-F5344CB8AC3E}">
        <p14:creationId xmlns:p14="http://schemas.microsoft.com/office/powerpoint/2010/main" val="6805845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sz="2000"/>
            </a:pPr>
            <a:r>
              <a:rPr lang="en-GB" dirty="0" smtClean="0"/>
              <a:t>This first session has covered  an introduction to the UNCRC and the role of the </a:t>
            </a:r>
            <a:r>
              <a:rPr lang="en-GB" dirty="0" err="1" smtClean="0"/>
              <a:t>CCfW</a:t>
            </a:r>
            <a:r>
              <a:rPr lang="en-GB" dirty="0" smtClean="0"/>
              <a:t> in the next session we will look at her documents The Right</a:t>
            </a:r>
            <a:r>
              <a:rPr lang="en-GB" baseline="0" dirty="0" smtClean="0"/>
              <a:t> </a:t>
            </a:r>
            <a:r>
              <a:rPr lang="en-GB" dirty="0" smtClean="0"/>
              <a:t>Way or The Right Way to Education to explore how we can put rights into reality in our daily lives. Meanwhile, if you want</a:t>
            </a:r>
            <a:r>
              <a:rPr lang="en-GB" baseline="0" dirty="0" smtClean="0"/>
              <a:t> </a:t>
            </a:r>
            <a:r>
              <a:rPr lang="en-GB" dirty="0" smtClean="0"/>
              <a:t>more information please visit the website </a:t>
            </a:r>
            <a:r>
              <a:rPr lang="en-GB" u="sng" dirty="0" smtClean="0">
                <a:solidFill>
                  <a:srgbClr val="0563C1"/>
                </a:solidFill>
                <a:uFill>
                  <a:solidFill>
                    <a:srgbClr val="0563C1"/>
                  </a:solidFill>
                </a:uFill>
                <a:hlinkClick r:id="rId3"/>
              </a:rPr>
              <a:t>www.childcomwales.org.uk</a:t>
            </a:r>
            <a:r>
              <a:rPr lang="en-GB" dirty="0" smtClean="0"/>
              <a:t> </a:t>
            </a:r>
          </a:p>
          <a:p>
            <a:pPr>
              <a:defRPr sz="2000"/>
            </a:pPr>
            <a:endParaRPr lang="en-GB" dirty="0" smtClean="0"/>
          </a:p>
          <a:p>
            <a:pPr>
              <a:defRPr sz="2000"/>
            </a:pPr>
            <a:r>
              <a:rPr lang="en-GB" dirty="0" smtClean="0"/>
              <a:t>-----------------------------------------------------------------------------------------------------------</a:t>
            </a:r>
          </a:p>
          <a:p>
            <a:pPr>
              <a:defRPr sz="2000"/>
            </a:pPr>
            <a:endParaRPr lang="en-GB" dirty="0" smtClean="0"/>
          </a:p>
          <a:p>
            <a:pPr>
              <a:defRPr sz="2000"/>
            </a:pPr>
            <a:r>
              <a:rPr lang="en-GB" dirty="0" err="1" smtClean="0"/>
              <a:t>Mae’r</a:t>
            </a:r>
            <a:r>
              <a:rPr lang="en-GB" dirty="0" smtClean="0"/>
              <a:t> </a:t>
            </a:r>
            <a:r>
              <a:rPr lang="en-GB" dirty="0" err="1" smtClean="0"/>
              <a:t>sesiwn</a:t>
            </a:r>
            <a:r>
              <a:rPr lang="en-GB" baseline="0" dirty="0" smtClean="0"/>
              <a:t> </a:t>
            </a:r>
            <a:r>
              <a:rPr lang="en-GB" baseline="0" dirty="0" err="1" smtClean="0"/>
              <a:t>gyntaf</a:t>
            </a:r>
            <a:r>
              <a:rPr lang="en-GB" baseline="0" dirty="0" smtClean="0"/>
              <a:t> hon </a:t>
            </a:r>
            <a:r>
              <a:rPr lang="en-GB" baseline="0" dirty="0" err="1" smtClean="0"/>
              <a:t>wedi</a:t>
            </a:r>
            <a:r>
              <a:rPr lang="en-GB" baseline="0" dirty="0" smtClean="0"/>
              <a:t> </a:t>
            </a:r>
            <a:r>
              <a:rPr lang="en-GB" baseline="0" dirty="0" err="1" smtClean="0"/>
              <a:t>rhoi</a:t>
            </a:r>
            <a:r>
              <a:rPr lang="en-GB" baseline="0" dirty="0" smtClean="0"/>
              <a:t> </a:t>
            </a:r>
            <a:r>
              <a:rPr lang="en-GB" baseline="0" dirty="0" err="1" smtClean="0"/>
              <a:t>cyflwyniad</a:t>
            </a:r>
            <a:r>
              <a:rPr lang="en-GB" baseline="0" dirty="0" smtClean="0"/>
              <a:t> i CCUHP a </a:t>
            </a:r>
            <a:r>
              <a:rPr lang="en-GB" baseline="0" dirty="0" err="1" smtClean="0"/>
              <a:t>rôl</a:t>
            </a:r>
            <a:r>
              <a:rPr lang="en-GB" baseline="0" dirty="0" smtClean="0"/>
              <a:t> CPC. </a:t>
            </a:r>
            <a:r>
              <a:rPr lang="en-GB" baseline="0" dirty="0" err="1" smtClean="0"/>
              <a:t>Yn</a:t>
            </a:r>
            <a:r>
              <a:rPr lang="en-GB" baseline="0" dirty="0" smtClean="0"/>
              <a:t> y </a:t>
            </a:r>
            <a:r>
              <a:rPr lang="en-GB" baseline="0" dirty="0" err="1" smtClean="0"/>
              <a:t>sesiwn</a:t>
            </a:r>
            <a:r>
              <a:rPr lang="en-GB" baseline="0" dirty="0" smtClean="0"/>
              <a:t> </a:t>
            </a:r>
            <a:r>
              <a:rPr lang="en-GB" baseline="0" dirty="0" err="1" smtClean="0"/>
              <a:t>nesaf</a:t>
            </a:r>
            <a:r>
              <a:rPr lang="en-GB" baseline="0" dirty="0" smtClean="0"/>
              <a:t> </a:t>
            </a:r>
            <a:r>
              <a:rPr lang="en-GB" baseline="0" dirty="0" err="1" smtClean="0"/>
              <a:t>byddwn</a:t>
            </a:r>
            <a:r>
              <a:rPr lang="en-GB" baseline="0" dirty="0" smtClean="0"/>
              <a:t> </a:t>
            </a:r>
            <a:r>
              <a:rPr lang="en-GB" baseline="0" dirty="0" err="1" smtClean="0"/>
              <a:t>ni’n</a:t>
            </a:r>
            <a:r>
              <a:rPr lang="en-GB" baseline="0" dirty="0" smtClean="0"/>
              <a:t> </a:t>
            </a:r>
            <a:r>
              <a:rPr lang="en-GB" baseline="0" dirty="0" err="1" smtClean="0"/>
              <a:t>edrych</a:t>
            </a:r>
            <a:r>
              <a:rPr lang="en-GB" baseline="0" dirty="0" smtClean="0"/>
              <a:t> </a:t>
            </a:r>
            <a:r>
              <a:rPr lang="en-GB" baseline="0" dirty="0" err="1" smtClean="0"/>
              <a:t>ar</a:t>
            </a:r>
            <a:r>
              <a:rPr lang="en-GB" baseline="0" dirty="0" smtClean="0"/>
              <a:t> </a:t>
            </a:r>
            <a:r>
              <a:rPr lang="en-GB" baseline="0" dirty="0" err="1" smtClean="0"/>
              <a:t>ei</a:t>
            </a:r>
            <a:r>
              <a:rPr lang="en-GB" baseline="0" dirty="0" smtClean="0"/>
              <a:t> </a:t>
            </a:r>
            <a:r>
              <a:rPr lang="en-GB" baseline="0" dirty="0" err="1" smtClean="0"/>
              <a:t>dogfennau</a:t>
            </a:r>
            <a:r>
              <a:rPr lang="en-GB" baseline="0" dirty="0" smtClean="0"/>
              <a:t> Y </a:t>
            </a:r>
            <a:r>
              <a:rPr lang="en-GB" baseline="0" dirty="0" err="1" smtClean="0"/>
              <a:t>Ffordd</a:t>
            </a:r>
            <a:r>
              <a:rPr lang="en-GB" baseline="0" dirty="0" smtClean="0"/>
              <a:t> </a:t>
            </a:r>
            <a:r>
              <a:rPr lang="en-GB" baseline="0" dirty="0" err="1" smtClean="0"/>
              <a:t>Gywir</a:t>
            </a:r>
            <a:r>
              <a:rPr lang="en-GB" baseline="0" dirty="0" smtClean="0"/>
              <a:t> </a:t>
            </a:r>
            <a:r>
              <a:rPr lang="en-GB" baseline="0" dirty="0" err="1" smtClean="0"/>
              <a:t>neu’r</a:t>
            </a:r>
            <a:r>
              <a:rPr lang="en-GB" baseline="0" dirty="0" smtClean="0"/>
              <a:t> </a:t>
            </a:r>
            <a:r>
              <a:rPr lang="en-GB" baseline="0" dirty="0" err="1" smtClean="0"/>
              <a:t>Ffordd</a:t>
            </a:r>
            <a:r>
              <a:rPr lang="en-GB" baseline="0" dirty="0" smtClean="0"/>
              <a:t> </a:t>
            </a:r>
            <a:r>
              <a:rPr lang="en-GB" baseline="0" dirty="0" err="1" smtClean="0"/>
              <a:t>Gywir</a:t>
            </a:r>
            <a:r>
              <a:rPr lang="en-GB" baseline="0" dirty="0" smtClean="0"/>
              <a:t> i </a:t>
            </a:r>
            <a:r>
              <a:rPr lang="en-GB" baseline="0" dirty="0" err="1" smtClean="0"/>
              <a:t>Addysg</a:t>
            </a:r>
            <a:r>
              <a:rPr lang="en-GB" baseline="0" dirty="0" smtClean="0"/>
              <a:t>, </a:t>
            </a:r>
            <a:r>
              <a:rPr lang="en-GB" baseline="0" dirty="0" err="1" smtClean="0"/>
              <a:t>er</a:t>
            </a:r>
            <a:r>
              <a:rPr lang="en-GB" baseline="0" dirty="0" smtClean="0"/>
              <a:t> </a:t>
            </a:r>
            <a:r>
              <a:rPr lang="en-GB" baseline="0" dirty="0" err="1" smtClean="0"/>
              <a:t>mwyn</a:t>
            </a:r>
            <a:r>
              <a:rPr lang="en-GB" baseline="0" dirty="0" smtClean="0"/>
              <a:t> </a:t>
            </a:r>
            <a:r>
              <a:rPr lang="en-GB" baseline="0" dirty="0" err="1" smtClean="0"/>
              <a:t>archwilio</a:t>
            </a:r>
            <a:r>
              <a:rPr lang="en-GB" baseline="0" dirty="0" smtClean="0"/>
              <a:t> </a:t>
            </a:r>
            <a:r>
              <a:rPr lang="en-GB" baseline="0" dirty="0" err="1" smtClean="0"/>
              <a:t>sut</a:t>
            </a:r>
            <a:r>
              <a:rPr lang="en-GB" baseline="0" dirty="0" smtClean="0"/>
              <a:t> </a:t>
            </a:r>
            <a:r>
              <a:rPr lang="en-GB" baseline="0" dirty="0" err="1" smtClean="0"/>
              <a:t>gallwn</a:t>
            </a:r>
            <a:r>
              <a:rPr lang="en-GB" baseline="0" dirty="0" smtClean="0"/>
              <a:t> </a:t>
            </a:r>
            <a:r>
              <a:rPr lang="en-GB" baseline="0" dirty="0" err="1" smtClean="0"/>
              <a:t>ni</a:t>
            </a:r>
            <a:r>
              <a:rPr lang="en-GB" baseline="0" dirty="0" smtClean="0"/>
              <a:t> </a:t>
            </a:r>
            <a:r>
              <a:rPr lang="en-GB" baseline="0" dirty="0" err="1" smtClean="0"/>
              <a:t>wireddu</a:t>
            </a:r>
            <a:r>
              <a:rPr lang="en-GB" baseline="0" dirty="0" smtClean="0"/>
              <a:t> </a:t>
            </a:r>
            <a:r>
              <a:rPr lang="en-GB" baseline="0" dirty="0" err="1" smtClean="0"/>
              <a:t>hawliau</a:t>
            </a:r>
            <a:r>
              <a:rPr lang="en-GB" baseline="0" dirty="0" smtClean="0"/>
              <a:t> </a:t>
            </a:r>
            <a:r>
              <a:rPr lang="en-GB" baseline="0" dirty="0" err="1" smtClean="0"/>
              <a:t>yn</a:t>
            </a:r>
            <a:r>
              <a:rPr lang="en-GB" baseline="0" dirty="0" smtClean="0"/>
              <a:t> </a:t>
            </a:r>
            <a:r>
              <a:rPr lang="en-GB" baseline="0" dirty="0" err="1" smtClean="0"/>
              <a:t>ein</a:t>
            </a:r>
            <a:r>
              <a:rPr lang="en-GB" baseline="0" dirty="0" smtClean="0"/>
              <a:t> </a:t>
            </a:r>
            <a:r>
              <a:rPr lang="en-GB" baseline="0" dirty="0" err="1" smtClean="0"/>
              <a:t>bywydau</a:t>
            </a:r>
            <a:r>
              <a:rPr lang="en-GB" baseline="0" dirty="0" smtClean="0"/>
              <a:t> </a:t>
            </a:r>
            <a:r>
              <a:rPr lang="en-GB" baseline="0" dirty="0" err="1" smtClean="0"/>
              <a:t>pob</a:t>
            </a:r>
            <a:r>
              <a:rPr lang="en-GB" baseline="0" dirty="0" smtClean="0"/>
              <a:t> </a:t>
            </a:r>
            <a:r>
              <a:rPr lang="en-GB" baseline="0" dirty="0" err="1" smtClean="0"/>
              <a:t>dydd</a:t>
            </a:r>
            <a:r>
              <a:rPr lang="en-GB" baseline="0" dirty="0" smtClean="0"/>
              <a:t>. </a:t>
            </a:r>
            <a:r>
              <a:rPr lang="en-GB" dirty="0" err="1" smtClean="0"/>
              <a:t>Yn</a:t>
            </a:r>
            <a:r>
              <a:rPr lang="en-GB" dirty="0" smtClean="0"/>
              <a:t> y </a:t>
            </a:r>
            <a:r>
              <a:rPr lang="en-GB" dirty="0" err="1" smtClean="0"/>
              <a:t>cyfamser</a:t>
            </a:r>
            <a:r>
              <a:rPr lang="en-GB" dirty="0" smtClean="0"/>
              <a:t>,</a:t>
            </a:r>
            <a:r>
              <a:rPr lang="en-GB" baseline="0" dirty="0" smtClean="0"/>
              <a:t> i </a:t>
            </a:r>
            <a:r>
              <a:rPr lang="en-GB" baseline="0" dirty="0" err="1" smtClean="0"/>
              <a:t>gael</a:t>
            </a:r>
            <a:r>
              <a:rPr lang="en-GB" baseline="0" dirty="0" smtClean="0"/>
              <a:t> </a:t>
            </a:r>
            <a:r>
              <a:rPr lang="en-GB" baseline="0" dirty="0" err="1" smtClean="0"/>
              <a:t>rhagor</a:t>
            </a:r>
            <a:r>
              <a:rPr lang="en-GB" baseline="0" dirty="0" smtClean="0"/>
              <a:t> o </a:t>
            </a:r>
            <a:r>
              <a:rPr lang="en-GB" baseline="0" dirty="0" err="1" smtClean="0"/>
              <a:t>wybodaeth</a:t>
            </a:r>
            <a:r>
              <a:rPr lang="en-GB" baseline="0" dirty="0" smtClean="0"/>
              <a:t> </a:t>
            </a:r>
            <a:r>
              <a:rPr lang="en-GB" baseline="0" dirty="0" err="1" smtClean="0"/>
              <a:t>ewch</a:t>
            </a:r>
            <a:r>
              <a:rPr lang="en-GB" baseline="0" dirty="0" smtClean="0"/>
              <a:t> </a:t>
            </a:r>
            <a:r>
              <a:rPr lang="en-GB" baseline="0" dirty="0" err="1" smtClean="0"/>
              <a:t>i’r</a:t>
            </a:r>
            <a:r>
              <a:rPr lang="en-GB" baseline="0" dirty="0" smtClean="0"/>
              <a:t> </a:t>
            </a:r>
            <a:r>
              <a:rPr lang="en-GB" baseline="0" dirty="0" err="1" smtClean="0"/>
              <a:t>wefan</a:t>
            </a:r>
            <a:r>
              <a:rPr lang="en-GB" baseline="0" dirty="0" smtClean="0"/>
              <a:t> </a:t>
            </a:r>
            <a:r>
              <a:rPr lang="en-GB" u="sng" dirty="0" smtClean="0">
                <a:solidFill>
                  <a:srgbClr val="0563C1"/>
                </a:solidFill>
                <a:uFill>
                  <a:solidFill>
                    <a:srgbClr val="0563C1"/>
                  </a:solidFill>
                </a:uFill>
                <a:hlinkClick r:id="rId3"/>
              </a:rPr>
              <a:t>www.complantcymru.org.uk</a:t>
            </a:r>
            <a:r>
              <a:rPr lang="en-GB" dirty="0" smtClean="0"/>
              <a:t> </a:t>
            </a:r>
            <a:endParaRPr lang="en-GB" dirty="0"/>
          </a:p>
        </p:txBody>
      </p:sp>
      <p:sp>
        <p:nvSpPr>
          <p:cNvPr id="4" name="Slide Number Placeholder 3"/>
          <p:cNvSpPr>
            <a:spLocks noGrp="1"/>
          </p:cNvSpPr>
          <p:nvPr>
            <p:ph type="sldNum" sz="quarter" idx="10"/>
          </p:nvPr>
        </p:nvSpPr>
        <p:spPr/>
        <p:txBody>
          <a:bodyPr/>
          <a:lstStyle/>
          <a:p>
            <a:fld id="{B0AB4736-67E8-405A-8E3D-08D93F354B5E}" type="slidenum">
              <a:rPr lang="en-GB" smtClean="0"/>
              <a:t>22</a:t>
            </a:fld>
            <a:endParaRPr lang="en-GB"/>
          </a:p>
        </p:txBody>
      </p:sp>
    </p:spTree>
    <p:extLst>
      <p:ext uri="{BB962C8B-B14F-4D97-AF65-F5344CB8AC3E}">
        <p14:creationId xmlns:p14="http://schemas.microsoft.com/office/powerpoint/2010/main" val="30308651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p>
        </p:txBody>
      </p:sp>
      <p:sp>
        <p:nvSpPr>
          <p:cNvPr id="4" name="Slide Number Placeholder 3"/>
          <p:cNvSpPr>
            <a:spLocks noGrp="1"/>
          </p:cNvSpPr>
          <p:nvPr>
            <p:ph type="sldNum" sz="quarter" idx="10"/>
          </p:nvPr>
        </p:nvSpPr>
        <p:spPr/>
        <p:txBody>
          <a:bodyPr/>
          <a:lstStyle/>
          <a:p>
            <a:fld id="{B0AB4736-67E8-405A-8E3D-08D93F354B5E}" type="slidenum">
              <a:rPr lang="en-GB" smtClean="0"/>
              <a:t>23</a:t>
            </a:fld>
            <a:endParaRPr lang="en-GB"/>
          </a:p>
        </p:txBody>
      </p:sp>
    </p:spTree>
    <p:extLst>
      <p:ext uri="{BB962C8B-B14F-4D97-AF65-F5344CB8AC3E}">
        <p14:creationId xmlns:p14="http://schemas.microsoft.com/office/powerpoint/2010/main" val="3915148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smtClean="0"/>
              <a:t>Focus of Slide – </a:t>
            </a:r>
            <a:r>
              <a:rPr lang="en-GB" sz="1200" b="0" baseline="0" dirty="0" smtClean="0"/>
              <a:t>Recap Session 1 and Aims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smtClean="0"/>
              <a:t>Context </a:t>
            </a:r>
            <a:r>
              <a:rPr lang="en-GB" sz="1200" dirty="0" smtClean="0"/>
              <a:t>In recapping the last</a:t>
            </a:r>
            <a:r>
              <a:rPr lang="en-GB" sz="1200" baseline="0" dirty="0" smtClean="0"/>
              <a:t> session you can ask some questions – How many  rights are there in the UNCRC? What articles do you remember? What  is the name of the </a:t>
            </a:r>
            <a:r>
              <a:rPr lang="en-GB" sz="1200" baseline="0" dirty="0" err="1" smtClean="0"/>
              <a:t>CCfW</a:t>
            </a:r>
            <a:r>
              <a:rPr lang="en-GB" sz="1200" baseline="0" dirty="0" smtClean="0"/>
              <a:t>? </a:t>
            </a:r>
          </a:p>
          <a:p>
            <a:endParaRPr lang="en-GB" sz="1200" baseline="0" dirty="0" smtClean="0"/>
          </a:p>
          <a:p>
            <a:r>
              <a:rPr lang="en-GB" sz="1200" baseline="0" dirty="0" smtClean="0"/>
              <a:t>Then go on to explain this session is about understanding, exploring and discussing What a Rights based approach is and how they as professionals can support this in their future work. </a:t>
            </a:r>
          </a:p>
          <a:p>
            <a:endParaRPr lang="en-GB" sz="120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smtClean="0"/>
              <a:t>-----------------------------------------------------------------------------------------------------</a:t>
            </a:r>
          </a:p>
          <a:p>
            <a:endParaRPr lang="en-GB" sz="1200" baseline="0" dirty="0" smtClean="0"/>
          </a:p>
          <a:p>
            <a:r>
              <a:rPr lang="en-GB" sz="1200" b="1" dirty="0" err="1" smtClean="0"/>
              <a:t>Ffocws</a:t>
            </a:r>
            <a:r>
              <a:rPr lang="en-GB" sz="1200" b="1" baseline="0" dirty="0" smtClean="0"/>
              <a:t> y </a:t>
            </a:r>
            <a:r>
              <a:rPr lang="en-GB" sz="1200" b="1" baseline="0" dirty="0" err="1" smtClean="0"/>
              <a:t>Sleid</a:t>
            </a:r>
            <a:r>
              <a:rPr lang="en-GB" sz="1200" b="1" baseline="0" dirty="0" smtClean="0"/>
              <a:t> </a:t>
            </a:r>
            <a:r>
              <a:rPr lang="en-GB" sz="1200" b="0" baseline="0" dirty="0" smtClean="0"/>
              <a:t>– </a:t>
            </a:r>
            <a:r>
              <a:rPr lang="en-GB" sz="1200" b="0" baseline="0" dirty="0" err="1" smtClean="0"/>
              <a:t>Crynhoi</a:t>
            </a:r>
            <a:r>
              <a:rPr lang="en-GB" sz="1200" b="0" baseline="0" dirty="0" smtClean="0"/>
              <a:t> </a:t>
            </a:r>
            <a:r>
              <a:rPr lang="en-GB" sz="1200" b="0" baseline="0" dirty="0" err="1" smtClean="0"/>
              <a:t>Sesiwn</a:t>
            </a:r>
            <a:r>
              <a:rPr lang="en-GB" sz="1200" b="0" baseline="0" dirty="0" smtClean="0"/>
              <a:t> 1 </a:t>
            </a:r>
            <a:r>
              <a:rPr lang="en-GB" sz="1200" b="0" baseline="0" dirty="0" err="1" smtClean="0"/>
              <a:t>a’r</a:t>
            </a:r>
            <a:r>
              <a:rPr lang="en-GB" sz="1200" b="0" baseline="0" dirty="0" smtClean="0"/>
              <a:t> </a:t>
            </a:r>
            <a:r>
              <a:rPr lang="en-GB" sz="1200" b="0" baseline="0" dirty="0" err="1" smtClean="0"/>
              <a:t>Nodau</a:t>
            </a:r>
            <a:endParaRPr lang="en-GB" sz="1200" b="0" baseline="0" dirty="0" smtClean="0"/>
          </a:p>
          <a:p>
            <a:r>
              <a:rPr lang="en-GB" sz="1200" b="1" baseline="0" dirty="0" err="1" smtClean="0"/>
              <a:t>Cyd-destun</a:t>
            </a:r>
            <a:r>
              <a:rPr lang="en-GB" sz="1200" b="1" baseline="0" dirty="0" smtClean="0"/>
              <a:t> </a:t>
            </a:r>
            <a:r>
              <a:rPr lang="en-GB" sz="1200" b="0" baseline="0" dirty="0" smtClean="0"/>
              <a:t>– </a:t>
            </a:r>
            <a:r>
              <a:rPr lang="en-GB" sz="1200" b="0" baseline="0" dirty="0" err="1" smtClean="0"/>
              <a:t>wrth</a:t>
            </a:r>
            <a:r>
              <a:rPr lang="en-GB" sz="1200" b="0" baseline="0" dirty="0" smtClean="0"/>
              <a:t> </a:t>
            </a:r>
            <a:r>
              <a:rPr lang="en-GB" sz="1200" b="0" baseline="0" dirty="0" err="1" smtClean="0"/>
              <a:t>grynhoi’r</a:t>
            </a:r>
            <a:r>
              <a:rPr lang="en-GB" sz="1200" b="0" baseline="0" dirty="0" smtClean="0"/>
              <a:t> </a:t>
            </a:r>
            <a:r>
              <a:rPr lang="en-GB" sz="1200" b="0" baseline="0" dirty="0" err="1" smtClean="0"/>
              <a:t>sesiwn</a:t>
            </a:r>
            <a:r>
              <a:rPr lang="en-GB" sz="1200" b="0" baseline="0" dirty="0" smtClean="0"/>
              <a:t> </a:t>
            </a:r>
            <a:r>
              <a:rPr lang="en-GB" sz="1200" b="0" baseline="0" dirty="0" err="1" smtClean="0"/>
              <a:t>ddiwethaf</a:t>
            </a:r>
            <a:r>
              <a:rPr lang="en-GB" sz="1200" b="0" baseline="0" dirty="0" smtClean="0"/>
              <a:t> </a:t>
            </a:r>
            <a:r>
              <a:rPr lang="en-GB" sz="1200" b="0" baseline="0" dirty="0" err="1" smtClean="0"/>
              <a:t>gallwch</a:t>
            </a:r>
            <a:r>
              <a:rPr lang="en-GB" sz="1200" b="0" baseline="0" dirty="0" smtClean="0"/>
              <a:t> chi </a:t>
            </a:r>
            <a:r>
              <a:rPr lang="en-GB" sz="1200" b="0" baseline="0" dirty="0" err="1" smtClean="0"/>
              <a:t>ofyn</a:t>
            </a:r>
            <a:r>
              <a:rPr lang="en-GB" sz="1200" b="0" baseline="0" dirty="0" smtClean="0"/>
              <a:t> </a:t>
            </a:r>
            <a:r>
              <a:rPr lang="en-GB" sz="1200" b="0" baseline="0" dirty="0" err="1" smtClean="0"/>
              <a:t>rhai</a:t>
            </a:r>
            <a:r>
              <a:rPr lang="en-GB" sz="1200" b="0" baseline="0" dirty="0" smtClean="0"/>
              <a:t> </a:t>
            </a:r>
            <a:r>
              <a:rPr lang="en-GB" sz="1200" b="0" baseline="0" dirty="0" err="1" smtClean="0"/>
              <a:t>cwestiynau</a:t>
            </a:r>
            <a:r>
              <a:rPr lang="en-GB" sz="1200" b="0" baseline="0" dirty="0" smtClean="0"/>
              <a:t> – Faint o </a:t>
            </a:r>
            <a:r>
              <a:rPr lang="en-GB" sz="1200" b="0" baseline="0" dirty="0" err="1" smtClean="0"/>
              <a:t>hawliau</a:t>
            </a:r>
            <a:r>
              <a:rPr lang="en-GB" sz="1200" b="0" baseline="0" dirty="0" smtClean="0"/>
              <a:t> </a:t>
            </a:r>
            <a:r>
              <a:rPr lang="en-GB" sz="1200" b="0" baseline="0" dirty="0" err="1" smtClean="0"/>
              <a:t>sydd</a:t>
            </a:r>
            <a:r>
              <a:rPr lang="en-GB" sz="1200" b="0" baseline="0" dirty="0" smtClean="0"/>
              <a:t> </a:t>
            </a:r>
            <a:r>
              <a:rPr lang="en-GB" sz="1200" b="0" baseline="0" dirty="0" err="1" smtClean="0"/>
              <a:t>yn</a:t>
            </a:r>
            <a:r>
              <a:rPr lang="en-GB" sz="1200" b="0" baseline="0" dirty="0" smtClean="0"/>
              <a:t> CCUHP? Pa </a:t>
            </a:r>
            <a:r>
              <a:rPr lang="en-GB" sz="1200" b="0" baseline="0" dirty="0" err="1" smtClean="0"/>
              <a:t>erthyglau</a:t>
            </a:r>
            <a:r>
              <a:rPr lang="en-GB" sz="1200" b="0" baseline="0" dirty="0" smtClean="0"/>
              <a:t> </a:t>
            </a:r>
            <a:r>
              <a:rPr lang="en-GB" sz="1200" b="0" baseline="0" dirty="0" err="1" smtClean="0"/>
              <a:t>rydych</a:t>
            </a:r>
            <a:r>
              <a:rPr lang="en-GB" sz="1200" b="0" baseline="0" dirty="0" smtClean="0"/>
              <a:t> </a:t>
            </a:r>
            <a:r>
              <a:rPr lang="en-GB" sz="1200" b="0" baseline="0" dirty="0" err="1" smtClean="0"/>
              <a:t>chi’n</a:t>
            </a:r>
            <a:r>
              <a:rPr lang="en-GB" sz="1200" b="0" baseline="0" dirty="0" smtClean="0"/>
              <a:t> </a:t>
            </a:r>
            <a:r>
              <a:rPr lang="en-GB" sz="1200" b="0" baseline="0" dirty="0" err="1" smtClean="0"/>
              <a:t>eu</a:t>
            </a:r>
            <a:r>
              <a:rPr lang="en-GB" sz="1200" b="0" baseline="0" dirty="0" smtClean="0"/>
              <a:t> </a:t>
            </a:r>
            <a:r>
              <a:rPr lang="en-GB" sz="1200" b="0" baseline="0" dirty="0" err="1" smtClean="0"/>
              <a:t>cofio</a:t>
            </a:r>
            <a:r>
              <a:rPr lang="en-GB" sz="1200" b="0" baseline="0" dirty="0" smtClean="0"/>
              <a:t>? Beth </a:t>
            </a:r>
            <a:r>
              <a:rPr lang="en-GB" sz="1200" b="0" baseline="0" dirty="0" err="1" smtClean="0"/>
              <a:t>yw</a:t>
            </a:r>
            <a:r>
              <a:rPr lang="en-GB" sz="1200" b="0" baseline="0" dirty="0" smtClean="0"/>
              <a:t> </a:t>
            </a:r>
            <a:r>
              <a:rPr lang="en-GB" sz="1200" b="0" baseline="0" dirty="0" err="1" smtClean="0"/>
              <a:t>enw</a:t>
            </a:r>
            <a:r>
              <a:rPr lang="en-GB" sz="1200" b="0" baseline="0" dirty="0" smtClean="0"/>
              <a:t> CPC?</a:t>
            </a:r>
          </a:p>
          <a:p>
            <a:endParaRPr lang="en-GB" sz="1200" b="0" baseline="0" dirty="0" smtClean="0"/>
          </a:p>
          <a:p>
            <a:r>
              <a:rPr lang="en-GB" sz="1200" b="0" baseline="0" dirty="0" err="1" smtClean="0"/>
              <a:t>Yna</a:t>
            </a:r>
            <a:r>
              <a:rPr lang="en-GB" sz="1200" b="0" baseline="0" dirty="0" smtClean="0"/>
              <a:t> </a:t>
            </a:r>
            <a:r>
              <a:rPr lang="en-GB" sz="1200" b="0" baseline="0" dirty="0" err="1" smtClean="0"/>
              <a:t>ewch</a:t>
            </a:r>
            <a:r>
              <a:rPr lang="en-GB" sz="1200" b="0" baseline="0" dirty="0" smtClean="0"/>
              <a:t> </a:t>
            </a:r>
            <a:r>
              <a:rPr lang="en-GB" sz="1200" b="0" baseline="0" dirty="0" err="1" smtClean="0"/>
              <a:t>ymlaen</a:t>
            </a:r>
            <a:r>
              <a:rPr lang="en-GB" sz="1200" b="0" baseline="0" dirty="0" smtClean="0"/>
              <a:t> i </a:t>
            </a:r>
            <a:r>
              <a:rPr lang="en-GB" sz="1200" b="0" baseline="0" dirty="0" err="1" smtClean="0"/>
              <a:t>esbonio</a:t>
            </a:r>
            <a:r>
              <a:rPr lang="en-GB" sz="1200" b="0" baseline="0" dirty="0" smtClean="0"/>
              <a:t> bod y </a:t>
            </a:r>
            <a:r>
              <a:rPr lang="en-GB" sz="1200" b="0" baseline="0" dirty="0" err="1" smtClean="0"/>
              <a:t>sesiwn</a:t>
            </a:r>
            <a:r>
              <a:rPr lang="en-GB" sz="1200" b="0" baseline="0" dirty="0" smtClean="0"/>
              <a:t> hon </a:t>
            </a:r>
            <a:r>
              <a:rPr lang="en-GB" sz="1200" b="0" baseline="0" dirty="0" err="1" smtClean="0"/>
              <a:t>yn</a:t>
            </a:r>
            <a:r>
              <a:rPr lang="en-GB" sz="1200" b="0" baseline="0" dirty="0" smtClean="0"/>
              <a:t> </a:t>
            </a:r>
            <a:r>
              <a:rPr lang="en-GB" sz="1200" b="0" baseline="0" dirty="0" err="1" smtClean="0"/>
              <a:t>ymwneud</a:t>
            </a:r>
            <a:r>
              <a:rPr lang="en-GB" sz="1200" b="0" baseline="0" dirty="0" smtClean="0"/>
              <a:t> â </a:t>
            </a:r>
            <a:r>
              <a:rPr lang="en-GB" sz="1200" b="0" baseline="0" dirty="0" err="1" smtClean="0"/>
              <a:t>deall</a:t>
            </a:r>
            <a:r>
              <a:rPr lang="en-GB" sz="1200" b="0" baseline="0" dirty="0" smtClean="0"/>
              <a:t>, </a:t>
            </a:r>
            <a:r>
              <a:rPr lang="en-GB" sz="1200" b="0" baseline="0" dirty="0" err="1" smtClean="0"/>
              <a:t>archwiio</a:t>
            </a:r>
            <a:r>
              <a:rPr lang="en-GB" sz="1200" b="0" baseline="0" dirty="0" smtClean="0"/>
              <a:t> a </a:t>
            </a:r>
            <a:r>
              <a:rPr lang="en-GB" sz="1200" b="0" baseline="0" dirty="0" err="1" smtClean="0"/>
              <a:t>thrafod</a:t>
            </a:r>
            <a:r>
              <a:rPr lang="en-GB" sz="1200" b="0" baseline="0" dirty="0" smtClean="0"/>
              <a:t> </a:t>
            </a:r>
            <a:r>
              <a:rPr lang="en-GB" sz="1200" b="0" baseline="0" dirty="0" err="1" smtClean="0"/>
              <a:t>beth</a:t>
            </a:r>
            <a:r>
              <a:rPr lang="en-GB" sz="1200" b="0" baseline="0" dirty="0" smtClean="0"/>
              <a:t> </a:t>
            </a:r>
            <a:r>
              <a:rPr lang="en-GB" sz="1200" b="0" baseline="0" dirty="0" err="1" smtClean="0"/>
              <a:t>yw</a:t>
            </a:r>
            <a:r>
              <a:rPr lang="en-GB" sz="1200" b="0" baseline="0" dirty="0" smtClean="0"/>
              <a:t> dull </a:t>
            </a:r>
            <a:r>
              <a:rPr lang="en-GB" sz="1200" b="0" baseline="0" dirty="0" err="1" smtClean="0"/>
              <a:t>gweithredu</a:t>
            </a:r>
            <a:r>
              <a:rPr lang="en-GB" sz="1200" b="0" baseline="0" dirty="0" smtClean="0"/>
              <a:t> </a:t>
            </a:r>
            <a:r>
              <a:rPr lang="en-GB" sz="1200" b="0" baseline="0" dirty="0" err="1" smtClean="0"/>
              <a:t>seiliedig</a:t>
            </a:r>
            <a:r>
              <a:rPr lang="en-GB" sz="1200" b="0" baseline="0" dirty="0" smtClean="0"/>
              <a:t> </a:t>
            </a:r>
            <a:r>
              <a:rPr lang="en-GB" sz="1200" b="0" baseline="0" dirty="0" err="1" smtClean="0"/>
              <a:t>ar</a:t>
            </a:r>
            <a:r>
              <a:rPr lang="en-GB" sz="1200" b="0" baseline="0" dirty="0" smtClean="0"/>
              <a:t> </a:t>
            </a:r>
            <a:r>
              <a:rPr lang="en-GB" sz="1200" b="0" baseline="0" dirty="0" err="1" smtClean="0"/>
              <a:t>Hawliau</a:t>
            </a:r>
            <a:r>
              <a:rPr lang="en-GB" sz="1200" b="0" baseline="0" dirty="0" smtClean="0"/>
              <a:t> a </a:t>
            </a:r>
            <a:r>
              <a:rPr lang="en-GB" sz="1200" b="0" baseline="0" dirty="0" err="1" smtClean="0"/>
              <a:t>sut</a:t>
            </a:r>
            <a:r>
              <a:rPr lang="en-GB" sz="1200" b="0" baseline="0" dirty="0" smtClean="0"/>
              <a:t> </a:t>
            </a:r>
            <a:r>
              <a:rPr lang="en-GB" sz="1200" b="0" baseline="0" dirty="0" err="1" smtClean="0"/>
              <a:t>gallan</a:t>
            </a:r>
            <a:r>
              <a:rPr lang="en-GB" sz="1200" b="0" baseline="0" dirty="0" smtClean="0"/>
              <a:t> </a:t>
            </a:r>
            <a:r>
              <a:rPr lang="en-GB" sz="1200" b="0" baseline="0" dirty="0" err="1" smtClean="0"/>
              <a:t>nhw</a:t>
            </a:r>
            <a:r>
              <a:rPr lang="en-GB" sz="1200" b="0" baseline="0" dirty="0" smtClean="0"/>
              <a:t>, </a:t>
            </a:r>
            <a:r>
              <a:rPr lang="en-GB" sz="1200" b="0" baseline="0" dirty="0" err="1" smtClean="0"/>
              <a:t>fel</a:t>
            </a:r>
            <a:r>
              <a:rPr lang="en-GB" sz="1200" b="0" baseline="0" dirty="0" smtClean="0"/>
              <a:t> </a:t>
            </a:r>
            <a:r>
              <a:rPr lang="en-GB" sz="1200" b="0" baseline="0" dirty="0" err="1" smtClean="0"/>
              <a:t>gweithwyr</a:t>
            </a:r>
            <a:r>
              <a:rPr lang="en-GB" sz="1200" b="0" baseline="0" dirty="0" smtClean="0"/>
              <a:t> </a:t>
            </a:r>
            <a:r>
              <a:rPr lang="en-GB" sz="1200" b="0" baseline="0" dirty="0" err="1" smtClean="0"/>
              <a:t>proffesiynol</a:t>
            </a:r>
            <a:r>
              <a:rPr lang="en-GB" sz="1200" b="0" baseline="0" dirty="0" smtClean="0"/>
              <a:t>, </a:t>
            </a:r>
            <a:r>
              <a:rPr lang="en-GB" sz="1200" b="0" baseline="0" dirty="0" err="1" smtClean="0"/>
              <a:t>gefnogi</a:t>
            </a:r>
            <a:r>
              <a:rPr lang="en-GB" sz="1200" b="0" baseline="0" dirty="0" smtClean="0"/>
              <a:t> </a:t>
            </a:r>
            <a:r>
              <a:rPr lang="en-GB" sz="1200" b="0" baseline="0" dirty="0" err="1" smtClean="0"/>
              <a:t>hynny</a:t>
            </a:r>
            <a:r>
              <a:rPr lang="en-GB" sz="1200" b="0" baseline="0" dirty="0" smtClean="0"/>
              <a:t> </a:t>
            </a:r>
            <a:r>
              <a:rPr lang="en-GB" sz="1200" b="0" baseline="0" dirty="0" err="1" smtClean="0"/>
              <a:t>yn</a:t>
            </a:r>
            <a:r>
              <a:rPr lang="en-GB" sz="1200" b="0" baseline="0" dirty="0" smtClean="0"/>
              <a:t> </a:t>
            </a:r>
            <a:r>
              <a:rPr lang="en-GB" sz="1200" b="0" baseline="0" dirty="0" err="1" smtClean="0"/>
              <a:t>eu</a:t>
            </a:r>
            <a:r>
              <a:rPr lang="en-GB" sz="1200" b="0" baseline="0" dirty="0" smtClean="0"/>
              <a:t> </a:t>
            </a:r>
            <a:r>
              <a:rPr lang="en-GB" sz="1200" b="0" baseline="0" dirty="0" err="1" smtClean="0"/>
              <a:t>gwaith</a:t>
            </a:r>
            <a:r>
              <a:rPr lang="en-GB" sz="1200" b="0" baseline="0" dirty="0" smtClean="0"/>
              <a:t> </a:t>
            </a:r>
            <a:r>
              <a:rPr lang="en-GB" sz="1200" b="0" baseline="0" dirty="0" err="1" smtClean="0"/>
              <a:t>yn</a:t>
            </a:r>
            <a:r>
              <a:rPr lang="en-GB" sz="1200" b="0" baseline="0" dirty="0" smtClean="0"/>
              <a:t> y </a:t>
            </a:r>
            <a:r>
              <a:rPr lang="en-GB" sz="1200" b="0" baseline="0" dirty="0" err="1" smtClean="0"/>
              <a:t>dyfodol</a:t>
            </a:r>
            <a:r>
              <a:rPr lang="en-GB" sz="1200" b="0" baseline="0" dirty="0" smtClean="0"/>
              <a:t>. </a:t>
            </a:r>
            <a:endParaRPr lang="en-GB" sz="1200" b="1" dirty="0"/>
          </a:p>
        </p:txBody>
      </p:sp>
      <p:sp>
        <p:nvSpPr>
          <p:cNvPr id="4" name="Slide Number Placeholder 3"/>
          <p:cNvSpPr>
            <a:spLocks noGrp="1"/>
          </p:cNvSpPr>
          <p:nvPr>
            <p:ph type="sldNum" sz="quarter" idx="10"/>
          </p:nvPr>
        </p:nvSpPr>
        <p:spPr/>
        <p:txBody>
          <a:bodyPr/>
          <a:lstStyle/>
          <a:p>
            <a:fld id="{B0AB4736-67E8-405A-8E3D-08D93F354B5E}" type="slidenum">
              <a:rPr lang="en-GB" smtClean="0"/>
              <a:t>24</a:t>
            </a:fld>
            <a:endParaRPr lang="en-GB"/>
          </a:p>
        </p:txBody>
      </p:sp>
    </p:spTree>
    <p:extLst>
      <p:ext uri="{BB962C8B-B14F-4D97-AF65-F5344CB8AC3E}">
        <p14:creationId xmlns:p14="http://schemas.microsoft.com/office/powerpoint/2010/main" val="26374473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smtClean="0"/>
              <a:t>Focus of Slide  - </a:t>
            </a:r>
            <a:r>
              <a:rPr lang="en-GB" b="0" baseline="0" dirty="0" smtClean="0"/>
              <a:t>What is a Childrens Rights Approach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smtClean="0"/>
              <a:t>Context </a:t>
            </a:r>
            <a:r>
              <a:rPr lang="en-GB" dirty="0" smtClean="0"/>
              <a:t>The</a:t>
            </a:r>
            <a:r>
              <a:rPr lang="en-GB" baseline="0" dirty="0" smtClean="0"/>
              <a:t> aim of the Rights Way to Education is to help professionals in education embed a Children’s Rights Approach in a practical and meaningful way.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smtClean="0"/>
              <a:t>Ffocws</a:t>
            </a:r>
            <a:r>
              <a:rPr lang="en-GB" b="1" baseline="0" dirty="0" smtClean="0"/>
              <a:t> y </a:t>
            </a:r>
            <a:r>
              <a:rPr lang="en-GB" b="1" baseline="0" dirty="0" err="1" smtClean="0"/>
              <a:t>Sleid</a:t>
            </a:r>
            <a:r>
              <a:rPr lang="en-GB" b="1" baseline="0" dirty="0" smtClean="0"/>
              <a:t> </a:t>
            </a:r>
            <a:r>
              <a:rPr lang="en-GB" b="0" baseline="0" dirty="0" smtClean="0"/>
              <a:t>– Beth </a:t>
            </a:r>
            <a:r>
              <a:rPr lang="en-GB" b="0" baseline="0" dirty="0" err="1" smtClean="0"/>
              <a:t>yw</a:t>
            </a:r>
            <a:r>
              <a:rPr lang="en-GB" b="0" baseline="0" dirty="0" smtClean="0"/>
              <a:t> Dull </a:t>
            </a:r>
            <a:r>
              <a:rPr lang="en-GB" b="0" baseline="0" dirty="0" err="1" smtClean="0"/>
              <a:t>Gweithredu</a:t>
            </a:r>
            <a:r>
              <a:rPr lang="en-GB" b="0" baseline="0" dirty="0" smtClean="0"/>
              <a:t> </a:t>
            </a:r>
            <a:r>
              <a:rPr lang="en-GB" b="0" baseline="0" dirty="0" err="1" smtClean="0"/>
              <a:t>seiliedig</a:t>
            </a:r>
            <a:r>
              <a:rPr lang="en-GB" b="0" baseline="0" dirty="0" smtClean="0"/>
              <a:t> </a:t>
            </a:r>
            <a:r>
              <a:rPr lang="en-GB" b="0" baseline="0" dirty="0" err="1" smtClean="0"/>
              <a:t>ar</a:t>
            </a:r>
            <a:r>
              <a:rPr lang="en-GB" b="0" baseline="0" dirty="0" smtClean="0"/>
              <a:t> </a:t>
            </a:r>
            <a:r>
              <a:rPr lang="en-GB" b="0" baseline="0" dirty="0" err="1" smtClean="0"/>
              <a:t>Hawliau</a:t>
            </a:r>
            <a:r>
              <a:rPr lang="en-GB" b="0" baseline="0" dirty="0" smtClean="0"/>
              <a:t> Plant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smtClean="0"/>
              <a:t>Cyd-destun</a:t>
            </a:r>
            <a:r>
              <a:rPr lang="en-GB" b="1" baseline="0" dirty="0" smtClean="0"/>
              <a:t> </a:t>
            </a:r>
            <a:r>
              <a:rPr lang="en-GB" b="0" baseline="0" dirty="0" smtClean="0"/>
              <a:t>Nod y </a:t>
            </a:r>
            <a:r>
              <a:rPr lang="en-GB" b="0" baseline="0" dirty="0" err="1" smtClean="0"/>
              <a:t>Ffordd</a:t>
            </a:r>
            <a:r>
              <a:rPr lang="en-GB" b="0" baseline="0" dirty="0" smtClean="0"/>
              <a:t> </a:t>
            </a:r>
            <a:r>
              <a:rPr lang="en-GB" b="0" baseline="0" dirty="0" err="1" smtClean="0"/>
              <a:t>Gywir</a:t>
            </a:r>
            <a:r>
              <a:rPr lang="en-GB" b="0" baseline="0" dirty="0" smtClean="0"/>
              <a:t> i </a:t>
            </a:r>
            <a:r>
              <a:rPr lang="en-GB" b="0" baseline="0" dirty="0" err="1" smtClean="0"/>
              <a:t>Addysg</a:t>
            </a:r>
            <a:r>
              <a:rPr lang="en-GB" b="0" baseline="0" dirty="0" smtClean="0"/>
              <a:t> </a:t>
            </a:r>
            <a:r>
              <a:rPr lang="en-GB" b="0" baseline="0" dirty="0" err="1" smtClean="0"/>
              <a:t>yw</a:t>
            </a:r>
            <a:r>
              <a:rPr lang="en-GB" b="0" baseline="0" dirty="0" smtClean="0"/>
              <a:t> </a:t>
            </a:r>
            <a:r>
              <a:rPr lang="en-GB" b="0" baseline="0" dirty="0" err="1" smtClean="0"/>
              <a:t>helpu</a:t>
            </a:r>
            <a:r>
              <a:rPr lang="en-GB" b="0" baseline="0" dirty="0" smtClean="0"/>
              <a:t> </a:t>
            </a:r>
            <a:r>
              <a:rPr lang="en-GB" b="0" baseline="0" dirty="0" err="1" smtClean="0"/>
              <a:t>gweithwyr</a:t>
            </a:r>
            <a:r>
              <a:rPr lang="en-GB" b="0" baseline="0" dirty="0" smtClean="0"/>
              <a:t> </a:t>
            </a:r>
            <a:r>
              <a:rPr lang="en-GB" b="0" baseline="0" dirty="0" err="1" smtClean="0"/>
              <a:t>proffesiynol</a:t>
            </a:r>
            <a:r>
              <a:rPr lang="en-GB" b="0" baseline="0" dirty="0" smtClean="0"/>
              <a:t> </a:t>
            </a:r>
            <a:r>
              <a:rPr lang="en-GB" b="0" baseline="0" dirty="0" err="1" smtClean="0"/>
              <a:t>ym</a:t>
            </a:r>
            <a:r>
              <a:rPr lang="en-GB" b="0" baseline="0" dirty="0" smtClean="0"/>
              <a:t> </a:t>
            </a:r>
            <a:r>
              <a:rPr lang="en-GB" b="0" baseline="0" dirty="0" err="1" smtClean="0"/>
              <a:t>myd</a:t>
            </a:r>
            <a:r>
              <a:rPr lang="en-GB" b="0" baseline="0" dirty="0" smtClean="0"/>
              <a:t> </a:t>
            </a:r>
            <a:r>
              <a:rPr lang="en-GB" b="0" baseline="0" dirty="0" err="1" smtClean="0"/>
              <a:t>addysg</a:t>
            </a:r>
            <a:r>
              <a:rPr lang="en-GB" b="0" baseline="0" dirty="0" smtClean="0"/>
              <a:t> i </a:t>
            </a:r>
            <a:r>
              <a:rPr lang="en-GB" b="0" baseline="0" dirty="0" err="1" smtClean="0"/>
              <a:t>wreiddio</a:t>
            </a:r>
            <a:r>
              <a:rPr lang="en-GB" b="0" baseline="0" dirty="0" smtClean="0"/>
              <a:t> Dull </a:t>
            </a:r>
            <a:r>
              <a:rPr lang="en-GB" b="0" baseline="0" dirty="0" err="1" smtClean="0"/>
              <a:t>Gweithredu</a:t>
            </a:r>
            <a:r>
              <a:rPr lang="en-GB" b="0" baseline="0" dirty="0" smtClean="0"/>
              <a:t> </a:t>
            </a:r>
            <a:r>
              <a:rPr lang="en-GB" b="0" baseline="0" dirty="0" err="1" smtClean="0"/>
              <a:t>seiliedig</a:t>
            </a:r>
            <a:r>
              <a:rPr lang="en-GB" b="0" baseline="0" dirty="0" smtClean="0"/>
              <a:t> </a:t>
            </a:r>
            <a:r>
              <a:rPr lang="en-GB" b="0" baseline="0" dirty="0" err="1" smtClean="0"/>
              <a:t>ar</a:t>
            </a:r>
            <a:r>
              <a:rPr lang="en-GB" b="0" baseline="0" dirty="0" smtClean="0"/>
              <a:t> </a:t>
            </a:r>
            <a:r>
              <a:rPr lang="en-GB" b="0" baseline="0" dirty="0" err="1" smtClean="0"/>
              <a:t>Hawliau</a:t>
            </a:r>
            <a:r>
              <a:rPr lang="en-GB" b="0" baseline="0" dirty="0" smtClean="0"/>
              <a:t> Plant </a:t>
            </a:r>
            <a:r>
              <a:rPr lang="en-GB" b="0" baseline="0" dirty="0" err="1" smtClean="0"/>
              <a:t>mewn</a:t>
            </a:r>
            <a:r>
              <a:rPr lang="en-GB" b="0" baseline="0" dirty="0" smtClean="0"/>
              <a:t> </a:t>
            </a:r>
            <a:r>
              <a:rPr lang="en-GB" b="0" baseline="0" dirty="0" err="1" smtClean="0"/>
              <a:t>ffordd</a:t>
            </a:r>
            <a:r>
              <a:rPr lang="en-GB" b="0" baseline="0" dirty="0" smtClean="0"/>
              <a:t> </a:t>
            </a:r>
            <a:r>
              <a:rPr lang="en-GB" b="0" baseline="0" dirty="0" err="1" smtClean="0"/>
              <a:t>ymarferol</a:t>
            </a:r>
            <a:r>
              <a:rPr lang="en-GB" b="0" baseline="0" dirty="0" smtClean="0"/>
              <a:t> ac </a:t>
            </a:r>
            <a:r>
              <a:rPr lang="en-GB" b="0" baseline="0" dirty="0" err="1" smtClean="0"/>
              <a:t>ystyrlon</a:t>
            </a:r>
            <a:r>
              <a:rPr lang="en-GB" b="0" baseline="0" dirty="0" smtClean="0"/>
              <a:t>. </a:t>
            </a:r>
            <a:endParaRPr lang="en-GB" b="1" dirty="0"/>
          </a:p>
        </p:txBody>
      </p:sp>
      <p:sp>
        <p:nvSpPr>
          <p:cNvPr id="4" name="Slide Number Placeholder 3"/>
          <p:cNvSpPr>
            <a:spLocks noGrp="1"/>
          </p:cNvSpPr>
          <p:nvPr>
            <p:ph type="sldNum" sz="quarter" idx="10"/>
          </p:nvPr>
        </p:nvSpPr>
        <p:spPr/>
        <p:txBody>
          <a:bodyPr/>
          <a:lstStyle/>
          <a:p>
            <a:fld id="{B0AB4736-67E8-405A-8E3D-08D93F354B5E}" type="slidenum">
              <a:rPr lang="en-GB" smtClean="0"/>
              <a:t>25</a:t>
            </a:fld>
            <a:endParaRPr lang="en-GB"/>
          </a:p>
        </p:txBody>
      </p:sp>
    </p:spTree>
    <p:extLst>
      <p:ext uri="{BB962C8B-B14F-4D97-AF65-F5344CB8AC3E}">
        <p14:creationId xmlns:p14="http://schemas.microsoft.com/office/powerpoint/2010/main" val="31855600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smtClean="0"/>
              <a:t>Focus of Slide – </a:t>
            </a:r>
            <a:r>
              <a:rPr lang="en-GB" b="0" baseline="0" dirty="0" smtClean="0"/>
              <a:t>Five principles </a:t>
            </a:r>
            <a:endParaRPr lang="en-GB"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smtClean="0"/>
              <a:t>Context </a:t>
            </a:r>
            <a:r>
              <a:rPr lang="en-GB" baseline="0" dirty="0" smtClean="0"/>
              <a:t>These five principles support the work that schools are doing to make it meaningful by placing the UNCRC at the core of a child’s experience of education and at the core of school planning, teaching, decision-making, policies and practice rights become a reality for children and young people.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The next few slides will explain these in a little more detail, we will then go onto look at some case studies.</a:t>
            </a:r>
          </a:p>
          <a:p>
            <a:endParaRPr lang="en-GB" dirty="0" smtClean="0"/>
          </a:p>
          <a:p>
            <a:r>
              <a:rPr lang="en-GB" dirty="0" smtClean="0"/>
              <a:t>--------------------------------------------------------------------------------</a:t>
            </a:r>
          </a:p>
          <a:p>
            <a:endParaRPr lang="en-GB" dirty="0" smtClean="0"/>
          </a:p>
          <a:p>
            <a:r>
              <a:rPr lang="en-GB" b="1" dirty="0" err="1" smtClean="0"/>
              <a:t>Ffocws</a:t>
            </a:r>
            <a:r>
              <a:rPr lang="en-GB" b="1" dirty="0" smtClean="0"/>
              <a:t> y </a:t>
            </a:r>
            <a:r>
              <a:rPr lang="en-GB" b="1" dirty="0" err="1" smtClean="0"/>
              <a:t>Sleid</a:t>
            </a:r>
            <a:r>
              <a:rPr lang="en-GB" b="1" dirty="0" smtClean="0"/>
              <a:t> </a:t>
            </a:r>
            <a:r>
              <a:rPr lang="en-GB" b="0" dirty="0" smtClean="0"/>
              <a:t>– </a:t>
            </a:r>
            <a:r>
              <a:rPr lang="en-GB" b="0" dirty="0" err="1" smtClean="0"/>
              <a:t>Pum</a:t>
            </a:r>
            <a:r>
              <a:rPr lang="en-GB" b="0" dirty="0" smtClean="0"/>
              <a:t> </a:t>
            </a:r>
            <a:r>
              <a:rPr lang="en-GB" b="0" dirty="0" err="1" smtClean="0"/>
              <a:t>egwyddor</a:t>
            </a:r>
            <a:endParaRPr lang="en-GB" b="0" dirty="0" smtClean="0"/>
          </a:p>
          <a:p>
            <a:r>
              <a:rPr lang="en-GB" b="1" dirty="0" err="1" smtClean="0"/>
              <a:t>Cyd-destun</a:t>
            </a:r>
            <a:r>
              <a:rPr lang="en-GB" b="1" baseline="0" dirty="0" smtClean="0"/>
              <a:t> </a:t>
            </a:r>
            <a:r>
              <a:rPr lang="en-GB" b="0" baseline="0" dirty="0" err="1" smtClean="0"/>
              <a:t>Mae’r</a:t>
            </a:r>
            <a:r>
              <a:rPr lang="en-GB" b="0" baseline="0" dirty="0" smtClean="0"/>
              <a:t> </a:t>
            </a:r>
            <a:r>
              <a:rPr lang="en-GB" b="0" baseline="0" dirty="0" err="1" smtClean="0"/>
              <a:t>pum</a:t>
            </a:r>
            <a:r>
              <a:rPr lang="en-GB" b="0" baseline="0" dirty="0" smtClean="0"/>
              <a:t> </a:t>
            </a:r>
            <a:r>
              <a:rPr lang="en-GB" b="0" baseline="0" dirty="0" err="1" smtClean="0"/>
              <a:t>egwyddor</a:t>
            </a:r>
            <a:r>
              <a:rPr lang="en-GB" b="0" baseline="0" dirty="0" smtClean="0"/>
              <a:t> hon </a:t>
            </a:r>
            <a:r>
              <a:rPr lang="en-GB" b="0" baseline="0" dirty="0" err="1" smtClean="0"/>
              <a:t>yn</a:t>
            </a:r>
            <a:r>
              <a:rPr lang="en-GB" b="0" baseline="0" dirty="0" smtClean="0"/>
              <a:t> </a:t>
            </a:r>
            <a:r>
              <a:rPr lang="en-GB" b="0" baseline="0" dirty="0" err="1" smtClean="0"/>
              <a:t>cefnogi’r</a:t>
            </a:r>
            <a:r>
              <a:rPr lang="en-GB" b="0" baseline="0" dirty="0" smtClean="0"/>
              <a:t> </a:t>
            </a:r>
            <a:r>
              <a:rPr lang="en-GB" b="0" baseline="0" dirty="0" err="1" smtClean="0"/>
              <a:t>gwaith</a:t>
            </a:r>
            <a:r>
              <a:rPr lang="en-GB" b="0" baseline="0" dirty="0" smtClean="0"/>
              <a:t> </a:t>
            </a:r>
            <a:r>
              <a:rPr lang="en-GB" b="0" baseline="0" dirty="0" err="1" smtClean="0"/>
              <a:t>mae</a:t>
            </a:r>
            <a:r>
              <a:rPr lang="en-GB" b="0" baseline="0" dirty="0" smtClean="0"/>
              <a:t> </a:t>
            </a:r>
            <a:r>
              <a:rPr lang="en-GB" b="0" baseline="0" dirty="0" err="1" smtClean="0"/>
              <a:t>ysgolion</a:t>
            </a:r>
            <a:r>
              <a:rPr lang="en-GB" b="0" baseline="0" dirty="0" smtClean="0"/>
              <a:t> </a:t>
            </a:r>
            <a:r>
              <a:rPr lang="en-GB" b="0" baseline="0" dirty="0" err="1" smtClean="0"/>
              <a:t>yn</a:t>
            </a:r>
            <a:r>
              <a:rPr lang="en-GB" b="0" baseline="0" dirty="0" smtClean="0"/>
              <a:t> </a:t>
            </a:r>
            <a:r>
              <a:rPr lang="en-GB" b="0" baseline="0" dirty="0" err="1" smtClean="0"/>
              <a:t>ei</a:t>
            </a:r>
            <a:r>
              <a:rPr lang="en-GB" b="0" baseline="0" dirty="0" smtClean="0"/>
              <a:t> </a:t>
            </a:r>
            <a:r>
              <a:rPr lang="en-GB" b="0" baseline="0" dirty="0" err="1" smtClean="0"/>
              <a:t>wneud</a:t>
            </a:r>
            <a:r>
              <a:rPr lang="en-GB" b="0" baseline="0" dirty="0" smtClean="0"/>
              <a:t> i </a:t>
            </a:r>
            <a:r>
              <a:rPr lang="en-GB" b="0" baseline="0" dirty="0" err="1" smtClean="0"/>
              <a:t>sicrhau</a:t>
            </a:r>
            <a:r>
              <a:rPr lang="en-GB" b="0" baseline="0" dirty="0" smtClean="0"/>
              <a:t> </a:t>
            </a:r>
            <a:r>
              <a:rPr lang="en-GB" b="0" baseline="0" dirty="0" err="1" smtClean="0"/>
              <a:t>ei</a:t>
            </a:r>
            <a:r>
              <a:rPr lang="en-GB" b="0" baseline="0" dirty="0" smtClean="0"/>
              <a:t> </a:t>
            </a:r>
            <a:r>
              <a:rPr lang="en-GB" b="0" baseline="0" dirty="0" err="1" smtClean="0"/>
              <a:t>fod</a:t>
            </a:r>
            <a:r>
              <a:rPr lang="en-GB" b="0" baseline="0" dirty="0" smtClean="0"/>
              <a:t> </a:t>
            </a:r>
            <a:r>
              <a:rPr lang="en-GB" b="0" baseline="0" dirty="0" err="1" smtClean="0"/>
              <a:t>yn</a:t>
            </a:r>
            <a:r>
              <a:rPr lang="en-GB" b="0" baseline="0" dirty="0" smtClean="0"/>
              <a:t> </a:t>
            </a:r>
            <a:r>
              <a:rPr lang="en-GB" b="0" baseline="0" dirty="0" err="1" smtClean="0"/>
              <a:t>ystyrlon</a:t>
            </a:r>
            <a:r>
              <a:rPr lang="en-GB" b="0" baseline="0" dirty="0" smtClean="0"/>
              <a:t> </a:t>
            </a:r>
            <a:r>
              <a:rPr lang="en-GB" b="0" baseline="0" dirty="0" err="1" smtClean="0"/>
              <a:t>trwy</a:t>
            </a:r>
            <a:r>
              <a:rPr lang="en-GB" b="0" baseline="0" dirty="0" smtClean="0"/>
              <a:t> </a:t>
            </a:r>
            <a:r>
              <a:rPr lang="en-GB" b="0" baseline="0" dirty="0" err="1" smtClean="0"/>
              <a:t>wneud</a:t>
            </a:r>
            <a:r>
              <a:rPr lang="en-GB" b="0" baseline="0" dirty="0" smtClean="0"/>
              <a:t> CCUHP </a:t>
            </a:r>
            <a:r>
              <a:rPr lang="en-GB" b="0" baseline="0" dirty="0" err="1" smtClean="0"/>
              <a:t>yn</a:t>
            </a:r>
            <a:r>
              <a:rPr lang="en-GB" b="0" baseline="0" dirty="0" smtClean="0"/>
              <a:t> </a:t>
            </a:r>
            <a:r>
              <a:rPr lang="en-GB" b="0" baseline="0" dirty="0" err="1" smtClean="0"/>
              <a:t>greiddiol</a:t>
            </a:r>
            <a:r>
              <a:rPr lang="en-GB" b="0" baseline="0" dirty="0" smtClean="0"/>
              <a:t> i </a:t>
            </a:r>
            <a:r>
              <a:rPr lang="en-GB" b="0" baseline="0" dirty="0" err="1" smtClean="0"/>
              <a:t>brofiad</a:t>
            </a:r>
            <a:r>
              <a:rPr lang="en-GB" b="0" baseline="0" dirty="0" smtClean="0"/>
              <a:t> </a:t>
            </a:r>
            <a:r>
              <a:rPr lang="en-GB" b="0" baseline="0" dirty="0" err="1" smtClean="0"/>
              <a:t>plentyn</a:t>
            </a:r>
            <a:r>
              <a:rPr lang="en-GB" b="0" baseline="0" dirty="0" smtClean="0"/>
              <a:t> o </a:t>
            </a:r>
            <a:r>
              <a:rPr lang="en-GB" b="0" baseline="0" dirty="0" err="1" smtClean="0"/>
              <a:t>addysg</a:t>
            </a:r>
            <a:r>
              <a:rPr lang="en-GB" b="0" baseline="0" dirty="0" smtClean="0"/>
              <a:t> a </a:t>
            </a:r>
            <a:r>
              <a:rPr lang="en-GB" b="0" baseline="0" dirty="0" err="1" smtClean="0"/>
              <a:t>hefyd</a:t>
            </a:r>
            <a:r>
              <a:rPr lang="en-GB" b="0" baseline="0" dirty="0" smtClean="0"/>
              <a:t> i </a:t>
            </a:r>
            <a:r>
              <a:rPr lang="en-GB" b="0" baseline="0" dirty="0" err="1" smtClean="0"/>
              <a:t>gynllunio</a:t>
            </a:r>
            <a:r>
              <a:rPr lang="en-GB" b="0" baseline="0" dirty="0" smtClean="0"/>
              <a:t>, </a:t>
            </a:r>
            <a:r>
              <a:rPr lang="en-GB" b="0" baseline="0" dirty="0" err="1" smtClean="0"/>
              <a:t>addysgu</a:t>
            </a:r>
            <a:r>
              <a:rPr lang="en-GB" b="0" baseline="0" dirty="0" smtClean="0"/>
              <a:t>, </a:t>
            </a:r>
            <a:r>
              <a:rPr lang="en-GB" b="0" baseline="0" dirty="0" err="1" smtClean="0"/>
              <a:t>gwneud</a:t>
            </a:r>
            <a:r>
              <a:rPr lang="en-GB" b="0" baseline="0" dirty="0" smtClean="0"/>
              <a:t> </a:t>
            </a:r>
            <a:r>
              <a:rPr lang="en-GB" b="0" baseline="0" dirty="0" err="1" smtClean="0"/>
              <a:t>penderfyniadau</a:t>
            </a:r>
            <a:r>
              <a:rPr lang="en-GB" b="0" baseline="0" dirty="0" smtClean="0"/>
              <a:t>, </a:t>
            </a:r>
            <a:r>
              <a:rPr lang="en-GB" b="0" baseline="0" dirty="0" err="1" smtClean="0"/>
              <a:t>polisi</a:t>
            </a:r>
            <a:r>
              <a:rPr lang="en-GB" b="0" baseline="0" dirty="0" smtClean="0"/>
              <a:t> ac </a:t>
            </a:r>
            <a:r>
              <a:rPr lang="en-GB" b="0" baseline="0" dirty="0" err="1" smtClean="0"/>
              <a:t>ymarfer</a:t>
            </a:r>
            <a:r>
              <a:rPr lang="en-GB" b="0" baseline="0" dirty="0" smtClean="0"/>
              <a:t> </a:t>
            </a:r>
            <a:r>
              <a:rPr lang="en-GB" b="0" baseline="0" dirty="0" err="1" smtClean="0"/>
              <a:t>mewn</a:t>
            </a:r>
            <a:r>
              <a:rPr lang="en-GB" b="0" baseline="0" dirty="0" smtClean="0"/>
              <a:t> </a:t>
            </a:r>
            <a:r>
              <a:rPr lang="en-GB" b="0" baseline="0" dirty="0" err="1" smtClean="0"/>
              <a:t>ysgolion</a:t>
            </a:r>
            <a:r>
              <a:rPr lang="en-GB" b="0" baseline="0" dirty="0" smtClean="0"/>
              <a:t>, </a:t>
            </a:r>
            <a:r>
              <a:rPr lang="en-GB" b="0" baseline="0" dirty="0" err="1" smtClean="0"/>
              <a:t>fel</a:t>
            </a:r>
            <a:r>
              <a:rPr lang="en-GB" b="0" baseline="0" dirty="0" smtClean="0"/>
              <a:t> bod </a:t>
            </a:r>
            <a:r>
              <a:rPr lang="en-GB" b="0" baseline="0" dirty="0" err="1" smtClean="0"/>
              <a:t>hawliau’n</a:t>
            </a:r>
            <a:r>
              <a:rPr lang="en-GB" b="0" baseline="0" dirty="0" smtClean="0"/>
              <a:t> </a:t>
            </a:r>
            <a:r>
              <a:rPr lang="en-GB" b="0" baseline="0" dirty="0" err="1" smtClean="0"/>
              <a:t>cael</a:t>
            </a:r>
            <a:r>
              <a:rPr lang="en-GB" b="0" baseline="0" dirty="0" smtClean="0"/>
              <a:t> </a:t>
            </a:r>
            <a:r>
              <a:rPr lang="en-GB" b="0" baseline="0" dirty="0" err="1" smtClean="0"/>
              <a:t>eu</a:t>
            </a:r>
            <a:r>
              <a:rPr lang="en-GB" b="0" baseline="0" dirty="0" smtClean="0"/>
              <a:t> </a:t>
            </a:r>
            <a:r>
              <a:rPr lang="en-GB" b="0" baseline="0" dirty="0" err="1" smtClean="0"/>
              <a:t>gwireddu</a:t>
            </a:r>
            <a:r>
              <a:rPr lang="en-GB" b="0" baseline="0" dirty="0" smtClean="0"/>
              <a:t> i </a:t>
            </a:r>
            <a:r>
              <a:rPr lang="en-GB" b="0" baseline="0" dirty="0" err="1" smtClean="0"/>
              <a:t>blant</a:t>
            </a:r>
            <a:r>
              <a:rPr lang="en-GB" b="0" baseline="0" dirty="0" smtClean="0"/>
              <a:t> a </a:t>
            </a:r>
            <a:r>
              <a:rPr lang="en-GB" b="0" baseline="0" dirty="0" err="1" smtClean="0"/>
              <a:t>phobl</a:t>
            </a:r>
            <a:r>
              <a:rPr lang="en-GB" b="0" baseline="0" dirty="0" smtClean="0"/>
              <a:t> </a:t>
            </a:r>
            <a:r>
              <a:rPr lang="en-GB" b="0" baseline="0" dirty="0" err="1" smtClean="0"/>
              <a:t>ifanc</a:t>
            </a:r>
            <a:r>
              <a:rPr lang="en-GB" b="0" baseline="0" dirty="0" smtClean="0"/>
              <a:t>. </a:t>
            </a:r>
          </a:p>
          <a:p>
            <a:endParaRPr lang="en-GB" b="0" baseline="0" dirty="0" smtClean="0"/>
          </a:p>
          <a:p>
            <a:r>
              <a:rPr lang="en-GB" b="0" baseline="0" dirty="0" err="1" smtClean="0"/>
              <a:t>Bydd</a:t>
            </a:r>
            <a:r>
              <a:rPr lang="en-GB" b="0" baseline="0" dirty="0" smtClean="0"/>
              <a:t> y </a:t>
            </a:r>
            <a:r>
              <a:rPr lang="en-GB" b="0" baseline="0" dirty="0" err="1" smtClean="0"/>
              <a:t>sleidiau</a:t>
            </a:r>
            <a:r>
              <a:rPr lang="en-GB" b="0" baseline="0" dirty="0" smtClean="0"/>
              <a:t> </a:t>
            </a:r>
            <a:r>
              <a:rPr lang="en-GB" b="0" baseline="0" dirty="0" err="1" smtClean="0"/>
              <a:t>nesaf</a:t>
            </a:r>
            <a:r>
              <a:rPr lang="en-GB" b="0" baseline="0" dirty="0" smtClean="0"/>
              <a:t> </a:t>
            </a:r>
            <a:r>
              <a:rPr lang="en-GB" b="0" baseline="0" dirty="0" err="1" smtClean="0"/>
              <a:t>yn</a:t>
            </a:r>
            <a:r>
              <a:rPr lang="en-GB" b="0" baseline="0" dirty="0" smtClean="0"/>
              <a:t> </a:t>
            </a:r>
            <a:r>
              <a:rPr lang="en-GB" b="0" baseline="0" dirty="0" err="1" smtClean="0"/>
              <a:t>esbonio’r</a:t>
            </a:r>
            <a:r>
              <a:rPr lang="en-GB" b="0" baseline="0" dirty="0" smtClean="0"/>
              <a:t> </a:t>
            </a:r>
            <a:r>
              <a:rPr lang="en-GB" b="0" baseline="0" dirty="0" err="1" smtClean="0"/>
              <a:t>rhain</a:t>
            </a:r>
            <a:r>
              <a:rPr lang="en-GB" b="0" baseline="0" dirty="0" smtClean="0"/>
              <a:t> </a:t>
            </a:r>
            <a:r>
              <a:rPr lang="en-GB" b="0" baseline="0" dirty="0" err="1" smtClean="0"/>
              <a:t>yn</a:t>
            </a:r>
            <a:r>
              <a:rPr lang="en-GB" b="0" baseline="0" dirty="0" smtClean="0"/>
              <a:t> </a:t>
            </a:r>
            <a:r>
              <a:rPr lang="en-GB" b="0" baseline="0" dirty="0" err="1" smtClean="0"/>
              <a:t>fwy</a:t>
            </a:r>
            <a:r>
              <a:rPr lang="en-GB" b="0" baseline="0" dirty="0" smtClean="0"/>
              <a:t> </a:t>
            </a:r>
            <a:r>
              <a:rPr lang="en-GB" b="0" baseline="0" dirty="0" err="1" smtClean="0"/>
              <a:t>manwl</a:t>
            </a:r>
            <a:r>
              <a:rPr lang="en-GB" b="0" baseline="0" dirty="0" smtClean="0"/>
              <a:t>, </a:t>
            </a:r>
            <a:r>
              <a:rPr lang="en-GB" b="0" baseline="0" dirty="0" err="1" smtClean="0"/>
              <a:t>wedyn</a:t>
            </a:r>
            <a:r>
              <a:rPr lang="en-GB" b="0" baseline="0" dirty="0" smtClean="0"/>
              <a:t> </a:t>
            </a:r>
            <a:r>
              <a:rPr lang="en-GB" b="0" baseline="0" dirty="0" err="1" smtClean="0"/>
              <a:t>byddwn</a:t>
            </a:r>
            <a:r>
              <a:rPr lang="en-GB" b="0" baseline="0" dirty="0" smtClean="0"/>
              <a:t> </a:t>
            </a:r>
            <a:r>
              <a:rPr lang="en-GB" b="0" baseline="0" dirty="0" err="1" smtClean="0"/>
              <a:t>yn</a:t>
            </a:r>
            <a:r>
              <a:rPr lang="en-GB" b="0" baseline="0" dirty="0" smtClean="0"/>
              <a:t> </a:t>
            </a:r>
            <a:r>
              <a:rPr lang="en-GB" b="0" baseline="0" dirty="0" err="1" smtClean="0"/>
              <a:t>edrych</a:t>
            </a:r>
            <a:r>
              <a:rPr lang="en-GB" b="0" baseline="0" dirty="0" smtClean="0"/>
              <a:t> </a:t>
            </a:r>
            <a:r>
              <a:rPr lang="en-GB" b="0" baseline="0" dirty="0" err="1" smtClean="0"/>
              <a:t>ar</a:t>
            </a:r>
            <a:r>
              <a:rPr lang="en-GB" b="0" baseline="0" dirty="0" smtClean="0"/>
              <a:t> </a:t>
            </a:r>
            <a:r>
              <a:rPr lang="en-GB" b="0" baseline="0" dirty="0" err="1" smtClean="0"/>
              <a:t>astudiaethau</a:t>
            </a:r>
            <a:r>
              <a:rPr lang="en-GB" b="0" baseline="0" dirty="0" smtClean="0"/>
              <a:t> </a:t>
            </a:r>
            <a:r>
              <a:rPr lang="en-GB" b="0" baseline="0" dirty="0" err="1" smtClean="0"/>
              <a:t>achos</a:t>
            </a:r>
            <a:r>
              <a:rPr lang="en-GB" b="0" baseline="0" dirty="0" smtClean="0"/>
              <a:t>.</a:t>
            </a:r>
            <a:endParaRPr lang="en-GB" b="1" dirty="0"/>
          </a:p>
        </p:txBody>
      </p:sp>
      <p:sp>
        <p:nvSpPr>
          <p:cNvPr id="4" name="Slide Number Placeholder 3"/>
          <p:cNvSpPr>
            <a:spLocks noGrp="1"/>
          </p:cNvSpPr>
          <p:nvPr>
            <p:ph type="sldNum" sz="quarter" idx="10"/>
          </p:nvPr>
        </p:nvSpPr>
        <p:spPr/>
        <p:txBody>
          <a:bodyPr/>
          <a:lstStyle/>
          <a:p>
            <a:fld id="{B0AB4736-67E8-405A-8E3D-08D93F354B5E}" type="slidenum">
              <a:rPr lang="en-GB" smtClean="0"/>
              <a:t>26</a:t>
            </a:fld>
            <a:endParaRPr lang="en-GB"/>
          </a:p>
        </p:txBody>
      </p:sp>
    </p:spTree>
    <p:extLst>
      <p:ext uri="{BB962C8B-B14F-4D97-AF65-F5344CB8AC3E}">
        <p14:creationId xmlns:p14="http://schemas.microsoft.com/office/powerpoint/2010/main" val="14482413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smtClean="0"/>
              <a:t>Focus of Slide – </a:t>
            </a:r>
            <a:r>
              <a:rPr lang="en-GB" b="0" baseline="0" dirty="0" smtClean="0"/>
              <a:t>Video on Right Way</a:t>
            </a:r>
            <a:endParaRPr lang="en-GB"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smtClean="0"/>
              <a:t>Context </a:t>
            </a:r>
            <a:r>
              <a:rPr lang="en-GB" dirty="0" smtClean="0"/>
              <a:t>ENGLISH VIDEO - This video is designed to share with</a:t>
            </a:r>
            <a:r>
              <a:rPr lang="en-GB" baseline="0" dirty="0" smtClean="0"/>
              <a:t> pupils to explain what a Rights Based approach means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smtClean="0"/>
              <a:t>Activity</a:t>
            </a:r>
            <a:r>
              <a:rPr lang="en-GB" baseline="0" dirty="0" smtClean="0"/>
              <a:t> – video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p:txBody>
      </p:sp>
      <p:sp>
        <p:nvSpPr>
          <p:cNvPr id="4" name="Slide Number Placeholder 3"/>
          <p:cNvSpPr>
            <a:spLocks noGrp="1"/>
          </p:cNvSpPr>
          <p:nvPr>
            <p:ph type="sldNum" sz="quarter" idx="10"/>
          </p:nvPr>
        </p:nvSpPr>
        <p:spPr/>
        <p:txBody>
          <a:bodyPr/>
          <a:lstStyle/>
          <a:p>
            <a:fld id="{B0AB4736-67E8-405A-8E3D-08D93F354B5E}" type="slidenum">
              <a:rPr lang="en-GB" smtClean="0"/>
              <a:t>27</a:t>
            </a:fld>
            <a:endParaRPr lang="en-GB"/>
          </a:p>
        </p:txBody>
      </p:sp>
    </p:spTree>
    <p:extLst>
      <p:ext uri="{BB962C8B-B14F-4D97-AF65-F5344CB8AC3E}">
        <p14:creationId xmlns:p14="http://schemas.microsoft.com/office/powerpoint/2010/main" val="8716526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smtClean="0"/>
              <a:t>Ffocws</a:t>
            </a:r>
            <a:r>
              <a:rPr lang="en-GB" b="1" baseline="0" dirty="0" smtClean="0"/>
              <a:t> y </a:t>
            </a:r>
            <a:r>
              <a:rPr lang="en-GB" b="1" baseline="0" dirty="0" err="1" smtClean="0"/>
              <a:t>Sleid</a:t>
            </a:r>
            <a:r>
              <a:rPr lang="en-GB" b="1" baseline="0" dirty="0" smtClean="0"/>
              <a:t> </a:t>
            </a:r>
            <a:r>
              <a:rPr lang="en-GB" b="0" baseline="0" dirty="0" smtClean="0"/>
              <a:t>– </a:t>
            </a:r>
            <a:r>
              <a:rPr lang="en-GB" b="0" baseline="0" dirty="0" err="1" smtClean="0"/>
              <a:t>Fideo</a:t>
            </a:r>
            <a:r>
              <a:rPr lang="en-GB" b="0" baseline="0" dirty="0" smtClean="0"/>
              <a:t> </a:t>
            </a:r>
            <a:r>
              <a:rPr lang="en-GB" b="0" baseline="0" dirty="0" err="1" smtClean="0"/>
              <a:t>ar</a:t>
            </a:r>
            <a:r>
              <a:rPr lang="en-GB" b="0" baseline="0" dirty="0" smtClean="0"/>
              <a:t> y </a:t>
            </a:r>
            <a:r>
              <a:rPr lang="en-GB" b="0" baseline="0" dirty="0" err="1" smtClean="0"/>
              <a:t>Ffordd</a:t>
            </a:r>
            <a:r>
              <a:rPr lang="en-GB" b="0" baseline="0" dirty="0" smtClean="0"/>
              <a:t> </a:t>
            </a:r>
            <a:r>
              <a:rPr lang="en-GB" b="0" baseline="0" dirty="0" err="1" smtClean="0"/>
              <a:t>Gywir</a:t>
            </a:r>
            <a:endParaRPr lang="en-GB" b="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smtClean="0"/>
              <a:t>Cyd-destun</a:t>
            </a:r>
            <a:r>
              <a:rPr lang="en-GB" b="1" baseline="0" dirty="0" smtClean="0"/>
              <a:t> </a:t>
            </a:r>
            <a:r>
              <a:rPr lang="en-GB" b="0" baseline="0" dirty="0" smtClean="0"/>
              <a:t>FIDEO SAESNEG a </a:t>
            </a:r>
            <a:r>
              <a:rPr lang="en-GB" b="0" baseline="0" dirty="0" err="1" smtClean="0"/>
              <a:t>luniwyd</a:t>
            </a:r>
            <a:r>
              <a:rPr lang="en-GB" b="0" baseline="0" dirty="0" smtClean="0"/>
              <a:t> </a:t>
            </a:r>
            <a:r>
              <a:rPr lang="en-GB" b="0" baseline="0" dirty="0" err="1" smtClean="0"/>
              <a:t>i’w</a:t>
            </a:r>
            <a:r>
              <a:rPr lang="en-GB" b="0" baseline="0" dirty="0" smtClean="0"/>
              <a:t> </a:t>
            </a:r>
            <a:r>
              <a:rPr lang="en-GB" b="0" baseline="0" dirty="0" err="1" smtClean="0"/>
              <a:t>rannu</a:t>
            </a:r>
            <a:r>
              <a:rPr lang="en-GB" b="0" baseline="0" dirty="0" smtClean="0"/>
              <a:t> </a:t>
            </a:r>
            <a:r>
              <a:rPr lang="en-GB" b="0" baseline="0" dirty="0" err="1" smtClean="0"/>
              <a:t>gyda</a:t>
            </a:r>
            <a:r>
              <a:rPr lang="en-GB" b="0" baseline="0" dirty="0" smtClean="0"/>
              <a:t> </a:t>
            </a:r>
            <a:r>
              <a:rPr lang="en-GB" b="0" baseline="0" dirty="0" err="1" smtClean="0"/>
              <a:t>disgyblion</a:t>
            </a:r>
            <a:r>
              <a:rPr lang="en-GB" b="0" baseline="0" dirty="0" smtClean="0"/>
              <a:t> </a:t>
            </a:r>
            <a:r>
              <a:rPr lang="en-GB" b="0" baseline="0" dirty="0" err="1" smtClean="0"/>
              <a:t>er</a:t>
            </a:r>
            <a:r>
              <a:rPr lang="en-GB" b="0" baseline="0" dirty="0" smtClean="0"/>
              <a:t> </a:t>
            </a:r>
            <a:r>
              <a:rPr lang="en-GB" b="0" baseline="0" dirty="0" err="1" smtClean="0"/>
              <a:t>mwyn</a:t>
            </a:r>
            <a:r>
              <a:rPr lang="en-GB" b="0" baseline="0" dirty="0" smtClean="0"/>
              <a:t> </a:t>
            </a:r>
            <a:r>
              <a:rPr lang="en-GB" b="0" baseline="0" dirty="0" err="1" smtClean="0"/>
              <a:t>esbonio</a:t>
            </a:r>
            <a:r>
              <a:rPr lang="en-GB" b="0" baseline="0" dirty="0" smtClean="0"/>
              <a:t> </a:t>
            </a:r>
            <a:r>
              <a:rPr lang="en-GB" b="0" baseline="0" dirty="0" err="1" smtClean="0"/>
              <a:t>beth</a:t>
            </a:r>
            <a:r>
              <a:rPr lang="en-GB" b="0" baseline="0" dirty="0" smtClean="0"/>
              <a:t> </a:t>
            </a:r>
            <a:r>
              <a:rPr lang="en-GB" b="0" baseline="0" dirty="0" err="1" smtClean="0"/>
              <a:t>mae</a:t>
            </a:r>
            <a:r>
              <a:rPr lang="en-GB" b="0" baseline="0" dirty="0" smtClean="0"/>
              <a:t> dull </a:t>
            </a:r>
            <a:r>
              <a:rPr lang="en-GB" b="0" baseline="0" dirty="0" err="1" smtClean="0"/>
              <a:t>gweithredu</a:t>
            </a:r>
            <a:r>
              <a:rPr lang="en-GB" b="0" baseline="0" dirty="0" smtClean="0"/>
              <a:t> </a:t>
            </a:r>
            <a:r>
              <a:rPr lang="en-GB" b="0" baseline="0" dirty="0" err="1" smtClean="0"/>
              <a:t>seiliedig</a:t>
            </a:r>
            <a:r>
              <a:rPr lang="en-GB" b="0" baseline="0" dirty="0" smtClean="0"/>
              <a:t> </a:t>
            </a:r>
            <a:r>
              <a:rPr lang="en-GB" b="0" baseline="0" dirty="0" err="1" smtClean="0"/>
              <a:t>ar</a:t>
            </a:r>
            <a:r>
              <a:rPr lang="en-GB" b="0" baseline="0" dirty="0" smtClean="0"/>
              <a:t> </a:t>
            </a:r>
            <a:r>
              <a:rPr lang="en-GB" b="0" baseline="0" dirty="0" err="1" smtClean="0"/>
              <a:t>hawliau</a:t>
            </a:r>
            <a:r>
              <a:rPr lang="en-GB" b="0" baseline="0" dirty="0" smtClean="0"/>
              <a:t> </a:t>
            </a:r>
            <a:r>
              <a:rPr lang="en-GB" b="0" baseline="0" dirty="0" err="1" smtClean="0"/>
              <a:t>yn</a:t>
            </a:r>
            <a:r>
              <a:rPr lang="en-GB" b="0" baseline="0" dirty="0" smtClean="0"/>
              <a:t> </a:t>
            </a:r>
            <a:r>
              <a:rPr lang="en-GB" b="0" baseline="0" dirty="0" err="1" smtClean="0"/>
              <a:t>ei</a:t>
            </a:r>
            <a:r>
              <a:rPr lang="en-GB" b="0" baseline="0" dirty="0" smtClean="0"/>
              <a:t> </a:t>
            </a:r>
            <a:r>
              <a:rPr lang="en-GB" b="0" baseline="0" dirty="0" err="1" smtClean="0"/>
              <a:t>olygu</a:t>
            </a:r>
            <a:endParaRPr lang="en-GB" b="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smtClean="0"/>
              <a:t>Gweithgaredd</a:t>
            </a:r>
            <a:r>
              <a:rPr lang="en-GB" b="1" baseline="0" dirty="0" smtClean="0"/>
              <a:t> </a:t>
            </a:r>
            <a:r>
              <a:rPr lang="en-GB" b="0" baseline="0" dirty="0" smtClean="0"/>
              <a:t>- </a:t>
            </a:r>
            <a:r>
              <a:rPr lang="en-GB" b="0" baseline="0" dirty="0" err="1" smtClean="0"/>
              <a:t>fideo</a:t>
            </a:r>
            <a:endParaRPr lang="en-GB" b="1"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p:txBody>
      </p:sp>
      <p:sp>
        <p:nvSpPr>
          <p:cNvPr id="4" name="Slide Number Placeholder 3"/>
          <p:cNvSpPr>
            <a:spLocks noGrp="1"/>
          </p:cNvSpPr>
          <p:nvPr>
            <p:ph type="sldNum" sz="quarter" idx="10"/>
          </p:nvPr>
        </p:nvSpPr>
        <p:spPr/>
        <p:txBody>
          <a:bodyPr/>
          <a:lstStyle/>
          <a:p>
            <a:fld id="{B0AB4736-67E8-405A-8E3D-08D93F354B5E}" type="slidenum">
              <a:rPr lang="en-GB" smtClean="0"/>
              <a:t>28</a:t>
            </a:fld>
            <a:endParaRPr lang="en-GB"/>
          </a:p>
        </p:txBody>
      </p:sp>
    </p:spTree>
    <p:extLst>
      <p:ext uri="{BB962C8B-B14F-4D97-AF65-F5344CB8AC3E}">
        <p14:creationId xmlns:p14="http://schemas.microsoft.com/office/powerpoint/2010/main" val="41635278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smtClean="0"/>
              <a:t>Focus of Slide – </a:t>
            </a:r>
            <a:r>
              <a:rPr lang="en-GB" b="0" baseline="0" dirty="0" smtClean="0"/>
              <a:t>Video example</a:t>
            </a:r>
            <a:endParaRPr lang="en-GB"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smtClean="0"/>
              <a:t>Context </a:t>
            </a:r>
            <a:r>
              <a:rPr lang="en-GB" dirty="0" smtClean="0"/>
              <a:t>Here is an example of  rights in practice</a:t>
            </a:r>
            <a:r>
              <a:rPr lang="en-GB" baseline="0" dirty="0" smtClean="0"/>
              <a:t> in a primary school setting – this is from </a:t>
            </a:r>
            <a:r>
              <a:rPr lang="en-GB" baseline="0" dirty="0" err="1" smtClean="0"/>
              <a:t>Hafod</a:t>
            </a:r>
            <a:r>
              <a:rPr lang="en-GB" baseline="0" dirty="0" smtClean="0"/>
              <a:t> Primary School in Swansea which has embedded rights into practice and here staff and pupils explain how important this is to them.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smtClean="0"/>
              <a:t>Activity</a:t>
            </a:r>
            <a:r>
              <a:rPr lang="en-GB" baseline="0" dirty="0" smtClean="0"/>
              <a:t> – Video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smtClean="0"/>
              <a:t>Ffocws</a:t>
            </a:r>
            <a:r>
              <a:rPr lang="en-GB" b="1" baseline="0" dirty="0" smtClean="0"/>
              <a:t> y </a:t>
            </a:r>
            <a:r>
              <a:rPr lang="en-GB" b="1" baseline="0" dirty="0" err="1" smtClean="0"/>
              <a:t>Sleid</a:t>
            </a:r>
            <a:r>
              <a:rPr lang="en-GB" b="1" baseline="0" dirty="0" smtClean="0"/>
              <a:t> </a:t>
            </a:r>
            <a:r>
              <a:rPr lang="en-GB" b="0" baseline="0" dirty="0" smtClean="0"/>
              <a:t>– </a:t>
            </a:r>
            <a:r>
              <a:rPr lang="en-GB" b="0" baseline="0" dirty="0" err="1" smtClean="0"/>
              <a:t>Enghraifft</a:t>
            </a:r>
            <a:r>
              <a:rPr lang="en-GB" b="0" baseline="0" dirty="0" smtClean="0"/>
              <a:t> o </a:t>
            </a:r>
            <a:r>
              <a:rPr lang="en-GB" b="0" baseline="0" dirty="0" err="1" smtClean="0"/>
              <a:t>fideo</a:t>
            </a:r>
            <a:endParaRPr lang="en-GB" b="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smtClean="0"/>
              <a:t>Cyd-destun</a:t>
            </a:r>
            <a:r>
              <a:rPr lang="en-GB" b="1" baseline="0" dirty="0" smtClean="0"/>
              <a:t> </a:t>
            </a:r>
            <a:r>
              <a:rPr lang="en-GB" b="0" baseline="0" dirty="0" err="1" smtClean="0"/>
              <a:t>Dyma</a:t>
            </a:r>
            <a:r>
              <a:rPr lang="en-GB" b="0" baseline="0" dirty="0" smtClean="0"/>
              <a:t> </a:t>
            </a:r>
            <a:r>
              <a:rPr lang="en-GB" b="0" baseline="0" dirty="0" err="1" smtClean="0"/>
              <a:t>enghraifft</a:t>
            </a:r>
            <a:r>
              <a:rPr lang="en-GB" b="0" baseline="0" dirty="0" smtClean="0"/>
              <a:t> o </a:t>
            </a:r>
            <a:r>
              <a:rPr lang="en-GB" b="0" baseline="0" dirty="0" err="1" smtClean="0"/>
              <a:t>hawliau</a:t>
            </a:r>
            <a:r>
              <a:rPr lang="en-GB" b="0" baseline="0" dirty="0" smtClean="0"/>
              <a:t> </a:t>
            </a:r>
            <a:r>
              <a:rPr lang="en-GB" b="0" baseline="0" dirty="0" err="1" smtClean="0"/>
              <a:t>ar</a:t>
            </a:r>
            <a:r>
              <a:rPr lang="en-GB" b="0" baseline="0" dirty="0" smtClean="0"/>
              <a:t> </a:t>
            </a:r>
            <a:r>
              <a:rPr lang="en-GB" b="0" baseline="0" dirty="0" err="1" smtClean="0"/>
              <a:t>waith</a:t>
            </a:r>
            <a:r>
              <a:rPr lang="en-GB" b="0" baseline="0" dirty="0" smtClean="0"/>
              <a:t> </a:t>
            </a:r>
            <a:r>
              <a:rPr lang="en-GB" b="0" baseline="0" dirty="0" err="1" smtClean="0"/>
              <a:t>mewn</a:t>
            </a:r>
            <a:r>
              <a:rPr lang="en-GB" b="0" baseline="0" dirty="0" smtClean="0"/>
              <a:t> </a:t>
            </a:r>
            <a:r>
              <a:rPr lang="en-GB" b="0" baseline="0" dirty="0" err="1" smtClean="0"/>
              <a:t>cyd-destun</a:t>
            </a:r>
            <a:r>
              <a:rPr lang="en-GB" b="0" baseline="0" dirty="0" smtClean="0"/>
              <a:t> </a:t>
            </a:r>
            <a:r>
              <a:rPr lang="en-GB" b="0" baseline="0" dirty="0" err="1" smtClean="0"/>
              <a:t>ysgol</a:t>
            </a:r>
            <a:r>
              <a:rPr lang="en-GB" b="0" baseline="0" dirty="0" smtClean="0"/>
              <a:t> </a:t>
            </a:r>
            <a:r>
              <a:rPr lang="en-GB" b="0" baseline="0" dirty="0" err="1" smtClean="0"/>
              <a:t>gynradd</a:t>
            </a:r>
            <a:r>
              <a:rPr lang="en-GB" b="0" baseline="0" dirty="0" smtClean="0"/>
              <a:t> – </a:t>
            </a:r>
            <a:r>
              <a:rPr lang="en-GB" b="0" baseline="0" dirty="0" err="1" smtClean="0"/>
              <a:t>sef</a:t>
            </a:r>
            <a:r>
              <a:rPr lang="en-GB" b="0" baseline="0" dirty="0" smtClean="0"/>
              <a:t> Ysgol </a:t>
            </a:r>
            <a:r>
              <a:rPr lang="en-GB" b="0" baseline="0" dirty="0" err="1" smtClean="0"/>
              <a:t>Gynradd</a:t>
            </a:r>
            <a:r>
              <a:rPr lang="en-GB" b="0" baseline="0" dirty="0" smtClean="0"/>
              <a:t> </a:t>
            </a:r>
            <a:r>
              <a:rPr lang="en-GB" b="0" baseline="0" dirty="0" err="1" smtClean="0"/>
              <a:t>yr</a:t>
            </a:r>
            <a:r>
              <a:rPr lang="en-GB" b="0" baseline="0" dirty="0" smtClean="0"/>
              <a:t> </a:t>
            </a:r>
            <a:r>
              <a:rPr lang="en-GB" b="0" baseline="0" dirty="0" err="1" smtClean="0"/>
              <a:t>Hafod</a:t>
            </a:r>
            <a:r>
              <a:rPr lang="en-GB" b="0" baseline="0" dirty="0" smtClean="0"/>
              <a:t> </a:t>
            </a:r>
            <a:r>
              <a:rPr lang="en-GB" b="0" baseline="0" dirty="0" err="1" smtClean="0"/>
              <a:t>yn</a:t>
            </a:r>
            <a:r>
              <a:rPr lang="en-GB" b="0" baseline="0" dirty="0" smtClean="0"/>
              <a:t> </a:t>
            </a:r>
            <a:r>
              <a:rPr lang="en-GB" b="0" baseline="0" dirty="0" err="1" smtClean="0"/>
              <a:t>Abertawe</a:t>
            </a:r>
            <a:r>
              <a:rPr lang="en-GB" b="0" baseline="0" dirty="0" smtClean="0"/>
              <a:t> </a:t>
            </a:r>
            <a:r>
              <a:rPr lang="en-GB" b="0" baseline="0" dirty="0" err="1" smtClean="0"/>
              <a:t>sydd</a:t>
            </a:r>
            <a:r>
              <a:rPr lang="en-GB" b="0" baseline="0" dirty="0" smtClean="0"/>
              <a:t> </a:t>
            </a:r>
            <a:r>
              <a:rPr lang="en-GB" b="0" baseline="0" dirty="0" err="1" smtClean="0"/>
              <a:t>wedi</a:t>
            </a:r>
            <a:r>
              <a:rPr lang="en-GB" b="0" baseline="0" dirty="0" smtClean="0"/>
              <a:t> </a:t>
            </a:r>
            <a:r>
              <a:rPr lang="en-GB" b="0" baseline="0" dirty="0" err="1" smtClean="0"/>
              <a:t>ymgorffori</a:t>
            </a:r>
            <a:r>
              <a:rPr lang="en-GB" b="0" baseline="0" dirty="0" smtClean="0"/>
              <a:t> </a:t>
            </a:r>
            <a:r>
              <a:rPr lang="en-GB" b="0" baseline="0" dirty="0" err="1" smtClean="0"/>
              <a:t>hawliau</a:t>
            </a:r>
            <a:r>
              <a:rPr lang="en-GB" b="0" baseline="0" dirty="0" smtClean="0"/>
              <a:t> </a:t>
            </a:r>
            <a:r>
              <a:rPr lang="en-GB" b="0" baseline="0" dirty="0" err="1" smtClean="0"/>
              <a:t>yn</a:t>
            </a:r>
            <a:r>
              <a:rPr lang="en-GB" b="0" baseline="0" dirty="0" smtClean="0"/>
              <a:t> </a:t>
            </a:r>
            <a:r>
              <a:rPr lang="en-GB" b="0" baseline="0" dirty="0" err="1" smtClean="0"/>
              <a:t>eu</a:t>
            </a:r>
            <a:r>
              <a:rPr lang="en-GB" b="0" baseline="0" dirty="0" smtClean="0"/>
              <a:t> </a:t>
            </a:r>
            <a:r>
              <a:rPr lang="en-GB" b="0" baseline="0" dirty="0" err="1" smtClean="0"/>
              <a:t>hymarfer</a:t>
            </a:r>
            <a:r>
              <a:rPr lang="en-GB" b="0" baseline="0" dirty="0" smtClean="0"/>
              <a:t>, ac </a:t>
            </a:r>
            <a:r>
              <a:rPr lang="en-GB" b="0" baseline="0" dirty="0" err="1" smtClean="0"/>
              <a:t>yma</a:t>
            </a:r>
            <a:r>
              <a:rPr lang="en-GB" b="0" baseline="0" dirty="0" smtClean="0"/>
              <a:t> </a:t>
            </a:r>
            <a:r>
              <a:rPr lang="en-GB" b="0" baseline="0" dirty="0" err="1" smtClean="0"/>
              <a:t>mae’r</a:t>
            </a:r>
            <a:r>
              <a:rPr lang="en-GB" b="0" baseline="0" dirty="0" smtClean="0"/>
              <a:t> staff </a:t>
            </a:r>
            <a:r>
              <a:rPr lang="en-GB" b="0" baseline="0" dirty="0" err="1" smtClean="0"/>
              <a:t>a’r</a:t>
            </a:r>
            <a:r>
              <a:rPr lang="en-GB" b="0" baseline="0" dirty="0" smtClean="0"/>
              <a:t> </a:t>
            </a:r>
            <a:r>
              <a:rPr lang="en-GB" b="0" baseline="0" dirty="0" err="1" smtClean="0"/>
              <a:t>disgyblion</a:t>
            </a:r>
            <a:r>
              <a:rPr lang="en-GB" b="0" baseline="0" dirty="0" smtClean="0"/>
              <a:t> </a:t>
            </a:r>
            <a:r>
              <a:rPr lang="en-GB" b="0" baseline="0" dirty="0" err="1" smtClean="0"/>
              <a:t>yn</a:t>
            </a:r>
            <a:r>
              <a:rPr lang="en-GB" b="0" baseline="0" dirty="0" smtClean="0"/>
              <a:t> </a:t>
            </a:r>
            <a:r>
              <a:rPr lang="en-GB" b="0" baseline="0" dirty="0" err="1" smtClean="0"/>
              <a:t>esbonio</a:t>
            </a:r>
            <a:r>
              <a:rPr lang="en-GB" b="0" baseline="0" dirty="0" smtClean="0"/>
              <a:t> pa </a:t>
            </a:r>
            <a:r>
              <a:rPr lang="en-GB" b="0" baseline="0" dirty="0" err="1" smtClean="0"/>
              <a:t>mor</a:t>
            </a:r>
            <a:r>
              <a:rPr lang="en-GB" b="0" baseline="0" dirty="0" smtClean="0"/>
              <a:t> </a:t>
            </a:r>
            <a:r>
              <a:rPr lang="en-GB" b="0" baseline="0" dirty="0" err="1" smtClean="0"/>
              <a:t>bwysig</a:t>
            </a:r>
            <a:r>
              <a:rPr lang="en-GB" b="0" baseline="0" dirty="0" smtClean="0"/>
              <a:t> </a:t>
            </a:r>
            <a:r>
              <a:rPr lang="en-GB" b="0" baseline="0" dirty="0" err="1" smtClean="0"/>
              <a:t>yw</a:t>
            </a:r>
            <a:r>
              <a:rPr lang="en-GB" b="0" baseline="0" dirty="0" smtClean="0"/>
              <a:t> </a:t>
            </a:r>
            <a:r>
              <a:rPr lang="en-GB" b="0" baseline="0" dirty="0" err="1" smtClean="0"/>
              <a:t>hynny</a:t>
            </a:r>
            <a:r>
              <a:rPr lang="en-GB" b="0" baseline="0" dirty="0" smtClean="0"/>
              <a:t> </a:t>
            </a:r>
            <a:r>
              <a:rPr lang="en-GB" b="0" baseline="0" dirty="0" err="1" smtClean="0"/>
              <a:t>iddyn</a:t>
            </a:r>
            <a:r>
              <a:rPr lang="en-GB" b="0" baseline="0" dirty="0" smtClean="0"/>
              <a:t> </a:t>
            </a:r>
            <a:r>
              <a:rPr lang="en-GB" b="0" baseline="0" dirty="0" err="1" smtClean="0"/>
              <a:t>nhw</a:t>
            </a:r>
            <a:r>
              <a:rPr lang="en-GB" b="0" baseline="0"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smtClean="0"/>
              <a:t>Gweithgaredd </a:t>
            </a:r>
            <a:r>
              <a:rPr lang="en-GB" b="0" baseline="0" dirty="0" smtClean="0"/>
              <a:t>- </a:t>
            </a:r>
            <a:r>
              <a:rPr lang="en-GB" b="0" baseline="0" dirty="0" err="1" smtClean="0"/>
              <a:t>Fideo</a:t>
            </a:r>
            <a:endParaRPr lang="en-GB" b="1"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p:txBody>
      </p:sp>
      <p:sp>
        <p:nvSpPr>
          <p:cNvPr id="4" name="Slide Number Placeholder 3"/>
          <p:cNvSpPr>
            <a:spLocks noGrp="1"/>
          </p:cNvSpPr>
          <p:nvPr>
            <p:ph type="sldNum" sz="quarter" idx="10"/>
          </p:nvPr>
        </p:nvSpPr>
        <p:spPr/>
        <p:txBody>
          <a:bodyPr/>
          <a:lstStyle/>
          <a:p>
            <a:fld id="{B0AB4736-67E8-405A-8E3D-08D93F354B5E}" type="slidenum">
              <a:rPr lang="en-GB" smtClean="0"/>
              <a:t>29</a:t>
            </a:fld>
            <a:endParaRPr lang="en-GB"/>
          </a:p>
        </p:txBody>
      </p:sp>
    </p:spTree>
    <p:extLst>
      <p:ext uri="{BB962C8B-B14F-4D97-AF65-F5344CB8AC3E}">
        <p14:creationId xmlns:p14="http://schemas.microsoft.com/office/powerpoint/2010/main" val="13880149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smtClean="0"/>
              <a:t>Why do we need a children’s right approach?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smtClean="0"/>
              <a:t>Let’s look at what children and</a:t>
            </a:r>
            <a:r>
              <a:rPr lang="en-GB" b="0" baseline="0" dirty="0" smtClean="0"/>
              <a:t> young people tell us about their education.  In 2018 and 2019 the Children’s Commissioner for Wales surveyed children, young people and professionals across Wales.  You can see the numbers taking part in this survey on this slide.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smtClean="0"/>
              <a:t>Pam bod </a:t>
            </a:r>
            <a:r>
              <a:rPr lang="en-GB" b="1" baseline="0" dirty="0" err="1" smtClean="0"/>
              <a:t>angen</a:t>
            </a:r>
            <a:r>
              <a:rPr lang="en-GB" b="1" baseline="0" dirty="0" smtClean="0"/>
              <a:t> dull </a:t>
            </a:r>
            <a:r>
              <a:rPr lang="en-GB" b="1" baseline="0" dirty="0" err="1" smtClean="0"/>
              <a:t>hawliau</a:t>
            </a:r>
            <a:r>
              <a:rPr lang="en-GB" b="1" baseline="0" dirty="0" smtClean="0"/>
              <a:t> plant?</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smtClean="0"/>
              <a:t>Dyma</a:t>
            </a:r>
            <a:r>
              <a:rPr lang="en-GB" b="0" baseline="0" dirty="0" smtClean="0"/>
              <a:t> </a:t>
            </a:r>
            <a:r>
              <a:rPr lang="en-GB" b="0" baseline="0" dirty="0" err="1" smtClean="0"/>
              <a:t>beth</a:t>
            </a:r>
            <a:r>
              <a:rPr lang="en-GB" b="0" baseline="0" dirty="0" smtClean="0"/>
              <a:t> </a:t>
            </a:r>
            <a:r>
              <a:rPr lang="en-GB" b="0" baseline="0" dirty="0" err="1" smtClean="0"/>
              <a:t>mae</a:t>
            </a:r>
            <a:r>
              <a:rPr lang="en-GB" b="0" baseline="0" dirty="0" smtClean="0"/>
              <a:t> plant </a:t>
            </a:r>
            <a:r>
              <a:rPr lang="en-GB" b="0" baseline="0" dirty="0" err="1" smtClean="0"/>
              <a:t>wedi</a:t>
            </a:r>
            <a:r>
              <a:rPr lang="en-GB" b="0" baseline="0" dirty="0" smtClean="0"/>
              <a:t> </a:t>
            </a:r>
            <a:r>
              <a:rPr lang="en-GB" b="0" baseline="0" dirty="0" err="1" smtClean="0"/>
              <a:t>dweud</a:t>
            </a:r>
            <a:r>
              <a:rPr lang="en-GB" b="0" baseline="0" dirty="0" smtClean="0"/>
              <a:t> am </a:t>
            </a:r>
            <a:r>
              <a:rPr lang="en-GB" b="0" baseline="0" dirty="0" err="1" smtClean="0"/>
              <a:t>eu</a:t>
            </a:r>
            <a:r>
              <a:rPr lang="en-GB" b="0" baseline="0" dirty="0" smtClean="0"/>
              <a:t> </a:t>
            </a:r>
            <a:r>
              <a:rPr lang="en-GB" b="0" baseline="0" dirty="0" err="1" smtClean="0"/>
              <a:t>haddysg</a:t>
            </a:r>
            <a:r>
              <a:rPr lang="en-GB" b="0" baseline="0" dirty="0" smtClean="0"/>
              <a:t>. </a:t>
            </a:r>
            <a:r>
              <a:rPr lang="en-GB" b="0" baseline="0" dirty="0" err="1" smtClean="0"/>
              <a:t>Yn</a:t>
            </a:r>
            <a:r>
              <a:rPr lang="en-GB" b="0" baseline="0" dirty="0" smtClean="0"/>
              <a:t> 2018 a 2019 </a:t>
            </a:r>
            <a:r>
              <a:rPr lang="en-GB" b="0" baseline="0" dirty="0" err="1" smtClean="0"/>
              <a:t>wnaethon</a:t>
            </a:r>
            <a:r>
              <a:rPr lang="en-GB" b="0" baseline="0" dirty="0" smtClean="0"/>
              <a:t> </a:t>
            </a:r>
            <a:r>
              <a:rPr lang="en-GB" b="0" baseline="0" dirty="0" err="1" smtClean="0"/>
              <a:t>ni</a:t>
            </a:r>
            <a:r>
              <a:rPr lang="en-GB" b="0" baseline="0" dirty="0" smtClean="0"/>
              <a:t> </a:t>
            </a:r>
            <a:r>
              <a:rPr lang="en-GB" b="0" baseline="0" dirty="0" err="1" smtClean="0"/>
              <a:t>cwestiynnu</a:t>
            </a:r>
            <a:r>
              <a:rPr lang="en-GB" b="0" baseline="0" dirty="0" smtClean="0"/>
              <a:t> plant, </a:t>
            </a:r>
            <a:r>
              <a:rPr lang="en-GB" b="0" baseline="0" dirty="0" err="1" smtClean="0"/>
              <a:t>pobl</a:t>
            </a:r>
            <a:r>
              <a:rPr lang="en-GB" b="0" baseline="0" dirty="0" smtClean="0"/>
              <a:t> </a:t>
            </a:r>
            <a:r>
              <a:rPr lang="en-GB" b="0" baseline="0" dirty="0" err="1" smtClean="0"/>
              <a:t>ifanc</a:t>
            </a:r>
            <a:r>
              <a:rPr lang="en-GB" b="0" baseline="0" dirty="0" smtClean="0"/>
              <a:t> ac </a:t>
            </a:r>
            <a:r>
              <a:rPr lang="en-GB" b="0" baseline="0" dirty="0" err="1" smtClean="0"/>
              <a:t>oedolion</a:t>
            </a:r>
            <a:r>
              <a:rPr lang="en-GB" b="0" baseline="0" dirty="0" smtClean="0"/>
              <a:t> </a:t>
            </a:r>
            <a:r>
              <a:rPr lang="en-GB" b="0" baseline="0" dirty="0" err="1" smtClean="0"/>
              <a:t>trwy</a:t>
            </a:r>
            <a:r>
              <a:rPr lang="en-GB" b="0" baseline="0" dirty="0" smtClean="0"/>
              <a:t> </a:t>
            </a:r>
            <a:r>
              <a:rPr lang="en-GB" b="0" baseline="0" dirty="0" err="1" smtClean="0"/>
              <a:t>holiadur</a:t>
            </a:r>
            <a:r>
              <a:rPr lang="en-GB" b="0" baseline="0" dirty="0" smtClean="0"/>
              <a:t>. </a:t>
            </a:r>
            <a:r>
              <a:rPr lang="en-GB" b="0" baseline="0" dirty="0" err="1" smtClean="0"/>
              <a:t>Mae’r</a:t>
            </a:r>
            <a:r>
              <a:rPr lang="en-GB" b="0" baseline="0" dirty="0" smtClean="0"/>
              <a:t> </a:t>
            </a:r>
            <a:r>
              <a:rPr lang="en-GB" b="0" baseline="0" dirty="0" err="1" smtClean="0"/>
              <a:t>sleid</a:t>
            </a:r>
            <a:r>
              <a:rPr lang="en-GB" b="0" baseline="0" dirty="0" smtClean="0"/>
              <a:t> </a:t>
            </a:r>
            <a:r>
              <a:rPr lang="en-GB" b="0" baseline="0" dirty="0" err="1" smtClean="0"/>
              <a:t>yma</a:t>
            </a:r>
            <a:r>
              <a:rPr lang="en-GB" b="0" baseline="0" dirty="0" smtClean="0"/>
              <a:t> </a:t>
            </a:r>
            <a:r>
              <a:rPr lang="en-GB" b="0" baseline="0" dirty="0" err="1" smtClean="0"/>
              <a:t>yn</a:t>
            </a:r>
            <a:r>
              <a:rPr lang="en-GB" b="0" baseline="0" dirty="0" smtClean="0"/>
              <a:t> </a:t>
            </a:r>
            <a:r>
              <a:rPr lang="en-GB" b="0" baseline="0" dirty="0" err="1" smtClean="0"/>
              <a:t>dangos</a:t>
            </a:r>
            <a:r>
              <a:rPr lang="en-GB" b="0" baseline="0" dirty="0" smtClean="0"/>
              <a:t> faint </a:t>
            </a:r>
            <a:r>
              <a:rPr lang="en-GB" b="0" baseline="0" dirty="0" err="1" smtClean="0"/>
              <a:t>wnaeth</a:t>
            </a:r>
            <a:r>
              <a:rPr lang="en-GB" b="0" baseline="0" dirty="0" smtClean="0"/>
              <a:t> </a:t>
            </a:r>
            <a:r>
              <a:rPr lang="en-GB" b="0" baseline="0" dirty="0" err="1" smtClean="0"/>
              <a:t>ateb</a:t>
            </a:r>
            <a:r>
              <a:rPr lang="en-GB" b="0" baseline="0" dirty="0" smtClean="0"/>
              <a:t> </a:t>
            </a:r>
            <a:r>
              <a:rPr lang="en-GB" b="0" baseline="0" dirty="0" err="1" smtClean="0"/>
              <a:t>yr</a:t>
            </a:r>
            <a:r>
              <a:rPr lang="en-GB" b="0" baseline="0" dirty="0" smtClean="0"/>
              <a:t> </a:t>
            </a:r>
            <a:r>
              <a:rPr lang="en-GB" b="0" baseline="0" dirty="0" err="1" smtClean="0"/>
              <a:t>holiadur</a:t>
            </a:r>
            <a:r>
              <a:rPr lang="en-GB" b="0" baseline="0" dirty="0" smtClean="0"/>
              <a:t>.</a:t>
            </a:r>
          </a:p>
        </p:txBody>
      </p:sp>
      <p:sp>
        <p:nvSpPr>
          <p:cNvPr id="4" name="Slide Number Placeholder 3"/>
          <p:cNvSpPr>
            <a:spLocks noGrp="1"/>
          </p:cNvSpPr>
          <p:nvPr>
            <p:ph type="sldNum" sz="quarter" idx="10"/>
          </p:nvPr>
        </p:nvSpPr>
        <p:spPr/>
        <p:txBody>
          <a:bodyPr/>
          <a:lstStyle/>
          <a:p>
            <a:fld id="{B0AB4736-67E8-405A-8E3D-08D93F354B5E}" type="slidenum">
              <a:rPr lang="en-GB" smtClean="0"/>
              <a:t>30</a:t>
            </a:fld>
            <a:endParaRPr lang="en-GB"/>
          </a:p>
        </p:txBody>
      </p:sp>
    </p:spTree>
    <p:extLst>
      <p:ext uri="{BB962C8B-B14F-4D97-AF65-F5344CB8AC3E}">
        <p14:creationId xmlns:p14="http://schemas.microsoft.com/office/powerpoint/2010/main" val="30727059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sz="2000"/>
            </a:pPr>
            <a:r>
              <a:rPr lang="en-GB" dirty="0" smtClean="0"/>
              <a:t>This quiz will help introduce the UNCRC and the Children’s Commissioner for Wales to participants.</a:t>
            </a:r>
          </a:p>
          <a:p>
            <a:pPr>
              <a:defRPr sz="2000"/>
            </a:pPr>
            <a:endParaRPr lang="en-GB" dirty="0" smtClean="0"/>
          </a:p>
          <a:p>
            <a:pPr>
              <a:defRPr sz="2000"/>
            </a:pPr>
            <a:r>
              <a:rPr lang="en-GB" dirty="0" smtClean="0"/>
              <a:t>To take part in this interactive version, click the image to follow the link. All participants must have access to a mobile device with an internet connection to take part.</a:t>
            </a:r>
          </a:p>
          <a:p>
            <a:pPr>
              <a:defRPr sz="2000"/>
            </a:pPr>
            <a:endParaRPr lang="en-GB" dirty="0" smtClean="0"/>
          </a:p>
          <a:p>
            <a:pPr marL="0" marR="0" indent="0" defTabSz="914400" eaLnBrk="1" fontAlgn="auto" latinLnBrk="0" hangingPunct="1">
              <a:lnSpc>
                <a:spcPct val="100000"/>
              </a:lnSpc>
              <a:spcBef>
                <a:spcPts val="0"/>
              </a:spcBef>
              <a:spcAft>
                <a:spcPts val="0"/>
              </a:spcAft>
              <a:buClrTx/>
              <a:buSzTx/>
              <a:buFontTx/>
              <a:buNone/>
              <a:tabLst/>
              <a:defRPr sz="2000"/>
            </a:pPr>
            <a:r>
              <a:rPr lang="en-GB" dirty="0" smtClean="0"/>
              <a:t>If that isn’t possible, we have uploaded</a:t>
            </a:r>
            <a:r>
              <a:rPr lang="en-GB" baseline="0" dirty="0" smtClean="0"/>
              <a:t> </a:t>
            </a:r>
            <a:r>
              <a:rPr lang="en-GB" dirty="0" smtClean="0"/>
              <a:t>the questions</a:t>
            </a:r>
            <a:r>
              <a:rPr lang="en-GB" baseline="0" dirty="0" smtClean="0"/>
              <a:t> so you can do the quiz using a pen and paper – </a:t>
            </a:r>
          </a:p>
          <a:p>
            <a:pPr marL="0" marR="0" indent="0" defTabSz="914400" eaLnBrk="1" fontAlgn="auto" latinLnBrk="0" hangingPunct="1">
              <a:lnSpc>
                <a:spcPct val="100000"/>
              </a:lnSpc>
              <a:spcBef>
                <a:spcPts val="0"/>
              </a:spcBef>
              <a:spcAft>
                <a:spcPts val="0"/>
              </a:spcAft>
              <a:buClrTx/>
              <a:buSzTx/>
              <a:buFontTx/>
              <a:buNone/>
              <a:tabLst/>
              <a:defRPr sz="2000"/>
            </a:pPr>
            <a:endParaRPr lang="en-GB" baseline="0" dirty="0" smtClean="0"/>
          </a:p>
          <a:p>
            <a:pPr marL="0" marR="0" indent="0" defTabSz="914400" eaLnBrk="1" fontAlgn="auto" latinLnBrk="0" hangingPunct="1">
              <a:lnSpc>
                <a:spcPct val="100000"/>
              </a:lnSpc>
              <a:spcBef>
                <a:spcPts val="0"/>
              </a:spcBef>
              <a:spcAft>
                <a:spcPts val="0"/>
              </a:spcAft>
              <a:buClrTx/>
              <a:buSzTx/>
              <a:buFontTx/>
              <a:buNone/>
              <a:tabLst/>
              <a:defRPr sz="2000"/>
            </a:pPr>
            <a:r>
              <a:rPr lang="en-GB" baseline="0" dirty="0" smtClean="0"/>
              <a:t>https://www.childcomwales.org.uk/wp-content/uploads/2018/06/UNCRC-Quiz-English.pdf</a:t>
            </a:r>
          </a:p>
          <a:p>
            <a:pPr marL="0" marR="0" indent="0" defTabSz="914400" eaLnBrk="1" fontAlgn="auto" latinLnBrk="0" hangingPunct="1">
              <a:lnSpc>
                <a:spcPct val="100000"/>
              </a:lnSpc>
              <a:spcBef>
                <a:spcPts val="0"/>
              </a:spcBef>
              <a:spcAft>
                <a:spcPts val="0"/>
              </a:spcAft>
              <a:buClrTx/>
              <a:buSzTx/>
              <a:buFontTx/>
              <a:buNone/>
              <a:tabLst/>
              <a:defRPr sz="2000"/>
            </a:pPr>
            <a:endParaRPr lang="en-GB" dirty="0" smtClean="0"/>
          </a:p>
          <a:p>
            <a:pPr marL="0" marR="0" indent="0" defTabSz="914400" eaLnBrk="1" fontAlgn="auto" latinLnBrk="0" hangingPunct="1">
              <a:lnSpc>
                <a:spcPct val="100000"/>
              </a:lnSpc>
              <a:spcBef>
                <a:spcPts val="0"/>
              </a:spcBef>
              <a:spcAft>
                <a:spcPts val="0"/>
              </a:spcAft>
              <a:buClrTx/>
              <a:buSzTx/>
              <a:buFontTx/>
              <a:buNone/>
              <a:tabLst/>
              <a:defRPr sz="2000"/>
            </a:pPr>
            <a:r>
              <a:rPr lang="en-GB" dirty="0" smtClean="0"/>
              <a:t>-----------------------------------------------------------------------------------------</a:t>
            </a:r>
          </a:p>
          <a:p>
            <a:pPr>
              <a:defRPr sz="2000"/>
            </a:pPr>
            <a:endParaRPr lang="en-GB" dirty="0" smtClean="0"/>
          </a:p>
          <a:p>
            <a:pPr>
              <a:defRPr sz="2000"/>
            </a:pPr>
            <a:r>
              <a:rPr lang="en-GB" dirty="0" err="1" smtClean="0"/>
              <a:t>Bydd</a:t>
            </a:r>
            <a:r>
              <a:rPr lang="en-GB" baseline="0" dirty="0" smtClean="0"/>
              <a:t> y </a:t>
            </a:r>
            <a:r>
              <a:rPr lang="en-GB" baseline="0" dirty="0" err="1" smtClean="0"/>
              <a:t>cwis</a:t>
            </a:r>
            <a:r>
              <a:rPr lang="en-GB" baseline="0" dirty="0" smtClean="0"/>
              <a:t> </a:t>
            </a:r>
            <a:r>
              <a:rPr lang="en-GB" baseline="0" dirty="0" err="1" smtClean="0"/>
              <a:t>yma’n</a:t>
            </a:r>
            <a:r>
              <a:rPr lang="en-GB" baseline="0" dirty="0" smtClean="0"/>
              <a:t> </a:t>
            </a:r>
            <a:r>
              <a:rPr lang="en-GB" baseline="0" dirty="0" err="1" smtClean="0"/>
              <a:t>helpu</a:t>
            </a:r>
            <a:r>
              <a:rPr lang="en-GB" baseline="0" dirty="0" smtClean="0"/>
              <a:t> i </a:t>
            </a:r>
            <a:r>
              <a:rPr lang="en-GB" baseline="0" dirty="0" err="1" smtClean="0"/>
              <a:t>gyflwyno</a:t>
            </a:r>
            <a:r>
              <a:rPr lang="en-GB" baseline="0" dirty="0" smtClean="0"/>
              <a:t> CCUHP a </a:t>
            </a:r>
            <a:r>
              <a:rPr lang="en-GB" baseline="0" dirty="0" err="1" smtClean="0"/>
              <a:t>Chomisiynydd</a:t>
            </a:r>
            <a:r>
              <a:rPr lang="en-GB" baseline="0" dirty="0" smtClean="0"/>
              <a:t> Plant Cymru </a:t>
            </a:r>
            <a:r>
              <a:rPr lang="en-GB" baseline="0" dirty="0" err="1" smtClean="0"/>
              <a:t>i’r</a:t>
            </a:r>
            <a:r>
              <a:rPr lang="en-GB" baseline="0" dirty="0" smtClean="0"/>
              <a:t> </a:t>
            </a:r>
            <a:r>
              <a:rPr lang="en-GB" baseline="0" dirty="0" err="1" smtClean="0"/>
              <a:t>cyfranogwyr</a:t>
            </a:r>
            <a:r>
              <a:rPr lang="en-GB" baseline="0" dirty="0" smtClean="0"/>
              <a:t>. </a:t>
            </a:r>
          </a:p>
          <a:p>
            <a:pPr>
              <a:defRPr sz="2000"/>
            </a:pPr>
            <a:endParaRPr lang="en-GB" baseline="0" dirty="0" smtClean="0"/>
          </a:p>
          <a:p>
            <a:pPr>
              <a:defRPr sz="2000"/>
            </a:pPr>
            <a:r>
              <a:rPr lang="en-GB" baseline="0" dirty="0" smtClean="0"/>
              <a:t>I </a:t>
            </a:r>
            <a:r>
              <a:rPr lang="en-GB" baseline="0" dirty="0" err="1" smtClean="0"/>
              <a:t>gymryd</a:t>
            </a:r>
            <a:r>
              <a:rPr lang="en-GB" baseline="0" dirty="0" smtClean="0"/>
              <a:t> </a:t>
            </a:r>
            <a:r>
              <a:rPr lang="en-GB" baseline="0" dirty="0" err="1" smtClean="0"/>
              <a:t>rhan</a:t>
            </a:r>
            <a:r>
              <a:rPr lang="en-GB" baseline="0" dirty="0" smtClean="0"/>
              <a:t> </a:t>
            </a:r>
            <a:r>
              <a:rPr lang="en-GB" baseline="0" dirty="0" err="1" smtClean="0"/>
              <a:t>yn</a:t>
            </a:r>
            <a:r>
              <a:rPr lang="en-GB" baseline="0" dirty="0" smtClean="0"/>
              <a:t> y </a:t>
            </a:r>
            <a:r>
              <a:rPr lang="en-GB" baseline="0" dirty="0" err="1" smtClean="0"/>
              <a:t>fersiwn</a:t>
            </a:r>
            <a:r>
              <a:rPr lang="en-GB" baseline="0" dirty="0" smtClean="0"/>
              <a:t> </a:t>
            </a:r>
            <a:r>
              <a:rPr lang="en-GB" baseline="0" dirty="0" err="1" smtClean="0"/>
              <a:t>ryngweithiol</a:t>
            </a:r>
            <a:r>
              <a:rPr lang="en-GB" baseline="0" dirty="0" smtClean="0"/>
              <a:t> </a:t>
            </a:r>
            <a:r>
              <a:rPr lang="en-GB" baseline="0" dirty="0" err="1" smtClean="0"/>
              <a:t>yma</a:t>
            </a:r>
            <a:r>
              <a:rPr lang="en-GB" baseline="0" dirty="0" smtClean="0"/>
              <a:t>, </a:t>
            </a:r>
            <a:r>
              <a:rPr lang="en-GB" baseline="0" dirty="0" err="1" smtClean="0"/>
              <a:t>cliciwch</a:t>
            </a:r>
            <a:r>
              <a:rPr lang="en-GB" baseline="0" dirty="0" smtClean="0"/>
              <a:t> </a:t>
            </a:r>
            <a:r>
              <a:rPr lang="en-GB" baseline="0" dirty="0" err="1" smtClean="0"/>
              <a:t>ar</a:t>
            </a:r>
            <a:r>
              <a:rPr lang="en-GB" baseline="0" dirty="0" smtClean="0"/>
              <a:t> y </a:t>
            </a:r>
            <a:r>
              <a:rPr lang="en-GB" baseline="0" dirty="0" err="1" smtClean="0"/>
              <a:t>ddelwedd</a:t>
            </a:r>
            <a:r>
              <a:rPr lang="en-GB" baseline="0" dirty="0" smtClean="0"/>
              <a:t> i </a:t>
            </a:r>
            <a:r>
              <a:rPr lang="en-GB" baseline="0" dirty="0" err="1" smtClean="0"/>
              <a:t>ddilyn</a:t>
            </a:r>
            <a:r>
              <a:rPr lang="en-GB" baseline="0" dirty="0" smtClean="0"/>
              <a:t> y </a:t>
            </a:r>
            <a:r>
              <a:rPr lang="en-GB" baseline="0" dirty="0" err="1" smtClean="0"/>
              <a:t>ddolen</a:t>
            </a:r>
            <a:r>
              <a:rPr lang="en-GB" baseline="0" dirty="0" smtClean="0"/>
              <a:t>. </a:t>
            </a:r>
            <a:r>
              <a:rPr lang="en-GB" baseline="0" dirty="0" err="1" smtClean="0"/>
              <a:t>Rhaid</a:t>
            </a:r>
            <a:r>
              <a:rPr lang="en-GB" baseline="0" dirty="0" smtClean="0"/>
              <a:t> bod </a:t>
            </a:r>
            <a:r>
              <a:rPr lang="en-GB" baseline="0" dirty="0" err="1" smtClean="0"/>
              <a:t>gan</a:t>
            </a:r>
            <a:r>
              <a:rPr lang="en-GB" baseline="0" dirty="0" smtClean="0"/>
              <a:t> bob </a:t>
            </a:r>
            <a:r>
              <a:rPr lang="en-GB" baseline="0" dirty="0" err="1" smtClean="0"/>
              <a:t>cyfranogwr</a:t>
            </a:r>
            <a:r>
              <a:rPr lang="en-GB" baseline="0" dirty="0" smtClean="0"/>
              <a:t> </a:t>
            </a:r>
            <a:r>
              <a:rPr lang="en-GB" baseline="0" dirty="0" err="1" smtClean="0"/>
              <a:t>fynediad</a:t>
            </a:r>
            <a:r>
              <a:rPr lang="en-GB" baseline="0" dirty="0" smtClean="0"/>
              <a:t> at </a:t>
            </a:r>
            <a:r>
              <a:rPr lang="en-GB" baseline="0" dirty="0" err="1" smtClean="0"/>
              <a:t>ddyfais</a:t>
            </a:r>
            <a:r>
              <a:rPr lang="en-GB" baseline="0" dirty="0" smtClean="0"/>
              <a:t> </a:t>
            </a:r>
            <a:r>
              <a:rPr lang="en-GB" baseline="0" dirty="0" err="1" smtClean="0"/>
              <a:t>symudol</a:t>
            </a:r>
            <a:r>
              <a:rPr lang="en-GB" baseline="0" dirty="0" smtClean="0"/>
              <a:t> </a:t>
            </a:r>
            <a:r>
              <a:rPr lang="en-GB" baseline="0" dirty="0" err="1" smtClean="0"/>
              <a:t>sydd</a:t>
            </a:r>
            <a:r>
              <a:rPr lang="en-GB" baseline="0" dirty="0" smtClean="0"/>
              <a:t> â </a:t>
            </a:r>
            <a:r>
              <a:rPr lang="en-GB" baseline="0" dirty="0" err="1" smtClean="0"/>
              <a:t>chysylltiad</a:t>
            </a:r>
            <a:r>
              <a:rPr lang="en-GB" baseline="0" dirty="0" smtClean="0"/>
              <a:t> </a:t>
            </a:r>
            <a:r>
              <a:rPr lang="en-GB" baseline="0" dirty="0" err="1" smtClean="0"/>
              <a:t>â’r</a:t>
            </a:r>
            <a:r>
              <a:rPr lang="en-GB" baseline="0" dirty="0" smtClean="0"/>
              <a:t> </a:t>
            </a:r>
            <a:r>
              <a:rPr lang="en-GB" baseline="0" dirty="0" err="1" smtClean="0"/>
              <a:t>rhyngrwyd</a:t>
            </a:r>
            <a:r>
              <a:rPr lang="en-GB" baseline="0" dirty="0" smtClean="0"/>
              <a:t> i </a:t>
            </a:r>
            <a:r>
              <a:rPr lang="en-GB" baseline="0" dirty="0" err="1" smtClean="0"/>
              <a:t>gymryd</a:t>
            </a:r>
            <a:r>
              <a:rPr lang="en-GB" baseline="0" dirty="0" smtClean="0"/>
              <a:t> </a:t>
            </a:r>
            <a:r>
              <a:rPr lang="en-GB" baseline="0" dirty="0" err="1" smtClean="0"/>
              <a:t>rhan</a:t>
            </a:r>
            <a:r>
              <a:rPr lang="en-GB" baseline="0" dirty="0" smtClean="0"/>
              <a:t>. </a:t>
            </a:r>
            <a:endParaRPr lang="en-GB" dirty="0" smtClean="0"/>
          </a:p>
          <a:p>
            <a:pPr>
              <a:defRPr sz="2000"/>
            </a:pPr>
            <a:endParaRPr lang="en-GB" dirty="0" smtClean="0"/>
          </a:p>
          <a:p>
            <a:pPr>
              <a:defRPr sz="2000"/>
            </a:pPr>
            <a:r>
              <a:rPr lang="en-GB" dirty="0" err="1" smtClean="0"/>
              <a:t>Os</a:t>
            </a:r>
            <a:r>
              <a:rPr lang="en-GB" baseline="0" dirty="0" smtClean="0"/>
              <a:t> </a:t>
            </a:r>
            <a:r>
              <a:rPr lang="en-GB" baseline="0" dirty="0" err="1" smtClean="0"/>
              <a:t>nad</a:t>
            </a:r>
            <a:r>
              <a:rPr lang="en-GB" baseline="0" dirty="0" smtClean="0"/>
              <a:t> </a:t>
            </a:r>
            <a:r>
              <a:rPr lang="en-GB" baseline="0" dirty="0" err="1" smtClean="0"/>
              <a:t>yw</a:t>
            </a:r>
            <a:r>
              <a:rPr lang="en-GB" baseline="0" dirty="0" smtClean="0"/>
              <a:t> </a:t>
            </a:r>
            <a:r>
              <a:rPr lang="en-GB" baseline="0" dirty="0" err="1" smtClean="0"/>
              <a:t>hynny’n</a:t>
            </a:r>
            <a:r>
              <a:rPr lang="en-GB" baseline="0" dirty="0" smtClean="0"/>
              <a:t> </a:t>
            </a:r>
            <a:r>
              <a:rPr lang="en-GB" baseline="0" dirty="0" err="1" smtClean="0"/>
              <a:t>bosib</a:t>
            </a:r>
            <a:r>
              <a:rPr lang="en-GB" baseline="0" dirty="0" smtClean="0"/>
              <a:t>, </a:t>
            </a:r>
            <a:r>
              <a:rPr lang="en-GB" baseline="0" dirty="0" err="1" smtClean="0"/>
              <a:t>rydyn</a:t>
            </a:r>
            <a:r>
              <a:rPr lang="en-GB" baseline="0" dirty="0" smtClean="0"/>
              <a:t> </a:t>
            </a:r>
            <a:r>
              <a:rPr lang="en-GB" baseline="0" dirty="0" err="1" smtClean="0"/>
              <a:t>ni</a:t>
            </a:r>
            <a:r>
              <a:rPr lang="en-GB" baseline="0" dirty="0" smtClean="0"/>
              <a:t> </a:t>
            </a:r>
            <a:r>
              <a:rPr lang="en-GB" baseline="0" dirty="0" err="1" smtClean="0"/>
              <a:t>wedi</a:t>
            </a:r>
            <a:r>
              <a:rPr lang="en-GB" baseline="0" dirty="0" smtClean="0"/>
              <a:t> </a:t>
            </a:r>
            <a:r>
              <a:rPr lang="en-GB" baseline="0" dirty="0" err="1" smtClean="0"/>
              <a:t>cynnwys</a:t>
            </a:r>
            <a:r>
              <a:rPr lang="en-GB" baseline="0" dirty="0" smtClean="0"/>
              <a:t> y </a:t>
            </a:r>
            <a:r>
              <a:rPr lang="en-GB" baseline="0" dirty="0" err="1" smtClean="0"/>
              <a:t>cwestiynau</a:t>
            </a:r>
            <a:r>
              <a:rPr lang="en-GB" baseline="0" dirty="0" smtClean="0"/>
              <a:t> </a:t>
            </a:r>
            <a:r>
              <a:rPr lang="en-GB" baseline="0" dirty="0" err="1" smtClean="0"/>
              <a:t>yma</a:t>
            </a:r>
            <a:r>
              <a:rPr lang="en-GB" baseline="0" dirty="0" smtClean="0"/>
              <a:t> </a:t>
            </a:r>
            <a:r>
              <a:rPr lang="en-GB" baseline="0" dirty="0" err="1" smtClean="0"/>
              <a:t>fel</a:t>
            </a:r>
            <a:r>
              <a:rPr lang="en-GB" baseline="0" dirty="0" smtClean="0"/>
              <a:t> </a:t>
            </a:r>
            <a:r>
              <a:rPr lang="en-GB" baseline="0" dirty="0" err="1" smtClean="0"/>
              <a:t>gallwch</a:t>
            </a:r>
            <a:r>
              <a:rPr lang="en-GB" baseline="0" dirty="0" smtClean="0"/>
              <a:t> </a:t>
            </a:r>
            <a:r>
              <a:rPr lang="en-GB" baseline="0" dirty="0" err="1" smtClean="0"/>
              <a:t>wneud</a:t>
            </a:r>
            <a:r>
              <a:rPr lang="en-GB" baseline="0" dirty="0" smtClean="0"/>
              <a:t> y </a:t>
            </a:r>
            <a:r>
              <a:rPr lang="en-GB" baseline="0" dirty="0" err="1" smtClean="0"/>
              <a:t>cwis</a:t>
            </a:r>
            <a:r>
              <a:rPr lang="en-GB" baseline="0" dirty="0" smtClean="0"/>
              <a:t> </a:t>
            </a:r>
            <a:r>
              <a:rPr lang="en-GB" baseline="0" dirty="0" err="1" smtClean="0"/>
              <a:t>ar</a:t>
            </a:r>
            <a:r>
              <a:rPr lang="en-GB" baseline="0" dirty="0" smtClean="0"/>
              <a:t> </a:t>
            </a:r>
            <a:r>
              <a:rPr lang="en-GB" baseline="0" dirty="0" err="1" smtClean="0"/>
              <a:t>bapur</a:t>
            </a:r>
            <a:r>
              <a:rPr lang="en-GB" baseline="0" dirty="0" smtClean="0"/>
              <a:t> – </a:t>
            </a:r>
          </a:p>
          <a:p>
            <a:pPr>
              <a:defRPr sz="2000"/>
            </a:pPr>
            <a:endParaRPr lang="en-GB" baseline="0" dirty="0" smtClean="0"/>
          </a:p>
          <a:p>
            <a:pPr>
              <a:defRPr sz="2000"/>
            </a:pPr>
            <a:r>
              <a:rPr lang="en-GB" dirty="0" smtClean="0"/>
              <a:t>https://www.childcomwales.org.uk/wp-content/uploads/2018/06/Cwis-Confensiwn-y-Cenhedloedd-Unedig-ar-Hawliau-cwis-kahoot-cymraeg.pdf</a:t>
            </a:r>
          </a:p>
          <a:p>
            <a:endParaRPr lang="en-GB" dirty="0"/>
          </a:p>
        </p:txBody>
      </p:sp>
      <p:sp>
        <p:nvSpPr>
          <p:cNvPr id="4" name="Slide Number Placeholder 3"/>
          <p:cNvSpPr>
            <a:spLocks noGrp="1"/>
          </p:cNvSpPr>
          <p:nvPr>
            <p:ph type="sldNum" sz="quarter" idx="10"/>
          </p:nvPr>
        </p:nvSpPr>
        <p:spPr/>
        <p:txBody>
          <a:bodyPr/>
          <a:lstStyle/>
          <a:p>
            <a:fld id="{B0AB4736-67E8-405A-8E3D-08D93F354B5E}" type="slidenum">
              <a:rPr lang="en-GB" smtClean="0"/>
              <a:t>4</a:t>
            </a:fld>
            <a:endParaRPr lang="en-GB"/>
          </a:p>
        </p:txBody>
      </p:sp>
    </p:spTree>
    <p:extLst>
      <p:ext uri="{BB962C8B-B14F-4D97-AF65-F5344CB8AC3E}">
        <p14:creationId xmlns:p14="http://schemas.microsoft.com/office/powerpoint/2010/main" val="20358408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smtClean="0"/>
              <a:t>This</a:t>
            </a:r>
            <a:r>
              <a:rPr lang="en-GB" b="1" baseline="0" dirty="0" smtClean="0"/>
              <a:t> shows us key findings from the survey from teachers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smtClean="0"/>
              <a:t>Discussion point: To what extent do these findings surprise you?  How do they relate to your own experience?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smtClean="0"/>
              <a:t>Mae’r</a:t>
            </a:r>
            <a:r>
              <a:rPr lang="en-GB" b="0" baseline="0" dirty="0" smtClean="0"/>
              <a:t> </a:t>
            </a:r>
            <a:r>
              <a:rPr lang="en-GB" b="0" baseline="0" dirty="0" err="1" smtClean="0"/>
              <a:t>sleid</a:t>
            </a:r>
            <a:r>
              <a:rPr lang="en-GB" b="0" baseline="0" dirty="0" smtClean="0"/>
              <a:t> </a:t>
            </a:r>
            <a:r>
              <a:rPr lang="en-GB" b="0" baseline="0" dirty="0" err="1" smtClean="0"/>
              <a:t>yma</a:t>
            </a:r>
            <a:r>
              <a:rPr lang="en-GB" b="0" baseline="0" dirty="0" smtClean="0"/>
              <a:t> </a:t>
            </a:r>
            <a:r>
              <a:rPr lang="en-GB" b="0" baseline="0" dirty="0" err="1" smtClean="0"/>
              <a:t>yn</a:t>
            </a:r>
            <a:r>
              <a:rPr lang="en-GB" b="0" baseline="0" dirty="0" smtClean="0"/>
              <a:t> </a:t>
            </a:r>
            <a:r>
              <a:rPr lang="en-GB" b="0" baseline="0" dirty="0" err="1" smtClean="0"/>
              <a:t>dangos</a:t>
            </a:r>
            <a:r>
              <a:rPr lang="en-GB" b="0" baseline="0" dirty="0" smtClean="0"/>
              <a:t> y </a:t>
            </a:r>
            <a:r>
              <a:rPr lang="en-GB" b="0" baseline="0" dirty="0" err="1" smtClean="0"/>
              <a:t>brif</a:t>
            </a:r>
            <a:r>
              <a:rPr lang="en-GB" b="0" baseline="0" dirty="0" smtClean="0"/>
              <a:t> </a:t>
            </a:r>
            <a:r>
              <a:rPr lang="en-GB" b="0" baseline="0" dirty="0" err="1" smtClean="0"/>
              <a:t>ganfyddiadau</a:t>
            </a:r>
            <a:r>
              <a:rPr lang="en-GB" b="0" baseline="0" dirty="0" smtClean="0"/>
              <a:t> </a:t>
            </a:r>
            <a:r>
              <a:rPr lang="en-GB" b="0" baseline="0" dirty="0" err="1" smtClean="0"/>
              <a:t>o’r</a:t>
            </a:r>
            <a:r>
              <a:rPr lang="en-GB" b="0" baseline="0" dirty="0" smtClean="0"/>
              <a:t> </a:t>
            </a:r>
            <a:r>
              <a:rPr lang="en-GB" b="0" baseline="0" dirty="0" err="1" smtClean="0"/>
              <a:t>holiadur</a:t>
            </a:r>
            <a:r>
              <a:rPr lang="en-GB" b="0" baseline="0" dirty="0" smtClean="0"/>
              <a:t> </a:t>
            </a:r>
            <a:r>
              <a:rPr lang="en-GB" b="0" baseline="0" dirty="0" err="1" smtClean="0"/>
              <a:t>athrawon</a:t>
            </a:r>
            <a:endParaRPr lang="en-GB" b="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smtClean="0"/>
              <a:t>Trafodwch</a:t>
            </a:r>
            <a:r>
              <a:rPr lang="en-GB" b="0" baseline="0" dirty="0" smtClean="0"/>
              <a:t>: I </a:t>
            </a:r>
            <a:r>
              <a:rPr lang="en-GB" b="0" baseline="0" dirty="0" err="1" smtClean="0"/>
              <a:t>ba</a:t>
            </a:r>
            <a:r>
              <a:rPr lang="en-GB" b="0" baseline="0" dirty="0" smtClean="0"/>
              <a:t> </a:t>
            </a:r>
            <a:r>
              <a:rPr lang="en-GB" b="0" baseline="0" dirty="0" err="1" smtClean="0"/>
              <a:t>raddau</a:t>
            </a:r>
            <a:r>
              <a:rPr lang="en-GB" b="0" baseline="0" dirty="0" smtClean="0"/>
              <a:t> </a:t>
            </a:r>
            <a:r>
              <a:rPr lang="en-GB" b="0" baseline="0" dirty="0" err="1" smtClean="0"/>
              <a:t>ydy’r</a:t>
            </a:r>
            <a:r>
              <a:rPr lang="en-GB" b="0" baseline="0" dirty="0" smtClean="0"/>
              <a:t> </a:t>
            </a:r>
            <a:r>
              <a:rPr lang="en-GB" b="0" baseline="0" dirty="0" err="1" smtClean="0"/>
              <a:t>canfyddiadau</a:t>
            </a:r>
            <a:r>
              <a:rPr lang="en-GB" b="0" baseline="0" dirty="0" smtClean="0"/>
              <a:t> </a:t>
            </a:r>
            <a:r>
              <a:rPr lang="en-GB" b="0" baseline="0" dirty="0" err="1" smtClean="0"/>
              <a:t>yn</a:t>
            </a:r>
            <a:r>
              <a:rPr lang="en-GB" b="0" baseline="0" dirty="0" smtClean="0"/>
              <a:t> </a:t>
            </a:r>
            <a:r>
              <a:rPr lang="en-GB" b="0" baseline="0" dirty="0" err="1" smtClean="0"/>
              <a:t>eich</a:t>
            </a:r>
            <a:r>
              <a:rPr lang="en-GB" b="0" baseline="0" dirty="0" smtClean="0"/>
              <a:t> </a:t>
            </a:r>
            <a:r>
              <a:rPr lang="en-GB" b="0" baseline="0" dirty="0" err="1" smtClean="0"/>
              <a:t>synnu</a:t>
            </a:r>
            <a:r>
              <a:rPr lang="en-GB" b="0" baseline="0" dirty="0" smtClean="0"/>
              <a:t>? </a:t>
            </a:r>
            <a:r>
              <a:rPr lang="en-GB" b="0" baseline="0" dirty="0" err="1" smtClean="0"/>
              <a:t>Ydyn</a:t>
            </a:r>
            <a:r>
              <a:rPr lang="en-GB" b="0" baseline="0" dirty="0" smtClean="0"/>
              <a:t> </a:t>
            </a:r>
            <a:r>
              <a:rPr lang="en-GB" b="0" baseline="0" dirty="0" err="1" smtClean="0"/>
              <a:t>nhw’n</a:t>
            </a:r>
            <a:r>
              <a:rPr lang="en-GB" b="0" baseline="0" dirty="0" smtClean="0"/>
              <a:t> </a:t>
            </a:r>
            <a:r>
              <a:rPr lang="en-GB" b="0" baseline="0" dirty="0" err="1" smtClean="0"/>
              <a:t>debyg</a:t>
            </a:r>
            <a:r>
              <a:rPr lang="en-GB" b="0" baseline="0" dirty="0" smtClean="0"/>
              <a:t> </a:t>
            </a:r>
            <a:r>
              <a:rPr lang="en-GB" b="0" baseline="0" dirty="0" err="1" smtClean="0"/>
              <a:t>i’ch</a:t>
            </a:r>
            <a:r>
              <a:rPr lang="en-GB" b="0" baseline="0" dirty="0" smtClean="0"/>
              <a:t> </a:t>
            </a:r>
            <a:r>
              <a:rPr lang="en-GB" b="0" baseline="0" dirty="0" err="1" smtClean="0"/>
              <a:t>profiadau</a:t>
            </a:r>
            <a:r>
              <a:rPr lang="en-GB" b="0" baseline="0" dirty="0" smtClean="0"/>
              <a:t> chi?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p:txBody>
      </p:sp>
      <p:sp>
        <p:nvSpPr>
          <p:cNvPr id="4" name="Slide Number Placeholder 3"/>
          <p:cNvSpPr>
            <a:spLocks noGrp="1"/>
          </p:cNvSpPr>
          <p:nvPr>
            <p:ph type="sldNum" sz="quarter" idx="10"/>
          </p:nvPr>
        </p:nvSpPr>
        <p:spPr/>
        <p:txBody>
          <a:bodyPr/>
          <a:lstStyle/>
          <a:p>
            <a:fld id="{B0AB4736-67E8-405A-8E3D-08D93F354B5E}" type="slidenum">
              <a:rPr lang="en-GB" smtClean="0"/>
              <a:t>31</a:t>
            </a:fld>
            <a:endParaRPr lang="en-GB"/>
          </a:p>
        </p:txBody>
      </p:sp>
    </p:spTree>
    <p:extLst>
      <p:ext uri="{BB962C8B-B14F-4D97-AF65-F5344CB8AC3E}">
        <p14:creationId xmlns:p14="http://schemas.microsoft.com/office/powerpoint/2010/main" val="3427241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smtClean="0"/>
              <a:t>This</a:t>
            </a:r>
            <a:r>
              <a:rPr lang="en-GB" b="1" baseline="0" dirty="0" smtClean="0"/>
              <a:t> shows us key findings from the survey from children and young people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smtClean="0"/>
              <a:t>Discussion point: To what extent do these findings surprise you?  How do they relate to your own experience?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p:txBody>
      </p:sp>
      <p:sp>
        <p:nvSpPr>
          <p:cNvPr id="4" name="Slide Number Placeholder 3"/>
          <p:cNvSpPr>
            <a:spLocks noGrp="1"/>
          </p:cNvSpPr>
          <p:nvPr>
            <p:ph type="sldNum" sz="quarter" idx="10"/>
          </p:nvPr>
        </p:nvSpPr>
        <p:spPr/>
        <p:txBody>
          <a:bodyPr/>
          <a:lstStyle/>
          <a:p>
            <a:fld id="{B0AB4736-67E8-405A-8E3D-08D93F354B5E}" type="slidenum">
              <a:rPr lang="en-GB" smtClean="0"/>
              <a:t>32</a:t>
            </a:fld>
            <a:endParaRPr lang="en-GB"/>
          </a:p>
        </p:txBody>
      </p:sp>
    </p:spTree>
    <p:extLst>
      <p:ext uri="{BB962C8B-B14F-4D97-AF65-F5344CB8AC3E}">
        <p14:creationId xmlns:p14="http://schemas.microsoft.com/office/powerpoint/2010/main" val="26636210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smtClean="0"/>
              <a:t>So HOW do you</a:t>
            </a:r>
            <a:r>
              <a:rPr lang="en-GB" b="1" baseline="0" dirty="0" smtClean="0"/>
              <a:t> embed children’s rights into your practice?  We’ll look at how you can do this in the CLASSROOM, across the WHOLE SCHOOL, and OUT THE SCHOOL GATE.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smtClean="0"/>
              <a:t>First, we’ll look at in the </a:t>
            </a:r>
            <a:r>
              <a:rPr lang="en-GB" b="1" baseline="0" dirty="0" smtClean="0"/>
              <a:t>classroom</a:t>
            </a:r>
            <a:r>
              <a:rPr lang="en-GB" b="0" baseline="0" dirty="0" smtClean="0"/>
              <a:t>.  The good news is that there’s lots of opportunities in the new curriculum to support learning about rights.  In fact, young people are required to </a:t>
            </a:r>
            <a:r>
              <a:rPr lang="en-GB" b="1" baseline="0" dirty="0" smtClean="0"/>
              <a:t>learn about </a:t>
            </a:r>
            <a:r>
              <a:rPr lang="en-GB" b="0" baseline="0" dirty="0" smtClean="0"/>
              <a:t>rights in the Humanities and the Health and Wellbeing </a:t>
            </a:r>
            <a:r>
              <a:rPr lang="en-GB" b="0" baseline="0" dirty="0" err="1" smtClean="0"/>
              <a:t>AoLEs</a:t>
            </a:r>
            <a:r>
              <a:rPr lang="en-GB" b="0" baseline="0" dirty="0" smtClean="0"/>
              <a:t>.  Children and young people are also required to develop the skills and understanding to stand up for their own rights and the rights of others.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smtClean="0"/>
              <a:t>So that’s really cool.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smtClean="0"/>
              <a:t>Felly </a:t>
            </a:r>
            <a:r>
              <a:rPr lang="en-GB" b="0" dirty="0" err="1" smtClean="0"/>
              <a:t>sut</a:t>
            </a:r>
            <a:r>
              <a:rPr lang="en-GB" b="0" baseline="0" dirty="0" smtClean="0"/>
              <a:t> </a:t>
            </a:r>
            <a:r>
              <a:rPr lang="en-GB" b="0" baseline="0" dirty="0" err="1" smtClean="0"/>
              <a:t>ydych</a:t>
            </a:r>
            <a:r>
              <a:rPr lang="en-GB" b="0" baseline="0" dirty="0" smtClean="0"/>
              <a:t> </a:t>
            </a:r>
            <a:r>
              <a:rPr lang="en-GB" b="0" baseline="0" dirty="0" err="1" smtClean="0"/>
              <a:t>chi’n</a:t>
            </a:r>
            <a:r>
              <a:rPr lang="en-GB" b="0" baseline="0" dirty="0" smtClean="0"/>
              <a:t> </a:t>
            </a:r>
            <a:r>
              <a:rPr lang="en-GB" b="0" baseline="0" dirty="0" err="1" smtClean="0"/>
              <a:t>cynnwys</a:t>
            </a:r>
            <a:r>
              <a:rPr lang="en-GB" b="0" baseline="0" dirty="0" smtClean="0"/>
              <a:t> </a:t>
            </a:r>
            <a:r>
              <a:rPr lang="en-GB" b="0" baseline="0" dirty="0" err="1" smtClean="0"/>
              <a:t>hawliau</a:t>
            </a:r>
            <a:r>
              <a:rPr lang="en-GB" b="0" baseline="0" dirty="0" smtClean="0"/>
              <a:t> plant </a:t>
            </a:r>
            <a:r>
              <a:rPr lang="en-GB" b="0" baseline="0" dirty="0" err="1" smtClean="0"/>
              <a:t>yn</a:t>
            </a:r>
            <a:r>
              <a:rPr lang="en-GB" b="0" baseline="0" dirty="0" smtClean="0"/>
              <a:t> y </a:t>
            </a:r>
            <a:r>
              <a:rPr lang="en-GB" b="0" baseline="0" dirty="0" err="1" smtClean="0"/>
              <a:t>ffordd</a:t>
            </a:r>
            <a:r>
              <a:rPr lang="en-GB" b="0" baseline="0" dirty="0" smtClean="0"/>
              <a:t> </a:t>
            </a:r>
            <a:r>
              <a:rPr lang="en-GB" b="0" baseline="0" dirty="0" err="1" smtClean="0"/>
              <a:t>rydych</a:t>
            </a:r>
            <a:r>
              <a:rPr lang="en-GB" b="0" baseline="0" dirty="0" smtClean="0"/>
              <a:t> </a:t>
            </a:r>
            <a:r>
              <a:rPr lang="en-GB" b="0" baseline="0" dirty="0" err="1" smtClean="0"/>
              <a:t>chi’n</a:t>
            </a:r>
            <a:r>
              <a:rPr lang="en-GB" b="0" baseline="0" dirty="0" smtClean="0"/>
              <a:t> </a:t>
            </a:r>
            <a:r>
              <a:rPr lang="en-GB" b="0" baseline="0" dirty="0" err="1" smtClean="0"/>
              <a:t>gweithio</a:t>
            </a:r>
            <a:r>
              <a:rPr lang="en-GB" b="0" baseline="0" dirty="0" smtClean="0"/>
              <a:t>? </a:t>
            </a:r>
            <a:r>
              <a:rPr lang="en-GB" b="0" baseline="0" dirty="0" err="1" smtClean="0"/>
              <a:t>Byddwn</a:t>
            </a:r>
            <a:r>
              <a:rPr lang="en-GB" b="0" baseline="0" dirty="0" smtClean="0"/>
              <a:t> </a:t>
            </a:r>
            <a:r>
              <a:rPr lang="en-GB" b="0" baseline="0" dirty="0" err="1" smtClean="0"/>
              <a:t>ni’n</a:t>
            </a:r>
            <a:r>
              <a:rPr lang="en-GB" b="0" baseline="0" dirty="0" smtClean="0"/>
              <a:t> </a:t>
            </a:r>
            <a:r>
              <a:rPr lang="en-GB" b="0" baseline="0" dirty="0" err="1" smtClean="0"/>
              <a:t>edrych</a:t>
            </a:r>
            <a:r>
              <a:rPr lang="en-GB" b="0" baseline="0" dirty="0" smtClean="0"/>
              <a:t> </a:t>
            </a:r>
            <a:r>
              <a:rPr lang="en-GB" b="0" baseline="0" dirty="0" err="1" smtClean="0"/>
              <a:t>ar</a:t>
            </a:r>
            <a:r>
              <a:rPr lang="en-GB" b="0" baseline="0" dirty="0" smtClean="0"/>
              <a:t> </a:t>
            </a:r>
            <a:r>
              <a:rPr lang="en-GB" b="0" baseline="0" dirty="0" err="1" smtClean="0"/>
              <a:t>sut</a:t>
            </a:r>
            <a:r>
              <a:rPr lang="en-GB" b="0" baseline="0" dirty="0" smtClean="0"/>
              <a:t> i </a:t>
            </a:r>
            <a:r>
              <a:rPr lang="en-GB" b="0" baseline="0" dirty="0" err="1" smtClean="0"/>
              <a:t>wneud</a:t>
            </a:r>
            <a:r>
              <a:rPr lang="en-GB" b="0" baseline="0" dirty="0" smtClean="0"/>
              <a:t> </a:t>
            </a:r>
            <a:r>
              <a:rPr lang="en-GB" b="0" baseline="0" dirty="0" err="1" smtClean="0"/>
              <a:t>hyn</a:t>
            </a:r>
            <a:r>
              <a:rPr lang="en-GB" b="0" baseline="0" dirty="0" smtClean="0"/>
              <a:t> </a:t>
            </a:r>
            <a:r>
              <a:rPr lang="en-GB" b="0" baseline="0" dirty="0" err="1" smtClean="0"/>
              <a:t>yn</a:t>
            </a:r>
            <a:r>
              <a:rPr lang="en-GB" b="0" baseline="0" dirty="0" smtClean="0"/>
              <a:t> </a:t>
            </a:r>
            <a:r>
              <a:rPr lang="en-GB" b="0" baseline="0" dirty="0" err="1" smtClean="0"/>
              <a:t>yr</a:t>
            </a:r>
            <a:r>
              <a:rPr lang="en-GB" b="0" baseline="0" dirty="0" smtClean="0"/>
              <a:t> </a:t>
            </a:r>
            <a:r>
              <a:rPr lang="en-GB" b="0" baseline="0" dirty="0" err="1" smtClean="0"/>
              <a:t>ystafell</a:t>
            </a:r>
            <a:r>
              <a:rPr lang="en-GB" b="0" baseline="0" dirty="0" smtClean="0"/>
              <a:t> </a:t>
            </a:r>
            <a:r>
              <a:rPr lang="en-GB" b="0" baseline="0" dirty="0" err="1" smtClean="0"/>
              <a:t>ddosbarth</a:t>
            </a:r>
            <a:r>
              <a:rPr lang="en-GB" b="0" baseline="0" dirty="0" smtClean="0"/>
              <a:t>, </a:t>
            </a:r>
            <a:r>
              <a:rPr lang="en-GB" b="0" baseline="0" dirty="0" err="1" smtClean="0"/>
              <a:t>yr</a:t>
            </a:r>
            <a:r>
              <a:rPr lang="en-GB" b="0" baseline="0" dirty="0" smtClean="0"/>
              <a:t> </a:t>
            </a:r>
            <a:r>
              <a:rPr lang="en-GB" b="0" baseline="0" dirty="0" err="1" smtClean="0"/>
              <a:t>ysgol</a:t>
            </a:r>
            <a:r>
              <a:rPr lang="en-GB" b="0" baseline="0" dirty="0" smtClean="0"/>
              <a:t> </a:t>
            </a:r>
            <a:r>
              <a:rPr lang="en-GB" b="0" baseline="0" dirty="0" err="1" smtClean="0"/>
              <a:t>gyfan</a:t>
            </a:r>
            <a:r>
              <a:rPr lang="en-GB" b="0" baseline="0" dirty="0" smtClean="0"/>
              <a:t>, a </a:t>
            </a:r>
            <a:r>
              <a:rPr lang="en-GB" b="0" baseline="0" dirty="0" err="1" smtClean="0"/>
              <a:t>thu</a:t>
            </a:r>
            <a:r>
              <a:rPr lang="en-GB" b="0" baseline="0" dirty="0" smtClean="0"/>
              <a:t> </a:t>
            </a:r>
            <a:r>
              <a:rPr lang="en-GB" b="0" baseline="0" dirty="0" err="1" smtClean="0"/>
              <a:t>fas</a:t>
            </a:r>
            <a:r>
              <a:rPr lang="en-GB" b="0" baseline="0" dirty="0" smtClean="0"/>
              <a:t> </a:t>
            </a:r>
            <a:r>
              <a:rPr lang="en-GB" b="0" baseline="0" dirty="0" err="1" smtClean="0"/>
              <a:t>i’r</a:t>
            </a:r>
            <a:r>
              <a:rPr lang="en-GB" b="0" baseline="0" dirty="0" smtClean="0"/>
              <a:t> </a:t>
            </a:r>
            <a:r>
              <a:rPr lang="en-GB" b="0" baseline="0" dirty="0" err="1" smtClean="0"/>
              <a:t>ysgol</a:t>
            </a:r>
            <a:r>
              <a:rPr lang="en-GB" b="0" baseline="0"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smtClean="0"/>
              <a:t>Dechreuwn</a:t>
            </a:r>
            <a:r>
              <a:rPr lang="en-GB" b="0" baseline="0" dirty="0" smtClean="0"/>
              <a:t> </a:t>
            </a:r>
            <a:r>
              <a:rPr lang="en-GB" b="0" baseline="0" dirty="0" err="1" smtClean="0"/>
              <a:t>gyda’r</a:t>
            </a:r>
            <a:r>
              <a:rPr lang="en-GB" b="0" baseline="0" dirty="0" smtClean="0"/>
              <a:t> </a:t>
            </a:r>
            <a:r>
              <a:rPr lang="en-GB" b="0" baseline="0" dirty="0" err="1" smtClean="0"/>
              <a:t>ystafell</a:t>
            </a:r>
            <a:r>
              <a:rPr lang="en-GB" b="0" baseline="0" dirty="0" smtClean="0"/>
              <a:t> </a:t>
            </a:r>
            <a:r>
              <a:rPr lang="en-GB" b="0" baseline="0" dirty="0" err="1" smtClean="0"/>
              <a:t>ddosbarth</a:t>
            </a:r>
            <a:r>
              <a:rPr lang="en-GB" b="0" baseline="0" dirty="0" smtClean="0"/>
              <a:t>. Mae </a:t>
            </a:r>
            <a:r>
              <a:rPr lang="en-GB" b="0" baseline="0" dirty="0" err="1" smtClean="0"/>
              <a:t>sawl</a:t>
            </a:r>
            <a:r>
              <a:rPr lang="en-GB" b="0" baseline="0" dirty="0" smtClean="0"/>
              <a:t> </a:t>
            </a:r>
            <a:r>
              <a:rPr lang="en-GB" b="0" baseline="0" dirty="0" err="1" smtClean="0"/>
              <a:t>cyfle</a:t>
            </a:r>
            <a:r>
              <a:rPr lang="en-GB" b="0" baseline="0" dirty="0" smtClean="0"/>
              <a:t> </a:t>
            </a:r>
            <a:r>
              <a:rPr lang="en-GB" b="0" baseline="0" dirty="0" err="1" smtClean="0"/>
              <a:t>trwy’r</a:t>
            </a:r>
            <a:r>
              <a:rPr lang="en-GB" b="0" baseline="0" dirty="0" smtClean="0"/>
              <a:t> </a:t>
            </a:r>
            <a:r>
              <a:rPr lang="en-GB" b="0" baseline="0" dirty="0" err="1" smtClean="0"/>
              <a:t>cwricwlwm</a:t>
            </a:r>
            <a:r>
              <a:rPr lang="en-GB" b="0" baseline="0" dirty="0" smtClean="0"/>
              <a:t> </a:t>
            </a:r>
            <a:r>
              <a:rPr lang="en-GB" b="0" baseline="0" dirty="0" err="1" smtClean="0"/>
              <a:t>newydd</a:t>
            </a:r>
            <a:r>
              <a:rPr lang="en-GB" b="0" baseline="0" dirty="0" smtClean="0"/>
              <a:t> i </a:t>
            </a:r>
            <a:r>
              <a:rPr lang="en-GB" b="0" baseline="0" dirty="0" err="1" smtClean="0"/>
              <a:t>helpu</a:t>
            </a:r>
            <a:r>
              <a:rPr lang="en-GB" b="0" baseline="0" dirty="0" smtClean="0"/>
              <a:t> plant i </a:t>
            </a:r>
            <a:r>
              <a:rPr lang="en-GB" b="0" baseline="0" dirty="0" err="1" smtClean="0"/>
              <a:t>ddysgu</a:t>
            </a:r>
            <a:r>
              <a:rPr lang="en-GB" b="0" baseline="0" dirty="0" smtClean="0"/>
              <a:t> am </a:t>
            </a:r>
            <a:r>
              <a:rPr lang="en-GB" b="0" baseline="0" dirty="0" err="1" smtClean="0"/>
              <a:t>eu</a:t>
            </a:r>
            <a:r>
              <a:rPr lang="en-GB" b="0" baseline="0" dirty="0" smtClean="0"/>
              <a:t> </a:t>
            </a:r>
            <a:r>
              <a:rPr lang="en-GB" b="0" baseline="0" dirty="0" err="1" smtClean="0"/>
              <a:t>hawliau</a:t>
            </a:r>
            <a:r>
              <a:rPr lang="en-GB" b="0" baseline="0" dirty="0" smtClean="0"/>
              <a:t>, ac </a:t>
            </a:r>
            <a:r>
              <a:rPr lang="en-GB" b="0" baseline="0" dirty="0" err="1" smtClean="0"/>
              <a:t>mae’n</a:t>
            </a:r>
            <a:r>
              <a:rPr lang="en-GB" b="0" baseline="0" dirty="0" smtClean="0"/>
              <a:t> </a:t>
            </a:r>
            <a:r>
              <a:rPr lang="en-GB" b="0" baseline="0" dirty="0" err="1" smtClean="0"/>
              <a:t>rhaid</a:t>
            </a:r>
            <a:r>
              <a:rPr lang="en-GB" b="0" baseline="0" dirty="0" smtClean="0"/>
              <a:t> i </a:t>
            </a:r>
            <a:r>
              <a:rPr lang="en-GB" b="0" baseline="0" dirty="0" err="1" smtClean="0"/>
              <a:t>blant</a:t>
            </a:r>
            <a:r>
              <a:rPr lang="en-GB" b="0" baseline="0" dirty="0" smtClean="0"/>
              <a:t> </a:t>
            </a:r>
            <a:r>
              <a:rPr lang="en-GB" b="0" baseline="0" dirty="0" err="1" smtClean="0"/>
              <a:t>dysgu</a:t>
            </a:r>
            <a:r>
              <a:rPr lang="en-GB" b="0" baseline="0" dirty="0" smtClean="0"/>
              <a:t> am </a:t>
            </a:r>
            <a:r>
              <a:rPr lang="en-GB" b="0" baseline="0" dirty="0" err="1" smtClean="0"/>
              <a:t>hawliau</a:t>
            </a:r>
            <a:r>
              <a:rPr lang="en-GB" b="0" baseline="0" dirty="0" smtClean="0"/>
              <a:t> </a:t>
            </a:r>
            <a:r>
              <a:rPr lang="en-GB" b="0" baseline="0" dirty="0" err="1" smtClean="0"/>
              <a:t>yn</a:t>
            </a:r>
            <a:r>
              <a:rPr lang="en-GB" b="0" baseline="0" dirty="0" smtClean="0"/>
              <a:t> y </a:t>
            </a:r>
            <a:r>
              <a:rPr lang="en-GB" b="0" baseline="0" dirty="0" err="1" smtClean="0"/>
              <a:t>Meysydd</a:t>
            </a:r>
            <a:r>
              <a:rPr lang="en-GB" b="0" baseline="0" dirty="0" smtClean="0"/>
              <a:t> </a:t>
            </a:r>
            <a:r>
              <a:rPr lang="en-GB" b="0" baseline="0" dirty="0" err="1" smtClean="0"/>
              <a:t>Dysgu</a:t>
            </a:r>
            <a:r>
              <a:rPr lang="en-GB" b="0" baseline="0" dirty="0" smtClean="0"/>
              <a:t> a </a:t>
            </a:r>
            <a:r>
              <a:rPr lang="en-GB" b="0" baseline="0" dirty="0" err="1" smtClean="0"/>
              <a:t>Phrofiad</a:t>
            </a:r>
            <a:r>
              <a:rPr lang="en-GB" b="0" baseline="0" dirty="0" smtClean="0"/>
              <a:t> </a:t>
            </a:r>
            <a:r>
              <a:rPr lang="en-GB" b="0" baseline="0" dirty="0" err="1" smtClean="0"/>
              <a:t>Dyniaethau</a:t>
            </a:r>
            <a:r>
              <a:rPr lang="en-GB" b="0" baseline="0" dirty="0" smtClean="0"/>
              <a:t> ac </a:t>
            </a:r>
            <a:r>
              <a:rPr lang="en-GB" b="0" baseline="0" dirty="0" err="1" smtClean="0"/>
              <a:t>Iechyd</a:t>
            </a:r>
            <a:r>
              <a:rPr lang="en-GB" b="0" baseline="0" dirty="0" smtClean="0"/>
              <a:t> a </a:t>
            </a:r>
            <a:r>
              <a:rPr lang="en-GB" b="0" baseline="0" dirty="0" err="1" smtClean="0"/>
              <a:t>Lles</a:t>
            </a:r>
            <a:r>
              <a:rPr lang="en-GB" b="0" baseline="0" dirty="0" smtClean="0"/>
              <a:t>. Mae </a:t>
            </a:r>
            <a:r>
              <a:rPr lang="en-GB" b="0" baseline="0" dirty="0" err="1" smtClean="0"/>
              <a:t>disgwyl</a:t>
            </a:r>
            <a:r>
              <a:rPr lang="en-GB" b="0" baseline="0" dirty="0" smtClean="0"/>
              <a:t> i </a:t>
            </a:r>
            <a:r>
              <a:rPr lang="en-GB" b="0" baseline="0" dirty="0" err="1" smtClean="0"/>
              <a:t>blant</a:t>
            </a:r>
            <a:r>
              <a:rPr lang="en-GB" b="0" baseline="0" dirty="0" smtClean="0"/>
              <a:t> a </a:t>
            </a:r>
            <a:r>
              <a:rPr lang="en-GB" b="0" baseline="0" dirty="0" err="1" smtClean="0"/>
              <a:t>phobl</a:t>
            </a:r>
            <a:r>
              <a:rPr lang="en-GB" b="0" baseline="0" dirty="0" smtClean="0"/>
              <a:t> </a:t>
            </a:r>
            <a:r>
              <a:rPr lang="en-GB" b="0" baseline="0" dirty="0" err="1" smtClean="0"/>
              <a:t>ifanc</a:t>
            </a:r>
            <a:r>
              <a:rPr lang="en-GB" b="0" baseline="0" dirty="0" smtClean="0"/>
              <a:t> </a:t>
            </a:r>
            <a:r>
              <a:rPr lang="en-GB" b="0" baseline="0" dirty="0" err="1" smtClean="0"/>
              <a:t>hefyd</a:t>
            </a:r>
            <a:r>
              <a:rPr lang="en-GB" b="0" baseline="0" dirty="0" smtClean="0"/>
              <a:t> i </a:t>
            </a:r>
            <a:r>
              <a:rPr lang="en-GB" b="0" baseline="0" dirty="0" err="1" smtClean="0"/>
              <a:t>ddatblygu</a:t>
            </a:r>
            <a:r>
              <a:rPr lang="en-GB" b="0" baseline="0" dirty="0" smtClean="0"/>
              <a:t> y </a:t>
            </a:r>
            <a:r>
              <a:rPr lang="en-GB" b="0" baseline="0" dirty="0" err="1" smtClean="0"/>
              <a:t>sgiliau</a:t>
            </a:r>
            <a:r>
              <a:rPr lang="en-GB" b="0" baseline="0" dirty="0" smtClean="0"/>
              <a:t> </a:t>
            </a:r>
            <a:r>
              <a:rPr lang="en-GB" b="0" baseline="0" dirty="0" err="1" smtClean="0"/>
              <a:t>a’r</a:t>
            </a:r>
            <a:r>
              <a:rPr lang="en-GB" b="0" baseline="0" dirty="0" smtClean="0"/>
              <a:t> </a:t>
            </a:r>
            <a:r>
              <a:rPr lang="en-GB" b="0" baseline="0" dirty="0" err="1" smtClean="0"/>
              <a:t>dealltwriaeth</a:t>
            </a:r>
            <a:r>
              <a:rPr lang="en-GB" b="0" baseline="0" dirty="0" smtClean="0"/>
              <a:t> i </a:t>
            </a:r>
            <a:r>
              <a:rPr lang="en-GB" b="0" baseline="0" dirty="0" err="1" smtClean="0"/>
              <a:t>amddiffyn</a:t>
            </a:r>
            <a:r>
              <a:rPr lang="en-GB" b="0" baseline="0" dirty="0" smtClean="0"/>
              <a:t> </a:t>
            </a:r>
            <a:r>
              <a:rPr lang="en-GB" b="0" baseline="0" dirty="0" err="1" smtClean="0"/>
              <a:t>hawliau</a:t>
            </a:r>
            <a:r>
              <a:rPr lang="en-GB" b="0" baseline="0" dirty="0" smtClean="0"/>
              <a:t> </a:t>
            </a:r>
            <a:r>
              <a:rPr lang="en-GB" b="0" baseline="0" dirty="0" err="1" smtClean="0"/>
              <a:t>eu</a:t>
            </a:r>
            <a:r>
              <a:rPr lang="en-GB" b="0" baseline="0" dirty="0" smtClean="0"/>
              <a:t> </a:t>
            </a:r>
            <a:r>
              <a:rPr lang="en-GB" b="0" baseline="0" dirty="0" err="1" smtClean="0"/>
              <a:t>hunain</a:t>
            </a:r>
            <a:r>
              <a:rPr lang="en-GB" b="0" baseline="0" dirty="0" smtClean="0"/>
              <a:t> ac </a:t>
            </a:r>
            <a:r>
              <a:rPr lang="en-GB" b="0" baseline="0" dirty="0" err="1" smtClean="0"/>
              <a:t>hawliau</a:t>
            </a:r>
            <a:r>
              <a:rPr lang="en-GB" b="0" baseline="0" dirty="0" smtClean="0"/>
              <a:t> </a:t>
            </a:r>
            <a:r>
              <a:rPr lang="en-GB" b="0" baseline="0" dirty="0" err="1" smtClean="0"/>
              <a:t>eraill</a:t>
            </a:r>
            <a:r>
              <a:rPr lang="en-GB" b="0" baseline="0"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smtClean="0"/>
              <a:t>Mae </a:t>
            </a:r>
            <a:r>
              <a:rPr lang="en-GB" b="0" baseline="0" dirty="0" err="1" smtClean="0"/>
              <a:t>hynny’n</a:t>
            </a:r>
            <a:r>
              <a:rPr lang="en-GB" b="0" baseline="0" dirty="0" smtClean="0"/>
              <a:t> </a:t>
            </a:r>
            <a:r>
              <a:rPr lang="en-GB" b="0" baseline="0" dirty="0" err="1" smtClean="0"/>
              <a:t>wych</a:t>
            </a:r>
            <a:r>
              <a:rPr lang="en-GB" b="0" baseline="0" dirty="0" smtClean="0"/>
              <a:t>!</a:t>
            </a:r>
            <a:endParaRPr lang="en-GB" b="0" dirty="0"/>
          </a:p>
        </p:txBody>
      </p:sp>
      <p:sp>
        <p:nvSpPr>
          <p:cNvPr id="4" name="Slide Number Placeholder 3"/>
          <p:cNvSpPr>
            <a:spLocks noGrp="1"/>
          </p:cNvSpPr>
          <p:nvPr>
            <p:ph type="sldNum" sz="quarter" idx="10"/>
          </p:nvPr>
        </p:nvSpPr>
        <p:spPr/>
        <p:txBody>
          <a:bodyPr/>
          <a:lstStyle/>
          <a:p>
            <a:fld id="{B0AB4736-67E8-405A-8E3D-08D93F354B5E}" type="slidenum">
              <a:rPr lang="en-GB" smtClean="0"/>
              <a:t>33</a:t>
            </a:fld>
            <a:endParaRPr lang="en-GB"/>
          </a:p>
        </p:txBody>
      </p:sp>
    </p:spTree>
    <p:extLst>
      <p:ext uri="{BB962C8B-B14F-4D97-AF65-F5344CB8AC3E}">
        <p14:creationId xmlns:p14="http://schemas.microsoft.com/office/powerpoint/2010/main" val="22940687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smtClean="0"/>
              <a:t>Activity: explore how to embed this in your</a:t>
            </a:r>
            <a:r>
              <a:rPr lang="en-GB" b="1" baseline="0" dirty="0" smtClean="0"/>
              <a:t> approach to the curriculum.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smtClean="0"/>
              <a:t>Gweithgaredd</a:t>
            </a:r>
            <a:r>
              <a:rPr lang="en-GB" b="1" baseline="0" dirty="0" smtClean="0"/>
              <a:t>: </a:t>
            </a:r>
            <a:r>
              <a:rPr lang="en-GB" b="1" baseline="0" dirty="0" err="1" smtClean="0"/>
              <a:t>trafodwch</a:t>
            </a:r>
            <a:r>
              <a:rPr lang="en-GB" b="1" baseline="0" dirty="0" smtClean="0"/>
              <a:t> </a:t>
            </a:r>
            <a:r>
              <a:rPr lang="en-GB" b="1" baseline="0" dirty="0" err="1" smtClean="0"/>
              <a:t>sut</a:t>
            </a:r>
            <a:r>
              <a:rPr lang="en-GB" b="1" baseline="0" dirty="0" smtClean="0"/>
              <a:t> i </a:t>
            </a:r>
            <a:r>
              <a:rPr lang="en-GB" b="1" baseline="0" dirty="0" err="1" smtClean="0"/>
              <a:t>ddefnyddio’r</a:t>
            </a:r>
            <a:r>
              <a:rPr lang="en-GB" b="1" baseline="0" dirty="0" smtClean="0"/>
              <a:t> dull </a:t>
            </a:r>
            <a:r>
              <a:rPr lang="en-GB" b="1" baseline="0" dirty="0" err="1" smtClean="0"/>
              <a:t>hwn</a:t>
            </a:r>
            <a:r>
              <a:rPr lang="en-GB" b="1" baseline="0" dirty="0" smtClean="0"/>
              <a:t> </a:t>
            </a:r>
            <a:r>
              <a:rPr lang="en-GB" b="1" baseline="0" dirty="0" err="1" smtClean="0"/>
              <a:t>yn</a:t>
            </a:r>
            <a:r>
              <a:rPr lang="en-GB" b="1" baseline="0" dirty="0" smtClean="0"/>
              <a:t> y </a:t>
            </a:r>
            <a:r>
              <a:rPr lang="en-GB" b="1" baseline="0" dirty="0" err="1" smtClean="0"/>
              <a:t>ffordd</a:t>
            </a:r>
            <a:r>
              <a:rPr lang="en-GB" b="1" baseline="0" dirty="0" smtClean="0"/>
              <a:t> </a:t>
            </a:r>
            <a:r>
              <a:rPr lang="en-GB" b="1" baseline="0" dirty="0" err="1" smtClean="0"/>
              <a:t>rydych</a:t>
            </a:r>
            <a:r>
              <a:rPr lang="en-GB" b="1" baseline="0" dirty="0" smtClean="0"/>
              <a:t> </a:t>
            </a:r>
            <a:r>
              <a:rPr lang="en-GB" b="1" baseline="0" dirty="0" err="1" smtClean="0"/>
              <a:t>chi’n</a:t>
            </a:r>
            <a:r>
              <a:rPr lang="en-GB" b="1" baseline="0" dirty="0" smtClean="0"/>
              <a:t> </a:t>
            </a:r>
            <a:r>
              <a:rPr lang="en-GB" b="1" baseline="0" dirty="0" err="1" smtClean="0"/>
              <a:t>mynd</a:t>
            </a:r>
            <a:r>
              <a:rPr lang="en-GB" b="1" baseline="0" dirty="0" smtClean="0"/>
              <a:t> </a:t>
            </a:r>
            <a:r>
              <a:rPr lang="en-GB" b="1" baseline="0" dirty="0" err="1" smtClean="0"/>
              <a:t>ati</a:t>
            </a:r>
            <a:r>
              <a:rPr lang="en-GB" b="1" baseline="0" dirty="0" smtClean="0"/>
              <a:t> i </a:t>
            </a:r>
            <a:r>
              <a:rPr lang="en-GB" b="1" baseline="0" dirty="0" err="1" smtClean="0"/>
              <a:t>ddysgu</a:t>
            </a:r>
            <a:r>
              <a:rPr lang="en-GB" b="1" baseline="0" dirty="0" smtClean="0"/>
              <a:t> </a:t>
            </a:r>
            <a:r>
              <a:rPr lang="en-GB" b="1" baseline="0" dirty="0" err="1" smtClean="0"/>
              <a:t>trwy’r</a:t>
            </a:r>
            <a:r>
              <a:rPr lang="en-GB" b="1" baseline="0" dirty="0" smtClean="0"/>
              <a:t> </a:t>
            </a:r>
            <a:r>
              <a:rPr lang="en-GB" b="1" baseline="0" dirty="0" err="1" smtClean="0"/>
              <a:t>cwricwlwm</a:t>
            </a:r>
            <a:r>
              <a:rPr lang="en-GB" b="1" baseline="0" dirty="0" smtClean="0"/>
              <a:t> </a:t>
            </a:r>
            <a:r>
              <a:rPr lang="en-GB" b="1" baseline="0" dirty="0" err="1" smtClean="0"/>
              <a:t>newydd</a:t>
            </a:r>
            <a:r>
              <a:rPr lang="en-GB" b="1" baseline="0"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smtClean="0"/>
              <a:t>Use the 4 Purposes Poster: </a:t>
            </a:r>
            <a:r>
              <a:rPr lang="en-GB" dirty="0" smtClean="0">
                <a:hlinkClick r:id="rId3"/>
              </a:rPr>
              <a:t>https://gov.wales/sites/default/files/publications/2018-03/the-four-purposes-of-the-curriculum-for-wales.pdf</a:t>
            </a:r>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smtClean="0"/>
              <a:t>Defnyddiwch</a:t>
            </a:r>
            <a:r>
              <a:rPr lang="en-GB" b="1" dirty="0" smtClean="0"/>
              <a:t> y poster </a:t>
            </a:r>
            <a:r>
              <a:rPr lang="en-GB" b="1" dirty="0" err="1" smtClean="0"/>
              <a:t>pedwar</a:t>
            </a:r>
            <a:r>
              <a:rPr lang="en-GB" b="1" baseline="0" dirty="0" smtClean="0"/>
              <a:t> </a:t>
            </a:r>
            <a:r>
              <a:rPr lang="en-GB" b="1" baseline="0" dirty="0" err="1" smtClean="0"/>
              <a:t>diben</a:t>
            </a:r>
            <a:r>
              <a:rPr lang="en-GB" baseline="0" dirty="0" smtClean="0"/>
              <a:t>: </a:t>
            </a:r>
            <a:r>
              <a:rPr lang="en-GB" dirty="0" smtClean="0">
                <a:hlinkClick r:id="rId4"/>
              </a:rPr>
              <a:t>https://llyw.cymru/sites/default/files/publications/2018-03/pedwar-diben-y-cwricwlwm-i-gymru.pdf</a:t>
            </a:r>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smtClean="0"/>
              <a:t>Use</a:t>
            </a:r>
            <a:r>
              <a:rPr lang="en-GB" b="1" baseline="0" dirty="0" smtClean="0"/>
              <a:t> the Children’s Rights Poster: </a:t>
            </a:r>
            <a:r>
              <a:rPr lang="en-GB" dirty="0" smtClean="0">
                <a:hlinkClick r:id="rId5"/>
              </a:rPr>
              <a:t>https://www.childcomwales.org.uk/wp-content/uploads/2017/01/6331-CCfW-A2-Rights-Poster-AW-1.pdf</a:t>
            </a:r>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smtClean="0"/>
              <a:t>Defnyddiwch</a:t>
            </a:r>
            <a:r>
              <a:rPr lang="en-GB" b="1" dirty="0" smtClean="0"/>
              <a:t> y poster </a:t>
            </a:r>
            <a:r>
              <a:rPr lang="en-GB" b="1" dirty="0" err="1" smtClean="0"/>
              <a:t>hawliau</a:t>
            </a:r>
            <a:r>
              <a:rPr lang="en-GB" b="1" dirty="0" smtClean="0"/>
              <a:t> plant - </a:t>
            </a:r>
            <a:r>
              <a:rPr lang="en-GB" dirty="0" smtClean="0">
                <a:hlinkClick r:id="rId6"/>
              </a:rPr>
              <a:t>https://www.childcomwales.org.uk/wp-content/uploads/2017/01/CCfW-A2-Rights-Poster-CYM.pdf</a:t>
            </a:r>
            <a:endParaRPr lang="en-GB" b="1" dirty="0"/>
          </a:p>
        </p:txBody>
      </p:sp>
      <p:sp>
        <p:nvSpPr>
          <p:cNvPr id="4" name="Slide Number Placeholder 3"/>
          <p:cNvSpPr>
            <a:spLocks noGrp="1"/>
          </p:cNvSpPr>
          <p:nvPr>
            <p:ph type="sldNum" sz="quarter" idx="10"/>
          </p:nvPr>
        </p:nvSpPr>
        <p:spPr/>
        <p:txBody>
          <a:bodyPr/>
          <a:lstStyle/>
          <a:p>
            <a:fld id="{B0AB4736-67E8-405A-8E3D-08D93F354B5E}" type="slidenum">
              <a:rPr lang="en-GB" smtClean="0"/>
              <a:t>34</a:t>
            </a:fld>
            <a:endParaRPr lang="en-GB"/>
          </a:p>
        </p:txBody>
      </p:sp>
    </p:spTree>
    <p:extLst>
      <p:ext uri="{BB962C8B-B14F-4D97-AF65-F5344CB8AC3E}">
        <p14:creationId xmlns:p14="http://schemas.microsoft.com/office/powerpoint/2010/main" val="31215657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smtClean="0"/>
              <a:t>Now we’ll look at how you can go beyond the doors of the classroom to develop a whole school approach to children’s rights.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smtClean="0"/>
              <a:t>Focus of Slide – </a:t>
            </a:r>
            <a:r>
              <a:rPr lang="en-GB" b="0" baseline="0" dirty="0" smtClean="0"/>
              <a:t>Video example in secondary setting </a:t>
            </a:r>
            <a:endParaRPr lang="en-GB"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smtClean="0"/>
              <a:t>Context  - </a:t>
            </a:r>
            <a:r>
              <a:rPr lang="en-GB" dirty="0" smtClean="0"/>
              <a:t>Here is</a:t>
            </a:r>
            <a:r>
              <a:rPr lang="en-GB" baseline="0" dirty="0" smtClean="0"/>
              <a:t> a short video from a Secondary School in Swansea – Pentrehafod Comprehensive where you will hear from pupils about and staff why they have embedded the Right Way approach to education.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smtClean="0"/>
              <a:t>Activity – </a:t>
            </a:r>
            <a:r>
              <a:rPr lang="en-GB" baseline="0" dirty="0" smtClean="0"/>
              <a:t>video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smtClean="0"/>
              <a:t>Ffocws</a:t>
            </a:r>
            <a:r>
              <a:rPr lang="en-GB" b="1" baseline="0" dirty="0" smtClean="0"/>
              <a:t> y </a:t>
            </a:r>
            <a:r>
              <a:rPr lang="en-GB" b="1" baseline="0" dirty="0" err="1" smtClean="0"/>
              <a:t>Sleid</a:t>
            </a:r>
            <a:r>
              <a:rPr lang="en-GB" b="1" baseline="0" dirty="0" smtClean="0"/>
              <a:t> </a:t>
            </a:r>
            <a:r>
              <a:rPr lang="en-GB" b="0" baseline="0" dirty="0" smtClean="0"/>
              <a:t>– </a:t>
            </a:r>
            <a:r>
              <a:rPr lang="en-GB" b="0" baseline="0" dirty="0" err="1" smtClean="0"/>
              <a:t>Enghraifft</a:t>
            </a:r>
            <a:r>
              <a:rPr lang="en-GB" b="0" baseline="0" dirty="0" smtClean="0"/>
              <a:t> o </a:t>
            </a:r>
            <a:r>
              <a:rPr lang="en-GB" b="0" baseline="0" dirty="0" err="1" smtClean="0"/>
              <a:t>fideo</a:t>
            </a:r>
            <a:r>
              <a:rPr lang="en-GB" b="0" baseline="0" dirty="0" smtClean="0"/>
              <a:t> </a:t>
            </a:r>
            <a:r>
              <a:rPr lang="en-GB" b="0" baseline="0" dirty="0" err="1" smtClean="0"/>
              <a:t>mewn</a:t>
            </a:r>
            <a:r>
              <a:rPr lang="en-GB" b="0" baseline="0" dirty="0" smtClean="0"/>
              <a:t> </a:t>
            </a:r>
            <a:r>
              <a:rPr lang="en-GB" b="0" baseline="0" dirty="0" err="1" smtClean="0"/>
              <a:t>lleoliad</a:t>
            </a:r>
            <a:r>
              <a:rPr lang="en-GB" b="0" baseline="0" dirty="0" smtClean="0"/>
              <a:t> </a:t>
            </a:r>
            <a:r>
              <a:rPr lang="en-GB" b="0" baseline="0" dirty="0" err="1" smtClean="0"/>
              <a:t>uwchradd</a:t>
            </a:r>
            <a:endParaRPr lang="en-GB" b="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smtClean="0"/>
              <a:t>Cyd-destun</a:t>
            </a:r>
            <a:r>
              <a:rPr lang="en-GB" b="1" baseline="0" dirty="0" smtClean="0"/>
              <a:t> </a:t>
            </a:r>
            <a:r>
              <a:rPr lang="en-GB" b="0" baseline="0" dirty="0" smtClean="0"/>
              <a:t>– </a:t>
            </a:r>
            <a:r>
              <a:rPr lang="en-GB" b="0" baseline="0" dirty="0" err="1" smtClean="0"/>
              <a:t>Dyma</a:t>
            </a:r>
            <a:r>
              <a:rPr lang="en-GB" b="0" baseline="0" dirty="0" smtClean="0"/>
              <a:t> </a:t>
            </a:r>
            <a:r>
              <a:rPr lang="en-GB" b="0" baseline="0" dirty="0" err="1" smtClean="0"/>
              <a:t>fideo</a:t>
            </a:r>
            <a:r>
              <a:rPr lang="en-GB" b="0" baseline="0" dirty="0" smtClean="0"/>
              <a:t> </a:t>
            </a:r>
            <a:r>
              <a:rPr lang="en-GB" b="0" baseline="0" dirty="0" err="1" smtClean="0"/>
              <a:t>fer</a:t>
            </a:r>
            <a:r>
              <a:rPr lang="en-GB" b="0" baseline="0" dirty="0" smtClean="0"/>
              <a:t> o Ysgol </a:t>
            </a:r>
            <a:r>
              <a:rPr lang="en-GB" b="0" baseline="0" dirty="0" err="1" smtClean="0"/>
              <a:t>Uwchradd</a:t>
            </a:r>
            <a:r>
              <a:rPr lang="en-GB" b="0" baseline="0" dirty="0" smtClean="0"/>
              <a:t> </a:t>
            </a:r>
            <a:r>
              <a:rPr lang="en-GB" b="0" baseline="0" dirty="0" err="1" smtClean="0"/>
              <a:t>yn</a:t>
            </a:r>
            <a:r>
              <a:rPr lang="en-GB" b="0" baseline="0" dirty="0" smtClean="0"/>
              <a:t> </a:t>
            </a:r>
            <a:r>
              <a:rPr lang="en-GB" b="0" baseline="0" dirty="0" err="1" smtClean="0"/>
              <a:t>Abertawe</a:t>
            </a:r>
            <a:r>
              <a:rPr lang="en-GB" b="0" baseline="0" dirty="0" smtClean="0"/>
              <a:t> – Ysgol </a:t>
            </a:r>
            <a:r>
              <a:rPr lang="en-GB" b="0" baseline="0" dirty="0" err="1" smtClean="0"/>
              <a:t>Gyfun</a:t>
            </a:r>
            <a:r>
              <a:rPr lang="en-GB" b="0" baseline="0" dirty="0" smtClean="0"/>
              <a:t> Pentrehafod, </a:t>
            </a:r>
            <a:r>
              <a:rPr lang="en-GB" b="0" baseline="0" dirty="0" err="1" smtClean="0"/>
              <a:t>lle</a:t>
            </a:r>
            <a:r>
              <a:rPr lang="en-GB" b="0" baseline="0" dirty="0" smtClean="0"/>
              <a:t> </a:t>
            </a:r>
            <a:r>
              <a:rPr lang="en-GB" b="0" baseline="0" dirty="0" err="1" smtClean="0"/>
              <a:t>byddwch</a:t>
            </a:r>
            <a:r>
              <a:rPr lang="en-GB" b="0" baseline="0" dirty="0" smtClean="0"/>
              <a:t> </a:t>
            </a:r>
            <a:r>
              <a:rPr lang="en-GB" b="0" baseline="0" dirty="0" err="1" smtClean="0"/>
              <a:t>chi’n</a:t>
            </a:r>
            <a:r>
              <a:rPr lang="en-GB" b="0" baseline="0" dirty="0" smtClean="0"/>
              <a:t> </a:t>
            </a:r>
            <a:r>
              <a:rPr lang="en-GB" b="0" baseline="0" dirty="0" err="1" smtClean="0"/>
              <a:t>clywed</a:t>
            </a:r>
            <a:r>
              <a:rPr lang="en-GB" b="0" baseline="0" dirty="0" smtClean="0"/>
              <a:t> </a:t>
            </a:r>
            <a:r>
              <a:rPr lang="en-GB" b="0" baseline="0" dirty="0" err="1" smtClean="0"/>
              <a:t>gan</a:t>
            </a:r>
            <a:r>
              <a:rPr lang="en-GB" b="0" baseline="0" dirty="0" smtClean="0"/>
              <a:t> </a:t>
            </a:r>
            <a:r>
              <a:rPr lang="en-GB" b="0" baseline="0" dirty="0" err="1" smtClean="0"/>
              <a:t>ddisgyblion</a:t>
            </a:r>
            <a:r>
              <a:rPr lang="en-GB" b="0" baseline="0" dirty="0" smtClean="0"/>
              <a:t> a staff pam </a:t>
            </a:r>
            <a:r>
              <a:rPr lang="en-GB" b="0" baseline="0" dirty="0" err="1" smtClean="0"/>
              <a:t>maen</a:t>
            </a:r>
            <a:r>
              <a:rPr lang="en-GB" b="0" baseline="0" dirty="0" smtClean="0"/>
              <a:t> </a:t>
            </a:r>
            <a:r>
              <a:rPr lang="en-GB" b="0" baseline="0" dirty="0" err="1" smtClean="0"/>
              <a:t>nhw</a:t>
            </a:r>
            <a:r>
              <a:rPr lang="en-GB" b="0" baseline="0" dirty="0" smtClean="0"/>
              <a:t> </a:t>
            </a:r>
            <a:r>
              <a:rPr lang="en-GB" b="0" baseline="0" dirty="0" err="1" smtClean="0"/>
              <a:t>wedi</a:t>
            </a:r>
            <a:r>
              <a:rPr lang="en-GB" b="0" baseline="0" dirty="0" smtClean="0"/>
              <a:t> </a:t>
            </a:r>
            <a:r>
              <a:rPr lang="en-GB" b="0" baseline="0" dirty="0" err="1" smtClean="0"/>
              <a:t>ymgorffori</a:t>
            </a:r>
            <a:r>
              <a:rPr lang="en-GB" b="0" baseline="0" dirty="0" smtClean="0"/>
              <a:t> dull </a:t>
            </a:r>
            <a:r>
              <a:rPr lang="en-GB" b="0" baseline="0" dirty="0" err="1" smtClean="0"/>
              <a:t>gweithredu’r</a:t>
            </a:r>
            <a:r>
              <a:rPr lang="en-GB" b="0" baseline="0" dirty="0" smtClean="0"/>
              <a:t> </a:t>
            </a:r>
            <a:r>
              <a:rPr lang="en-GB" b="0" baseline="0" dirty="0" err="1" smtClean="0"/>
              <a:t>Ffordd</a:t>
            </a:r>
            <a:r>
              <a:rPr lang="en-GB" b="0" baseline="0" dirty="0" smtClean="0"/>
              <a:t> </a:t>
            </a:r>
            <a:r>
              <a:rPr lang="en-GB" b="0" baseline="0" dirty="0" err="1" smtClean="0"/>
              <a:t>Gywir</a:t>
            </a:r>
            <a:r>
              <a:rPr lang="en-GB" b="0" baseline="0" dirty="0" smtClean="0"/>
              <a:t> i </a:t>
            </a:r>
            <a:r>
              <a:rPr lang="en-GB" b="0" baseline="0" dirty="0" err="1" smtClean="0"/>
              <a:t>addysg</a:t>
            </a:r>
            <a:r>
              <a:rPr lang="en-GB" b="0" baseline="0"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smtClean="0"/>
              <a:t>Gweithgaredd </a:t>
            </a:r>
            <a:r>
              <a:rPr lang="en-GB" b="0" baseline="0" dirty="0" smtClean="0"/>
              <a:t>- </a:t>
            </a:r>
            <a:r>
              <a:rPr lang="en-GB" b="0" baseline="0" dirty="0" err="1" smtClean="0"/>
              <a:t>fideo</a:t>
            </a:r>
            <a:endParaRPr lang="en-GB" b="1"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smtClean="0"/>
          </a:p>
          <a:p>
            <a:endParaRPr lang="en-GB" dirty="0"/>
          </a:p>
        </p:txBody>
      </p:sp>
      <p:sp>
        <p:nvSpPr>
          <p:cNvPr id="4" name="Slide Number Placeholder 3"/>
          <p:cNvSpPr>
            <a:spLocks noGrp="1"/>
          </p:cNvSpPr>
          <p:nvPr>
            <p:ph type="sldNum" sz="quarter" idx="10"/>
          </p:nvPr>
        </p:nvSpPr>
        <p:spPr/>
        <p:txBody>
          <a:bodyPr/>
          <a:lstStyle/>
          <a:p>
            <a:fld id="{B0AB4736-67E8-405A-8E3D-08D93F354B5E}" type="slidenum">
              <a:rPr lang="en-GB" smtClean="0"/>
              <a:t>35</a:t>
            </a:fld>
            <a:endParaRPr lang="en-GB"/>
          </a:p>
        </p:txBody>
      </p:sp>
    </p:spTree>
    <p:extLst>
      <p:ext uri="{BB962C8B-B14F-4D97-AF65-F5344CB8AC3E}">
        <p14:creationId xmlns:p14="http://schemas.microsoft.com/office/powerpoint/2010/main" val="40232274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smtClean="0"/>
              <a:t>Focus of Slide – </a:t>
            </a:r>
            <a:r>
              <a:rPr lang="en-GB" b="0" baseline="0" dirty="0" smtClean="0"/>
              <a:t>Case studies</a:t>
            </a:r>
            <a:endParaRPr lang="en-GB"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smtClean="0"/>
              <a:t>Context- </a:t>
            </a:r>
            <a:r>
              <a:rPr lang="en-GB" b="0" baseline="0" dirty="0" smtClean="0"/>
              <a:t>This will allow participants an opportunity to see practical examples of the Right Way and consider how they as Duty Bearers can support children and young people to access their rights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smtClean="0"/>
              <a:t>Activity -  </a:t>
            </a:r>
            <a:r>
              <a:rPr lang="en-GB" dirty="0" smtClean="0"/>
              <a:t>Split into groups and supply each group with case studies around one of the principles and ask them to consider how they can use these examples to influence their practice using</a:t>
            </a:r>
            <a:r>
              <a:rPr lang="en-GB" baseline="0" dirty="0" smtClean="0"/>
              <a:t> a Menu for Change.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Case studies - https://www.childcomwales.org.uk/wp-content/uploads/2018/06/TRW-education-case-studies-bilingual-1.docx</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Menu for change - https://www.childcomwales.org.uk/wp-content/uploads/2018/06/Menu-Education_headed-1.docx</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a:t>
            </a:r>
            <a:endParaRPr lang="en-GB" dirty="0" smtClean="0"/>
          </a:p>
          <a:p>
            <a:endParaRPr lang="en-GB" dirty="0" smtClean="0"/>
          </a:p>
          <a:p>
            <a:r>
              <a:rPr lang="en-GB" b="1" dirty="0" err="1" smtClean="0"/>
              <a:t>Ffocws</a:t>
            </a:r>
            <a:r>
              <a:rPr lang="en-GB" b="1" dirty="0" smtClean="0"/>
              <a:t> y </a:t>
            </a:r>
            <a:r>
              <a:rPr lang="en-GB" b="1" dirty="0" err="1" smtClean="0"/>
              <a:t>Sleid</a:t>
            </a:r>
            <a:r>
              <a:rPr lang="en-GB" b="1" dirty="0" smtClean="0"/>
              <a:t> </a:t>
            </a:r>
            <a:r>
              <a:rPr lang="en-GB" b="0" dirty="0" smtClean="0"/>
              <a:t>– </a:t>
            </a:r>
            <a:r>
              <a:rPr lang="en-GB" b="0" dirty="0" err="1" smtClean="0"/>
              <a:t>Astudiaethau</a:t>
            </a:r>
            <a:r>
              <a:rPr lang="en-GB" b="0" dirty="0" smtClean="0"/>
              <a:t> </a:t>
            </a:r>
            <a:r>
              <a:rPr lang="en-GB" b="0" dirty="0" err="1" smtClean="0"/>
              <a:t>achos</a:t>
            </a:r>
            <a:endParaRPr lang="en-GB" b="0" dirty="0" smtClean="0"/>
          </a:p>
          <a:p>
            <a:r>
              <a:rPr lang="en-GB" b="1" dirty="0" err="1" smtClean="0"/>
              <a:t>Cyd-destun</a:t>
            </a:r>
            <a:r>
              <a:rPr lang="en-GB" b="1" dirty="0" smtClean="0"/>
              <a:t> </a:t>
            </a:r>
            <a:r>
              <a:rPr lang="en-GB" b="0" dirty="0" smtClean="0"/>
              <a:t>– </a:t>
            </a:r>
            <a:r>
              <a:rPr lang="en-GB" b="0" dirty="0" err="1" smtClean="0"/>
              <a:t>Bydd</a:t>
            </a:r>
            <a:r>
              <a:rPr lang="en-GB" b="0" dirty="0" smtClean="0"/>
              <a:t> </a:t>
            </a:r>
            <a:r>
              <a:rPr lang="en-GB" b="0" dirty="0" err="1" smtClean="0"/>
              <a:t>hyn</a:t>
            </a:r>
            <a:r>
              <a:rPr lang="en-GB" b="0" dirty="0" smtClean="0"/>
              <a:t> </a:t>
            </a:r>
            <a:r>
              <a:rPr lang="en-GB" b="0" dirty="0" err="1" smtClean="0"/>
              <a:t>yn</a:t>
            </a:r>
            <a:r>
              <a:rPr lang="en-GB" b="0" dirty="0" smtClean="0"/>
              <a:t> </a:t>
            </a:r>
            <a:r>
              <a:rPr lang="en-GB" b="0" dirty="0" err="1" smtClean="0"/>
              <a:t>rhoi</a:t>
            </a:r>
            <a:r>
              <a:rPr lang="en-GB" b="0" dirty="0" smtClean="0"/>
              <a:t> </a:t>
            </a:r>
            <a:r>
              <a:rPr lang="en-GB" b="0" dirty="0" err="1" smtClean="0"/>
              <a:t>cyfle</a:t>
            </a:r>
            <a:r>
              <a:rPr lang="en-GB" b="0" dirty="0" smtClean="0"/>
              <a:t> </a:t>
            </a:r>
            <a:r>
              <a:rPr lang="en-GB" b="0" dirty="0" err="1" smtClean="0"/>
              <a:t>i’r</a:t>
            </a:r>
            <a:r>
              <a:rPr lang="en-GB" b="0" dirty="0" smtClean="0"/>
              <a:t> </a:t>
            </a:r>
            <a:r>
              <a:rPr lang="en-GB" b="0" dirty="0" err="1" smtClean="0"/>
              <a:t>cyfranogwyr</a:t>
            </a:r>
            <a:r>
              <a:rPr lang="en-GB" b="0" dirty="0" smtClean="0"/>
              <a:t> weld </a:t>
            </a:r>
            <a:r>
              <a:rPr lang="en-GB" b="0" dirty="0" err="1" smtClean="0"/>
              <a:t>enghreifftiau</a:t>
            </a:r>
            <a:r>
              <a:rPr lang="en-GB" b="0" baseline="0" dirty="0" smtClean="0"/>
              <a:t> </a:t>
            </a:r>
            <a:r>
              <a:rPr lang="en-GB" b="0" baseline="0" dirty="0" err="1" smtClean="0"/>
              <a:t>ymarferol</a:t>
            </a:r>
            <a:r>
              <a:rPr lang="en-GB" b="0" baseline="0" dirty="0" smtClean="0"/>
              <a:t> </a:t>
            </a:r>
            <a:r>
              <a:rPr lang="en-GB" b="0" baseline="0" dirty="0" err="1" smtClean="0"/>
              <a:t>o’r</a:t>
            </a:r>
            <a:r>
              <a:rPr lang="en-GB" b="0" baseline="0" dirty="0" smtClean="0"/>
              <a:t> </a:t>
            </a:r>
            <a:r>
              <a:rPr lang="en-GB" b="0" baseline="0" dirty="0" err="1" smtClean="0"/>
              <a:t>Ffordd</a:t>
            </a:r>
            <a:r>
              <a:rPr lang="en-GB" b="0" baseline="0" dirty="0" smtClean="0"/>
              <a:t> </a:t>
            </a:r>
            <a:r>
              <a:rPr lang="en-GB" b="0" baseline="0" dirty="0" err="1" smtClean="0"/>
              <a:t>Gywir</a:t>
            </a:r>
            <a:r>
              <a:rPr lang="en-GB" b="0" baseline="0" dirty="0" smtClean="0"/>
              <a:t> ac </a:t>
            </a:r>
            <a:r>
              <a:rPr lang="en-GB" b="0" baseline="0" dirty="0" err="1" smtClean="0"/>
              <a:t>ystyried</a:t>
            </a:r>
            <a:r>
              <a:rPr lang="en-GB" b="0" baseline="0" dirty="0" smtClean="0"/>
              <a:t> </a:t>
            </a:r>
            <a:r>
              <a:rPr lang="en-GB" b="0" baseline="0" dirty="0" err="1" smtClean="0"/>
              <a:t>sut</a:t>
            </a:r>
            <a:r>
              <a:rPr lang="en-GB" b="0" baseline="0" dirty="0" smtClean="0"/>
              <a:t> </a:t>
            </a:r>
            <a:r>
              <a:rPr lang="en-GB" b="0" baseline="0" dirty="0" err="1" smtClean="0"/>
              <a:t>gallan</a:t>
            </a:r>
            <a:r>
              <a:rPr lang="en-GB" b="0" baseline="0" dirty="0" smtClean="0"/>
              <a:t> </a:t>
            </a:r>
            <a:r>
              <a:rPr lang="en-GB" b="0" baseline="0" dirty="0" err="1" smtClean="0"/>
              <a:t>nhw</a:t>
            </a:r>
            <a:r>
              <a:rPr lang="en-GB" b="0" baseline="0" dirty="0" smtClean="0"/>
              <a:t>, </a:t>
            </a:r>
            <a:r>
              <a:rPr lang="en-GB" b="0" baseline="0" dirty="0" err="1" smtClean="0"/>
              <a:t>fel</a:t>
            </a:r>
            <a:r>
              <a:rPr lang="en-GB" b="0" baseline="0" dirty="0" smtClean="0"/>
              <a:t> </a:t>
            </a:r>
            <a:r>
              <a:rPr lang="en-GB" b="0" baseline="0" dirty="0" err="1" smtClean="0"/>
              <a:t>Deiliaid</a:t>
            </a:r>
            <a:r>
              <a:rPr lang="en-GB" b="0" baseline="0" dirty="0" smtClean="0"/>
              <a:t> </a:t>
            </a:r>
            <a:r>
              <a:rPr lang="en-GB" b="0" baseline="0" dirty="0" err="1" smtClean="0"/>
              <a:t>Dyletswydd</a:t>
            </a:r>
            <a:r>
              <a:rPr lang="en-GB" b="0" baseline="0" dirty="0" smtClean="0"/>
              <a:t>, </a:t>
            </a:r>
            <a:r>
              <a:rPr lang="en-GB" b="0" baseline="0" dirty="0" err="1" smtClean="0"/>
              <a:t>gefnogi</a:t>
            </a:r>
            <a:r>
              <a:rPr lang="en-GB" b="0" baseline="0" dirty="0" smtClean="0"/>
              <a:t> plant a </a:t>
            </a:r>
            <a:r>
              <a:rPr lang="en-GB" b="0" baseline="0" dirty="0" err="1" smtClean="0"/>
              <a:t>phobl</a:t>
            </a:r>
            <a:r>
              <a:rPr lang="en-GB" b="0" baseline="0" dirty="0" smtClean="0"/>
              <a:t> </a:t>
            </a:r>
            <a:r>
              <a:rPr lang="en-GB" b="0" baseline="0" dirty="0" err="1" smtClean="0"/>
              <a:t>ifanc</a:t>
            </a:r>
            <a:r>
              <a:rPr lang="en-GB" b="0" baseline="0" dirty="0" smtClean="0"/>
              <a:t> i </a:t>
            </a:r>
            <a:r>
              <a:rPr lang="en-GB" b="0" baseline="0" dirty="0" err="1" smtClean="0"/>
              <a:t>gael</a:t>
            </a:r>
            <a:r>
              <a:rPr lang="en-GB" b="0" baseline="0" dirty="0" smtClean="0"/>
              <a:t> </a:t>
            </a:r>
            <a:r>
              <a:rPr lang="en-GB" b="0" baseline="0" dirty="0" err="1" smtClean="0"/>
              <a:t>mynediad</a:t>
            </a:r>
            <a:r>
              <a:rPr lang="en-GB" b="0" baseline="0" dirty="0" smtClean="0"/>
              <a:t> </a:t>
            </a:r>
            <a:r>
              <a:rPr lang="en-GB" b="0" baseline="0" dirty="0" err="1" smtClean="0"/>
              <a:t>i’w</a:t>
            </a:r>
            <a:r>
              <a:rPr lang="en-GB" b="0" baseline="0" dirty="0" smtClean="0"/>
              <a:t> </a:t>
            </a:r>
            <a:r>
              <a:rPr lang="en-GB" b="0" baseline="0" dirty="0" err="1" smtClean="0"/>
              <a:t>hawliau</a:t>
            </a:r>
            <a:endParaRPr lang="en-GB" b="0" baseline="0" dirty="0" smtClean="0"/>
          </a:p>
          <a:p>
            <a:r>
              <a:rPr lang="en-GB" b="1" baseline="0" dirty="0" smtClean="0"/>
              <a:t>Gweithgaredd </a:t>
            </a:r>
            <a:r>
              <a:rPr lang="en-GB" b="0" baseline="0" dirty="0" smtClean="0"/>
              <a:t>– </a:t>
            </a:r>
            <a:r>
              <a:rPr lang="en-GB" b="0" baseline="0" dirty="0" err="1" smtClean="0"/>
              <a:t>Rhannu’n</a:t>
            </a:r>
            <a:r>
              <a:rPr lang="en-GB" b="0" baseline="0" dirty="0" smtClean="0"/>
              <a:t> </a:t>
            </a:r>
            <a:r>
              <a:rPr lang="en-GB" b="0" baseline="0" dirty="0" err="1" smtClean="0"/>
              <a:t>grwpiau</a:t>
            </a:r>
            <a:r>
              <a:rPr lang="en-GB" b="0" baseline="0" dirty="0" smtClean="0"/>
              <a:t> a </a:t>
            </a:r>
            <a:r>
              <a:rPr lang="en-GB" b="0" baseline="0" dirty="0" err="1" smtClean="0"/>
              <a:t>rhoi</a:t>
            </a:r>
            <a:r>
              <a:rPr lang="en-GB" b="0" baseline="0" dirty="0" smtClean="0"/>
              <a:t> </a:t>
            </a:r>
            <a:r>
              <a:rPr lang="en-GB" b="0" baseline="0" dirty="0" err="1" smtClean="0"/>
              <a:t>astudiaethau</a:t>
            </a:r>
            <a:r>
              <a:rPr lang="en-GB" b="0" baseline="0" dirty="0" smtClean="0"/>
              <a:t> </a:t>
            </a:r>
            <a:r>
              <a:rPr lang="en-GB" b="0" baseline="0" dirty="0" err="1" smtClean="0"/>
              <a:t>achos</a:t>
            </a:r>
            <a:r>
              <a:rPr lang="en-GB" b="0" baseline="0" dirty="0" smtClean="0"/>
              <a:t> i bob </a:t>
            </a:r>
            <a:r>
              <a:rPr lang="en-GB" b="0" baseline="0" dirty="0" err="1" smtClean="0"/>
              <a:t>grŵp</a:t>
            </a:r>
            <a:r>
              <a:rPr lang="en-GB" b="0" baseline="0" dirty="0" smtClean="0"/>
              <a:t> </a:t>
            </a:r>
            <a:r>
              <a:rPr lang="en-GB" b="0" baseline="0" dirty="0" err="1" smtClean="0"/>
              <a:t>sy’n</a:t>
            </a:r>
            <a:r>
              <a:rPr lang="en-GB" b="0" baseline="0" dirty="0" smtClean="0"/>
              <a:t> </a:t>
            </a:r>
            <a:r>
              <a:rPr lang="en-GB" b="0" baseline="0" dirty="0" err="1" smtClean="0"/>
              <a:t>ymwneud</a:t>
            </a:r>
            <a:r>
              <a:rPr lang="en-GB" b="0" baseline="0" dirty="0" smtClean="0"/>
              <a:t> ag un </a:t>
            </a:r>
            <a:r>
              <a:rPr lang="en-GB" b="0" baseline="0" dirty="0" err="1" smtClean="0"/>
              <a:t>o’r</a:t>
            </a:r>
            <a:r>
              <a:rPr lang="en-GB" b="0" baseline="0" dirty="0" smtClean="0"/>
              <a:t> </a:t>
            </a:r>
            <a:r>
              <a:rPr lang="en-GB" b="0" baseline="0" dirty="0" err="1" smtClean="0"/>
              <a:t>egwyddorion</a:t>
            </a:r>
            <a:r>
              <a:rPr lang="en-GB" b="0" baseline="0" dirty="0" smtClean="0"/>
              <a:t> a </a:t>
            </a:r>
            <a:r>
              <a:rPr lang="en-GB" b="0" baseline="0" dirty="0" err="1" smtClean="0"/>
              <a:t>gofynnwch</a:t>
            </a:r>
            <a:r>
              <a:rPr lang="en-GB" b="0" baseline="0" dirty="0" smtClean="0"/>
              <a:t> </a:t>
            </a:r>
            <a:r>
              <a:rPr lang="en-GB" b="0" baseline="0" dirty="0" err="1" smtClean="0"/>
              <a:t>iddyn</a:t>
            </a:r>
            <a:r>
              <a:rPr lang="en-GB" b="0" baseline="0" dirty="0" smtClean="0"/>
              <a:t> </a:t>
            </a:r>
            <a:r>
              <a:rPr lang="en-GB" b="0" baseline="0" dirty="0" err="1" smtClean="0"/>
              <a:t>nhw</a:t>
            </a:r>
            <a:r>
              <a:rPr lang="en-GB" b="0" baseline="0" dirty="0" smtClean="0"/>
              <a:t> </a:t>
            </a:r>
            <a:r>
              <a:rPr lang="en-GB" b="0" baseline="0" dirty="0" err="1" smtClean="0"/>
              <a:t>ystyried</a:t>
            </a:r>
            <a:r>
              <a:rPr lang="en-GB" b="0" baseline="0" dirty="0" smtClean="0"/>
              <a:t> </a:t>
            </a:r>
            <a:r>
              <a:rPr lang="en-GB" b="0" baseline="0" dirty="0" err="1" smtClean="0"/>
              <a:t>sut</a:t>
            </a:r>
            <a:r>
              <a:rPr lang="en-GB" b="0" baseline="0" dirty="0" smtClean="0"/>
              <a:t> </a:t>
            </a:r>
            <a:r>
              <a:rPr lang="en-GB" b="0" baseline="0" dirty="0" err="1" smtClean="0"/>
              <a:t>gallan</a:t>
            </a:r>
            <a:r>
              <a:rPr lang="en-GB" b="0" baseline="0" dirty="0" smtClean="0"/>
              <a:t> </a:t>
            </a:r>
            <a:r>
              <a:rPr lang="en-GB" b="0" baseline="0" dirty="0" err="1" smtClean="0"/>
              <a:t>nhw</a:t>
            </a:r>
            <a:r>
              <a:rPr lang="en-GB" b="0" baseline="0" dirty="0" smtClean="0"/>
              <a:t> </a:t>
            </a:r>
            <a:r>
              <a:rPr lang="en-GB" b="0" baseline="0" dirty="0" err="1" smtClean="0"/>
              <a:t>ddefnyddio’r</a:t>
            </a:r>
            <a:r>
              <a:rPr lang="en-GB" b="0" baseline="0" dirty="0" smtClean="0"/>
              <a:t> </a:t>
            </a:r>
            <a:r>
              <a:rPr lang="en-GB" b="0" baseline="0" dirty="0" err="1" smtClean="0"/>
              <a:t>enghreifftiau</a:t>
            </a:r>
            <a:r>
              <a:rPr lang="en-GB" b="0" baseline="0" dirty="0" smtClean="0"/>
              <a:t> </a:t>
            </a:r>
            <a:r>
              <a:rPr lang="en-GB" b="0" baseline="0" dirty="0" err="1" smtClean="0"/>
              <a:t>hyn</a:t>
            </a:r>
            <a:r>
              <a:rPr lang="en-GB" b="0" baseline="0" dirty="0" smtClean="0"/>
              <a:t> i </a:t>
            </a:r>
            <a:r>
              <a:rPr lang="en-GB" b="0" baseline="0" dirty="0" err="1" smtClean="0"/>
              <a:t>ddylanwadu</a:t>
            </a:r>
            <a:r>
              <a:rPr lang="en-GB" b="0" baseline="0" dirty="0" smtClean="0"/>
              <a:t> </a:t>
            </a:r>
            <a:r>
              <a:rPr lang="en-GB" b="0" baseline="0" dirty="0" err="1" smtClean="0"/>
              <a:t>ar</a:t>
            </a:r>
            <a:r>
              <a:rPr lang="en-GB" b="0" baseline="0" dirty="0" smtClean="0"/>
              <a:t> </a:t>
            </a:r>
            <a:r>
              <a:rPr lang="en-GB" b="0" baseline="0" dirty="0" err="1" smtClean="0"/>
              <a:t>eu</a:t>
            </a:r>
            <a:r>
              <a:rPr lang="en-GB" b="0" baseline="0" dirty="0" smtClean="0"/>
              <a:t> </a:t>
            </a:r>
            <a:r>
              <a:rPr lang="en-GB" b="0" baseline="0" dirty="0" err="1" smtClean="0"/>
              <a:t>hymarfer</a:t>
            </a:r>
            <a:r>
              <a:rPr lang="en-GB" b="0" baseline="0" dirty="0" smtClean="0"/>
              <a:t> </a:t>
            </a:r>
            <a:r>
              <a:rPr lang="en-GB" b="0" baseline="0" dirty="0" err="1" smtClean="0"/>
              <a:t>trwy</a:t>
            </a:r>
            <a:r>
              <a:rPr lang="en-GB" b="0" baseline="0" dirty="0" smtClean="0"/>
              <a:t> </a:t>
            </a:r>
            <a:r>
              <a:rPr lang="en-GB" b="0" baseline="0" dirty="0" err="1" smtClean="0"/>
              <a:t>ddefnyddio</a:t>
            </a:r>
            <a:r>
              <a:rPr lang="en-GB" b="0" baseline="0" dirty="0" smtClean="0"/>
              <a:t> </a:t>
            </a:r>
            <a:r>
              <a:rPr lang="en-GB" b="0" baseline="0" dirty="0" err="1" smtClean="0"/>
              <a:t>Dewislen</a:t>
            </a:r>
            <a:r>
              <a:rPr lang="en-GB" b="0" baseline="0" dirty="0" smtClean="0"/>
              <a:t> </a:t>
            </a:r>
            <a:r>
              <a:rPr lang="en-GB" b="0" baseline="0" dirty="0" err="1" smtClean="0"/>
              <a:t>ar</a:t>
            </a:r>
            <a:r>
              <a:rPr lang="en-GB" b="0" baseline="0" dirty="0" smtClean="0"/>
              <a:t> </a:t>
            </a:r>
            <a:r>
              <a:rPr lang="en-GB" b="0" baseline="0" dirty="0" err="1" smtClean="0"/>
              <a:t>gyfer</a:t>
            </a:r>
            <a:r>
              <a:rPr lang="en-GB" b="0" baseline="0" dirty="0" smtClean="0"/>
              <a:t> </a:t>
            </a:r>
            <a:r>
              <a:rPr lang="en-GB" b="0" baseline="0" dirty="0" err="1" smtClean="0"/>
              <a:t>Newid</a:t>
            </a:r>
            <a:r>
              <a:rPr lang="en-GB" b="0" baseline="0" dirty="0" smtClean="0"/>
              <a:t>.</a:t>
            </a:r>
          </a:p>
          <a:p>
            <a:endParaRPr lang="en-GB" b="0" baseline="0" dirty="0" smtClean="0"/>
          </a:p>
          <a:p>
            <a:r>
              <a:rPr lang="en-GB" b="0" baseline="0" dirty="0" err="1" smtClean="0"/>
              <a:t>Astudiaethau</a:t>
            </a:r>
            <a:r>
              <a:rPr lang="en-GB" b="0" baseline="0" dirty="0" smtClean="0"/>
              <a:t> </a:t>
            </a:r>
            <a:r>
              <a:rPr lang="en-GB" b="0" baseline="0" dirty="0" err="1" smtClean="0"/>
              <a:t>Achos</a:t>
            </a:r>
            <a:r>
              <a:rPr lang="en-GB" b="0" baseline="0" dirty="0" smtClean="0"/>
              <a:t> - </a:t>
            </a:r>
            <a:r>
              <a:rPr lang="en-GB" baseline="0" dirty="0" smtClean="0"/>
              <a:t>https://www.childcomwales.org.uk/wp-content/uploads/2018/06/TRW-education-case-studies-bilingual-1.docx</a:t>
            </a:r>
          </a:p>
          <a:p>
            <a:endParaRPr lang="en-GB" b="0" baseline="0" dirty="0" smtClean="0"/>
          </a:p>
          <a:p>
            <a:r>
              <a:rPr lang="en-GB" b="0" baseline="0" dirty="0" err="1" smtClean="0"/>
              <a:t>Dewislen</a:t>
            </a:r>
            <a:r>
              <a:rPr lang="en-GB" b="0" baseline="0" dirty="0" smtClean="0"/>
              <a:t> </a:t>
            </a:r>
            <a:r>
              <a:rPr lang="en-GB" b="0" baseline="0" dirty="0" err="1" smtClean="0"/>
              <a:t>ar</a:t>
            </a:r>
            <a:r>
              <a:rPr lang="en-GB" b="0" baseline="0" dirty="0" smtClean="0"/>
              <a:t> </a:t>
            </a:r>
            <a:r>
              <a:rPr lang="en-GB" b="0" baseline="0" dirty="0" err="1" smtClean="0"/>
              <a:t>gyfer</a:t>
            </a:r>
            <a:r>
              <a:rPr lang="en-GB" b="0" baseline="0" dirty="0" smtClean="0"/>
              <a:t> </a:t>
            </a:r>
            <a:r>
              <a:rPr lang="en-GB" b="0" baseline="0" dirty="0" err="1" smtClean="0"/>
              <a:t>Newid</a:t>
            </a:r>
            <a:r>
              <a:rPr lang="en-GB" b="0" baseline="0" dirty="0" smtClean="0"/>
              <a:t> - https://www.childcomwales.org.uk/wp-content/uploads/2018/06/Dewislen-Addysg_headed.docx</a:t>
            </a:r>
            <a:endParaRPr lang="en-GB" b="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p:txBody>
      </p:sp>
      <p:sp>
        <p:nvSpPr>
          <p:cNvPr id="4" name="Slide Number Placeholder 3"/>
          <p:cNvSpPr>
            <a:spLocks noGrp="1"/>
          </p:cNvSpPr>
          <p:nvPr>
            <p:ph type="sldNum" sz="quarter" idx="10"/>
          </p:nvPr>
        </p:nvSpPr>
        <p:spPr/>
        <p:txBody>
          <a:bodyPr/>
          <a:lstStyle/>
          <a:p>
            <a:fld id="{B0AB4736-67E8-405A-8E3D-08D93F354B5E}" type="slidenum">
              <a:rPr lang="en-GB" smtClean="0"/>
              <a:t>36</a:t>
            </a:fld>
            <a:endParaRPr lang="en-GB"/>
          </a:p>
        </p:txBody>
      </p:sp>
    </p:spTree>
    <p:extLst>
      <p:ext uri="{BB962C8B-B14F-4D97-AF65-F5344CB8AC3E}">
        <p14:creationId xmlns:p14="http://schemas.microsoft.com/office/powerpoint/2010/main" val="12651897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smtClean="0"/>
              <a:t>Now we’ll look at how you can go beyond the doors of the classroom to develop a whole school approach to children’s rights.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smtClean="0"/>
              <a:t>Nawr</a:t>
            </a:r>
            <a:r>
              <a:rPr lang="en-GB" b="0" baseline="0" dirty="0" smtClean="0"/>
              <a:t> </a:t>
            </a:r>
            <a:r>
              <a:rPr lang="en-GB" b="0" baseline="0" dirty="0" err="1" smtClean="0"/>
              <a:t>byddwn</a:t>
            </a:r>
            <a:r>
              <a:rPr lang="en-GB" b="0" baseline="0" dirty="0" smtClean="0"/>
              <a:t> </a:t>
            </a:r>
            <a:r>
              <a:rPr lang="en-GB" b="0" baseline="0" dirty="0" err="1" smtClean="0"/>
              <a:t>ni’n</a:t>
            </a:r>
            <a:r>
              <a:rPr lang="en-GB" b="0" baseline="0" dirty="0" smtClean="0"/>
              <a:t> </a:t>
            </a:r>
            <a:r>
              <a:rPr lang="en-GB" b="0" baseline="0" dirty="0" err="1" smtClean="0"/>
              <a:t>edrych</a:t>
            </a:r>
            <a:r>
              <a:rPr lang="en-GB" b="0" baseline="0" dirty="0" smtClean="0"/>
              <a:t> </a:t>
            </a:r>
            <a:r>
              <a:rPr lang="en-GB" b="0" baseline="0" dirty="0" err="1" smtClean="0"/>
              <a:t>ar</a:t>
            </a:r>
            <a:r>
              <a:rPr lang="en-GB" b="0" baseline="0" dirty="0" smtClean="0"/>
              <a:t> </a:t>
            </a:r>
            <a:r>
              <a:rPr lang="en-GB" b="0" baseline="0" dirty="0" err="1" smtClean="0"/>
              <a:t>sut</a:t>
            </a:r>
            <a:r>
              <a:rPr lang="en-GB" b="0" baseline="0" dirty="0" smtClean="0"/>
              <a:t> </a:t>
            </a:r>
            <a:r>
              <a:rPr lang="en-GB" b="0" baseline="0" dirty="0" err="1" smtClean="0"/>
              <a:t>gallwch</a:t>
            </a:r>
            <a:r>
              <a:rPr lang="en-GB" b="0" baseline="0" dirty="0" smtClean="0"/>
              <a:t> chi </a:t>
            </a:r>
            <a:r>
              <a:rPr lang="en-GB" b="0" baseline="0" dirty="0" err="1" smtClean="0"/>
              <a:t>datblygu</a:t>
            </a:r>
            <a:r>
              <a:rPr lang="en-GB" b="0" baseline="0" dirty="0" smtClean="0"/>
              <a:t> dull </a:t>
            </a:r>
            <a:r>
              <a:rPr lang="en-GB" b="0" baseline="0" dirty="0" err="1" smtClean="0"/>
              <a:t>hawliau</a:t>
            </a:r>
            <a:r>
              <a:rPr lang="en-GB" b="0" baseline="0" dirty="0" smtClean="0"/>
              <a:t> plant </a:t>
            </a:r>
            <a:r>
              <a:rPr lang="en-GB" b="0" baseline="0" dirty="0" err="1" smtClean="0"/>
              <a:t>sy’n</a:t>
            </a:r>
            <a:r>
              <a:rPr lang="en-GB" b="0" baseline="0" dirty="0" smtClean="0"/>
              <a:t> </a:t>
            </a:r>
            <a:r>
              <a:rPr lang="en-GB" b="0" baseline="0" dirty="0" err="1" smtClean="0"/>
              <a:t>effeithio</a:t>
            </a:r>
            <a:r>
              <a:rPr lang="en-GB" b="0" baseline="0" dirty="0" smtClean="0"/>
              <a:t> </a:t>
            </a:r>
            <a:r>
              <a:rPr lang="en-GB" b="0" baseline="0" dirty="0" err="1" smtClean="0"/>
              <a:t>yr</a:t>
            </a:r>
            <a:r>
              <a:rPr lang="en-GB" b="0" baseline="0" dirty="0" smtClean="0"/>
              <a:t> </a:t>
            </a:r>
            <a:r>
              <a:rPr lang="en-GB" b="0" baseline="0" dirty="0" err="1" smtClean="0"/>
              <a:t>ysgol</a:t>
            </a:r>
            <a:r>
              <a:rPr lang="en-GB" b="0" baseline="0" dirty="0" smtClean="0"/>
              <a:t> </a:t>
            </a:r>
            <a:r>
              <a:rPr lang="en-GB" b="0" baseline="0" dirty="0" err="1" smtClean="0"/>
              <a:t>gyfan</a:t>
            </a:r>
            <a:endParaRPr lang="en-GB" b="0" baseline="0" dirty="0"/>
          </a:p>
        </p:txBody>
      </p:sp>
      <p:sp>
        <p:nvSpPr>
          <p:cNvPr id="4" name="Slide Number Placeholder 3"/>
          <p:cNvSpPr>
            <a:spLocks noGrp="1"/>
          </p:cNvSpPr>
          <p:nvPr>
            <p:ph type="sldNum" sz="quarter" idx="10"/>
          </p:nvPr>
        </p:nvSpPr>
        <p:spPr/>
        <p:txBody>
          <a:bodyPr/>
          <a:lstStyle/>
          <a:p>
            <a:fld id="{B0AB4736-67E8-405A-8E3D-08D93F354B5E}" type="slidenum">
              <a:rPr lang="en-GB" smtClean="0"/>
              <a:t>37</a:t>
            </a:fld>
            <a:endParaRPr lang="en-GB"/>
          </a:p>
        </p:txBody>
      </p:sp>
    </p:spTree>
    <p:extLst>
      <p:ext uri="{BB962C8B-B14F-4D97-AF65-F5344CB8AC3E}">
        <p14:creationId xmlns:p14="http://schemas.microsoft.com/office/powerpoint/2010/main" val="14311125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smtClean="0"/>
              <a:t>And how do you make a difference outside the school gate?  One way is to get involved with the Children’s Commissioner’s national Ambassadors scheme, which empowers children and young people to make a difference on a national level.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smtClean="0"/>
              <a:t>Focus of Slide – </a:t>
            </a:r>
            <a:r>
              <a:rPr lang="en-GB" sz="1200" b="0" baseline="0" dirty="0" smtClean="0"/>
              <a:t>Purpose of Ambassador schemes</a:t>
            </a:r>
            <a:endParaRPr lang="en-GB" sz="1200"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smtClean="0"/>
              <a:t>Context – </a:t>
            </a:r>
            <a:r>
              <a:rPr lang="en-GB" sz="1200" b="0" baseline="0" dirty="0" smtClean="0"/>
              <a:t>this outlines the role of the free school schemes that the Children’s Commissioners office supports to find out more please visit their website and go to ‘Our Schemes’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baseline="0"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baseline="0" dirty="0" smtClean="0"/>
              <a:t>A </a:t>
            </a:r>
            <a:r>
              <a:rPr lang="en-GB" sz="1200" b="0" baseline="0" dirty="0" err="1" smtClean="0"/>
              <a:t>sut</a:t>
            </a:r>
            <a:r>
              <a:rPr lang="en-GB" sz="1200" b="0" baseline="0" dirty="0" smtClean="0"/>
              <a:t> </a:t>
            </a:r>
            <a:r>
              <a:rPr lang="en-GB" sz="1200" b="0" baseline="0" dirty="0" err="1" smtClean="0"/>
              <a:t>mae</a:t>
            </a:r>
            <a:r>
              <a:rPr lang="en-GB" sz="1200" b="0" baseline="0" dirty="0" smtClean="0"/>
              <a:t> </a:t>
            </a:r>
            <a:r>
              <a:rPr lang="en-GB" sz="1200" b="0" baseline="0" dirty="0" err="1" smtClean="0"/>
              <a:t>gwneud</a:t>
            </a:r>
            <a:r>
              <a:rPr lang="en-GB" sz="1200" b="0" baseline="0" dirty="0" smtClean="0"/>
              <a:t> </a:t>
            </a:r>
            <a:r>
              <a:rPr lang="en-GB" sz="1200" b="0" baseline="0" dirty="0" err="1" smtClean="0"/>
              <a:t>gwahaniaeth</a:t>
            </a:r>
            <a:r>
              <a:rPr lang="en-GB" sz="1200" b="0" baseline="0" dirty="0" smtClean="0"/>
              <a:t> </a:t>
            </a:r>
            <a:r>
              <a:rPr lang="en-GB" sz="1200" b="0" baseline="0" dirty="0" err="1" smtClean="0"/>
              <a:t>tu</a:t>
            </a:r>
            <a:r>
              <a:rPr lang="en-GB" sz="1200" b="0" baseline="0" dirty="0" smtClean="0"/>
              <a:t> </a:t>
            </a:r>
            <a:r>
              <a:rPr lang="en-GB" sz="1200" b="0" baseline="0" dirty="0" err="1" smtClean="0"/>
              <a:t>fas</a:t>
            </a:r>
            <a:r>
              <a:rPr lang="en-GB" sz="1200" b="0" baseline="0" dirty="0" smtClean="0"/>
              <a:t> </a:t>
            </a:r>
            <a:r>
              <a:rPr lang="en-GB" sz="1200" b="0" baseline="0" dirty="0" err="1" smtClean="0"/>
              <a:t>i’r</a:t>
            </a:r>
            <a:r>
              <a:rPr lang="en-GB" sz="1200" b="0" baseline="0" dirty="0" smtClean="0"/>
              <a:t> </a:t>
            </a:r>
            <a:r>
              <a:rPr lang="en-GB" sz="1200" b="0" baseline="0" dirty="0" err="1" smtClean="0"/>
              <a:t>ysgol</a:t>
            </a:r>
            <a:r>
              <a:rPr lang="en-GB" sz="1200" b="0" baseline="0" dirty="0" smtClean="0"/>
              <a:t>? Un </a:t>
            </a:r>
            <a:r>
              <a:rPr lang="en-GB" sz="1200" b="0" baseline="0" dirty="0" err="1" smtClean="0"/>
              <a:t>ffordd</a:t>
            </a:r>
            <a:r>
              <a:rPr lang="en-GB" sz="1200" b="0" baseline="0" dirty="0" smtClean="0"/>
              <a:t> </a:t>
            </a:r>
            <a:r>
              <a:rPr lang="en-GB" sz="1200" b="0" baseline="0" dirty="0" err="1" smtClean="0"/>
              <a:t>yw</a:t>
            </a:r>
            <a:r>
              <a:rPr lang="en-GB" sz="1200" b="0" baseline="0" dirty="0" smtClean="0"/>
              <a:t> i </a:t>
            </a:r>
            <a:r>
              <a:rPr lang="en-GB" sz="1200" b="0" baseline="0" dirty="0" err="1" smtClean="0"/>
              <a:t>ddod</a:t>
            </a:r>
            <a:r>
              <a:rPr lang="en-GB" sz="1200" b="0" baseline="0" dirty="0" smtClean="0"/>
              <a:t> </a:t>
            </a:r>
            <a:r>
              <a:rPr lang="en-GB" sz="1200" b="0" baseline="0" dirty="0" err="1" smtClean="0"/>
              <a:t>yn</a:t>
            </a:r>
            <a:r>
              <a:rPr lang="en-GB" sz="1200" b="0" baseline="0" dirty="0" smtClean="0"/>
              <a:t> </a:t>
            </a:r>
            <a:r>
              <a:rPr lang="en-GB" sz="1200" b="0" baseline="0" dirty="0" err="1" smtClean="0"/>
              <a:t>rhan</a:t>
            </a:r>
            <a:r>
              <a:rPr lang="en-GB" sz="1200" b="0" baseline="0" dirty="0" smtClean="0"/>
              <a:t> o </a:t>
            </a:r>
            <a:r>
              <a:rPr lang="en-GB" sz="1200" b="0" baseline="0" dirty="0" err="1" smtClean="0"/>
              <a:t>gynlluniau</a:t>
            </a:r>
            <a:r>
              <a:rPr lang="en-GB" sz="1200" b="0" baseline="0" dirty="0" smtClean="0"/>
              <a:t> </a:t>
            </a:r>
            <a:r>
              <a:rPr lang="en-GB" sz="1200" b="0" baseline="0" dirty="0" err="1" smtClean="0"/>
              <a:t>cenedlaethol</a:t>
            </a:r>
            <a:r>
              <a:rPr lang="en-GB" sz="1200" b="0" baseline="0" dirty="0" smtClean="0"/>
              <a:t> y </a:t>
            </a:r>
            <a:r>
              <a:rPr lang="en-GB" sz="1200" b="0" baseline="0" dirty="0" err="1" smtClean="0"/>
              <a:t>Comisiynydd</a:t>
            </a:r>
            <a:r>
              <a:rPr lang="en-GB" sz="1200" b="0" baseline="0" dirty="0" smtClean="0"/>
              <a:t> Plant, </a:t>
            </a:r>
            <a:r>
              <a:rPr lang="en-GB" sz="1200" b="0" baseline="0" dirty="0" err="1" smtClean="0"/>
              <a:t>ei</a:t>
            </a:r>
            <a:r>
              <a:rPr lang="en-GB" sz="1200" b="0" baseline="0" dirty="0" smtClean="0"/>
              <a:t> </a:t>
            </a:r>
            <a:r>
              <a:rPr lang="en-GB" sz="1200" b="0" baseline="0" dirty="0" err="1" smtClean="0"/>
              <a:t>chynlluniau</a:t>
            </a:r>
            <a:r>
              <a:rPr lang="en-GB" sz="1200" b="0" baseline="0" dirty="0" smtClean="0"/>
              <a:t> </a:t>
            </a:r>
            <a:r>
              <a:rPr lang="en-GB" sz="1200" b="0" baseline="0" dirty="0" err="1" smtClean="0"/>
              <a:t>Llysgenhadon</a:t>
            </a:r>
            <a:r>
              <a:rPr lang="en-GB" sz="1200" b="0" baseline="0" dirty="0" smtClean="0"/>
              <a:t>, </a:t>
            </a:r>
            <a:r>
              <a:rPr lang="en-GB" sz="1200" b="0" baseline="0" dirty="0" err="1" smtClean="0"/>
              <a:t>sy’n</a:t>
            </a:r>
            <a:r>
              <a:rPr lang="en-GB" sz="1200" b="0" baseline="0" dirty="0" smtClean="0"/>
              <a:t> </a:t>
            </a:r>
            <a:r>
              <a:rPr lang="en-GB" sz="1200" b="0" baseline="0" dirty="0" err="1" smtClean="0"/>
              <a:t>annog</a:t>
            </a:r>
            <a:r>
              <a:rPr lang="en-GB" sz="1200" b="0" baseline="0" dirty="0" smtClean="0"/>
              <a:t> ac </a:t>
            </a:r>
            <a:r>
              <a:rPr lang="en-GB" sz="1200" b="0" baseline="0" dirty="0" err="1" smtClean="0"/>
              <a:t>ysbrydoli</a:t>
            </a:r>
            <a:r>
              <a:rPr lang="en-GB" sz="1200" b="0" baseline="0" dirty="0" smtClean="0"/>
              <a:t> plant a </a:t>
            </a:r>
            <a:r>
              <a:rPr lang="en-GB" sz="1200" b="0" baseline="0" dirty="0" err="1" smtClean="0"/>
              <a:t>phobl</a:t>
            </a:r>
            <a:r>
              <a:rPr lang="en-GB" sz="1200" b="0" baseline="0" dirty="0" smtClean="0"/>
              <a:t> </a:t>
            </a:r>
            <a:r>
              <a:rPr lang="en-GB" sz="1200" b="0" baseline="0" dirty="0" err="1" smtClean="0"/>
              <a:t>ifanc</a:t>
            </a:r>
            <a:r>
              <a:rPr lang="en-GB" sz="1200" b="0" baseline="0" dirty="0" smtClean="0"/>
              <a:t> i </a:t>
            </a:r>
            <a:r>
              <a:rPr lang="en-GB" sz="1200" b="0" baseline="0" dirty="0" err="1" smtClean="0"/>
              <a:t>wneud</a:t>
            </a:r>
            <a:r>
              <a:rPr lang="en-GB" sz="1200" b="0" baseline="0" dirty="0" smtClean="0"/>
              <a:t> </a:t>
            </a:r>
            <a:r>
              <a:rPr lang="en-GB" sz="1200" b="0" baseline="0" dirty="0" err="1" smtClean="0"/>
              <a:t>gwahaniaeth</a:t>
            </a:r>
            <a:r>
              <a:rPr lang="en-GB" sz="1200" b="0" baseline="0" dirty="0" smtClean="0"/>
              <a:t> </a:t>
            </a:r>
            <a:r>
              <a:rPr lang="en-GB" sz="1200" b="0" baseline="0" dirty="0" err="1" smtClean="0"/>
              <a:t>ar</a:t>
            </a:r>
            <a:r>
              <a:rPr lang="en-GB" sz="1200" b="0" baseline="0" dirty="0" smtClean="0"/>
              <a:t> </a:t>
            </a:r>
            <a:r>
              <a:rPr lang="en-GB" sz="1200" b="0" baseline="0" dirty="0" err="1" smtClean="0"/>
              <a:t>lefel</a:t>
            </a:r>
            <a:r>
              <a:rPr lang="en-GB" sz="1200" b="0" baseline="0" dirty="0" smtClean="0"/>
              <a:t> </a:t>
            </a:r>
            <a:r>
              <a:rPr lang="en-GB" sz="1200" b="0" baseline="0" dirty="0" err="1" smtClean="0"/>
              <a:t>cenedlaethol</a:t>
            </a:r>
            <a:r>
              <a:rPr lang="en-GB" sz="1200" b="0" baseline="0"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err="1" smtClean="0"/>
              <a:t>Ffocws</a:t>
            </a:r>
            <a:r>
              <a:rPr lang="en-GB" sz="1200" b="1" baseline="0" dirty="0" smtClean="0"/>
              <a:t> y </a:t>
            </a:r>
            <a:r>
              <a:rPr lang="en-GB" sz="1200" b="1" baseline="0" dirty="0" err="1" smtClean="0"/>
              <a:t>Sleid</a:t>
            </a:r>
            <a:r>
              <a:rPr lang="en-GB" sz="1200" b="1" baseline="0" dirty="0" smtClean="0"/>
              <a:t> </a:t>
            </a:r>
            <a:r>
              <a:rPr lang="en-GB" sz="1200" b="0" baseline="0" dirty="0" err="1" smtClean="0"/>
              <a:t>Diben</a:t>
            </a:r>
            <a:r>
              <a:rPr lang="en-GB" sz="1200" b="0" baseline="0" dirty="0" smtClean="0"/>
              <a:t> </a:t>
            </a:r>
            <a:r>
              <a:rPr lang="en-GB" sz="1200" b="0" baseline="0" dirty="0" err="1" smtClean="0"/>
              <a:t>cynlluniau</a:t>
            </a:r>
            <a:r>
              <a:rPr lang="en-GB" sz="1200" b="0" baseline="0" dirty="0" smtClean="0"/>
              <a:t> </a:t>
            </a:r>
            <a:r>
              <a:rPr lang="en-GB" sz="1200" b="0" baseline="0" dirty="0" err="1" smtClean="0"/>
              <a:t>Llysgenhadon</a:t>
            </a:r>
            <a:endParaRPr lang="en-GB" sz="1200" b="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err="1" smtClean="0"/>
              <a:t>Cyd-destun</a:t>
            </a:r>
            <a:r>
              <a:rPr lang="en-GB" sz="1200" b="1" baseline="0" dirty="0" smtClean="0"/>
              <a:t> </a:t>
            </a:r>
            <a:r>
              <a:rPr lang="en-GB" sz="1200" b="0" baseline="0" dirty="0" smtClean="0"/>
              <a:t>– </a:t>
            </a:r>
            <a:r>
              <a:rPr lang="en-GB" sz="1200" b="0" baseline="0" dirty="0" err="1" smtClean="0"/>
              <a:t>mae</a:t>
            </a:r>
            <a:r>
              <a:rPr lang="en-GB" sz="1200" b="0" baseline="0" dirty="0" smtClean="0"/>
              <a:t> </a:t>
            </a:r>
            <a:r>
              <a:rPr lang="en-GB" sz="1200" b="0" baseline="0" dirty="0" err="1" smtClean="0"/>
              <a:t>hyn</a:t>
            </a:r>
            <a:r>
              <a:rPr lang="en-GB" sz="1200" b="0" baseline="0" dirty="0" smtClean="0"/>
              <a:t> </a:t>
            </a:r>
            <a:r>
              <a:rPr lang="en-GB" sz="1200" b="0" baseline="0" dirty="0" err="1" smtClean="0"/>
              <a:t>yn</a:t>
            </a:r>
            <a:r>
              <a:rPr lang="en-GB" sz="1200" b="0" baseline="0" dirty="0" smtClean="0"/>
              <a:t> </a:t>
            </a:r>
            <a:r>
              <a:rPr lang="en-GB" sz="1200" b="0" baseline="0" dirty="0" err="1" smtClean="0"/>
              <a:t>amlinellu</a:t>
            </a:r>
            <a:r>
              <a:rPr lang="en-GB" sz="1200" b="0" baseline="0" dirty="0" smtClean="0"/>
              <a:t> </a:t>
            </a:r>
            <a:r>
              <a:rPr lang="en-GB" sz="1200" b="0" baseline="0" dirty="0" err="1" smtClean="0"/>
              <a:t>rôl</a:t>
            </a:r>
            <a:r>
              <a:rPr lang="en-GB" sz="1200" b="0" baseline="0" dirty="0" smtClean="0"/>
              <a:t> y </a:t>
            </a:r>
            <a:r>
              <a:rPr lang="en-GB" sz="1200" b="0" baseline="0" dirty="0" err="1" smtClean="0"/>
              <a:t>cynlluniau</a:t>
            </a:r>
            <a:r>
              <a:rPr lang="en-GB" sz="1200" b="0" baseline="0" dirty="0" smtClean="0"/>
              <a:t> </a:t>
            </a:r>
            <a:r>
              <a:rPr lang="en-GB" sz="1200" b="0" baseline="0" dirty="0" err="1" smtClean="0"/>
              <a:t>ysgol</a:t>
            </a:r>
            <a:r>
              <a:rPr lang="en-GB" sz="1200" b="0" baseline="0" dirty="0" smtClean="0"/>
              <a:t> di-</a:t>
            </a:r>
            <a:r>
              <a:rPr lang="en-GB" sz="1200" b="0" baseline="0" dirty="0" err="1" smtClean="0"/>
              <a:t>dâl</a:t>
            </a:r>
            <a:r>
              <a:rPr lang="en-GB" sz="1200" b="0" baseline="0" dirty="0" smtClean="0"/>
              <a:t> y </a:t>
            </a:r>
            <a:r>
              <a:rPr lang="en-GB" sz="1200" b="0" baseline="0" dirty="0" err="1" smtClean="0"/>
              <a:t>mae</a:t>
            </a:r>
            <a:r>
              <a:rPr lang="en-GB" sz="1200" b="0" baseline="0" dirty="0" smtClean="0"/>
              <a:t> </a:t>
            </a:r>
            <a:r>
              <a:rPr lang="en-GB" sz="1200" b="0" baseline="0" dirty="0" err="1" smtClean="0"/>
              <a:t>swyddfa’r</a:t>
            </a:r>
            <a:r>
              <a:rPr lang="en-GB" sz="1200" b="0" baseline="0" dirty="0" smtClean="0"/>
              <a:t> </a:t>
            </a:r>
            <a:r>
              <a:rPr lang="en-GB" sz="1200" b="0" baseline="0" dirty="0" err="1" smtClean="0"/>
              <a:t>Comisiynydd</a:t>
            </a:r>
            <a:r>
              <a:rPr lang="en-GB" sz="1200" b="0" baseline="0" dirty="0" smtClean="0"/>
              <a:t> Plant </a:t>
            </a:r>
            <a:r>
              <a:rPr lang="en-GB" sz="1200" b="0" baseline="0" dirty="0" err="1" smtClean="0"/>
              <a:t>yn</a:t>
            </a:r>
            <a:r>
              <a:rPr lang="en-GB" sz="1200" b="0" baseline="0" dirty="0" smtClean="0"/>
              <a:t> </a:t>
            </a:r>
            <a:r>
              <a:rPr lang="en-GB" sz="1200" b="0" baseline="0" dirty="0" err="1" smtClean="0"/>
              <a:t>eu</a:t>
            </a:r>
            <a:r>
              <a:rPr lang="en-GB" sz="1200" b="0" baseline="0" dirty="0" smtClean="0"/>
              <a:t> </a:t>
            </a:r>
            <a:r>
              <a:rPr lang="en-GB" sz="1200" b="0" baseline="0" dirty="0" err="1" smtClean="0"/>
              <a:t>cefnogi</a:t>
            </a:r>
            <a:r>
              <a:rPr lang="en-GB" sz="1200" b="0" baseline="0" dirty="0" smtClean="0"/>
              <a:t>. I </a:t>
            </a:r>
            <a:r>
              <a:rPr lang="en-GB" sz="1200" b="0" baseline="0" dirty="0" err="1" smtClean="0"/>
              <a:t>gael</a:t>
            </a:r>
            <a:r>
              <a:rPr lang="en-GB" sz="1200" b="0" baseline="0" dirty="0" smtClean="0"/>
              <a:t> </a:t>
            </a:r>
            <a:r>
              <a:rPr lang="en-GB" sz="1200" b="0" baseline="0" dirty="0" err="1" smtClean="0"/>
              <a:t>rhagor</a:t>
            </a:r>
            <a:r>
              <a:rPr lang="en-GB" sz="1200" b="0" baseline="0" dirty="0" smtClean="0"/>
              <a:t> o </a:t>
            </a:r>
            <a:r>
              <a:rPr lang="en-GB" sz="1200" b="0" baseline="0" dirty="0" err="1" smtClean="0"/>
              <a:t>wybodaeth</a:t>
            </a:r>
            <a:r>
              <a:rPr lang="en-GB" sz="1200" b="0" baseline="0" dirty="0" smtClean="0"/>
              <a:t>, </a:t>
            </a:r>
            <a:r>
              <a:rPr lang="en-GB" sz="1200" b="0" baseline="0" dirty="0" err="1" smtClean="0"/>
              <a:t>ewch</a:t>
            </a:r>
            <a:r>
              <a:rPr lang="en-GB" sz="1200" b="0" baseline="0" dirty="0" smtClean="0"/>
              <a:t> </a:t>
            </a:r>
            <a:r>
              <a:rPr lang="en-GB" sz="1200" b="0" baseline="0" dirty="0" err="1" smtClean="0"/>
              <a:t>i’w</a:t>
            </a:r>
            <a:r>
              <a:rPr lang="en-GB" sz="1200" b="0" baseline="0" dirty="0" smtClean="0"/>
              <a:t> </a:t>
            </a:r>
            <a:r>
              <a:rPr lang="en-GB" sz="1200" b="0" baseline="0" dirty="0" err="1" smtClean="0"/>
              <a:t>gwefan</a:t>
            </a:r>
            <a:r>
              <a:rPr lang="en-GB" sz="1200" b="0" baseline="0" dirty="0" smtClean="0"/>
              <a:t> ac </a:t>
            </a:r>
            <a:r>
              <a:rPr lang="en-GB" sz="1200" b="0" baseline="0" dirty="0" err="1" smtClean="0"/>
              <a:t>i’r</a:t>
            </a:r>
            <a:r>
              <a:rPr lang="en-GB" sz="1200" b="0" baseline="0" dirty="0" smtClean="0"/>
              <a:t> </a:t>
            </a:r>
            <a:r>
              <a:rPr lang="en-GB" sz="1200" b="0" baseline="0" dirty="0" err="1" smtClean="0"/>
              <a:t>dudalen</a:t>
            </a:r>
            <a:r>
              <a:rPr lang="en-GB" sz="1200" b="0" baseline="0" dirty="0" smtClean="0"/>
              <a:t> ‘</a:t>
            </a:r>
            <a:r>
              <a:rPr lang="en-GB" sz="1200" b="0" baseline="0" dirty="0" err="1" smtClean="0"/>
              <a:t>Ein</a:t>
            </a:r>
            <a:r>
              <a:rPr lang="en-GB" sz="1200" b="0" baseline="0" dirty="0" smtClean="0"/>
              <a:t> </a:t>
            </a:r>
            <a:r>
              <a:rPr lang="en-GB" sz="1200" b="0" baseline="0" dirty="0" err="1" smtClean="0"/>
              <a:t>Cynlluniau</a:t>
            </a:r>
            <a:r>
              <a:rPr lang="en-GB" sz="1200" b="0" baseline="0" dirty="0" smtClean="0"/>
              <a:t>’</a:t>
            </a:r>
            <a:endParaRPr lang="en-GB" sz="1200" b="1"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p:txBody>
      </p:sp>
      <p:sp>
        <p:nvSpPr>
          <p:cNvPr id="4" name="Slide Number Placeholder 3"/>
          <p:cNvSpPr>
            <a:spLocks noGrp="1"/>
          </p:cNvSpPr>
          <p:nvPr>
            <p:ph type="sldNum" sz="quarter" idx="10"/>
          </p:nvPr>
        </p:nvSpPr>
        <p:spPr/>
        <p:txBody>
          <a:bodyPr/>
          <a:lstStyle/>
          <a:p>
            <a:fld id="{B0AB4736-67E8-405A-8E3D-08D93F354B5E}" type="slidenum">
              <a:rPr lang="en-GB" smtClean="0"/>
              <a:t>38</a:t>
            </a:fld>
            <a:endParaRPr lang="en-GB"/>
          </a:p>
        </p:txBody>
      </p:sp>
    </p:spTree>
    <p:extLst>
      <p:ext uri="{BB962C8B-B14F-4D97-AF65-F5344CB8AC3E}">
        <p14:creationId xmlns:p14="http://schemas.microsoft.com/office/powerpoint/2010/main" val="38977143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smtClean="0"/>
              <a:t>Focus of Slide – </a:t>
            </a:r>
            <a:r>
              <a:rPr lang="en-GB" sz="1200" b="0" baseline="0" dirty="0" smtClean="0"/>
              <a:t>Purpose of Ambassador schemes</a:t>
            </a:r>
            <a:endParaRPr lang="en-GB" sz="1200"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smtClean="0"/>
              <a:t>Context – </a:t>
            </a:r>
            <a:r>
              <a:rPr lang="en-GB" sz="1200" b="0" baseline="0" dirty="0" smtClean="0"/>
              <a:t>this outlines the role of the free school schemes that the Children’s Commissioners office supports to find out more please visit their website and go to ‘Our Schemes’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baseline="0"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err="1" smtClean="0"/>
              <a:t>Ffocws</a:t>
            </a:r>
            <a:r>
              <a:rPr lang="en-GB" sz="1200" b="1" baseline="0" dirty="0" smtClean="0"/>
              <a:t> y </a:t>
            </a:r>
            <a:r>
              <a:rPr lang="en-GB" sz="1200" b="1" baseline="0" dirty="0" err="1" smtClean="0"/>
              <a:t>Sleid</a:t>
            </a:r>
            <a:r>
              <a:rPr lang="en-GB" sz="1200" b="1" baseline="0" dirty="0" smtClean="0"/>
              <a:t> </a:t>
            </a:r>
            <a:r>
              <a:rPr lang="en-GB" sz="1200" b="0" baseline="0" dirty="0" err="1" smtClean="0"/>
              <a:t>Diben</a:t>
            </a:r>
            <a:r>
              <a:rPr lang="en-GB" sz="1200" b="0" baseline="0" dirty="0" smtClean="0"/>
              <a:t> </a:t>
            </a:r>
            <a:r>
              <a:rPr lang="en-GB" sz="1200" b="0" baseline="0" dirty="0" err="1" smtClean="0"/>
              <a:t>cynlluniau</a:t>
            </a:r>
            <a:r>
              <a:rPr lang="en-GB" sz="1200" b="0" baseline="0" dirty="0" smtClean="0"/>
              <a:t> </a:t>
            </a:r>
            <a:r>
              <a:rPr lang="en-GB" sz="1200" b="0" baseline="0" dirty="0" err="1" smtClean="0"/>
              <a:t>Llysgenhadon</a:t>
            </a:r>
            <a:endParaRPr lang="en-GB" sz="1200" b="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err="1" smtClean="0"/>
              <a:t>Cyd-destun</a:t>
            </a:r>
            <a:r>
              <a:rPr lang="en-GB" sz="1200" b="1" baseline="0" dirty="0" smtClean="0"/>
              <a:t> </a:t>
            </a:r>
            <a:r>
              <a:rPr lang="en-GB" sz="1200" b="0" baseline="0" dirty="0" smtClean="0"/>
              <a:t>– </a:t>
            </a:r>
            <a:r>
              <a:rPr lang="en-GB" sz="1200" b="0" baseline="0" dirty="0" err="1" smtClean="0"/>
              <a:t>mae</a:t>
            </a:r>
            <a:r>
              <a:rPr lang="en-GB" sz="1200" b="0" baseline="0" dirty="0" smtClean="0"/>
              <a:t> </a:t>
            </a:r>
            <a:r>
              <a:rPr lang="en-GB" sz="1200" b="0" baseline="0" dirty="0" err="1" smtClean="0"/>
              <a:t>hyn</a:t>
            </a:r>
            <a:r>
              <a:rPr lang="en-GB" sz="1200" b="0" baseline="0" dirty="0" smtClean="0"/>
              <a:t> </a:t>
            </a:r>
            <a:r>
              <a:rPr lang="en-GB" sz="1200" b="0" baseline="0" dirty="0" err="1" smtClean="0"/>
              <a:t>yn</a:t>
            </a:r>
            <a:r>
              <a:rPr lang="en-GB" sz="1200" b="0" baseline="0" dirty="0" smtClean="0"/>
              <a:t> </a:t>
            </a:r>
            <a:r>
              <a:rPr lang="en-GB" sz="1200" b="0" baseline="0" dirty="0" err="1" smtClean="0"/>
              <a:t>amlinellu</a:t>
            </a:r>
            <a:r>
              <a:rPr lang="en-GB" sz="1200" b="0" baseline="0" dirty="0" smtClean="0"/>
              <a:t> </a:t>
            </a:r>
            <a:r>
              <a:rPr lang="en-GB" sz="1200" b="0" baseline="0" dirty="0" err="1" smtClean="0"/>
              <a:t>rôl</a:t>
            </a:r>
            <a:r>
              <a:rPr lang="en-GB" sz="1200" b="0" baseline="0" dirty="0" smtClean="0"/>
              <a:t> y </a:t>
            </a:r>
            <a:r>
              <a:rPr lang="en-GB" sz="1200" b="0" baseline="0" dirty="0" err="1" smtClean="0"/>
              <a:t>cynlluniau</a:t>
            </a:r>
            <a:r>
              <a:rPr lang="en-GB" sz="1200" b="0" baseline="0" dirty="0" smtClean="0"/>
              <a:t> </a:t>
            </a:r>
            <a:r>
              <a:rPr lang="en-GB" sz="1200" b="0" baseline="0" dirty="0" err="1" smtClean="0"/>
              <a:t>ysgol</a:t>
            </a:r>
            <a:r>
              <a:rPr lang="en-GB" sz="1200" b="0" baseline="0" dirty="0" smtClean="0"/>
              <a:t> di-</a:t>
            </a:r>
            <a:r>
              <a:rPr lang="en-GB" sz="1200" b="0" baseline="0" dirty="0" err="1" smtClean="0"/>
              <a:t>dâl</a:t>
            </a:r>
            <a:r>
              <a:rPr lang="en-GB" sz="1200" b="0" baseline="0" dirty="0" smtClean="0"/>
              <a:t> y </a:t>
            </a:r>
            <a:r>
              <a:rPr lang="en-GB" sz="1200" b="0" baseline="0" dirty="0" err="1" smtClean="0"/>
              <a:t>mae</a:t>
            </a:r>
            <a:r>
              <a:rPr lang="en-GB" sz="1200" b="0" baseline="0" dirty="0" smtClean="0"/>
              <a:t> </a:t>
            </a:r>
            <a:r>
              <a:rPr lang="en-GB" sz="1200" b="0" baseline="0" dirty="0" err="1" smtClean="0"/>
              <a:t>swyddfa’r</a:t>
            </a:r>
            <a:r>
              <a:rPr lang="en-GB" sz="1200" b="0" baseline="0" dirty="0" smtClean="0"/>
              <a:t> </a:t>
            </a:r>
            <a:r>
              <a:rPr lang="en-GB" sz="1200" b="0" baseline="0" dirty="0" err="1" smtClean="0"/>
              <a:t>Comisiynydd</a:t>
            </a:r>
            <a:r>
              <a:rPr lang="en-GB" sz="1200" b="0" baseline="0" dirty="0" smtClean="0"/>
              <a:t> Plant </a:t>
            </a:r>
            <a:r>
              <a:rPr lang="en-GB" sz="1200" b="0" baseline="0" dirty="0" err="1" smtClean="0"/>
              <a:t>yn</a:t>
            </a:r>
            <a:r>
              <a:rPr lang="en-GB" sz="1200" b="0" baseline="0" dirty="0" smtClean="0"/>
              <a:t> </a:t>
            </a:r>
            <a:r>
              <a:rPr lang="en-GB" sz="1200" b="0" baseline="0" dirty="0" err="1" smtClean="0"/>
              <a:t>eu</a:t>
            </a:r>
            <a:r>
              <a:rPr lang="en-GB" sz="1200" b="0" baseline="0" dirty="0" smtClean="0"/>
              <a:t> </a:t>
            </a:r>
            <a:r>
              <a:rPr lang="en-GB" sz="1200" b="0" baseline="0" dirty="0" err="1" smtClean="0"/>
              <a:t>cefnogi</a:t>
            </a:r>
            <a:r>
              <a:rPr lang="en-GB" sz="1200" b="0" baseline="0" dirty="0" smtClean="0"/>
              <a:t>. I </a:t>
            </a:r>
            <a:r>
              <a:rPr lang="en-GB" sz="1200" b="0" baseline="0" dirty="0" err="1" smtClean="0"/>
              <a:t>gael</a:t>
            </a:r>
            <a:r>
              <a:rPr lang="en-GB" sz="1200" b="0" baseline="0" dirty="0" smtClean="0"/>
              <a:t> </a:t>
            </a:r>
            <a:r>
              <a:rPr lang="en-GB" sz="1200" b="0" baseline="0" dirty="0" err="1" smtClean="0"/>
              <a:t>rhagor</a:t>
            </a:r>
            <a:r>
              <a:rPr lang="en-GB" sz="1200" b="0" baseline="0" dirty="0" smtClean="0"/>
              <a:t> o </a:t>
            </a:r>
            <a:r>
              <a:rPr lang="en-GB" sz="1200" b="0" baseline="0" dirty="0" err="1" smtClean="0"/>
              <a:t>wybodaeth</a:t>
            </a:r>
            <a:r>
              <a:rPr lang="en-GB" sz="1200" b="0" baseline="0" dirty="0" smtClean="0"/>
              <a:t>, </a:t>
            </a:r>
            <a:r>
              <a:rPr lang="en-GB" sz="1200" b="0" baseline="0" dirty="0" err="1" smtClean="0"/>
              <a:t>ewch</a:t>
            </a:r>
            <a:r>
              <a:rPr lang="en-GB" sz="1200" b="0" baseline="0" dirty="0" smtClean="0"/>
              <a:t> </a:t>
            </a:r>
            <a:r>
              <a:rPr lang="en-GB" sz="1200" b="0" baseline="0" dirty="0" err="1" smtClean="0"/>
              <a:t>i’w</a:t>
            </a:r>
            <a:r>
              <a:rPr lang="en-GB" sz="1200" b="0" baseline="0" dirty="0" smtClean="0"/>
              <a:t> </a:t>
            </a:r>
            <a:r>
              <a:rPr lang="en-GB" sz="1200" b="0" baseline="0" dirty="0" err="1" smtClean="0"/>
              <a:t>gwefan</a:t>
            </a:r>
            <a:r>
              <a:rPr lang="en-GB" sz="1200" b="0" baseline="0" dirty="0" smtClean="0"/>
              <a:t> ac </a:t>
            </a:r>
            <a:r>
              <a:rPr lang="en-GB" sz="1200" b="0" baseline="0" dirty="0" err="1" smtClean="0"/>
              <a:t>i’r</a:t>
            </a:r>
            <a:r>
              <a:rPr lang="en-GB" sz="1200" b="0" baseline="0" dirty="0" smtClean="0"/>
              <a:t> </a:t>
            </a:r>
            <a:r>
              <a:rPr lang="en-GB" sz="1200" b="0" baseline="0" dirty="0" err="1" smtClean="0"/>
              <a:t>dudalen</a:t>
            </a:r>
            <a:r>
              <a:rPr lang="en-GB" sz="1200" b="0" baseline="0" dirty="0" smtClean="0"/>
              <a:t> ‘</a:t>
            </a:r>
            <a:r>
              <a:rPr lang="en-GB" sz="1200" b="0" baseline="0" dirty="0" err="1" smtClean="0"/>
              <a:t>Ein</a:t>
            </a:r>
            <a:r>
              <a:rPr lang="en-GB" sz="1200" b="0" baseline="0" dirty="0" smtClean="0"/>
              <a:t> </a:t>
            </a:r>
            <a:r>
              <a:rPr lang="en-GB" sz="1200" b="0" baseline="0" dirty="0" err="1" smtClean="0"/>
              <a:t>Cynlluniau</a:t>
            </a:r>
            <a:r>
              <a:rPr lang="en-GB" sz="1200" b="0" baseline="0" dirty="0" smtClean="0"/>
              <a:t>’</a:t>
            </a:r>
            <a:endParaRPr lang="en-GB" sz="1200" b="1"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smtClean="0"/>
          </a:p>
          <a:p>
            <a:endParaRPr lang="en-GB" dirty="0"/>
          </a:p>
        </p:txBody>
      </p:sp>
      <p:sp>
        <p:nvSpPr>
          <p:cNvPr id="4" name="Slide Number Placeholder 3"/>
          <p:cNvSpPr>
            <a:spLocks noGrp="1"/>
          </p:cNvSpPr>
          <p:nvPr>
            <p:ph type="sldNum" sz="quarter" idx="10"/>
          </p:nvPr>
        </p:nvSpPr>
        <p:spPr/>
        <p:txBody>
          <a:bodyPr/>
          <a:lstStyle/>
          <a:p>
            <a:fld id="{B0AB4736-67E8-405A-8E3D-08D93F354B5E}" type="slidenum">
              <a:rPr lang="en-GB" smtClean="0"/>
              <a:t>39</a:t>
            </a:fld>
            <a:endParaRPr lang="en-GB"/>
          </a:p>
        </p:txBody>
      </p:sp>
    </p:spTree>
    <p:extLst>
      <p:ext uri="{BB962C8B-B14F-4D97-AF65-F5344CB8AC3E}">
        <p14:creationId xmlns:p14="http://schemas.microsoft.com/office/powerpoint/2010/main" val="27298181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smtClean="0"/>
              <a:t>Focus of Slide -  </a:t>
            </a:r>
            <a:r>
              <a:rPr lang="en-GB" b="0" baseline="0" dirty="0" smtClean="0"/>
              <a:t>Recap and revisit Aims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smtClean="0"/>
              <a:t>Context – </a:t>
            </a:r>
            <a:r>
              <a:rPr lang="en-GB" b="0" baseline="0" dirty="0" smtClean="0"/>
              <a:t>By the end of these two sessions we hope that participants have gained an understanding of UNCRC and the role of the Children’s Commissioner for Wales. Participants should be aware of their duty to support the UNCRC and have had an opportunity to reflect on how they would make this a reality in practice.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smtClean="0"/>
              <a:t>Ffocws</a:t>
            </a:r>
            <a:r>
              <a:rPr lang="en-GB" b="1" baseline="0" dirty="0" smtClean="0"/>
              <a:t> y </a:t>
            </a:r>
            <a:r>
              <a:rPr lang="en-GB" b="1" baseline="0" dirty="0" err="1" smtClean="0"/>
              <a:t>Sleid</a:t>
            </a:r>
            <a:r>
              <a:rPr lang="en-GB" b="1" baseline="0" dirty="0" smtClean="0"/>
              <a:t> </a:t>
            </a:r>
            <a:r>
              <a:rPr lang="en-GB" b="0" baseline="0" dirty="0" smtClean="0"/>
              <a:t>– </a:t>
            </a:r>
            <a:r>
              <a:rPr lang="en-GB" b="0" baseline="0" dirty="0" err="1" smtClean="0"/>
              <a:t>Crynhoi</a:t>
            </a:r>
            <a:r>
              <a:rPr lang="en-GB" b="0" baseline="0" dirty="0" smtClean="0"/>
              <a:t> ac </a:t>
            </a:r>
            <a:r>
              <a:rPr lang="en-GB" b="0" baseline="0" dirty="0" err="1" smtClean="0"/>
              <a:t>adolygu’r</a:t>
            </a:r>
            <a:r>
              <a:rPr lang="en-GB" b="0" baseline="0" dirty="0" smtClean="0"/>
              <a:t> </a:t>
            </a:r>
            <a:r>
              <a:rPr lang="en-GB" b="0" baseline="0" dirty="0" err="1" smtClean="0"/>
              <a:t>Nodau</a:t>
            </a:r>
            <a:endParaRPr lang="en-GB" b="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smtClean="0"/>
              <a:t>Cyd-destun</a:t>
            </a:r>
            <a:r>
              <a:rPr lang="en-GB" b="1" baseline="0" dirty="0" smtClean="0"/>
              <a:t> </a:t>
            </a:r>
            <a:r>
              <a:rPr lang="en-GB" b="0" baseline="0" dirty="0" smtClean="0"/>
              <a:t>– </a:t>
            </a:r>
            <a:r>
              <a:rPr lang="en-GB" b="0" baseline="0" dirty="0" err="1" smtClean="0"/>
              <a:t>Erbyn</a:t>
            </a:r>
            <a:r>
              <a:rPr lang="en-GB" b="0" baseline="0" dirty="0" smtClean="0"/>
              <a:t> </a:t>
            </a:r>
            <a:r>
              <a:rPr lang="en-GB" b="0" baseline="0" dirty="0" err="1" smtClean="0"/>
              <a:t>diwedd</a:t>
            </a:r>
            <a:r>
              <a:rPr lang="en-GB" b="0" baseline="0" dirty="0" smtClean="0"/>
              <a:t> y </a:t>
            </a:r>
            <a:r>
              <a:rPr lang="en-GB" b="0" baseline="0" dirty="0" err="1" smtClean="0"/>
              <a:t>ddwy</a:t>
            </a:r>
            <a:r>
              <a:rPr lang="en-GB" b="0" baseline="0" dirty="0" smtClean="0"/>
              <a:t> </a:t>
            </a:r>
            <a:r>
              <a:rPr lang="en-GB" b="0" baseline="0" dirty="0" err="1" smtClean="0"/>
              <a:t>sesiwn</a:t>
            </a:r>
            <a:r>
              <a:rPr lang="en-GB" b="0" baseline="0" dirty="0" smtClean="0"/>
              <a:t> hon </a:t>
            </a:r>
            <a:r>
              <a:rPr lang="en-GB" b="0" baseline="0" dirty="0" err="1" smtClean="0"/>
              <a:t>rydyn</a:t>
            </a:r>
            <a:r>
              <a:rPr lang="en-GB" b="0" baseline="0" dirty="0" smtClean="0"/>
              <a:t> </a:t>
            </a:r>
            <a:r>
              <a:rPr lang="en-GB" b="0" baseline="0" dirty="0" err="1" smtClean="0"/>
              <a:t>ni’n</a:t>
            </a:r>
            <a:r>
              <a:rPr lang="en-GB" b="0" baseline="0" dirty="0" smtClean="0"/>
              <a:t> </a:t>
            </a:r>
            <a:r>
              <a:rPr lang="en-GB" b="0" baseline="0" dirty="0" err="1" smtClean="0"/>
              <a:t>gobeithio</a:t>
            </a:r>
            <a:r>
              <a:rPr lang="en-GB" b="0" baseline="0" dirty="0" smtClean="0"/>
              <a:t> </a:t>
            </a:r>
            <a:r>
              <a:rPr lang="en-GB" b="0" baseline="0" dirty="0" err="1" smtClean="0"/>
              <a:t>bydd</a:t>
            </a:r>
            <a:r>
              <a:rPr lang="en-GB" b="0" baseline="0" dirty="0" smtClean="0"/>
              <a:t> y </a:t>
            </a:r>
            <a:r>
              <a:rPr lang="en-GB" b="0" baseline="0" dirty="0" err="1" smtClean="0"/>
              <a:t>cyfranogwyr</a:t>
            </a:r>
            <a:r>
              <a:rPr lang="en-GB" b="0" baseline="0" dirty="0" smtClean="0"/>
              <a:t> </a:t>
            </a:r>
            <a:r>
              <a:rPr lang="en-GB" b="0" baseline="0" dirty="0" err="1" smtClean="0"/>
              <a:t>wedi</a:t>
            </a:r>
            <a:r>
              <a:rPr lang="en-GB" b="0" baseline="0" dirty="0" smtClean="0"/>
              <a:t> </a:t>
            </a:r>
            <a:r>
              <a:rPr lang="en-GB" b="0" baseline="0" dirty="0" err="1" smtClean="0"/>
              <a:t>dod</a:t>
            </a:r>
            <a:r>
              <a:rPr lang="en-GB" b="0" baseline="0" dirty="0" smtClean="0"/>
              <a:t> i </a:t>
            </a:r>
            <a:r>
              <a:rPr lang="en-GB" b="0" baseline="0" dirty="0" err="1" smtClean="0"/>
              <a:t>ddeall</a:t>
            </a:r>
            <a:r>
              <a:rPr lang="en-GB" b="0" baseline="0" dirty="0" smtClean="0"/>
              <a:t> CCUHP a </a:t>
            </a:r>
            <a:r>
              <a:rPr lang="en-GB" b="0" baseline="0" dirty="0" err="1" smtClean="0"/>
              <a:t>rôl</a:t>
            </a:r>
            <a:r>
              <a:rPr lang="en-GB" b="0" baseline="0" dirty="0" smtClean="0"/>
              <a:t> </a:t>
            </a:r>
            <a:r>
              <a:rPr lang="en-GB" b="0" baseline="0" dirty="0" err="1" smtClean="0"/>
              <a:t>Comisiynydd</a:t>
            </a:r>
            <a:r>
              <a:rPr lang="en-GB" b="0" baseline="0" dirty="0" smtClean="0"/>
              <a:t> Plant Cymru. </a:t>
            </a:r>
            <a:r>
              <a:rPr lang="en-GB" b="0" baseline="0" dirty="0" err="1" smtClean="0"/>
              <a:t>Dylai’r</a:t>
            </a:r>
            <a:r>
              <a:rPr lang="en-GB" b="0" baseline="0" dirty="0" smtClean="0"/>
              <a:t> </a:t>
            </a:r>
            <a:r>
              <a:rPr lang="en-GB" b="0" baseline="0" dirty="0" err="1" smtClean="0"/>
              <a:t>cyfranogwyr</a:t>
            </a:r>
            <a:r>
              <a:rPr lang="en-GB" b="0" baseline="0" dirty="0" smtClean="0"/>
              <a:t> </a:t>
            </a:r>
            <a:r>
              <a:rPr lang="en-GB" b="0" baseline="0" dirty="0" err="1" smtClean="0"/>
              <a:t>fod</a:t>
            </a:r>
            <a:r>
              <a:rPr lang="en-GB" b="0" baseline="0" dirty="0" smtClean="0"/>
              <a:t> </a:t>
            </a:r>
            <a:r>
              <a:rPr lang="en-GB" b="0" baseline="0" dirty="0" err="1" smtClean="0"/>
              <a:t>yn</a:t>
            </a:r>
            <a:r>
              <a:rPr lang="en-GB" b="0" baseline="0" dirty="0" smtClean="0"/>
              <a:t> </a:t>
            </a:r>
            <a:r>
              <a:rPr lang="en-GB" b="0" baseline="0" dirty="0" err="1" smtClean="0"/>
              <a:t>ymwybodol</a:t>
            </a:r>
            <a:r>
              <a:rPr lang="en-GB" b="0" baseline="0" dirty="0" smtClean="0"/>
              <a:t> </a:t>
            </a:r>
            <a:r>
              <a:rPr lang="en-GB" b="0" baseline="0" dirty="0" err="1" smtClean="0"/>
              <a:t>o’u</a:t>
            </a:r>
            <a:r>
              <a:rPr lang="en-GB" b="0" baseline="0" dirty="0" smtClean="0"/>
              <a:t> </a:t>
            </a:r>
            <a:r>
              <a:rPr lang="en-GB" b="0" baseline="0" dirty="0" err="1" smtClean="0"/>
              <a:t>dyletswydd</a:t>
            </a:r>
            <a:r>
              <a:rPr lang="en-GB" b="0" baseline="0" dirty="0" smtClean="0"/>
              <a:t> i </a:t>
            </a:r>
            <a:r>
              <a:rPr lang="en-GB" b="0" baseline="0" dirty="0" err="1" smtClean="0"/>
              <a:t>gefnogi</a:t>
            </a:r>
            <a:r>
              <a:rPr lang="en-GB" b="0" baseline="0" dirty="0" smtClean="0"/>
              <a:t> CCUHP, a </a:t>
            </a:r>
            <a:r>
              <a:rPr lang="en-GB" b="0" baseline="0" dirty="0" err="1" smtClean="0"/>
              <a:t>byddant</a:t>
            </a:r>
            <a:r>
              <a:rPr lang="en-GB" b="0" baseline="0" dirty="0" smtClean="0"/>
              <a:t> </a:t>
            </a:r>
            <a:r>
              <a:rPr lang="en-GB" b="0" baseline="0" dirty="0" err="1" smtClean="0"/>
              <a:t>wedi</a:t>
            </a:r>
            <a:r>
              <a:rPr lang="en-GB" b="0" baseline="0" dirty="0" smtClean="0"/>
              <a:t> </a:t>
            </a:r>
            <a:r>
              <a:rPr lang="en-GB" b="0" baseline="0" dirty="0" err="1" smtClean="0"/>
              <a:t>cael</a:t>
            </a:r>
            <a:r>
              <a:rPr lang="en-GB" b="0" baseline="0" dirty="0" smtClean="0"/>
              <a:t> </a:t>
            </a:r>
            <a:r>
              <a:rPr lang="en-GB" b="0" baseline="0" dirty="0" err="1" smtClean="0"/>
              <a:t>cyfle</a:t>
            </a:r>
            <a:r>
              <a:rPr lang="en-GB" b="0" baseline="0" dirty="0" smtClean="0"/>
              <a:t> i </a:t>
            </a:r>
            <a:r>
              <a:rPr lang="en-GB" b="0" baseline="0" dirty="0" err="1" smtClean="0"/>
              <a:t>fyfyrio</a:t>
            </a:r>
            <a:r>
              <a:rPr lang="en-GB" b="0" baseline="0" dirty="0" smtClean="0"/>
              <a:t> </a:t>
            </a:r>
            <a:r>
              <a:rPr lang="en-GB" b="0" baseline="0" dirty="0" err="1" smtClean="0"/>
              <a:t>ar</a:t>
            </a:r>
            <a:r>
              <a:rPr lang="en-GB" b="0" baseline="0" dirty="0" smtClean="0"/>
              <a:t> </a:t>
            </a:r>
            <a:r>
              <a:rPr lang="en-GB" b="0" baseline="0" dirty="0" err="1" smtClean="0"/>
              <a:t>sut</a:t>
            </a:r>
            <a:r>
              <a:rPr lang="en-GB" b="0" baseline="0" dirty="0" smtClean="0"/>
              <a:t> </a:t>
            </a:r>
            <a:r>
              <a:rPr lang="en-GB" b="0" baseline="0" dirty="0" err="1" smtClean="0"/>
              <a:t>bydden</a:t>
            </a:r>
            <a:r>
              <a:rPr lang="en-GB" b="0" baseline="0" dirty="0" smtClean="0"/>
              <a:t> </a:t>
            </a:r>
            <a:r>
              <a:rPr lang="en-GB" b="0" baseline="0" dirty="0" err="1" smtClean="0"/>
              <a:t>nhw’n</a:t>
            </a:r>
            <a:r>
              <a:rPr lang="en-GB" b="0" baseline="0" dirty="0" smtClean="0"/>
              <a:t> </a:t>
            </a:r>
            <a:r>
              <a:rPr lang="en-GB" b="0" baseline="0" dirty="0" err="1" smtClean="0"/>
              <a:t>gwireddu</a:t>
            </a:r>
            <a:r>
              <a:rPr lang="en-GB" b="0" baseline="0" dirty="0" smtClean="0"/>
              <a:t> </a:t>
            </a:r>
            <a:r>
              <a:rPr lang="en-GB" b="0" baseline="0" dirty="0" err="1" smtClean="0"/>
              <a:t>hynny’n</a:t>
            </a:r>
            <a:r>
              <a:rPr lang="en-GB" b="0" baseline="0" dirty="0" smtClean="0"/>
              <a:t> </a:t>
            </a:r>
            <a:r>
              <a:rPr lang="en-GB" b="0" baseline="0" dirty="0" err="1" smtClean="0"/>
              <a:t>ymarferol</a:t>
            </a:r>
            <a:r>
              <a:rPr lang="en-GB" b="0" baseline="0" dirty="0" smtClean="0"/>
              <a:t>. </a:t>
            </a:r>
            <a:endParaRPr lang="en-GB" b="1" dirty="0"/>
          </a:p>
        </p:txBody>
      </p:sp>
      <p:sp>
        <p:nvSpPr>
          <p:cNvPr id="4" name="Slide Number Placeholder 3"/>
          <p:cNvSpPr>
            <a:spLocks noGrp="1"/>
          </p:cNvSpPr>
          <p:nvPr>
            <p:ph type="sldNum" sz="quarter" idx="10"/>
          </p:nvPr>
        </p:nvSpPr>
        <p:spPr/>
        <p:txBody>
          <a:bodyPr/>
          <a:lstStyle/>
          <a:p>
            <a:fld id="{B0AB4736-67E8-405A-8E3D-08D93F354B5E}" type="slidenum">
              <a:rPr lang="en-GB" smtClean="0"/>
              <a:t>40</a:t>
            </a:fld>
            <a:endParaRPr lang="en-GB"/>
          </a:p>
        </p:txBody>
      </p:sp>
    </p:spTree>
    <p:extLst>
      <p:ext uri="{BB962C8B-B14F-4D97-AF65-F5344CB8AC3E}">
        <p14:creationId xmlns:p14="http://schemas.microsoft.com/office/powerpoint/2010/main" val="20470702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0AB4736-67E8-405A-8E3D-08D93F354B5E}" type="slidenum">
              <a:rPr lang="en-GB" smtClean="0"/>
              <a:t>5</a:t>
            </a:fld>
            <a:endParaRPr lang="en-GB"/>
          </a:p>
        </p:txBody>
      </p:sp>
    </p:spTree>
    <p:extLst>
      <p:ext uri="{BB962C8B-B14F-4D97-AF65-F5344CB8AC3E}">
        <p14:creationId xmlns:p14="http://schemas.microsoft.com/office/powerpoint/2010/main" val="38786251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sz="2000"/>
            </a:pPr>
            <a:r>
              <a:rPr lang="en-GB" dirty="0" smtClean="0"/>
              <a:t>These slides outline a little more about the UNCRC – it covers the age and global dimension of the UNCRC.</a:t>
            </a:r>
          </a:p>
          <a:p>
            <a:pPr>
              <a:defRPr sz="2000"/>
            </a:pPr>
            <a:endParaRPr lang="en-GB" dirty="0" smtClean="0"/>
          </a:p>
          <a:p>
            <a:pPr>
              <a:defRPr sz="2000"/>
            </a:pPr>
            <a:r>
              <a:rPr lang="en-GB" dirty="0" smtClean="0"/>
              <a:t>It is worth noting that it is the most signed up to piece of UN legislation and offers the worlds “Greatest promise to Children”.</a:t>
            </a:r>
          </a:p>
          <a:p>
            <a:pPr>
              <a:defRPr sz="2000"/>
            </a:pPr>
            <a:endParaRPr lang="en-GB" dirty="0" smtClean="0"/>
          </a:p>
          <a:p>
            <a:pPr marL="0" marR="0" indent="0" defTabSz="914400" eaLnBrk="1" fontAlgn="auto" latinLnBrk="0" hangingPunct="1">
              <a:lnSpc>
                <a:spcPct val="100000"/>
              </a:lnSpc>
              <a:spcBef>
                <a:spcPts val="0"/>
              </a:spcBef>
              <a:spcAft>
                <a:spcPts val="0"/>
              </a:spcAft>
              <a:buClrTx/>
              <a:buSzTx/>
              <a:buFontTx/>
              <a:buNone/>
              <a:tabLst/>
              <a:defRPr sz="2000"/>
            </a:pPr>
            <a:r>
              <a:rPr lang="en-GB" dirty="0" smtClean="0"/>
              <a:t>When UN adopted it on November 20</a:t>
            </a:r>
            <a:r>
              <a:rPr lang="en-GB" baseline="30000" dirty="0" smtClean="0"/>
              <a:t>th</a:t>
            </a:r>
            <a:r>
              <a:rPr lang="en-GB" dirty="0" smtClean="0"/>
              <a:t> 1989 this became recognised as Universal Children’s Day and it often celebrated across Wales and the globe. </a:t>
            </a:r>
          </a:p>
          <a:p>
            <a:pPr marL="0" marR="0" indent="0" defTabSz="914400" eaLnBrk="1" fontAlgn="auto" latinLnBrk="0" hangingPunct="1">
              <a:lnSpc>
                <a:spcPct val="100000"/>
              </a:lnSpc>
              <a:spcBef>
                <a:spcPts val="0"/>
              </a:spcBef>
              <a:spcAft>
                <a:spcPts val="0"/>
              </a:spcAft>
              <a:buClrTx/>
              <a:buSzTx/>
              <a:buFontTx/>
              <a:buNone/>
              <a:tabLst/>
              <a:defRPr sz="2000"/>
            </a:pPr>
            <a:endParaRPr lang="en-GB" dirty="0" smtClean="0"/>
          </a:p>
          <a:p>
            <a:pPr marL="0" marR="0" indent="0" defTabSz="914400" eaLnBrk="1" fontAlgn="auto" latinLnBrk="0" hangingPunct="1">
              <a:lnSpc>
                <a:spcPct val="100000"/>
              </a:lnSpc>
              <a:spcBef>
                <a:spcPts val="0"/>
              </a:spcBef>
              <a:spcAft>
                <a:spcPts val="0"/>
              </a:spcAft>
              <a:buClrTx/>
              <a:buSzTx/>
              <a:buFontTx/>
              <a:buNone/>
              <a:tabLst/>
              <a:defRPr sz="2000"/>
            </a:pPr>
            <a:r>
              <a:rPr lang="en-GB" dirty="0" smtClean="0"/>
              <a:t>------------------------------------------------------------------------------------</a:t>
            </a:r>
          </a:p>
          <a:p>
            <a:pPr>
              <a:defRPr sz="2000"/>
            </a:pPr>
            <a:endParaRPr lang="en-GB" dirty="0" smtClean="0"/>
          </a:p>
          <a:p>
            <a:pPr>
              <a:defRPr sz="2000"/>
            </a:pPr>
            <a:r>
              <a:rPr lang="en-GB" dirty="0" err="1" smtClean="0"/>
              <a:t>Mae’r</a:t>
            </a:r>
            <a:r>
              <a:rPr lang="en-GB" dirty="0" smtClean="0"/>
              <a:t> </a:t>
            </a:r>
            <a:r>
              <a:rPr lang="en-GB" dirty="0" err="1" smtClean="0"/>
              <a:t>sleidiau</a:t>
            </a:r>
            <a:r>
              <a:rPr lang="en-GB" baseline="0" dirty="0" smtClean="0"/>
              <a:t> </a:t>
            </a:r>
            <a:r>
              <a:rPr lang="en-GB" baseline="0" dirty="0" err="1" smtClean="0"/>
              <a:t>hyn</a:t>
            </a:r>
            <a:r>
              <a:rPr lang="en-GB" baseline="0" dirty="0" smtClean="0"/>
              <a:t> </a:t>
            </a:r>
            <a:r>
              <a:rPr lang="en-GB" baseline="0" dirty="0" err="1" smtClean="0"/>
              <a:t>yn</a:t>
            </a:r>
            <a:r>
              <a:rPr lang="en-GB" baseline="0" dirty="0" smtClean="0"/>
              <a:t> </a:t>
            </a:r>
            <a:r>
              <a:rPr lang="en-GB" baseline="0" dirty="0" err="1" smtClean="0"/>
              <a:t>cynnwys</a:t>
            </a:r>
            <a:r>
              <a:rPr lang="en-GB" baseline="0" dirty="0" smtClean="0"/>
              <a:t> </a:t>
            </a:r>
            <a:r>
              <a:rPr lang="en-GB" baseline="0" dirty="0" err="1" smtClean="0"/>
              <a:t>rhagor</a:t>
            </a:r>
            <a:r>
              <a:rPr lang="en-GB" baseline="0" dirty="0" smtClean="0"/>
              <a:t> o </a:t>
            </a:r>
            <a:r>
              <a:rPr lang="en-GB" baseline="0" dirty="0" err="1" smtClean="0"/>
              <a:t>wybodaeth</a:t>
            </a:r>
            <a:r>
              <a:rPr lang="en-GB" baseline="0" dirty="0" smtClean="0"/>
              <a:t> am CCUHP – </a:t>
            </a:r>
            <a:r>
              <a:rPr lang="en-GB" baseline="0" dirty="0" err="1" smtClean="0"/>
              <a:t>mae’n</a:t>
            </a:r>
            <a:r>
              <a:rPr lang="en-GB" baseline="0" dirty="0" smtClean="0"/>
              <a:t> </a:t>
            </a:r>
            <a:r>
              <a:rPr lang="en-GB" baseline="0" dirty="0" err="1" smtClean="0"/>
              <a:t>sôn</a:t>
            </a:r>
            <a:r>
              <a:rPr lang="en-GB" baseline="0" dirty="0" smtClean="0"/>
              <a:t> am </a:t>
            </a:r>
            <a:r>
              <a:rPr lang="en-GB" baseline="0" dirty="0" err="1" smtClean="0"/>
              <a:t>oed</a:t>
            </a:r>
            <a:r>
              <a:rPr lang="en-GB" baseline="0" dirty="0" smtClean="0"/>
              <a:t> a </a:t>
            </a:r>
            <a:r>
              <a:rPr lang="en-GB" baseline="0" dirty="0" err="1" smtClean="0"/>
              <a:t>dimensiwn</a:t>
            </a:r>
            <a:r>
              <a:rPr lang="en-GB" baseline="0" dirty="0" smtClean="0"/>
              <a:t> </a:t>
            </a:r>
            <a:r>
              <a:rPr lang="en-GB" baseline="0" dirty="0" err="1" smtClean="0"/>
              <a:t>byd-eang</a:t>
            </a:r>
            <a:r>
              <a:rPr lang="en-GB" baseline="0" dirty="0" smtClean="0"/>
              <a:t> CCUHP.</a:t>
            </a:r>
          </a:p>
          <a:p>
            <a:pPr>
              <a:defRPr sz="2000"/>
            </a:pPr>
            <a:endParaRPr lang="en-GB" baseline="0" dirty="0" smtClean="0"/>
          </a:p>
          <a:p>
            <a:pPr>
              <a:defRPr sz="2000"/>
            </a:pPr>
            <a:r>
              <a:rPr lang="en-GB" baseline="0" dirty="0" err="1" smtClean="0"/>
              <a:t>Mae’n</a:t>
            </a:r>
            <a:r>
              <a:rPr lang="en-GB" baseline="0" dirty="0" smtClean="0"/>
              <a:t> </a:t>
            </a:r>
            <a:r>
              <a:rPr lang="en-GB" baseline="0" dirty="0" err="1" smtClean="0"/>
              <a:t>werth</a:t>
            </a:r>
            <a:r>
              <a:rPr lang="en-GB" baseline="0" dirty="0" smtClean="0"/>
              <a:t> </a:t>
            </a:r>
            <a:r>
              <a:rPr lang="en-GB" baseline="0" dirty="0" err="1" smtClean="0"/>
              <a:t>nodi</a:t>
            </a:r>
            <a:r>
              <a:rPr lang="en-GB" baseline="0" dirty="0" smtClean="0"/>
              <a:t> </a:t>
            </a:r>
            <a:r>
              <a:rPr lang="en-GB" baseline="0" dirty="0" err="1" smtClean="0"/>
              <a:t>mai</a:t>
            </a:r>
            <a:r>
              <a:rPr lang="en-GB" baseline="0" dirty="0" smtClean="0"/>
              <a:t> </a:t>
            </a:r>
            <a:r>
              <a:rPr lang="en-GB" baseline="0" dirty="0" err="1" smtClean="0"/>
              <a:t>dyma’r</a:t>
            </a:r>
            <a:r>
              <a:rPr lang="en-GB" baseline="0" dirty="0" smtClean="0"/>
              <a:t> </a:t>
            </a:r>
            <a:r>
              <a:rPr lang="en-GB" baseline="0" dirty="0" err="1" smtClean="0"/>
              <a:t>enghraifft</a:t>
            </a:r>
            <a:r>
              <a:rPr lang="en-GB" baseline="0" dirty="0" smtClean="0"/>
              <a:t> o </a:t>
            </a:r>
            <a:r>
              <a:rPr lang="en-GB" baseline="0" dirty="0" err="1" smtClean="0"/>
              <a:t>ddeddfwriaeth</a:t>
            </a:r>
            <a:r>
              <a:rPr lang="en-GB" baseline="0" dirty="0" smtClean="0"/>
              <a:t> y CU y </a:t>
            </a:r>
            <a:r>
              <a:rPr lang="en-GB" baseline="0" dirty="0" err="1" smtClean="0"/>
              <a:t>mae’r</a:t>
            </a:r>
            <a:r>
              <a:rPr lang="en-GB" baseline="0" dirty="0" smtClean="0"/>
              <a:t> </a:t>
            </a:r>
            <a:r>
              <a:rPr lang="en-GB" baseline="0" dirty="0" err="1" smtClean="0"/>
              <a:t>nifer</a:t>
            </a:r>
            <a:r>
              <a:rPr lang="en-GB" baseline="0" dirty="0" smtClean="0"/>
              <a:t> </a:t>
            </a:r>
            <a:r>
              <a:rPr lang="en-GB" baseline="0" dirty="0" err="1" smtClean="0"/>
              <a:t>mwyaf</a:t>
            </a:r>
            <a:r>
              <a:rPr lang="en-GB" baseline="0" dirty="0" smtClean="0"/>
              <a:t> </a:t>
            </a:r>
            <a:r>
              <a:rPr lang="en-GB" baseline="0" dirty="0" err="1" smtClean="0"/>
              <a:t>wedi</a:t>
            </a:r>
            <a:r>
              <a:rPr lang="en-GB" baseline="0" dirty="0" smtClean="0"/>
              <a:t> </a:t>
            </a:r>
            <a:r>
              <a:rPr lang="en-GB" baseline="0" dirty="0" err="1" smtClean="0"/>
              <a:t>ymrwymo</a:t>
            </a:r>
            <a:r>
              <a:rPr lang="en-GB" baseline="0" dirty="0" smtClean="0"/>
              <a:t> </a:t>
            </a:r>
            <a:r>
              <a:rPr lang="en-GB" baseline="0" dirty="0" err="1" smtClean="0"/>
              <a:t>iddo</a:t>
            </a:r>
            <a:r>
              <a:rPr lang="en-GB" baseline="0" dirty="0" smtClean="0"/>
              <a:t> </a:t>
            </a:r>
            <a:r>
              <a:rPr lang="en-GB" baseline="0" dirty="0" err="1" smtClean="0"/>
              <a:t>a’i</a:t>
            </a:r>
            <a:r>
              <a:rPr lang="en-GB" baseline="0" dirty="0" smtClean="0"/>
              <a:t> bod </a:t>
            </a:r>
            <a:r>
              <a:rPr lang="en-GB" baseline="0" dirty="0" err="1" smtClean="0"/>
              <a:t>yn</a:t>
            </a:r>
            <a:r>
              <a:rPr lang="en-GB" baseline="0" dirty="0" smtClean="0"/>
              <a:t> </a:t>
            </a:r>
            <a:r>
              <a:rPr lang="en-GB" baseline="0" dirty="0" err="1" smtClean="0"/>
              <a:t>cynnig</a:t>
            </a:r>
            <a:r>
              <a:rPr lang="en-GB" baseline="0" dirty="0" smtClean="0"/>
              <a:t> </a:t>
            </a:r>
            <a:r>
              <a:rPr lang="en-GB" baseline="0" dirty="0" err="1" smtClean="0"/>
              <a:t>yr</a:t>
            </a:r>
            <a:r>
              <a:rPr lang="en-GB" baseline="0" dirty="0" smtClean="0"/>
              <a:t> ‘</a:t>
            </a:r>
            <a:r>
              <a:rPr lang="en-GB" baseline="0" dirty="0" err="1" smtClean="0"/>
              <a:t>Addewid</a:t>
            </a:r>
            <a:r>
              <a:rPr lang="en-GB" baseline="0" dirty="0" smtClean="0"/>
              <a:t> </a:t>
            </a:r>
            <a:r>
              <a:rPr lang="en-GB" baseline="0" dirty="0" err="1" smtClean="0"/>
              <a:t>mwyaf</a:t>
            </a:r>
            <a:r>
              <a:rPr lang="en-GB" baseline="0" dirty="0" smtClean="0"/>
              <a:t> i </a:t>
            </a:r>
            <a:r>
              <a:rPr lang="en-GB" baseline="0" dirty="0" err="1" smtClean="0"/>
              <a:t>Blant</a:t>
            </a:r>
            <a:r>
              <a:rPr lang="en-GB" baseline="0" dirty="0" smtClean="0"/>
              <a:t>’ </a:t>
            </a:r>
            <a:r>
              <a:rPr lang="en-GB" baseline="0" dirty="0" err="1" smtClean="0"/>
              <a:t>yn</a:t>
            </a:r>
            <a:r>
              <a:rPr lang="en-GB" baseline="0" dirty="0" smtClean="0"/>
              <a:t> y </a:t>
            </a:r>
            <a:r>
              <a:rPr lang="en-GB" baseline="0" dirty="0" err="1" smtClean="0"/>
              <a:t>byd</a:t>
            </a:r>
            <a:r>
              <a:rPr lang="en-GB" baseline="0" dirty="0" smtClean="0"/>
              <a:t>.  </a:t>
            </a:r>
          </a:p>
          <a:p>
            <a:pPr>
              <a:defRPr sz="2000"/>
            </a:pPr>
            <a:endParaRPr lang="en-GB" dirty="0" smtClean="0"/>
          </a:p>
          <a:p>
            <a:pPr>
              <a:defRPr sz="2000"/>
            </a:pPr>
            <a:r>
              <a:rPr lang="en-GB" dirty="0" smtClean="0"/>
              <a:t>Pan </a:t>
            </a:r>
            <a:r>
              <a:rPr lang="en-GB" dirty="0" err="1" smtClean="0"/>
              <a:t>gafodd</a:t>
            </a:r>
            <a:r>
              <a:rPr lang="en-GB" baseline="0" dirty="0" smtClean="0"/>
              <a:t> </a:t>
            </a:r>
            <a:r>
              <a:rPr lang="en-GB" baseline="0" dirty="0" err="1" smtClean="0"/>
              <a:t>ei</a:t>
            </a:r>
            <a:r>
              <a:rPr lang="en-GB" baseline="0" dirty="0" smtClean="0"/>
              <a:t> </a:t>
            </a:r>
            <a:r>
              <a:rPr lang="en-GB" baseline="0" dirty="0" err="1" smtClean="0"/>
              <a:t>fabwysiadu</a:t>
            </a:r>
            <a:r>
              <a:rPr lang="en-GB" baseline="0" dirty="0" smtClean="0"/>
              <a:t> </a:t>
            </a:r>
            <a:r>
              <a:rPr lang="en-GB" baseline="0" dirty="0" err="1" smtClean="0"/>
              <a:t>gan</a:t>
            </a:r>
            <a:r>
              <a:rPr lang="en-GB" baseline="0" dirty="0" smtClean="0"/>
              <a:t> y CU </a:t>
            </a:r>
            <a:r>
              <a:rPr lang="en-GB" baseline="0" dirty="0" err="1" smtClean="0"/>
              <a:t>ar</a:t>
            </a:r>
            <a:r>
              <a:rPr lang="en-GB" baseline="0" dirty="0" smtClean="0"/>
              <a:t> 20 </a:t>
            </a:r>
            <a:r>
              <a:rPr lang="en-GB" baseline="0" dirty="0" err="1" smtClean="0"/>
              <a:t>Tachwedd</a:t>
            </a:r>
            <a:r>
              <a:rPr lang="en-GB" baseline="0" dirty="0" smtClean="0"/>
              <a:t> </a:t>
            </a:r>
            <a:r>
              <a:rPr lang="en-GB" dirty="0" smtClean="0"/>
              <a:t>1989 </a:t>
            </a:r>
            <a:r>
              <a:rPr lang="en-GB" dirty="0" err="1" smtClean="0"/>
              <a:t>dewiswyd</a:t>
            </a:r>
            <a:r>
              <a:rPr lang="en-GB" baseline="0" dirty="0" smtClean="0"/>
              <a:t> y </a:t>
            </a:r>
            <a:r>
              <a:rPr lang="en-GB" baseline="0" dirty="0" err="1" smtClean="0"/>
              <a:t>dyddiad</a:t>
            </a:r>
            <a:r>
              <a:rPr lang="en-GB" baseline="0" dirty="0" smtClean="0"/>
              <a:t> </a:t>
            </a:r>
            <a:r>
              <a:rPr lang="en-GB" baseline="0" dirty="0" err="1" smtClean="0"/>
              <a:t>hwnnw’n</a:t>
            </a:r>
            <a:r>
              <a:rPr lang="en-GB" baseline="0" dirty="0" smtClean="0"/>
              <a:t> </a:t>
            </a:r>
            <a:r>
              <a:rPr lang="en-GB" baseline="0" dirty="0" err="1" smtClean="0"/>
              <a:t>Ddiwrnod</a:t>
            </a:r>
            <a:r>
              <a:rPr lang="en-GB" baseline="0" dirty="0" smtClean="0"/>
              <a:t> </a:t>
            </a:r>
            <a:r>
              <a:rPr lang="en-GB" baseline="0" dirty="0" err="1" smtClean="0"/>
              <a:t>Byd-eang</a:t>
            </a:r>
            <a:r>
              <a:rPr lang="en-GB" baseline="0" dirty="0" smtClean="0"/>
              <a:t> y Plant, ac </a:t>
            </a:r>
            <a:r>
              <a:rPr lang="en-GB" baseline="0" dirty="0" err="1" smtClean="0"/>
              <a:t>mae’n</a:t>
            </a:r>
            <a:r>
              <a:rPr lang="en-GB" baseline="0" dirty="0" smtClean="0"/>
              <a:t> </a:t>
            </a:r>
            <a:r>
              <a:rPr lang="en-GB" baseline="0" dirty="0" err="1" smtClean="0"/>
              <a:t>aml</a:t>
            </a:r>
            <a:r>
              <a:rPr lang="en-GB" baseline="0" dirty="0" smtClean="0"/>
              <a:t> </a:t>
            </a:r>
            <a:r>
              <a:rPr lang="en-GB" baseline="0" dirty="0" err="1" smtClean="0"/>
              <a:t>yn</a:t>
            </a:r>
            <a:r>
              <a:rPr lang="en-GB" baseline="0" dirty="0" smtClean="0"/>
              <a:t> </a:t>
            </a:r>
            <a:r>
              <a:rPr lang="en-GB" baseline="0" dirty="0" err="1" smtClean="0"/>
              <a:t>cael</a:t>
            </a:r>
            <a:r>
              <a:rPr lang="en-GB" baseline="0" dirty="0" smtClean="0"/>
              <a:t> </a:t>
            </a:r>
            <a:r>
              <a:rPr lang="en-GB" baseline="0" dirty="0" err="1" smtClean="0"/>
              <a:t>ei</a:t>
            </a:r>
            <a:r>
              <a:rPr lang="en-GB" baseline="0" dirty="0" smtClean="0"/>
              <a:t> </a:t>
            </a:r>
            <a:r>
              <a:rPr lang="en-GB" baseline="0" dirty="0" err="1" smtClean="0"/>
              <a:t>ddathlu</a:t>
            </a:r>
            <a:r>
              <a:rPr lang="en-GB" baseline="0" dirty="0" smtClean="0"/>
              <a:t> </a:t>
            </a:r>
            <a:r>
              <a:rPr lang="en-GB" baseline="0" dirty="0" err="1" smtClean="0"/>
              <a:t>yng</a:t>
            </a:r>
            <a:r>
              <a:rPr lang="en-GB" baseline="0" dirty="0" smtClean="0"/>
              <a:t> </a:t>
            </a:r>
            <a:r>
              <a:rPr lang="en-GB" baseline="0" dirty="0" err="1" smtClean="0"/>
              <a:t>Nghymru</a:t>
            </a:r>
            <a:r>
              <a:rPr lang="en-GB" baseline="0" dirty="0" smtClean="0"/>
              <a:t> ac </a:t>
            </a:r>
            <a:r>
              <a:rPr lang="en-GB" baseline="0" dirty="0" err="1" smtClean="0"/>
              <a:t>ar</a:t>
            </a:r>
            <a:r>
              <a:rPr lang="en-GB" baseline="0" dirty="0" smtClean="0"/>
              <a:t> draws y </a:t>
            </a:r>
            <a:r>
              <a:rPr lang="en-GB" baseline="0" dirty="0" err="1" smtClean="0"/>
              <a:t>byd</a:t>
            </a:r>
            <a:r>
              <a:rPr lang="en-GB" baseline="0" dirty="0" smtClean="0"/>
              <a:t>. </a:t>
            </a:r>
            <a:endParaRPr lang="en-GB" dirty="0"/>
          </a:p>
        </p:txBody>
      </p:sp>
      <p:sp>
        <p:nvSpPr>
          <p:cNvPr id="4" name="Slide Number Placeholder 3"/>
          <p:cNvSpPr>
            <a:spLocks noGrp="1"/>
          </p:cNvSpPr>
          <p:nvPr>
            <p:ph type="sldNum" sz="quarter" idx="10"/>
          </p:nvPr>
        </p:nvSpPr>
        <p:spPr/>
        <p:txBody>
          <a:bodyPr/>
          <a:lstStyle/>
          <a:p>
            <a:fld id="{B0AB4736-67E8-405A-8E3D-08D93F354B5E}" type="slidenum">
              <a:rPr lang="en-GB" smtClean="0"/>
              <a:t>6</a:t>
            </a:fld>
            <a:endParaRPr lang="en-GB"/>
          </a:p>
        </p:txBody>
      </p:sp>
    </p:spTree>
    <p:extLst>
      <p:ext uri="{BB962C8B-B14F-4D97-AF65-F5344CB8AC3E}">
        <p14:creationId xmlns:p14="http://schemas.microsoft.com/office/powerpoint/2010/main" val="15824407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sz="2000"/>
            </a:pPr>
            <a:r>
              <a:rPr lang="en-GB" dirty="0" smtClean="0"/>
              <a:t>There are 54 articles in the convention, though most children and young people will think it is 42.</a:t>
            </a:r>
          </a:p>
          <a:p>
            <a:pPr>
              <a:defRPr sz="2000"/>
            </a:pPr>
            <a:endParaRPr lang="en-GB" dirty="0" smtClean="0"/>
          </a:p>
          <a:p>
            <a:pPr>
              <a:defRPr sz="2000"/>
            </a:pPr>
            <a:r>
              <a:rPr lang="en-GB" dirty="0" smtClean="0"/>
              <a:t>On posters and information for children you will see Articles 0-42 s rights</a:t>
            </a:r>
            <a:r>
              <a:rPr lang="en-GB" baseline="0" dirty="0" smtClean="0"/>
              <a:t> for children</a:t>
            </a:r>
            <a:r>
              <a:rPr lang="en-GB" dirty="0" smtClean="0"/>
              <a:t>, as 43-54 are more the logistical side of what Governments have to do to ensure children access those rights. </a:t>
            </a:r>
          </a:p>
          <a:p>
            <a:pPr>
              <a:defRPr sz="2000"/>
            </a:pPr>
            <a:endParaRPr lang="en-GB" dirty="0" smtClean="0"/>
          </a:p>
          <a:p>
            <a:pPr>
              <a:defRPr sz="2000"/>
            </a:pPr>
            <a:r>
              <a:rPr lang="en-GB" dirty="0" smtClean="0"/>
              <a:t>---------------------------------------------------------------</a:t>
            </a:r>
          </a:p>
          <a:p>
            <a:pPr>
              <a:defRPr sz="2000"/>
            </a:pPr>
            <a:endParaRPr lang="en-GB" dirty="0" smtClean="0"/>
          </a:p>
          <a:p>
            <a:pPr>
              <a:defRPr sz="2000"/>
            </a:pPr>
            <a:r>
              <a:rPr lang="en-GB" dirty="0" smtClean="0"/>
              <a:t>Mae 54 o </a:t>
            </a:r>
            <a:r>
              <a:rPr lang="en-GB" dirty="0" err="1" smtClean="0"/>
              <a:t>erthyglau</a:t>
            </a:r>
            <a:r>
              <a:rPr lang="en-GB" dirty="0" smtClean="0"/>
              <a:t> </a:t>
            </a:r>
            <a:r>
              <a:rPr lang="en-GB" dirty="0" err="1" smtClean="0"/>
              <a:t>yn</a:t>
            </a:r>
            <a:r>
              <a:rPr lang="en-GB" dirty="0" smtClean="0"/>
              <a:t> y </a:t>
            </a:r>
            <a:r>
              <a:rPr lang="en-GB" dirty="0" err="1" smtClean="0"/>
              <a:t>confensiwn</a:t>
            </a:r>
            <a:r>
              <a:rPr lang="en-GB" dirty="0" smtClean="0"/>
              <a:t>, </a:t>
            </a:r>
            <a:r>
              <a:rPr lang="en-GB" dirty="0" err="1" smtClean="0"/>
              <a:t>er</a:t>
            </a:r>
            <a:r>
              <a:rPr lang="en-GB" dirty="0" smtClean="0"/>
              <a:t> y</a:t>
            </a:r>
            <a:r>
              <a:rPr lang="en-GB" baseline="0" dirty="0" smtClean="0"/>
              <a:t> </a:t>
            </a:r>
            <a:r>
              <a:rPr lang="en-GB" baseline="0" dirty="0" err="1" smtClean="0"/>
              <a:t>bydd</a:t>
            </a:r>
            <a:r>
              <a:rPr lang="en-GB" baseline="0" dirty="0" smtClean="0"/>
              <a:t> y </a:t>
            </a:r>
            <a:r>
              <a:rPr lang="en-GB" baseline="0" dirty="0" err="1" smtClean="0"/>
              <a:t>rhan</a:t>
            </a:r>
            <a:r>
              <a:rPr lang="en-GB" baseline="0" dirty="0" smtClean="0"/>
              <a:t> </a:t>
            </a:r>
            <a:r>
              <a:rPr lang="en-GB" baseline="0" dirty="0" err="1" smtClean="0"/>
              <a:t>fwyaf</a:t>
            </a:r>
            <a:r>
              <a:rPr lang="en-GB" baseline="0" dirty="0" smtClean="0"/>
              <a:t> o </a:t>
            </a:r>
            <a:r>
              <a:rPr lang="en-GB" baseline="0" dirty="0" err="1" smtClean="0"/>
              <a:t>blant</a:t>
            </a:r>
            <a:r>
              <a:rPr lang="en-GB" baseline="0" dirty="0" smtClean="0"/>
              <a:t> a </a:t>
            </a:r>
            <a:r>
              <a:rPr lang="en-GB" baseline="0" dirty="0" err="1" smtClean="0"/>
              <a:t>phobl</a:t>
            </a:r>
            <a:r>
              <a:rPr lang="en-GB" baseline="0" dirty="0" smtClean="0"/>
              <a:t> </a:t>
            </a:r>
            <a:r>
              <a:rPr lang="en-GB" baseline="0" dirty="0" err="1" smtClean="0"/>
              <a:t>ifanc</a:t>
            </a:r>
            <a:r>
              <a:rPr lang="en-GB" baseline="0" dirty="0" smtClean="0"/>
              <a:t> </a:t>
            </a:r>
            <a:r>
              <a:rPr lang="en-GB" baseline="0" dirty="0" err="1" smtClean="0"/>
              <a:t>yn</a:t>
            </a:r>
            <a:r>
              <a:rPr lang="en-GB" baseline="0" dirty="0" smtClean="0"/>
              <a:t> </a:t>
            </a:r>
            <a:r>
              <a:rPr lang="en-GB" baseline="0" dirty="0" err="1" smtClean="0"/>
              <a:t>meddwl</a:t>
            </a:r>
            <a:r>
              <a:rPr lang="en-GB" baseline="0" dirty="0" smtClean="0"/>
              <a:t> am </a:t>
            </a:r>
            <a:r>
              <a:rPr lang="en-GB" baseline="0" dirty="0" err="1" smtClean="0"/>
              <a:t>ffigur</a:t>
            </a:r>
            <a:r>
              <a:rPr lang="en-GB" baseline="0" dirty="0" smtClean="0"/>
              <a:t> o 42.</a:t>
            </a:r>
          </a:p>
          <a:p>
            <a:pPr>
              <a:defRPr sz="2000"/>
            </a:pPr>
            <a:endParaRPr lang="en-GB" baseline="0" dirty="0" smtClean="0"/>
          </a:p>
          <a:p>
            <a:pPr>
              <a:defRPr sz="2000"/>
            </a:pPr>
            <a:r>
              <a:rPr lang="en-GB" baseline="0" dirty="0" err="1" smtClean="0"/>
              <a:t>Ar</a:t>
            </a:r>
            <a:r>
              <a:rPr lang="en-GB" baseline="0" dirty="0" smtClean="0"/>
              <a:t> </a:t>
            </a:r>
            <a:r>
              <a:rPr lang="en-GB" baseline="0" dirty="0" err="1" smtClean="0"/>
              <a:t>bosteri</a:t>
            </a:r>
            <a:r>
              <a:rPr lang="en-GB" baseline="0" dirty="0" smtClean="0"/>
              <a:t> a </a:t>
            </a:r>
            <a:r>
              <a:rPr lang="en-GB" baseline="0" dirty="0" err="1" smtClean="0"/>
              <a:t>gwybodaeth</a:t>
            </a:r>
            <a:r>
              <a:rPr lang="en-GB" baseline="0" dirty="0" smtClean="0"/>
              <a:t> i </a:t>
            </a:r>
            <a:r>
              <a:rPr lang="en-GB" baseline="0" dirty="0" err="1" smtClean="0"/>
              <a:t>blant</a:t>
            </a:r>
            <a:r>
              <a:rPr lang="en-GB" baseline="0" dirty="0" smtClean="0"/>
              <a:t>, </a:t>
            </a:r>
            <a:r>
              <a:rPr lang="en-GB" baseline="0" dirty="0" err="1" smtClean="0"/>
              <a:t>byddwch</a:t>
            </a:r>
            <a:r>
              <a:rPr lang="en-GB" baseline="0" dirty="0" smtClean="0"/>
              <a:t> </a:t>
            </a:r>
            <a:r>
              <a:rPr lang="en-GB" baseline="0" dirty="0" err="1" smtClean="0"/>
              <a:t>chi’n</a:t>
            </a:r>
            <a:r>
              <a:rPr lang="en-GB" baseline="0" dirty="0" smtClean="0"/>
              <a:t> </a:t>
            </a:r>
            <a:r>
              <a:rPr lang="en-GB" baseline="0" dirty="0" err="1" smtClean="0"/>
              <a:t>gweld</a:t>
            </a:r>
            <a:r>
              <a:rPr lang="en-GB" baseline="0" dirty="0" smtClean="0"/>
              <a:t> </a:t>
            </a:r>
            <a:r>
              <a:rPr lang="en-GB" baseline="0" dirty="0" err="1" smtClean="0"/>
              <a:t>amlinelliad</a:t>
            </a:r>
            <a:r>
              <a:rPr lang="en-GB" baseline="0" dirty="0" smtClean="0"/>
              <a:t> o </a:t>
            </a:r>
            <a:r>
              <a:rPr lang="en-GB" baseline="0" dirty="0" err="1" smtClean="0"/>
              <a:t>Erthyglau</a:t>
            </a:r>
            <a:r>
              <a:rPr lang="en-GB" baseline="0" dirty="0" smtClean="0"/>
              <a:t> 0-42, </a:t>
            </a:r>
            <a:r>
              <a:rPr lang="en-GB" baseline="0" dirty="0" err="1" smtClean="0"/>
              <a:t>gan</a:t>
            </a:r>
            <a:r>
              <a:rPr lang="en-GB" baseline="0" dirty="0" smtClean="0"/>
              <a:t> </a:t>
            </a:r>
            <a:r>
              <a:rPr lang="en-GB" baseline="0" dirty="0" err="1" smtClean="0"/>
              <a:t>fod</a:t>
            </a:r>
            <a:r>
              <a:rPr lang="en-GB" baseline="0" dirty="0" smtClean="0"/>
              <a:t> 43-54 </a:t>
            </a:r>
            <a:r>
              <a:rPr lang="en-GB" baseline="0" dirty="0" err="1" smtClean="0"/>
              <a:t>yn</a:t>
            </a:r>
            <a:r>
              <a:rPr lang="en-GB" baseline="0" dirty="0" smtClean="0"/>
              <a:t> </a:t>
            </a:r>
            <a:r>
              <a:rPr lang="en-GB" baseline="0" dirty="0" err="1" smtClean="0"/>
              <a:t>ymwneud</a:t>
            </a:r>
            <a:r>
              <a:rPr lang="en-GB" baseline="0" dirty="0" smtClean="0"/>
              <a:t> </a:t>
            </a:r>
            <a:r>
              <a:rPr lang="en-GB" baseline="0" dirty="0" err="1" smtClean="0"/>
              <a:t>yn</a:t>
            </a:r>
            <a:r>
              <a:rPr lang="en-GB" baseline="0" dirty="0" smtClean="0"/>
              <a:t> </a:t>
            </a:r>
            <a:r>
              <a:rPr lang="en-GB" baseline="0" dirty="0" err="1" smtClean="0"/>
              <a:t>fwy</a:t>
            </a:r>
            <a:r>
              <a:rPr lang="en-GB" baseline="0" dirty="0" smtClean="0"/>
              <a:t> ag </a:t>
            </a:r>
            <a:r>
              <a:rPr lang="en-GB" baseline="0" dirty="0" err="1" smtClean="0"/>
              <a:t>agwedd</a:t>
            </a:r>
            <a:r>
              <a:rPr lang="en-GB" baseline="0" dirty="0" smtClean="0"/>
              <a:t> </a:t>
            </a:r>
            <a:r>
              <a:rPr lang="en-GB" baseline="0" dirty="0" err="1" smtClean="0"/>
              <a:t>logistaidd</a:t>
            </a:r>
            <a:r>
              <a:rPr lang="en-GB" baseline="0" dirty="0" smtClean="0"/>
              <a:t> </a:t>
            </a:r>
            <a:r>
              <a:rPr lang="en-GB" baseline="0" dirty="0" err="1" smtClean="0"/>
              <a:t>yr</a:t>
            </a:r>
            <a:r>
              <a:rPr lang="en-GB" baseline="0" dirty="0" smtClean="0"/>
              <a:t> </a:t>
            </a:r>
            <a:r>
              <a:rPr lang="en-GB" baseline="0" dirty="0" err="1" smtClean="0"/>
              <a:t>hyn</a:t>
            </a:r>
            <a:r>
              <a:rPr lang="en-GB" baseline="0" dirty="0" smtClean="0"/>
              <a:t> </a:t>
            </a:r>
            <a:r>
              <a:rPr lang="en-GB" baseline="0" dirty="0" err="1" smtClean="0"/>
              <a:t>mae’n</a:t>
            </a:r>
            <a:r>
              <a:rPr lang="en-GB" baseline="0" dirty="0" smtClean="0"/>
              <a:t> </a:t>
            </a:r>
            <a:r>
              <a:rPr lang="en-GB" baseline="0" dirty="0" err="1" smtClean="0"/>
              <a:t>rhaid</a:t>
            </a:r>
            <a:r>
              <a:rPr lang="en-GB" baseline="0" dirty="0" smtClean="0"/>
              <a:t> i </a:t>
            </a:r>
            <a:r>
              <a:rPr lang="en-GB" baseline="0" dirty="0" err="1" smtClean="0"/>
              <a:t>Lywodraethau</a:t>
            </a:r>
            <a:r>
              <a:rPr lang="en-GB" baseline="0" dirty="0" smtClean="0"/>
              <a:t> </a:t>
            </a:r>
            <a:r>
              <a:rPr lang="en-GB" baseline="0" dirty="0" err="1" smtClean="0"/>
              <a:t>ei</a:t>
            </a:r>
            <a:r>
              <a:rPr lang="en-GB" baseline="0" dirty="0" smtClean="0"/>
              <a:t> </a:t>
            </a:r>
            <a:r>
              <a:rPr lang="en-GB" baseline="0" dirty="0" err="1" smtClean="0"/>
              <a:t>wneud</a:t>
            </a:r>
            <a:r>
              <a:rPr lang="en-GB" baseline="0" dirty="0" smtClean="0"/>
              <a:t> i </a:t>
            </a:r>
            <a:r>
              <a:rPr lang="en-GB" baseline="0" dirty="0" err="1" smtClean="0"/>
              <a:t>sicrhau</a:t>
            </a:r>
            <a:r>
              <a:rPr lang="en-GB" baseline="0" dirty="0" smtClean="0"/>
              <a:t> bod plant </a:t>
            </a:r>
            <a:r>
              <a:rPr lang="en-GB" baseline="0" dirty="0" err="1" smtClean="0"/>
              <a:t>yn</a:t>
            </a:r>
            <a:r>
              <a:rPr lang="en-GB" baseline="0" dirty="0" smtClean="0"/>
              <a:t> </a:t>
            </a:r>
            <a:r>
              <a:rPr lang="en-GB" baseline="0" dirty="0" err="1" smtClean="0"/>
              <a:t>cael</a:t>
            </a:r>
            <a:r>
              <a:rPr lang="en-GB" baseline="0" dirty="0" smtClean="0"/>
              <a:t> </a:t>
            </a:r>
            <a:r>
              <a:rPr lang="en-GB" baseline="0" dirty="0" err="1" smtClean="0"/>
              <a:t>mynediad</a:t>
            </a:r>
            <a:r>
              <a:rPr lang="en-GB" baseline="0" dirty="0" smtClean="0"/>
              <a:t> </a:t>
            </a:r>
            <a:r>
              <a:rPr lang="en-GB" baseline="0" dirty="0" err="1" smtClean="0"/>
              <a:t>i’r</a:t>
            </a:r>
            <a:r>
              <a:rPr lang="en-GB" baseline="0" dirty="0" smtClean="0"/>
              <a:t> </a:t>
            </a:r>
            <a:r>
              <a:rPr lang="en-GB" baseline="0" dirty="0" err="1" smtClean="0"/>
              <a:t>hawliau</a:t>
            </a:r>
            <a:r>
              <a:rPr lang="en-GB" baseline="0" dirty="0" smtClean="0"/>
              <a:t> </a:t>
            </a:r>
            <a:r>
              <a:rPr lang="en-GB" baseline="0" dirty="0" err="1" smtClean="0"/>
              <a:t>hynny</a:t>
            </a:r>
            <a:r>
              <a:rPr lang="en-GB" baseline="0" dirty="0" smtClean="0"/>
              <a:t>. </a:t>
            </a:r>
          </a:p>
          <a:p>
            <a:pPr>
              <a:defRPr sz="2000"/>
            </a:pPr>
            <a:endParaRPr lang="en-GB" dirty="0"/>
          </a:p>
        </p:txBody>
      </p:sp>
      <p:sp>
        <p:nvSpPr>
          <p:cNvPr id="4" name="Slide Number Placeholder 3"/>
          <p:cNvSpPr>
            <a:spLocks noGrp="1"/>
          </p:cNvSpPr>
          <p:nvPr>
            <p:ph type="sldNum" sz="quarter" idx="10"/>
          </p:nvPr>
        </p:nvSpPr>
        <p:spPr/>
        <p:txBody>
          <a:bodyPr/>
          <a:lstStyle/>
          <a:p>
            <a:fld id="{B0AB4736-67E8-405A-8E3D-08D93F354B5E}" type="slidenum">
              <a:rPr lang="en-GB" smtClean="0"/>
              <a:t>7</a:t>
            </a:fld>
            <a:endParaRPr lang="en-GB"/>
          </a:p>
        </p:txBody>
      </p:sp>
    </p:spTree>
    <p:extLst>
      <p:ext uri="{BB962C8B-B14F-4D97-AF65-F5344CB8AC3E}">
        <p14:creationId xmlns:p14="http://schemas.microsoft.com/office/powerpoint/2010/main" val="7093454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sz="2000"/>
            </a:pPr>
            <a:r>
              <a:rPr lang="en-GB" dirty="0" smtClean="0"/>
              <a:t>To</a:t>
            </a:r>
            <a:r>
              <a:rPr lang="en-GB" sz="700" dirty="0" smtClean="0"/>
              <a:t> </a:t>
            </a:r>
            <a:r>
              <a:rPr lang="en-GB" dirty="0" smtClean="0"/>
              <a:t>explore your own understanding of </a:t>
            </a:r>
            <a:r>
              <a:rPr lang="en-GB" b="1" dirty="0" smtClean="0"/>
              <a:t>Children’s Rights </a:t>
            </a:r>
            <a:r>
              <a:rPr lang="en-GB" dirty="0" smtClean="0"/>
              <a:t>we are  going to do an activity called Body of Rights. You will need access to A3/large paper and a pen. </a:t>
            </a:r>
          </a:p>
          <a:p>
            <a:pPr>
              <a:defRPr sz="2000"/>
            </a:pPr>
            <a:endParaRPr lang="en-GB" dirty="0" smtClean="0"/>
          </a:p>
          <a:p>
            <a:pPr>
              <a:defRPr sz="2000"/>
            </a:pPr>
            <a:r>
              <a:rPr lang="en-GB" dirty="0" smtClean="0"/>
              <a:t>Start by drawing the outline of a body on the paper.</a:t>
            </a:r>
          </a:p>
          <a:p>
            <a:pPr>
              <a:defRPr sz="2000"/>
            </a:pPr>
            <a:endParaRPr lang="en-GB" dirty="0" smtClean="0"/>
          </a:p>
          <a:p>
            <a:pPr>
              <a:defRPr sz="2000"/>
            </a:pPr>
            <a:r>
              <a:rPr lang="en-GB" dirty="0" smtClean="0"/>
              <a:t>In small groups talk about things that children aged 0-18 would like to grow up happy, healthy and safe.  </a:t>
            </a:r>
          </a:p>
          <a:p>
            <a:pPr>
              <a:defRPr sz="2000"/>
            </a:pPr>
            <a:endParaRPr lang="en-GB" dirty="0" smtClean="0"/>
          </a:p>
          <a:p>
            <a:pPr>
              <a:defRPr sz="2000"/>
            </a:pPr>
            <a:r>
              <a:rPr lang="en-GB" dirty="0" smtClean="0"/>
              <a:t>If you identify this as a </a:t>
            </a:r>
            <a:r>
              <a:rPr lang="en-GB" b="1" dirty="0" smtClean="0"/>
              <a:t>need</a:t>
            </a:r>
            <a:r>
              <a:rPr lang="en-GB" dirty="0" smtClean="0"/>
              <a:t> then place the post-it/write it inside the body</a:t>
            </a:r>
          </a:p>
          <a:p>
            <a:pPr>
              <a:defRPr sz="2000"/>
            </a:pPr>
            <a:endParaRPr lang="en-GB" dirty="0" smtClean="0"/>
          </a:p>
          <a:p>
            <a:pPr>
              <a:defRPr sz="2000"/>
            </a:pPr>
            <a:r>
              <a:rPr lang="en-GB" dirty="0" smtClean="0"/>
              <a:t>If you identify this as a </a:t>
            </a:r>
            <a:r>
              <a:rPr lang="en-GB" b="1" dirty="0" smtClean="0"/>
              <a:t>want</a:t>
            </a:r>
            <a:r>
              <a:rPr lang="en-GB" dirty="0" smtClean="0"/>
              <a:t> then place the post-it/write it on the outside of the body</a:t>
            </a:r>
          </a:p>
          <a:p>
            <a:pPr>
              <a:defRPr sz="2000"/>
            </a:pPr>
            <a:endParaRPr lang="en-GB" dirty="0" smtClean="0"/>
          </a:p>
          <a:p>
            <a:pPr>
              <a:defRPr sz="2000"/>
            </a:pPr>
            <a:r>
              <a:rPr lang="en-GB" dirty="0" smtClean="0"/>
              <a:t>-----------------------------------------------------------------------------------------------</a:t>
            </a:r>
          </a:p>
          <a:p>
            <a:pPr>
              <a:defRPr sz="2000"/>
            </a:pPr>
            <a:endParaRPr lang="en-GB" dirty="0" smtClean="0"/>
          </a:p>
          <a:p>
            <a:pPr>
              <a:defRPr sz="2000"/>
            </a:pPr>
            <a:r>
              <a:rPr lang="en-GB" dirty="0" smtClean="0"/>
              <a:t>I </a:t>
            </a:r>
            <a:r>
              <a:rPr lang="en-GB" dirty="0" err="1" smtClean="0"/>
              <a:t>archwilio</a:t>
            </a:r>
            <a:r>
              <a:rPr lang="en-GB" dirty="0" smtClean="0"/>
              <a:t> </a:t>
            </a:r>
            <a:r>
              <a:rPr lang="en-GB" dirty="0" err="1" smtClean="0"/>
              <a:t>eich</a:t>
            </a:r>
            <a:r>
              <a:rPr lang="en-GB" dirty="0" smtClean="0"/>
              <a:t> </a:t>
            </a:r>
            <a:r>
              <a:rPr lang="en-GB" dirty="0" err="1" smtClean="0"/>
              <a:t>dealltwriaeth</a:t>
            </a:r>
            <a:r>
              <a:rPr lang="en-GB" dirty="0" smtClean="0"/>
              <a:t> </a:t>
            </a:r>
            <a:r>
              <a:rPr lang="en-GB" dirty="0" err="1" smtClean="0"/>
              <a:t>eich</a:t>
            </a:r>
            <a:r>
              <a:rPr lang="en-GB" dirty="0" smtClean="0"/>
              <a:t> </a:t>
            </a:r>
            <a:r>
              <a:rPr lang="en-GB" dirty="0" err="1" smtClean="0"/>
              <a:t>hun</a:t>
            </a:r>
            <a:r>
              <a:rPr lang="en-GB" dirty="0" smtClean="0"/>
              <a:t> o </a:t>
            </a:r>
            <a:r>
              <a:rPr lang="en-GB" b="1" dirty="0" err="1" smtClean="0"/>
              <a:t>Hawliau</a:t>
            </a:r>
            <a:r>
              <a:rPr lang="en-GB" b="1" dirty="0" smtClean="0"/>
              <a:t> Plant </a:t>
            </a:r>
            <a:r>
              <a:rPr lang="en-GB" b="0" dirty="0" err="1" smtClean="0"/>
              <a:t>rydyn</a:t>
            </a:r>
            <a:r>
              <a:rPr lang="en-GB" b="0" dirty="0" smtClean="0"/>
              <a:t> </a:t>
            </a:r>
            <a:r>
              <a:rPr lang="en-GB" b="0" dirty="0" err="1" smtClean="0"/>
              <a:t>ni’n</a:t>
            </a:r>
            <a:r>
              <a:rPr lang="en-GB" b="0" dirty="0" smtClean="0"/>
              <a:t> </a:t>
            </a:r>
            <a:r>
              <a:rPr lang="en-GB" b="0" dirty="0" err="1" smtClean="0"/>
              <a:t>mynd</a:t>
            </a:r>
            <a:r>
              <a:rPr lang="en-GB" b="0" dirty="0" smtClean="0"/>
              <a:t> i </a:t>
            </a:r>
            <a:r>
              <a:rPr lang="en-GB" b="0" dirty="0" err="1" smtClean="0"/>
              <a:t>wneud</a:t>
            </a:r>
            <a:r>
              <a:rPr lang="en-GB" b="0" dirty="0" smtClean="0"/>
              <a:t> </a:t>
            </a:r>
            <a:r>
              <a:rPr lang="en-GB" b="0" dirty="0" err="1" smtClean="0"/>
              <a:t>gweithgaredd</a:t>
            </a:r>
            <a:r>
              <a:rPr lang="en-GB" b="0" dirty="0" smtClean="0"/>
              <a:t> </a:t>
            </a:r>
            <a:r>
              <a:rPr lang="en-GB" b="0" dirty="0" err="1" smtClean="0"/>
              <a:t>o’r</a:t>
            </a:r>
            <a:r>
              <a:rPr lang="en-GB" b="0" dirty="0" smtClean="0"/>
              <a:t> </a:t>
            </a:r>
            <a:r>
              <a:rPr lang="en-GB" b="0" dirty="0" err="1" smtClean="0"/>
              <a:t>enw</a:t>
            </a:r>
            <a:r>
              <a:rPr lang="en-GB" b="0" dirty="0" smtClean="0"/>
              <a:t> </a:t>
            </a:r>
            <a:r>
              <a:rPr lang="en-GB" b="0" dirty="0" err="1" smtClean="0"/>
              <a:t>Corff</a:t>
            </a:r>
            <a:r>
              <a:rPr lang="en-GB" b="0" dirty="0" smtClean="0"/>
              <a:t> o </a:t>
            </a:r>
            <a:r>
              <a:rPr lang="en-GB" b="0" dirty="0" err="1" smtClean="0"/>
              <a:t>Hawliau</a:t>
            </a:r>
            <a:r>
              <a:rPr lang="en-GB" b="0" dirty="0" smtClean="0"/>
              <a:t>. </a:t>
            </a:r>
            <a:r>
              <a:rPr lang="en-GB" b="0" dirty="0" err="1" smtClean="0"/>
              <a:t>Bydd</a:t>
            </a:r>
            <a:r>
              <a:rPr lang="en-GB" b="0" dirty="0" smtClean="0"/>
              <a:t> </a:t>
            </a:r>
            <a:r>
              <a:rPr lang="en-GB" b="0" dirty="0" err="1" smtClean="0"/>
              <a:t>arnoch</a:t>
            </a:r>
            <a:r>
              <a:rPr lang="en-GB" b="0" dirty="0" smtClean="0"/>
              <a:t> chi </a:t>
            </a:r>
            <a:r>
              <a:rPr lang="en-GB" b="0" dirty="0" err="1" smtClean="0"/>
              <a:t>angen</a:t>
            </a:r>
            <a:r>
              <a:rPr lang="en-GB" b="0" dirty="0" smtClean="0"/>
              <a:t> darn </a:t>
            </a:r>
            <a:r>
              <a:rPr lang="en-GB" b="0" dirty="0" err="1" smtClean="0"/>
              <a:t>mawr</a:t>
            </a:r>
            <a:r>
              <a:rPr lang="en-GB" b="0" dirty="0" smtClean="0"/>
              <a:t>/A3 o </a:t>
            </a:r>
            <a:r>
              <a:rPr lang="en-GB" b="0" dirty="0" err="1" smtClean="0"/>
              <a:t>bapur</a:t>
            </a:r>
            <a:r>
              <a:rPr lang="en-GB" b="0" dirty="0" smtClean="0"/>
              <a:t> a </a:t>
            </a:r>
            <a:r>
              <a:rPr lang="en-GB" b="0" dirty="0" err="1" smtClean="0"/>
              <a:t>phin</a:t>
            </a:r>
            <a:r>
              <a:rPr lang="en-GB" b="0" dirty="0" smtClean="0"/>
              <a:t> </a:t>
            </a:r>
            <a:r>
              <a:rPr lang="en-GB" b="0" dirty="0" err="1" smtClean="0"/>
              <a:t>ysgrifennu</a:t>
            </a:r>
            <a:r>
              <a:rPr lang="en-GB" b="0" dirty="0" smtClean="0"/>
              <a:t>. </a:t>
            </a:r>
          </a:p>
          <a:p>
            <a:pPr>
              <a:defRPr sz="2000"/>
            </a:pPr>
            <a:endParaRPr lang="en-GB" b="0" dirty="0" smtClean="0"/>
          </a:p>
          <a:p>
            <a:pPr>
              <a:defRPr sz="2000"/>
            </a:pPr>
            <a:r>
              <a:rPr lang="en-GB" b="0" dirty="0" smtClean="0"/>
              <a:t>I </a:t>
            </a:r>
            <a:r>
              <a:rPr lang="en-GB" b="0" dirty="0" err="1" smtClean="0"/>
              <a:t>ddechrau</a:t>
            </a:r>
            <a:r>
              <a:rPr lang="en-GB" b="0" dirty="0" smtClean="0"/>
              <a:t>, </a:t>
            </a:r>
            <a:r>
              <a:rPr lang="en-GB" b="0" dirty="0" err="1" smtClean="0"/>
              <a:t>gwnewch</a:t>
            </a:r>
            <a:r>
              <a:rPr lang="en-GB" b="0" dirty="0" smtClean="0"/>
              <a:t> </a:t>
            </a:r>
            <a:r>
              <a:rPr lang="en-GB" b="0" dirty="0" err="1" smtClean="0"/>
              <a:t>amlinelliad</a:t>
            </a:r>
            <a:r>
              <a:rPr lang="en-GB" b="0" dirty="0" smtClean="0"/>
              <a:t> o </a:t>
            </a:r>
            <a:r>
              <a:rPr lang="en-GB" b="0" dirty="0" err="1" smtClean="0"/>
              <a:t>gorff</a:t>
            </a:r>
            <a:r>
              <a:rPr lang="en-GB" b="0" dirty="0" smtClean="0"/>
              <a:t> </a:t>
            </a:r>
            <a:r>
              <a:rPr lang="en-GB" b="0" dirty="0" err="1" smtClean="0"/>
              <a:t>ar</a:t>
            </a:r>
            <a:r>
              <a:rPr lang="en-GB" b="0" dirty="0" smtClean="0"/>
              <a:t> y </a:t>
            </a:r>
            <a:r>
              <a:rPr lang="en-GB" b="0" dirty="0" err="1" smtClean="0"/>
              <a:t>papur</a:t>
            </a:r>
            <a:r>
              <a:rPr lang="en-GB" b="0" dirty="0" smtClean="0"/>
              <a:t>.</a:t>
            </a:r>
          </a:p>
          <a:p>
            <a:pPr>
              <a:defRPr sz="2000"/>
            </a:pPr>
            <a:endParaRPr lang="en-GB" b="0" dirty="0" smtClean="0"/>
          </a:p>
          <a:p>
            <a:pPr>
              <a:defRPr sz="2000"/>
            </a:pPr>
            <a:r>
              <a:rPr lang="en-GB" b="0" dirty="0" err="1" smtClean="0"/>
              <a:t>Mewn</a:t>
            </a:r>
            <a:r>
              <a:rPr lang="en-GB" b="0" dirty="0" smtClean="0"/>
              <a:t> </a:t>
            </a:r>
            <a:r>
              <a:rPr lang="en-GB" b="0" dirty="0" err="1" smtClean="0"/>
              <a:t>grwpiau</a:t>
            </a:r>
            <a:r>
              <a:rPr lang="en-GB" b="0" dirty="0" smtClean="0"/>
              <a:t> </a:t>
            </a:r>
            <a:r>
              <a:rPr lang="en-GB" b="0" dirty="0" err="1" smtClean="0"/>
              <a:t>bach</a:t>
            </a:r>
            <a:r>
              <a:rPr lang="en-GB" b="0" dirty="0" smtClean="0"/>
              <a:t>, </a:t>
            </a:r>
            <a:r>
              <a:rPr lang="en-GB" b="0" dirty="0" err="1" smtClean="0"/>
              <a:t>trafodwch</a:t>
            </a:r>
            <a:r>
              <a:rPr lang="en-GB" b="0" baseline="0" dirty="0" smtClean="0"/>
              <a:t> y </a:t>
            </a:r>
            <a:r>
              <a:rPr lang="en-GB" b="0" baseline="0" dirty="0" err="1" smtClean="0"/>
              <a:t>pethau</a:t>
            </a:r>
            <a:r>
              <a:rPr lang="en-GB" b="0" baseline="0" dirty="0" smtClean="0"/>
              <a:t> y </a:t>
            </a:r>
            <a:r>
              <a:rPr lang="en-GB" b="0" baseline="0" dirty="0" err="1" smtClean="0"/>
              <a:t>byddai</a:t>
            </a:r>
            <a:r>
              <a:rPr lang="en-GB" b="0" baseline="0" dirty="0" smtClean="0"/>
              <a:t> plant 0-18 </a:t>
            </a:r>
            <a:r>
              <a:rPr lang="en-GB" b="0" baseline="0" dirty="0" err="1" smtClean="0"/>
              <a:t>oed</a:t>
            </a:r>
            <a:r>
              <a:rPr lang="en-GB" b="0" baseline="0" dirty="0" smtClean="0"/>
              <a:t> </a:t>
            </a:r>
            <a:r>
              <a:rPr lang="en-GB" b="0" baseline="0" dirty="0" err="1" smtClean="0"/>
              <a:t>yn</a:t>
            </a:r>
            <a:r>
              <a:rPr lang="en-GB" b="0" baseline="0" dirty="0" smtClean="0"/>
              <a:t> </a:t>
            </a:r>
            <a:r>
              <a:rPr lang="en-GB" b="0" baseline="0" dirty="0" err="1" smtClean="0"/>
              <a:t>hoffi</a:t>
            </a:r>
            <a:r>
              <a:rPr lang="en-GB" b="0" baseline="0" dirty="0" smtClean="0"/>
              <a:t> </a:t>
            </a:r>
            <a:r>
              <a:rPr lang="en-GB" b="0" baseline="0" dirty="0" err="1" smtClean="0"/>
              <a:t>eu</a:t>
            </a:r>
            <a:r>
              <a:rPr lang="en-GB" b="0" baseline="0" dirty="0" smtClean="0"/>
              <a:t> </a:t>
            </a:r>
            <a:r>
              <a:rPr lang="en-GB" b="0" baseline="0" dirty="0" err="1" smtClean="0"/>
              <a:t>cael</a:t>
            </a:r>
            <a:r>
              <a:rPr lang="en-GB" b="0" baseline="0" dirty="0" smtClean="0"/>
              <a:t> </a:t>
            </a:r>
            <a:r>
              <a:rPr lang="en-GB" b="0" baseline="0" dirty="0" err="1" smtClean="0"/>
              <a:t>er</a:t>
            </a:r>
            <a:r>
              <a:rPr lang="en-GB" b="0" baseline="0" dirty="0" smtClean="0"/>
              <a:t> </a:t>
            </a:r>
            <a:r>
              <a:rPr lang="en-GB" b="0" baseline="0" dirty="0" err="1" smtClean="0"/>
              <a:t>mwyn</a:t>
            </a:r>
            <a:r>
              <a:rPr lang="en-GB" b="0" baseline="0" dirty="0" smtClean="0"/>
              <a:t> </a:t>
            </a:r>
            <a:r>
              <a:rPr lang="en-GB" b="0" baseline="0" dirty="0" err="1" smtClean="0"/>
              <a:t>tyfu</a:t>
            </a:r>
            <a:r>
              <a:rPr lang="en-GB" b="0" baseline="0" dirty="0" smtClean="0"/>
              <a:t> i </a:t>
            </a:r>
            <a:r>
              <a:rPr lang="en-GB" b="0" baseline="0" dirty="0" err="1" smtClean="0"/>
              <a:t>fyny’n</a:t>
            </a:r>
            <a:r>
              <a:rPr lang="en-GB" b="0" baseline="0" dirty="0" smtClean="0"/>
              <a:t> </a:t>
            </a:r>
            <a:r>
              <a:rPr lang="en-GB" b="0" baseline="0" dirty="0" err="1" smtClean="0"/>
              <a:t>hapus</a:t>
            </a:r>
            <a:r>
              <a:rPr lang="en-GB" b="0" baseline="0" dirty="0" smtClean="0"/>
              <a:t>, </a:t>
            </a:r>
            <a:r>
              <a:rPr lang="en-GB" b="0" baseline="0" dirty="0" err="1" smtClean="0"/>
              <a:t>yn</a:t>
            </a:r>
            <a:r>
              <a:rPr lang="en-GB" b="0" baseline="0" dirty="0" smtClean="0"/>
              <a:t> </a:t>
            </a:r>
            <a:r>
              <a:rPr lang="en-GB" b="0" baseline="0" dirty="0" err="1" smtClean="0"/>
              <a:t>iach</a:t>
            </a:r>
            <a:r>
              <a:rPr lang="en-GB" b="0" baseline="0" dirty="0" smtClean="0"/>
              <a:t> ac </a:t>
            </a:r>
            <a:r>
              <a:rPr lang="en-GB" b="0" baseline="0" dirty="0" err="1" smtClean="0"/>
              <a:t>yn</a:t>
            </a:r>
            <a:r>
              <a:rPr lang="en-GB" b="0" baseline="0" dirty="0" smtClean="0"/>
              <a:t> </a:t>
            </a:r>
            <a:r>
              <a:rPr lang="en-GB" b="0" baseline="0" dirty="0" err="1" smtClean="0"/>
              <a:t>ddiogel</a:t>
            </a:r>
            <a:r>
              <a:rPr lang="en-GB" b="0" baseline="0" dirty="0" smtClean="0"/>
              <a:t> </a:t>
            </a:r>
            <a:r>
              <a:rPr lang="en-GB" b="0" baseline="0" dirty="0" err="1" smtClean="0"/>
              <a:t>yng</a:t>
            </a:r>
            <a:r>
              <a:rPr lang="en-GB" b="0" baseline="0" dirty="0" smtClean="0"/>
              <a:t> </a:t>
            </a:r>
            <a:r>
              <a:rPr lang="en-GB" b="0" baseline="0" dirty="0" err="1" smtClean="0"/>
              <a:t>Nghymru</a:t>
            </a:r>
            <a:r>
              <a:rPr lang="en-GB" b="0" baseline="0" dirty="0" smtClean="0"/>
              <a:t> </a:t>
            </a:r>
            <a:r>
              <a:rPr lang="en-GB" b="0" baseline="0" dirty="0" err="1" smtClean="0"/>
              <a:t>heddiw</a:t>
            </a:r>
            <a:r>
              <a:rPr lang="en-GB" b="0" baseline="0" dirty="0" smtClean="0"/>
              <a:t>. </a:t>
            </a:r>
          </a:p>
          <a:p>
            <a:pPr>
              <a:defRPr sz="2000"/>
            </a:pPr>
            <a:endParaRPr lang="en-GB" b="0" baseline="0" dirty="0" smtClean="0"/>
          </a:p>
          <a:p>
            <a:pPr>
              <a:defRPr sz="2000"/>
            </a:pPr>
            <a:r>
              <a:rPr lang="en-GB" sz="2000" dirty="0" err="1" smtClean="0">
                <a:solidFill>
                  <a:srgbClr val="DC0051"/>
                </a:solidFill>
              </a:rPr>
              <a:t>Rhowch</a:t>
            </a:r>
            <a:r>
              <a:rPr lang="en-GB" sz="2000" dirty="0" smtClean="0">
                <a:solidFill>
                  <a:srgbClr val="DC0051"/>
                </a:solidFill>
              </a:rPr>
              <a:t> y </a:t>
            </a:r>
            <a:r>
              <a:rPr lang="en-GB" sz="2000" dirty="0" err="1" smtClean="0">
                <a:solidFill>
                  <a:srgbClr val="DC0051"/>
                </a:solidFill>
              </a:rPr>
              <a:t>pethau</a:t>
            </a:r>
            <a:r>
              <a:rPr lang="en-GB" sz="2000" dirty="0" smtClean="0">
                <a:solidFill>
                  <a:srgbClr val="DC0051"/>
                </a:solidFill>
              </a:rPr>
              <a:t> </a:t>
            </a:r>
            <a:r>
              <a:rPr lang="en-GB" sz="2000" dirty="0" err="1" smtClean="0">
                <a:solidFill>
                  <a:srgbClr val="DC0051"/>
                </a:solidFill>
              </a:rPr>
              <a:t>rydych</a:t>
            </a:r>
            <a:r>
              <a:rPr lang="en-GB" sz="2000" dirty="0" smtClean="0">
                <a:solidFill>
                  <a:srgbClr val="DC0051"/>
                </a:solidFill>
              </a:rPr>
              <a:t> </a:t>
            </a:r>
            <a:r>
              <a:rPr lang="en-GB" sz="2000" dirty="0" err="1" smtClean="0">
                <a:solidFill>
                  <a:srgbClr val="DC0051"/>
                </a:solidFill>
              </a:rPr>
              <a:t>chi’n</a:t>
            </a:r>
            <a:r>
              <a:rPr lang="en-GB" sz="2000" dirty="0" smtClean="0">
                <a:solidFill>
                  <a:srgbClr val="DC0051"/>
                </a:solidFill>
              </a:rPr>
              <a:t> </a:t>
            </a:r>
            <a:r>
              <a:rPr lang="en-GB" sz="2000" dirty="0" err="1" smtClean="0">
                <a:solidFill>
                  <a:srgbClr val="DC0051"/>
                </a:solidFill>
              </a:rPr>
              <a:t>meddwl</a:t>
            </a:r>
            <a:r>
              <a:rPr lang="en-GB" sz="2000" dirty="0" smtClean="0">
                <a:solidFill>
                  <a:srgbClr val="DC0051"/>
                </a:solidFill>
              </a:rPr>
              <a:t> </a:t>
            </a:r>
            <a:r>
              <a:rPr lang="en-GB" sz="2000" dirty="0" err="1" smtClean="0">
                <a:solidFill>
                  <a:srgbClr val="DC0051"/>
                </a:solidFill>
              </a:rPr>
              <a:t>amdanynt</a:t>
            </a:r>
            <a:r>
              <a:rPr lang="en-GB" sz="2000" dirty="0" smtClean="0">
                <a:solidFill>
                  <a:srgbClr val="DC0051"/>
                </a:solidFill>
              </a:rPr>
              <a:t> </a:t>
            </a:r>
            <a:r>
              <a:rPr lang="en-GB" sz="2000" dirty="0" err="1" smtClean="0">
                <a:solidFill>
                  <a:srgbClr val="DC0051"/>
                </a:solidFill>
              </a:rPr>
              <a:t>fel</a:t>
            </a:r>
            <a:r>
              <a:rPr lang="en-GB" sz="2000" dirty="0" smtClean="0">
                <a:solidFill>
                  <a:srgbClr val="DC0051"/>
                </a:solidFill>
              </a:rPr>
              <a:t> </a:t>
            </a:r>
            <a:r>
              <a:rPr lang="en-GB" sz="2000" dirty="0" err="1" smtClean="0">
                <a:solidFill>
                  <a:srgbClr val="DC0051"/>
                </a:solidFill>
              </a:rPr>
              <a:t>anghenion</a:t>
            </a:r>
            <a:r>
              <a:rPr lang="en-GB" sz="2000" dirty="0" smtClean="0">
                <a:solidFill>
                  <a:srgbClr val="DC0051"/>
                </a:solidFill>
              </a:rPr>
              <a:t> y </a:t>
            </a:r>
            <a:r>
              <a:rPr lang="en-GB" sz="2000" dirty="0" err="1" smtClean="0">
                <a:solidFill>
                  <a:srgbClr val="DC0051"/>
                </a:solidFill>
              </a:rPr>
              <a:t>tu</a:t>
            </a:r>
            <a:r>
              <a:rPr lang="en-GB" sz="2000" dirty="0" smtClean="0">
                <a:solidFill>
                  <a:srgbClr val="DC0051"/>
                </a:solidFill>
              </a:rPr>
              <a:t> </a:t>
            </a:r>
            <a:r>
              <a:rPr lang="en-GB" sz="2000" dirty="0" err="1" smtClean="0">
                <a:solidFill>
                  <a:srgbClr val="DC0051"/>
                </a:solidFill>
              </a:rPr>
              <a:t>mewn</a:t>
            </a:r>
            <a:r>
              <a:rPr lang="en-GB" sz="2000" dirty="0" smtClean="0">
                <a:solidFill>
                  <a:srgbClr val="DC0051"/>
                </a:solidFill>
              </a:rPr>
              <a:t> </a:t>
            </a:r>
            <a:r>
              <a:rPr lang="en-GB" sz="2000" dirty="0" err="1" smtClean="0">
                <a:solidFill>
                  <a:srgbClr val="DC0051"/>
                </a:solidFill>
              </a:rPr>
              <a:t>i’r</a:t>
            </a:r>
            <a:r>
              <a:rPr lang="en-GB" sz="2000" dirty="0" smtClean="0">
                <a:solidFill>
                  <a:srgbClr val="DC0051"/>
                </a:solidFill>
              </a:rPr>
              <a:t> </a:t>
            </a:r>
            <a:r>
              <a:rPr lang="en-GB" sz="2000" dirty="0" err="1" smtClean="0">
                <a:solidFill>
                  <a:srgbClr val="DC0051"/>
                </a:solidFill>
              </a:rPr>
              <a:t>corff</a:t>
            </a:r>
            <a:r>
              <a:rPr lang="en-GB" sz="2000" dirty="0" smtClean="0">
                <a:solidFill>
                  <a:srgbClr val="DC0051"/>
                </a:solidFill>
              </a:rPr>
              <a:t>, a </a:t>
            </a:r>
            <a:r>
              <a:rPr lang="en-GB" sz="2000" dirty="0" err="1" smtClean="0">
                <a:solidFill>
                  <a:srgbClr val="DC0051"/>
                </a:solidFill>
              </a:rPr>
              <a:t>phethau</a:t>
            </a:r>
            <a:r>
              <a:rPr lang="en-GB" sz="2000" dirty="0" smtClean="0">
                <a:solidFill>
                  <a:srgbClr val="DC0051"/>
                </a:solidFill>
              </a:rPr>
              <a:t> </a:t>
            </a:r>
            <a:r>
              <a:rPr lang="en-GB" sz="2000" dirty="0" err="1" smtClean="0">
                <a:solidFill>
                  <a:srgbClr val="DC0051"/>
                </a:solidFill>
              </a:rPr>
              <a:t>maen</a:t>
            </a:r>
            <a:r>
              <a:rPr lang="en-GB" sz="2000" dirty="0" smtClean="0">
                <a:solidFill>
                  <a:srgbClr val="DC0051"/>
                </a:solidFill>
              </a:rPr>
              <a:t> </a:t>
            </a:r>
            <a:r>
              <a:rPr lang="en-GB" sz="2000" dirty="0" err="1" smtClean="0">
                <a:solidFill>
                  <a:srgbClr val="DC0051"/>
                </a:solidFill>
              </a:rPr>
              <a:t>nhw</a:t>
            </a:r>
            <a:r>
              <a:rPr lang="en-GB" sz="2000" dirty="0" smtClean="0">
                <a:solidFill>
                  <a:srgbClr val="DC0051"/>
                </a:solidFill>
              </a:rPr>
              <a:t> </a:t>
            </a:r>
            <a:r>
              <a:rPr lang="en-GB" sz="2000" dirty="0" err="1" smtClean="0">
                <a:solidFill>
                  <a:srgbClr val="DC0051"/>
                </a:solidFill>
              </a:rPr>
              <a:t>eisiau</a:t>
            </a:r>
            <a:r>
              <a:rPr lang="en-GB" sz="2000" dirty="0" smtClean="0">
                <a:solidFill>
                  <a:srgbClr val="DC0051"/>
                </a:solidFill>
              </a:rPr>
              <a:t> y </a:t>
            </a:r>
            <a:r>
              <a:rPr lang="en-GB" sz="2000" dirty="0" err="1" smtClean="0">
                <a:solidFill>
                  <a:srgbClr val="DC0051"/>
                </a:solidFill>
              </a:rPr>
              <a:t>tu</a:t>
            </a:r>
            <a:r>
              <a:rPr lang="en-GB" sz="2000" dirty="0" smtClean="0">
                <a:solidFill>
                  <a:srgbClr val="DC0051"/>
                </a:solidFill>
              </a:rPr>
              <a:t> </a:t>
            </a:r>
            <a:r>
              <a:rPr lang="en-GB" sz="2000" dirty="0" err="1" smtClean="0">
                <a:solidFill>
                  <a:srgbClr val="DC0051"/>
                </a:solidFill>
              </a:rPr>
              <a:t>allan</a:t>
            </a:r>
            <a:r>
              <a:rPr lang="en-GB" sz="2000" dirty="0" smtClean="0">
                <a:solidFill>
                  <a:srgbClr val="DC0051"/>
                </a:solidFill>
              </a:rPr>
              <a:t>. </a:t>
            </a:r>
            <a:endParaRPr lang="en-GB" dirty="0" smtClean="0"/>
          </a:p>
          <a:p>
            <a:pPr>
              <a:defRPr sz="2000"/>
            </a:pPr>
            <a:endParaRPr lang="en-GB" dirty="0"/>
          </a:p>
        </p:txBody>
      </p:sp>
      <p:sp>
        <p:nvSpPr>
          <p:cNvPr id="4" name="Slide Number Placeholder 3"/>
          <p:cNvSpPr>
            <a:spLocks noGrp="1"/>
          </p:cNvSpPr>
          <p:nvPr>
            <p:ph type="sldNum" sz="quarter" idx="10"/>
          </p:nvPr>
        </p:nvSpPr>
        <p:spPr/>
        <p:txBody>
          <a:bodyPr/>
          <a:lstStyle/>
          <a:p>
            <a:fld id="{B0AB4736-67E8-405A-8E3D-08D93F354B5E}" type="slidenum">
              <a:rPr lang="en-GB" smtClean="0"/>
              <a:t>8</a:t>
            </a:fld>
            <a:endParaRPr lang="en-GB"/>
          </a:p>
        </p:txBody>
      </p:sp>
    </p:spTree>
    <p:extLst>
      <p:ext uri="{BB962C8B-B14F-4D97-AF65-F5344CB8AC3E}">
        <p14:creationId xmlns:p14="http://schemas.microsoft.com/office/powerpoint/2010/main" val="23955168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0AB4736-67E8-405A-8E3D-08D93F354B5E}" type="slidenum">
              <a:rPr lang="en-GB" smtClean="0"/>
              <a:t>9</a:t>
            </a:fld>
            <a:endParaRPr lang="en-GB"/>
          </a:p>
        </p:txBody>
      </p:sp>
    </p:spTree>
    <p:extLst>
      <p:ext uri="{BB962C8B-B14F-4D97-AF65-F5344CB8AC3E}">
        <p14:creationId xmlns:p14="http://schemas.microsoft.com/office/powerpoint/2010/main" val="22150536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To access their needs, children have to rely on adults. Adults who make decisions that affect children are all responsible for making sure that children’s rights are upheld and respected. These are duties under the UNCRC. We as adults who care about and care for children are therefore “Duty Bearers” with a responsibility to ensure children get their rights. </a:t>
            </a:r>
          </a:p>
          <a:p>
            <a:endParaRPr lang="en-GB" dirty="0" smtClean="0"/>
          </a:p>
          <a:p>
            <a:r>
              <a:rPr lang="en-GB" dirty="0" smtClean="0"/>
              <a:t>----------------------------------------------------------------------------</a:t>
            </a:r>
          </a:p>
          <a:p>
            <a:endParaRPr lang="en-GB" dirty="0" smtClean="0"/>
          </a:p>
          <a:p>
            <a:r>
              <a:rPr lang="en-GB" dirty="0" err="1" smtClean="0"/>
              <a:t>Mae’n</a:t>
            </a:r>
            <a:r>
              <a:rPr lang="en-GB" dirty="0" smtClean="0"/>
              <a:t> </a:t>
            </a:r>
            <a:r>
              <a:rPr lang="en-GB" dirty="0" err="1" smtClean="0"/>
              <a:t>rhaid</a:t>
            </a:r>
            <a:r>
              <a:rPr lang="en-GB" dirty="0" smtClean="0"/>
              <a:t> i </a:t>
            </a:r>
            <a:r>
              <a:rPr lang="en-GB" dirty="0" err="1" smtClean="0"/>
              <a:t>blant</a:t>
            </a:r>
            <a:r>
              <a:rPr lang="en-GB" dirty="0" smtClean="0"/>
              <a:t> </a:t>
            </a:r>
            <a:r>
              <a:rPr lang="en-GB" dirty="0" err="1" smtClean="0"/>
              <a:t>ddibynnu</a:t>
            </a:r>
            <a:r>
              <a:rPr lang="en-GB" baseline="0" dirty="0" smtClean="0"/>
              <a:t> </a:t>
            </a:r>
            <a:r>
              <a:rPr lang="en-GB" baseline="0" dirty="0" err="1" smtClean="0"/>
              <a:t>ar</a:t>
            </a:r>
            <a:r>
              <a:rPr lang="en-GB" baseline="0" dirty="0" smtClean="0"/>
              <a:t> </a:t>
            </a:r>
            <a:r>
              <a:rPr lang="en-GB" baseline="0" dirty="0" err="1" smtClean="0"/>
              <a:t>oedolion</a:t>
            </a:r>
            <a:r>
              <a:rPr lang="en-GB" baseline="0" dirty="0" smtClean="0"/>
              <a:t> i </a:t>
            </a:r>
            <a:r>
              <a:rPr lang="en-GB" baseline="0" dirty="0" err="1" smtClean="0"/>
              <a:t>gael</a:t>
            </a:r>
            <a:r>
              <a:rPr lang="en-GB" baseline="0" dirty="0" smtClean="0"/>
              <a:t> </a:t>
            </a:r>
            <a:r>
              <a:rPr lang="en-GB" baseline="0" dirty="0" err="1" smtClean="0"/>
              <a:t>mynediad</a:t>
            </a:r>
            <a:r>
              <a:rPr lang="en-GB" baseline="0" dirty="0" smtClean="0"/>
              <a:t> </a:t>
            </a:r>
            <a:r>
              <a:rPr lang="en-GB" baseline="0" dirty="0" err="1" smtClean="0"/>
              <a:t>i’w</a:t>
            </a:r>
            <a:r>
              <a:rPr lang="en-GB" baseline="0" dirty="0" smtClean="0"/>
              <a:t> </a:t>
            </a:r>
            <a:r>
              <a:rPr lang="en-GB" baseline="0" dirty="0" err="1" smtClean="0"/>
              <a:t>hanghenion</a:t>
            </a:r>
            <a:r>
              <a:rPr lang="en-GB" baseline="0" dirty="0" smtClean="0"/>
              <a:t>. Mae </a:t>
            </a:r>
            <a:r>
              <a:rPr lang="en-GB" baseline="0" dirty="0" err="1" smtClean="0"/>
              <a:t>pob</a:t>
            </a:r>
            <a:r>
              <a:rPr lang="en-GB" baseline="0" dirty="0" smtClean="0"/>
              <a:t> </a:t>
            </a:r>
            <a:r>
              <a:rPr lang="en-GB" baseline="0" dirty="0" err="1" smtClean="0"/>
              <a:t>oedolyn</a:t>
            </a:r>
            <a:r>
              <a:rPr lang="en-GB" baseline="0" dirty="0" smtClean="0"/>
              <a:t> </a:t>
            </a:r>
            <a:r>
              <a:rPr lang="en-GB" baseline="0" dirty="0" err="1" smtClean="0"/>
              <a:t>sy’n</a:t>
            </a:r>
            <a:r>
              <a:rPr lang="en-GB" baseline="0" dirty="0" smtClean="0"/>
              <a:t> </a:t>
            </a:r>
            <a:r>
              <a:rPr lang="en-GB" baseline="0" dirty="0" err="1" smtClean="0"/>
              <a:t>gwneud</a:t>
            </a:r>
            <a:r>
              <a:rPr lang="en-GB" baseline="0" dirty="0" smtClean="0"/>
              <a:t> </a:t>
            </a:r>
            <a:r>
              <a:rPr lang="en-GB" baseline="0" dirty="0" err="1" smtClean="0"/>
              <a:t>penderfyniadau</a:t>
            </a:r>
            <a:r>
              <a:rPr lang="en-GB" baseline="0" dirty="0" smtClean="0"/>
              <a:t> </a:t>
            </a:r>
            <a:r>
              <a:rPr lang="en-GB" baseline="0" dirty="0" err="1" smtClean="0"/>
              <a:t>sy’n</a:t>
            </a:r>
            <a:r>
              <a:rPr lang="en-GB" baseline="0" dirty="0" smtClean="0"/>
              <a:t> </a:t>
            </a:r>
            <a:r>
              <a:rPr lang="en-GB" baseline="0" dirty="0" err="1" smtClean="0"/>
              <a:t>effeithio</a:t>
            </a:r>
            <a:r>
              <a:rPr lang="en-GB" baseline="0" dirty="0" smtClean="0"/>
              <a:t> </a:t>
            </a:r>
            <a:r>
              <a:rPr lang="en-GB" baseline="0" dirty="0" err="1" smtClean="0"/>
              <a:t>ar</a:t>
            </a:r>
            <a:r>
              <a:rPr lang="en-GB" baseline="0" dirty="0" smtClean="0"/>
              <a:t> </a:t>
            </a:r>
            <a:r>
              <a:rPr lang="en-GB" baseline="0" dirty="0" err="1" smtClean="0"/>
              <a:t>blant</a:t>
            </a:r>
            <a:r>
              <a:rPr lang="en-GB" baseline="0" dirty="0" smtClean="0"/>
              <a:t> </a:t>
            </a:r>
            <a:r>
              <a:rPr lang="en-GB" baseline="0" dirty="0" err="1" smtClean="0"/>
              <a:t>yn</a:t>
            </a:r>
            <a:r>
              <a:rPr lang="en-GB" baseline="0" dirty="0" smtClean="0"/>
              <a:t> </a:t>
            </a:r>
            <a:r>
              <a:rPr lang="en-GB" baseline="0" dirty="0" err="1" smtClean="0"/>
              <a:t>gyfrifol</a:t>
            </a:r>
            <a:r>
              <a:rPr lang="en-GB" baseline="0" dirty="0" smtClean="0"/>
              <a:t> am </a:t>
            </a:r>
            <a:r>
              <a:rPr lang="en-GB" baseline="0" dirty="0" err="1" smtClean="0"/>
              <a:t>sicrhau</a:t>
            </a:r>
            <a:r>
              <a:rPr lang="en-GB" baseline="0" dirty="0" smtClean="0"/>
              <a:t> bod </a:t>
            </a:r>
            <a:r>
              <a:rPr lang="en-GB" baseline="0" dirty="0" err="1" smtClean="0"/>
              <a:t>hawliau</a:t>
            </a:r>
            <a:r>
              <a:rPr lang="en-GB" baseline="0" dirty="0" smtClean="0"/>
              <a:t> plant </a:t>
            </a:r>
            <a:r>
              <a:rPr lang="en-GB" baseline="0" dirty="0" err="1" smtClean="0"/>
              <a:t>yn</a:t>
            </a:r>
            <a:r>
              <a:rPr lang="en-GB" baseline="0" dirty="0" smtClean="0"/>
              <a:t> </a:t>
            </a:r>
            <a:r>
              <a:rPr lang="en-GB" baseline="0" dirty="0" err="1" smtClean="0"/>
              <a:t>cael</a:t>
            </a:r>
            <a:r>
              <a:rPr lang="en-GB" baseline="0" dirty="0" smtClean="0"/>
              <a:t> </a:t>
            </a:r>
            <a:r>
              <a:rPr lang="en-GB" baseline="0" dirty="0" err="1" smtClean="0"/>
              <a:t>eu</a:t>
            </a:r>
            <a:r>
              <a:rPr lang="en-GB" baseline="0" dirty="0" smtClean="0"/>
              <a:t> </a:t>
            </a:r>
            <a:r>
              <a:rPr lang="en-GB" baseline="0" dirty="0" err="1" smtClean="0"/>
              <a:t>cynnal</a:t>
            </a:r>
            <a:r>
              <a:rPr lang="en-GB" baseline="0" dirty="0" smtClean="0"/>
              <a:t> </a:t>
            </a:r>
            <a:r>
              <a:rPr lang="en-GB" baseline="0" dirty="0" err="1" smtClean="0"/>
              <a:t>a’u</a:t>
            </a:r>
            <a:r>
              <a:rPr lang="en-GB" baseline="0" dirty="0" smtClean="0"/>
              <a:t> </a:t>
            </a:r>
            <a:r>
              <a:rPr lang="en-GB" baseline="0" dirty="0" err="1" smtClean="0"/>
              <a:t>parchu</a:t>
            </a:r>
            <a:r>
              <a:rPr lang="en-GB" baseline="0" dirty="0" smtClean="0"/>
              <a:t>. </a:t>
            </a:r>
            <a:r>
              <a:rPr lang="en-GB" baseline="0" dirty="0" err="1" smtClean="0"/>
              <a:t>Mae’r</a:t>
            </a:r>
            <a:r>
              <a:rPr lang="en-GB" baseline="0" dirty="0" smtClean="0"/>
              <a:t> </a:t>
            </a:r>
            <a:r>
              <a:rPr lang="en-GB" baseline="0" dirty="0" err="1" smtClean="0"/>
              <a:t>rhain</a:t>
            </a:r>
            <a:r>
              <a:rPr lang="en-GB" baseline="0" dirty="0" smtClean="0"/>
              <a:t> </a:t>
            </a:r>
            <a:r>
              <a:rPr lang="en-GB" baseline="0" dirty="0" err="1" smtClean="0"/>
              <a:t>yn</a:t>
            </a:r>
            <a:r>
              <a:rPr lang="en-GB" baseline="0" dirty="0" smtClean="0"/>
              <a:t> </a:t>
            </a:r>
            <a:r>
              <a:rPr lang="en-GB" baseline="0" dirty="0" err="1" smtClean="0"/>
              <a:t>ddyletswyddau</a:t>
            </a:r>
            <a:r>
              <a:rPr lang="en-GB" baseline="0" dirty="0" smtClean="0"/>
              <a:t> o </a:t>
            </a:r>
            <a:r>
              <a:rPr lang="en-GB" baseline="0" dirty="0" err="1" smtClean="0"/>
              <a:t>dan</a:t>
            </a:r>
            <a:r>
              <a:rPr lang="en-GB" baseline="0" dirty="0" smtClean="0"/>
              <a:t> CCUHP. </a:t>
            </a:r>
            <a:r>
              <a:rPr lang="en-GB" baseline="0" dirty="0" err="1" smtClean="0"/>
              <a:t>Rydym</a:t>
            </a:r>
            <a:r>
              <a:rPr lang="en-GB" baseline="0" dirty="0" smtClean="0"/>
              <a:t> </a:t>
            </a:r>
            <a:r>
              <a:rPr lang="en-GB" baseline="0" dirty="0" err="1" smtClean="0"/>
              <a:t>ni’n</a:t>
            </a:r>
            <a:r>
              <a:rPr lang="en-GB" baseline="0" dirty="0" smtClean="0"/>
              <a:t> </a:t>
            </a:r>
            <a:r>
              <a:rPr lang="en-GB" baseline="0" dirty="0" err="1" smtClean="0"/>
              <a:t>oedolion</a:t>
            </a:r>
            <a:r>
              <a:rPr lang="en-GB" baseline="0" dirty="0" smtClean="0"/>
              <a:t> </a:t>
            </a:r>
            <a:r>
              <a:rPr lang="en-GB" baseline="0" dirty="0" err="1" smtClean="0"/>
              <a:t>sydd</a:t>
            </a:r>
            <a:r>
              <a:rPr lang="en-GB" baseline="0" dirty="0" smtClean="0"/>
              <a:t> â </a:t>
            </a:r>
            <a:r>
              <a:rPr lang="en-GB" baseline="0" dirty="0" err="1" smtClean="0"/>
              <a:t>gofal</a:t>
            </a:r>
            <a:r>
              <a:rPr lang="en-GB" baseline="0" dirty="0" smtClean="0"/>
              <a:t> ac </a:t>
            </a:r>
            <a:r>
              <a:rPr lang="en-GB" baseline="0" dirty="0" err="1" smtClean="0"/>
              <a:t>yn</a:t>
            </a:r>
            <a:r>
              <a:rPr lang="en-GB" baseline="0" dirty="0" smtClean="0"/>
              <a:t> </a:t>
            </a:r>
            <a:r>
              <a:rPr lang="en-GB" baseline="0" dirty="0" err="1" smtClean="0"/>
              <a:t>gofalu</a:t>
            </a:r>
            <a:r>
              <a:rPr lang="en-GB" baseline="0" dirty="0" smtClean="0"/>
              <a:t> am </a:t>
            </a:r>
            <a:r>
              <a:rPr lang="en-GB" baseline="0" dirty="0" err="1" smtClean="0"/>
              <a:t>blant</a:t>
            </a:r>
            <a:r>
              <a:rPr lang="en-GB" baseline="0" dirty="0" smtClean="0"/>
              <a:t>, ac felly </a:t>
            </a:r>
            <a:r>
              <a:rPr lang="en-GB" baseline="0" dirty="0" err="1" smtClean="0"/>
              <a:t>rydym</a:t>
            </a:r>
            <a:r>
              <a:rPr lang="en-GB" baseline="0" dirty="0" smtClean="0"/>
              <a:t> </a:t>
            </a:r>
            <a:r>
              <a:rPr lang="en-GB" baseline="0" dirty="0" err="1" smtClean="0"/>
              <a:t>ni’n</a:t>
            </a:r>
            <a:r>
              <a:rPr lang="en-GB" baseline="0" dirty="0" smtClean="0"/>
              <a:t> ‘</a:t>
            </a:r>
            <a:r>
              <a:rPr lang="en-GB" baseline="0" dirty="0" err="1" smtClean="0"/>
              <a:t>Ddeiliaid</a:t>
            </a:r>
            <a:r>
              <a:rPr lang="en-GB" baseline="0" dirty="0" smtClean="0"/>
              <a:t> </a:t>
            </a:r>
            <a:r>
              <a:rPr lang="en-GB" baseline="0" dirty="0" err="1" smtClean="0"/>
              <a:t>Dyletswydd</a:t>
            </a:r>
            <a:r>
              <a:rPr lang="en-GB" baseline="0" dirty="0" smtClean="0"/>
              <a:t>’ </a:t>
            </a:r>
            <a:r>
              <a:rPr lang="en-GB" baseline="0" dirty="0" err="1" smtClean="0"/>
              <a:t>sydd</a:t>
            </a:r>
            <a:r>
              <a:rPr lang="en-GB" baseline="0" dirty="0" smtClean="0"/>
              <a:t> â </a:t>
            </a:r>
            <a:r>
              <a:rPr lang="en-GB" baseline="0" dirty="0" err="1" smtClean="0"/>
              <a:t>chyfrifoldeb</a:t>
            </a:r>
            <a:r>
              <a:rPr lang="en-GB" baseline="0" dirty="0" smtClean="0"/>
              <a:t> i </a:t>
            </a:r>
            <a:r>
              <a:rPr lang="en-GB" baseline="0" dirty="0" err="1" smtClean="0"/>
              <a:t>sicrhau</a:t>
            </a:r>
            <a:r>
              <a:rPr lang="en-GB" baseline="0" dirty="0" smtClean="0"/>
              <a:t> bod plant </a:t>
            </a:r>
            <a:r>
              <a:rPr lang="en-GB" baseline="0" dirty="0" err="1" smtClean="0"/>
              <a:t>yn</a:t>
            </a:r>
            <a:r>
              <a:rPr lang="en-GB" baseline="0" dirty="0" smtClean="0"/>
              <a:t> </a:t>
            </a:r>
            <a:r>
              <a:rPr lang="en-GB" baseline="0" dirty="0" err="1" smtClean="0"/>
              <a:t>cael</a:t>
            </a:r>
            <a:r>
              <a:rPr lang="en-GB" baseline="0" dirty="0" smtClean="0"/>
              <a:t> </a:t>
            </a:r>
            <a:r>
              <a:rPr lang="en-GB" baseline="0" dirty="0" err="1" smtClean="0"/>
              <a:t>eu</a:t>
            </a:r>
            <a:r>
              <a:rPr lang="en-GB" baseline="0" dirty="0" smtClean="0"/>
              <a:t> </a:t>
            </a:r>
            <a:r>
              <a:rPr lang="en-GB" baseline="0" dirty="0" err="1" smtClean="0"/>
              <a:t>hawliau</a:t>
            </a:r>
            <a:r>
              <a:rPr lang="en-GB" baseline="0" dirty="0" smtClean="0"/>
              <a:t>. </a:t>
            </a:r>
            <a:endParaRPr lang="en-GB" dirty="0"/>
          </a:p>
        </p:txBody>
      </p:sp>
      <p:sp>
        <p:nvSpPr>
          <p:cNvPr id="4" name="Slide Number Placeholder 3"/>
          <p:cNvSpPr>
            <a:spLocks noGrp="1"/>
          </p:cNvSpPr>
          <p:nvPr>
            <p:ph type="sldNum" sz="quarter" idx="10"/>
          </p:nvPr>
        </p:nvSpPr>
        <p:spPr/>
        <p:txBody>
          <a:bodyPr/>
          <a:lstStyle/>
          <a:p>
            <a:fld id="{B0AB4736-67E8-405A-8E3D-08D93F354B5E}" type="slidenum">
              <a:rPr lang="en-GB" smtClean="0"/>
              <a:t>10</a:t>
            </a:fld>
            <a:endParaRPr lang="en-GB"/>
          </a:p>
        </p:txBody>
      </p:sp>
    </p:spTree>
    <p:extLst>
      <p:ext uri="{BB962C8B-B14F-4D97-AF65-F5344CB8AC3E}">
        <p14:creationId xmlns:p14="http://schemas.microsoft.com/office/powerpoint/2010/main" val="39158072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1.xml"/><Relationship Id="rId5" Type="http://schemas.openxmlformats.org/officeDocument/2006/relationships/hyperlink" Target="http://childrenscommissioner.wales/" TargetMode="External"/><Relationship Id="rId4" Type="http://schemas.openxmlformats.org/officeDocument/2006/relationships/hyperlink" Target="http://comisiynyddplant.cymru/" TargetMode="Externa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 Full colou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DA3550E-254A-4239-99B2-82AF8A1815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1999" y="432001"/>
            <a:ext cx="11329200" cy="4969419"/>
          </a:xfrm>
          <a:prstGeom prst="rect">
            <a:avLst/>
          </a:prstGeom>
        </p:spPr>
      </p:pic>
      <p:sp>
        <p:nvSpPr>
          <p:cNvPr id="2" name="Title 1">
            <a:extLst>
              <a:ext uri="{FF2B5EF4-FFF2-40B4-BE49-F238E27FC236}">
                <a16:creationId xmlns:a16="http://schemas.microsoft.com/office/drawing/2014/main" id="{69D7F50E-B990-456C-BBA9-0BF5EC722E73}"/>
              </a:ext>
            </a:extLst>
          </p:cNvPr>
          <p:cNvSpPr>
            <a:spLocks noGrp="1"/>
          </p:cNvSpPr>
          <p:nvPr>
            <p:ph type="ctrTitle"/>
          </p:nvPr>
        </p:nvSpPr>
        <p:spPr>
          <a:xfrm>
            <a:off x="936000" y="864001"/>
            <a:ext cx="10304835" cy="830997"/>
          </a:xfrm>
        </p:spPr>
        <p:txBody>
          <a:bodyPr lIns="0" tIns="0" rIns="0" bIns="0" anchor="t" anchorCtr="0">
            <a:spAutoFit/>
          </a:bodyPr>
          <a:lstStyle>
            <a:lvl1pPr algn="l">
              <a:defRPr sz="6000"/>
            </a:lvl1pPr>
          </a:lstStyle>
          <a:p>
            <a:r>
              <a:rPr lang="en-US" smtClean="0"/>
              <a:t>Click to edit Master title style</a:t>
            </a:r>
            <a:endParaRPr lang="en-GB" dirty="0"/>
          </a:p>
        </p:txBody>
      </p:sp>
      <p:sp>
        <p:nvSpPr>
          <p:cNvPr id="3" name="Subtitle 2">
            <a:extLst>
              <a:ext uri="{FF2B5EF4-FFF2-40B4-BE49-F238E27FC236}">
                <a16:creationId xmlns:a16="http://schemas.microsoft.com/office/drawing/2014/main" id="{A3C83950-050A-41C1-BFDC-773E9002A828}"/>
              </a:ext>
            </a:extLst>
          </p:cNvPr>
          <p:cNvSpPr>
            <a:spLocks noGrp="1"/>
          </p:cNvSpPr>
          <p:nvPr>
            <p:ph type="subTitle" idx="1"/>
          </p:nvPr>
        </p:nvSpPr>
        <p:spPr>
          <a:xfrm>
            <a:off x="935999" y="1663431"/>
            <a:ext cx="10304835" cy="415498"/>
          </a:xfrm>
        </p:spPr>
        <p:txBody>
          <a:bodyPr lIns="0" tIns="0" rIns="0" bIns="0">
            <a:spAutoFit/>
          </a:bodyPr>
          <a:lstStyle>
            <a:lvl1pPr marL="0" indent="0" algn="l">
              <a:buNone/>
              <a:defRPr sz="3000">
                <a:latin typeface="VAG Rounded"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dirty="0"/>
          </a:p>
        </p:txBody>
      </p:sp>
      <p:pic>
        <p:nvPicPr>
          <p:cNvPr id="10" name="Picture 9">
            <a:extLst>
              <a:ext uri="{FF2B5EF4-FFF2-40B4-BE49-F238E27FC236}">
                <a16:creationId xmlns:a16="http://schemas.microsoft.com/office/drawing/2014/main" id="{C3D187C6-C031-4ECC-B48D-F07C053680A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1999" y="5494491"/>
            <a:ext cx="961538" cy="1040040"/>
          </a:xfrm>
          <a:prstGeom prst="rect">
            <a:avLst/>
          </a:prstGeom>
        </p:spPr>
      </p:pic>
      <p:sp>
        <p:nvSpPr>
          <p:cNvPr id="12" name="Rectangle 4">
            <a:extLst>
              <a:ext uri="{FF2B5EF4-FFF2-40B4-BE49-F238E27FC236}">
                <a16:creationId xmlns:a16="http://schemas.microsoft.com/office/drawing/2014/main" id="{96C623B3-F41D-4BDC-92EC-1D60E3478E12}"/>
              </a:ext>
            </a:extLst>
          </p:cNvPr>
          <p:cNvSpPr>
            <a:spLocks noChangeArrowheads="1"/>
          </p:cNvSpPr>
          <p:nvPr userDrawn="1"/>
        </p:nvSpPr>
        <p:spPr bwMode="auto">
          <a:xfrm>
            <a:off x="10586797" y="5493600"/>
            <a:ext cx="1260000" cy="1049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1pPr>
            <a:lvl2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2pPr>
            <a:lvl3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3pPr>
            <a:lvl4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4pPr>
            <a:lvl5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5pPr>
            <a:lvl6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6pPr>
            <a:lvl7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7pPr>
            <a:lvl8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8pPr>
            <a:lvl9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ts val="600"/>
              </a:spcAft>
              <a:buClrTx/>
              <a:buSzTx/>
              <a:buFontTx/>
              <a:buNone/>
              <a:tabLst>
                <a:tab pos="2865438" algn="ctr"/>
                <a:tab pos="5730875" algn="r"/>
              </a:tabLst>
            </a:pPr>
            <a:r>
              <a:rPr kumimoji="0" lang="cy-GB" altLang="en-US" sz="1400" b="0" i="0" u="none" strike="noStrike" cap="none" normalizeH="0" baseline="0" dirty="0">
                <a:ln>
                  <a:noFill/>
                </a:ln>
                <a:solidFill>
                  <a:schemeClr val="tx1"/>
                </a:solidFill>
                <a:effectLst/>
                <a:latin typeface="VAG Rounded" pitchFamily="50" charset="0"/>
                <a:ea typeface="Calibri" panose="020F0502020204030204" pitchFamily="34" charset="0"/>
                <a:cs typeface="Times New Roman" panose="02020603050405020304" pitchFamily="18" charset="0"/>
              </a:rPr>
              <a:t>Comisiynydd</a:t>
            </a:r>
            <a:r>
              <a:rPr kumimoji="0" lang="cy-GB" altLang="en-US" sz="1000" b="0" i="0" u="none" strike="noStrike" cap="none" normalizeH="0" baseline="0" dirty="0">
                <a:ln>
                  <a:noFill/>
                </a:ln>
                <a:solidFill>
                  <a:schemeClr val="tx1"/>
                </a:solidFill>
                <a:effectLst/>
                <a:latin typeface="VAG Rounded" pitchFamily="50" charset="0"/>
                <a:ea typeface="Calibri" panose="020F0502020204030204" pitchFamily="34" charset="0"/>
                <a:cs typeface="Times New Roman" panose="02020603050405020304" pitchFamily="18" charset="0"/>
              </a:rPr>
              <a:t/>
            </a:r>
            <a:br>
              <a:rPr kumimoji="0" lang="cy-GB" altLang="en-US" sz="1000" b="0" i="0" u="none" strike="noStrike" cap="none" normalizeH="0" baseline="0" dirty="0">
                <a:ln>
                  <a:noFill/>
                </a:ln>
                <a:solidFill>
                  <a:schemeClr val="tx1"/>
                </a:solidFill>
                <a:effectLst/>
                <a:latin typeface="VAG Rounded" pitchFamily="50" charset="0"/>
                <a:ea typeface="Calibri" panose="020F0502020204030204" pitchFamily="34" charset="0"/>
                <a:cs typeface="Times New Roman" panose="02020603050405020304" pitchFamily="18" charset="0"/>
              </a:rPr>
            </a:br>
            <a:r>
              <a:rPr kumimoji="0" lang="cy-GB" altLang="en-US" sz="1400" b="0" i="0" u="none" strike="noStrike" cap="none" normalizeH="0" baseline="0" dirty="0">
                <a:ln>
                  <a:noFill/>
                </a:ln>
                <a:solidFill>
                  <a:schemeClr val="tx1"/>
                </a:solidFill>
                <a:effectLst/>
                <a:latin typeface="VAG Rounded" pitchFamily="50" charset="0"/>
                <a:ea typeface="Calibri" panose="020F0502020204030204" pitchFamily="34" charset="0"/>
                <a:cs typeface="Times New Roman" panose="02020603050405020304" pitchFamily="18" charset="0"/>
              </a:rPr>
              <a:t>Plant Cymru</a:t>
            </a:r>
            <a:endParaRPr kumimoji="0" lang="en-GB" altLang="en-US" sz="800" b="0" i="0" u="none" strike="noStrike" cap="none" normalizeH="0" baseline="0" dirty="0">
              <a:ln>
                <a:noFill/>
              </a:ln>
              <a:solidFill>
                <a:schemeClr val="tx1"/>
              </a:solidFill>
              <a:effectLst/>
              <a:latin typeface="VAG Rounded" pitchFamily="50" charset="0"/>
            </a:endParaRPr>
          </a:p>
          <a:p>
            <a:pPr marL="0" marR="0" lvl="0" indent="0" algn="l" defTabSz="914400" rtl="0" eaLnBrk="0" fontAlgn="base" latinLnBrk="0" hangingPunct="0">
              <a:lnSpc>
                <a:spcPct val="90000"/>
              </a:lnSpc>
              <a:spcBef>
                <a:spcPct val="0"/>
              </a:spcBef>
              <a:spcAft>
                <a:spcPct val="0"/>
              </a:spcAft>
              <a:buClrTx/>
              <a:buSzTx/>
              <a:buFontTx/>
              <a:buNone/>
              <a:tabLst>
                <a:tab pos="2865438" algn="ctr"/>
                <a:tab pos="5730875" algn="r"/>
              </a:tabLst>
            </a:pPr>
            <a:r>
              <a:rPr kumimoji="0" lang="en-GB" altLang="en-US" sz="1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Children’s</a:t>
            </a:r>
            <a:br>
              <a:rPr kumimoji="0" lang="en-GB" altLang="en-US" sz="1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Commissioner</a:t>
            </a:r>
            <a:br>
              <a:rPr kumimoji="0" lang="en-GB" altLang="en-US" sz="1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for Wales</a:t>
            </a:r>
            <a:endParaRPr kumimoji="0" lang="en-GB" altLang="en-US" sz="1800" b="0" i="0" u="none" strike="noStrike" cap="none" normalizeH="0" baseline="0" dirty="0">
              <a:ln>
                <a:noFill/>
              </a:ln>
              <a:solidFill>
                <a:schemeClr val="tx1"/>
              </a:solidFill>
              <a:effectLst/>
              <a:latin typeface="+mn-lt"/>
            </a:endParaRPr>
          </a:p>
        </p:txBody>
      </p:sp>
    </p:spTree>
    <p:extLst>
      <p:ext uri="{BB962C8B-B14F-4D97-AF65-F5344CB8AC3E}">
        <p14:creationId xmlns:p14="http://schemas.microsoft.com/office/powerpoint/2010/main" val="22167030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 Slide - Green">
    <p:bg>
      <p:bgPr>
        <a:solidFill>
          <a:schemeClr val="accent6"/>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3D187C6-C031-4ECC-B48D-F07C053680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1999" y="5494491"/>
            <a:ext cx="961538" cy="1040040"/>
          </a:xfrm>
          <a:prstGeom prst="rect">
            <a:avLst/>
          </a:prstGeom>
        </p:spPr>
      </p:pic>
      <p:sp>
        <p:nvSpPr>
          <p:cNvPr id="12" name="Rectangle 4">
            <a:extLst>
              <a:ext uri="{FF2B5EF4-FFF2-40B4-BE49-F238E27FC236}">
                <a16:creationId xmlns:a16="http://schemas.microsoft.com/office/drawing/2014/main" id="{96C623B3-F41D-4BDC-92EC-1D60E3478E12}"/>
              </a:ext>
            </a:extLst>
          </p:cNvPr>
          <p:cNvSpPr>
            <a:spLocks noChangeArrowheads="1"/>
          </p:cNvSpPr>
          <p:nvPr userDrawn="1"/>
        </p:nvSpPr>
        <p:spPr bwMode="auto">
          <a:xfrm>
            <a:off x="10586797" y="5493600"/>
            <a:ext cx="1260000" cy="1049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1pPr>
            <a:lvl2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2pPr>
            <a:lvl3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3pPr>
            <a:lvl4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4pPr>
            <a:lvl5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5pPr>
            <a:lvl6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6pPr>
            <a:lvl7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7pPr>
            <a:lvl8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8pPr>
            <a:lvl9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ts val="600"/>
              </a:spcAft>
              <a:buClrTx/>
              <a:buSzTx/>
              <a:buFontTx/>
              <a:buNone/>
              <a:tabLst>
                <a:tab pos="2865438" algn="ctr"/>
                <a:tab pos="5730875" algn="r"/>
              </a:tabLst>
            </a:pP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Comisiynydd</a:t>
            </a:r>
            <a: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
            </a:r>
            <a:b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b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Plant Cymru</a:t>
            </a:r>
            <a:endParaRPr kumimoji="0" lang="en-GB" altLang="en-US" sz="800" b="0" i="0" u="none" strike="noStrike" cap="none" normalizeH="0" baseline="0" dirty="0">
              <a:ln>
                <a:noFill/>
              </a:ln>
              <a:solidFill>
                <a:schemeClr val="bg1"/>
              </a:solidFill>
              <a:effectLst/>
              <a:latin typeface="VAG Rounded" pitchFamily="50" charset="0"/>
            </a:endParaRPr>
          </a:p>
          <a:p>
            <a:pPr marL="0" marR="0" lvl="0" indent="0" algn="l" defTabSz="914400" rtl="0" eaLnBrk="0" fontAlgn="base" latinLnBrk="0" hangingPunct="0">
              <a:lnSpc>
                <a:spcPct val="90000"/>
              </a:lnSpc>
              <a:spcBef>
                <a:spcPct val="0"/>
              </a:spcBef>
              <a:spcAft>
                <a:spcPct val="0"/>
              </a:spcAft>
              <a:buClrTx/>
              <a:buSzTx/>
              <a:buFontTx/>
              <a:buNone/>
              <a:tabLst>
                <a:tab pos="2865438" algn="ctr"/>
                <a:tab pos="5730875" algn="r"/>
              </a:tabLst>
            </a:pP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Children’s</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Commissioner</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for Wales</a:t>
            </a:r>
            <a:endParaRPr kumimoji="0" lang="en-GB" altLang="en-US" sz="1800" b="0" i="0" u="none" strike="noStrike" cap="none" normalizeH="0" baseline="0" dirty="0">
              <a:ln>
                <a:noFill/>
              </a:ln>
              <a:solidFill>
                <a:schemeClr val="bg1"/>
              </a:solidFill>
              <a:effectLst/>
              <a:latin typeface="+mn-lt"/>
            </a:endParaRPr>
          </a:p>
        </p:txBody>
      </p:sp>
      <p:pic>
        <p:nvPicPr>
          <p:cNvPr id="5" name="Picture 4">
            <a:extLst>
              <a:ext uri="{FF2B5EF4-FFF2-40B4-BE49-F238E27FC236}">
                <a16:creationId xmlns:a16="http://schemas.microsoft.com/office/drawing/2014/main" id="{5EE0BAE2-2E0E-4E91-9C86-6137EC4D19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1999" y="432003"/>
            <a:ext cx="11329200" cy="122216"/>
          </a:xfrm>
          <a:prstGeom prst="rect">
            <a:avLst/>
          </a:prstGeom>
        </p:spPr>
      </p:pic>
      <p:pic>
        <p:nvPicPr>
          <p:cNvPr id="7" name="Picture 6">
            <a:extLst>
              <a:ext uri="{FF2B5EF4-FFF2-40B4-BE49-F238E27FC236}">
                <a16:creationId xmlns:a16="http://schemas.microsoft.com/office/drawing/2014/main" id="{674ED251-D41F-4894-AE87-87B969EAF32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32003" y="5076000"/>
            <a:ext cx="11329200" cy="413656"/>
          </a:xfrm>
          <a:prstGeom prst="rect">
            <a:avLst/>
          </a:prstGeom>
        </p:spPr>
      </p:pic>
      <p:cxnSp>
        <p:nvCxnSpPr>
          <p:cNvPr id="16" name="Straight Connector 15">
            <a:extLst>
              <a:ext uri="{FF2B5EF4-FFF2-40B4-BE49-F238E27FC236}">
                <a16:creationId xmlns:a16="http://schemas.microsoft.com/office/drawing/2014/main" id="{8D1A5DA7-AA85-49F2-BAAD-A171521305D3}"/>
              </a:ext>
            </a:extLst>
          </p:cNvPr>
          <p:cNvCxnSpPr/>
          <p:nvPr userDrawn="1"/>
        </p:nvCxnSpPr>
        <p:spPr>
          <a:xfrm>
            <a:off x="1799400" y="3927600"/>
            <a:ext cx="252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D6878AB3-876C-4D0F-AE3F-3AEE9E932C2C}"/>
              </a:ext>
            </a:extLst>
          </p:cNvPr>
          <p:cNvSpPr>
            <a:spLocks noGrp="1"/>
          </p:cNvSpPr>
          <p:nvPr>
            <p:ph type="body" sz="quarter" idx="11"/>
          </p:nvPr>
        </p:nvSpPr>
        <p:spPr>
          <a:xfrm>
            <a:off x="1800000" y="1511999"/>
            <a:ext cx="8593200" cy="2412000"/>
          </a:xfrm>
        </p:spPr>
        <p:txBody>
          <a:bodyPr lIns="0" tIns="0" rIns="0" bIns="152400">
            <a:noAutofit/>
          </a:bodyPr>
          <a:lstStyle>
            <a:lvl1pPr marL="0" indent="0">
              <a:spcBef>
                <a:spcPts val="0"/>
              </a:spcBef>
              <a:spcAft>
                <a:spcPts val="1200"/>
              </a:spcAft>
              <a:buNone/>
              <a:defRPr b="1">
                <a:solidFill>
                  <a:schemeClr val="bg1"/>
                </a:solidFill>
                <a:latin typeface="VAG Rounded Std Thin" panose="020F0402020204020204" pitchFamily="34" charset="0"/>
              </a:defRPr>
            </a:lvl1pPr>
            <a:lvl2pPr marL="0" indent="0">
              <a:buNone/>
              <a:defRPr sz="18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smtClean="0"/>
              <a:t>Click to edit Master text styles</a:t>
            </a:r>
          </a:p>
        </p:txBody>
      </p:sp>
      <p:sp>
        <p:nvSpPr>
          <p:cNvPr id="11" name="Text Placeholder 10">
            <a:extLst>
              <a:ext uri="{FF2B5EF4-FFF2-40B4-BE49-F238E27FC236}">
                <a16:creationId xmlns:a16="http://schemas.microsoft.com/office/drawing/2014/main" id="{40768790-44B4-46D1-9166-3E5D6A5F0DA8}"/>
              </a:ext>
            </a:extLst>
          </p:cNvPr>
          <p:cNvSpPr>
            <a:spLocks noGrp="1"/>
          </p:cNvSpPr>
          <p:nvPr>
            <p:ph type="body" sz="quarter" idx="13"/>
          </p:nvPr>
        </p:nvSpPr>
        <p:spPr>
          <a:xfrm>
            <a:off x="1800000" y="3927600"/>
            <a:ext cx="8593200" cy="1152000"/>
          </a:xfrm>
        </p:spPr>
        <p:txBody>
          <a:bodyPr lIns="0" tIns="152400" rIns="0" bIns="0">
            <a:noAutofit/>
          </a:bodyPr>
          <a:lstStyle>
            <a:lvl1pPr marL="0" indent="0">
              <a:spcBef>
                <a:spcPts val="1200"/>
              </a:spcBef>
              <a:spcAft>
                <a:spcPts val="0"/>
              </a:spcAft>
              <a:buNone/>
              <a:defRPr sz="1800" b="1">
                <a:solidFill>
                  <a:schemeClr val="bg1"/>
                </a:solidFill>
                <a:latin typeface="VAG Rounded Std Thin" panose="020F0402020204020204" pitchFamily="34" charset="0"/>
              </a:defRPr>
            </a:lvl1pPr>
            <a:lvl2pPr marL="0" indent="0">
              <a:buNone/>
              <a:defRPr sz="18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28135383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42" name="Body Level One…"/>
          <p:cNvSpPr txBox="1">
            <a:spLocks noGrp="1"/>
          </p:cNvSpPr>
          <p:nvPr>
            <p:ph type="body" sz="half" idx="1"/>
          </p:nvPr>
        </p:nvSpPr>
        <p:spPr>
          <a:xfrm>
            <a:off x="266932" y="1331366"/>
            <a:ext cx="5590193" cy="484559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grpSp>
        <p:nvGrpSpPr>
          <p:cNvPr id="45" name="Group 8"/>
          <p:cNvGrpSpPr/>
          <p:nvPr/>
        </p:nvGrpSpPr>
        <p:grpSpPr>
          <a:xfrm>
            <a:off x="266929" y="0"/>
            <a:ext cx="11925072" cy="1331368"/>
            <a:chOff x="0" y="0"/>
            <a:chExt cx="8943802" cy="1331366"/>
          </a:xfrm>
        </p:grpSpPr>
        <p:pic>
          <p:nvPicPr>
            <p:cNvPr id="43" name="Picture 9" descr="Picture 9"/>
            <p:cNvPicPr>
              <a:picLocks noChangeAspect="1"/>
            </p:cNvPicPr>
            <p:nvPr/>
          </p:nvPicPr>
          <p:blipFill>
            <a:blip r:embed="rId2">
              <a:extLst/>
            </a:blip>
            <a:srcRect r="15548" b="38631"/>
            <a:stretch>
              <a:fillRect/>
            </a:stretch>
          </p:blipFill>
          <p:spPr>
            <a:xfrm>
              <a:off x="-1" y="226837"/>
              <a:ext cx="5827137" cy="687563"/>
            </a:xfrm>
            <a:prstGeom prst="rect">
              <a:avLst/>
            </a:prstGeom>
            <a:ln w="12700" cap="flat">
              <a:noFill/>
              <a:miter lim="400000"/>
            </a:ln>
            <a:effectLst/>
          </p:spPr>
        </p:pic>
        <p:pic>
          <p:nvPicPr>
            <p:cNvPr id="44" name="Picture 10" descr="Picture 10"/>
            <p:cNvPicPr>
              <a:picLocks noChangeAspect="1"/>
            </p:cNvPicPr>
            <p:nvPr/>
          </p:nvPicPr>
          <p:blipFill>
            <a:blip r:embed="rId3">
              <a:extLst/>
            </a:blip>
            <a:srcRect l="16392" t="9297" r="17879" b="13347"/>
            <a:stretch>
              <a:fillRect/>
            </a:stretch>
          </p:blipFill>
          <p:spPr>
            <a:xfrm>
              <a:off x="7343602" y="0"/>
              <a:ext cx="1600201" cy="1331368"/>
            </a:xfrm>
            <a:prstGeom prst="rect">
              <a:avLst/>
            </a:prstGeom>
            <a:ln w="12700" cap="flat">
              <a:noFill/>
              <a:miter lim="400000"/>
            </a:ln>
            <a:effectLst/>
          </p:spPr>
        </p:pic>
      </p:grpSp>
      <p:sp>
        <p:nvSpPr>
          <p:cNvPr id="4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18069126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 Red">
    <p:bg>
      <p:bgPr>
        <a:solidFill>
          <a:schemeClr val="bg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DA3550E-254A-4239-99B2-82AF8A1815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1999" y="477811"/>
            <a:ext cx="11329200" cy="4878175"/>
          </a:xfrm>
          <a:prstGeom prst="rect">
            <a:avLst/>
          </a:prstGeom>
        </p:spPr>
      </p:pic>
      <p:sp>
        <p:nvSpPr>
          <p:cNvPr id="2" name="Title 1">
            <a:extLst>
              <a:ext uri="{FF2B5EF4-FFF2-40B4-BE49-F238E27FC236}">
                <a16:creationId xmlns:a16="http://schemas.microsoft.com/office/drawing/2014/main" id="{69D7F50E-B990-456C-BBA9-0BF5EC722E73}"/>
              </a:ext>
            </a:extLst>
          </p:cNvPr>
          <p:cNvSpPr>
            <a:spLocks noGrp="1"/>
          </p:cNvSpPr>
          <p:nvPr>
            <p:ph type="ctrTitle"/>
          </p:nvPr>
        </p:nvSpPr>
        <p:spPr>
          <a:xfrm>
            <a:off x="936000" y="1548000"/>
            <a:ext cx="10304835" cy="830997"/>
          </a:xfrm>
        </p:spPr>
        <p:txBody>
          <a:bodyPr lIns="0" tIns="0" rIns="0" bIns="0" anchor="t" anchorCtr="0">
            <a:spAutoFit/>
          </a:bodyPr>
          <a:lstStyle>
            <a:lvl1pPr algn="l">
              <a:defRPr sz="6000">
                <a:solidFill>
                  <a:schemeClr val="bg1"/>
                </a:solidFill>
              </a:defRPr>
            </a:lvl1pPr>
          </a:lstStyle>
          <a:p>
            <a:r>
              <a:rPr lang="en-US" smtClean="0"/>
              <a:t>Click to edit Master title style</a:t>
            </a:r>
            <a:endParaRPr lang="en-GB" dirty="0"/>
          </a:p>
        </p:txBody>
      </p:sp>
      <p:sp>
        <p:nvSpPr>
          <p:cNvPr id="3" name="Subtitle 2">
            <a:extLst>
              <a:ext uri="{FF2B5EF4-FFF2-40B4-BE49-F238E27FC236}">
                <a16:creationId xmlns:a16="http://schemas.microsoft.com/office/drawing/2014/main" id="{A3C83950-050A-41C1-BFDC-773E9002A828}"/>
              </a:ext>
            </a:extLst>
          </p:cNvPr>
          <p:cNvSpPr>
            <a:spLocks noGrp="1"/>
          </p:cNvSpPr>
          <p:nvPr>
            <p:ph type="subTitle" idx="1"/>
          </p:nvPr>
        </p:nvSpPr>
        <p:spPr>
          <a:xfrm>
            <a:off x="943582" y="2347430"/>
            <a:ext cx="10304835" cy="415498"/>
          </a:xfrm>
        </p:spPr>
        <p:txBody>
          <a:bodyPr lIns="0" tIns="0" rIns="0" bIns="0">
            <a:spAutoFit/>
          </a:bodyPr>
          <a:lstStyle>
            <a:lvl1pPr marL="0" indent="0" algn="l">
              <a:buNone/>
              <a:defRPr sz="3000">
                <a:solidFill>
                  <a:schemeClr val="bg1"/>
                </a:solidFill>
                <a:latin typeface="VAG Rounded"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dirty="0"/>
          </a:p>
        </p:txBody>
      </p:sp>
      <p:pic>
        <p:nvPicPr>
          <p:cNvPr id="10" name="Picture 9">
            <a:extLst>
              <a:ext uri="{FF2B5EF4-FFF2-40B4-BE49-F238E27FC236}">
                <a16:creationId xmlns:a16="http://schemas.microsoft.com/office/drawing/2014/main" id="{C3D187C6-C031-4ECC-B48D-F07C053680A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1999" y="5494491"/>
            <a:ext cx="961538" cy="1040040"/>
          </a:xfrm>
          <a:prstGeom prst="rect">
            <a:avLst/>
          </a:prstGeom>
        </p:spPr>
      </p:pic>
      <p:sp>
        <p:nvSpPr>
          <p:cNvPr id="12" name="Rectangle 4">
            <a:extLst>
              <a:ext uri="{FF2B5EF4-FFF2-40B4-BE49-F238E27FC236}">
                <a16:creationId xmlns:a16="http://schemas.microsoft.com/office/drawing/2014/main" id="{96C623B3-F41D-4BDC-92EC-1D60E3478E12}"/>
              </a:ext>
            </a:extLst>
          </p:cNvPr>
          <p:cNvSpPr>
            <a:spLocks noChangeArrowheads="1"/>
          </p:cNvSpPr>
          <p:nvPr userDrawn="1"/>
        </p:nvSpPr>
        <p:spPr bwMode="auto">
          <a:xfrm>
            <a:off x="10586797" y="5493600"/>
            <a:ext cx="1260000" cy="1049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1pPr>
            <a:lvl2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2pPr>
            <a:lvl3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3pPr>
            <a:lvl4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4pPr>
            <a:lvl5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5pPr>
            <a:lvl6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6pPr>
            <a:lvl7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7pPr>
            <a:lvl8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8pPr>
            <a:lvl9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ts val="600"/>
              </a:spcAft>
              <a:buClrTx/>
              <a:buSzTx/>
              <a:buFontTx/>
              <a:buNone/>
              <a:tabLst>
                <a:tab pos="2865438" algn="ctr"/>
                <a:tab pos="5730875" algn="r"/>
              </a:tabLst>
            </a:pP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Comisiynydd</a:t>
            </a:r>
            <a: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
            </a:r>
            <a:b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b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Plant Cymru</a:t>
            </a:r>
            <a:endParaRPr kumimoji="0" lang="en-GB" altLang="en-US" sz="800" b="0" i="0" u="none" strike="noStrike" cap="none" normalizeH="0" baseline="0" dirty="0">
              <a:ln>
                <a:noFill/>
              </a:ln>
              <a:solidFill>
                <a:schemeClr val="bg1"/>
              </a:solidFill>
              <a:effectLst/>
              <a:latin typeface="VAG Rounded" pitchFamily="50" charset="0"/>
            </a:endParaRPr>
          </a:p>
          <a:p>
            <a:pPr marL="0" marR="0" lvl="0" indent="0" algn="l" defTabSz="914400" rtl="0" eaLnBrk="0" fontAlgn="base" latinLnBrk="0" hangingPunct="0">
              <a:lnSpc>
                <a:spcPct val="90000"/>
              </a:lnSpc>
              <a:spcBef>
                <a:spcPct val="0"/>
              </a:spcBef>
              <a:spcAft>
                <a:spcPct val="0"/>
              </a:spcAft>
              <a:buClrTx/>
              <a:buSzTx/>
              <a:buFontTx/>
              <a:buNone/>
              <a:tabLst>
                <a:tab pos="2865438" algn="ctr"/>
                <a:tab pos="5730875" algn="r"/>
              </a:tabLst>
            </a:pP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Children’s</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Commissioner</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for Wales</a:t>
            </a:r>
            <a:endParaRPr kumimoji="0" lang="en-GB" altLang="en-US" sz="1800" b="0" i="0" u="none" strike="noStrike" cap="none" normalizeH="0" baseline="0" dirty="0">
              <a:ln>
                <a:noFill/>
              </a:ln>
              <a:solidFill>
                <a:schemeClr val="bg1"/>
              </a:solidFill>
              <a:effectLst/>
              <a:latin typeface="+mn-lt"/>
            </a:endParaRPr>
          </a:p>
        </p:txBody>
      </p:sp>
      <p:sp>
        <p:nvSpPr>
          <p:cNvPr id="7" name="Date Placeholder 3">
            <a:extLst>
              <a:ext uri="{FF2B5EF4-FFF2-40B4-BE49-F238E27FC236}">
                <a16:creationId xmlns:a16="http://schemas.microsoft.com/office/drawing/2014/main" id="{83D46338-8DD9-4E5C-84DF-668003A6991C}"/>
              </a:ext>
            </a:extLst>
          </p:cNvPr>
          <p:cNvSpPr>
            <a:spLocks noGrp="1"/>
          </p:cNvSpPr>
          <p:nvPr>
            <p:ph type="dt" sz="half" idx="10"/>
          </p:nvPr>
        </p:nvSpPr>
        <p:spPr>
          <a:xfrm>
            <a:off x="935999" y="4165884"/>
            <a:ext cx="2743200" cy="365125"/>
          </a:xfrm>
        </p:spPr>
        <p:txBody>
          <a:bodyPr lIns="0" tIns="0" rIns="0" bIns="0"/>
          <a:lstStyle>
            <a:lvl1pPr>
              <a:defRPr sz="2200">
                <a:solidFill>
                  <a:schemeClr val="bg1"/>
                </a:solidFill>
                <a:latin typeface="+mn-lt"/>
              </a:defRPr>
            </a:lvl1pPr>
          </a:lstStyle>
          <a:p>
            <a:r>
              <a:rPr lang="en-GB"/>
              <a:t>7-Oct-18</a:t>
            </a:r>
            <a:endParaRPr lang="en-GB" dirty="0"/>
          </a:p>
        </p:txBody>
      </p:sp>
    </p:spTree>
    <p:extLst>
      <p:ext uri="{BB962C8B-B14F-4D97-AF65-F5344CB8AC3E}">
        <p14:creationId xmlns:p14="http://schemas.microsoft.com/office/powerpoint/2010/main" val="12064747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 Green">
    <p:bg>
      <p:bgPr>
        <a:solidFill>
          <a:srgbClr val="39B54A"/>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DA3550E-254A-4239-99B2-82AF8A1815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1999" y="477811"/>
            <a:ext cx="11329200" cy="4878175"/>
          </a:xfrm>
          <a:prstGeom prst="rect">
            <a:avLst/>
          </a:prstGeom>
        </p:spPr>
      </p:pic>
      <p:sp>
        <p:nvSpPr>
          <p:cNvPr id="2" name="Title 1">
            <a:extLst>
              <a:ext uri="{FF2B5EF4-FFF2-40B4-BE49-F238E27FC236}">
                <a16:creationId xmlns:a16="http://schemas.microsoft.com/office/drawing/2014/main" id="{69D7F50E-B990-456C-BBA9-0BF5EC722E73}"/>
              </a:ext>
            </a:extLst>
          </p:cNvPr>
          <p:cNvSpPr>
            <a:spLocks noGrp="1"/>
          </p:cNvSpPr>
          <p:nvPr>
            <p:ph type="ctrTitle"/>
          </p:nvPr>
        </p:nvSpPr>
        <p:spPr>
          <a:xfrm>
            <a:off x="936000" y="1548000"/>
            <a:ext cx="10304835" cy="830997"/>
          </a:xfrm>
        </p:spPr>
        <p:txBody>
          <a:bodyPr lIns="0" tIns="0" rIns="0" bIns="0" anchor="t" anchorCtr="0">
            <a:spAutoFit/>
          </a:bodyPr>
          <a:lstStyle>
            <a:lvl1pPr algn="ctr">
              <a:defRPr sz="6000">
                <a:solidFill>
                  <a:schemeClr val="bg1"/>
                </a:solidFill>
              </a:defRPr>
            </a:lvl1pPr>
          </a:lstStyle>
          <a:p>
            <a:r>
              <a:rPr lang="en-US" smtClean="0"/>
              <a:t>Click to edit Master title style</a:t>
            </a:r>
            <a:endParaRPr lang="en-GB" dirty="0"/>
          </a:p>
        </p:txBody>
      </p:sp>
      <p:sp>
        <p:nvSpPr>
          <p:cNvPr id="3" name="Subtitle 2">
            <a:extLst>
              <a:ext uri="{FF2B5EF4-FFF2-40B4-BE49-F238E27FC236}">
                <a16:creationId xmlns:a16="http://schemas.microsoft.com/office/drawing/2014/main" id="{A3C83950-050A-41C1-BFDC-773E9002A828}"/>
              </a:ext>
            </a:extLst>
          </p:cNvPr>
          <p:cNvSpPr>
            <a:spLocks noGrp="1"/>
          </p:cNvSpPr>
          <p:nvPr>
            <p:ph type="subTitle" idx="1"/>
          </p:nvPr>
        </p:nvSpPr>
        <p:spPr>
          <a:xfrm>
            <a:off x="943582" y="2347430"/>
            <a:ext cx="10304835" cy="415498"/>
          </a:xfrm>
        </p:spPr>
        <p:txBody>
          <a:bodyPr lIns="0" tIns="0" rIns="0" bIns="0">
            <a:spAutoFit/>
          </a:bodyPr>
          <a:lstStyle>
            <a:lvl1pPr marL="0" indent="0" algn="ctr">
              <a:buNone/>
              <a:defRPr sz="3000">
                <a:solidFill>
                  <a:schemeClr val="bg1"/>
                </a:solidFill>
                <a:latin typeface="VAG Rounded"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dirty="0"/>
          </a:p>
        </p:txBody>
      </p:sp>
      <p:pic>
        <p:nvPicPr>
          <p:cNvPr id="10" name="Picture 9">
            <a:extLst>
              <a:ext uri="{FF2B5EF4-FFF2-40B4-BE49-F238E27FC236}">
                <a16:creationId xmlns:a16="http://schemas.microsoft.com/office/drawing/2014/main" id="{C3D187C6-C031-4ECC-B48D-F07C053680A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1999" y="5494491"/>
            <a:ext cx="961538" cy="1040040"/>
          </a:xfrm>
          <a:prstGeom prst="rect">
            <a:avLst/>
          </a:prstGeom>
        </p:spPr>
      </p:pic>
      <p:sp>
        <p:nvSpPr>
          <p:cNvPr id="12" name="Rectangle 4">
            <a:extLst>
              <a:ext uri="{FF2B5EF4-FFF2-40B4-BE49-F238E27FC236}">
                <a16:creationId xmlns:a16="http://schemas.microsoft.com/office/drawing/2014/main" id="{96C623B3-F41D-4BDC-92EC-1D60E3478E12}"/>
              </a:ext>
            </a:extLst>
          </p:cNvPr>
          <p:cNvSpPr>
            <a:spLocks noChangeArrowheads="1"/>
          </p:cNvSpPr>
          <p:nvPr userDrawn="1"/>
        </p:nvSpPr>
        <p:spPr bwMode="auto">
          <a:xfrm>
            <a:off x="10586797" y="5493600"/>
            <a:ext cx="1260000" cy="1049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1pPr>
            <a:lvl2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2pPr>
            <a:lvl3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3pPr>
            <a:lvl4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4pPr>
            <a:lvl5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5pPr>
            <a:lvl6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6pPr>
            <a:lvl7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7pPr>
            <a:lvl8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8pPr>
            <a:lvl9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ts val="600"/>
              </a:spcAft>
              <a:buClrTx/>
              <a:buSzTx/>
              <a:buFontTx/>
              <a:buNone/>
              <a:tabLst>
                <a:tab pos="2865438" algn="ctr"/>
                <a:tab pos="5730875" algn="r"/>
              </a:tabLst>
            </a:pP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Comisiynydd</a:t>
            </a:r>
            <a: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
            </a:r>
            <a:b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b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Plant Cymru</a:t>
            </a:r>
            <a:endParaRPr kumimoji="0" lang="en-GB" altLang="en-US" sz="800" b="0" i="0" u="none" strike="noStrike" cap="none" normalizeH="0" baseline="0" dirty="0">
              <a:ln>
                <a:noFill/>
              </a:ln>
              <a:solidFill>
                <a:schemeClr val="bg1"/>
              </a:solidFill>
              <a:effectLst/>
              <a:latin typeface="VAG Rounded" pitchFamily="50" charset="0"/>
            </a:endParaRPr>
          </a:p>
          <a:p>
            <a:pPr marL="0" marR="0" lvl="0" indent="0" algn="l" defTabSz="914400" rtl="0" eaLnBrk="0" fontAlgn="base" latinLnBrk="0" hangingPunct="0">
              <a:lnSpc>
                <a:spcPct val="90000"/>
              </a:lnSpc>
              <a:spcBef>
                <a:spcPct val="0"/>
              </a:spcBef>
              <a:spcAft>
                <a:spcPct val="0"/>
              </a:spcAft>
              <a:buClrTx/>
              <a:buSzTx/>
              <a:buFontTx/>
              <a:buNone/>
              <a:tabLst>
                <a:tab pos="2865438" algn="ctr"/>
                <a:tab pos="5730875" algn="r"/>
              </a:tabLst>
            </a:pP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Children’s</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Commissioner</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for Wales</a:t>
            </a:r>
            <a:endParaRPr kumimoji="0" lang="en-GB" altLang="en-US" sz="1800" b="0" i="0" u="none" strike="noStrike" cap="none" normalizeH="0" baseline="0" dirty="0">
              <a:ln>
                <a:noFill/>
              </a:ln>
              <a:solidFill>
                <a:schemeClr val="bg1"/>
              </a:solidFill>
              <a:effectLst/>
              <a:latin typeface="+mn-lt"/>
            </a:endParaRPr>
          </a:p>
        </p:txBody>
      </p:sp>
      <p:sp>
        <p:nvSpPr>
          <p:cNvPr id="7" name="Date Placeholder 3">
            <a:extLst>
              <a:ext uri="{FF2B5EF4-FFF2-40B4-BE49-F238E27FC236}">
                <a16:creationId xmlns:a16="http://schemas.microsoft.com/office/drawing/2014/main" id="{83D46338-8DD9-4E5C-84DF-668003A6991C}"/>
              </a:ext>
            </a:extLst>
          </p:cNvPr>
          <p:cNvSpPr>
            <a:spLocks noGrp="1"/>
          </p:cNvSpPr>
          <p:nvPr>
            <p:ph type="dt" sz="half" idx="10"/>
          </p:nvPr>
        </p:nvSpPr>
        <p:spPr>
          <a:xfrm>
            <a:off x="4728000" y="4165884"/>
            <a:ext cx="2736000" cy="365125"/>
          </a:xfrm>
        </p:spPr>
        <p:txBody>
          <a:bodyPr lIns="0" tIns="0" rIns="0" bIns="0"/>
          <a:lstStyle>
            <a:lvl1pPr algn="ctr">
              <a:defRPr sz="2200">
                <a:solidFill>
                  <a:schemeClr val="bg1"/>
                </a:solidFill>
                <a:latin typeface="+mn-lt"/>
              </a:defRPr>
            </a:lvl1pPr>
          </a:lstStyle>
          <a:p>
            <a:r>
              <a:rPr lang="en-GB"/>
              <a:t>7-Oct-18</a:t>
            </a:r>
            <a:endParaRPr lang="en-GB" dirty="0"/>
          </a:p>
        </p:txBody>
      </p:sp>
    </p:spTree>
    <p:extLst>
      <p:ext uri="{BB962C8B-B14F-4D97-AF65-F5344CB8AC3E}">
        <p14:creationId xmlns:p14="http://schemas.microsoft.com/office/powerpoint/2010/main" val="1025019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Intro Slide - Full colou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7F50E-B990-456C-BBA9-0BF5EC722E73}"/>
              </a:ext>
            </a:extLst>
          </p:cNvPr>
          <p:cNvSpPr>
            <a:spLocks noGrp="1"/>
          </p:cNvSpPr>
          <p:nvPr>
            <p:ph type="ctrTitle"/>
          </p:nvPr>
        </p:nvSpPr>
        <p:spPr>
          <a:xfrm>
            <a:off x="936000" y="864001"/>
            <a:ext cx="10304835" cy="830997"/>
          </a:xfrm>
        </p:spPr>
        <p:txBody>
          <a:bodyPr lIns="0" tIns="0" rIns="0" bIns="0" anchor="t" anchorCtr="0">
            <a:spAutoFit/>
          </a:bodyPr>
          <a:lstStyle>
            <a:lvl1pPr algn="l">
              <a:defRPr sz="6000">
                <a:solidFill>
                  <a:schemeClr val="bg2"/>
                </a:solidFill>
              </a:defRPr>
            </a:lvl1pPr>
          </a:lstStyle>
          <a:p>
            <a:r>
              <a:rPr lang="en-US" smtClean="0"/>
              <a:t>Click to edit Master title style</a:t>
            </a:r>
            <a:endParaRPr lang="en-GB" dirty="0"/>
          </a:p>
        </p:txBody>
      </p:sp>
      <p:sp>
        <p:nvSpPr>
          <p:cNvPr id="3" name="Subtitle 2">
            <a:extLst>
              <a:ext uri="{FF2B5EF4-FFF2-40B4-BE49-F238E27FC236}">
                <a16:creationId xmlns:a16="http://schemas.microsoft.com/office/drawing/2014/main" id="{A3C83950-050A-41C1-BFDC-773E9002A828}"/>
              </a:ext>
            </a:extLst>
          </p:cNvPr>
          <p:cNvSpPr>
            <a:spLocks noGrp="1"/>
          </p:cNvSpPr>
          <p:nvPr>
            <p:ph type="subTitle" idx="1"/>
          </p:nvPr>
        </p:nvSpPr>
        <p:spPr>
          <a:xfrm>
            <a:off x="935999" y="1663431"/>
            <a:ext cx="10304835" cy="415498"/>
          </a:xfrm>
        </p:spPr>
        <p:txBody>
          <a:bodyPr lIns="0" tIns="0" rIns="0" bIns="0">
            <a:spAutoFit/>
          </a:bodyPr>
          <a:lstStyle>
            <a:lvl1pPr marL="0" indent="0" algn="l">
              <a:buNone/>
              <a:defRPr sz="3000">
                <a:solidFill>
                  <a:schemeClr val="bg2"/>
                </a:solidFill>
                <a:latin typeface="VAG Rounded"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dirty="0"/>
          </a:p>
        </p:txBody>
      </p:sp>
      <p:pic>
        <p:nvPicPr>
          <p:cNvPr id="10" name="Picture 9">
            <a:extLst>
              <a:ext uri="{FF2B5EF4-FFF2-40B4-BE49-F238E27FC236}">
                <a16:creationId xmlns:a16="http://schemas.microsoft.com/office/drawing/2014/main" id="{C3D187C6-C031-4ECC-B48D-F07C053680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1999" y="5494491"/>
            <a:ext cx="961538" cy="1040040"/>
          </a:xfrm>
          <a:prstGeom prst="rect">
            <a:avLst/>
          </a:prstGeom>
        </p:spPr>
      </p:pic>
      <p:sp>
        <p:nvSpPr>
          <p:cNvPr id="12" name="Rectangle 4">
            <a:extLst>
              <a:ext uri="{FF2B5EF4-FFF2-40B4-BE49-F238E27FC236}">
                <a16:creationId xmlns:a16="http://schemas.microsoft.com/office/drawing/2014/main" id="{96C623B3-F41D-4BDC-92EC-1D60E3478E12}"/>
              </a:ext>
            </a:extLst>
          </p:cNvPr>
          <p:cNvSpPr>
            <a:spLocks noChangeArrowheads="1"/>
          </p:cNvSpPr>
          <p:nvPr userDrawn="1"/>
        </p:nvSpPr>
        <p:spPr bwMode="auto">
          <a:xfrm>
            <a:off x="10586797" y="5493600"/>
            <a:ext cx="1260000" cy="1049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1pPr>
            <a:lvl2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2pPr>
            <a:lvl3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3pPr>
            <a:lvl4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4pPr>
            <a:lvl5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5pPr>
            <a:lvl6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6pPr>
            <a:lvl7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7pPr>
            <a:lvl8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8pPr>
            <a:lvl9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ts val="600"/>
              </a:spcAft>
              <a:buClrTx/>
              <a:buSzTx/>
              <a:buFontTx/>
              <a:buNone/>
              <a:tabLst>
                <a:tab pos="2865438" algn="ctr"/>
                <a:tab pos="5730875" algn="r"/>
              </a:tabLst>
            </a:pPr>
            <a:r>
              <a:rPr kumimoji="0" lang="cy-GB" altLang="en-US" sz="1400" b="0" i="0" u="none" strike="noStrike" cap="none" normalizeH="0" baseline="0" dirty="0">
                <a:ln>
                  <a:noFill/>
                </a:ln>
                <a:solidFill>
                  <a:schemeClr val="tx1"/>
                </a:solidFill>
                <a:effectLst/>
                <a:latin typeface="VAG Rounded" pitchFamily="50" charset="0"/>
                <a:ea typeface="Calibri" panose="020F0502020204030204" pitchFamily="34" charset="0"/>
                <a:cs typeface="Times New Roman" panose="02020603050405020304" pitchFamily="18" charset="0"/>
              </a:rPr>
              <a:t>Comisiynydd</a:t>
            </a:r>
            <a:r>
              <a:rPr kumimoji="0" lang="cy-GB" altLang="en-US" sz="1000" b="0" i="0" u="none" strike="noStrike" cap="none" normalizeH="0" baseline="0" dirty="0">
                <a:ln>
                  <a:noFill/>
                </a:ln>
                <a:solidFill>
                  <a:schemeClr val="tx1"/>
                </a:solidFill>
                <a:effectLst/>
                <a:latin typeface="VAG Rounded" pitchFamily="50" charset="0"/>
                <a:ea typeface="Calibri" panose="020F0502020204030204" pitchFamily="34" charset="0"/>
                <a:cs typeface="Times New Roman" panose="02020603050405020304" pitchFamily="18" charset="0"/>
              </a:rPr>
              <a:t/>
            </a:r>
            <a:br>
              <a:rPr kumimoji="0" lang="cy-GB" altLang="en-US" sz="1000" b="0" i="0" u="none" strike="noStrike" cap="none" normalizeH="0" baseline="0" dirty="0">
                <a:ln>
                  <a:noFill/>
                </a:ln>
                <a:solidFill>
                  <a:schemeClr val="tx1"/>
                </a:solidFill>
                <a:effectLst/>
                <a:latin typeface="VAG Rounded" pitchFamily="50" charset="0"/>
                <a:ea typeface="Calibri" panose="020F0502020204030204" pitchFamily="34" charset="0"/>
                <a:cs typeface="Times New Roman" panose="02020603050405020304" pitchFamily="18" charset="0"/>
              </a:rPr>
            </a:br>
            <a:r>
              <a:rPr kumimoji="0" lang="cy-GB" altLang="en-US" sz="1400" b="0" i="0" u="none" strike="noStrike" cap="none" normalizeH="0" baseline="0" dirty="0">
                <a:ln>
                  <a:noFill/>
                </a:ln>
                <a:solidFill>
                  <a:schemeClr val="tx1"/>
                </a:solidFill>
                <a:effectLst/>
                <a:latin typeface="VAG Rounded" pitchFamily="50" charset="0"/>
                <a:ea typeface="Calibri" panose="020F0502020204030204" pitchFamily="34" charset="0"/>
                <a:cs typeface="Times New Roman" panose="02020603050405020304" pitchFamily="18" charset="0"/>
              </a:rPr>
              <a:t>Plant Cymru</a:t>
            </a:r>
            <a:endParaRPr kumimoji="0" lang="en-GB" altLang="en-US" sz="800" b="0" i="0" u="none" strike="noStrike" cap="none" normalizeH="0" baseline="0" dirty="0">
              <a:ln>
                <a:noFill/>
              </a:ln>
              <a:solidFill>
                <a:schemeClr val="tx1"/>
              </a:solidFill>
              <a:effectLst/>
              <a:latin typeface="VAG Rounded" pitchFamily="50" charset="0"/>
            </a:endParaRPr>
          </a:p>
          <a:p>
            <a:pPr marL="0" marR="0" lvl="0" indent="0" algn="l" defTabSz="914400" rtl="0" eaLnBrk="0" fontAlgn="base" latinLnBrk="0" hangingPunct="0">
              <a:lnSpc>
                <a:spcPct val="90000"/>
              </a:lnSpc>
              <a:spcBef>
                <a:spcPct val="0"/>
              </a:spcBef>
              <a:spcAft>
                <a:spcPct val="0"/>
              </a:spcAft>
              <a:buClrTx/>
              <a:buSzTx/>
              <a:buFontTx/>
              <a:buNone/>
              <a:tabLst>
                <a:tab pos="2865438" algn="ctr"/>
                <a:tab pos="5730875" algn="r"/>
              </a:tabLst>
            </a:pPr>
            <a:r>
              <a:rPr kumimoji="0" lang="en-GB" altLang="en-US" sz="1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Children’s</a:t>
            </a:r>
            <a:br>
              <a:rPr kumimoji="0" lang="en-GB" altLang="en-US" sz="1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Commissioner</a:t>
            </a:r>
            <a:br>
              <a:rPr kumimoji="0" lang="en-GB" altLang="en-US" sz="1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for Wales</a:t>
            </a:r>
            <a:endParaRPr kumimoji="0" lang="en-GB" altLang="en-US" sz="1800" b="0" i="0" u="none" strike="noStrike" cap="none" normalizeH="0" baseline="0" dirty="0">
              <a:ln>
                <a:noFill/>
              </a:ln>
              <a:solidFill>
                <a:schemeClr val="tx1"/>
              </a:solidFill>
              <a:effectLst/>
              <a:latin typeface="+mn-lt"/>
            </a:endParaRPr>
          </a:p>
        </p:txBody>
      </p:sp>
      <p:pic>
        <p:nvPicPr>
          <p:cNvPr id="5" name="Picture 4">
            <a:extLst>
              <a:ext uri="{FF2B5EF4-FFF2-40B4-BE49-F238E27FC236}">
                <a16:creationId xmlns:a16="http://schemas.microsoft.com/office/drawing/2014/main" id="{5EE0BAE2-2E0E-4E91-9C86-6137EC4D19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1999" y="432001"/>
            <a:ext cx="11329200" cy="122220"/>
          </a:xfrm>
          <a:prstGeom prst="rect">
            <a:avLst/>
          </a:prstGeom>
        </p:spPr>
      </p:pic>
      <p:pic>
        <p:nvPicPr>
          <p:cNvPr id="7" name="Picture 6">
            <a:extLst>
              <a:ext uri="{FF2B5EF4-FFF2-40B4-BE49-F238E27FC236}">
                <a16:creationId xmlns:a16="http://schemas.microsoft.com/office/drawing/2014/main" id="{674ED251-D41F-4894-AE87-87B969EAF32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32000" y="5076000"/>
            <a:ext cx="11329200" cy="413656"/>
          </a:xfrm>
          <a:prstGeom prst="rect">
            <a:avLst/>
          </a:prstGeom>
        </p:spPr>
      </p:pic>
    </p:spTree>
    <p:extLst>
      <p:ext uri="{BB962C8B-B14F-4D97-AF65-F5344CB8AC3E}">
        <p14:creationId xmlns:p14="http://schemas.microsoft.com/office/powerpoint/2010/main" val="19065232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tro Slide - Blue">
    <p:bg>
      <p:bgPr>
        <a:solidFill>
          <a:schemeClr val="accent3"/>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3D187C6-C031-4ECC-B48D-F07C053680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1999" y="5494491"/>
            <a:ext cx="961538" cy="1040040"/>
          </a:xfrm>
          <a:prstGeom prst="rect">
            <a:avLst/>
          </a:prstGeom>
        </p:spPr>
      </p:pic>
      <p:sp>
        <p:nvSpPr>
          <p:cNvPr id="12" name="Rectangle 4">
            <a:extLst>
              <a:ext uri="{FF2B5EF4-FFF2-40B4-BE49-F238E27FC236}">
                <a16:creationId xmlns:a16="http://schemas.microsoft.com/office/drawing/2014/main" id="{96C623B3-F41D-4BDC-92EC-1D60E3478E12}"/>
              </a:ext>
            </a:extLst>
          </p:cNvPr>
          <p:cNvSpPr>
            <a:spLocks noChangeArrowheads="1"/>
          </p:cNvSpPr>
          <p:nvPr userDrawn="1"/>
        </p:nvSpPr>
        <p:spPr bwMode="auto">
          <a:xfrm>
            <a:off x="10586797" y="5493600"/>
            <a:ext cx="1260000" cy="1049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1pPr>
            <a:lvl2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2pPr>
            <a:lvl3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3pPr>
            <a:lvl4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4pPr>
            <a:lvl5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5pPr>
            <a:lvl6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6pPr>
            <a:lvl7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7pPr>
            <a:lvl8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8pPr>
            <a:lvl9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ts val="600"/>
              </a:spcAft>
              <a:buClrTx/>
              <a:buSzTx/>
              <a:buFontTx/>
              <a:buNone/>
              <a:tabLst>
                <a:tab pos="2865438" algn="ctr"/>
                <a:tab pos="5730875" algn="r"/>
              </a:tabLst>
            </a:pP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Comisiynydd</a:t>
            </a:r>
            <a: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
            </a:r>
            <a:b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b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Plant Cymru</a:t>
            </a:r>
            <a:endParaRPr kumimoji="0" lang="en-GB" altLang="en-US" sz="800" b="0" i="0" u="none" strike="noStrike" cap="none" normalizeH="0" baseline="0" dirty="0">
              <a:ln>
                <a:noFill/>
              </a:ln>
              <a:solidFill>
                <a:schemeClr val="bg1"/>
              </a:solidFill>
              <a:effectLst/>
              <a:latin typeface="VAG Rounded" pitchFamily="50" charset="0"/>
            </a:endParaRPr>
          </a:p>
          <a:p>
            <a:pPr marL="0" marR="0" lvl="0" indent="0" algn="l" defTabSz="914400" rtl="0" eaLnBrk="0" fontAlgn="base" latinLnBrk="0" hangingPunct="0">
              <a:lnSpc>
                <a:spcPct val="90000"/>
              </a:lnSpc>
              <a:spcBef>
                <a:spcPct val="0"/>
              </a:spcBef>
              <a:spcAft>
                <a:spcPct val="0"/>
              </a:spcAft>
              <a:buClrTx/>
              <a:buSzTx/>
              <a:buFontTx/>
              <a:buNone/>
              <a:tabLst>
                <a:tab pos="2865438" algn="ctr"/>
                <a:tab pos="5730875" algn="r"/>
              </a:tabLst>
            </a:pP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Children’s</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Commissioner</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for Wales</a:t>
            </a:r>
            <a:endParaRPr kumimoji="0" lang="en-GB" altLang="en-US" sz="1800" b="0" i="0" u="none" strike="noStrike" cap="none" normalizeH="0" baseline="0" dirty="0">
              <a:ln>
                <a:noFill/>
              </a:ln>
              <a:solidFill>
                <a:schemeClr val="bg1"/>
              </a:solidFill>
              <a:effectLst/>
              <a:latin typeface="+mn-lt"/>
            </a:endParaRPr>
          </a:p>
        </p:txBody>
      </p:sp>
      <p:pic>
        <p:nvPicPr>
          <p:cNvPr id="5" name="Picture 4">
            <a:extLst>
              <a:ext uri="{FF2B5EF4-FFF2-40B4-BE49-F238E27FC236}">
                <a16:creationId xmlns:a16="http://schemas.microsoft.com/office/drawing/2014/main" id="{5EE0BAE2-2E0E-4E91-9C86-6137EC4D19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1999" y="432003"/>
            <a:ext cx="11329200" cy="122216"/>
          </a:xfrm>
          <a:prstGeom prst="rect">
            <a:avLst/>
          </a:prstGeom>
        </p:spPr>
      </p:pic>
      <p:pic>
        <p:nvPicPr>
          <p:cNvPr id="7" name="Picture 6">
            <a:extLst>
              <a:ext uri="{FF2B5EF4-FFF2-40B4-BE49-F238E27FC236}">
                <a16:creationId xmlns:a16="http://schemas.microsoft.com/office/drawing/2014/main" id="{674ED251-D41F-4894-AE87-87B969EAF32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32003" y="5076000"/>
            <a:ext cx="11329200" cy="413656"/>
          </a:xfrm>
          <a:prstGeom prst="rect">
            <a:avLst/>
          </a:prstGeom>
        </p:spPr>
      </p:pic>
      <p:sp>
        <p:nvSpPr>
          <p:cNvPr id="8" name="Title 1">
            <a:extLst>
              <a:ext uri="{FF2B5EF4-FFF2-40B4-BE49-F238E27FC236}">
                <a16:creationId xmlns:a16="http://schemas.microsoft.com/office/drawing/2014/main" id="{1FC0822B-6C90-472B-AB40-0806ED99FFCE}"/>
              </a:ext>
            </a:extLst>
          </p:cNvPr>
          <p:cNvSpPr>
            <a:spLocks noGrp="1"/>
          </p:cNvSpPr>
          <p:nvPr>
            <p:ph type="ctrTitle"/>
          </p:nvPr>
        </p:nvSpPr>
        <p:spPr>
          <a:xfrm>
            <a:off x="936000" y="1548000"/>
            <a:ext cx="10304835" cy="830997"/>
          </a:xfrm>
        </p:spPr>
        <p:txBody>
          <a:bodyPr lIns="0" tIns="0" rIns="0" bIns="0" anchor="t" anchorCtr="0">
            <a:spAutoFit/>
          </a:bodyPr>
          <a:lstStyle>
            <a:lvl1pPr algn="ctr">
              <a:defRPr sz="6000">
                <a:solidFill>
                  <a:schemeClr val="bg1"/>
                </a:solidFill>
              </a:defRPr>
            </a:lvl1pPr>
          </a:lstStyle>
          <a:p>
            <a:r>
              <a:rPr lang="en-US" smtClean="0"/>
              <a:t>Click to edit Master title style</a:t>
            </a:r>
            <a:endParaRPr lang="en-GB" dirty="0"/>
          </a:p>
        </p:txBody>
      </p:sp>
      <p:sp>
        <p:nvSpPr>
          <p:cNvPr id="9" name="Subtitle 2">
            <a:extLst>
              <a:ext uri="{FF2B5EF4-FFF2-40B4-BE49-F238E27FC236}">
                <a16:creationId xmlns:a16="http://schemas.microsoft.com/office/drawing/2014/main" id="{252B1172-2D36-4CE2-8E6D-A288A9F0BF62}"/>
              </a:ext>
            </a:extLst>
          </p:cNvPr>
          <p:cNvSpPr>
            <a:spLocks noGrp="1"/>
          </p:cNvSpPr>
          <p:nvPr>
            <p:ph type="subTitle" idx="1"/>
          </p:nvPr>
        </p:nvSpPr>
        <p:spPr>
          <a:xfrm>
            <a:off x="943582" y="2347430"/>
            <a:ext cx="10304835" cy="415498"/>
          </a:xfrm>
        </p:spPr>
        <p:txBody>
          <a:bodyPr lIns="0" tIns="0" rIns="0" bIns="0">
            <a:spAutoFit/>
          </a:bodyPr>
          <a:lstStyle>
            <a:lvl1pPr marL="0" indent="0" algn="ctr">
              <a:buNone/>
              <a:defRPr sz="3000">
                <a:solidFill>
                  <a:schemeClr val="bg1"/>
                </a:solidFill>
                <a:latin typeface="VAG Rounded"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dirty="0"/>
          </a:p>
        </p:txBody>
      </p:sp>
    </p:spTree>
    <p:extLst>
      <p:ext uri="{BB962C8B-B14F-4D97-AF65-F5344CB8AC3E}">
        <p14:creationId xmlns:p14="http://schemas.microsoft.com/office/powerpoint/2010/main" val="2208010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0D0A40B-4C9E-4E7D-924E-47CA6AD432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1999" y="432001"/>
            <a:ext cx="11329200" cy="122220"/>
          </a:xfrm>
          <a:prstGeom prst="rect">
            <a:avLst/>
          </a:prstGeom>
        </p:spPr>
      </p:pic>
      <p:pic>
        <p:nvPicPr>
          <p:cNvPr id="8" name="Picture 7">
            <a:extLst>
              <a:ext uri="{FF2B5EF4-FFF2-40B4-BE49-F238E27FC236}">
                <a16:creationId xmlns:a16="http://schemas.microsoft.com/office/drawing/2014/main" id="{D5631683-08CB-4406-8275-702BCEA097B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2000" y="5724000"/>
            <a:ext cx="11329200" cy="413656"/>
          </a:xfrm>
          <a:prstGeom prst="rect">
            <a:avLst/>
          </a:prstGeom>
        </p:spPr>
      </p:pic>
      <p:sp>
        <p:nvSpPr>
          <p:cNvPr id="9" name="Rectangle 4">
            <a:extLst>
              <a:ext uri="{FF2B5EF4-FFF2-40B4-BE49-F238E27FC236}">
                <a16:creationId xmlns:a16="http://schemas.microsoft.com/office/drawing/2014/main" id="{A3654759-EE2D-42CC-BB58-034A7D084965}"/>
              </a:ext>
            </a:extLst>
          </p:cNvPr>
          <p:cNvSpPr>
            <a:spLocks noChangeArrowheads="1"/>
          </p:cNvSpPr>
          <p:nvPr userDrawn="1"/>
        </p:nvSpPr>
        <p:spPr bwMode="auto">
          <a:xfrm>
            <a:off x="7451999" y="5976000"/>
            <a:ext cx="4320000" cy="464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1pPr>
            <a:lvl2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2pPr>
            <a:lvl3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3pPr>
            <a:lvl4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4pPr>
            <a:lvl5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5pPr>
            <a:lvl6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6pPr>
            <a:lvl7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7pPr>
            <a:lvl8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8pPr>
            <a:lvl9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ts val="600"/>
              </a:spcAft>
              <a:buClrTx/>
              <a:buSzTx/>
              <a:buFontTx/>
              <a:buNone/>
              <a:tabLst>
                <a:tab pos="1792288" algn="l"/>
                <a:tab pos="2865438" algn="ctr"/>
                <a:tab pos="5730875" algn="r"/>
              </a:tabLst>
            </a:pPr>
            <a:r>
              <a:rPr kumimoji="0" lang="cy-GB" altLang="en-US" sz="1400" b="0" i="0" u="none" strike="noStrike" cap="none" normalizeH="0" baseline="0" dirty="0">
                <a:ln>
                  <a:noFill/>
                </a:ln>
                <a:solidFill>
                  <a:schemeClr val="bg2"/>
                </a:solidFill>
                <a:effectLst/>
                <a:latin typeface="VAG Rounded" pitchFamily="50" charset="0"/>
                <a:ea typeface="Calibri" panose="020F0502020204030204" pitchFamily="34" charset="0"/>
                <a:cs typeface="Times New Roman" panose="02020603050405020304" pitchFamily="18" charset="0"/>
              </a:rPr>
              <a:t>@</a:t>
            </a:r>
            <a:r>
              <a:rPr kumimoji="0" lang="cy-GB" altLang="en-US" sz="1400" b="0" i="0" u="none" strike="noStrike" cap="none" normalizeH="0" baseline="0" dirty="0" err="1">
                <a:ln>
                  <a:noFill/>
                </a:ln>
                <a:solidFill>
                  <a:schemeClr val="bg2"/>
                </a:solidFill>
                <a:effectLst/>
                <a:latin typeface="VAG Rounded" pitchFamily="50" charset="0"/>
                <a:ea typeface="Calibri" panose="020F0502020204030204" pitchFamily="34" charset="0"/>
                <a:cs typeface="Times New Roman" panose="02020603050405020304" pitchFamily="18" charset="0"/>
              </a:rPr>
              <a:t>complantcymru</a:t>
            </a:r>
            <a:r>
              <a:rPr kumimoji="0" lang="cy-GB" altLang="en-US" sz="1400" b="0" i="0" u="none" strike="noStrike" cap="none" normalizeH="0" baseline="0" dirty="0">
                <a:ln>
                  <a:noFill/>
                </a:ln>
                <a:solidFill>
                  <a:schemeClr val="bg2"/>
                </a:solidFill>
                <a:effectLst/>
                <a:latin typeface="VAG Rounded" pitchFamily="50" charset="0"/>
                <a:ea typeface="Calibri" panose="020F0502020204030204" pitchFamily="34" charset="0"/>
                <a:cs typeface="Times New Roman" panose="02020603050405020304" pitchFamily="18" charset="0"/>
              </a:rPr>
              <a:t>	</a:t>
            </a:r>
            <a:r>
              <a:rPr kumimoji="0" lang="cy-GB" altLang="en-US" sz="1400" b="0" i="0" u="none" strike="noStrike" kern="1200" cap="none" normalizeH="0" baseline="0" dirty="0" err="1">
                <a:ln>
                  <a:noFill/>
                </a:ln>
                <a:solidFill>
                  <a:schemeClr val="bg2"/>
                </a:solidFill>
                <a:effectLst/>
                <a:latin typeface="VAG Rounded" pitchFamily="50" charset="0"/>
                <a:ea typeface="+mn-ea"/>
                <a:cs typeface="Times New Roman" panose="02020603050405020304" pitchFamily="18" charset="0"/>
              </a:rPr>
              <a:t>comisiynyddplant.cymru</a:t>
            </a:r>
            <a:endParaRPr kumimoji="0" lang="cy-GB" altLang="en-US" sz="1400" b="0" i="0" u="none" strike="noStrike" kern="1200" cap="none" normalizeH="0" baseline="0" dirty="0">
              <a:ln>
                <a:noFill/>
              </a:ln>
              <a:solidFill>
                <a:schemeClr val="bg2"/>
              </a:solidFill>
              <a:effectLst/>
              <a:latin typeface="VAG Rounded" pitchFamily="50" charset="0"/>
              <a:ea typeface="+mn-ea"/>
              <a:cs typeface="Times New Roman" panose="02020603050405020304" pitchFamily="18" charset="0"/>
            </a:endParaRPr>
          </a:p>
          <a:p>
            <a:pPr marL="0" marR="0" lvl="0" indent="0" algn="l" defTabSz="914400" rtl="0" eaLnBrk="0" fontAlgn="base" latinLnBrk="0" hangingPunct="0">
              <a:lnSpc>
                <a:spcPct val="90000"/>
              </a:lnSpc>
              <a:spcBef>
                <a:spcPct val="0"/>
              </a:spcBef>
              <a:spcAft>
                <a:spcPts val="600"/>
              </a:spcAft>
              <a:buClrTx/>
              <a:buSzTx/>
              <a:buFontTx/>
              <a:buNone/>
              <a:tabLst>
                <a:tab pos="1792288" algn="l"/>
                <a:tab pos="2865438" algn="ctr"/>
                <a:tab pos="5730875" algn="r"/>
              </a:tabLst>
            </a:pPr>
            <a:r>
              <a:rPr kumimoji="0" lang="cy-GB" altLang="en-US" sz="1400" b="0" i="0" u="none" strike="noStrike" cap="none" normalizeH="0" baseline="0" dirty="0">
                <a:ln>
                  <a:noFill/>
                </a:ln>
                <a:solidFill>
                  <a:schemeClr val="bg2"/>
                </a:solidFill>
                <a:effectLst/>
                <a:latin typeface="VAG Rounded" pitchFamily="50" charset="0"/>
                <a:cs typeface="Times New Roman" panose="02020603050405020304" pitchFamily="18" charset="0"/>
              </a:rPr>
              <a:t>@</a:t>
            </a:r>
            <a:r>
              <a:rPr kumimoji="0" lang="cy-GB" altLang="en-US" sz="1400" b="0" i="0" u="none" strike="noStrike" cap="none" normalizeH="0" baseline="0" dirty="0" err="1">
                <a:ln>
                  <a:noFill/>
                </a:ln>
                <a:solidFill>
                  <a:schemeClr val="bg2"/>
                </a:solidFill>
                <a:effectLst/>
                <a:latin typeface="VAG Rounded" pitchFamily="50" charset="0"/>
                <a:cs typeface="Times New Roman" panose="02020603050405020304" pitchFamily="18" charset="0"/>
              </a:rPr>
              <a:t>childcomwales</a:t>
            </a:r>
            <a:r>
              <a:rPr kumimoji="0" lang="cy-GB" altLang="en-US" sz="1400" b="0" i="0" u="none" strike="noStrike" cap="none" normalizeH="0" baseline="0" dirty="0">
                <a:ln>
                  <a:noFill/>
                </a:ln>
                <a:solidFill>
                  <a:schemeClr val="bg2"/>
                </a:solidFill>
                <a:effectLst/>
                <a:latin typeface="VAG Rounded" pitchFamily="50" charset="0"/>
                <a:cs typeface="Times New Roman" panose="02020603050405020304" pitchFamily="18" charset="0"/>
              </a:rPr>
              <a:t>	</a:t>
            </a:r>
            <a:r>
              <a:rPr kumimoji="0" lang="cy-GB" altLang="en-US" sz="1400" b="0" i="0" u="none" strike="noStrike" kern="1200" cap="none" normalizeH="0" baseline="0" dirty="0" err="1">
                <a:ln>
                  <a:noFill/>
                </a:ln>
                <a:solidFill>
                  <a:schemeClr val="bg2"/>
                </a:solidFill>
                <a:effectLst/>
                <a:latin typeface="VAG Rounded" pitchFamily="50" charset="0"/>
                <a:ea typeface="+mn-ea"/>
                <a:cs typeface="Times New Roman" panose="02020603050405020304" pitchFamily="18" charset="0"/>
              </a:rPr>
              <a:t>childrenscommissioner.wales</a:t>
            </a:r>
            <a:endParaRPr kumimoji="0" lang="en-GB" altLang="en-US" sz="1400" b="0" i="0" u="none" strike="noStrike" kern="1200" cap="none" normalizeH="0" baseline="0" dirty="0">
              <a:ln>
                <a:noFill/>
              </a:ln>
              <a:solidFill>
                <a:schemeClr val="bg2"/>
              </a:solidFill>
              <a:effectLst/>
              <a:latin typeface="VAG Rounded" pitchFamily="50" charset="0"/>
              <a:ea typeface="+mn-ea"/>
              <a:cs typeface="Times New Roman" panose="02020603050405020304" pitchFamily="18" charset="0"/>
            </a:endParaRPr>
          </a:p>
        </p:txBody>
      </p:sp>
      <p:sp>
        <p:nvSpPr>
          <p:cNvPr id="11" name="Text Placeholder 10">
            <a:extLst>
              <a:ext uri="{FF2B5EF4-FFF2-40B4-BE49-F238E27FC236}">
                <a16:creationId xmlns:a16="http://schemas.microsoft.com/office/drawing/2014/main" id="{B47E2740-0F3A-49B8-92C1-43321C4DD259}"/>
              </a:ext>
            </a:extLst>
          </p:cNvPr>
          <p:cNvSpPr>
            <a:spLocks noGrp="1"/>
          </p:cNvSpPr>
          <p:nvPr>
            <p:ph type="body" sz="quarter" idx="10"/>
          </p:nvPr>
        </p:nvSpPr>
        <p:spPr>
          <a:xfrm>
            <a:off x="1800000" y="1512000"/>
            <a:ext cx="8593200" cy="4212000"/>
          </a:xfrm>
        </p:spPr>
        <p:txBody>
          <a:bodyPr lIns="0" tIns="0" rIns="0">
            <a:noAutofit/>
          </a:bodyPr>
          <a:lstStyle>
            <a:lvl1pPr>
              <a:defRPr b="1">
                <a:solidFill>
                  <a:schemeClr val="bg2"/>
                </a:solidFill>
                <a:latin typeface="VAG Rounded Std Thin" panose="020F0402020204020204" pitchFamily="34" charset="0"/>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2" name="Rectangle 11">
            <a:hlinkClick r:id="rId4"/>
            <a:extLst>
              <a:ext uri="{FF2B5EF4-FFF2-40B4-BE49-F238E27FC236}">
                <a16:creationId xmlns:a16="http://schemas.microsoft.com/office/drawing/2014/main" id="{E02D5032-7F75-405A-B222-831AB1EC6845}"/>
              </a:ext>
            </a:extLst>
          </p:cNvPr>
          <p:cNvSpPr/>
          <p:nvPr userDrawn="1"/>
        </p:nvSpPr>
        <p:spPr>
          <a:xfrm>
            <a:off x="9231086" y="5974080"/>
            <a:ext cx="1994263" cy="1635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hlinkClick r:id="rId5"/>
            <a:extLst>
              <a:ext uri="{FF2B5EF4-FFF2-40B4-BE49-F238E27FC236}">
                <a16:creationId xmlns:a16="http://schemas.microsoft.com/office/drawing/2014/main" id="{0260D4DC-8A33-4918-B54F-178C0A33992F}"/>
              </a:ext>
            </a:extLst>
          </p:cNvPr>
          <p:cNvSpPr/>
          <p:nvPr userDrawn="1"/>
        </p:nvSpPr>
        <p:spPr>
          <a:xfrm>
            <a:off x="9231086" y="6247679"/>
            <a:ext cx="2386149" cy="1783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155090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Slide - Pink">
    <p:bg>
      <p:bgPr>
        <a:solidFill>
          <a:schemeClr val="accent4"/>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3D187C6-C031-4ECC-B48D-F07C053680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1999" y="5494491"/>
            <a:ext cx="961538" cy="1040040"/>
          </a:xfrm>
          <a:prstGeom prst="rect">
            <a:avLst/>
          </a:prstGeom>
        </p:spPr>
      </p:pic>
      <p:sp>
        <p:nvSpPr>
          <p:cNvPr id="12" name="Rectangle 4">
            <a:extLst>
              <a:ext uri="{FF2B5EF4-FFF2-40B4-BE49-F238E27FC236}">
                <a16:creationId xmlns:a16="http://schemas.microsoft.com/office/drawing/2014/main" id="{96C623B3-F41D-4BDC-92EC-1D60E3478E12}"/>
              </a:ext>
            </a:extLst>
          </p:cNvPr>
          <p:cNvSpPr>
            <a:spLocks noChangeArrowheads="1"/>
          </p:cNvSpPr>
          <p:nvPr userDrawn="1"/>
        </p:nvSpPr>
        <p:spPr bwMode="auto">
          <a:xfrm>
            <a:off x="10586797" y="5493600"/>
            <a:ext cx="1260000" cy="1049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1pPr>
            <a:lvl2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2pPr>
            <a:lvl3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3pPr>
            <a:lvl4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4pPr>
            <a:lvl5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5pPr>
            <a:lvl6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6pPr>
            <a:lvl7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7pPr>
            <a:lvl8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8pPr>
            <a:lvl9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ts val="600"/>
              </a:spcAft>
              <a:buClrTx/>
              <a:buSzTx/>
              <a:buFontTx/>
              <a:buNone/>
              <a:tabLst>
                <a:tab pos="2865438" algn="ctr"/>
                <a:tab pos="5730875" algn="r"/>
              </a:tabLst>
            </a:pP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Comisiynydd</a:t>
            </a:r>
            <a: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
            </a:r>
            <a:b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b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Plant Cymru</a:t>
            </a:r>
            <a:endParaRPr kumimoji="0" lang="en-GB" altLang="en-US" sz="800" b="0" i="0" u="none" strike="noStrike" cap="none" normalizeH="0" baseline="0" dirty="0">
              <a:ln>
                <a:noFill/>
              </a:ln>
              <a:solidFill>
                <a:schemeClr val="bg1"/>
              </a:solidFill>
              <a:effectLst/>
              <a:latin typeface="VAG Rounded" pitchFamily="50" charset="0"/>
            </a:endParaRPr>
          </a:p>
          <a:p>
            <a:pPr marL="0" marR="0" lvl="0" indent="0" algn="l" defTabSz="914400" rtl="0" eaLnBrk="0" fontAlgn="base" latinLnBrk="0" hangingPunct="0">
              <a:lnSpc>
                <a:spcPct val="90000"/>
              </a:lnSpc>
              <a:spcBef>
                <a:spcPct val="0"/>
              </a:spcBef>
              <a:spcAft>
                <a:spcPct val="0"/>
              </a:spcAft>
              <a:buClrTx/>
              <a:buSzTx/>
              <a:buFontTx/>
              <a:buNone/>
              <a:tabLst>
                <a:tab pos="2865438" algn="ctr"/>
                <a:tab pos="5730875" algn="r"/>
              </a:tabLst>
            </a:pP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Children’s</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Commissioner</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for Wales</a:t>
            </a:r>
            <a:endParaRPr kumimoji="0" lang="en-GB" altLang="en-US" sz="1800" b="0" i="0" u="none" strike="noStrike" cap="none" normalizeH="0" baseline="0" dirty="0">
              <a:ln>
                <a:noFill/>
              </a:ln>
              <a:solidFill>
                <a:schemeClr val="bg1"/>
              </a:solidFill>
              <a:effectLst/>
              <a:latin typeface="+mn-lt"/>
            </a:endParaRPr>
          </a:p>
        </p:txBody>
      </p:sp>
      <p:pic>
        <p:nvPicPr>
          <p:cNvPr id="5" name="Picture 4">
            <a:extLst>
              <a:ext uri="{FF2B5EF4-FFF2-40B4-BE49-F238E27FC236}">
                <a16:creationId xmlns:a16="http://schemas.microsoft.com/office/drawing/2014/main" id="{5EE0BAE2-2E0E-4E91-9C86-6137EC4D19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1999" y="432003"/>
            <a:ext cx="11329200" cy="122216"/>
          </a:xfrm>
          <a:prstGeom prst="rect">
            <a:avLst/>
          </a:prstGeom>
        </p:spPr>
      </p:pic>
      <p:pic>
        <p:nvPicPr>
          <p:cNvPr id="7" name="Picture 6">
            <a:extLst>
              <a:ext uri="{FF2B5EF4-FFF2-40B4-BE49-F238E27FC236}">
                <a16:creationId xmlns:a16="http://schemas.microsoft.com/office/drawing/2014/main" id="{674ED251-D41F-4894-AE87-87B969EAF32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32003" y="5076000"/>
            <a:ext cx="11329200" cy="413656"/>
          </a:xfrm>
          <a:prstGeom prst="rect">
            <a:avLst/>
          </a:prstGeom>
        </p:spPr>
      </p:pic>
      <p:cxnSp>
        <p:nvCxnSpPr>
          <p:cNvPr id="16" name="Straight Connector 15">
            <a:extLst>
              <a:ext uri="{FF2B5EF4-FFF2-40B4-BE49-F238E27FC236}">
                <a16:creationId xmlns:a16="http://schemas.microsoft.com/office/drawing/2014/main" id="{8D1A5DA7-AA85-49F2-BAAD-A171521305D3}"/>
              </a:ext>
            </a:extLst>
          </p:cNvPr>
          <p:cNvCxnSpPr/>
          <p:nvPr userDrawn="1"/>
        </p:nvCxnSpPr>
        <p:spPr>
          <a:xfrm>
            <a:off x="1799400" y="3927600"/>
            <a:ext cx="252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Text Placeholder 10">
            <a:extLst>
              <a:ext uri="{FF2B5EF4-FFF2-40B4-BE49-F238E27FC236}">
                <a16:creationId xmlns:a16="http://schemas.microsoft.com/office/drawing/2014/main" id="{670A7857-2A17-4545-8F08-164E289C2513}"/>
              </a:ext>
            </a:extLst>
          </p:cNvPr>
          <p:cNvSpPr>
            <a:spLocks noGrp="1"/>
          </p:cNvSpPr>
          <p:nvPr>
            <p:ph type="body" sz="quarter" idx="11"/>
          </p:nvPr>
        </p:nvSpPr>
        <p:spPr>
          <a:xfrm>
            <a:off x="1800000" y="1511999"/>
            <a:ext cx="8593200" cy="2412000"/>
          </a:xfrm>
        </p:spPr>
        <p:txBody>
          <a:bodyPr lIns="0" tIns="0" rIns="0" bIns="152400">
            <a:noAutofit/>
          </a:bodyPr>
          <a:lstStyle>
            <a:lvl1pPr marL="0" indent="0">
              <a:spcBef>
                <a:spcPts val="0"/>
              </a:spcBef>
              <a:spcAft>
                <a:spcPts val="1200"/>
              </a:spcAft>
              <a:buNone/>
              <a:defRPr b="1">
                <a:solidFill>
                  <a:schemeClr val="bg1"/>
                </a:solidFill>
                <a:latin typeface="VAG Rounded Std Thin" panose="020F0402020204020204" pitchFamily="34" charset="0"/>
              </a:defRPr>
            </a:lvl1pPr>
            <a:lvl2pPr marL="0" indent="0">
              <a:buNone/>
              <a:defRPr sz="18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smtClean="0"/>
              <a:t>Click to edit Master text styles</a:t>
            </a:r>
          </a:p>
        </p:txBody>
      </p:sp>
      <p:sp>
        <p:nvSpPr>
          <p:cNvPr id="29" name="Text Placeholder 10">
            <a:extLst>
              <a:ext uri="{FF2B5EF4-FFF2-40B4-BE49-F238E27FC236}">
                <a16:creationId xmlns:a16="http://schemas.microsoft.com/office/drawing/2014/main" id="{516818EA-85F8-44FB-8813-18A7EF375767}"/>
              </a:ext>
            </a:extLst>
          </p:cNvPr>
          <p:cNvSpPr>
            <a:spLocks noGrp="1"/>
          </p:cNvSpPr>
          <p:nvPr>
            <p:ph type="body" sz="quarter" idx="13"/>
          </p:nvPr>
        </p:nvSpPr>
        <p:spPr>
          <a:xfrm>
            <a:off x="1800000" y="3927600"/>
            <a:ext cx="8593200" cy="1152000"/>
          </a:xfrm>
        </p:spPr>
        <p:txBody>
          <a:bodyPr lIns="0" tIns="152400" rIns="0" bIns="0">
            <a:noAutofit/>
          </a:bodyPr>
          <a:lstStyle>
            <a:lvl1pPr marL="0" indent="0">
              <a:spcBef>
                <a:spcPts val="1200"/>
              </a:spcBef>
              <a:spcAft>
                <a:spcPts val="0"/>
              </a:spcAft>
              <a:buNone/>
              <a:defRPr sz="1800" b="1">
                <a:solidFill>
                  <a:schemeClr val="bg1"/>
                </a:solidFill>
                <a:latin typeface="VAG Rounded Std Thin" panose="020F0402020204020204" pitchFamily="34" charset="0"/>
              </a:defRPr>
            </a:lvl1pPr>
            <a:lvl2pPr marL="0" indent="0">
              <a:buNone/>
              <a:defRPr sz="18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18329025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Slide - Purple">
    <p:bg>
      <p:bgPr>
        <a:solidFill>
          <a:schemeClr val="accent5"/>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3D187C6-C031-4ECC-B48D-F07C053680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1999" y="5494491"/>
            <a:ext cx="961538" cy="1040040"/>
          </a:xfrm>
          <a:prstGeom prst="rect">
            <a:avLst/>
          </a:prstGeom>
        </p:spPr>
      </p:pic>
      <p:sp>
        <p:nvSpPr>
          <p:cNvPr id="12" name="Rectangle 4">
            <a:extLst>
              <a:ext uri="{FF2B5EF4-FFF2-40B4-BE49-F238E27FC236}">
                <a16:creationId xmlns:a16="http://schemas.microsoft.com/office/drawing/2014/main" id="{96C623B3-F41D-4BDC-92EC-1D60E3478E12}"/>
              </a:ext>
            </a:extLst>
          </p:cNvPr>
          <p:cNvSpPr>
            <a:spLocks noChangeArrowheads="1"/>
          </p:cNvSpPr>
          <p:nvPr userDrawn="1"/>
        </p:nvSpPr>
        <p:spPr bwMode="auto">
          <a:xfrm>
            <a:off x="10586797" y="5493600"/>
            <a:ext cx="1260000" cy="1049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1pPr>
            <a:lvl2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2pPr>
            <a:lvl3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3pPr>
            <a:lvl4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4pPr>
            <a:lvl5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5pPr>
            <a:lvl6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6pPr>
            <a:lvl7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7pPr>
            <a:lvl8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8pPr>
            <a:lvl9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ts val="600"/>
              </a:spcAft>
              <a:buClrTx/>
              <a:buSzTx/>
              <a:buFontTx/>
              <a:buNone/>
              <a:tabLst>
                <a:tab pos="2865438" algn="ctr"/>
                <a:tab pos="5730875" algn="r"/>
              </a:tabLst>
            </a:pP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Comisiynydd</a:t>
            </a:r>
            <a: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
            </a:r>
            <a:b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b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Plant Cymru</a:t>
            </a:r>
            <a:endParaRPr kumimoji="0" lang="en-GB" altLang="en-US" sz="800" b="0" i="0" u="none" strike="noStrike" cap="none" normalizeH="0" baseline="0" dirty="0">
              <a:ln>
                <a:noFill/>
              </a:ln>
              <a:solidFill>
                <a:schemeClr val="bg1"/>
              </a:solidFill>
              <a:effectLst/>
              <a:latin typeface="VAG Rounded" pitchFamily="50" charset="0"/>
            </a:endParaRPr>
          </a:p>
          <a:p>
            <a:pPr marL="0" marR="0" lvl="0" indent="0" algn="l" defTabSz="914400" rtl="0" eaLnBrk="0" fontAlgn="base" latinLnBrk="0" hangingPunct="0">
              <a:lnSpc>
                <a:spcPct val="90000"/>
              </a:lnSpc>
              <a:spcBef>
                <a:spcPct val="0"/>
              </a:spcBef>
              <a:spcAft>
                <a:spcPct val="0"/>
              </a:spcAft>
              <a:buClrTx/>
              <a:buSzTx/>
              <a:buFontTx/>
              <a:buNone/>
              <a:tabLst>
                <a:tab pos="2865438" algn="ctr"/>
                <a:tab pos="5730875" algn="r"/>
              </a:tabLst>
            </a:pP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Children’s</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Commissioner</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for Wales</a:t>
            </a:r>
            <a:endParaRPr kumimoji="0" lang="en-GB" altLang="en-US" sz="1800" b="0" i="0" u="none" strike="noStrike" cap="none" normalizeH="0" baseline="0" dirty="0">
              <a:ln>
                <a:noFill/>
              </a:ln>
              <a:solidFill>
                <a:schemeClr val="bg1"/>
              </a:solidFill>
              <a:effectLst/>
              <a:latin typeface="+mn-lt"/>
            </a:endParaRPr>
          </a:p>
        </p:txBody>
      </p:sp>
      <p:pic>
        <p:nvPicPr>
          <p:cNvPr id="5" name="Picture 4">
            <a:extLst>
              <a:ext uri="{FF2B5EF4-FFF2-40B4-BE49-F238E27FC236}">
                <a16:creationId xmlns:a16="http://schemas.microsoft.com/office/drawing/2014/main" id="{5EE0BAE2-2E0E-4E91-9C86-6137EC4D19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1999" y="432003"/>
            <a:ext cx="11329200" cy="122216"/>
          </a:xfrm>
          <a:prstGeom prst="rect">
            <a:avLst/>
          </a:prstGeom>
        </p:spPr>
      </p:pic>
      <p:pic>
        <p:nvPicPr>
          <p:cNvPr id="7" name="Picture 6">
            <a:extLst>
              <a:ext uri="{FF2B5EF4-FFF2-40B4-BE49-F238E27FC236}">
                <a16:creationId xmlns:a16="http://schemas.microsoft.com/office/drawing/2014/main" id="{674ED251-D41F-4894-AE87-87B969EAF32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32003" y="5076000"/>
            <a:ext cx="11329200" cy="413656"/>
          </a:xfrm>
          <a:prstGeom prst="rect">
            <a:avLst/>
          </a:prstGeom>
        </p:spPr>
      </p:pic>
      <p:cxnSp>
        <p:nvCxnSpPr>
          <p:cNvPr id="16" name="Straight Connector 15">
            <a:extLst>
              <a:ext uri="{FF2B5EF4-FFF2-40B4-BE49-F238E27FC236}">
                <a16:creationId xmlns:a16="http://schemas.microsoft.com/office/drawing/2014/main" id="{8D1A5DA7-AA85-49F2-BAAD-A171521305D3}"/>
              </a:ext>
            </a:extLst>
          </p:cNvPr>
          <p:cNvCxnSpPr/>
          <p:nvPr userDrawn="1"/>
        </p:nvCxnSpPr>
        <p:spPr>
          <a:xfrm>
            <a:off x="1799400" y="3927600"/>
            <a:ext cx="252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7ECAE7AA-4351-4C21-B3EB-537899028611}"/>
              </a:ext>
            </a:extLst>
          </p:cNvPr>
          <p:cNvSpPr>
            <a:spLocks noGrp="1"/>
          </p:cNvSpPr>
          <p:nvPr>
            <p:ph type="body" sz="quarter" idx="11"/>
          </p:nvPr>
        </p:nvSpPr>
        <p:spPr>
          <a:xfrm>
            <a:off x="1800000" y="1511999"/>
            <a:ext cx="8593200" cy="2412000"/>
          </a:xfrm>
        </p:spPr>
        <p:txBody>
          <a:bodyPr lIns="0" tIns="0" rIns="0" bIns="152400">
            <a:noAutofit/>
          </a:bodyPr>
          <a:lstStyle>
            <a:lvl1pPr marL="0" indent="0">
              <a:spcBef>
                <a:spcPts val="0"/>
              </a:spcBef>
              <a:spcAft>
                <a:spcPts val="1200"/>
              </a:spcAft>
              <a:buNone/>
              <a:defRPr b="1">
                <a:solidFill>
                  <a:schemeClr val="bg1"/>
                </a:solidFill>
                <a:latin typeface="VAG Rounded Std Thin" panose="020F0402020204020204" pitchFamily="34" charset="0"/>
              </a:defRPr>
            </a:lvl1pPr>
            <a:lvl2pPr marL="0" indent="0">
              <a:buNone/>
              <a:defRPr sz="18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smtClean="0"/>
              <a:t>Click to edit Master text styles</a:t>
            </a:r>
          </a:p>
        </p:txBody>
      </p:sp>
      <p:sp>
        <p:nvSpPr>
          <p:cNvPr id="11" name="Text Placeholder 10">
            <a:extLst>
              <a:ext uri="{FF2B5EF4-FFF2-40B4-BE49-F238E27FC236}">
                <a16:creationId xmlns:a16="http://schemas.microsoft.com/office/drawing/2014/main" id="{FC87B527-9C95-426A-A3A0-11C08ACAF5F7}"/>
              </a:ext>
            </a:extLst>
          </p:cNvPr>
          <p:cNvSpPr>
            <a:spLocks noGrp="1"/>
          </p:cNvSpPr>
          <p:nvPr>
            <p:ph type="body" sz="quarter" idx="13"/>
          </p:nvPr>
        </p:nvSpPr>
        <p:spPr>
          <a:xfrm>
            <a:off x="1800000" y="3927600"/>
            <a:ext cx="8593200" cy="1152000"/>
          </a:xfrm>
        </p:spPr>
        <p:txBody>
          <a:bodyPr lIns="0" tIns="152400" rIns="0" bIns="0">
            <a:noAutofit/>
          </a:bodyPr>
          <a:lstStyle>
            <a:lvl1pPr marL="0" indent="0">
              <a:spcBef>
                <a:spcPts val="1200"/>
              </a:spcBef>
              <a:spcAft>
                <a:spcPts val="0"/>
              </a:spcAft>
              <a:buNone/>
              <a:defRPr sz="1800" b="1">
                <a:solidFill>
                  <a:schemeClr val="bg1"/>
                </a:solidFill>
                <a:latin typeface="VAG Rounded Std Thin" panose="020F0402020204020204" pitchFamily="34" charset="0"/>
              </a:defRPr>
            </a:lvl1pPr>
            <a:lvl2pPr marL="0" indent="0">
              <a:buNone/>
              <a:defRPr sz="18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9629784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 Slide - Blue">
    <p:bg>
      <p:bgPr>
        <a:solidFill>
          <a:srgbClr val="0072BC"/>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3D187C6-C031-4ECC-B48D-F07C053680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1999" y="5494491"/>
            <a:ext cx="961538" cy="1040040"/>
          </a:xfrm>
          <a:prstGeom prst="rect">
            <a:avLst/>
          </a:prstGeom>
        </p:spPr>
      </p:pic>
      <p:sp>
        <p:nvSpPr>
          <p:cNvPr id="12" name="Rectangle 4">
            <a:extLst>
              <a:ext uri="{FF2B5EF4-FFF2-40B4-BE49-F238E27FC236}">
                <a16:creationId xmlns:a16="http://schemas.microsoft.com/office/drawing/2014/main" id="{96C623B3-F41D-4BDC-92EC-1D60E3478E12}"/>
              </a:ext>
            </a:extLst>
          </p:cNvPr>
          <p:cNvSpPr>
            <a:spLocks noChangeArrowheads="1"/>
          </p:cNvSpPr>
          <p:nvPr userDrawn="1"/>
        </p:nvSpPr>
        <p:spPr bwMode="auto">
          <a:xfrm>
            <a:off x="10586797" y="5493600"/>
            <a:ext cx="1260000" cy="1049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1pPr>
            <a:lvl2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2pPr>
            <a:lvl3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3pPr>
            <a:lvl4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4pPr>
            <a:lvl5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5pPr>
            <a:lvl6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6pPr>
            <a:lvl7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7pPr>
            <a:lvl8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8pPr>
            <a:lvl9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ts val="600"/>
              </a:spcAft>
              <a:buClrTx/>
              <a:buSzTx/>
              <a:buFontTx/>
              <a:buNone/>
              <a:tabLst>
                <a:tab pos="2865438" algn="ctr"/>
                <a:tab pos="5730875" algn="r"/>
              </a:tabLst>
            </a:pP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Comisiynydd</a:t>
            </a:r>
            <a: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
            </a:r>
            <a:b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b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Plant Cymru</a:t>
            </a:r>
            <a:endParaRPr kumimoji="0" lang="en-GB" altLang="en-US" sz="800" b="0" i="0" u="none" strike="noStrike" cap="none" normalizeH="0" baseline="0" dirty="0">
              <a:ln>
                <a:noFill/>
              </a:ln>
              <a:solidFill>
                <a:schemeClr val="bg1"/>
              </a:solidFill>
              <a:effectLst/>
              <a:latin typeface="VAG Rounded" pitchFamily="50" charset="0"/>
            </a:endParaRPr>
          </a:p>
          <a:p>
            <a:pPr marL="0" marR="0" lvl="0" indent="0" algn="l" defTabSz="914400" rtl="0" eaLnBrk="0" fontAlgn="base" latinLnBrk="0" hangingPunct="0">
              <a:lnSpc>
                <a:spcPct val="90000"/>
              </a:lnSpc>
              <a:spcBef>
                <a:spcPct val="0"/>
              </a:spcBef>
              <a:spcAft>
                <a:spcPct val="0"/>
              </a:spcAft>
              <a:buClrTx/>
              <a:buSzTx/>
              <a:buFontTx/>
              <a:buNone/>
              <a:tabLst>
                <a:tab pos="2865438" algn="ctr"/>
                <a:tab pos="5730875" algn="r"/>
              </a:tabLst>
            </a:pP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Children’s</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Commissioner</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for Wales</a:t>
            </a:r>
            <a:endParaRPr kumimoji="0" lang="en-GB" altLang="en-US" sz="1800" b="0" i="0" u="none" strike="noStrike" cap="none" normalizeH="0" baseline="0" dirty="0">
              <a:ln>
                <a:noFill/>
              </a:ln>
              <a:solidFill>
                <a:schemeClr val="bg1"/>
              </a:solidFill>
              <a:effectLst/>
              <a:latin typeface="+mn-lt"/>
            </a:endParaRPr>
          </a:p>
        </p:txBody>
      </p:sp>
      <p:pic>
        <p:nvPicPr>
          <p:cNvPr id="5" name="Picture 4">
            <a:extLst>
              <a:ext uri="{FF2B5EF4-FFF2-40B4-BE49-F238E27FC236}">
                <a16:creationId xmlns:a16="http://schemas.microsoft.com/office/drawing/2014/main" id="{5EE0BAE2-2E0E-4E91-9C86-6137EC4D19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1999" y="432003"/>
            <a:ext cx="11329200" cy="122216"/>
          </a:xfrm>
          <a:prstGeom prst="rect">
            <a:avLst/>
          </a:prstGeom>
        </p:spPr>
      </p:pic>
      <p:pic>
        <p:nvPicPr>
          <p:cNvPr id="7" name="Picture 6">
            <a:extLst>
              <a:ext uri="{FF2B5EF4-FFF2-40B4-BE49-F238E27FC236}">
                <a16:creationId xmlns:a16="http://schemas.microsoft.com/office/drawing/2014/main" id="{674ED251-D41F-4894-AE87-87B969EAF32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32003" y="5076000"/>
            <a:ext cx="11329200" cy="413656"/>
          </a:xfrm>
          <a:prstGeom prst="rect">
            <a:avLst/>
          </a:prstGeom>
        </p:spPr>
      </p:pic>
      <p:cxnSp>
        <p:nvCxnSpPr>
          <p:cNvPr id="16" name="Straight Connector 15">
            <a:extLst>
              <a:ext uri="{FF2B5EF4-FFF2-40B4-BE49-F238E27FC236}">
                <a16:creationId xmlns:a16="http://schemas.microsoft.com/office/drawing/2014/main" id="{8D1A5DA7-AA85-49F2-BAAD-A171521305D3}"/>
              </a:ext>
            </a:extLst>
          </p:cNvPr>
          <p:cNvCxnSpPr/>
          <p:nvPr userDrawn="1"/>
        </p:nvCxnSpPr>
        <p:spPr>
          <a:xfrm>
            <a:off x="1799400" y="3927600"/>
            <a:ext cx="252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65DD9D79-DCC4-4119-A5A5-C31167AB465B}"/>
              </a:ext>
            </a:extLst>
          </p:cNvPr>
          <p:cNvSpPr>
            <a:spLocks noGrp="1"/>
          </p:cNvSpPr>
          <p:nvPr>
            <p:ph type="body" sz="quarter" idx="11"/>
          </p:nvPr>
        </p:nvSpPr>
        <p:spPr>
          <a:xfrm>
            <a:off x="1800000" y="1511999"/>
            <a:ext cx="8593200" cy="2412000"/>
          </a:xfrm>
        </p:spPr>
        <p:txBody>
          <a:bodyPr lIns="0" tIns="0" rIns="0" bIns="152400">
            <a:noAutofit/>
          </a:bodyPr>
          <a:lstStyle>
            <a:lvl1pPr marL="0" indent="0">
              <a:spcBef>
                <a:spcPts val="0"/>
              </a:spcBef>
              <a:spcAft>
                <a:spcPts val="1200"/>
              </a:spcAft>
              <a:buNone/>
              <a:defRPr b="1">
                <a:solidFill>
                  <a:schemeClr val="bg1"/>
                </a:solidFill>
                <a:latin typeface="VAG Rounded Std Thin" panose="020F0402020204020204" pitchFamily="34" charset="0"/>
              </a:defRPr>
            </a:lvl1pPr>
            <a:lvl2pPr marL="0" indent="0">
              <a:buNone/>
              <a:defRPr sz="18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smtClean="0"/>
              <a:t>Click to edit Master text styles</a:t>
            </a:r>
          </a:p>
        </p:txBody>
      </p:sp>
      <p:sp>
        <p:nvSpPr>
          <p:cNvPr id="11" name="Text Placeholder 10">
            <a:extLst>
              <a:ext uri="{FF2B5EF4-FFF2-40B4-BE49-F238E27FC236}">
                <a16:creationId xmlns:a16="http://schemas.microsoft.com/office/drawing/2014/main" id="{800A31E7-103F-41CA-A05A-3385EB97E51A}"/>
              </a:ext>
            </a:extLst>
          </p:cNvPr>
          <p:cNvSpPr>
            <a:spLocks noGrp="1"/>
          </p:cNvSpPr>
          <p:nvPr>
            <p:ph type="body" sz="quarter" idx="13"/>
          </p:nvPr>
        </p:nvSpPr>
        <p:spPr>
          <a:xfrm>
            <a:off x="1800000" y="3927600"/>
            <a:ext cx="8593200" cy="1152000"/>
          </a:xfrm>
        </p:spPr>
        <p:txBody>
          <a:bodyPr lIns="0" tIns="152400" rIns="0" bIns="0">
            <a:noAutofit/>
          </a:bodyPr>
          <a:lstStyle>
            <a:lvl1pPr marL="0" indent="0">
              <a:spcBef>
                <a:spcPts val="1200"/>
              </a:spcBef>
              <a:spcAft>
                <a:spcPts val="0"/>
              </a:spcAft>
              <a:buNone/>
              <a:defRPr sz="1800" b="1">
                <a:solidFill>
                  <a:schemeClr val="bg1"/>
                </a:solidFill>
                <a:latin typeface="VAG Rounded Std Thin" panose="020F0402020204020204" pitchFamily="34" charset="0"/>
              </a:defRPr>
            </a:lvl1pPr>
            <a:lvl2pPr marL="0" indent="0">
              <a:buNone/>
              <a:defRPr sz="18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12521831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36C5B0-BCE9-4190-B09A-DBC0AA33D3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dirty="0"/>
          </a:p>
        </p:txBody>
      </p:sp>
      <p:sp>
        <p:nvSpPr>
          <p:cNvPr id="3" name="Text Placeholder 2">
            <a:extLst>
              <a:ext uri="{FF2B5EF4-FFF2-40B4-BE49-F238E27FC236}">
                <a16:creationId xmlns:a16="http://schemas.microsoft.com/office/drawing/2014/main" id="{0115FE0C-6F9B-4E90-8B7D-20A7210575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40DD1D29-2E01-48A5-96E1-EDB95AC10C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DAA6C1-B524-4083-8985-4658D9A351CB}" type="datetimeFigureOut">
              <a:rPr lang="en-GB" smtClean="0"/>
              <a:t>02/03/2020</a:t>
            </a:fld>
            <a:endParaRPr lang="en-GB"/>
          </a:p>
        </p:txBody>
      </p:sp>
      <p:sp>
        <p:nvSpPr>
          <p:cNvPr id="5" name="Footer Placeholder 4">
            <a:extLst>
              <a:ext uri="{FF2B5EF4-FFF2-40B4-BE49-F238E27FC236}">
                <a16:creationId xmlns:a16="http://schemas.microsoft.com/office/drawing/2014/main" id="{1FFDCDDF-CFCD-4C49-922F-73DA90588F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3EBF52E-53C0-4F36-8CFC-2FC836391F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38EB8B-7571-4EDF-8436-56B416227145}" type="slidenum">
              <a:rPr lang="en-GB" smtClean="0"/>
              <a:t>‹#›</a:t>
            </a:fld>
            <a:endParaRPr lang="en-GB"/>
          </a:p>
        </p:txBody>
      </p:sp>
    </p:spTree>
    <p:extLst>
      <p:ext uri="{BB962C8B-B14F-4D97-AF65-F5344CB8AC3E}">
        <p14:creationId xmlns:p14="http://schemas.microsoft.com/office/powerpoint/2010/main" val="244953833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63" r:id="rId5"/>
    <p:sldLayoutId id="2147483650" r:id="rId6"/>
    <p:sldLayoutId id="2147483664" r:id="rId7"/>
    <p:sldLayoutId id="2147483665" r:id="rId8"/>
    <p:sldLayoutId id="2147483666" r:id="rId9"/>
    <p:sldLayoutId id="2147483667" r:id="rId10"/>
    <p:sldLayoutId id="2147483668" r:id="rId11"/>
  </p:sldLayoutIdLst>
  <p:txStyles>
    <p:titleStyle>
      <a:lvl1pPr algn="l" defTabSz="914400" rtl="0" eaLnBrk="1" latinLnBrk="0" hangingPunct="1">
        <a:lnSpc>
          <a:spcPct val="90000"/>
        </a:lnSpc>
        <a:spcBef>
          <a:spcPct val="0"/>
        </a:spcBef>
        <a:buNone/>
        <a:defRPr sz="6000" kern="1200">
          <a:solidFill>
            <a:schemeClr val="tx1"/>
          </a:solidFill>
          <a:latin typeface="VAG Rounded"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hyperlink" Target="https://hwb.gov.wales/datblygiad-proffesiynol/safonau-proffesiynol/" TargetMode="External"/><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hyperlink" Target="https://hwb.gov.wales/professional-development/professional-standards/"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518ku6xDg2E" TargetMode="External"/><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hyperlink" Target="https://www.youtube.com/watch?v=UNy9Xq5AILI&amp;feature=youtu.be" TargetMode="Externa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watch?v=RQNkq26bxtM" TargetMode="External"/><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hyperlink" Target="https://www.youtube.com/watch?v=3vs45oZ939M&amp;feature=youtu.be" TargetMode="Externa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hyperlink" Target="https://www.youtube.com/watch?v=WSpfLMV3_sA" TargetMode="External"/><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hyperlink" Target="https://www.youtube.com/watch?v=0cQqjWlVp8k" TargetMode="External"/><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hyperlink" Target="https://www.youtube.com/watch?v=BNMjPirPNpo" TargetMode="External"/><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hyperlink" Target="https://vimeo.com/29319794" TargetMode="Externa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hyperlink" Target="https://vimeo.com/142124812" TargetMode="Externa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hyperlink" Target="https://www.youtube.com/watch?v=Dcupw8mR-OE" TargetMode="External"/><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36.xml.rels><?xml version="1.0" encoding="UTF-8" standalone="yes"?>
<Relationships xmlns="http://schemas.openxmlformats.org/package/2006/relationships"><Relationship Id="rId3" Type="http://schemas.openxmlformats.org/officeDocument/2006/relationships/hyperlink" Target="https://www.complantcymru.org.uk/y-ffordd-gywir-2/" TargetMode="External"/><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hyperlink" Target="https://www.childcomwales.org.uk/our-work/resources/right-way-childrens-rights-approach-wales/"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27.tiff"/><Relationship Id="rId7" Type="http://schemas.openxmlformats.org/officeDocument/2006/relationships/image" Target="../media/image31.tiff"/><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hyperlink" Target="https://play.kahoot.it/#/k/287540aa-7d5e-4884-be63-6088c36396f3" TargetMode="Externa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hyperlink" Target="https://play.kahoot.it/#/k/ce1d18f2-f159-4e40-a7f2-e5778e2e1291" TargetMode="External"/><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hyperlink" Target="https://www.facebook.com/childcomwales/" TargetMode="External"/><Relationship Id="rId2" Type="http://schemas.openxmlformats.org/officeDocument/2006/relationships/hyperlink" Target="mailto:post@childcomwales.org.uk" TargetMode="External"/><Relationship Id="rId1" Type="http://schemas.openxmlformats.org/officeDocument/2006/relationships/slideLayout" Target="../slideLayouts/slideLayout1.xml"/><Relationship Id="rId4" Type="http://schemas.openxmlformats.org/officeDocument/2006/relationships/hyperlink" Target="http://www.complantcymru.org.uk/"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1O2MHPccty0"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hyperlink" Target="https://www.youtube.com/watch?v=kli9mIu7gmI" TargetMode="Externa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60510" y="694207"/>
            <a:ext cx="10304835" cy="3656386"/>
          </a:xfrm>
        </p:spPr>
        <p:txBody>
          <a:bodyPr/>
          <a:lstStyle/>
          <a:p>
            <a:r>
              <a:rPr lang="en-GB" sz="2400" dirty="0" smtClean="0"/>
              <a:t/>
            </a:r>
            <a:br>
              <a:rPr lang="en-GB" sz="2400" dirty="0" smtClean="0"/>
            </a:br>
            <a:r>
              <a:rPr lang="en-GB" dirty="0"/>
              <a:t/>
            </a:r>
            <a:br>
              <a:rPr lang="en-GB" dirty="0"/>
            </a:br>
            <a:r>
              <a:rPr lang="en-GB" dirty="0" smtClean="0"/>
              <a:t/>
            </a:r>
            <a:br>
              <a:rPr lang="en-GB" dirty="0" smtClean="0"/>
            </a:br>
            <a:r>
              <a:rPr lang="en-GB" dirty="0"/>
              <a:t/>
            </a:r>
            <a:br>
              <a:rPr lang="en-GB" dirty="0"/>
            </a:br>
            <a:endParaRPr lang="en-GB" dirty="0"/>
          </a:p>
        </p:txBody>
      </p:sp>
      <p:sp>
        <p:nvSpPr>
          <p:cNvPr id="3" name="Rectangle 2"/>
          <p:cNvSpPr/>
          <p:nvPr/>
        </p:nvSpPr>
        <p:spPr>
          <a:xfrm>
            <a:off x="3048000" y="612075"/>
            <a:ext cx="6096000" cy="5633850"/>
          </a:xfrm>
          <a:prstGeom prst="rect">
            <a:avLst/>
          </a:prstGeom>
        </p:spPr>
        <p:txBody>
          <a:bodyPr>
            <a:spAutoFit/>
          </a:bodyPr>
          <a:lstStyle/>
          <a:p>
            <a:pPr marL="0" lvl="1" indent="678941" algn="ctr" defTabSz="905255">
              <a:spcBef>
                <a:spcPts val="900"/>
              </a:spcBef>
              <a:buSzTx/>
              <a:buNone/>
              <a:defRPr sz="2376" b="1">
                <a:solidFill>
                  <a:srgbClr val="DE0058"/>
                </a:solidFill>
              </a:defRPr>
            </a:pPr>
            <a:r>
              <a:rPr lang="en-GB" dirty="0" err="1">
                <a:latin typeface="Arial" panose="020B0604020202020204" pitchFamily="34" charset="0"/>
                <a:cs typeface="Arial" panose="020B0604020202020204" pitchFamily="34" charset="0"/>
              </a:rPr>
              <a:t>Hawliau</a:t>
            </a:r>
            <a:r>
              <a:rPr lang="en-GB" dirty="0">
                <a:latin typeface="Arial" panose="020B0604020202020204" pitchFamily="34" charset="0"/>
                <a:cs typeface="Arial" panose="020B0604020202020204" pitchFamily="34" charset="0"/>
              </a:rPr>
              <a:t> </a:t>
            </a:r>
            <a:r>
              <a:rPr lang="en-GB" dirty="0" smtClean="0">
                <a:latin typeface="Arial" panose="020B0604020202020204" pitchFamily="34" charset="0"/>
                <a:cs typeface="Arial" panose="020B0604020202020204" pitchFamily="34" charset="0"/>
              </a:rPr>
              <a:t>Plant/ </a:t>
            </a:r>
          </a:p>
          <a:p>
            <a:pPr marL="0" lvl="1" indent="678941" algn="ctr" defTabSz="905255">
              <a:spcBef>
                <a:spcPts val="900"/>
              </a:spcBef>
              <a:buSzTx/>
              <a:buNone/>
              <a:defRPr sz="2376" b="1">
                <a:solidFill>
                  <a:srgbClr val="DE0058"/>
                </a:solidFill>
              </a:defRPr>
            </a:pPr>
            <a:r>
              <a:rPr lang="en-GB" dirty="0" err="1" smtClean="0">
                <a:latin typeface="Arial" panose="020B0604020202020204" pitchFamily="34" charset="0"/>
                <a:cs typeface="Arial" panose="020B0604020202020204" pitchFamily="34" charset="0"/>
              </a:rPr>
              <a:t>Comisiynydd</a:t>
            </a:r>
            <a:r>
              <a:rPr lang="en-GB" dirty="0" smtClean="0">
                <a:latin typeface="Arial" panose="020B0604020202020204" pitchFamily="34" charset="0"/>
                <a:cs typeface="Arial" panose="020B0604020202020204" pitchFamily="34" charset="0"/>
              </a:rPr>
              <a:t> Plant Cymru</a:t>
            </a:r>
          </a:p>
          <a:p>
            <a:pPr marL="0" lvl="1" indent="678941" algn="ctr" defTabSz="905255">
              <a:spcBef>
                <a:spcPts val="900"/>
              </a:spcBef>
              <a:buSzTx/>
              <a:buNone/>
              <a:defRPr sz="2376" b="1"/>
            </a:pPr>
            <a:r>
              <a:rPr lang="en-GB" dirty="0" smtClean="0">
                <a:latin typeface="Arial" panose="020B0604020202020204" pitchFamily="34" charset="0"/>
                <a:cs typeface="Arial" panose="020B0604020202020204" pitchFamily="34" charset="0"/>
              </a:rPr>
              <a:t>Children’s Rights</a:t>
            </a:r>
          </a:p>
          <a:p>
            <a:pPr marL="0" lvl="1" indent="678941" algn="ctr" defTabSz="905255">
              <a:spcBef>
                <a:spcPts val="900"/>
              </a:spcBef>
              <a:buSzTx/>
              <a:buNone/>
              <a:defRPr sz="2376" b="1"/>
            </a:pPr>
            <a:r>
              <a:rPr lang="en-GB" dirty="0" smtClean="0">
                <a:latin typeface="Arial" panose="020B0604020202020204" pitchFamily="34" charset="0"/>
                <a:cs typeface="Arial" panose="020B0604020202020204" pitchFamily="34" charset="0"/>
              </a:rPr>
              <a:t>Children’s </a:t>
            </a:r>
            <a:r>
              <a:rPr lang="en-GB" dirty="0">
                <a:latin typeface="Arial" panose="020B0604020202020204" pitchFamily="34" charset="0"/>
                <a:cs typeface="Arial" panose="020B0604020202020204" pitchFamily="34" charset="0"/>
              </a:rPr>
              <a:t>Commissioner for Wales</a:t>
            </a:r>
          </a:p>
          <a:p>
            <a:pPr algn="ctr" defTabSz="905255">
              <a:spcBef>
                <a:spcPts val="900"/>
              </a:spcBef>
              <a:defRPr sz="2376" b="1"/>
            </a:pPr>
            <a:endParaRPr lang="en-GB" dirty="0"/>
          </a:p>
          <a:p>
            <a:pPr algn="ctr" defTabSz="905255">
              <a:spcBef>
                <a:spcPts val="900"/>
              </a:spcBef>
              <a:defRPr sz="2376"/>
            </a:pPr>
            <a:endParaRPr lang="en-GB" dirty="0"/>
          </a:p>
          <a:p>
            <a:pPr algn="ctr" defTabSz="905255">
              <a:spcBef>
                <a:spcPts val="900"/>
              </a:spcBef>
              <a:defRPr sz="2376" b="1"/>
            </a:pPr>
            <a:endParaRPr lang="en-GB" dirty="0"/>
          </a:p>
          <a:p>
            <a:pPr algn="ctr" defTabSz="905255">
              <a:spcBef>
                <a:spcPts val="900"/>
              </a:spcBef>
              <a:defRPr sz="2376"/>
            </a:pPr>
            <a:endParaRPr lang="en-GB" dirty="0"/>
          </a:p>
          <a:p>
            <a:pPr algn="ctr" defTabSz="905255">
              <a:spcBef>
                <a:spcPts val="900"/>
              </a:spcBef>
              <a:defRPr sz="2376"/>
            </a:pPr>
            <a:endParaRPr lang="en-GB" dirty="0"/>
          </a:p>
          <a:p>
            <a:pPr algn="ctr" defTabSz="905255">
              <a:spcBef>
                <a:spcPts val="900"/>
              </a:spcBef>
              <a:defRPr sz="2376" b="1"/>
            </a:pPr>
            <a:endParaRPr lang="en-GB" dirty="0"/>
          </a:p>
          <a:p>
            <a:pPr algn="ctr" defTabSz="905255">
              <a:spcBef>
                <a:spcPts val="900"/>
              </a:spcBef>
              <a:defRPr sz="2376" b="1"/>
            </a:pPr>
            <a:r>
              <a:rPr lang="en-GB" dirty="0"/>
              <a:t/>
            </a:r>
            <a:br>
              <a:rPr lang="en-GB" dirty="0"/>
            </a:br>
            <a:endParaRPr lang="en-GB" dirty="0"/>
          </a:p>
        </p:txBody>
      </p:sp>
      <p:pic>
        <p:nvPicPr>
          <p:cNvPr id="4" name="Picture 3" descr="Picture 3"/>
          <p:cNvPicPr>
            <a:picLocks noChangeAspect="1"/>
          </p:cNvPicPr>
          <p:nvPr/>
        </p:nvPicPr>
        <p:blipFill>
          <a:blip r:embed="rId2">
            <a:extLst/>
          </a:blip>
          <a:stretch>
            <a:fillRect/>
          </a:stretch>
        </p:blipFill>
        <p:spPr>
          <a:xfrm>
            <a:off x="4903029" y="2475571"/>
            <a:ext cx="2703654" cy="2305256"/>
          </a:xfrm>
          <a:prstGeom prst="rect">
            <a:avLst/>
          </a:prstGeom>
          <a:ln w="12700">
            <a:miter lim="400000"/>
          </a:ln>
        </p:spPr>
      </p:pic>
    </p:spTree>
    <p:extLst>
      <p:ext uri="{BB962C8B-B14F-4D97-AF65-F5344CB8AC3E}">
        <p14:creationId xmlns:p14="http://schemas.microsoft.com/office/powerpoint/2010/main" val="34806994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642518" y="490653"/>
            <a:ext cx="6133170" cy="535531"/>
          </a:xfrm>
          <a:prstGeom prst="rect">
            <a:avLst/>
          </a:prstGeom>
        </p:spPr>
        <p:txBody>
          <a:bodyPr wrap="square">
            <a:spAutoFit/>
          </a:bodyPr>
          <a:lstStyle/>
          <a:p>
            <a:pPr algn="ctr">
              <a:lnSpc>
                <a:spcPct val="90000"/>
              </a:lnSpc>
              <a:spcBef>
                <a:spcPts val="1000"/>
              </a:spcBef>
              <a:buSzPct val="100000"/>
              <a:buFont typeface="Arial"/>
              <a:buChar char="•"/>
              <a:defRPr sz="3200" b="1"/>
            </a:pPr>
            <a:r>
              <a:rPr lang="en-GB" dirty="0" smtClean="0"/>
              <a:t>.</a:t>
            </a:r>
            <a:endParaRPr lang="en-GB" dirty="0"/>
          </a:p>
        </p:txBody>
      </p:sp>
      <p:sp>
        <p:nvSpPr>
          <p:cNvPr id="4" name="Content Placeholder 1"/>
          <p:cNvSpPr txBox="1">
            <a:spLocks noGrp="1"/>
          </p:cNvSpPr>
          <p:nvPr>
            <p:ph type="body" sz="quarter" idx="10"/>
          </p:nvPr>
        </p:nvSpPr>
        <p:spPr>
          <a:xfrm>
            <a:off x="490538" y="490538"/>
            <a:ext cx="5151437" cy="5300662"/>
          </a:xfrm>
          <a:prstGeom prst="rect">
            <a:avLst/>
          </a:prstGeom>
        </p:spPr>
        <p:txBody>
          <a:bodyPr/>
          <a:lstStyle>
            <a:lvl1pPr marL="0" indent="0">
              <a:buSzTx/>
              <a:buNone/>
              <a:defRPr>
                <a:solidFill>
                  <a:srgbClr val="DC0051"/>
                </a:solidFill>
              </a:defRPr>
            </a:lvl1pPr>
          </a:lstStyle>
          <a:p>
            <a:endParaRPr lang="en-GB" dirty="0"/>
          </a:p>
          <a:p>
            <a:endParaRPr lang="en-GB" dirty="0"/>
          </a:p>
          <a:p>
            <a:endParaRPr lang="en-GB" dirty="0"/>
          </a:p>
        </p:txBody>
      </p:sp>
      <p:sp>
        <p:nvSpPr>
          <p:cNvPr id="5" name="Body"/>
          <p:cNvSpPr txBox="1">
            <a:spLocks/>
          </p:cNvSpPr>
          <p:nvPr/>
        </p:nvSpPr>
        <p:spPr>
          <a:xfrm>
            <a:off x="695957" y="945602"/>
            <a:ext cx="4192645" cy="484559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cy-GB" b="1" dirty="0" smtClean="0">
                <a:solidFill>
                  <a:srgbClr val="DE0057"/>
                </a:solidFill>
                <a:cs typeface="Arial" panose="020B0604020202020204" pitchFamily="34" charset="0"/>
              </a:rPr>
              <a:t>Beth amdana i?</a:t>
            </a:r>
          </a:p>
          <a:p>
            <a:pPr marL="0" indent="0">
              <a:buFont typeface="Arial" panose="020B0604020202020204" pitchFamily="34" charset="0"/>
              <a:buNone/>
            </a:pPr>
            <a:endParaRPr lang="cy-GB" dirty="0" smtClean="0">
              <a:solidFill>
                <a:srgbClr val="DE0057"/>
              </a:solidFill>
              <a:cs typeface="Arial" panose="020B0604020202020204" pitchFamily="34" charset="0"/>
            </a:endParaRPr>
          </a:p>
          <a:p>
            <a:pPr marL="0" indent="0">
              <a:buFont typeface="Arial" panose="020B0604020202020204" pitchFamily="34" charset="0"/>
              <a:buNone/>
            </a:pPr>
            <a:r>
              <a:rPr lang="cy-GB" dirty="0" smtClean="0">
                <a:solidFill>
                  <a:srgbClr val="DE0057"/>
                </a:solidFill>
                <a:cs typeface="Arial" panose="020B0604020202020204" pitchFamily="34" charset="0"/>
              </a:rPr>
              <a:t>Ar y cyd â’r Llywodraeth, mae </a:t>
            </a:r>
            <a:r>
              <a:rPr lang="cy-GB" b="1" dirty="0" smtClean="0">
                <a:solidFill>
                  <a:srgbClr val="DE0057"/>
                </a:solidFill>
                <a:cs typeface="Arial" panose="020B0604020202020204" pitchFamily="34" charset="0"/>
              </a:rPr>
              <a:t>dyletswydd</a:t>
            </a:r>
            <a:r>
              <a:rPr lang="cy-GB" dirty="0" smtClean="0">
                <a:solidFill>
                  <a:srgbClr val="DE0057"/>
                </a:solidFill>
                <a:cs typeface="Arial" panose="020B0604020202020204" pitchFamily="34" charset="0"/>
              </a:rPr>
              <a:t> ar bawb sy’n gofalu am blant a phobl ifanc o dan CCUHP. Mae hynny’n golygu bod cyfrifoldeb arnyn nhw i gynnal hawliau plant. </a:t>
            </a:r>
            <a:endParaRPr lang="cy-GB" dirty="0">
              <a:solidFill>
                <a:srgbClr val="DE0057"/>
              </a:solidFill>
              <a:cs typeface="Arial" panose="020B0604020202020204" pitchFamily="34" charset="0"/>
            </a:endParaRPr>
          </a:p>
        </p:txBody>
      </p:sp>
      <p:sp>
        <p:nvSpPr>
          <p:cNvPr id="6" name="What about me?…"/>
          <p:cNvSpPr txBox="1"/>
          <p:nvPr/>
        </p:nvSpPr>
        <p:spPr>
          <a:xfrm>
            <a:off x="5736912" y="974906"/>
            <a:ext cx="4464707" cy="5009176"/>
          </a:xfrm>
          <a:prstGeom prst="rect">
            <a:avLst/>
          </a:prstGeom>
          <a:ln w="12700">
            <a:miter lim="400000"/>
          </a:ln>
          <a:extLst>
            <a:ext uri="{C572A759-6A51-4108-AA02-DFA0A04FC94B}">
              <ma14:wrappingTextBoxFlag xmlns:ma14="http://schemas.microsoft.com/office/mac/drawingml/2011/main" xmlns="" xmlns:mv="urn:schemas-microsoft-com:mac:vml" xmlns:mc="http://schemas.openxmlformats.org/markup-compatibility/2006" val="1"/>
            </a:ext>
          </a:extLst>
        </p:spPr>
        <p:txBody>
          <a:bodyPr lIns="45719" rIns="45719">
            <a:normAutofit/>
          </a:bodyPr>
          <a:lstStyle/>
          <a:p>
            <a:pPr>
              <a:lnSpc>
                <a:spcPct val="90000"/>
              </a:lnSpc>
              <a:spcBef>
                <a:spcPts val="1000"/>
              </a:spcBef>
              <a:buSzPct val="100000"/>
              <a:defRPr sz="2800"/>
            </a:pPr>
            <a:r>
              <a:rPr b="1" dirty="0">
                <a:solidFill>
                  <a:schemeClr val="tx2">
                    <a:lumMod val="50000"/>
                  </a:schemeClr>
                </a:solidFill>
                <a:cs typeface="Arial" panose="020B0604020202020204" pitchFamily="34" charset="0"/>
              </a:rPr>
              <a:t>What about me?</a:t>
            </a:r>
          </a:p>
          <a:p>
            <a:pPr>
              <a:lnSpc>
                <a:spcPct val="90000"/>
              </a:lnSpc>
              <a:spcBef>
                <a:spcPts val="1000"/>
              </a:spcBef>
              <a:defRPr sz="2800"/>
            </a:pPr>
            <a:endParaRPr dirty="0">
              <a:solidFill>
                <a:schemeClr val="tx2">
                  <a:lumMod val="50000"/>
                </a:schemeClr>
              </a:solidFill>
              <a:cs typeface="Arial" panose="020B0604020202020204" pitchFamily="34" charset="0"/>
            </a:endParaRPr>
          </a:p>
          <a:p>
            <a:pPr>
              <a:lnSpc>
                <a:spcPct val="90000"/>
              </a:lnSpc>
              <a:spcBef>
                <a:spcPts val="1000"/>
              </a:spcBef>
              <a:defRPr sz="2800"/>
            </a:pPr>
            <a:r>
              <a:rPr dirty="0">
                <a:solidFill>
                  <a:schemeClr val="tx2">
                    <a:lumMod val="50000"/>
                  </a:schemeClr>
                </a:solidFill>
                <a:cs typeface="Arial" panose="020B0604020202020204" pitchFamily="34" charset="0"/>
              </a:rPr>
              <a:t>Along with the Government, all people who care for children and young people are </a:t>
            </a:r>
            <a:r>
              <a:rPr b="1" dirty="0">
                <a:solidFill>
                  <a:schemeClr val="tx2">
                    <a:lumMod val="50000"/>
                  </a:schemeClr>
                </a:solidFill>
                <a:cs typeface="Arial" panose="020B0604020202020204" pitchFamily="34" charset="0"/>
              </a:rPr>
              <a:t>duty bearers</a:t>
            </a:r>
            <a:r>
              <a:rPr dirty="0">
                <a:solidFill>
                  <a:schemeClr val="tx2">
                    <a:lumMod val="50000"/>
                  </a:schemeClr>
                </a:solidFill>
                <a:cs typeface="Arial" panose="020B0604020202020204" pitchFamily="34" charset="0"/>
              </a:rPr>
              <a:t> under the UNCRC. That means they have a responsibility to uphold children’s rights.</a:t>
            </a:r>
          </a:p>
        </p:txBody>
      </p:sp>
    </p:spTree>
    <p:extLst>
      <p:ext uri="{BB962C8B-B14F-4D97-AF65-F5344CB8AC3E}">
        <p14:creationId xmlns:p14="http://schemas.microsoft.com/office/powerpoint/2010/main" val="15393788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490654" y="555969"/>
            <a:ext cx="5151864" cy="4652846"/>
          </a:xfrm>
        </p:spPr>
        <p:txBody>
          <a:bodyPr/>
          <a:lstStyle/>
          <a:p>
            <a:pPr>
              <a:lnSpc>
                <a:spcPct val="100000"/>
              </a:lnSpc>
              <a:spcBef>
                <a:spcPts val="0"/>
              </a:spcBef>
              <a:buNone/>
            </a:pPr>
            <a:r>
              <a:rPr lang="cy-GB" sz="2400" dirty="0" smtClean="0">
                <a:solidFill>
                  <a:srgbClr val="DE0057"/>
                </a:solidFill>
                <a:latin typeface="+mn-lt"/>
                <a:cs typeface="Arial" panose="020B0604020202020204" pitchFamily="34" charset="0"/>
              </a:rPr>
              <a:t>   Gweithgaredd </a:t>
            </a:r>
            <a:r>
              <a:rPr lang="cy-GB" sz="2400" dirty="0">
                <a:solidFill>
                  <a:srgbClr val="DE0057"/>
                </a:solidFill>
                <a:latin typeface="+mn-lt"/>
                <a:cs typeface="Arial" panose="020B0604020202020204" pitchFamily="34" charset="0"/>
              </a:rPr>
              <a:t>2</a:t>
            </a:r>
            <a:r>
              <a:rPr lang="cy-GB" sz="2400" dirty="0" smtClean="0">
                <a:solidFill>
                  <a:srgbClr val="DE0057"/>
                </a:solidFill>
                <a:latin typeface="+mn-lt"/>
                <a:cs typeface="Arial" panose="020B0604020202020204" pitchFamily="34" charset="0"/>
              </a:rPr>
              <a:t>:</a:t>
            </a:r>
          </a:p>
          <a:p>
            <a:pPr>
              <a:lnSpc>
                <a:spcPct val="100000"/>
              </a:lnSpc>
              <a:spcBef>
                <a:spcPts val="0"/>
              </a:spcBef>
              <a:buNone/>
            </a:pPr>
            <a:endParaRPr lang="cy-GB" sz="2400" b="0" dirty="0">
              <a:solidFill>
                <a:srgbClr val="DE0057"/>
              </a:solidFill>
              <a:latin typeface="+mn-lt"/>
              <a:cs typeface="Arial" panose="020B0604020202020204" pitchFamily="34" charset="0"/>
            </a:endParaRPr>
          </a:p>
          <a:p>
            <a:pPr>
              <a:lnSpc>
                <a:spcPct val="100000"/>
              </a:lnSpc>
              <a:spcBef>
                <a:spcPts val="0"/>
              </a:spcBef>
              <a:buNone/>
            </a:pPr>
            <a:r>
              <a:rPr lang="cy-GB" sz="2400" b="0" dirty="0">
                <a:solidFill>
                  <a:srgbClr val="DE0057"/>
                </a:solidFill>
                <a:latin typeface="+mn-lt"/>
                <a:cs typeface="Arial" panose="020B0604020202020204" pitchFamily="34" charset="0"/>
              </a:rPr>
              <a:t> </a:t>
            </a:r>
            <a:r>
              <a:rPr lang="cy-GB" sz="2400" b="0" dirty="0" smtClean="0">
                <a:solidFill>
                  <a:srgbClr val="DE0057"/>
                </a:solidFill>
                <a:latin typeface="+mn-lt"/>
                <a:cs typeface="Arial" panose="020B0604020202020204" pitchFamily="34" charset="0"/>
              </a:rPr>
              <a:t>  Pa </a:t>
            </a:r>
            <a:r>
              <a:rPr lang="cy-GB" sz="2400" b="0" dirty="0">
                <a:solidFill>
                  <a:srgbClr val="DE0057"/>
                </a:solidFill>
                <a:latin typeface="+mn-lt"/>
                <a:cs typeface="Arial" panose="020B0604020202020204" pitchFamily="34" charset="0"/>
              </a:rPr>
              <a:t>Hawliau allai fod yn bwysig </a:t>
            </a:r>
            <a:r>
              <a:rPr lang="cy-GB" sz="2400" b="0" dirty="0" smtClean="0">
                <a:solidFill>
                  <a:srgbClr val="DE0057"/>
                </a:solidFill>
                <a:latin typeface="+mn-lt"/>
                <a:cs typeface="Arial" panose="020B0604020202020204" pitchFamily="34" charset="0"/>
              </a:rPr>
              <a:t>i’ch rôl </a:t>
            </a:r>
            <a:r>
              <a:rPr lang="cy-GB" sz="2400" b="0" dirty="0">
                <a:solidFill>
                  <a:srgbClr val="DE0057"/>
                </a:solidFill>
                <a:latin typeface="+mn-lt"/>
                <a:cs typeface="Arial" panose="020B0604020202020204" pitchFamily="34" charset="0"/>
              </a:rPr>
              <a:t>fel gweithiwr </a:t>
            </a:r>
            <a:r>
              <a:rPr lang="cy-GB" sz="2400" b="0" dirty="0" smtClean="0">
                <a:solidFill>
                  <a:srgbClr val="DE0057"/>
                </a:solidFill>
                <a:latin typeface="+mn-lt"/>
                <a:cs typeface="Arial" panose="020B0604020202020204" pitchFamily="34" charset="0"/>
              </a:rPr>
              <a:t>proffesiynol?</a:t>
            </a:r>
            <a:endParaRPr lang="cy-GB" sz="2400" b="0" dirty="0">
              <a:solidFill>
                <a:srgbClr val="DE0057"/>
              </a:solidFill>
              <a:latin typeface="+mn-lt"/>
              <a:cs typeface="Arial" panose="020B0604020202020204" pitchFamily="34" charset="0"/>
            </a:endParaRPr>
          </a:p>
          <a:p>
            <a:pPr>
              <a:lnSpc>
                <a:spcPct val="100000"/>
              </a:lnSpc>
              <a:spcBef>
                <a:spcPts val="0"/>
              </a:spcBef>
              <a:buNone/>
            </a:pPr>
            <a:endParaRPr lang="cy-GB" sz="2400" b="0" dirty="0">
              <a:solidFill>
                <a:srgbClr val="DE0057"/>
              </a:solidFill>
              <a:latin typeface="+mn-lt"/>
              <a:cs typeface="Arial" panose="020B0604020202020204" pitchFamily="34" charset="0"/>
            </a:endParaRPr>
          </a:p>
          <a:p>
            <a:pPr>
              <a:lnSpc>
                <a:spcPct val="100000"/>
              </a:lnSpc>
              <a:spcBef>
                <a:spcPts val="0"/>
              </a:spcBef>
              <a:buNone/>
            </a:pPr>
            <a:r>
              <a:rPr lang="cy-GB" sz="2400" b="0" dirty="0">
                <a:solidFill>
                  <a:srgbClr val="DE0057"/>
                </a:solidFill>
                <a:latin typeface="+mn-lt"/>
                <a:cs typeface="Arial" panose="020B0604020202020204" pitchFamily="34" charset="0"/>
              </a:rPr>
              <a:t>	Gan ddefnyddio poster CCUHP, darllenwch trwy’r erthyglau mewn parau a thrafod pa dair erthygl yw’r rhai pwysicaf i’r rôl rydych am ei chyflawni yn y dyfodol</a:t>
            </a:r>
            <a:r>
              <a:rPr lang="cy-GB" sz="2400" b="0" dirty="0" smtClean="0">
                <a:solidFill>
                  <a:srgbClr val="DE0057"/>
                </a:solidFill>
                <a:latin typeface="+mn-lt"/>
                <a:cs typeface="Arial" panose="020B0604020202020204" pitchFamily="34" charset="0"/>
              </a:rPr>
              <a:t>.</a:t>
            </a:r>
          </a:p>
          <a:p>
            <a:pPr>
              <a:lnSpc>
                <a:spcPct val="100000"/>
              </a:lnSpc>
              <a:spcBef>
                <a:spcPts val="0"/>
              </a:spcBef>
              <a:buNone/>
            </a:pPr>
            <a:endParaRPr lang="cy-GB" sz="2400" b="0" dirty="0">
              <a:solidFill>
                <a:srgbClr val="DE0057"/>
              </a:solidFill>
              <a:latin typeface="+mn-lt"/>
              <a:cs typeface="Arial" panose="020B0604020202020204" pitchFamily="34" charset="0"/>
            </a:endParaRPr>
          </a:p>
          <a:p>
            <a:pPr>
              <a:lnSpc>
                <a:spcPct val="100000"/>
              </a:lnSpc>
              <a:spcBef>
                <a:spcPts val="0"/>
              </a:spcBef>
              <a:buNone/>
            </a:pPr>
            <a:r>
              <a:rPr lang="cy-GB" sz="2400" b="0" dirty="0" smtClean="0">
                <a:solidFill>
                  <a:srgbClr val="DE0057"/>
                </a:solidFill>
                <a:latin typeface="+mn-lt"/>
                <a:cs typeface="Arial" panose="020B0604020202020204" pitchFamily="34" charset="0"/>
              </a:rPr>
              <a:t>   Adborth </a:t>
            </a:r>
            <a:r>
              <a:rPr lang="cy-GB" sz="2400" b="0" dirty="0">
                <a:solidFill>
                  <a:srgbClr val="DE0057"/>
                </a:solidFill>
                <a:latin typeface="+mn-lt"/>
                <a:cs typeface="Arial" panose="020B0604020202020204" pitchFamily="34" charset="0"/>
              </a:rPr>
              <a:t>cryno</a:t>
            </a:r>
          </a:p>
          <a:p>
            <a:pPr marL="0" indent="-457200">
              <a:buSzPct val="100000"/>
              <a:defRPr sz="2800"/>
            </a:pPr>
            <a:endParaRPr lang="en-GB" dirty="0">
              <a:latin typeface="+mn-lt"/>
            </a:endParaRPr>
          </a:p>
        </p:txBody>
      </p:sp>
      <p:sp>
        <p:nvSpPr>
          <p:cNvPr id="8" name="Rectangle 7"/>
          <p:cNvSpPr/>
          <p:nvPr/>
        </p:nvSpPr>
        <p:spPr>
          <a:xfrm>
            <a:off x="5642518" y="490653"/>
            <a:ext cx="6133170" cy="4154984"/>
          </a:xfrm>
          <a:prstGeom prst="rect">
            <a:avLst/>
          </a:prstGeom>
        </p:spPr>
        <p:txBody>
          <a:bodyPr wrap="square">
            <a:spAutoFit/>
          </a:bodyPr>
          <a:lstStyle/>
          <a:p>
            <a:pPr defTabSz="886968">
              <a:defRPr sz="2716"/>
            </a:pPr>
            <a:r>
              <a:rPr lang="en-GB" sz="2400" b="1" dirty="0" smtClean="0">
                <a:solidFill>
                  <a:schemeClr val="tx2">
                    <a:lumMod val="50000"/>
                  </a:schemeClr>
                </a:solidFill>
                <a:cs typeface="Arial" panose="020B0604020202020204" pitchFamily="34" charset="0"/>
              </a:rPr>
              <a:t>Activity </a:t>
            </a:r>
            <a:r>
              <a:rPr lang="en-GB" sz="2400" b="1" dirty="0">
                <a:solidFill>
                  <a:schemeClr val="tx2">
                    <a:lumMod val="50000"/>
                  </a:schemeClr>
                </a:solidFill>
                <a:cs typeface="Arial" panose="020B0604020202020204" pitchFamily="34" charset="0"/>
              </a:rPr>
              <a:t>2</a:t>
            </a:r>
            <a:r>
              <a:rPr lang="en-GB" sz="2400" b="1" dirty="0" smtClean="0">
                <a:solidFill>
                  <a:schemeClr val="tx2">
                    <a:lumMod val="50000"/>
                  </a:schemeClr>
                </a:solidFill>
                <a:cs typeface="Arial" panose="020B0604020202020204" pitchFamily="34" charset="0"/>
              </a:rPr>
              <a:t>:</a:t>
            </a:r>
          </a:p>
          <a:p>
            <a:pPr defTabSz="886968">
              <a:defRPr sz="2716"/>
            </a:pPr>
            <a:endParaRPr lang="en-GB" sz="2400" b="1" dirty="0">
              <a:solidFill>
                <a:schemeClr val="tx2">
                  <a:lumMod val="50000"/>
                </a:schemeClr>
              </a:solidFill>
              <a:cs typeface="Arial" panose="020B0604020202020204" pitchFamily="34" charset="0"/>
            </a:endParaRPr>
          </a:p>
          <a:p>
            <a:pPr defTabSz="886968">
              <a:defRPr sz="2716"/>
            </a:pPr>
            <a:r>
              <a:rPr lang="en-GB" sz="2400" dirty="0">
                <a:solidFill>
                  <a:schemeClr val="tx2">
                    <a:lumMod val="50000"/>
                  </a:schemeClr>
                </a:solidFill>
                <a:cs typeface="Arial" panose="020B0604020202020204" pitchFamily="34" charset="0"/>
              </a:rPr>
              <a:t>What Rights could be important to your role as a </a:t>
            </a:r>
            <a:r>
              <a:rPr lang="en-GB" sz="2400" dirty="0" smtClean="0">
                <a:solidFill>
                  <a:schemeClr val="tx2">
                    <a:lumMod val="50000"/>
                  </a:schemeClr>
                </a:solidFill>
                <a:cs typeface="Arial" panose="020B0604020202020204" pitchFamily="34" charset="0"/>
              </a:rPr>
              <a:t>professional?</a:t>
            </a:r>
            <a:endParaRPr lang="en-GB" sz="2400" dirty="0">
              <a:solidFill>
                <a:schemeClr val="tx2">
                  <a:lumMod val="50000"/>
                </a:schemeClr>
              </a:solidFill>
              <a:cs typeface="Arial" panose="020B0604020202020204" pitchFamily="34" charset="0"/>
            </a:endParaRPr>
          </a:p>
          <a:p>
            <a:pPr defTabSz="886968">
              <a:defRPr sz="2716"/>
            </a:pPr>
            <a:endParaRPr lang="en-GB" sz="2400" dirty="0">
              <a:solidFill>
                <a:schemeClr val="tx2">
                  <a:lumMod val="50000"/>
                </a:schemeClr>
              </a:solidFill>
              <a:cs typeface="Arial" panose="020B0604020202020204" pitchFamily="34" charset="0"/>
            </a:endParaRPr>
          </a:p>
          <a:p>
            <a:pPr defTabSz="886968">
              <a:defRPr sz="2716"/>
            </a:pPr>
            <a:r>
              <a:rPr lang="en-GB" sz="2400" dirty="0">
                <a:solidFill>
                  <a:schemeClr val="tx2">
                    <a:lumMod val="50000"/>
                  </a:schemeClr>
                </a:solidFill>
                <a:cs typeface="Arial" panose="020B0604020202020204" pitchFamily="34" charset="0"/>
              </a:rPr>
              <a:t>Using a UNCRC poster, read through the articles in pairs and discuss which three articles are most important to the role you aim to have in the future</a:t>
            </a:r>
            <a:r>
              <a:rPr lang="en-GB" sz="2400" dirty="0" smtClean="0">
                <a:solidFill>
                  <a:schemeClr val="tx2">
                    <a:lumMod val="50000"/>
                  </a:schemeClr>
                </a:solidFill>
                <a:cs typeface="Arial" panose="020B0604020202020204" pitchFamily="34" charset="0"/>
              </a:rPr>
              <a:t>.</a:t>
            </a:r>
            <a:endParaRPr lang="en-GB" sz="2400" dirty="0">
              <a:solidFill>
                <a:schemeClr val="tx2">
                  <a:lumMod val="50000"/>
                </a:schemeClr>
              </a:solidFill>
              <a:cs typeface="Arial" panose="020B0604020202020204" pitchFamily="34" charset="0"/>
            </a:endParaRPr>
          </a:p>
          <a:p>
            <a:pPr defTabSz="886968">
              <a:defRPr sz="2716"/>
            </a:pPr>
            <a:endParaRPr lang="en-GB" sz="2400" dirty="0" smtClean="0">
              <a:solidFill>
                <a:schemeClr val="tx2">
                  <a:lumMod val="50000"/>
                </a:schemeClr>
              </a:solidFill>
              <a:cs typeface="Arial" panose="020B0604020202020204" pitchFamily="34" charset="0"/>
            </a:endParaRPr>
          </a:p>
          <a:p>
            <a:pPr defTabSz="886968">
              <a:defRPr sz="2716"/>
            </a:pPr>
            <a:r>
              <a:rPr lang="en-GB" sz="2400" dirty="0" smtClean="0">
                <a:solidFill>
                  <a:schemeClr val="tx2">
                    <a:lumMod val="50000"/>
                  </a:schemeClr>
                </a:solidFill>
                <a:cs typeface="Arial" panose="020B0604020202020204" pitchFamily="34" charset="0"/>
              </a:rPr>
              <a:t>Briefly </a:t>
            </a:r>
            <a:r>
              <a:rPr lang="en-GB" sz="2400" dirty="0">
                <a:solidFill>
                  <a:schemeClr val="tx2">
                    <a:lumMod val="50000"/>
                  </a:schemeClr>
                </a:solidFill>
                <a:cs typeface="Arial" panose="020B0604020202020204" pitchFamily="34" charset="0"/>
              </a:rPr>
              <a:t>feedback</a:t>
            </a:r>
          </a:p>
        </p:txBody>
      </p:sp>
    </p:spTree>
    <p:extLst>
      <p:ext uri="{BB962C8B-B14F-4D97-AF65-F5344CB8AC3E}">
        <p14:creationId xmlns:p14="http://schemas.microsoft.com/office/powerpoint/2010/main" val="20432270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1"/>
          <p:cNvSpPr>
            <a:spLocks noGrp="1"/>
          </p:cNvSpPr>
          <p:nvPr>
            <p:ph type="body" sz="quarter" idx="10"/>
          </p:nvPr>
        </p:nvSpPr>
        <p:spPr>
          <a:xfrm>
            <a:off x="490538" y="523196"/>
            <a:ext cx="5151437" cy="5300662"/>
          </a:xfrm>
        </p:spPr>
        <p:txBody>
          <a:bodyPr>
            <a:normAutofit/>
          </a:bodyPr>
          <a:lstStyle/>
          <a:p>
            <a:pPr marL="0" indent="0">
              <a:lnSpc>
                <a:spcPct val="100000"/>
              </a:lnSpc>
              <a:spcBef>
                <a:spcPts val="0"/>
              </a:spcBef>
              <a:buNone/>
            </a:pPr>
            <a:r>
              <a:rPr lang="en-GB" altLang="en-US" sz="2600" dirty="0" smtClean="0">
                <a:solidFill>
                  <a:srgbClr val="DE0058"/>
                </a:solidFill>
                <a:latin typeface="Arial" panose="020B0604020202020204" pitchFamily="34" charset="0"/>
                <a:cs typeface="Arial" panose="020B0604020202020204" pitchFamily="34" charset="0"/>
                <a:sym typeface="GillSans" charset="0"/>
              </a:rPr>
              <a:t>Gweithgaredd 3: </a:t>
            </a:r>
            <a:r>
              <a:rPr lang="en-GB" altLang="en-US" sz="2600" dirty="0" err="1">
                <a:solidFill>
                  <a:srgbClr val="DE0058"/>
                </a:solidFill>
                <a:latin typeface="Arial" panose="020B0604020202020204" pitchFamily="34" charset="0"/>
                <a:cs typeface="Arial" panose="020B0604020202020204" pitchFamily="34" charset="0"/>
                <a:sym typeface="GillSans" charset="0"/>
              </a:rPr>
              <a:t>Trafodaeth</a:t>
            </a:r>
            <a:endParaRPr lang="en-GB" altLang="en-US" sz="2600" dirty="0">
              <a:solidFill>
                <a:srgbClr val="DE0058"/>
              </a:solidFill>
              <a:latin typeface="Arial" panose="020B0604020202020204" pitchFamily="34" charset="0"/>
              <a:cs typeface="Arial" panose="020B0604020202020204" pitchFamily="34" charset="0"/>
              <a:sym typeface="GillSans" charset="0"/>
            </a:endParaRPr>
          </a:p>
          <a:p>
            <a:pPr defTabSz="339038" eaLnBrk="0" fontAlgn="base" hangingPunct="0">
              <a:lnSpc>
                <a:spcPct val="100000"/>
              </a:lnSpc>
              <a:spcBef>
                <a:spcPts val="0"/>
              </a:spcBef>
              <a:defRPr/>
            </a:pPr>
            <a:endParaRPr lang="en-GB" altLang="en-US" sz="2600" b="0" dirty="0">
              <a:solidFill>
                <a:srgbClr val="DE0058"/>
              </a:solidFill>
              <a:latin typeface="Arial" panose="020B0604020202020204" pitchFamily="34" charset="0"/>
              <a:cs typeface="Arial" panose="020B0604020202020204" pitchFamily="34" charset="0"/>
              <a:sym typeface="GillSans" charset="0"/>
            </a:endParaRPr>
          </a:p>
          <a:p>
            <a:pPr defTabSz="339038" eaLnBrk="0" fontAlgn="base" hangingPunct="0">
              <a:lnSpc>
                <a:spcPct val="100000"/>
              </a:lnSpc>
              <a:spcBef>
                <a:spcPts val="0"/>
              </a:spcBef>
              <a:defRPr/>
            </a:pPr>
            <a:r>
              <a:rPr lang="en-GB" altLang="en-US" sz="2600" b="0" dirty="0">
                <a:solidFill>
                  <a:srgbClr val="DE0058"/>
                </a:solidFill>
                <a:latin typeface="Arial" panose="020B0604020202020204" pitchFamily="34" charset="0"/>
                <a:cs typeface="Arial" panose="020B0604020202020204" pitchFamily="34" charset="0"/>
                <a:sym typeface="GillSans" charset="0"/>
              </a:rPr>
              <a:t>Mae </a:t>
            </a:r>
            <a:r>
              <a:rPr lang="en-GB" altLang="en-US" sz="2600" b="0" dirty="0" err="1">
                <a:solidFill>
                  <a:srgbClr val="DE0058"/>
                </a:solidFill>
                <a:latin typeface="Arial" panose="020B0604020202020204" pitchFamily="34" charset="0"/>
                <a:cs typeface="Arial" panose="020B0604020202020204" pitchFamily="34" charset="0"/>
                <a:sym typeface="GillSans" charset="0"/>
              </a:rPr>
              <a:t>pob</a:t>
            </a:r>
            <a:r>
              <a:rPr lang="en-GB" altLang="en-US" sz="2600" b="0" dirty="0">
                <a:solidFill>
                  <a:srgbClr val="DE0058"/>
                </a:solidFill>
                <a:latin typeface="Arial" panose="020B0604020202020204" pitchFamily="34" charset="0"/>
                <a:cs typeface="Arial" panose="020B0604020202020204" pitchFamily="34" charset="0"/>
                <a:sym typeface="GillSans" charset="0"/>
              </a:rPr>
              <a:t> </a:t>
            </a:r>
            <a:r>
              <a:rPr lang="en-GB" altLang="en-US" sz="2600" b="0" dirty="0" err="1">
                <a:solidFill>
                  <a:srgbClr val="DE0058"/>
                </a:solidFill>
                <a:latin typeface="Arial" panose="020B0604020202020204" pitchFamily="34" charset="0"/>
                <a:cs typeface="Arial" panose="020B0604020202020204" pitchFamily="34" charset="0"/>
                <a:sym typeface="GillSans" charset="0"/>
              </a:rPr>
              <a:t>grŵp</a:t>
            </a:r>
            <a:r>
              <a:rPr lang="en-GB" altLang="en-US" sz="2600" b="0" dirty="0">
                <a:solidFill>
                  <a:srgbClr val="DE0058"/>
                </a:solidFill>
                <a:latin typeface="Arial" panose="020B0604020202020204" pitchFamily="34" charset="0"/>
                <a:cs typeface="Arial" panose="020B0604020202020204" pitchFamily="34" charset="0"/>
                <a:sym typeface="GillSans" charset="0"/>
              </a:rPr>
              <a:t> </a:t>
            </a:r>
            <a:r>
              <a:rPr lang="en-GB" altLang="en-US" sz="2600" b="0" dirty="0" err="1">
                <a:solidFill>
                  <a:srgbClr val="DE0058"/>
                </a:solidFill>
                <a:latin typeface="Arial" panose="020B0604020202020204" pitchFamily="34" charset="0"/>
                <a:cs typeface="Arial" panose="020B0604020202020204" pitchFamily="34" charset="0"/>
                <a:sym typeface="GillSans" charset="0"/>
              </a:rPr>
              <a:t>bach</a:t>
            </a:r>
            <a:r>
              <a:rPr lang="en-GB" altLang="en-US" sz="2600" b="0" dirty="0">
                <a:solidFill>
                  <a:srgbClr val="DE0058"/>
                </a:solidFill>
                <a:latin typeface="Arial" panose="020B0604020202020204" pitchFamily="34" charset="0"/>
                <a:cs typeface="Arial" panose="020B0604020202020204" pitchFamily="34" charset="0"/>
                <a:sym typeface="GillSans" charset="0"/>
              </a:rPr>
              <a:t> </a:t>
            </a:r>
            <a:r>
              <a:rPr lang="en-GB" altLang="en-US" sz="2600" b="0" dirty="0" err="1">
                <a:solidFill>
                  <a:srgbClr val="DE0058"/>
                </a:solidFill>
                <a:latin typeface="Arial" panose="020B0604020202020204" pitchFamily="34" charset="0"/>
                <a:cs typeface="Arial" panose="020B0604020202020204" pitchFamily="34" charset="0"/>
                <a:sym typeface="GillSans" charset="0"/>
              </a:rPr>
              <a:t>yn</a:t>
            </a:r>
            <a:r>
              <a:rPr lang="en-GB" altLang="en-US" sz="2600" b="0" dirty="0">
                <a:solidFill>
                  <a:srgbClr val="DE0058"/>
                </a:solidFill>
                <a:latin typeface="Arial" panose="020B0604020202020204" pitchFamily="34" charset="0"/>
                <a:cs typeface="Arial" panose="020B0604020202020204" pitchFamily="34" charset="0"/>
                <a:sym typeface="GillSans" charset="0"/>
              </a:rPr>
              <a:t> </a:t>
            </a:r>
            <a:r>
              <a:rPr lang="en-GB" altLang="en-US" sz="2600" b="0" dirty="0" err="1">
                <a:solidFill>
                  <a:srgbClr val="DE0058"/>
                </a:solidFill>
                <a:latin typeface="Arial" panose="020B0604020202020204" pitchFamily="34" charset="0"/>
                <a:cs typeface="Arial" panose="020B0604020202020204" pitchFamily="34" charset="0"/>
                <a:sym typeface="GillSans" charset="0"/>
              </a:rPr>
              <a:t>cymryd</a:t>
            </a:r>
            <a:r>
              <a:rPr lang="en-GB" altLang="en-US" sz="2600" b="0" dirty="0">
                <a:solidFill>
                  <a:srgbClr val="DE0058"/>
                </a:solidFill>
                <a:latin typeface="Arial" panose="020B0604020202020204" pitchFamily="34" charset="0"/>
                <a:cs typeface="Arial" panose="020B0604020202020204" pitchFamily="34" charset="0"/>
                <a:sym typeface="GillSans" charset="0"/>
              </a:rPr>
              <a:t> </a:t>
            </a:r>
            <a:r>
              <a:rPr lang="en-GB" altLang="en-US" sz="2600" b="0" dirty="0" err="1">
                <a:solidFill>
                  <a:srgbClr val="DE0058"/>
                </a:solidFill>
                <a:latin typeface="Arial" panose="020B0604020202020204" pitchFamily="34" charset="0"/>
                <a:cs typeface="Arial" panose="020B0604020202020204" pitchFamily="34" charset="0"/>
                <a:sym typeface="GillSans" charset="0"/>
              </a:rPr>
              <a:t>cerdyn</a:t>
            </a:r>
            <a:r>
              <a:rPr lang="en-GB" altLang="en-US" sz="2600" b="0" dirty="0">
                <a:solidFill>
                  <a:srgbClr val="DE0058"/>
                </a:solidFill>
                <a:latin typeface="Arial" panose="020B0604020202020204" pitchFamily="34" charset="0"/>
                <a:cs typeface="Arial" panose="020B0604020202020204" pitchFamily="34" charset="0"/>
                <a:sym typeface="GillSans" charset="0"/>
              </a:rPr>
              <a:t> </a:t>
            </a:r>
            <a:r>
              <a:rPr lang="en-GB" altLang="en-US" sz="2600" b="0" dirty="0" err="1">
                <a:solidFill>
                  <a:srgbClr val="DE0058"/>
                </a:solidFill>
                <a:latin typeface="Arial" panose="020B0604020202020204" pitchFamily="34" charset="0"/>
                <a:cs typeface="Arial" panose="020B0604020202020204" pitchFamily="34" charset="0"/>
                <a:sym typeface="GillSans" charset="0"/>
              </a:rPr>
              <a:t>o’r</a:t>
            </a:r>
            <a:r>
              <a:rPr lang="en-GB" altLang="en-US" sz="2600" b="0" dirty="0">
                <a:solidFill>
                  <a:srgbClr val="DE0058"/>
                </a:solidFill>
                <a:latin typeface="Arial" panose="020B0604020202020204" pitchFamily="34" charset="0"/>
                <a:cs typeface="Arial" panose="020B0604020202020204" pitchFamily="34" charset="0"/>
                <a:sym typeface="GillSans" charset="0"/>
              </a:rPr>
              <a:t> </a:t>
            </a:r>
            <a:r>
              <a:rPr lang="en-GB" altLang="en-US" sz="2600" b="0" dirty="0" err="1">
                <a:solidFill>
                  <a:srgbClr val="DE0058"/>
                </a:solidFill>
                <a:latin typeface="Arial" panose="020B0604020202020204" pitchFamily="34" charset="0"/>
                <a:cs typeface="Arial" panose="020B0604020202020204" pitchFamily="34" charset="0"/>
                <a:sym typeface="GillSans" charset="0"/>
              </a:rPr>
              <a:t>pecyn</a:t>
            </a:r>
            <a:r>
              <a:rPr lang="en-GB" altLang="en-US" sz="2600" b="0" dirty="0">
                <a:solidFill>
                  <a:srgbClr val="DE0058"/>
                </a:solidFill>
                <a:latin typeface="Arial" panose="020B0604020202020204" pitchFamily="34" charset="0"/>
                <a:cs typeface="Arial" panose="020B0604020202020204" pitchFamily="34" charset="0"/>
                <a:sym typeface="GillSans" charset="0"/>
              </a:rPr>
              <a:t> </a:t>
            </a:r>
            <a:r>
              <a:rPr lang="en-GB" altLang="en-US" sz="2600" b="0" dirty="0" err="1">
                <a:solidFill>
                  <a:srgbClr val="DE0058"/>
                </a:solidFill>
                <a:latin typeface="Arial" panose="020B0604020202020204" pitchFamily="34" charset="0"/>
                <a:cs typeface="Arial" panose="020B0604020202020204" pitchFamily="34" charset="0"/>
                <a:sym typeface="GillSans" charset="0"/>
              </a:rPr>
              <a:t>o</a:t>
            </a:r>
            <a:r>
              <a:rPr lang="en-GB" altLang="en-US" sz="2600" b="0" dirty="0">
                <a:solidFill>
                  <a:srgbClr val="DE0058"/>
                </a:solidFill>
                <a:latin typeface="Arial" panose="020B0604020202020204" pitchFamily="34" charset="0"/>
                <a:cs typeface="Arial" panose="020B0604020202020204" pitchFamily="34" charset="0"/>
                <a:sym typeface="GillSans" charset="0"/>
              </a:rPr>
              <a:t> </a:t>
            </a:r>
            <a:r>
              <a:rPr lang="en-GB" altLang="en-US" sz="2600" b="0" dirty="0" err="1">
                <a:solidFill>
                  <a:srgbClr val="DE0058"/>
                </a:solidFill>
                <a:latin typeface="Arial" panose="020B0604020202020204" pitchFamily="34" charset="0"/>
                <a:cs typeface="Arial" panose="020B0604020202020204" pitchFamily="34" charset="0"/>
                <a:sym typeface="GillSans" charset="0"/>
              </a:rPr>
              <a:t>gardiau</a:t>
            </a:r>
            <a:r>
              <a:rPr lang="en-GB" altLang="en-US" sz="2600" b="0" dirty="0">
                <a:solidFill>
                  <a:srgbClr val="DE0058"/>
                </a:solidFill>
                <a:latin typeface="Arial" panose="020B0604020202020204" pitchFamily="34" charset="0"/>
                <a:cs typeface="Arial" panose="020B0604020202020204" pitchFamily="34" charset="0"/>
                <a:sym typeface="GillSans" charset="0"/>
              </a:rPr>
              <a:t> </a:t>
            </a:r>
            <a:r>
              <a:rPr lang="en-GB" altLang="en-US" sz="2600" b="0" dirty="0" err="1">
                <a:solidFill>
                  <a:srgbClr val="DE0058"/>
                </a:solidFill>
                <a:latin typeface="Arial" panose="020B0604020202020204" pitchFamily="34" charset="0"/>
                <a:cs typeface="Arial" panose="020B0604020202020204" pitchFamily="34" charset="0"/>
                <a:sym typeface="GillSans" charset="0"/>
              </a:rPr>
              <a:t>symbolau</a:t>
            </a:r>
            <a:r>
              <a:rPr lang="en-GB" altLang="en-US" sz="2600" b="0" dirty="0">
                <a:solidFill>
                  <a:srgbClr val="DE0058"/>
                </a:solidFill>
                <a:latin typeface="Arial" panose="020B0604020202020204" pitchFamily="34" charset="0"/>
                <a:cs typeface="Arial" panose="020B0604020202020204" pitchFamily="34" charset="0"/>
                <a:sym typeface="GillSans" charset="0"/>
              </a:rPr>
              <a:t> – </a:t>
            </a:r>
            <a:r>
              <a:rPr lang="en-GB" altLang="en-US" sz="2600" b="0" dirty="0" err="1">
                <a:solidFill>
                  <a:srgbClr val="DE0058"/>
                </a:solidFill>
                <a:latin typeface="Arial" panose="020B0604020202020204" pitchFamily="34" charset="0"/>
                <a:cs typeface="Arial" panose="020B0604020202020204" pitchFamily="34" charset="0"/>
                <a:sym typeface="GillSans" charset="0"/>
              </a:rPr>
              <a:t>gan</a:t>
            </a:r>
            <a:r>
              <a:rPr lang="en-GB" altLang="en-US" sz="2600" b="0" dirty="0">
                <a:solidFill>
                  <a:srgbClr val="DE0058"/>
                </a:solidFill>
                <a:latin typeface="Arial" panose="020B0604020202020204" pitchFamily="34" charset="0"/>
                <a:cs typeface="Arial" panose="020B0604020202020204" pitchFamily="34" charset="0"/>
                <a:sym typeface="GillSans" charset="0"/>
              </a:rPr>
              <a:t> </a:t>
            </a:r>
            <a:r>
              <a:rPr lang="en-GB" altLang="en-US" sz="2600" b="0" dirty="0" err="1">
                <a:solidFill>
                  <a:srgbClr val="DE0058"/>
                </a:solidFill>
                <a:latin typeface="Arial" panose="020B0604020202020204" pitchFamily="34" charset="0"/>
                <a:cs typeface="Arial" panose="020B0604020202020204" pitchFamily="34" charset="0"/>
                <a:sym typeface="GillSans" charset="0"/>
              </a:rPr>
              <a:t>ddefnyddio</a:t>
            </a:r>
            <a:r>
              <a:rPr lang="en-GB" altLang="en-US" sz="2600" b="0" dirty="0">
                <a:solidFill>
                  <a:srgbClr val="DE0058"/>
                </a:solidFill>
                <a:latin typeface="Arial" panose="020B0604020202020204" pitchFamily="34" charset="0"/>
                <a:cs typeface="Arial" panose="020B0604020202020204" pitchFamily="34" charset="0"/>
                <a:sym typeface="GillSans" charset="0"/>
              </a:rPr>
              <a:t> </a:t>
            </a:r>
            <a:r>
              <a:rPr lang="en-GB" altLang="en-US" sz="2600" b="0" dirty="0" err="1">
                <a:solidFill>
                  <a:srgbClr val="DE0058"/>
                </a:solidFill>
                <a:latin typeface="Arial" panose="020B0604020202020204" pitchFamily="34" charset="0"/>
                <a:cs typeface="Arial" panose="020B0604020202020204" pitchFamily="34" charset="0"/>
                <a:sym typeface="GillSans" charset="0"/>
              </a:rPr>
              <a:t>erthyglau</a:t>
            </a:r>
            <a:r>
              <a:rPr lang="en-GB" altLang="en-US" sz="2600" b="0" dirty="0">
                <a:solidFill>
                  <a:srgbClr val="DE0058"/>
                </a:solidFill>
                <a:latin typeface="Arial" panose="020B0604020202020204" pitchFamily="34" charset="0"/>
                <a:cs typeface="Arial" panose="020B0604020202020204" pitchFamily="34" charset="0"/>
                <a:sym typeface="GillSans" charset="0"/>
              </a:rPr>
              <a:t> </a:t>
            </a:r>
            <a:r>
              <a:rPr lang="en-GB" sz="2600" b="0" dirty="0">
                <a:solidFill>
                  <a:srgbClr val="DE0058"/>
                </a:solidFill>
                <a:latin typeface="Arial" panose="020B0604020202020204" pitchFamily="34" charset="0"/>
                <a:cs typeface="Arial" panose="020B0604020202020204" pitchFamily="34" charset="0"/>
              </a:rPr>
              <a:t>7, 12, 14, 15, 19, 24, 27, 28, 29, 29, 31, 36, 42. </a:t>
            </a:r>
            <a:endParaRPr lang="en-GB" altLang="en-US" sz="2600" b="0" dirty="0">
              <a:solidFill>
                <a:srgbClr val="DE0058"/>
              </a:solidFill>
              <a:latin typeface="Arial" panose="020B0604020202020204" pitchFamily="34" charset="0"/>
              <a:cs typeface="Arial" panose="020B0604020202020204" pitchFamily="34" charset="0"/>
              <a:sym typeface="GillSans" charset="0"/>
            </a:endParaRPr>
          </a:p>
          <a:p>
            <a:pPr defTabSz="339038" eaLnBrk="0" fontAlgn="base" hangingPunct="0">
              <a:lnSpc>
                <a:spcPct val="100000"/>
              </a:lnSpc>
              <a:spcBef>
                <a:spcPts val="0"/>
              </a:spcBef>
              <a:defRPr/>
            </a:pPr>
            <a:endParaRPr lang="en-GB" altLang="en-US" sz="2600" b="0" dirty="0">
              <a:solidFill>
                <a:srgbClr val="DE0058"/>
              </a:solidFill>
              <a:latin typeface="Arial" panose="020B0604020202020204" pitchFamily="34" charset="0"/>
              <a:cs typeface="Arial" panose="020B0604020202020204" pitchFamily="34" charset="0"/>
              <a:sym typeface="GillSans" charset="0"/>
            </a:endParaRPr>
          </a:p>
          <a:p>
            <a:pPr defTabSz="339038" eaLnBrk="0" fontAlgn="base" hangingPunct="0">
              <a:lnSpc>
                <a:spcPct val="100000"/>
              </a:lnSpc>
              <a:spcBef>
                <a:spcPts val="0"/>
              </a:spcBef>
              <a:defRPr/>
            </a:pPr>
            <a:r>
              <a:rPr lang="en-GB" altLang="en-US" sz="2600" b="0" dirty="0" err="1">
                <a:solidFill>
                  <a:srgbClr val="DE0058"/>
                </a:solidFill>
                <a:latin typeface="Arial" panose="020B0604020202020204" pitchFamily="34" charset="0"/>
                <a:cs typeface="Arial" panose="020B0604020202020204" pitchFamily="34" charset="0"/>
                <a:sym typeface="GillSans" charset="0"/>
              </a:rPr>
              <a:t>Trafodaeth</a:t>
            </a:r>
            <a:r>
              <a:rPr lang="en-GB" altLang="en-US" sz="2600" b="0" dirty="0">
                <a:solidFill>
                  <a:srgbClr val="DE0058"/>
                </a:solidFill>
                <a:latin typeface="Arial" panose="020B0604020202020204" pitchFamily="34" charset="0"/>
                <a:cs typeface="Arial" panose="020B0604020202020204" pitchFamily="34" charset="0"/>
                <a:sym typeface="GillSans" charset="0"/>
              </a:rPr>
              <a:t>: Beth </a:t>
            </a:r>
            <a:r>
              <a:rPr lang="en-GB" altLang="en-US" sz="2600" b="0" dirty="0" err="1">
                <a:solidFill>
                  <a:srgbClr val="DE0058"/>
                </a:solidFill>
                <a:latin typeface="Arial" panose="020B0604020202020204" pitchFamily="34" charset="0"/>
                <a:cs typeface="Arial" panose="020B0604020202020204" pitchFamily="34" charset="0"/>
                <a:sym typeface="GillSans" charset="0"/>
              </a:rPr>
              <a:t>mae</a:t>
            </a:r>
            <a:r>
              <a:rPr lang="en-GB" altLang="en-US" sz="2600" b="0" dirty="0">
                <a:solidFill>
                  <a:srgbClr val="DE0058"/>
                </a:solidFill>
                <a:latin typeface="Arial" panose="020B0604020202020204" pitchFamily="34" charset="0"/>
                <a:cs typeface="Arial" panose="020B0604020202020204" pitchFamily="34" charset="0"/>
                <a:sym typeface="GillSans" charset="0"/>
              </a:rPr>
              <a:t> </a:t>
            </a:r>
            <a:r>
              <a:rPr lang="en-GB" altLang="en-US" sz="2600" b="0" dirty="0" err="1">
                <a:solidFill>
                  <a:srgbClr val="DE0058"/>
                </a:solidFill>
                <a:latin typeface="Arial" panose="020B0604020202020204" pitchFamily="34" charset="0"/>
                <a:cs typeface="Arial" panose="020B0604020202020204" pitchFamily="34" charset="0"/>
                <a:sym typeface="GillSans" charset="0"/>
              </a:rPr>
              <a:t>ysgolion</a:t>
            </a:r>
            <a:r>
              <a:rPr lang="en-GB" altLang="en-US" sz="2600" b="0" dirty="0">
                <a:solidFill>
                  <a:srgbClr val="DE0058"/>
                </a:solidFill>
                <a:latin typeface="Arial" panose="020B0604020202020204" pitchFamily="34" charset="0"/>
                <a:cs typeface="Arial" panose="020B0604020202020204" pitchFamily="34" charset="0"/>
                <a:sym typeface="GillSans" charset="0"/>
              </a:rPr>
              <a:t> </a:t>
            </a:r>
            <a:r>
              <a:rPr lang="en-GB" altLang="en-US" sz="2600" b="0" dirty="0" err="1">
                <a:solidFill>
                  <a:srgbClr val="DE0058"/>
                </a:solidFill>
                <a:latin typeface="Arial" panose="020B0604020202020204" pitchFamily="34" charset="0"/>
                <a:cs typeface="Arial" panose="020B0604020202020204" pitchFamily="34" charset="0"/>
                <a:sym typeface="GillSans" charset="0"/>
              </a:rPr>
              <a:t>yn</a:t>
            </a:r>
            <a:r>
              <a:rPr lang="en-GB" altLang="en-US" sz="2600" b="0" dirty="0">
                <a:solidFill>
                  <a:srgbClr val="DE0058"/>
                </a:solidFill>
                <a:latin typeface="Arial" panose="020B0604020202020204" pitchFamily="34" charset="0"/>
                <a:cs typeface="Arial" panose="020B0604020202020204" pitchFamily="34" charset="0"/>
                <a:sym typeface="GillSans" charset="0"/>
              </a:rPr>
              <a:t> </a:t>
            </a:r>
            <a:r>
              <a:rPr lang="en-GB" altLang="en-US" sz="2600" b="0" dirty="0" err="1">
                <a:solidFill>
                  <a:srgbClr val="DE0058"/>
                </a:solidFill>
                <a:latin typeface="Arial" panose="020B0604020202020204" pitchFamily="34" charset="0"/>
                <a:cs typeface="Arial" panose="020B0604020202020204" pitchFamily="34" charset="0"/>
                <a:sym typeface="GillSans" charset="0"/>
              </a:rPr>
              <a:t>ei</a:t>
            </a:r>
            <a:r>
              <a:rPr lang="en-GB" altLang="en-US" sz="2600" b="0" dirty="0">
                <a:solidFill>
                  <a:srgbClr val="DE0058"/>
                </a:solidFill>
                <a:latin typeface="Arial" panose="020B0604020202020204" pitchFamily="34" charset="0"/>
                <a:cs typeface="Arial" panose="020B0604020202020204" pitchFamily="34" charset="0"/>
                <a:sym typeface="GillSans" charset="0"/>
              </a:rPr>
              <a:t> </a:t>
            </a:r>
            <a:r>
              <a:rPr lang="en-GB" altLang="en-US" sz="2600" b="0" dirty="0" err="1">
                <a:solidFill>
                  <a:srgbClr val="DE0058"/>
                </a:solidFill>
                <a:latin typeface="Arial" panose="020B0604020202020204" pitchFamily="34" charset="0"/>
                <a:cs typeface="Arial" panose="020B0604020202020204" pitchFamily="34" charset="0"/>
                <a:sym typeface="GillSans" charset="0"/>
              </a:rPr>
              <a:t>wneud</a:t>
            </a:r>
            <a:r>
              <a:rPr lang="en-GB" altLang="en-US" sz="2600" b="0" dirty="0">
                <a:solidFill>
                  <a:srgbClr val="DE0058"/>
                </a:solidFill>
                <a:latin typeface="Arial" panose="020B0604020202020204" pitchFamily="34" charset="0"/>
                <a:cs typeface="Arial" panose="020B0604020202020204" pitchFamily="34" charset="0"/>
                <a:sym typeface="GillSans" charset="0"/>
              </a:rPr>
              <a:t> </a:t>
            </a:r>
            <a:r>
              <a:rPr lang="en-GB" altLang="en-US" sz="2600" b="0" dirty="0" err="1">
                <a:solidFill>
                  <a:srgbClr val="DE0058"/>
                </a:solidFill>
                <a:latin typeface="Arial" panose="020B0604020202020204" pitchFamily="34" charset="0"/>
                <a:cs typeface="Arial" panose="020B0604020202020204" pitchFamily="34" charset="0"/>
                <a:sym typeface="GillSans" charset="0"/>
              </a:rPr>
              <a:t>i</a:t>
            </a:r>
            <a:r>
              <a:rPr lang="en-GB" altLang="en-US" sz="2600" b="0" dirty="0">
                <a:solidFill>
                  <a:srgbClr val="DE0058"/>
                </a:solidFill>
                <a:latin typeface="Arial" panose="020B0604020202020204" pitchFamily="34" charset="0"/>
                <a:cs typeface="Arial" panose="020B0604020202020204" pitchFamily="34" charset="0"/>
                <a:sym typeface="GillSans" charset="0"/>
              </a:rPr>
              <a:t> </a:t>
            </a:r>
            <a:r>
              <a:rPr lang="en-GB" altLang="en-US" sz="2600" b="0" dirty="0" err="1">
                <a:solidFill>
                  <a:srgbClr val="DE0058"/>
                </a:solidFill>
                <a:latin typeface="Arial" panose="020B0604020202020204" pitchFamily="34" charset="0"/>
                <a:cs typeface="Arial" panose="020B0604020202020204" pitchFamily="34" charset="0"/>
                <a:sym typeface="GillSans" charset="0"/>
              </a:rPr>
              <a:t>wireddu’r</a:t>
            </a:r>
            <a:r>
              <a:rPr lang="en-GB" altLang="en-US" sz="2600" b="0" dirty="0">
                <a:solidFill>
                  <a:srgbClr val="DE0058"/>
                </a:solidFill>
                <a:latin typeface="Arial" panose="020B0604020202020204" pitchFamily="34" charset="0"/>
                <a:cs typeface="Arial" panose="020B0604020202020204" pitchFamily="34" charset="0"/>
                <a:sym typeface="GillSans" charset="0"/>
              </a:rPr>
              <a:t> </a:t>
            </a:r>
            <a:r>
              <a:rPr lang="en-GB" altLang="en-US" sz="2600" b="0" dirty="0" err="1">
                <a:solidFill>
                  <a:srgbClr val="DE0058"/>
                </a:solidFill>
                <a:latin typeface="Arial" panose="020B0604020202020204" pitchFamily="34" charset="0"/>
                <a:cs typeface="Arial" panose="020B0604020202020204" pitchFamily="34" charset="0"/>
                <a:sym typeface="GillSans" charset="0"/>
              </a:rPr>
              <a:t>hawl</a:t>
            </a:r>
            <a:r>
              <a:rPr lang="en-GB" altLang="en-US" sz="2600" b="0" dirty="0">
                <a:solidFill>
                  <a:srgbClr val="DE0058"/>
                </a:solidFill>
                <a:latin typeface="Arial" panose="020B0604020202020204" pitchFamily="34" charset="0"/>
                <a:cs typeface="Arial" panose="020B0604020202020204" pitchFamily="34" charset="0"/>
                <a:sym typeface="GillSans" charset="0"/>
              </a:rPr>
              <a:t> hon </a:t>
            </a:r>
            <a:r>
              <a:rPr lang="en-GB" altLang="en-US" sz="2600" b="0" dirty="0" err="1">
                <a:solidFill>
                  <a:srgbClr val="DE0058"/>
                </a:solidFill>
                <a:latin typeface="Arial" panose="020B0604020202020204" pitchFamily="34" charset="0"/>
                <a:cs typeface="Arial" panose="020B0604020202020204" pitchFamily="34" charset="0"/>
                <a:sym typeface="GillSans" charset="0"/>
              </a:rPr>
              <a:t>i</a:t>
            </a:r>
            <a:r>
              <a:rPr lang="en-GB" altLang="en-US" sz="2600" b="0" dirty="0">
                <a:solidFill>
                  <a:srgbClr val="DE0058"/>
                </a:solidFill>
                <a:latin typeface="Arial" panose="020B0604020202020204" pitchFamily="34" charset="0"/>
                <a:cs typeface="Arial" panose="020B0604020202020204" pitchFamily="34" charset="0"/>
                <a:sym typeface="GillSans" charset="0"/>
              </a:rPr>
              <a:t> </a:t>
            </a:r>
            <a:r>
              <a:rPr lang="en-GB" altLang="en-US" sz="2600" b="0" dirty="0" err="1">
                <a:solidFill>
                  <a:srgbClr val="DE0058"/>
                </a:solidFill>
                <a:latin typeface="Arial" panose="020B0604020202020204" pitchFamily="34" charset="0"/>
                <a:cs typeface="Arial" panose="020B0604020202020204" pitchFamily="34" charset="0"/>
                <a:sym typeface="GillSans" charset="0"/>
              </a:rPr>
              <a:t>blant</a:t>
            </a:r>
            <a:r>
              <a:rPr lang="en-GB" altLang="en-US" sz="2600" b="0" dirty="0">
                <a:solidFill>
                  <a:srgbClr val="DE0058"/>
                </a:solidFill>
                <a:latin typeface="Arial" panose="020B0604020202020204" pitchFamily="34" charset="0"/>
                <a:cs typeface="Arial" panose="020B0604020202020204" pitchFamily="34" charset="0"/>
                <a:sym typeface="GillSans" charset="0"/>
              </a:rPr>
              <a:t> a </a:t>
            </a:r>
            <a:r>
              <a:rPr lang="en-GB" altLang="en-US" sz="2600" b="0" dirty="0" err="1">
                <a:solidFill>
                  <a:srgbClr val="DE0058"/>
                </a:solidFill>
                <a:latin typeface="Arial" panose="020B0604020202020204" pitchFamily="34" charset="0"/>
                <a:cs typeface="Arial" panose="020B0604020202020204" pitchFamily="34" charset="0"/>
                <a:sym typeface="GillSans" charset="0"/>
              </a:rPr>
              <a:t>phobl</a:t>
            </a:r>
            <a:r>
              <a:rPr lang="en-GB" altLang="en-US" sz="2600" b="0" dirty="0">
                <a:solidFill>
                  <a:srgbClr val="DE0058"/>
                </a:solidFill>
                <a:latin typeface="Arial" panose="020B0604020202020204" pitchFamily="34" charset="0"/>
                <a:cs typeface="Arial" panose="020B0604020202020204" pitchFamily="34" charset="0"/>
                <a:sym typeface="GillSans" charset="0"/>
              </a:rPr>
              <a:t> </a:t>
            </a:r>
            <a:r>
              <a:rPr lang="en-GB" altLang="en-US" sz="2600" b="0" dirty="0" err="1">
                <a:solidFill>
                  <a:srgbClr val="DE0058"/>
                </a:solidFill>
                <a:latin typeface="Arial" panose="020B0604020202020204" pitchFamily="34" charset="0"/>
                <a:cs typeface="Arial" panose="020B0604020202020204" pitchFamily="34" charset="0"/>
                <a:sym typeface="GillSans" charset="0"/>
              </a:rPr>
              <a:t>ifanc</a:t>
            </a:r>
            <a:r>
              <a:rPr lang="en-GB" altLang="en-US" sz="2600" b="0" dirty="0">
                <a:solidFill>
                  <a:srgbClr val="DE0058"/>
                </a:solidFill>
                <a:latin typeface="Arial" panose="020B0604020202020204" pitchFamily="34" charset="0"/>
                <a:cs typeface="Arial" panose="020B0604020202020204" pitchFamily="34" charset="0"/>
                <a:sym typeface="GillSans" charset="0"/>
              </a:rPr>
              <a:t>? </a:t>
            </a:r>
          </a:p>
          <a:p>
            <a:endParaRPr lang="en-GB" dirty="0"/>
          </a:p>
        </p:txBody>
      </p:sp>
      <p:sp>
        <p:nvSpPr>
          <p:cNvPr id="4" name="Content Placeholder 2"/>
          <p:cNvSpPr txBox="1">
            <a:spLocks/>
          </p:cNvSpPr>
          <p:nvPr/>
        </p:nvSpPr>
        <p:spPr>
          <a:xfrm>
            <a:off x="5845630" y="490538"/>
            <a:ext cx="5474760" cy="484559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GB" altLang="en-US" sz="2600" b="1" dirty="0" smtClean="0">
                <a:solidFill>
                  <a:srgbClr val="000000"/>
                </a:solidFill>
                <a:latin typeface="Arial" panose="020B0604020202020204" pitchFamily="34" charset="0"/>
                <a:cs typeface="Arial" panose="020B0604020202020204" pitchFamily="34" charset="0"/>
                <a:sym typeface="GillSans" charset="0"/>
              </a:rPr>
              <a:t>Activity 3: Discussion</a:t>
            </a:r>
          </a:p>
          <a:p>
            <a:pPr defTabSz="339038" eaLnBrk="0" fontAlgn="base" hangingPunct="0">
              <a:lnSpc>
                <a:spcPct val="100000"/>
              </a:lnSpc>
              <a:spcBef>
                <a:spcPts val="0"/>
              </a:spcBef>
              <a:defRPr/>
            </a:pPr>
            <a:endParaRPr lang="en-GB" altLang="en-US" sz="2600" dirty="0" smtClean="0">
              <a:solidFill>
                <a:srgbClr val="000000"/>
              </a:solidFill>
              <a:latin typeface="Arial" panose="020B0604020202020204" pitchFamily="34" charset="0"/>
              <a:cs typeface="Arial" panose="020B0604020202020204" pitchFamily="34" charset="0"/>
              <a:sym typeface="GillSans" charset="0"/>
            </a:endParaRPr>
          </a:p>
          <a:p>
            <a:pPr defTabSz="339038" eaLnBrk="0" fontAlgn="base" hangingPunct="0">
              <a:lnSpc>
                <a:spcPct val="100000"/>
              </a:lnSpc>
              <a:spcBef>
                <a:spcPts val="0"/>
              </a:spcBef>
              <a:defRPr/>
            </a:pPr>
            <a:r>
              <a:rPr lang="en-GB" altLang="en-US" sz="2600" dirty="0" smtClean="0">
                <a:solidFill>
                  <a:srgbClr val="000000"/>
                </a:solidFill>
                <a:latin typeface="Arial" panose="020B0604020202020204" pitchFamily="34" charset="0"/>
                <a:cs typeface="Arial" panose="020B0604020202020204" pitchFamily="34" charset="0"/>
                <a:sym typeface="GillSans" charset="0"/>
              </a:rPr>
              <a:t>Each small group takes a card from the symbols card pack – using articles </a:t>
            </a:r>
            <a:r>
              <a:rPr lang="en-GB" sz="2600" dirty="0" smtClean="0">
                <a:latin typeface="Arial" panose="020B0604020202020204" pitchFamily="34" charset="0"/>
                <a:cs typeface="Arial" panose="020B0604020202020204" pitchFamily="34" charset="0"/>
              </a:rPr>
              <a:t> 7, 12, 14, 15, 19, 24, 27,28,29, 29, 31, 36, 42. </a:t>
            </a:r>
            <a:endParaRPr lang="en-GB" altLang="en-US" sz="2600" dirty="0" smtClean="0">
              <a:solidFill>
                <a:srgbClr val="000000"/>
              </a:solidFill>
              <a:latin typeface="Arial" panose="020B0604020202020204" pitchFamily="34" charset="0"/>
              <a:cs typeface="Arial" panose="020B0604020202020204" pitchFamily="34" charset="0"/>
              <a:sym typeface="GillSans" charset="0"/>
            </a:endParaRPr>
          </a:p>
          <a:p>
            <a:pPr defTabSz="339038" eaLnBrk="0" fontAlgn="base" hangingPunct="0">
              <a:lnSpc>
                <a:spcPct val="100000"/>
              </a:lnSpc>
              <a:spcBef>
                <a:spcPts val="0"/>
              </a:spcBef>
              <a:defRPr/>
            </a:pPr>
            <a:endParaRPr lang="en-GB" altLang="en-US" sz="2600" dirty="0" smtClean="0">
              <a:solidFill>
                <a:srgbClr val="000000"/>
              </a:solidFill>
              <a:latin typeface="Arial" panose="020B0604020202020204" pitchFamily="34" charset="0"/>
              <a:cs typeface="Arial" panose="020B0604020202020204" pitchFamily="34" charset="0"/>
              <a:sym typeface="GillSans" charset="0"/>
            </a:endParaRPr>
          </a:p>
          <a:p>
            <a:pPr defTabSz="339038" eaLnBrk="0" fontAlgn="base" hangingPunct="0">
              <a:lnSpc>
                <a:spcPct val="100000"/>
              </a:lnSpc>
              <a:spcBef>
                <a:spcPts val="0"/>
              </a:spcBef>
              <a:defRPr/>
            </a:pPr>
            <a:r>
              <a:rPr lang="en-GB" altLang="en-US" sz="2600" dirty="0" smtClean="0">
                <a:solidFill>
                  <a:srgbClr val="000000"/>
                </a:solidFill>
                <a:latin typeface="Arial" panose="020B0604020202020204" pitchFamily="34" charset="0"/>
                <a:cs typeface="Arial" panose="020B0604020202020204" pitchFamily="34" charset="0"/>
                <a:sym typeface="GillSans" charset="0"/>
              </a:rPr>
              <a:t>Discuss:  What do schools do to make this right a reality for children and young people? </a:t>
            </a:r>
          </a:p>
          <a:p>
            <a:pPr marL="0" indent="0">
              <a:buFont typeface="Arial" panose="020B0604020202020204" pitchFamily="34" charset="0"/>
              <a:buNone/>
            </a:pPr>
            <a:endParaRPr lang="en-GB" dirty="0"/>
          </a:p>
        </p:txBody>
      </p:sp>
    </p:spTree>
    <p:extLst>
      <p:ext uri="{BB962C8B-B14F-4D97-AF65-F5344CB8AC3E}">
        <p14:creationId xmlns:p14="http://schemas.microsoft.com/office/powerpoint/2010/main" val="58956398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p:cNvSpPr>
            <a:spLocks noChangeArrowheads="1"/>
          </p:cNvSpPr>
          <p:nvPr/>
        </p:nvSpPr>
        <p:spPr bwMode="auto">
          <a:xfrm>
            <a:off x="4576174" y="2447647"/>
            <a:ext cx="1567160" cy="1446610"/>
          </a:xfrm>
          <a:prstGeom prst="sun">
            <a:avLst>
              <a:gd name="adj" fmla="val 25000"/>
            </a:avLst>
          </a:prstGeom>
          <a:solidFill>
            <a:srgbClr val="FAD80E"/>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a:solidFill>
                  <a:schemeClr val="tx1"/>
                </a:solidFill>
                <a:latin typeface="Futura Lt BT" pitchFamily="34" charset="0"/>
              </a:defRPr>
            </a:lvl1pPr>
            <a:lvl2pPr marL="742950" indent="-285750">
              <a:defRPr sz="1200">
                <a:solidFill>
                  <a:schemeClr val="tx1"/>
                </a:solidFill>
                <a:latin typeface="Futura Lt BT" pitchFamily="34" charset="0"/>
              </a:defRPr>
            </a:lvl2pPr>
            <a:lvl3pPr marL="1143000" indent="-228600">
              <a:defRPr sz="1200">
                <a:solidFill>
                  <a:schemeClr val="tx1"/>
                </a:solidFill>
                <a:latin typeface="Futura Lt BT" pitchFamily="34" charset="0"/>
              </a:defRPr>
            </a:lvl3pPr>
            <a:lvl4pPr marL="1600200" indent="-228600">
              <a:defRPr sz="1200">
                <a:solidFill>
                  <a:schemeClr val="tx1"/>
                </a:solidFill>
                <a:latin typeface="Futura Lt BT" pitchFamily="34" charset="0"/>
              </a:defRPr>
            </a:lvl4pPr>
            <a:lvl5pPr marL="2057400" indent="-228600">
              <a:defRPr sz="1200">
                <a:solidFill>
                  <a:schemeClr val="tx1"/>
                </a:solidFill>
                <a:latin typeface="Futura Lt BT" pitchFamily="34" charset="0"/>
              </a:defRPr>
            </a:lvl5pPr>
            <a:lvl6pPr marL="2514600" indent="-228600" eaLnBrk="0" fontAlgn="base" hangingPunct="0">
              <a:spcBef>
                <a:spcPct val="0"/>
              </a:spcBef>
              <a:spcAft>
                <a:spcPct val="0"/>
              </a:spcAft>
              <a:defRPr sz="1200">
                <a:solidFill>
                  <a:schemeClr val="tx1"/>
                </a:solidFill>
                <a:latin typeface="Futura Lt BT" pitchFamily="34" charset="0"/>
              </a:defRPr>
            </a:lvl6pPr>
            <a:lvl7pPr marL="2971800" indent="-228600" eaLnBrk="0" fontAlgn="base" hangingPunct="0">
              <a:spcBef>
                <a:spcPct val="0"/>
              </a:spcBef>
              <a:spcAft>
                <a:spcPct val="0"/>
              </a:spcAft>
              <a:defRPr sz="1200">
                <a:solidFill>
                  <a:schemeClr val="tx1"/>
                </a:solidFill>
                <a:latin typeface="Futura Lt BT" pitchFamily="34" charset="0"/>
              </a:defRPr>
            </a:lvl7pPr>
            <a:lvl8pPr marL="3429000" indent="-228600" eaLnBrk="0" fontAlgn="base" hangingPunct="0">
              <a:spcBef>
                <a:spcPct val="0"/>
              </a:spcBef>
              <a:spcAft>
                <a:spcPct val="0"/>
              </a:spcAft>
              <a:defRPr sz="1200">
                <a:solidFill>
                  <a:schemeClr val="tx1"/>
                </a:solidFill>
                <a:latin typeface="Futura Lt BT" pitchFamily="34" charset="0"/>
              </a:defRPr>
            </a:lvl8pPr>
            <a:lvl9pPr marL="3886200" indent="-228600" eaLnBrk="0" fontAlgn="base" hangingPunct="0">
              <a:spcBef>
                <a:spcPct val="0"/>
              </a:spcBef>
              <a:spcAft>
                <a:spcPct val="0"/>
              </a:spcAft>
              <a:defRPr sz="1200">
                <a:solidFill>
                  <a:schemeClr val="tx1"/>
                </a:solidFill>
                <a:latin typeface="Futura Lt BT" pitchFamily="34" charset="0"/>
              </a:defRPr>
            </a:lvl9pPr>
          </a:lstStyle>
          <a:p>
            <a:pPr defTabSz="482186" fontAlgn="base">
              <a:spcBef>
                <a:spcPct val="0"/>
              </a:spcBef>
              <a:spcAft>
                <a:spcPct val="0"/>
              </a:spcAft>
              <a:defRPr/>
            </a:pPr>
            <a:endParaRPr lang="en-US" altLang="en-US" sz="633">
              <a:solidFill>
                <a:srgbClr val="000000"/>
              </a:solidFill>
            </a:endParaRPr>
          </a:p>
        </p:txBody>
      </p:sp>
      <p:grpSp>
        <p:nvGrpSpPr>
          <p:cNvPr id="17" name="Group 16"/>
          <p:cNvGrpSpPr/>
          <p:nvPr/>
        </p:nvGrpSpPr>
        <p:grpSpPr>
          <a:xfrm>
            <a:off x="2071827" y="1322571"/>
            <a:ext cx="6847337" cy="3410737"/>
            <a:chOff x="1146411" y="1829347"/>
            <a:chExt cx="6847337" cy="3410737"/>
          </a:xfrm>
        </p:grpSpPr>
        <p:sp>
          <p:nvSpPr>
            <p:cNvPr id="5" name="Text Box 6"/>
            <p:cNvSpPr txBox="1">
              <a:spLocks noChangeArrowheads="1"/>
            </p:cNvSpPr>
            <p:nvPr/>
          </p:nvSpPr>
          <p:spPr bwMode="auto">
            <a:xfrm>
              <a:off x="1236920" y="2982555"/>
              <a:ext cx="1892929" cy="1163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200">
                  <a:solidFill>
                    <a:schemeClr val="tx1"/>
                  </a:solidFill>
                  <a:latin typeface="Futura Lt BT" pitchFamily="34" charset="0"/>
                </a:defRPr>
              </a:lvl1pPr>
              <a:lvl2pPr marL="742950" indent="-285750">
                <a:defRPr sz="1200">
                  <a:solidFill>
                    <a:schemeClr val="tx1"/>
                  </a:solidFill>
                  <a:latin typeface="Futura Lt BT" pitchFamily="34" charset="0"/>
                </a:defRPr>
              </a:lvl2pPr>
              <a:lvl3pPr marL="1143000" indent="-228600">
                <a:defRPr sz="1200">
                  <a:solidFill>
                    <a:schemeClr val="tx1"/>
                  </a:solidFill>
                  <a:latin typeface="Futura Lt BT" pitchFamily="34" charset="0"/>
                </a:defRPr>
              </a:lvl3pPr>
              <a:lvl4pPr marL="1600200" indent="-228600">
                <a:defRPr sz="1200">
                  <a:solidFill>
                    <a:schemeClr val="tx1"/>
                  </a:solidFill>
                  <a:latin typeface="Futura Lt BT" pitchFamily="34" charset="0"/>
                </a:defRPr>
              </a:lvl4pPr>
              <a:lvl5pPr marL="2057400" indent="-228600">
                <a:defRPr sz="1200">
                  <a:solidFill>
                    <a:schemeClr val="tx1"/>
                  </a:solidFill>
                  <a:latin typeface="Futura Lt BT" pitchFamily="34" charset="0"/>
                </a:defRPr>
              </a:lvl5pPr>
              <a:lvl6pPr marL="2514600" indent="-228600" eaLnBrk="0" fontAlgn="base" hangingPunct="0">
                <a:spcBef>
                  <a:spcPct val="0"/>
                </a:spcBef>
                <a:spcAft>
                  <a:spcPct val="0"/>
                </a:spcAft>
                <a:defRPr sz="1200">
                  <a:solidFill>
                    <a:schemeClr val="tx1"/>
                  </a:solidFill>
                  <a:latin typeface="Futura Lt BT" pitchFamily="34" charset="0"/>
                </a:defRPr>
              </a:lvl6pPr>
              <a:lvl7pPr marL="2971800" indent="-228600" eaLnBrk="0" fontAlgn="base" hangingPunct="0">
                <a:spcBef>
                  <a:spcPct val="0"/>
                </a:spcBef>
                <a:spcAft>
                  <a:spcPct val="0"/>
                </a:spcAft>
                <a:defRPr sz="1200">
                  <a:solidFill>
                    <a:schemeClr val="tx1"/>
                  </a:solidFill>
                  <a:latin typeface="Futura Lt BT" pitchFamily="34" charset="0"/>
                </a:defRPr>
              </a:lvl7pPr>
              <a:lvl8pPr marL="3429000" indent="-228600" eaLnBrk="0" fontAlgn="base" hangingPunct="0">
                <a:spcBef>
                  <a:spcPct val="0"/>
                </a:spcBef>
                <a:spcAft>
                  <a:spcPct val="0"/>
                </a:spcAft>
                <a:defRPr sz="1200">
                  <a:solidFill>
                    <a:schemeClr val="tx1"/>
                  </a:solidFill>
                  <a:latin typeface="Futura Lt BT" pitchFamily="34" charset="0"/>
                </a:defRPr>
              </a:lvl8pPr>
              <a:lvl9pPr marL="3886200" indent="-228600" eaLnBrk="0" fontAlgn="base" hangingPunct="0">
                <a:spcBef>
                  <a:spcPct val="0"/>
                </a:spcBef>
                <a:spcAft>
                  <a:spcPct val="0"/>
                </a:spcAft>
                <a:defRPr sz="1200">
                  <a:solidFill>
                    <a:schemeClr val="tx1"/>
                  </a:solidFill>
                  <a:latin typeface="Futura Lt BT" pitchFamily="34" charset="0"/>
                </a:defRPr>
              </a:lvl9pPr>
            </a:lstStyle>
            <a:p>
              <a:pPr algn="l" rtl="0" fontAlgn="base">
                <a:spcBef>
                  <a:spcPct val="50000"/>
                </a:spcBef>
                <a:spcAft>
                  <a:spcPct val="0"/>
                </a:spcAft>
              </a:pPr>
              <a:r>
                <a:rPr lang="en-GB" altLang="en-US" sz="1265" dirty="0" err="1">
                  <a:solidFill>
                    <a:srgbClr val="000000"/>
                  </a:solidFill>
                  <a:latin typeface="Calibri" panose="020F0502020204030204" pitchFamily="34" charset="0"/>
                </a:rPr>
                <a:t>Llais</a:t>
              </a:r>
              <a:r>
                <a:rPr lang="en-GB" altLang="en-US" sz="1265" dirty="0">
                  <a:solidFill>
                    <a:srgbClr val="000000"/>
                  </a:solidFill>
                  <a:latin typeface="Calibri" panose="020F0502020204030204" pitchFamily="34" charset="0"/>
                </a:rPr>
                <a:t> y </a:t>
              </a:r>
              <a:r>
                <a:rPr lang="en-GB" altLang="en-US" sz="1265" dirty="0" err="1">
                  <a:solidFill>
                    <a:srgbClr val="000000"/>
                  </a:solidFill>
                  <a:latin typeface="Calibri" panose="020F0502020204030204" pitchFamily="34" charset="0"/>
                </a:rPr>
                <a:t>disgybl</a:t>
              </a:r>
              <a:r>
                <a:rPr lang="en-GB" altLang="en-US" sz="1265" dirty="0">
                  <a:solidFill>
                    <a:srgbClr val="000000"/>
                  </a:solidFill>
                  <a:latin typeface="Calibri" panose="020F0502020204030204" pitchFamily="34" charset="0"/>
                </a:rPr>
                <a:t> | Pupil voice </a:t>
              </a:r>
            </a:p>
            <a:p>
              <a:pPr algn="l" rtl="0" fontAlgn="base">
                <a:spcBef>
                  <a:spcPct val="50000"/>
                </a:spcBef>
                <a:spcAft>
                  <a:spcPct val="0"/>
                </a:spcAft>
              </a:pPr>
              <a:r>
                <a:rPr lang="en-GB" altLang="en-US" sz="1265" dirty="0">
                  <a:solidFill>
                    <a:srgbClr val="7030A0"/>
                  </a:solidFill>
                  <a:latin typeface="Calibri" panose="020F0502020204030204" pitchFamily="34" charset="0"/>
                </a:rPr>
                <a:t>Article | </a:t>
              </a:r>
              <a:r>
                <a:rPr lang="en-GB" altLang="en-US" sz="1265" dirty="0" err="1">
                  <a:solidFill>
                    <a:srgbClr val="7030A0"/>
                  </a:solidFill>
                  <a:latin typeface="Calibri" panose="020F0502020204030204" pitchFamily="34" charset="0"/>
                </a:rPr>
                <a:t>Erthygl</a:t>
              </a:r>
              <a:r>
                <a:rPr lang="en-GB" altLang="en-US" sz="1265" dirty="0">
                  <a:solidFill>
                    <a:srgbClr val="7030A0"/>
                  </a:solidFill>
                  <a:latin typeface="Calibri" panose="020F0502020204030204" pitchFamily="34" charset="0"/>
                </a:rPr>
                <a:t> 12 – Right to be heard / </a:t>
              </a:r>
              <a:r>
                <a:rPr lang="en-GB" altLang="en-US" sz="1265" dirty="0" err="1">
                  <a:solidFill>
                    <a:srgbClr val="7030A0"/>
                  </a:solidFill>
                  <a:latin typeface="Calibri" panose="020F0502020204030204" pitchFamily="34" charset="0"/>
                </a:rPr>
                <a:t>Hawl</a:t>
              </a:r>
              <a:r>
                <a:rPr lang="en-GB" altLang="en-US" sz="1265" dirty="0">
                  <a:solidFill>
                    <a:srgbClr val="7030A0"/>
                  </a:solidFill>
                  <a:latin typeface="Calibri" panose="020F0502020204030204" pitchFamily="34" charset="0"/>
                </a:rPr>
                <a:t> </a:t>
              </a:r>
              <a:r>
                <a:rPr lang="en-GB" altLang="en-US" sz="1265" dirty="0" err="1">
                  <a:solidFill>
                    <a:srgbClr val="7030A0"/>
                  </a:solidFill>
                  <a:latin typeface="Calibri" panose="020F0502020204030204" pitchFamily="34" charset="0"/>
                </a:rPr>
                <a:t>i</a:t>
              </a:r>
              <a:r>
                <a:rPr lang="en-GB" altLang="en-US" sz="1265" dirty="0">
                  <a:solidFill>
                    <a:srgbClr val="7030A0"/>
                  </a:solidFill>
                  <a:latin typeface="Calibri" panose="020F0502020204030204" pitchFamily="34" charset="0"/>
                </a:rPr>
                <a:t> </a:t>
              </a:r>
              <a:r>
                <a:rPr lang="en-GB" altLang="en-US" sz="1265" dirty="0" err="1">
                  <a:solidFill>
                    <a:srgbClr val="7030A0"/>
                  </a:solidFill>
                  <a:latin typeface="Calibri" panose="020F0502020204030204" pitchFamily="34" charset="0"/>
                </a:rPr>
                <a:t>gael</a:t>
              </a:r>
              <a:r>
                <a:rPr lang="en-GB" altLang="en-US" sz="1265" dirty="0">
                  <a:solidFill>
                    <a:srgbClr val="7030A0"/>
                  </a:solidFill>
                  <a:latin typeface="Calibri" panose="020F0502020204030204" pitchFamily="34" charset="0"/>
                </a:rPr>
                <a:t> </a:t>
              </a:r>
              <a:r>
                <a:rPr lang="en-GB" altLang="en-US" sz="1265" dirty="0" err="1">
                  <a:solidFill>
                    <a:srgbClr val="7030A0"/>
                  </a:solidFill>
                  <a:latin typeface="Calibri" panose="020F0502020204030204" pitchFamily="34" charset="0"/>
                </a:rPr>
                <a:t>eu</a:t>
              </a:r>
              <a:r>
                <a:rPr lang="en-GB" altLang="en-US" sz="1265" dirty="0">
                  <a:solidFill>
                    <a:srgbClr val="7030A0"/>
                  </a:solidFill>
                  <a:latin typeface="Calibri" panose="020F0502020204030204" pitchFamily="34" charset="0"/>
                </a:rPr>
                <a:t> </a:t>
              </a:r>
              <a:r>
                <a:rPr lang="en-GB" altLang="en-US" sz="1265" dirty="0" err="1">
                  <a:solidFill>
                    <a:srgbClr val="7030A0"/>
                  </a:solidFill>
                  <a:latin typeface="Calibri" panose="020F0502020204030204" pitchFamily="34" charset="0"/>
                </a:rPr>
                <a:t>clywed</a:t>
              </a:r>
              <a:endParaRPr lang="en-GB" altLang="en-US" sz="1265" dirty="0">
                <a:solidFill>
                  <a:srgbClr val="7030A0"/>
                </a:solidFill>
                <a:latin typeface="Calibri" panose="020F0502020204030204" pitchFamily="34" charset="0"/>
              </a:endParaRPr>
            </a:p>
          </p:txBody>
        </p:sp>
        <p:sp>
          <p:nvSpPr>
            <p:cNvPr id="6" name="Text Box 8"/>
            <p:cNvSpPr txBox="1">
              <a:spLocks noChangeArrowheads="1"/>
            </p:cNvSpPr>
            <p:nvPr/>
          </p:nvSpPr>
          <p:spPr bwMode="auto">
            <a:xfrm>
              <a:off x="1146411" y="4274242"/>
              <a:ext cx="2073945" cy="773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200">
                  <a:solidFill>
                    <a:schemeClr val="tx1"/>
                  </a:solidFill>
                  <a:latin typeface="Futura Lt BT" pitchFamily="34" charset="0"/>
                </a:defRPr>
              </a:lvl1pPr>
              <a:lvl2pPr marL="742950" indent="-285750">
                <a:defRPr sz="1200">
                  <a:solidFill>
                    <a:schemeClr val="tx1"/>
                  </a:solidFill>
                  <a:latin typeface="Futura Lt BT" pitchFamily="34" charset="0"/>
                </a:defRPr>
              </a:lvl2pPr>
              <a:lvl3pPr marL="1143000" indent="-228600">
                <a:defRPr sz="1200">
                  <a:solidFill>
                    <a:schemeClr val="tx1"/>
                  </a:solidFill>
                  <a:latin typeface="Futura Lt BT" pitchFamily="34" charset="0"/>
                </a:defRPr>
              </a:lvl3pPr>
              <a:lvl4pPr marL="1600200" indent="-228600">
                <a:defRPr sz="1200">
                  <a:solidFill>
                    <a:schemeClr val="tx1"/>
                  </a:solidFill>
                  <a:latin typeface="Futura Lt BT" pitchFamily="34" charset="0"/>
                </a:defRPr>
              </a:lvl4pPr>
              <a:lvl5pPr marL="2057400" indent="-228600">
                <a:defRPr sz="1200">
                  <a:solidFill>
                    <a:schemeClr val="tx1"/>
                  </a:solidFill>
                  <a:latin typeface="Futura Lt BT" pitchFamily="34" charset="0"/>
                </a:defRPr>
              </a:lvl5pPr>
              <a:lvl6pPr marL="2514600" indent="-228600" eaLnBrk="0" fontAlgn="base" hangingPunct="0">
                <a:spcBef>
                  <a:spcPct val="0"/>
                </a:spcBef>
                <a:spcAft>
                  <a:spcPct val="0"/>
                </a:spcAft>
                <a:defRPr sz="1200">
                  <a:solidFill>
                    <a:schemeClr val="tx1"/>
                  </a:solidFill>
                  <a:latin typeface="Futura Lt BT" pitchFamily="34" charset="0"/>
                </a:defRPr>
              </a:lvl6pPr>
              <a:lvl7pPr marL="2971800" indent="-228600" eaLnBrk="0" fontAlgn="base" hangingPunct="0">
                <a:spcBef>
                  <a:spcPct val="0"/>
                </a:spcBef>
                <a:spcAft>
                  <a:spcPct val="0"/>
                </a:spcAft>
                <a:defRPr sz="1200">
                  <a:solidFill>
                    <a:schemeClr val="tx1"/>
                  </a:solidFill>
                  <a:latin typeface="Futura Lt BT" pitchFamily="34" charset="0"/>
                </a:defRPr>
              </a:lvl7pPr>
              <a:lvl8pPr marL="3429000" indent="-228600" eaLnBrk="0" fontAlgn="base" hangingPunct="0">
                <a:spcBef>
                  <a:spcPct val="0"/>
                </a:spcBef>
                <a:spcAft>
                  <a:spcPct val="0"/>
                </a:spcAft>
                <a:defRPr sz="1200">
                  <a:solidFill>
                    <a:schemeClr val="tx1"/>
                  </a:solidFill>
                  <a:latin typeface="Futura Lt BT" pitchFamily="34" charset="0"/>
                </a:defRPr>
              </a:lvl8pPr>
              <a:lvl9pPr marL="3886200" indent="-228600" eaLnBrk="0" fontAlgn="base" hangingPunct="0">
                <a:spcBef>
                  <a:spcPct val="0"/>
                </a:spcBef>
                <a:spcAft>
                  <a:spcPct val="0"/>
                </a:spcAft>
                <a:defRPr sz="1200">
                  <a:solidFill>
                    <a:schemeClr val="tx1"/>
                  </a:solidFill>
                  <a:latin typeface="Futura Lt BT" pitchFamily="34" charset="0"/>
                </a:defRPr>
              </a:lvl9pPr>
            </a:lstStyle>
            <a:p>
              <a:pPr algn="l" rtl="0" fontAlgn="base">
                <a:spcBef>
                  <a:spcPct val="50000"/>
                </a:spcBef>
                <a:spcAft>
                  <a:spcPct val="0"/>
                </a:spcAft>
              </a:pPr>
              <a:r>
                <a:rPr lang="en-GB" altLang="en-US" sz="1265" dirty="0" err="1">
                  <a:solidFill>
                    <a:srgbClr val="000000"/>
                  </a:solidFill>
                  <a:latin typeface="Calibri" panose="020F0502020204030204" pitchFamily="34" charset="0"/>
                </a:rPr>
                <a:t>Gweithgareddau</a:t>
              </a:r>
              <a:r>
                <a:rPr lang="en-GB" altLang="en-US" sz="1265" dirty="0">
                  <a:solidFill>
                    <a:srgbClr val="000000"/>
                  </a:solidFill>
                  <a:latin typeface="Calibri" panose="020F0502020204030204" pitchFamily="34" charset="0"/>
                </a:rPr>
                <a:t> </a:t>
              </a:r>
              <a:r>
                <a:rPr lang="en-GB" altLang="en-US" sz="1265" dirty="0" err="1">
                  <a:solidFill>
                    <a:srgbClr val="000000"/>
                  </a:solidFill>
                  <a:latin typeface="Calibri" panose="020F0502020204030204" pitchFamily="34" charset="0"/>
                </a:rPr>
                <a:t>Allgyrsiol</a:t>
              </a:r>
              <a:r>
                <a:rPr lang="en-GB" altLang="en-US" sz="1265" dirty="0">
                  <a:solidFill>
                    <a:srgbClr val="000000"/>
                  </a:solidFill>
                  <a:latin typeface="Calibri" panose="020F0502020204030204" pitchFamily="34" charset="0"/>
                </a:rPr>
                <a:t> | Extra Curricular Activities   </a:t>
              </a:r>
            </a:p>
            <a:p>
              <a:pPr algn="l" rtl="0" fontAlgn="base">
                <a:spcBef>
                  <a:spcPct val="50000"/>
                </a:spcBef>
                <a:spcAft>
                  <a:spcPct val="0"/>
                </a:spcAft>
              </a:pPr>
              <a:r>
                <a:rPr lang="en-GB" altLang="en-US" sz="1265" dirty="0">
                  <a:solidFill>
                    <a:srgbClr val="7030A0"/>
                  </a:solidFill>
                  <a:latin typeface="Calibri" panose="020F0502020204030204" pitchFamily="34" charset="0"/>
                </a:rPr>
                <a:t>Article | </a:t>
              </a:r>
              <a:r>
                <a:rPr lang="en-GB" altLang="en-US" sz="1265" dirty="0" err="1">
                  <a:solidFill>
                    <a:srgbClr val="7030A0"/>
                  </a:solidFill>
                  <a:latin typeface="Calibri" panose="020F0502020204030204" pitchFamily="34" charset="0"/>
                </a:rPr>
                <a:t>Erthygl</a:t>
              </a:r>
              <a:r>
                <a:rPr lang="en-GB" altLang="en-US" sz="1265" dirty="0">
                  <a:solidFill>
                    <a:srgbClr val="7030A0"/>
                  </a:solidFill>
                  <a:latin typeface="Calibri" panose="020F0502020204030204" pitchFamily="34" charset="0"/>
                </a:rPr>
                <a:t> 15 </a:t>
              </a:r>
            </a:p>
          </p:txBody>
        </p:sp>
        <p:sp>
          <p:nvSpPr>
            <p:cNvPr id="8" name="Text Box 9"/>
            <p:cNvSpPr txBox="1">
              <a:spLocks noChangeArrowheads="1"/>
            </p:cNvSpPr>
            <p:nvPr/>
          </p:nvSpPr>
          <p:spPr bwMode="auto">
            <a:xfrm>
              <a:off x="3099046" y="4661079"/>
              <a:ext cx="2262230" cy="5790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200">
                  <a:solidFill>
                    <a:schemeClr val="tx1"/>
                  </a:solidFill>
                  <a:latin typeface="Futura Lt BT" pitchFamily="34" charset="0"/>
                </a:defRPr>
              </a:lvl1pPr>
              <a:lvl2pPr marL="742950" indent="-285750">
                <a:defRPr sz="1200">
                  <a:solidFill>
                    <a:schemeClr val="tx1"/>
                  </a:solidFill>
                  <a:latin typeface="Futura Lt BT" pitchFamily="34" charset="0"/>
                </a:defRPr>
              </a:lvl2pPr>
              <a:lvl3pPr marL="1143000" indent="-228600">
                <a:defRPr sz="1200">
                  <a:solidFill>
                    <a:schemeClr val="tx1"/>
                  </a:solidFill>
                  <a:latin typeface="Futura Lt BT" pitchFamily="34" charset="0"/>
                </a:defRPr>
              </a:lvl3pPr>
              <a:lvl4pPr marL="1600200" indent="-228600">
                <a:defRPr sz="1200">
                  <a:solidFill>
                    <a:schemeClr val="tx1"/>
                  </a:solidFill>
                  <a:latin typeface="Futura Lt BT" pitchFamily="34" charset="0"/>
                </a:defRPr>
              </a:lvl4pPr>
              <a:lvl5pPr marL="2057400" indent="-228600">
                <a:defRPr sz="1200">
                  <a:solidFill>
                    <a:schemeClr val="tx1"/>
                  </a:solidFill>
                  <a:latin typeface="Futura Lt BT" pitchFamily="34" charset="0"/>
                </a:defRPr>
              </a:lvl5pPr>
              <a:lvl6pPr marL="2514600" indent="-228600" eaLnBrk="0" fontAlgn="base" hangingPunct="0">
                <a:spcBef>
                  <a:spcPct val="0"/>
                </a:spcBef>
                <a:spcAft>
                  <a:spcPct val="0"/>
                </a:spcAft>
                <a:defRPr sz="1200">
                  <a:solidFill>
                    <a:schemeClr val="tx1"/>
                  </a:solidFill>
                  <a:latin typeface="Futura Lt BT" pitchFamily="34" charset="0"/>
                </a:defRPr>
              </a:lvl6pPr>
              <a:lvl7pPr marL="2971800" indent="-228600" eaLnBrk="0" fontAlgn="base" hangingPunct="0">
                <a:spcBef>
                  <a:spcPct val="0"/>
                </a:spcBef>
                <a:spcAft>
                  <a:spcPct val="0"/>
                </a:spcAft>
                <a:defRPr sz="1200">
                  <a:solidFill>
                    <a:schemeClr val="tx1"/>
                  </a:solidFill>
                  <a:latin typeface="Futura Lt BT" pitchFamily="34" charset="0"/>
                </a:defRPr>
              </a:lvl7pPr>
              <a:lvl8pPr marL="3429000" indent="-228600" eaLnBrk="0" fontAlgn="base" hangingPunct="0">
                <a:spcBef>
                  <a:spcPct val="0"/>
                </a:spcBef>
                <a:spcAft>
                  <a:spcPct val="0"/>
                </a:spcAft>
                <a:defRPr sz="1200">
                  <a:solidFill>
                    <a:schemeClr val="tx1"/>
                  </a:solidFill>
                  <a:latin typeface="Futura Lt BT" pitchFamily="34" charset="0"/>
                </a:defRPr>
              </a:lvl8pPr>
              <a:lvl9pPr marL="3886200" indent="-228600" eaLnBrk="0" fontAlgn="base" hangingPunct="0">
                <a:spcBef>
                  <a:spcPct val="0"/>
                </a:spcBef>
                <a:spcAft>
                  <a:spcPct val="0"/>
                </a:spcAft>
                <a:defRPr sz="1200">
                  <a:solidFill>
                    <a:schemeClr val="tx1"/>
                  </a:solidFill>
                  <a:latin typeface="Futura Lt BT" pitchFamily="34" charset="0"/>
                </a:defRPr>
              </a:lvl9pPr>
            </a:lstStyle>
            <a:p>
              <a:pPr algn="l" rtl="0" fontAlgn="base">
                <a:spcBef>
                  <a:spcPct val="50000"/>
                </a:spcBef>
                <a:spcAft>
                  <a:spcPct val="0"/>
                </a:spcAft>
              </a:pPr>
              <a:r>
                <a:rPr lang="en-GB" altLang="en-US" sz="1265" dirty="0">
                  <a:solidFill>
                    <a:srgbClr val="000000"/>
                  </a:solidFill>
                  <a:latin typeface="Calibri" panose="020F0502020204030204" pitchFamily="34" charset="0"/>
                </a:rPr>
                <a:t>Ethos </a:t>
              </a:r>
              <a:r>
                <a:rPr lang="en-GB" altLang="en-US" sz="1265" dirty="0" err="1">
                  <a:solidFill>
                    <a:srgbClr val="000000"/>
                  </a:solidFill>
                  <a:latin typeface="Calibri" panose="020F0502020204030204" pitchFamily="34" charset="0"/>
                </a:rPr>
                <a:t>yr</a:t>
              </a:r>
              <a:r>
                <a:rPr lang="en-GB" altLang="en-US" sz="1265" dirty="0">
                  <a:solidFill>
                    <a:srgbClr val="000000"/>
                  </a:solidFill>
                  <a:latin typeface="Calibri" panose="020F0502020204030204" pitchFamily="34" charset="0"/>
                </a:rPr>
                <a:t> Ysgol | School Ethos </a:t>
              </a:r>
            </a:p>
            <a:p>
              <a:pPr algn="l" rtl="0" fontAlgn="base">
                <a:spcBef>
                  <a:spcPct val="50000"/>
                </a:spcBef>
                <a:spcAft>
                  <a:spcPct val="0"/>
                </a:spcAft>
              </a:pPr>
              <a:r>
                <a:rPr lang="en-GB" altLang="en-US" sz="1265" dirty="0">
                  <a:solidFill>
                    <a:srgbClr val="7030A0"/>
                  </a:solidFill>
                  <a:latin typeface="Calibri" panose="020F0502020204030204" pitchFamily="34" charset="0"/>
                </a:rPr>
                <a:t>Articles | </a:t>
              </a:r>
              <a:r>
                <a:rPr lang="en-GB" altLang="en-US" sz="1265" dirty="0" err="1">
                  <a:solidFill>
                    <a:srgbClr val="7030A0"/>
                  </a:solidFill>
                  <a:latin typeface="Calibri" panose="020F0502020204030204" pitchFamily="34" charset="0"/>
                </a:rPr>
                <a:t>Erthyglau</a:t>
              </a:r>
              <a:r>
                <a:rPr lang="en-GB" altLang="en-US" sz="1265" dirty="0">
                  <a:solidFill>
                    <a:srgbClr val="7030A0"/>
                  </a:solidFill>
                  <a:latin typeface="Calibri" panose="020F0502020204030204" pitchFamily="34" charset="0"/>
                </a:rPr>
                <a:t> 28 / 29</a:t>
              </a:r>
            </a:p>
          </p:txBody>
        </p:sp>
        <p:sp>
          <p:nvSpPr>
            <p:cNvPr id="9" name="Text Box 4"/>
            <p:cNvSpPr txBox="1">
              <a:spLocks noChangeArrowheads="1"/>
            </p:cNvSpPr>
            <p:nvPr/>
          </p:nvSpPr>
          <p:spPr bwMode="auto">
            <a:xfrm>
              <a:off x="6145549" y="3020953"/>
              <a:ext cx="1387172" cy="5790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200">
                  <a:solidFill>
                    <a:schemeClr val="tx1"/>
                  </a:solidFill>
                  <a:latin typeface="Futura Lt BT" pitchFamily="34" charset="0"/>
                </a:defRPr>
              </a:lvl1pPr>
              <a:lvl2pPr marL="742950" indent="-285750">
                <a:defRPr sz="1200">
                  <a:solidFill>
                    <a:schemeClr val="tx1"/>
                  </a:solidFill>
                  <a:latin typeface="Futura Lt BT" pitchFamily="34" charset="0"/>
                </a:defRPr>
              </a:lvl2pPr>
              <a:lvl3pPr marL="1143000" indent="-228600">
                <a:defRPr sz="1200">
                  <a:solidFill>
                    <a:schemeClr val="tx1"/>
                  </a:solidFill>
                  <a:latin typeface="Futura Lt BT" pitchFamily="34" charset="0"/>
                </a:defRPr>
              </a:lvl3pPr>
              <a:lvl4pPr marL="1600200" indent="-228600">
                <a:defRPr sz="1200">
                  <a:solidFill>
                    <a:schemeClr val="tx1"/>
                  </a:solidFill>
                  <a:latin typeface="Futura Lt BT" pitchFamily="34" charset="0"/>
                </a:defRPr>
              </a:lvl4pPr>
              <a:lvl5pPr marL="2057400" indent="-228600">
                <a:defRPr sz="1200">
                  <a:solidFill>
                    <a:schemeClr val="tx1"/>
                  </a:solidFill>
                  <a:latin typeface="Futura Lt BT" pitchFamily="34" charset="0"/>
                </a:defRPr>
              </a:lvl5pPr>
              <a:lvl6pPr marL="2514600" indent="-228600" eaLnBrk="0" fontAlgn="base" hangingPunct="0">
                <a:spcBef>
                  <a:spcPct val="0"/>
                </a:spcBef>
                <a:spcAft>
                  <a:spcPct val="0"/>
                </a:spcAft>
                <a:defRPr sz="1200">
                  <a:solidFill>
                    <a:schemeClr val="tx1"/>
                  </a:solidFill>
                  <a:latin typeface="Futura Lt BT" pitchFamily="34" charset="0"/>
                </a:defRPr>
              </a:lvl6pPr>
              <a:lvl7pPr marL="2971800" indent="-228600" eaLnBrk="0" fontAlgn="base" hangingPunct="0">
                <a:spcBef>
                  <a:spcPct val="0"/>
                </a:spcBef>
                <a:spcAft>
                  <a:spcPct val="0"/>
                </a:spcAft>
                <a:defRPr sz="1200">
                  <a:solidFill>
                    <a:schemeClr val="tx1"/>
                  </a:solidFill>
                  <a:latin typeface="Futura Lt BT" pitchFamily="34" charset="0"/>
                </a:defRPr>
              </a:lvl7pPr>
              <a:lvl8pPr marL="3429000" indent="-228600" eaLnBrk="0" fontAlgn="base" hangingPunct="0">
                <a:spcBef>
                  <a:spcPct val="0"/>
                </a:spcBef>
                <a:spcAft>
                  <a:spcPct val="0"/>
                </a:spcAft>
                <a:defRPr sz="1200">
                  <a:solidFill>
                    <a:schemeClr val="tx1"/>
                  </a:solidFill>
                  <a:latin typeface="Futura Lt BT" pitchFamily="34" charset="0"/>
                </a:defRPr>
              </a:lvl8pPr>
              <a:lvl9pPr marL="3886200" indent="-228600" eaLnBrk="0" fontAlgn="base" hangingPunct="0">
                <a:spcBef>
                  <a:spcPct val="0"/>
                </a:spcBef>
                <a:spcAft>
                  <a:spcPct val="0"/>
                </a:spcAft>
                <a:defRPr sz="1200">
                  <a:solidFill>
                    <a:schemeClr val="tx1"/>
                  </a:solidFill>
                  <a:latin typeface="Futura Lt BT" pitchFamily="34" charset="0"/>
                </a:defRPr>
              </a:lvl9pPr>
            </a:lstStyle>
            <a:p>
              <a:pPr algn="l" rtl="0" fontAlgn="base">
                <a:spcBef>
                  <a:spcPct val="50000"/>
                </a:spcBef>
                <a:spcAft>
                  <a:spcPct val="0"/>
                </a:spcAft>
              </a:pPr>
              <a:r>
                <a:rPr lang="en-GB" altLang="en-US" sz="1265" dirty="0">
                  <a:solidFill>
                    <a:srgbClr val="000000"/>
                  </a:solidFill>
                  <a:latin typeface="Calibri" panose="020F0502020204030204" pitchFamily="34" charset="0"/>
                </a:rPr>
                <a:t>ADCDF| ESDGC  </a:t>
              </a:r>
            </a:p>
            <a:p>
              <a:pPr algn="l" rtl="0" fontAlgn="base">
                <a:spcBef>
                  <a:spcPct val="50000"/>
                </a:spcBef>
                <a:spcAft>
                  <a:spcPct val="0"/>
                </a:spcAft>
              </a:pPr>
              <a:r>
                <a:rPr lang="en-GB" altLang="en-US" sz="1265" dirty="0">
                  <a:solidFill>
                    <a:srgbClr val="7030A0"/>
                  </a:solidFill>
                  <a:latin typeface="Calibri" panose="020F0502020204030204" pitchFamily="34" charset="0"/>
                </a:rPr>
                <a:t>Article | </a:t>
              </a:r>
              <a:r>
                <a:rPr lang="en-GB" altLang="en-US" sz="1265" dirty="0" err="1">
                  <a:solidFill>
                    <a:srgbClr val="7030A0"/>
                  </a:solidFill>
                  <a:latin typeface="Calibri" panose="020F0502020204030204" pitchFamily="34" charset="0"/>
                </a:rPr>
                <a:t>Erthygl</a:t>
              </a:r>
              <a:r>
                <a:rPr lang="en-GB" altLang="en-US" sz="1265" dirty="0">
                  <a:solidFill>
                    <a:srgbClr val="7030A0"/>
                  </a:solidFill>
                  <a:latin typeface="Calibri" panose="020F0502020204030204" pitchFamily="34" charset="0"/>
                </a:rPr>
                <a:t> 2 </a:t>
              </a:r>
            </a:p>
          </p:txBody>
        </p:sp>
        <p:sp>
          <p:nvSpPr>
            <p:cNvPr id="10" name="Text Box 7"/>
            <p:cNvSpPr txBox="1">
              <a:spLocks noChangeArrowheads="1"/>
            </p:cNvSpPr>
            <p:nvPr/>
          </p:nvSpPr>
          <p:spPr bwMode="auto">
            <a:xfrm>
              <a:off x="5583418" y="3903512"/>
              <a:ext cx="2410330" cy="871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200">
                  <a:solidFill>
                    <a:schemeClr val="tx1"/>
                  </a:solidFill>
                  <a:latin typeface="Futura Lt BT" pitchFamily="34" charset="0"/>
                </a:defRPr>
              </a:lvl1pPr>
              <a:lvl2pPr marL="742950" indent="-285750">
                <a:defRPr sz="1200">
                  <a:solidFill>
                    <a:schemeClr val="tx1"/>
                  </a:solidFill>
                  <a:latin typeface="Futura Lt BT" pitchFamily="34" charset="0"/>
                </a:defRPr>
              </a:lvl2pPr>
              <a:lvl3pPr marL="1143000" indent="-228600">
                <a:defRPr sz="1200">
                  <a:solidFill>
                    <a:schemeClr val="tx1"/>
                  </a:solidFill>
                  <a:latin typeface="Futura Lt BT" pitchFamily="34" charset="0"/>
                </a:defRPr>
              </a:lvl3pPr>
              <a:lvl4pPr marL="1600200" indent="-228600">
                <a:defRPr sz="1200">
                  <a:solidFill>
                    <a:schemeClr val="tx1"/>
                  </a:solidFill>
                  <a:latin typeface="Futura Lt BT" pitchFamily="34" charset="0"/>
                </a:defRPr>
              </a:lvl4pPr>
              <a:lvl5pPr marL="2057400" indent="-228600">
                <a:defRPr sz="1200">
                  <a:solidFill>
                    <a:schemeClr val="tx1"/>
                  </a:solidFill>
                  <a:latin typeface="Futura Lt BT" pitchFamily="34" charset="0"/>
                </a:defRPr>
              </a:lvl5pPr>
              <a:lvl6pPr marL="2514600" indent="-228600" eaLnBrk="0" fontAlgn="base" hangingPunct="0">
                <a:spcBef>
                  <a:spcPct val="0"/>
                </a:spcBef>
                <a:spcAft>
                  <a:spcPct val="0"/>
                </a:spcAft>
                <a:defRPr sz="1200">
                  <a:solidFill>
                    <a:schemeClr val="tx1"/>
                  </a:solidFill>
                  <a:latin typeface="Futura Lt BT" pitchFamily="34" charset="0"/>
                </a:defRPr>
              </a:lvl6pPr>
              <a:lvl7pPr marL="2971800" indent="-228600" eaLnBrk="0" fontAlgn="base" hangingPunct="0">
                <a:spcBef>
                  <a:spcPct val="0"/>
                </a:spcBef>
                <a:spcAft>
                  <a:spcPct val="0"/>
                </a:spcAft>
                <a:defRPr sz="1200">
                  <a:solidFill>
                    <a:schemeClr val="tx1"/>
                  </a:solidFill>
                  <a:latin typeface="Futura Lt BT" pitchFamily="34" charset="0"/>
                </a:defRPr>
              </a:lvl7pPr>
              <a:lvl8pPr marL="3429000" indent="-228600" eaLnBrk="0" fontAlgn="base" hangingPunct="0">
                <a:spcBef>
                  <a:spcPct val="0"/>
                </a:spcBef>
                <a:spcAft>
                  <a:spcPct val="0"/>
                </a:spcAft>
                <a:defRPr sz="1200">
                  <a:solidFill>
                    <a:schemeClr val="tx1"/>
                  </a:solidFill>
                  <a:latin typeface="Futura Lt BT" pitchFamily="34" charset="0"/>
                </a:defRPr>
              </a:lvl8pPr>
              <a:lvl9pPr marL="3886200" indent="-228600" eaLnBrk="0" fontAlgn="base" hangingPunct="0">
                <a:spcBef>
                  <a:spcPct val="0"/>
                </a:spcBef>
                <a:spcAft>
                  <a:spcPct val="0"/>
                </a:spcAft>
                <a:defRPr sz="1200">
                  <a:solidFill>
                    <a:schemeClr val="tx1"/>
                  </a:solidFill>
                  <a:latin typeface="Futura Lt BT" pitchFamily="34" charset="0"/>
                </a:defRPr>
              </a:lvl9pPr>
            </a:lstStyle>
            <a:p>
              <a:pPr algn="l" rtl="0" fontAlgn="base">
                <a:spcBef>
                  <a:spcPct val="50000"/>
                </a:spcBef>
                <a:spcAft>
                  <a:spcPct val="0"/>
                </a:spcAft>
              </a:pPr>
              <a:r>
                <a:rPr lang="en-GB" altLang="en-US" sz="1265" dirty="0" err="1">
                  <a:solidFill>
                    <a:srgbClr val="000000"/>
                  </a:solidFill>
                  <a:latin typeface="Calibri" panose="020F0502020204030204" pitchFamily="34" charset="0"/>
                </a:rPr>
                <a:t>Ysgolion</a:t>
              </a:r>
              <a:r>
                <a:rPr lang="en-GB" altLang="en-US" sz="1265" dirty="0">
                  <a:solidFill>
                    <a:srgbClr val="000000"/>
                  </a:solidFill>
                  <a:latin typeface="Calibri" panose="020F0502020204030204" pitchFamily="34" charset="0"/>
                </a:rPr>
                <a:t> </a:t>
              </a:r>
              <a:r>
                <a:rPr lang="en-GB" altLang="en-US" sz="1265" dirty="0" err="1">
                  <a:solidFill>
                    <a:srgbClr val="000000"/>
                  </a:solidFill>
                  <a:latin typeface="Calibri" panose="020F0502020204030204" pitchFamily="34" charset="0"/>
                </a:rPr>
                <a:t>Iach</a:t>
              </a:r>
              <a:r>
                <a:rPr lang="en-GB" altLang="en-US" sz="1265" dirty="0">
                  <a:solidFill>
                    <a:srgbClr val="000000"/>
                  </a:solidFill>
                  <a:latin typeface="Calibri" panose="020F0502020204030204" pitchFamily="34" charset="0"/>
                </a:rPr>
                <a:t>/Eco </a:t>
              </a:r>
            </a:p>
            <a:p>
              <a:pPr algn="l" rtl="0" fontAlgn="base">
                <a:spcBef>
                  <a:spcPct val="50000"/>
                </a:spcBef>
                <a:spcAft>
                  <a:spcPct val="0"/>
                </a:spcAft>
              </a:pPr>
              <a:r>
                <a:rPr lang="en-GB" altLang="en-US" sz="1265" dirty="0">
                  <a:solidFill>
                    <a:srgbClr val="000000"/>
                  </a:solidFill>
                  <a:latin typeface="Calibri" panose="020F0502020204030204" pitchFamily="34" charset="0"/>
                </a:rPr>
                <a:t>|Healthy/Eco Schools </a:t>
              </a:r>
            </a:p>
            <a:p>
              <a:pPr algn="l" rtl="0" fontAlgn="base">
                <a:spcBef>
                  <a:spcPct val="50000"/>
                </a:spcBef>
                <a:spcAft>
                  <a:spcPct val="0"/>
                </a:spcAft>
              </a:pPr>
              <a:r>
                <a:rPr lang="en-GB" altLang="en-US" sz="1265" dirty="0">
                  <a:solidFill>
                    <a:srgbClr val="7030A0"/>
                  </a:solidFill>
                  <a:latin typeface="Calibri" panose="020F0502020204030204" pitchFamily="34" charset="0"/>
                </a:rPr>
                <a:t>Article | </a:t>
              </a:r>
              <a:r>
                <a:rPr lang="en-GB" altLang="en-US" sz="1265" dirty="0" err="1">
                  <a:solidFill>
                    <a:srgbClr val="7030A0"/>
                  </a:solidFill>
                  <a:latin typeface="Calibri" panose="020F0502020204030204" pitchFamily="34" charset="0"/>
                </a:rPr>
                <a:t>Erthygl</a:t>
              </a:r>
              <a:r>
                <a:rPr lang="en-GB" altLang="en-US" sz="1265" dirty="0">
                  <a:solidFill>
                    <a:srgbClr val="7030A0"/>
                  </a:solidFill>
                  <a:latin typeface="Calibri" panose="020F0502020204030204" pitchFamily="34" charset="0"/>
                </a:rPr>
                <a:t> 24 –</a:t>
              </a:r>
            </a:p>
          </p:txBody>
        </p:sp>
        <p:sp>
          <p:nvSpPr>
            <p:cNvPr id="11" name="Text Box 3"/>
            <p:cNvSpPr txBox="1">
              <a:spLocks noChangeArrowheads="1"/>
            </p:cNvSpPr>
            <p:nvPr/>
          </p:nvSpPr>
          <p:spPr bwMode="auto">
            <a:xfrm>
              <a:off x="5496940" y="2205053"/>
              <a:ext cx="2267328" cy="773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200">
                  <a:solidFill>
                    <a:schemeClr val="tx1"/>
                  </a:solidFill>
                  <a:latin typeface="Futura Lt BT" pitchFamily="34" charset="0"/>
                </a:defRPr>
              </a:lvl1pPr>
              <a:lvl2pPr marL="742950" indent="-285750">
                <a:defRPr sz="1200">
                  <a:solidFill>
                    <a:schemeClr val="tx1"/>
                  </a:solidFill>
                  <a:latin typeface="Futura Lt BT" pitchFamily="34" charset="0"/>
                </a:defRPr>
              </a:lvl2pPr>
              <a:lvl3pPr marL="1143000" indent="-228600">
                <a:defRPr sz="1200">
                  <a:solidFill>
                    <a:schemeClr val="tx1"/>
                  </a:solidFill>
                  <a:latin typeface="Futura Lt BT" pitchFamily="34" charset="0"/>
                </a:defRPr>
              </a:lvl3pPr>
              <a:lvl4pPr marL="1600200" indent="-228600">
                <a:defRPr sz="1200">
                  <a:solidFill>
                    <a:schemeClr val="tx1"/>
                  </a:solidFill>
                  <a:latin typeface="Futura Lt BT" pitchFamily="34" charset="0"/>
                </a:defRPr>
              </a:lvl4pPr>
              <a:lvl5pPr marL="2057400" indent="-228600">
                <a:defRPr sz="1200">
                  <a:solidFill>
                    <a:schemeClr val="tx1"/>
                  </a:solidFill>
                  <a:latin typeface="Futura Lt BT" pitchFamily="34" charset="0"/>
                </a:defRPr>
              </a:lvl5pPr>
              <a:lvl6pPr marL="2514600" indent="-228600" eaLnBrk="0" fontAlgn="base" hangingPunct="0">
                <a:spcBef>
                  <a:spcPct val="0"/>
                </a:spcBef>
                <a:spcAft>
                  <a:spcPct val="0"/>
                </a:spcAft>
                <a:defRPr sz="1200">
                  <a:solidFill>
                    <a:schemeClr val="tx1"/>
                  </a:solidFill>
                  <a:latin typeface="Futura Lt BT" pitchFamily="34" charset="0"/>
                </a:defRPr>
              </a:lvl6pPr>
              <a:lvl7pPr marL="2971800" indent="-228600" eaLnBrk="0" fontAlgn="base" hangingPunct="0">
                <a:spcBef>
                  <a:spcPct val="0"/>
                </a:spcBef>
                <a:spcAft>
                  <a:spcPct val="0"/>
                </a:spcAft>
                <a:defRPr sz="1200">
                  <a:solidFill>
                    <a:schemeClr val="tx1"/>
                  </a:solidFill>
                  <a:latin typeface="Futura Lt BT" pitchFamily="34" charset="0"/>
                </a:defRPr>
              </a:lvl7pPr>
              <a:lvl8pPr marL="3429000" indent="-228600" eaLnBrk="0" fontAlgn="base" hangingPunct="0">
                <a:spcBef>
                  <a:spcPct val="0"/>
                </a:spcBef>
                <a:spcAft>
                  <a:spcPct val="0"/>
                </a:spcAft>
                <a:defRPr sz="1200">
                  <a:solidFill>
                    <a:schemeClr val="tx1"/>
                  </a:solidFill>
                  <a:latin typeface="Futura Lt BT" pitchFamily="34" charset="0"/>
                </a:defRPr>
              </a:lvl8pPr>
              <a:lvl9pPr marL="3886200" indent="-228600" eaLnBrk="0" fontAlgn="base" hangingPunct="0">
                <a:spcBef>
                  <a:spcPct val="0"/>
                </a:spcBef>
                <a:spcAft>
                  <a:spcPct val="0"/>
                </a:spcAft>
                <a:defRPr sz="1200">
                  <a:solidFill>
                    <a:schemeClr val="tx1"/>
                  </a:solidFill>
                  <a:latin typeface="Futura Lt BT" pitchFamily="34" charset="0"/>
                </a:defRPr>
              </a:lvl9pPr>
            </a:lstStyle>
            <a:p>
              <a:pPr algn="l" rtl="0" fontAlgn="base">
                <a:spcBef>
                  <a:spcPct val="50000"/>
                </a:spcBef>
                <a:spcAft>
                  <a:spcPct val="0"/>
                </a:spcAft>
              </a:pPr>
              <a:r>
                <a:rPr lang="en-GB" altLang="en-US" sz="1265" dirty="0">
                  <a:solidFill>
                    <a:srgbClr val="000000"/>
                  </a:solidFill>
                  <a:latin typeface="Calibri" panose="020F0502020204030204" pitchFamily="34" charset="0"/>
                </a:rPr>
                <a:t>Y </a:t>
              </a:r>
              <a:r>
                <a:rPr lang="en-GB" altLang="en-US" sz="1265" dirty="0" err="1">
                  <a:solidFill>
                    <a:srgbClr val="000000"/>
                  </a:solidFill>
                  <a:latin typeface="Calibri" panose="020F0502020204030204" pitchFamily="34" charset="0"/>
                </a:rPr>
                <a:t>Cyfnod</a:t>
              </a:r>
              <a:r>
                <a:rPr lang="en-GB" altLang="en-US" sz="1265" dirty="0">
                  <a:solidFill>
                    <a:srgbClr val="000000"/>
                  </a:solidFill>
                  <a:latin typeface="Calibri" panose="020F0502020204030204" pitchFamily="34" charset="0"/>
                </a:rPr>
                <a:t> Sylfaen | Foundation Phase </a:t>
              </a:r>
            </a:p>
            <a:p>
              <a:pPr algn="l" rtl="0" fontAlgn="base">
                <a:spcBef>
                  <a:spcPct val="50000"/>
                </a:spcBef>
                <a:spcAft>
                  <a:spcPct val="0"/>
                </a:spcAft>
              </a:pPr>
              <a:r>
                <a:rPr lang="en-GB" altLang="en-US" sz="1265" dirty="0">
                  <a:solidFill>
                    <a:srgbClr val="7030A0"/>
                  </a:solidFill>
                  <a:latin typeface="Calibri" panose="020F0502020204030204" pitchFamily="34" charset="0"/>
                </a:rPr>
                <a:t>Article | </a:t>
              </a:r>
              <a:r>
                <a:rPr lang="en-GB" altLang="en-US" sz="1265" dirty="0" err="1">
                  <a:solidFill>
                    <a:srgbClr val="7030A0"/>
                  </a:solidFill>
                  <a:latin typeface="Calibri" panose="020F0502020204030204" pitchFamily="34" charset="0"/>
                </a:rPr>
                <a:t>Erthyglau</a:t>
              </a:r>
              <a:r>
                <a:rPr lang="en-GB" altLang="en-US" sz="1265" dirty="0">
                  <a:solidFill>
                    <a:srgbClr val="7030A0"/>
                  </a:solidFill>
                  <a:latin typeface="Calibri" panose="020F0502020204030204" pitchFamily="34" charset="0"/>
                </a:rPr>
                <a:t> 28/29/31 </a:t>
              </a:r>
            </a:p>
          </p:txBody>
        </p:sp>
        <p:sp>
          <p:nvSpPr>
            <p:cNvPr id="12" name="Text Box 5"/>
            <p:cNvSpPr txBox="1">
              <a:spLocks noChangeArrowheads="1"/>
            </p:cNvSpPr>
            <p:nvPr/>
          </p:nvSpPr>
          <p:spPr bwMode="auto">
            <a:xfrm>
              <a:off x="3318849" y="1829347"/>
              <a:ext cx="2089547" cy="773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200">
                  <a:solidFill>
                    <a:schemeClr val="tx1"/>
                  </a:solidFill>
                  <a:latin typeface="Futura Lt BT" pitchFamily="34" charset="0"/>
                </a:defRPr>
              </a:lvl1pPr>
              <a:lvl2pPr marL="742950" indent="-285750">
                <a:defRPr sz="1200">
                  <a:solidFill>
                    <a:schemeClr val="tx1"/>
                  </a:solidFill>
                  <a:latin typeface="Futura Lt BT" pitchFamily="34" charset="0"/>
                </a:defRPr>
              </a:lvl2pPr>
              <a:lvl3pPr marL="1143000" indent="-228600">
                <a:defRPr sz="1200">
                  <a:solidFill>
                    <a:schemeClr val="tx1"/>
                  </a:solidFill>
                  <a:latin typeface="Futura Lt BT" pitchFamily="34" charset="0"/>
                </a:defRPr>
              </a:lvl3pPr>
              <a:lvl4pPr marL="1600200" indent="-228600">
                <a:defRPr sz="1200">
                  <a:solidFill>
                    <a:schemeClr val="tx1"/>
                  </a:solidFill>
                  <a:latin typeface="Futura Lt BT" pitchFamily="34" charset="0"/>
                </a:defRPr>
              </a:lvl4pPr>
              <a:lvl5pPr marL="2057400" indent="-228600">
                <a:defRPr sz="1200">
                  <a:solidFill>
                    <a:schemeClr val="tx1"/>
                  </a:solidFill>
                  <a:latin typeface="Futura Lt BT" pitchFamily="34" charset="0"/>
                </a:defRPr>
              </a:lvl5pPr>
              <a:lvl6pPr marL="2514600" indent="-228600" eaLnBrk="0" fontAlgn="base" hangingPunct="0">
                <a:spcBef>
                  <a:spcPct val="0"/>
                </a:spcBef>
                <a:spcAft>
                  <a:spcPct val="0"/>
                </a:spcAft>
                <a:defRPr sz="1200">
                  <a:solidFill>
                    <a:schemeClr val="tx1"/>
                  </a:solidFill>
                  <a:latin typeface="Futura Lt BT" pitchFamily="34" charset="0"/>
                </a:defRPr>
              </a:lvl6pPr>
              <a:lvl7pPr marL="2971800" indent="-228600" eaLnBrk="0" fontAlgn="base" hangingPunct="0">
                <a:spcBef>
                  <a:spcPct val="0"/>
                </a:spcBef>
                <a:spcAft>
                  <a:spcPct val="0"/>
                </a:spcAft>
                <a:defRPr sz="1200">
                  <a:solidFill>
                    <a:schemeClr val="tx1"/>
                  </a:solidFill>
                  <a:latin typeface="Futura Lt BT" pitchFamily="34" charset="0"/>
                </a:defRPr>
              </a:lvl7pPr>
              <a:lvl8pPr marL="3429000" indent="-228600" eaLnBrk="0" fontAlgn="base" hangingPunct="0">
                <a:spcBef>
                  <a:spcPct val="0"/>
                </a:spcBef>
                <a:spcAft>
                  <a:spcPct val="0"/>
                </a:spcAft>
                <a:defRPr sz="1200">
                  <a:solidFill>
                    <a:schemeClr val="tx1"/>
                  </a:solidFill>
                  <a:latin typeface="Futura Lt BT" pitchFamily="34" charset="0"/>
                </a:defRPr>
              </a:lvl8pPr>
              <a:lvl9pPr marL="3886200" indent="-228600" eaLnBrk="0" fontAlgn="base" hangingPunct="0">
                <a:spcBef>
                  <a:spcPct val="0"/>
                </a:spcBef>
                <a:spcAft>
                  <a:spcPct val="0"/>
                </a:spcAft>
                <a:defRPr sz="1200">
                  <a:solidFill>
                    <a:schemeClr val="tx1"/>
                  </a:solidFill>
                  <a:latin typeface="Futura Lt BT" pitchFamily="34" charset="0"/>
                </a:defRPr>
              </a:lvl9pPr>
            </a:lstStyle>
            <a:p>
              <a:pPr algn="l" rtl="0" fontAlgn="base">
                <a:spcBef>
                  <a:spcPct val="50000"/>
                </a:spcBef>
                <a:spcAft>
                  <a:spcPct val="0"/>
                </a:spcAft>
              </a:pPr>
              <a:r>
                <a:rPr lang="en-GB" altLang="en-US" sz="1265" dirty="0" err="1">
                  <a:solidFill>
                    <a:srgbClr val="000000"/>
                  </a:solidFill>
                  <a:latin typeface="Calibri" panose="020F0502020204030204" pitchFamily="34" charset="0"/>
                </a:rPr>
                <a:t>Arfer</a:t>
              </a:r>
              <a:r>
                <a:rPr lang="en-GB" altLang="en-US" sz="1265" dirty="0">
                  <a:solidFill>
                    <a:srgbClr val="000000"/>
                  </a:solidFill>
                  <a:latin typeface="Calibri" panose="020F0502020204030204" pitchFamily="34" charset="0"/>
                </a:rPr>
                <a:t> </a:t>
              </a:r>
              <a:r>
                <a:rPr lang="en-GB" altLang="en-US" sz="1265" dirty="0" err="1">
                  <a:solidFill>
                    <a:srgbClr val="000000"/>
                  </a:solidFill>
                  <a:latin typeface="Calibri" panose="020F0502020204030204" pitchFamily="34" charset="0"/>
                </a:rPr>
                <a:t>Adferol</a:t>
              </a:r>
              <a:r>
                <a:rPr lang="en-GB" altLang="en-US" sz="1265" dirty="0">
                  <a:solidFill>
                    <a:srgbClr val="000000"/>
                  </a:solidFill>
                  <a:latin typeface="Calibri" panose="020F0502020204030204" pitchFamily="34" charset="0"/>
                </a:rPr>
                <a:t> | Restorative Practice </a:t>
              </a:r>
            </a:p>
            <a:p>
              <a:pPr algn="l" rtl="0" fontAlgn="base">
                <a:spcBef>
                  <a:spcPct val="50000"/>
                </a:spcBef>
                <a:spcAft>
                  <a:spcPct val="0"/>
                </a:spcAft>
              </a:pPr>
              <a:r>
                <a:rPr lang="en-GB" altLang="en-US" sz="1265" dirty="0">
                  <a:solidFill>
                    <a:srgbClr val="7030A0"/>
                  </a:solidFill>
                  <a:latin typeface="Calibri" panose="020F0502020204030204" pitchFamily="34" charset="0"/>
                </a:rPr>
                <a:t>Articles | </a:t>
              </a:r>
              <a:r>
                <a:rPr lang="en-GB" altLang="en-US" sz="1265" dirty="0" err="1">
                  <a:solidFill>
                    <a:srgbClr val="7030A0"/>
                  </a:solidFill>
                  <a:latin typeface="Calibri" panose="020F0502020204030204" pitchFamily="34" charset="0"/>
                </a:rPr>
                <a:t>Erthyglau</a:t>
              </a:r>
              <a:r>
                <a:rPr lang="en-GB" altLang="en-US" sz="1265" dirty="0">
                  <a:solidFill>
                    <a:srgbClr val="7030A0"/>
                  </a:solidFill>
                  <a:latin typeface="Calibri" panose="020F0502020204030204" pitchFamily="34" charset="0"/>
                </a:rPr>
                <a:t> 12/36/17</a:t>
              </a:r>
            </a:p>
          </p:txBody>
        </p:sp>
        <p:sp>
          <p:nvSpPr>
            <p:cNvPr id="13" name="TextBox 12"/>
            <p:cNvSpPr txBox="1"/>
            <p:nvPr/>
          </p:nvSpPr>
          <p:spPr>
            <a:xfrm>
              <a:off x="1516088" y="2205053"/>
              <a:ext cx="1799168" cy="95727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24109" tIns="24109" rIns="24109" bIns="24109" numCol="1" spcCol="38100" rtlCol="0" anchor="t">
              <a:spAutoFit/>
            </a:bodyPr>
            <a:lstStyle/>
            <a:p>
              <a:pPr algn="l" rtl="0" fontAlgn="base">
                <a:spcBef>
                  <a:spcPct val="50000"/>
                </a:spcBef>
                <a:spcAft>
                  <a:spcPct val="0"/>
                </a:spcAft>
              </a:pPr>
              <a:r>
                <a:rPr lang="en-GB" altLang="en-US" sz="1265" dirty="0" err="1">
                  <a:latin typeface="Calibri" panose="020F0502020204030204" pitchFamily="34" charset="0"/>
                </a:rPr>
                <a:t>Gwrthfwlio</a:t>
              </a:r>
              <a:r>
                <a:rPr lang="en-GB" altLang="en-US" sz="1265" dirty="0">
                  <a:latin typeface="Calibri" panose="020F0502020204030204" pitchFamily="34" charset="0"/>
                </a:rPr>
                <a:t> | Anti Bullying </a:t>
              </a:r>
            </a:p>
            <a:p>
              <a:pPr algn="l" rtl="0" fontAlgn="base">
                <a:spcBef>
                  <a:spcPct val="50000"/>
                </a:spcBef>
                <a:spcAft>
                  <a:spcPct val="0"/>
                </a:spcAft>
              </a:pPr>
              <a:r>
                <a:rPr lang="en-GB" altLang="en-US" sz="1265" dirty="0">
                  <a:solidFill>
                    <a:srgbClr val="7030A0"/>
                  </a:solidFill>
                  <a:latin typeface="Calibri" panose="020F0502020204030204" pitchFamily="34" charset="0"/>
                </a:rPr>
                <a:t>Article | </a:t>
              </a:r>
              <a:r>
                <a:rPr lang="en-GB" altLang="en-US" sz="1265" dirty="0" err="1">
                  <a:solidFill>
                    <a:srgbClr val="7030A0"/>
                  </a:solidFill>
                  <a:latin typeface="Calibri" panose="020F0502020204030204" pitchFamily="34" charset="0"/>
                </a:rPr>
                <a:t>Erthygl</a:t>
              </a:r>
              <a:r>
                <a:rPr lang="en-GB" altLang="en-US" sz="1265" dirty="0">
                  <a:solidFill>
                    <a:srgbClr val="7030A0"/>
                  </a:solidFill>
                  <a:latin typeface="Calibri" panose="020F0502020204030204" pitchFamily="34" charset="0"/>
                </a:rPr>
                <a:t> 19 </a:t>
              </a:r>
            </a:p>
            <a:p>
              <a:pPr rtl="0" latinLnBrk="1" hangingPunct="0"/>
              <a:endParaRPr lang="en-GB" sz="2109" dirty="0">
                <a:sym typeface="Helvetica Neue"/>
              </a:endParaRPr>
            </a:p>
          </p:txBody>
        </p:sp>
        <p:sp>
          <p:nvSpPr>
            <p:cNvPr id="14" name="Text Box 10"/>
            <p:cNvSpPr txBox="1">
              <a:spLocks noChangeArrowheads="1"/>
            </p:cNvSpPr>
            <p:nvPr/>
          </p:nvSpPr>
          <p:spPr bwMode="auto">
            <a:xfrm>
              <a:off x="4144802" y="3428622"/>
              <a:ext cx="843856" cy="498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200">
                  <a:solidFill>
                    <a:schemeClr val="tx1"/>
                  </a:solidFill>
                  <a:latin typeface="Futura Lt BT" pitchFamily="34" charset="0"/>
                </a:defRPr>
              </a:lvl1pPr>
              <a:lvl2pPr marL="742950" indent="-285750">
                <a:defRPr sz="1200">
                  <a:solidFill>
                    <a:schemeClr val="tx1"/>
                  </a:solidFill>
                  <a:latin typeface="Futura Lt BT" pitchFamily="34" charset="0"/>
                </a:defRPr>
              </a:lvl2pPr>
              <a:lvl3pPr marL="1143000" indent="-228600">
                <a:defRPr sz="1200">
                  <a:solidFill>
                    <a:schemeClr val="tx1"/>
                  </a:solidFill>
                  <a:latin typeface="Futura Lt BT" pitchFamily="34" charset="0"/>
                </a:defRPr>
              </a:lvl3pPr>
              <a:lvl4pPr marL="1600200" indent="-228600">
                <a:defRPr sz="1200">
                  <a:solidFill>
                    <a:schemeClr val="tx1"/>
                  </a:solidFill>
                  <a:latin typeface="Futura Lt BT" pitchFamily="34" charset="0"/>
                </a:defRPr>
              </a:lvl4pPr>
              <a:lvl5pPr marL="2057400" indent="-228600">
                <a:defRPr sz="1200">
                  <a:solidFill>
                    <a:schemeClr val="tx1"/>
                  </a:solidFill>
                  <a:latin typeface="Futura Lt BT" pitchFamily="34" charset="0"/>
                </a:defRPr>
              </a:lvl5pPr>
              <a:lvl6pPr marL="2514600" indent="-228600" eaLnBrk="0" fontAlgn="base" hangingPunct="0">
                <a:spcBef>
                  <a:spcPct val="0"/>
                </a:spcBef>
                <a:spcAft>
                  <a:spcPct val="0"/>
                </a:spcAft>
                <a:defRPr sz="1200">
                  <a:solidFill>
                    <a:schemeClr val="tx1"/>
                  </a:solidFill>
                  <a:latin typeface="Futura Lt BT" pitchFamily="34" charset="0"/>
                </a:defRPr>
              </a:lvl6pPr>
              <a:lvl7pPr marL="2971800" indent="-228600" eaLnBrk="0" fontAlgn="base" hangingPunct="0">
                <a:spcBef>
                  <a:spcPct val="0"/>
                </a:spcBef>
                <a:spcAft>
                  <a:spcPct val="0"/>
                </a:spcAft>
                <a:defRPr sz="1200">
                  <a:solidFill>
                    <a:schemeClr val="tx1"/>
                  </a:solidFill>
                  <a:latin typeface="Futura Lt BT" pitchFamily="34" charset="0"/>
                </a:defRPr>
              </a:lvl7pPr>
              <a:lvl8pPr marL="3429000" indent="-228600" eaLnBrk="0" fontAlgn="base" hangingPunct="0">
                <a:spcBef>
                  <a:spcPct val="0"/>
                </a:spcBef>
                <a:spcAft>
                  <a:spcPct val="0"/>
                </a:spcAft>
                <a:defRPr sz="1200">
                  <a:solidFill>
                    <a:schemeClr val="tx1"/>
                  </a:solidFill>
                  <a:latin typeface="Futura Lt BT" pitchFamily="34" charset="0"/>
                </a:defRPr>
              </a:lvl8pPr>
              <a:lvl9pPr marL="3886200" indent="-228600" eaLnBrk="0" fontAlgn="base" hangingPunct="0">
                <a:spcBef>
                  <a:spcPct val="0"/>
                </a:spcBef>
                <a:spcAft>
                  <a:spcPct val="0"/>
                </a:spcAft>
                <a:defRPr sz="1200">
                  <a:solidFill>
                    <a:schemeClr val="tx1"/>
                  </a:solidFill>
                  <a:latin typeface="Futura Lt BT" pitchFamily="34" charset="0"/>
                </a:defRPr>
              </a:lvl9pPr>
            </a:lstStyle>
            <a:p>
              <a:pPr rtl="0" fontAlgn="base">
                <a:spcBef>
                  <a:spcPct val="50000"/>
                </a:spcBef>
                <a:spcAft>
                  <a:spcPct val="0"/>
                </a:spcAft>
              </a:pPr>
              <a:r>
                <a:rPr lang="en-GB" altLang="en-US" sz="1055" dirty="0">
                  <a:solidFill>
                    <a:srgbClr val="000000"/>
                  </a:solidFill>
                  <a:latin typeface="Calibri" panose="020F0502020204030204" pitchFamily="34" charset="0"/>
                </a:rPr>
                <a:t>CCUHP</a:t>
              </a:r>
            </a:p>
            <a:p>
              <a:pPr rtl="0" fontAlgn="base">
                <a:spcBef>
                  <a:spcPct val="50000"/>
                </a:spcBef>
                <a:spcAft>
                  <a:spcPct val="0"/>
                </a:spcAft>
              </a:pPr>
              <a:r>
                <a:rPr lang="en-GB" altLang="en-US" sz="1055" dirty="0">
                  <a:solidFill>
                    <a:srgbClr val="000000"/>
                  </a:solidFill>
                  <a:latin typeface="Calibri" panose="020F0502020204030204" pitchFamily="34" charset="0"/>
                </a:rPr>
                <a:t>UNCRC</a:t>
              </a:r>
            </a:p>
          </p:txBody>
        </p:sp>
      </p:grpSp>
    </p:spTree>
    <p:extLst>
      <p:ext uri="{BB962C8B-B14F-4D97-AF65-F5344CB8AC3E}">
        <p14:creationId xmlns:p14="http://schemas.microsoft.com/office/powerpoint/2010/main" val="3939199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490654" y="587540"/>
            <a:ext cx="5151864" cy="5300254"/>
          </a:xfrm>
        </p:spPr>
        <p:txBody>
          <a:bodyPr/>
          <a:lstStyle/>
          <a:p>
            <a:pPr marL="0" indent="0">
              <a:lnSpc>
                <a:spcPct val="100000"/>
              </a:lnSpc>
              <a:spcBef>
                <a:spcPts val="0"/>
              </a:spcBef>
              <a:buNone/>
            </a:pPr>
            <a:r>
              <a:rPr lang="en-GB" sz="2000" dirty="0">
                <a:solidFill>
                  <a:srgbClr val="DE0058"/>
                </a:solidFill>
                <a:latin typeface="+mn-lt"/>
                <a:cs typeface="Arial" panose="020B0604020202020204" pitchFamily="34" charset="0"/>
              </a:rPr>
              <a:t>Pedwar </a:t>
            </a:r>
            <a:r>
              <a:rPr lang="en-GB" sz="2000" dirty="0" err="1">
                <a:solidFill>
                  <a:srgbClr val="DE0058"/>
                </a:solidFill>
                <a:latin typeface="+mn-lt"/>
                <a:cs typeface="Arial" panose="020B0604020202020204" pitchFamily="34" charset="0"/>
              </a:rPr>
              <a:t>Diben</a:t>
            </a:r>
            <a:r>
              <a:rPr lang="en-GB" sz="2000" dirty="0">
                <a:solidFill>
                  <a:srgbClr val="DE0058"/>
                </a:solidFill>
                <a:latin typeface="+mn-lt"/>
                <a:cs typeface="Arial" panose="020B0604020202020204" pitchFamily="34" charset="0"/>
              </a:rPr>
              <a:t> y </a:t>
            </a:r>
            <a:r>
              <a:rPr lang="en-GB" sz="2000" dirty="0" err="1">
                <a:solidFill>
                  <a:srgbClr val="DE0058"/>
                </a:solidFill>
                <a:latin typeface="+mn-lt"/>
                <a:cs typeface="Arial" panose="020B0604020202020204" pitchFamily="34" charset="0"/>
              </a:rPr>
              <a:t>Cwricwlwm</a:t>
            </a:r>
            <a:r>
              <a:rPr lang="en-GB" sz="2000" dirty="0">
                <a:solidFill>
                  <a:srgbClr val="DE0058"/>
                </a:solidFill>
                <a:latin typeface="+mn-lt"/>
                <a:cs typeface="Arial" panose="020B0604020202020204" pitchFamily="34" charset="0"/>
              </a:rPr>
              <a:t> </a:t>
            </a:r>
            <a:r>
              <a:rPr lang="en-GB" sz="2000" dirty="0" err="1">
                <a:solidFill>
                  <a:srgbClr val="DE0058"/>
                </a:solidFill>
                <a:latin typeface="+mn-lt"/>
                <a:cs typeface="Arial" panose="020B0604020202020204" pitchFamily="34" charset="0"/>
              </a:rPr>
              <a:t>newydd</a:t>
            </a:r>
            <a:r>
              <a:rPr lang="en-GB" sz="2000" dirty="0">
                <a:solidFill>
                  <a:srgbClr val="DE0058"/>
                </a:solidFill>
                <a:latin typeface="+mn-lt"/>
                <a:cs typeface="Arial" panose="020B0604020202020204" pitchFamily="34" charset="0"/>
              </a:rPr>
              <a:t>. </a:t>
            </a:r>
            <a:r>
              <a:rPr lang="en-GB" sz="2000" dirty="0" err="1">
                <a:solidFill>
                  <a:srgbClr val="DE0058"/>
                </a:solidFill>
                <a:latin typeface="+mn-lt"/>
                <a:cs typeface="Arial" panose="020B0604020202020204" pitchFamily="34" charset="0"/>
              </a:rPr>
              <a:t>Creu</a:t>
            </a:r>
            <a:r>
              <a:rPr lang="en-GB" sz="2000" dirty="0" smtClean="0">
                <a:solidFill>
                  <a:srgbClr val="DE0058"/>
                </a:solidFill>
                <a:latin typeface="+mn-lt"/>
                <a:cs typeface="Arial" panose="020B0604020202020204" pitchFamily="34" charset="0"/>
              </a:rPr>
              <a:t>:</a:t>
            </a:r>
          </a:p>
          <a:p>
            <a:pPr marL="0" indent="0">
              <a:lnSpc>
                <a:spcPct val="100000"/>
              </a:lnSpc>
              <a:spcBef>
                <a:spcPts val="0"/>
              </a:spcBef>
              <a:buNone/>
            </a:pPr>
            <a:endParaRPr lang="en-GB" sz="2000" dirty="0">
              <a:solidFill>
                <a:srgbClr val="DE0058"/>
              </a:solidFill>
              <a:latin typeface="+mn-lt"/>
              <a:cs typeface="Arial" panose="020B0604020202020204" pitchFamily="34" charset="0"/>
            </a:endParaRPr>
          </a:p>
          <a:p>
            <a:pPr marL="257175" indent="-257175">
              <a:lnSpc>
                <a:spcPct val="100000"/>
              </a:lnSpc>
              <a:spcBef>
                <a:spcPts val="0"/>
              </a:spcBef>
            </a:pPr>
            <a:r>
              <a:rPr lang="en-GB" sz="2000" b="0" dirty="0" err="1">
                <a:solidFill>
                  <a:srgbClr val="DE0058"/>
                </a:solidFill>
                <a:latin typeface="+mn-lt"/>
                <a:cs typeface="Arial" panose="020B0604020202020204" pitchFamily="34" charset="0"/>
              </a:rPr>
              <a:t>ddysgwyr</a:t>
            </a:r>
            <a:r>
              <a:rPr lang="en-GB" sz="2000" b="0" dirty="0">
                <a:solidFill>
                  <a:srgbClr val="DE0058"/>
                </a:solidFill>
                <a:latin typeface="+mn-lt"/>
                <a:cs typeface="Arial" panose="020B0604020202020204" pitchFamily="34" charset="0"/>
              </a:rPr>
              <a:t> </a:t>
            </a:r>
            <a:r>
              <a:rPr lang="en-GB" sz="2000" b="0" dirty="0" err="1">
                <a:solidFill>
                  <a:srgbClr val="DE0058"/>
                </a:solidFill>
                <a:latin typeface="+mn-lt"/>
                <a:cs typeface="Arial" panose="020B0604020202020204" pitchFamily="34" charset="0"/>
              </a:rPr>
              <a:t>uchelgeisiol</a:t>
            </a:r>
            <a:r>
              <a:rPr lang="en-GB" sz="2000" b="0" dirty="0">
                <a:solidFill>
                  <a:srgbClr val="DE0058"/>
                </a:solidFill>
                <a:latin typeface="+mn-lt"/>
                <a:cs typeface="Arial" panose="020B0604020202020204" pitchFamily="34" charset="0"/>
              </a:rPr>
              <a:t>, </a:t>
            </a:r>
            <a:r>
              <a:rPr lang="en-GB" sz="2000" b="0" dirty="0" err="1">
                <a:solidFill>
                  <a:srgbClr val="DE0058"/>
                </a:solidFill>
                <a:latin typeface="+mn-lt"/>
                <a:cs typeface="Arial" panose="020B0604020202020204" pitchFamily="34" charset="0"/>
              </a:rPr>
              <a:t>galluog</a:t>
            </a:r>
            <a:r>
              <a:rPr lang="en-GB" sz="2000" b="0" dirty="0">
                <a:solidFill>
                  <a:srgbClr val="DE0058"/>
                </a:solidFill>
                <a:latin typeface="+mn-lt"/>
                <a:cs typeface="Arial" panose="020B0604020202020204" pitchFamily="34" charset="0"/>
              </a:rPr>
              <a:t> </a:t>
            </a:r>
            <a:r>
              <a:rPr lang="en-GB" sz="2000" b="0" dirty="0" err="1">
                <a:solidFill>
                  <a:srgbClr val="DE0058"/>
                </a:solidFill>
                <a:latin typeface="+mn-lt"/>
                <a:cs typeface="Arial" panose="020B0604020202020204" pitchFamily="34" charset="0"/>
              </a:rPr>
              <a:t>sy’n</a:t>
            </a:r>
            <a:r>
              <a:rPr lang="en-GB" sz="2000" b="0" dirty="0">
                <a:solidFill>
                  <a:srgbClr val="DE0058"/>
                </a:solidFill>
                <a:latin typeface="+mn-lt"/>
                <a:cs typeface="Arial" panose="020B0604020202020204" pitchFamily="34" charset="0"/>
              </a:rPr>
              <a:t> </a:t>
            </a:r>
            <a:r>
              <a:rPr lang="en-GB" sz="2000" b="0" dirty="0" err="1">
                <a:solidFill>
                  <a:srgbClr val="DE0058"/>
                </a:solidFill>
                <a:latin typeface="+mn-lt"/>
                <a:cs typeface="Arial" panose="020B0604020202020204" pitchFamily="34" charset="0"/>
              </a:rPr>
              <a:t>barod</a:t>
            </a:r>
            <a:r>
              <a:rPr lang="en-GB" sz="2000" b="0" dirty="0">
                <a:solidFill>
                  <a:srgbClr val="DE0058"/>
                </a:solidFill>
                <a:latin typeface="+mn-lt"/>
                <a:cs typeface="Arial" panose="020B0604020202020204" pitchFamily="34" charset="0"/>
              </a:rPr>
              <a:t> </a:t>
            </a:r>
            <a:r>
              <a:rPr lang="en-GB" sz="2000" b="0" dirty="0" err="1">
                <a:solidFill>
                  <a:srgbClr val="DE0058"/>
                </a:solidFill>
                <a:latin typeface="+mn-lt"/>
                <a:cs typeface="Arial" panose="020B0604020202020204" pitchFamily="34" charset="0"/>
              </a:rPr>
              <a:t>i</a:t>
            </a:r>
            <a:r>
              <a:rPr lang="en-GB" sz="2000" b="0" dirty="0">
                <a:solidFill>
                  <a:srgbClr val="DE0058"/>
                </a:solidFill>
                <a:latin typeface="+mn-lt"/>
                <a:cs typeface="Arial" panose="020B0604020202020204" pitchFamily="34" charset="0"/>
              </a:rPr>
              <a:t> </a:t>
            </a:r>
            <a:r>
              <a:rPr lang="en-GB" sz="2000" b="0" dirty="0" err="1">
                <a:solidFill>
                  <a:srgbClr val="DE0058"/>
                </a:solidFill>
                <a:latin typeface="+mn-lt"/>
                <a:cs typeface="Arial" panose="020B0604020202020204" pitchFamily="34" charset="0"/>
              </a:rPr>
              <a:t>ddysgu</a:t>
            </a:r>
            <a:r>
              <a:rPr lang="en-GB" sz="2000" b="0" dirty="0">
                <a:solidFill>
                  <a:srgbClr val="DE0058"/>
                </a:solidFill>
                <a:latin typeface="+mn-lt"/>
                <a:cs typeface="Arial" panose="020B0604020202020204" pitchFamily="34" charset="0"/>
              </a:rPr>
              <a:t> </a:t>
            </a:r>
            <a:r>
              <a:rPr lang="en-GB" sz="2000" b="0" dirty="0" err="1">
                <a:solidFill>
                  <a:srgbClr val="DE0058"/>
                </a:solidFill>
                <a:latin typeface="+mn-lt"/>
                <a:cs typeface="Arial" panose="020B0604020202020204" pitchFamily="34" charset="0"/>
              </a:rPr>
              <a:t>drwy</a:t>
            </a:r>
            <a:r>
              <a:rPr lang="en-GB" sz="2000" b="0" dirty="0">
                <a:solidFill>
                  <a:srgbClr val="DE0058"/>
                </a:solidFill>
                <a:latin typeface="+mn-lt"/>
                <a:cs typeface="Arial" panose="020B0604020202020204" pitchFamily="34" charset="0"/>
              </a:rPr>
              <a:t> </a:t>
            </a:r>
            <a:r>
              <a:rPr lang="en-GB" sz="2000" b="0" dirty="0" err="1">
                <a:solidFill>
                  <a:srgbClr val="DE0058"/>
                </a:solidFill>
                <a:latin typeface="+mn-lt"/>
                <a:cs typeface="Arial" panose="020B0604020202020204" pitchFamily="34" charset="0"/>
              </a:rPr>
              <a:t>gydol</a:t>
            </a:r>
            <a:r>
              <a:rPr lang="en-GB" sz="2000" b="0" dirty="0">
                <a:solidFill>
                  <a:srgbClr val="DE0058"/>
                </a:solidFill>
                <a:latin typeface="+mn-lt"/>
                <a:cs typeface="Arial" panose="020B0604020202020204" pitchFamily="34" charset="0"/>
              </a:rPr>
              <a:t> </a:t>
            </a:r>
            <a:r>
              <a:rPr lang="en-GB" sz="2000" b="0" dirty="0" err="1">
                <a:solidFill>
                  <a:srgbClr val="DE0058"/>
                </a:solidFill>
                <a:latin typeface="+mn-lt"/>
                <a:cs typeface="Arial" panose="020B0604020202020204" pitchFamily="34" charset="0"/>
              </a:rPr>
              <a:t>eu</a:t>
            </a:r>
            <a:r>
              <a:rPr lang="en-GB" sz="2000" b="0" dirty="0">
                <a:solidFill>
                  <a:srgbClr val="DE0058"/>
                </a:solidFill>
                <a:latin typeface="+mn-lt"/>
                <a:cs typeface="Arial" panose="020B0604020202020204" pitchFamily="34" charset="0"/>
              </a:rPr>
              <a:t> hoes</a:t>
            </a:r>
          </a:p>
          <a:p>
            <a:pPr marL="257175" indent="-257175">
              <a:lnSpc>
                <a:spcPct val="100000"/>
              </a:lnSpc>
              <a:spcBef>
                <a:spcPts val="0"/>
              </a:spcBef>
            </a:pPr>
            <a:endParaRPr lang="en-GB" sz="2000" b="0" dirty="0">
              <a:solidFill>
                <a:srgbClr val="DE0058"/>
              </a:solidFill>
              <a:latin typeface="+mn-lt"/>
              <a:cs typeface="Arial" panose="020B0604020202020204" pitchFamily="34" charset="0"/>
            </a:endParaRPr>
          </a:p>
          <a:p>
            <a:pPr marL="257175" indent="-257175">
              <a:lnSpc>
                <a:spcPct val="100000"/>
              </a:lnSpc>
              <a:spcBef>
                <a:spcPts val="0"/>
              </a:spcBef>
            </a:pPr>
            <a:r>
              <a:rPr lang="en-GB" sz="2000" b="0" dirty="0" err="1">
                <a:solidFill>
                  <a:srgbClr val="DE0058"/>
                </a:solidFill>
                <a:latin typeface="+mn-lt"/>
                <a:cs typeface="Arial" panose="020B0604020202020204" pitchFamily="34" charset="0"/>
              </a:rPr>
              <a:t>cyfranwyr</a:t>
            </a:r>
            <a:r>
              <a:rPr lang="en-GB" sz="2000" b="0" dirty="0">
                <a:solidFill>
                  <a:srgbClr val="DE0058"/>
                </a:solidFill>
                <a:latin typeface="+mn-lt"/>
                <a:cs typeface="Arial" panose="020B0604020202020204" pitchFamily="34" charset="0"/>
              </a:rPr>
              <a:t> </a:t>
            </a:r>
            <a:r>
              <a:rPr lang="en-GB" sz="2000" b="0" dirty="0" err="1">
                <a:solidFill>
                  <a:srgbClr val="DE0058"/>
                </a:solidFill>
                <a:latin typeface="+mn-lt"/>
                <a:cs typeface="Arial" panose="020B0604020202020204" pitchFamily="34" charset="0"/>
              </a:rPr>
              <a:t>mentrus</a:t>
            </a:r>
            <a:r>
              <a:rPr lang="en-GB" sz="2000" b="0" dirty="0">
                <a:solidFill>
                  <a:srgbClr val="DE0058"/>
                </a:solidFill>
                <a:latin typeface="+mn-lt"/>
                <a:cs typeface="Arial" panose="020B0604020202020204" pitchFamily="34" charset="0"/>
              </a:rPr>
              <a:t>, </a:t>
            </a:r>
            <a:r>
              <a:rPr lang="en-GB" sz="2000" b="0" dirty="0" err="1">
                <a:solidFill>
                  <a:srgbClr val="DE0058"/>
                </a:solidFill>
                <a:latin typeface="+mn-lt"/>
                <a:cs typeface="Arial" panose="020B0604020202020204" pitchFamily="34" charset="0"/>
              </a:rPr>
              <a:t>creadigol</a:t>
            </a:r>
            <a:r>
              <a:rPr lang="en-GB" sz="2000" b="0" dirty="0">
                <a:solidFill>
                  <a:srgbClr val="DE0058"/>
                </a:solidFill>
                <a:latin typeface="+mn-lt"/>
                <a:cs typeface="Arial" panose="020B0604020202020204" pitchFamily="34" charset="0"/>
              </a:rPr>
              <a:t> </a:t>
            </a:r>
            <a:r>
              <a:rPr lang="en-GB" sz="2000" b="0" dirty="0" err="1">
                <a:solidFill>
                  <a:srgbClr val="DE0058"/>
                </a:solidFill>
                <a:latin typeface="+mn-lt"/>
                <a:cs typeface="Arial" panose="020B0604020202020204" pitchFamily="34" charset="0"/>
              </a:rPr>
              <a:t>sy’n</a:t>
            </a:r>
            <a:r>
              <a:rPr lang="en-GB" sz="2000" b="0" dirty="0">
                <a:solidFill>
                  <a:srgbClr val="DE0058"/>
                </a:solidFill>
                <a:latin typeface="+mn-lt"/>
                <a:cs typeface="Arial" panose="020B0604020202020204" pitchFamily="34" charset="0"/>
              </a:rPr>
              <a:t> </a:t>
            </a:r>
            <a:r>
              <a:rPr lang="en-GB" sz="2000" b="0" dirty="0" err="1">
                <a:solidFill>
                  <a:srgbClr val="DE0058"/>
                </a:solidFill>
                <a:latin typeface="+mn-lt"/>
                <a:cs typeface="Arial" panose="020B0604020202020204" pitchFamily="34" charset="0"/>
              </a:rPr>
              <a:t>barod</a:t>
            </a:r>
            <a:r>
              <a:rPr lang="en-GB" sz="2000" b="0" dirty="0">
                <a:solidFill>
                  <a:srgbClr val="DE0058"/>
                </a:solidFill>
                <a:latin typeface="+mn-lt"/>
                <a:cs typeface="Arial" panose="020B0604020202020204" pitchFamily="34" charset="0"/>
              </a:rPr>
              <a:t> </a:t>
            </a:r>
            <a:r>
              <a:rPr lang="en-GB" sz="2000" b="0" dirty="0" err="1">
                <a:solidFill>
                  <a:srgbClr val="DE0058"/>
                </a:solidFill>
                <a:latin typeface="+mn-lt"/>
                <a:cs typeface="Arial" panose="020B0604020202020204" pitchFamily="34" charset="0"/>
              </a:rPr>
              <a:t>i</a:t>
            </a:r>
            <a:r>
              <a:rPr lang="en-GB" sz="2000" b="0" dirty="0">
                <a:solidFill>
                  <a:srgbClr val="DE0058"/>
                </a:solidFill>
                <a:latin typeface="+mn-lt"/>
                <a:cs typeface="Arial" panose="020B0604020202020204" pitchFamily="34" charset="0"/>
              </a:rPr>
              <a:t> </a:t>
            </a:r>
            <a:r>
              <a:rPr lang="en-GB" sz="2000" b="0" dirty="0" err="1">
                <a:solidFill>
                  <a:srgbClr val="DE0058"/>
                </a:solidFill>
                <a:latin typeface="+mn-lt"/>
                <a:cs typeface="Arial" panose="020B0604020202020204" pitchFamily="34" charset="0"/>
              </a:rPr>
              <a:t>chwarae</a:t>
            </a:r>
            <a:r>
              <a:rPr lang="en-GB" sz="2000" b="0" dirty="0">
                <a:solidFill>
                  <a:srgbClr val="DE0058"/>
                </a:solidFill>
                <a:latin typeface="+mn-lt"/>
                <a:cs typeface="Arial" panose="020B0604020202020204" pitchFamily="34" charset="0"/>
              </a:rPr>
              <a:t> </a:t>
            </a:r>
            <a:r>
              <a:rPr lang="en-GB" sz="2000" b="0" dirty="0" err="1">
                <a:solidFill>
                  <a:srgbClr val="DE0058"/>
                </a:solidFill>
                <a:latin typeface="+mn-lt"/>
                <a:cs typeface="Arial" panose="020B0604020202020204" pitchFamily="34" charset="0"/>
              </a:rPr>
              <a:t>eu</a:t>
            </a:r>
            <a:r>
              <a:rPr lang="en-GB" sz="2000" b="0" dirty="0">
                <a:solidFill>
                  <a:srgbClr val="DE0058"/>
                </a:solidFill>
                <a:latin typeface="+mn-lt"/>
                <a:cs typeface="Arial" panose="020B0604020202020204" pitchFamily="34" charset="0"/>
              </a:rPr>
              <a:t> </a:t>
            </a:r>
            <a:r>
              <a:rPr lang="en-GB" sz="2000" b="0" dirty="0" err="1">
                <a:solidFill>
                  <a:srgbClr val="DE0058"/>
                </a:solidFill>
                <a:latin typeface="+mn-lt"/>
                <a:cs typeface="Arial" panose="020B0604020202020204" pitchFamily="34" charset="0"/>
              </a:rPr>
              <a:t>rhan</a:t>
            </a:r>
            <a:r>
              <a:rPr lang="en-GB" sz="2000" b="0" dirty="0">
                <a:solidFill>
                  <a:srgbClr val="DE0058"/>
                </a:solidFill>
                <a:latin typeface="+mn-lt"/>
                <a:cs typeface="Arial" panose="020B0604020202020204" pitchFamily="34" charset="0"/>
              </a:rPr>
              <a:t> </a:t>
            </a:r>
            <a:r>
              <a:rPr lang="en-GB" sz="2000" b="0" dirty="0" err="1">
                <a:solidFill>
                  <a:srgbClr val="DE0058"/>
                </a:solidFill>
                <a:latin typeface="+mn-lt"/>
                <a:cs typeface="Arial" panose="020B0604020202020204" pitchFamily="34" charset="0"/>
              </a:rPr>
              <a:t>yn</a:t>
            </a:r>
            <a:r>
              <a:rPr lang="en-GB" sz="2000" b="0" dirty="0">
                <a:solidFill>
                  <a:srgbClr val="DE0058"/>
                </a:solidFill>
                <a:latin typeface="+mn-lt"/>
                <a:cs typeface="Arial" panose="020B0604020202020204" pitchFamily="34" charset="0"/>
              </a:rPr>
              <a:t> </a:t>
            </a:r>
            <a:r>
              <a:rPr lang="en-GB" sz="2000" b="0" dirty="0" err="1">
                <a:solidFill>
                  <a:srgbClr val="DE0058"/>
                </a:solidFill>
                <a:latin typeface="+mn-lt"/>
                <a:cs typeface="Arial" panose="020B0604020202020204" pitchFamily="34" charset="0"/>
              </a:rPr>
              <a:t>llawn</a:t>
            </a:r>
            <a:r>
              <a:rPr lang="en-GB" sz="2000" b="0" dirty="0">
                <a:solidFill>
                  <a:srgbClr val="DE0058"/>
                </a:solidFill>
                <a:latin typeface="+mn-lt"/>
                <a:cs typeface="Arial" panose="020B0604020202020204" pitchFamily="34" charset="0"/>
              </a:rPr>
              <a:t> </a:t>
            </a:r>
            <a:r>
              <a:rPr lang="en-GB" sz="2000" b="0" dirty="0" err="1">
                <a:solidFill>
                  <a:srgbClr val="DE0058"/>
                </a:solidFill>
                <a:latin typeface="+mn-lt"/>
                <a:cs typeface="Arial" panose="020B0604020202020204" pitchFamily="34" charset="0"/>
              </a:rPr>
              <a:t>yn</a:t>
            </a:r>
            <a:r>
              <a:rPr lang="en-GB" sz="2000" b="0" dirty="0">
                <a:solidFill>
                  <a:srgbClr val="DE0058"/>
                </a:solidFill>
                <a:latin typeface="+mn-lt"/>
                <a:cs typeface="Arial" panose="020B0604020202020204" pitchFamily="34" charset="0"/>
              </a:rPr>
              <a:t> </a:t>
            </a:r>
            <a:r>
              <a:rPr lang="en-GB" sz="2000" b="0" dirty="0" err="1">
                <a:solidFill>
                  <a:srgbClr val="DE0058"/>
                </a:solidFill>
                <a:latin typeface="+mn-lt"/>
                <a:cs typeface="Arial" panose="020B0604020202020204" pitchFamily="34" charset="0"/>
              </a:rPr>
              <a:t>eu</a:t>
            </a:r>
            <a:r>
              <a:rPr lang="en-GB" sz="2000" b="0" dirty="0">
                <a:solidFill>
                  <a:srgbClr val="DE0058"/>
                </a:solidFill>
                <a:latin typeface="+mn-lt"/>
                <a:cs typeface="Arial" panose="020B0604020202020204" pitchFamily="34" charset="0"/>
              </a:rPr>
              <a:t> </a:t>
            </a:r>
            <a:r>
              <a:rPr lang="en-GB" sz="2000" b="0" dirty="0" err="1">
                <a:solidFill>
                  <a:srgbClr val="DE0058"/>
                </a:solidFill>
                <a:latin typeface="+mn-lt"/>
                <a:cs typeface="Arial" panose="020B0604020202020204" pitchFamily="34" charset="0"/>
              </a:rPr>
              <a:t>bywyd</a:t>
            </a:r>
            <a:r>
              <a:rPr lang="en-GB" sz="2000" b="0" dirty="0">
                <a:solidFill>
                  <a:srgbClr val="DE0058"/>
                </a:solidFill>
                <a:latin typeface="+mn-lt"/>
                <a:cs typeface="Arial" panose="020B0604020202020204" pitchFamily="34" charset="0"/>
              </a:rPr>
              <a:t> </a:t>
            </a:r>
            <a:r>
              <a:rPr lang="en-GB" sz="2000" b="0" dirty="0" err="1">
                <a:solidFill>
                  <a:srgbClr val="DE0058"/>
                </a:solidFill>
                <a:latin typeface="+mn-lt"/>
                <a:cs typeface="Arial" panose="020B0604020202020204" pitchFamily="34" charset="0"/>
              </a:rPr>
              <a:t>a’u</a:t>
            </a:r>
            <a:r>
              <a:rPr lang="en-GB" sz="2000" b="0" dirty="0">
                <a:solidFill>
                  <a:srgbClr val="DE0058"/>
                </a:solidFill>
                <a:latin typeface="+mn-lt"/>
                <a:cs typeface="Arial" panose="020B0604020202020204" pitchFamily="34" charset="0"/>
              </a:rPr>
              <a:t> </a:t>
            </a:r>
            <a:r>
              <a:rPr lang="en-GB" sz="2000" b="0" dirty="0" err="1">
                <a:solidFill>
                  <a:srgbClr val="DE0058"/>
                </a:solidFill>
                <a:latin typeface="+mn-lt"/>
                <a:cs typeface="Arial" panose="020B0604020202020204" pitchFamily="34" charset="0"/>
              </a:rPr>
              <a:t>gwaith</a:t>
            </a:r>
            <a:endParaRPr lang="en-GB" sz="2000" b="0" dirty="0">
              <a:solidFill>
                <a:srgbClr val="DE0058"/>
              </a:solidFill>
              <a:latin typeface="+mn-lt"/>
              <a:cs typeface="Arial" panose="020B0604020202020204" pitchFamily="34" charset="0"/>
            </a:endParaRPr>
          </a:p>
          <a:p>
            <a:pPr marL="257175" indent="-257175">
              <a:lnSpc>
                <a:spcPct val="100000"/>
              </a:lnSpc>
              <a:spcBef>
                <a:spcPts val="0"/>
              </a:spcBef>
            </a:pPr>
            <a:endParaRPr lang="en-GB" sz="2000" b="0" dirty="0">
              <a:solidFill>
                <a:srgbClr val="DE0058"/>
              </a:solidFill>
              <a:latin typeface="+mn-lt"/>
              <a:cs typeface="Arial" panose="020B0604020202020204" pitchFamily="34" charset="0"/>
            </a:endParaRPr>
          </a:p>
          <a:p>
            <a:pPr marL="257175" indent="-257175">
              <a:lnSpc>
                <a:spcPct val="100000"/>
              </a:lnSpc>
              <a:spcBef>
                <a:spcPts val="0"/>
              </a:spcBef>
            </a:pPr>
            <a:r>
              <a:rPr lang="en-GB" sz="2000" b="0" dirty="0" err="1">
                <a:solidFill>
                  <a:srgbClr val="DE0058"/>
                </a:solidFill>
                <a:latin typeface="+mn-lt"/>
                <a:cs typeface="Arial" panose="020B0604020202020204" pitchFamily="34" charset="0"/>
              </a:rPr>
              <a:t>dinasyddion</a:t>
            </a:r>
            <a:r>
              <a:rPr lang="en-GB" sz="2000" b="0" dirty="0">
                <a:solidFill>
                  <a:srgbClr val="DE0058"/>
                </a:solidFill>
                <a:latin typeface="+mn-lt"/>
                <a:cs typeface="Arial" panose="020B0604020202020204" pitchFamily="34" charset="0"/>
              </a:rPr>
              <a:t> </a:t>
            </a:r>
            <a:r>
              <a:rPr lang="en-GB" sz="2000" b="0" dirty="0" err="1">
                <a:solidFill>
                  <a:srgbClr val="DE0058"/>
                </a:solidFill>
                <a:latin typeface="+mn-lt"/>
                <a:cs typeface="Arial" panose="020B0604020202020204" pitchFamily="34" charset="0"/>
              </a:rPr>
              <a:t>egwyddorol</a:t>
            </a:r>
            <a:r>
              <a:rPr lang="en-GB" sz="2000" b="0" dirty="0">
                <a:solidFill>
                  <a:srgbClr val="DE0058"/>
                </a:solidFill>
                <a:latin typeface="+mn-lt"/>
                <a:cs typeface="Arial" panose="020B0604020202020204" pitchFamily="34" charset="0"/>
              </a:rPr>
              <a:t>, </a:t>
            </a:r>
            <a:r>
              <a:rPr lang="en-GB" sz="2000" b="0" dirty="0" err="1">
                <a:solidFill>
                  <a:srgbClr val="DE0058"/>
                </a:solidFill>
                <a:latin typeface="+mn-lt"/>
                <a:cs typeface="Arial" panose="020B0604020202020204" pitchFamily="34" charset="0"/>
              </a:rPr>
              <a:t>gwybodus</a:t>
            </a:r>
            <a:r>
              <a:rPr lang="en-GB" sz="2000" b="0" dirty="0">
                <a:solidFill>
                  <a:srgbClr val="DE0058"/>
                </a:solidFill>
                <a:latin typeface="+mn-lt"/>
                <a:cs typeface="Arial" panose="020B0604020202020204" pitchFamily="34" charset="0"/>
              </a:rPr>
              <a:t> </a:t>
            </a:r>
            <a:r>
              <a:rPr lang="en-GB" sz="2000" b="0" dirty="0" err="1">
                <a:solidFill>
                  <a:srgbClr val="DE0058"/>
                </a:solidFill>
                <a:latin typeface="+mn-lt"/>
                <a:cs typeface="Arial" panose="020B0604020202020204" pitchFamily="34" charset="0"/>
              </a:rPr>
              <a:t>yng</a:t>
            </a:r>
            <a:r>
              <a:rPr lang="en-GB" sz="2000" b="0" dirty="0">
                <a:solidFill>
                  <a:srgbClr val="DE0058"/>
                </a:solidFill>
                <a:latin typeface="+mn-lt"/>
                <a:cs typeface="Arial" panose="020B0604020202020204" pitchFamily="34" charset="0"/>
              </a:rPr>
              <a:t> </a:t>
            </a:r>
            <a:r>
              <a:rPr lang="en-GB" sz="2000" b="0" dirty="0" err="1">
                <a:solidFill>
                  <a:srgbClr val="DE0058"/>
                </a:solidFill>
                <a:latin typeface="+mn-lt"/>
                <a:cs typeface="Arial" panose="020B0604020202020204" pitchFamily="34" charset="0"/>
              </a:rPr>
              <a:t>Nghymru</a:t>
            </a:r>
            <a:r>
              <a:rPr lang="en-GB" sz="2000" b="0" dirty="0">
                <a:solidFill>
                  <a:srgbClr val="DE0058"/>
                </a:solidFill>
                <a:latin typeface="+mn-lt"/>
                <a:cs typeface="Arial" panose="020B0604020202020204" pitchFamily="34" charset="0"/>
              </a:rPr>
              <a:t> </a:t>
            </a:r>
            <a:r>
              <a:rPr lang="en-GB" sz="2000" b="0" dirty="0" err="1">
                <a:solidFill>
                  <a:srgbClr val="DE0058"/>
                </a:solidFill>
                <a:latin typeface="+mn-lt"/>
                <a:cs typeface="Arial" panose="020B0604020202020204" pitchFamily="34" charset="0"/>
              </a:rPr>
              <a:t>a’r</a:t>
            </a:r>
            <a:r>
              <a:rPr lang="en-GB" sz="2000" b="0" dirty="0">
                <a:solidFill>
                  <a:srgbClr val="DE0058"/>
                </a:solidFill>
                <a:latin typeface="+mn-lt"/>
                <a:cs typeface="Arial" panose="020B0604020202020204" pitchFamily="34" charset="0"/>
              </a:rPr>
              <a:t> </a:t>
            </a:r>
            <a:r>
              <a:rPr lang="en-GB" sz="2000" b="0" dirty="0" err="1">
                <a:solidFill>
                  <a:srgbClr val="DE0058"/>
                </a:solidFill>
                <a:latin typeface="+mn-lt"/>
                <a:cs typeface="Arial" panose="020B0604020202020204" pitchFamily="34" charset="0"/>
              </a:rPr>
              <a:t>byd</a:t>
            </a:r>
            <a:endParaRPr lang="en-GB" sz="2000" b="0" dirty="0">
              <a:solidFill>
                <a:srgbClr val="DE0058"/>
              </a:solidFill>
              <a:latin typeface="+mn-lt"/>
              <a:cs typeface="Arial" panose="020B0604020202020204" pitchFamily="34" charset="0"/>
            </a:endParaRPr>
          </a:p>
          <a:p>
            <a:pPr marL="257175" indent="-257175">
              <a:lnSpc>
                <a:spcPct val="100000"/>
              </a:lnSpc>
              <a:spcBef>
                <a:spcPts val="0"/>
              </a:spcBef>
            </a:pPr>
            <a:endParaRPr lang="en-GB" sz="2000" b="0" dirty="0">
              <a:solidFill>
                <a:srgbClr val="DE0058"/>
              </a:solidFill>
              <a:latin typeface="+mn-lt"/>
              <a:cs typeface="Arial" panose="020B0604020202020204" pitchFamily="34" charset="0"/>
            </a:endParaRPr>
          </a:p>
          <a:p>
            <a:pPr marL="257175" indent="-257175">
              <a:lnSpc>
                <a:spcPct val="100000"/>
              </a:lnSpc>
              <a:spcBef>
                <a:spcPts val="0"/>
              </a:spcBef>
            </a:pPr>
            <a:r>
              <a:rPr lang="en-GB" sz="2000" b="0" dirty="0" err="1">
                <a:solidFill>
                  <a:srgbClr val="DE0058"/>
                </a:solidFill>
                <a:latin typeface="+mn-lt"/>
                <a:cs typeface="Arial" panose="020B0604020202020204" pitchFamily="34" charset="0"/>
              </a:rPr>
              <a:t>unigolion</a:t>
            </a:r>
            <a:r>
              <a:rPr lang="en-GB" sz="2000" b="0" dirty="0">
                <a:solidFill>
                  <a:srgbClr val="DE0058"/>
                </a:solidFill>
                <a:latin typeface="+mn-lt"/>
                <a:cs typeface="Arial" panose="020B0604020202020204" pitchFamily="34" charset="0"/>
              </a:rPr>
              <a:t> </a:t>
            </a:r>
            <a:r>
              <a:rPr lang="en-GB" sz="2000" b="0" dirty="0" err="1">
                <a:solidFill>
                  <a:srgbClr val="DE0058"/>
                </a:solidFill>
                <a:latin typeface="+mn-lt"/>
                <a:cs typeface="Arial" panose="020B0604020202020204" pitchFamily="34" charset="0"/>
              </a:rPr>
              <a:t>iach</a:t>
            </a:r>
            <a:r>
              <a:rPr lang="en-GB" sz="2000" b="0" dirty="0">
                <a:solidFill>
                  <a:srgbClr val="DE0058"/>
                </a:solidFill>
                <a:latin typeface="+mn-lt"/>
                <a:cs typeface="Arial" panose="020B0604020202020204" pitchFamily="34" charset="0"/>
              </a:rPr>
              <a:t>, </a:t>
            </a:r>
            <a:r>
              <a:rPr lang="en-GB" sz="2000" b="0" dirty="0" err="1">
                <a:solidFill>
                  <a:srgbClr val="DE0058"/>
                </a:solidFill>
                <a:latin typeface="+mn-lt"/>
                <a:cs typeface="Arial" panose="020B0604020202020204" pitchFamily="34" charset="0"/>
              </a:rPr>
              <a:t>hyderus</a:t>
            </a:r>
            <a:r>
              <a:rPr lang="en-GB" sz="2000" b="0" dirty="0">
                <a:solidFill>
                  <a:srgbClr val="DE0058"/>
                </a:solidFill>
                <a:latin typeface="+mn-lt"/>
                <a:cs typeface="Arial" panose="020B0604020202020204" pitchFamily="34" charset="0"/>
              </a:rPr>
              <a:t> </a:t>
            </a:r>
            <a:r>
              <a:rPr lang="en-GB" sz="2000" b="0" dirty="0" err="1">
                <a:solidFill>
                  <a:srgbClr val="DE0058"/>
                </a:solidFill>
                <a:latin typeface="+mn-lt"/>
                <a:cs typeface="Arial" panose="020B0604020202020204" pitchFamily="34" charset="0"/>
              </a:rPr>
              <a:t>sy’n</a:t>
            </a:r>
            <a:r>
              <a:rPr lang="en-GB" sz="2000" b="0" dirty="0">
                <a:solidFill>
                  <a:srgbClr val="DE0058"/>
                </a:solidFill>
                <a:latin typeface="+mn-lt"/>
                <a:cs typeface="Arial" panose="020B0604020202020204" pitchFamily="34" charset="0"/>
              </a:rPr>
              <a:t> </a:t>
            </a:r>
            <a:r>
              <a:rPr lang="en-GB" sz="2000" b="0" dirty="0" err="1">
                <a:solidFill>
                  <a:srgbClr val="DE0058"/>
                </a:solidFill>
                <a:latin typeface="+mn-lt"/>
                <a:cs typeface="Arial" panose="020B0604020202020204" pitchFamily="34" charset="0"/>
              </a:rPr>
              <a:t>barod</a:t>
            </a:r>
            <a:r>
              <a:rPr lang="en-GB" sz="2000" b="0" dirty="0">
                <a:solidFill>
                  <a:srgbClr val="DE0058"/>
                </a:solidFill>
                <a:latin typeface="+mn-lt"/>
                <a:cs typeface="Arial" panose="020B0604020202020204" pitchFamily="34" charset="0"/>
              </a:rPr>
              <a:t> </a:t>
            </a:r>
            <a:r>
              <a:rPr lang="en-GB" sz="2000" b="0" dirty="0" err="1">
                <a:solidFill>
                  <a:srgbClr val="DE0058"/>
                </a:solidFill>
                <a:latin typeface="+mn-lt"/>
                <a:cs typeface="Arial" panose="020B0604020202020204" pitchFamily="34" charset="0"/>
              </a:rPr>
              <a:t>i</a:t>
            </a:r>
            <a:r>
              <a:rPr lang="en-GB" sz="2000" b="0" dirty="0">
                <a:solidFill>
                  <a:srgbClr val="DE0058"/>
                </a:solidFill>
                <a:latin typeface="+mn-lt"/>
                <a:cs typeface="Arial" panose="020B0604020202020204" pitchFamily="34" charset="0"/>
              </a:rPr>
              <a:t> </a:t>
            </a:r>
            <a:r>
              <a:rPr lang="en-GB" sz="2000" b="0" dirty="0" err="1">
                <a:solidFill>
                  <a:srgbClr val="DE0058"/>
                </a:solidFill>
                <a:latin typeface="+mn-lt"/>
                <a:cs typeface="Arial" panose="020B0604020202020204" pitchFamily="34" charset="0"/>
              </a:rPr>
              <a:t>fyw</a:t>
            </a:r>
            <a:r>
              <a:rPr lang="en-GB" sz="2000" b="0" dirty="0">
                <a:solidFill>
                  <a:srgbClr val="DE0058"/>
                </a:solidFill>
                <a:latin typeface="+mn-lt"/>
                <a:cs typeface="Arial" panose="020B0604020202020204" pitchFamily="34" charset="0"/>
              </a:rPr>
              <a:t> </a:t>
            </a:r>
            <a:r>
              <a:rPr lang="en-GB" sz="2000" b="0" dirty="0" err="1">
                <a:solidFill>
                  <a:srgbClr val="DE0058"/>
                </a:solidFill>
                <a:latin typeface="+mn-lt"/>
                <a:cs typeface="Arial" panose="020B0604020202020204" pitchFamily="34" charset="0"/>
              </a:rPr>
              <a:t>bywyd</a:t>
            </a:r>
            <a:r>
              <a:rPr lang="en-GB" sz="2000" b="0" dirty="0">
                <a:solidFill>
                  <a:srgbClr val="DE0058"/>
                </a:solidFill>
                <a:latin typeface="+mn-lt"/>
                <a:cs typeface="Arial" panose="020B0604020202020204" pitchFamily="34" charset="0"/>
              </a:rPr>
              <a:t> </a:t>
            </a:r>
            <a:r>
              <a:rPr lang="en-GB" sz="2000" b="0" dirty="0" err="1">
                <a:solidFill>
                  <a:srgbClr val="DE0058"/>
                </a:solidFill>
                <a:latin typeface="+mn-lt"/>
                <a:cs typeface="Arial" panose="020B0604020202020204" pitchFamily="34" charset="0"/>
              </a:rPr>
              <a:t>gan</a:t>
            </a:r>
            <a:r>
              <a:rPr lang="en-GB" sz="2000" b="0" dirty="0">
                <a:solidFill>
                  <a:srgbClr val="DE0058"/>
                </a:solidFill>
                <a:latin typeface="+mn-lt"/>
                <a:cs typeface="Arial" panose="020B0604020202020204" pitchFamily="34" charset="0"/>
              </a:rPr>
              <a:t> </a:t>
            </a:r>
            <a:r>
              <a:rPr lang="en-GB" sz="2000" b="0" dirty="0" err="1">
                <a:solidFill>
                  <a:srgbClr val="DE0058"/>
                </a:solidFill>
                <a:latin typeface="+mn-lt"/>
                <a:cs typeface="Arial" panose="020B0604020202020204" pitchFamily="34" charset="0"/>
              </a:rPr>
              <a:t>wireddu</a:t>
            </a:r>
            <a:r>
              <a:rPr lang="en-GB" sz="2000" b="0" dirty="0">
                <a:solidFill>
                  <a:srgbClr val="DE0058"/>
                </a:solidFill>
                <a:latin typeface="+mn-lt"/>
                <a:cs typeface="Arial" panose="020B0604020202020204" pitchFamily="34" charset="0"/>
              </a:rPr>
              <a:t> </a:t>
            </a:r>
            <a:r>
              <a:rPr lang="en-GB" sz="2000" b="0" dirty="0" err="1">
                <a:solidFill>
                  <a:srgbClr val="DE0058"/>
                </a:solidFill>
                <a:latin typeface="+mn-lt"/>
                <a:cs typeface="Arial" panose="020B0604020202020204" pitchFamily="34" charset="0"/>
              </a:rPr>
              <a:t>eu</a:t>
            </a:r>
            <a:r>
              <a:rPr lang="en-GB" sz="2000" b="0" dirty="0">
                <a:solidFill>
                  <a:srgbClr val="DE0058"/>
                </a:solidFill>
                <a:latin typeface="+mn-lt"/>
                <a:cs typeface="Arial" panose="020B0604020202020204" pitchFamily="34" charset="0"/>
              </a:rPr>
              <a:t> </a:t>
            </a:r>
            <a:r>
              <a:rPr lang="en-GB" sz="2000" b="0" dirty="0" err="1">
                <a:solidFill>
                  <a:srgbClr val="DE0058"/>
                </a:solidFill>
                <a:latin typeface="+mn-lt"/>
                <a:cs typeface="Arial" panose="020B0604020202020204" pitchFamily="34" charset="0"/>
              </a:rPr>
              <a:t>dyheadau</a:t>
            </a:r>
            <a:r>
              <a:rPr lang="en-GB" sz="2000" b="0" dirty="0">
                <a:solidFill>
                  <a:srgbClr val="DE0058"/>
                </a:solidFill>
                <a:latin typeface="+mn-lt"/>
                <a:cs typeface="Arial" panose="020B0604020202020204" pitchFamily="34" charset="0"/>
              </a:rPr>
              <a:t> </a:t>
            </a:r>
            <a:r>
              <a:rPr lang="en-GB" sz="2000" b="0" dirty="0" err="1">
                <a:solidFill>
                  <a:srgbClr val="DE0058"/>
                </a:solidFill>
                <a:latin typeface="+mn-lt"/>
                <a:cs typeface="Arial" panose="020B0604020202020204" pitchFamily="34" charset="0"/>
              </a:rPr>
              <a:t>fel</a:t>
            </a:r>
            <a:r>
              <a:rPr lang="en-GB" sz="2000" b="0" dirty="0">
                <a:solidFill>
                  <a:srgbClr val="DE0058"/>
                </a:solidFill>
                <a:latin typeface="+mn-lt"/>
                <a:cs typeface="Arial" panose="020B0604020202020204" pitchFamily="34" charset="0"/>
              </a:rPr>
              <a:t> </a:t>
            </a:r>
            <a:r>
              <a:rPr lang="en-GB" sz="2000" b="0" dirty="0" err="1">
                <a:solidFill>
                  <a:srgbClr val="DE0058"/>
                </a:solidFill>
                <a:latin typeface="+mn-lt"/>
                <a:cs typeface="Arial" panose="020B0604020202020204" pitchFamily="34" charset="0"/>
              </a:rPr>
              <a:t>aelodau</a:t>
            </a:r>
            <a:r>
              <a:rPr lang="en-GB" sz="2000" b="0" dirty="0">
                <a:solidFill>
                  <a:srgbClr val="DE0058"/>
                </a:solidFill>
                <a:latin typeface="+mn-lt"/>
                <a:cs typeface="Arial" panose="020B0604020202020204" pitchFamily="34" charset="0"/>
              </a:rPr>
              <a:t> </a:t>
            </a:r>
            <a:r>
              <a:rPr lang="en-GB" sz="2000" b="0" dirty="0" err="1">
                <a:solidFill>
                  <a:srgbClr val="DE0058"/>
                </a:solidFill>
                <a:latin typeface="+mn-lt"/>
                <a:cs typeface="Arial" panose="020B0604020202020204" pitchFamily="34" charset="0"/>
              </a:rPr>
              <a:t>gwerthfawr</a:t>
            </a:r>
            <a:r>
              <a:rPr lang="en-GB" sz="2000" b="0" dirty="0">
                <a:solidFill>
                  <a:srgbClr val="DE0058"/>
                </a:solidFill>
                <a:latin typeface="+mn-lt"/>
                <a:cs typeface="Arial" panose="020B0604020202020204" pitchFamily="34" charset="0"/>
              </a:rPr>
              <a:t> o </a:t>
            </a:r>
            <a:r>
              <a:rPr lang="en-GB" sz="2000" b="0" dirty="0" err="1" smtClean="0">
                <a:solidFill>
                  <a:srgbClr val="DE0058"/>
                </a:solidFill>
                <a:latin typeface="+mn-lt"/>
                <a:cs typeface="Arial" panose="020B0604020202020204" pitchFamily="34" charset="0"/>
              </a:rPr>
              <a:t>gymdeithas</a:t>
            </a:r>
            <a:endParaRPr lang="en-GB" sz="2000" b="0" dirty="0">
              <a:solidFill>
                <a:srgbClr val="DE0058"/>
              </a:solidFill>
              <a:latin typeface="+mn-lt"/>
              <a:cs typeface="Arial" panose="020B0604020202020204" pitchFamily="34" charset="0"/>
            </a:endParaRPr>
          </a:p>
          <a:p>
            <a:pPr marL="0" indent="-457200">
              <a:buSzPct val="100000"/>
              <a:defRPr sz="2800"/>
            </a:pPr>
            <a:endParaRPr lang="en-GB" sz="1850" dirty="0">
              <a:latin typeface="+mn-lt"/>
            </a:endParaRPr>
          </a:p>
        </p:txBody>
      </p:sp>
      <p:sp>
        <p:nvSpPr>
          <p:cNvPr id="2" name="Rectangle 1"/>
          <p:cNvSpPr/>
          <p:nvPr/>
        </p:nvSpPr>
        <p:spPr>
          <a:xfrm>
            <a:off x="5675176" y="529848"/>
            <a:ext cx="6096000" cy="4401205"/>
          </a:xfrm>
          <a:prstGeom prst="rect">
            <a:avLst/>
          </a:prstGeom>
        </p:spPr>
        <p:txBody>
          <a:bodyPr>
            <a:spAutoFit/>
          </a:bodyPr>
          <a:lstStyle/>
          <a:p>
            <a:r>
              <a:rPr lang="en-GB" altLang="en-US" sz="2000" b="1" dirty="0">
                <a:cs typeface="Arial" panose="020B0604020202020204" pitchFamily="34" charset="0"/>
                <a:sym typeface="GillSans" charset="0"/>
              </a:rPr>
              <a:t>The Four Purposes of the new Curriculum. Creating</a:t>
            </a:r>
            <a:r>
              <a:rPr lang="en-GB" altLang="en-US" sz="2000" b="1" dirty="0" smtClean="0">
                <a:cs typeface="Arial" panose="020B0604020202020204" pitchFamily="34" charset="0"/>
                <a:sym typeface="GillSans" charset="0"/>
              </a:rPr>
              <a:t>:</a:t>
            </a:r>
            <a:endParaRPr lang="en-GB" altLang="en-US" sz="2000" b="1" dirty="0" smtClean="0">
              <a:solidFill>
                <a:srgbClr val="DE0058"/>
              </a:solidFill>
              <a:cs typeface="Arial" panose="020B0604020202020204" pitchFamily="34" charset="0"/>
              <a:sym typeface="GillSans" charset="0"/>
            </a:endParaRPr>
          </a:p>
          <a:p>
            <a:pPr defTabSz="339038" eaLnBrk="0" fontAlgn="base">
              <a:defRPr/>
            </a:pPr>
            <a:endParaRPr lang="en-GB" altLang="en-US" sz="2000" dirty="0">
              <a:solidFill>
                <a:srgbClr val="DE0058"/>
              </a:solidFill>
              <a:cs typeface="Arial" panose="020B0604020202020204" pitchFamily="34" charset="0"/>
              <a:sym typeface="GillSans" charset="0"/>
            </a:endParaRPr>
          </a:p>
          <a:p>
            <a:pPr marL="257175" indent="-257175" fontAlgn="base">
              <a:buFont typeface="Arial" panose="020B0604020202020204" pitchFamily="34" charset="0"/>
              <a:buChar char="•"/>
            </a:pPr>
            <a:r>
              <a:rPr lang="en-GB" sz="2000" dirty="0">
                <a:cs typeface="Arial" panose="020B0604020202020204" pitchFamily="34" charset="0"/>
              </a:rPr>
              <a:t>ambitious, capable learners, ready to learn throughout their lives</a:t>
            </a:r>
          </a:p>
          <a:p>
            <a:pPr marL="257175" indent="-257175" fontAlgn="base">
              <a:buFont typeface="Arial" panose="020B0604020202020204" pitchFamily="34" charset="0"/>
              <a:buChar char="•"/>
            </a:pPr>
            <a:endParaRPr lang="en-GB" sz="2000" dirty="0">
              <a:cs typeface="Arial" panose="020B0604020202020204" pitchFamily="34" charset="0"/>
            </a:endParaRPr>
          </a:p>
          <a:p>
            <a:pPr marL="257175" indent="-257175" fontAlgn="base">
              <a:buFont typeface="Arial" panose="020B0604020202020204" pitchFamily="34" charset="0"/>
              <a:buChar char="•"/>
            </a:pPr>
            <a:r>
              <a:rPr lang="en-GB" sz="2000" dirty="0">
                <a:cs typeface="Arial" panose="020B0604020202020204" pitchFamily="34" charset="0"/>
              </a:rPr>
              <a:t>enterprising, creative contributors, ready to play a full part in life and work</a:t>
            </a:r>
          </a:p>
          <a:p>
            <a:pPr marL="257175" indent="-257175" fontAlgn="base">
              <a:buFont typeface="Arial" panose="020B0604020202020204" pitchFamily="34" charset="0"/>
              <a:buChar char="•"/>
            </a:pPr>
            <a:endParaRPr lang="en-GB" sz="2000" dirty="0">
              <a:cs typeface="Arial" panose="020B0604020202020204" pitchFamily="34" charset="0"/>
            </a:endParaRPr>
          </a:p>
          <a:p>
            <a:pPr marL="257175" indent="-257175" fontAlgn="base">
              <a:buFont typeface="Arial" panose="020B0604020202020204" pitchFamily="34" charset="0"/>
              <a:buChar char="•"/>
            </a:pPr>
            <a:r>
              <a:rPr lang="en-GB" sz="2000" dirty="0">
                <a:cs typeface="Arial" panose="020B0604020202020204" pitchFamily="34" charset="0"/>
              </a:rPr>
              <a:t>ethical, informed citizens of Wales and the </a:t>
            </a:r>
            <a:r>
              <a:rPr lang="en-GB" sz="2000" dirty="0" smtClean="0">
                <a:cs typeface="Arial" panose="020B0604020202020204" pitchFamily="34" charset="0"/>
              </a:rPr>
              <a:t>world, </a:t>
            </a:r>
            <a:r>
              <a:rPr lang="en-GB" sz="2000" dirty="0">
                <a:cs typeface="Arial" panose="020B0604020202020204" pitchFamily="34" charset="0"/>
              </a:rPr>
              <a:t>ready to be citizens of Wales and the world</a:t>
            </a:r>
          </a:p>
          <a:p>
            <a:pPr marL="257175" indent="-257175" fontAlgn="base">
              <a:buFont typeface="Arial" panose="020B0604020202020204" pitchFamily="34" charset="0"/>
              <a:buChar char="•"/>
            </a:pPr>
            <a:endParaRPr lang="en-GB" sz="2000" dirty="0">
              <a:cs typeface="Arial" panose="020B0604020202020204" pitchFamily="34" charset="0"/>
            </a:endParaRPr>
          </a:p>
          <a:p>
            <a:pPr marL="257175" indent="-257175" fontAlgn="base">
              <a:buFont typeface="Arial" panose="020B0604020202020204" pitchFamily="34" charset="0"/>
              <a:buChar char="•"/>
            </a:pPr>
            <a:r>
              <a:rPr lang="en-GB" sz="2000" dirty="0">
                <a:cs typeface="Arial" panose="020B0604020202020204" pitchFamily="34" charset="0"/>
              </a:rPr>
              <a:t>healthy, confident individuals, ready to lead fulfilling lives as valued members of society</a:t>
            </a:r>
          </a:p>
        </p:txBody>
      </p:sp>
    </p:spTree>
    <p:extLst>
      <p:ext uri="{BB962C8B-B14F-4D97-AF65-F5344CB8AC3E}">
        <p14:creationId xmlns:p14="http://schemas.microsoft.com/office/powerpoint/2010/main" val="3644801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373442" y="1623527"/>
            <a:ext cx="9402926" cy="3862873"/>
          </a:xfrm>
        </p:spPr>
        <p:txBody>
          <a:bodyPr/>
          <a:lstStyle/>
          <a:p>
            <a:pPr marL="0" indent="0" algn="ctr">
              <a:buNone/>
            </a:pPr>
            <a:r>
              <a:rPr lang="en-GB" dirty="0" err="1">
                <a:solidFill>
                  <a:srgbClr val="D0004B"/>
                </a:solidFill>
              </a:rPr>
              <a:t>Safonau</a:t>
            </a:r>
            <a:r>
              <a:rPr lang="en-GB" dirty="0">
                <a:solidFill>
                  <a:srgbClr val="D0004B"/>
                </a:solidFill>
              </a:rPr>
              <a:t> </a:t>
            </a:r>
            <a:r>
              <a:rPr lang="en-GB" dirty="0" err="1">
                <a:solidFill>
                  <a:srgbClr val="D0004B"/>
                </a:solidFill>
              </a:rPr>
              <a:t>proffesiynol</a:t>
            </a:r>
            <a:r>
              <a:rPr lang="en-GB" dirty="0">
                <a:solidFill>
                  <a:srgbClr val="D0004B"/>
                </a:solidFill>
              </a:rPr>
              <a:t> </a:t>
            </a:r>
            <a:r>
              <a:rPr lang="en-GB" dirty="0" err="1">
                <a:solidFill>
                  <a:srgbClr val="D0004B"/>
                </a:solidFill>
              </a:rPr>
              <a:t>ar</a:t>
            </a:r>
            <a:r>
              <a:rPr lang="en-GB" dirty="0">
                <a:solidFill>
                  <a:srgbClr val="D0004B"/>
                </a:solidFill>
              </a:rPr>
              <a:t> </a:t>
            </a:r>
            <a:r>
              <a:rPr lang="en-GB" dirty="0" err="1">
                <a:solidFill>
                  <a:srgbClr val="D0004B"/>
                </a:solidFill>
              </a:rPr>
              <a:t>gyfer</a:t>
            </a:r>
            <a:r>
              <a:rPr lang="en-GB" dirty="0">
                <a:solidFill>
                  <a:srgbClr val="D0004B"/>
                </a:solidFill>
              </a:rPr>
              <a:t> </a:t>
            </a:r>
            <a:r>
              <a:rPr lang="en-GB" dirty="0" err="1">
                <a:solidFill>
                  <a:srgbClr val="D0004B"/>
                </a:solidFill>
              </a:rPr>
              <a:t>addysgu</a:t>
            </a:r>
            <a:r>
              <a:rPr lang="en-GB" dirty="0">
                <a:solidFill>
                  <a:srgbClr val="D0004B"/>
                </a:solidFill>
              </a:rPr>
              <a:t> ac </a:t>
            </a:r>
            <a:r>
              <a:rPr lang="en-GB" dirty="0" err="1">
                <a:solidFill>
                  <a:srgbClr val="D0004B"/>
                </a:solidFill>
              </a:rPr>
              <a:t>arweinyddiaeth</a:t>
            </a:r>
            <a:r>
              <a:rPr lang="en-GB" dirty="0">
                <a:solidFill>
                  <a:srgbClr val="D0004B"/>
                </a:solidFill>
              </a:rPr>
              <a:t> |</a:t>
            </a:r>
          </a:p>
          <a:p>
            <a:pPr marL="0" indent="0" algn="ctr">
              <a:buNone/>
            </a:pPr>
            <a:r>
              <a:rPr lang="en-GB" dirty="0"/>
              <a:t>Professional </a:t>
            </a:r>
            <a:r>
              <a:rPr lang="en-GB" dirty="0" smtClean="0"/>
              <a:t>standards for teaching </a:t>
            </a:r>
            <a:r>
              <a:rPr lang="en-GB" dirty="0"/>
              <a:t>and leadership </a:t>
            </a:r>
          </a:p>
          <a:p>
            <a:pPr marL="0" indent="0">
              <a:buNone/>
            </a:pPr>
            <a:endParaRPr lang="en-GB" dirty="0"/>
          </a:p>
          <a:p>
            <a:pPr marL="0" indent="0">
              <a:buNone/>
            </a:pPr>
            <a:endParaRPr lang="en-GB" dirty="0"/>
          </a:p>
          <a:p>
            <a:pPr marL="0" indent="0">
              <a:buNone/>
            </a:pPr>
            <a:endParaRPr lang="en-GB" dirty="0"/>
          </a:p>
          <a:p>
            <a:pPr marL="0" indent="0">
              <a:buNone/>
            </a:pPr>
            <a:r>
              <a:rPr lang="en-GB" dirty="0"/>
              <a:t> </a:t>
            </a:r>
          </a:p>
        </p:txBody>
      </p:sp>
      <p:pic>
        <p:nvPicPr>
          <p:cNvPr id="7" name="Picture 6"/>
          <p:cNvPicPr>
            <a:picLocks noChangeAspect="1"/>
          </p:cNvPicPr>
          <p:nvPr/>
        </p:nvPicPr>
        <p:blipFill>
          <a:blip r:embed="rId3"/>
          <a:stretch>
            <a:fillRect/>
          </a:stretch>
        </p:blipFill>
        <p:spPr>
          <a:xfrm>
            <a:off x="6074905" y="3120443"/>
            <a:ext cx="3592340" cy="3373215"/>
          </a:xfrm>
          <a:prstGeom prst="rect">
            <a:avLst/>
          </a:prstGeom>
        </p:spPr>
      </p:pic>
      <p:pic>
        <p:nvPicPr>
          <p:cNvPr id="8" name="Picture 7"/>
          <p:cNvPicPr>
            <a:picLocks noChangeAspect="1"/>
          </p:cNvPicPr>
          <p:nvPr/>
        </p:nvPicPr>
        <p:blipFill>
          <a:blip r:embed="rId4"/>
          <a:stretch>
            <a:fillRect/>
          </a:stretch>
        </p:blipFill>
        <p:spPr>
          <a:xfrm>
            <a:off x="2247900" y="3094685"/>
            <a:ext cx="3352974" cy="3373214"/>
          </a:xfrm>
          <a:prstGeom prst="rect">
            <a:avLst/>
          </a:prstGeom>
        </p:spPr>
      </p:pic>
      <p:pic>
        <p:nvPicPr>
          <p:cNvPr id="5" name="Picture 4"/>
          <p:cNvPicPr>
            <a:picLocks noChangeAspect="1"/>
          </p:cNvPicPr>
          <p:nvPr/>
        </p:nvPicPr>
        <p:blipFill>
          <a:blip r:embed="rId4"/>
          <a:stretch>
            <a:fillRect/>
          </a:stretch>
        </p:blipFill>
        <p:spPr>
          <a:xfrm>
            <a:off x="2247900" y="3120442"/>
            <a:ext cx="3352974" cy="3373214"/>
          </a:xfrm>
          <a:prstGeom prst="rect">
            <a:avLst/>
          </a:prstGeom>
        </p:spPr>
      </p:pic>
    </p:spTree>
    <p:extLst>
      <p:ext uri="{BB962C8B-B14F-4D97-AF65-F5344CB8AC3E}">
        <p14:creationId xmlns:p14="http://schemas.microsoft.com/office/powerpoint/2010/main" val="511693644"/>
      </p:ext>
    </p:extLst>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p:cNvSpPr txBox="1">
            <a:spLocks noGrp="1"/>
          </p:cNvSpPr>
          <p:nvPr>
            <p:ph type="body" sz="quarter" idx="10"/>
          </p:nvPr>
        </p:nvSpPr>
        <p:spPr>
          <a:xfrm>
            <a:off x="490538" y="490538"/>
            <a:ext cx="5151437" cy="5300662"/>
          </a:xfrm>
          <a:prstGeom prst="rect">
            <a:avLst/>
          </a:prstGeom>
        </p:spPr>
        <p:txBody>
          <a:bodyPr vert="horz" lIns="68580" tIns="34290" rIns="68580" bIns="34290" rtlCol="0">
            <a:normAutofit/>
          </a:bodyPr>
          <a:lstStyle/>
          <a:p>
            <a:pPr marL="0" indent="0" defTabSz="685800" hangingPunct="1">
              <a:lnSpc>
                <a:spcPct val="90000"/>
              </a:lnSpc>
              <a:spcBef>
                <a:spcPts val="750"/>
              </a:spcBef>
              <a:buNone/>
              <a:defRPr/>
            </a:pPr>
            <a:r>
              <a:rPr lang="en-GB" sz="1900" b="0" kern="1200" dirty="0" smtClean="0">
                <a:solidFill>
                  <a:srgbClr val="DE0058"/>
                </a:solidFill>
                <a:latin typeface="+mn-lt"/>
              </a:rPr>
              <a:t>   </a:t>
            </a:r>
            <a:r>
              <a:rPr lang="en-GB" sz="1800" b="0" kern="1200" dirty="0" smtClean="0">
                <a:solidFill>
                  <a:srgbClr val="DE0058"/>
                </a:solidFill>
                <a:latin typeface="+mn-lt"/>
              </a:rPr>
              <a:t> I bob </a:t>
            </a:r>
            <a:r>
              <a:rPr lang="en-GB" sz="1800" b="0" kern="1200" dirty="0" err="1" smtClean="0">
                <a:solidFill>
                  <a:srgbClr val="DE0058"/>
                </a:solidFill>
                <a:latin typeface="+mn-lt"/>
              </a:rPr>
              <a:t>athro</a:t>
            </a:r>
            <a:r>
              <a:rPr lang="en-GB" sz="1800" b="0" kern="1200" dirty="0" smtClean="0">
                <a:solidFill>
                  <a:srgbClr val="DE0058"/>
                </a:solidFill>
                <a:latin typeface="+mn-lt"/>
              </a:rPr>
              <a:t>:</a:t>
            </a:r>
            <a:endParaRPr lang="en-GB" sz="1800" b="0" kern="1200" dirty="0">
              <a:solidFill>
                <a:srgbClr val="DE0058"/>
              </a:solidFill>
              <a:latin typeface="+mn-lt"/>
            </a:endParaRPr>
          </a:p>
          <a:p>
            <a:pPr defTabSz="685800">
              <a:spcBef>
                <a:spcPts val="750"/>
              </a:spcBef>
              <a:defRPr/>
            </a:pPr>
            <a:r>
              <a:rPr lang="en-GB" sz="1800" b="0" kern="1200" dirty="0">
                <a:solidFill>
                  <a:srgbClr val="DE0058"/>
                </a:solidFill>
                <a:latin typeface="+mn-lt"/>
              </a:rPr>
              <a:t>“</a:t>
            </a:r>
            <a:r>
              <a:rPr lang="en-GB" sz="1800" b="0" kern="1200" dirty="0" err="1">
                <a:solidFill>
                  <a:srgbClr val="DE0058"/>
                </a:solidFill>
                <a:latin typeface="+mn-lt"/>
              </a:rPr>
              <a:t>Bydd</a:t>
            </a:r>
            <a:r>
              <a:rPr lang="en-GB" sz="1800" b="0" kern="1200" dirty="0">
                <a:solidFill>
                  <a:srgbClr val="DE0058"/>
                </a:solidFill>
                <a:latin typeface="+mn-lt"/>
              </a:rPr>
              <a:t> </a:t>
            </a:r>
            <a:r>
              <a:rPr lang="en-GB" sz="1800" b="0" kern="1200" dirty="0" err="1">
                <a:solidFill>
                  <a:srgbClr val="DE0058"/>
                </a:solidFill>
                <a:latin typeface="+mn-lt"/>
              </a:rPr>
              <a:t>anghenion</a:t>
            </a:r>
            <a:r>
              <a:rPr lang="en-GB" sz="1800" b="0" kern="1200" dirty="0">
                <a:solidFill>
                  <a:srgbClr val="DE0058"/>
                </a:solidFill>
                <a:latin typeface="+mn-lt"/>
              </a:rPr>
              <a:t> a </a:t>
            </a:r>
            <a:r>
              <a:rPr lang="en-GB" sz="1800" b="0" kern="1200" dirty="0" err="1">
                <a:solidFill>
                  <a:srgbClr val="DE0058"/>
                </a:solidFill>
                <a:latin typeface="+mn-lt"/>
              </a:rPr>
              <a:t>hawliau’r</a:t>
            </a:r>
            <a:r>
              <a:rPr lang="en-GB" sz="1800" b="0" kern="1200" dirty="0">
                <a:solidFill>
                  <a:srgbClr val="DE0058"/>
                </a:solidFill>
                <a:latin typeface="+mn-lt"/>
              </a:rPr>
              <a:t> </a:t>
            </a:r>
            <a:r>
              <a:rPr lang="en-GB" sz="1800" b="0" kern="1200" dirty="0" err="1">
                <a:solidFill>
                  <a:srgbClr val="DE0058"/>
                </a:solidFill>
                <a:latin typeface="+mn-lt"/>
              </a:rPr>
              <a:t>dysgwyr</a:t>
            </a:r>
            <a:r>
              <a:rPr lang="en-GB" sz="1800" b="0" kern="1200" dirty="0">
                <a:solidFill>
                  <a:srgbClr val="DE0058"/>
                </a:solidFill>
                <a:latin typeface="+mn-lt"/>
              </a:rPr>
              <a:t> </a:t>
            </a:r>
            <a:r>
              <a:rPr lang="en-GB" sz="1800" b="0" kern="1200" dirty="0" err="1">
                <a:solidFill>
                  <a:srgbClr val="DE0058"/>
                </a:solidFill>
                <a:latin typeface="+mn-lt"/>
              </a:rPr>
              <a:t>yn</a:t>
            </a:r>
            <a:r>
              <a:rPr lang="en-GB" sz="1800" b="0" kern="1200" dirty="0">
                <a:solidFill>
                  <a:srgbClr val="DE0058"/>
                </a:solidFill>
                <a:latin typeface="+mn-lt"/>
              </a:rPr>
              <a:t> </a:t>
            </a:r>
            <a:r>
              <a:rPr lang="en-GB" sz="1800" b="0" kern="1200" dirty="0" err="1">
                <a:solidFill>
                  <a:srgbClr val="DE0058"/>
                </a:solidFill>
                <a:latin typeface="+mn-lt"/>
              </a:rPr>
              <a:t>ganolog</a:t>
            </a:r>
            <a:r>
              <a:rPr lang="en-GB" sz="1800" b="0" kern="1200" dirty="0">
                <a:solidFill>
                  <a:srgbClr val="DE0058"/>
                </a:solidFill>
                <a:latin typeface="+mn-lt"/>
              </a:rPr>
              <a:t> ac </a:t>
            </a:r>
            <a:r>
              <a:rPr lang="en-GB" sz="1800" b="0" kern="1200" dirty="0" err="1">
                <a:solidFill>
                  <a:srgbClr val="DE0058"/>
                </a:solidFill>
                <a:latin typeface="+mn-lt"/>
              </a:rPr>
              <a:t>yn</a:t>
            </a:r>
            <a:r>
              <a:rPr lang="en-GB" sz="1800" b="0" kern="1200" dirty="0">
                <a:solidFill>
                  <a:srgbClr val="DE0058"/>
                </a:solidFill>
                <a:latin typeface="+mn-lt"/>
              </a:rPr>
              <a:t> </a:t>
            </a:r>
            <a:r>
              <a:rPr lang="en-GB" sz="1800" b="0" kern="1200" dirty="0" err="1">
                <a:solidFill>
                  <a:srgbClr val="DE0058"/>
                </a:solidFill>
                <a:latin typeface="+mn-lt"/>
              </a:rPr>
              <a:t>cael</a:t>
            </a:r>
            <a:r>
              <a:rPr lang="en-GB" sz="1800" b="0" kern="1200" dirty="0">
                <a:solidFill>
                  <a:srgbClr val="DE0058"/>
                </a:solidFill>
                <a:latin typeface="+mn-lt"/>
              </a:rPr>
              <a:t> </a:t>
            </a:r>
            <a:r>
              <a:rPr lang="en-GB" sz="1800" b="0" kern="1200" dirty="0" err="1">
                <a:solidFill>
                  <a:srgbClr val="DE0058"/>
                </a:solidFill>
                <a:latin typeface="+mn-lt"/>
              </a:rPr>
              <a:t>blaenoriaeth</a:t>
            </a:r>
            <a:r>
              <a:rPr lang="en-GB" sz="1800" b="0" kern="1200" dirty="0">
                <a:solidFill>
                  <a:srgbClr val="DE0058"/>
                </a:solidFill>
                <a:latin typeface="+mn-lt"/>
              </a:rPr>
              <a:t> </a:t>
            </a:r>
            <a:r>
              <a:rPr lang="en-GB" sz="1800" b="0" kern="1200" dirty="0" err="1">
                <a:solidFill>
                  <a:srgbClr val="DE0058"/>
                </a:solidFill>
                <a:latin typeface="+mn-lt"/>
              </a:rPr>
              <a:t>yn</a:t>
            </a:r>
            <a:r>
              <a:rPr lang="en-GB" sz="1800" b="0" kern="1200" dirty="0">
                <a:solidFill>
                  <a:srgbClr val="DE0058"/>
                </a:solidFill>
                <a:latin typeface="+mn-lt"/>
              </a:rPr>
              <a:t> null </a:t>
            </a:r>
            <a:r>
              <a:rPr lang="en-GB" sz="1800" b="0" kern="1200" dirty="0" err="1">
                <a:solidFill>
                  <a:srgbClr val="DE0058"/>
                </a:solidFill>
                <a:latin typeface="+mn-lt"/>
              </a:rPr>
              <a:t>athrawon</a:t>
            </a:r>
            <a:r>
              <a:rPr lang="en-GB" sz="1800" b="0" kern="1200" dirty="0">
                <a:solidFill>
                  <a:srgbClr val="DE0058"/>
                </a:solidFill>
                <a:latin typeface="+mn-lt"/>
              </a:rPr>
              <a:t> </a:t>
            </a:r>
            <a:r>
              <a:rPr lang="en-GB" sz="1800" b="0" kern="1200" dirty="0" err="1">
                <a:solidFill>
                  <a:srgbClr val="DE0058"/>
                </a:solidFill>
                <a:latin typeface="+mn-lt"/>
              </a:rPr>
              <a:t>o</a:t>
            </a:r>
            <a:r>
              <a:rPr lang="en-GB" sz="1800" b="0" kern="1200" dirty="0">
                <a:solidFill>
                  <a:srgbClr val="DE0058"/>
                </a:solidFill>
                <a:latin typeface="+mn-lt"/>
              </a:rPr>
              <a:t> </a:t>
            </a:r>
            <a:r>
              <a:rPr lang="en-GB" sz="1800" b="0" dirty="0" err="1">
                <a:solidFill>
                  <a:srgbClr val="DE0058"/>
                </a:solidFill>
                <a:latin typeface="+mn-lt"/>
              </a:rPr>
              <a:t>gyflawni</a:t>
            </a:r>
            <a:r>
              <a:rPr lang="en-GB" sz="1800" b="0" dirty="0">
                <a:solidFill>
                  <a:srgbClr val="DE0058"/>
                </a:solidFill>
                <a:latin typeface="+mn-lt"/>
              </a:rPr>
              <a:t> </a:t>
            </a:r>
            <a:r>
              <a:rPr lang="en-GB" sz="1800" b="0" dirty="0" err="1">
                <a:solidFill>
                  <a:srgbClr val="DE0058"/>
                </a:solidFill>
                <a:latin typeface="+mn-lt"/>
              </a:rPr>
              <a:t>eu</a:t>
            </a:r>
            <a:r>
              <a:rPr lang="en-GB" sz="1800" b="0" dirty="0">
                <a:solidFill>
                  <a:srgbClr val="DE0058"/>
                </a:solidFill>
                <a:latin typeface="+mn-lt"/>
              </a:rPr>
              <a:t> </a:t>
            </a:r>
            <a:r>
              <a:rPr lang="en-GB" sz="1800" b="0" dirty="0" err="1">
                <a:solidFill>
                  <a:srgbClr val="DE0058"/>
                </a:solidFill>
                <a:latin typeface="+mn-lt"/>
              </a:rPr>
              <a:t>gwaith</a:t>
            </a:r>
            <a:r>
              <a:rPr lang="en-GB" sz="1800" b="0" dirty="0">
                <a:solidFill>
                  <a:srgbClr val="DE0058"/>
                </a:solidFill>
                <a:latin typeface="+mn-lt"/>
              </a:rPr>
              <a:t>. </a:t>
            </a:r>
            <a:r>
              <a:rPr lang="en-GB" sz="1800" b="0" dirty="0" err="1">
                <a:solidFill>
                  <a:srgbClr val="DE0058"/>
                </a:solidFill>
                <a:latin typeface="+mn-lt"/>
              </a:rPr>
              <a:t>Bydd</a:t>
            </a:r>
            <a:r>
              <a:rPr lang="en-GB" sz="1800" b="0" dirty="0">
                <a:solidFill>
                  <a:srgbClr val="DE0058"/>
                </a:solidFill>
                <a:latin typeface="+mn-lt"/>
              </a:rPr>
              <a:t> </a:t>
            </a:r>
            <a:r>
              <a:rPr lang="en-GB" sz="1800" b="0" dirty="0" err="1">
                <a:solidFill>
                  <a:srgbClr val="DE0058"/>
                </a:solidFill>
                <a:latin typeface="+mn-lt"/>
              </a:rPr>
              <a:t>athrawon</a:t>
            </a:r>
            <a:r>
              <a:rPr lang="en-GB" sz="1800" b="0" dirty="0">
                <a:solidFill>
                  <a:srgbClr val="DE0058"/>
                </a:solidFill>
                <a:latin typeface="+mn-lt"/>
              </a:rPr>
              <a:t> </a:t>
            </a:r>
            <a:r>
              <a:rPr lang="en-GB" sz="1800" b="0" dirty="0" err="1">
                <a:solidFill>
                  <a:srgbClr val="DE0058"/>
                </a:solidFill>
                <a:latin typeface="+mn-lt"/>
              </a:rPr>
              <a:t>yn</a:t>
            </a:r>
            <a:r>
              <a:rPr lang="en-GB" sz="1800" b="0" dirty="0">
                <a:solidFill>
                  <a:srgbClr val="DE0058"/>
                </a:solidFill>
                <a:latin typeface="+mn-lt"/>
              </a:rPr>
              <a:t> </a:t>
            </a:r>
            <a:r>
              <a:rPr lang="en-GB" sz="1800" b="0" dirty="0" err="1">
                <a:solidFill>
                  <a:srgbClr val="DE0058"/>
                </a:solidFill>
                <a:latin typeface="+mn-lt"/>
              </a:rPr>
              <a:t>arddangos</a:t>
            </a:r>
            <a:r>
              <a:rPr lang="en-GB" sz="1800" b="0" dirty="0">
                <a:solidFill>
                  <a:srgbClr val="DE0058"/>
                </a:solidFill>
                <a:latin typeface="+mn-lt"/>
              </a:rPr>
              <a:t> </a:t>
            </a:r>
            <a:r>
              <a:rPr lang="en-GB" sz="1800" b="0" dirty="0" err="1">
                <a:solidFill>
                  <a:srgbClr val="DE0058"/>
                </a:solidFill>
                <a:latin typeface="+mn-lt"/>
              </a:rPr>
              <a:t>disgwyliadau</a:t>
            </a:r>
            <a:r>
              <a:rPr lang="en-GB" sz="1800" b="0" dirty="0">
                <a:solidFill>
                  <a:srgbClr val="DE0058"/>
                </a:solidFill>
                <a:latin typeface="+mn-lt"/>
              </a:rPr>
              <a:t> </a:t>
            </a:r>
            <a:r>
              <a:rPr lang="en-GB" sz="1800" b="0" dirty="0" err="1">
                <a:solidFill>
                  <a:srgbClr val="DE0058"/>
                </a:solidFill>
                <a:latin typeface="+mn-lt"/>
              </a:rPr>
              <a:t>uchel</a:t>
            </a:r>
            <a:r>
              <a:rPr lang="en-GB" sz="1800" b="0" dirty="0">
                <a:solidFill>
                  <a:srgbClr val="DE0058"/>
                </a:solidFill>
                <a:latin typeface="+mn-lt"/>
              </a:rPr>
              <a:t> ac </a:t>
            </a:r>
            <a:r>
              <a:rPr lang="en-GB" sz="1800" b="0" dirty="0" err="1">
                <a:solidFill>
                  <a:srgbClr val="DE0058"/>
                </a:solidFill>
                <a:latin typeface="+mn-lt"/>
              </a:rPr>
              <a:t>ymrwymiad</a:t>
            </a:r>
            <a:r>
              <a:rPr lang="en-GB" sz="1800" b="0" dirty="0">
                <a:solidFill>
                  <a:srgbClr val="DE0058"/>
                </a:solidFill>
                <a:latin typeface="+mn-lt"/>
              </a:rPr>
              <a:t> </a:t>
            </a:r>
            <a:r>
              <a:rPr lang="en-GB" sz="1800" b="0" dirty="0" err="1">
                <a:solidFill>
                  <a:srgbClr val="DE0058"/>
                </a:solidFill>
                <a:latin typeface="+mn-lt"/>
              </a:rPr>
              <a:t>i</a:t>
            </a:r>
            <a:r>
              <a:rPr lang="en-GB" sz="1800" b="0" dirty="0">
                <a:solidFill>
                  <a:srgbClr val="DE0058"/>
                </a:solidFill>
                <a:latin typeface="+mn-lt"/>
              </a:rPr>
              <a:t> </a:t>
            </a:r>
            <a:r>
              <a:rPr lang="en-GB" sz="1800" b="0" dirty="0" err="1">
                <a:solidFill>
                  <a:srgbClr val="DE0058"/>
                </a:solidFill>
                <a:latin typeface="+mn-lt"/>
              </a:rPr>
              <a:t>gyflawniad</a:t>
            </a:r>
            <a:r>
              <a:rPr lang="en-GB" sz="1800" b="0" dirty="0">
                <a:solidFill>
                  <a:srgbClr val="DE0058"/>
                </a:solidFill>
                <a:latin typeface="+mn-lt"/>
              </a:rPr>
              <a:t> </a:t>
            </a:r>
            <a:r>
              <a:rPr lang="en-GB" sz="1800" b="0" dirty="0" err="1">
                <a:solidFill>
                  <a:srgbClr val="DE0058"/>
                </a:solidFill>
                <a:latin typeface="+mn-lt"/>
              </a:rPr>
              <a:t>pob</a:t>
            </a:r>
            <a:r>
              <a:rPr lang="en-GB" sz="1800" b="0" dirty="0">
                <a:solidFill>
                  <a:srgbClr val="DE0058"/>
                </a:solidFill>
                <a:latin typeface="+mn-lt"/>
              </a:rPr>
              <a:t> </a:t>
            </a:r>
            <a:r>
              <a:rPr lang="en-GB" sz="1800" b="0" dirty="0" err="1">
                <a:solidFill>
                  <a:srgbClr val="DE0058"/>
                </a:solidFill>
                <a:latin typeface="+mn-lt"/>
              </a:rPr>
              <a:t>dysgwr</a:t>
            </a:r>
            <a:r>
              <a:rPr lang="en-GB" sz="1800" b="0" dirty="0">
                <a:solidFill>
                  <a:srgbClr val="DE0058"/>
                </a:solidFill>
                <a:latin typeface="+mn-lt"/>
              </a:rPr>
              <a:t>.</a:t>
            </a:r>
            <a:r>
              <a:rPr lang="en-GB" sz="1800" b="0" kern="1200" dirty="0">
                <a:solidFill>
                  <a:srgbClr val="DE0058"/>
                </a:solidFill>
                <a:latin typeface="+mn-lt"/>
              </a:rPr>
              <a:t>” </a:t>
            </a:r>
          </a:p>
          <a:p>
            <a:pPr defTabSz="685800" hangingPunct="1">
              <a:lnSpc>
                <a:spcPct val="90000"/>
              </a:lnSpc>
              <a:spcBef>
                <a:spcPts val="750"/>
              </a:spcBef>
              <a:defRPr/>
            </a:pPr>
            <a:endParaRPr lang="en-GB" sz="1800" b="0" kern="1200" dirty="0">
              <a:solidFill>
                <a:srgbClr val="DE0058"/>
              </a:solidFill>
              <a:latin typeface="+mn-lt"/>
            </a:endParaRPr>
          </a:p>
          <a:p>
            <a:pPr defTabSz="685800" hangingPunct="1">
              <a:lnSpc>
                <a:spcPct val="90000"/>
              </a:lnSpc>
              <a:spcBef>
                <a:spcPts val="750"/>
              </a:spcBef>
              <a:defRPr/>
            </a:pPr>
            <a:r>
              <a:rPr lang="en-GB" sz="1800" b="0" kern="1200" dirty="0" err="1">
                <a:solidFill>
                  <a:srgbClr val="DE0058"/>
                </a:solidFill>
                <a:latin typeface="+mn-lt"/>
              </a:rPr>
              <a:t>Ar</a:t>
            </a:r>
            <a:r>
              <a:rPr lang="en-GB" sz="1800" b="0" kern="1200" dirty="0">
                <a:solidFill>
                  <a:srgbClr val="DE0058"/>
                </a:solidFill>
                <a:latin typeface="+mn-lt"/>
              </a:rPr>
              <a:t> </a:t>
            </a:r>
            <a:r>
              <a:rPr lang="en-GB" sz="1800" b="0" kern="1200" dirty="0" err="1">
                <a:solidFill>
                  <a:srgbClr val="DE0058"/>
                </a:solidFill>
                <a:latin typeface="+mn-lt"/>
              </a:rPr>
              <a:t>lefel</a:t>
            </a:r>
            <a:r>
              <a:rPr lang="en-GB" sz="1800" b="0" kern="1200" dirty="0">
                <a:solidFill>
                  <a:srgbClr val="DE0058"/>
                </a:solidFill>
                <a:latin typeface="+mn-lt"/>
              </a:rPr>
              <a:t> </a:t>
            </a:r>
            <a:r>
              <a:rPr lang="en-GB" sz="1800" b="0" kern="1200" dirty="0" err="1">
                <a:solidFill>
                  <a:srgbClr val="DE0058"/>
                </a:solidFill>
                <a:latin typeface="+mn-lt"/>
              </a:rPr>
              <a:t>ysgol</a:t>
            </a:r>
            <a:r>
              <a:rPr lang="en-GB" sz="1800" b="0" kern="1200" dirty="0">
                <a:solidFill>
                  <a:srgbClr val="DE0058"/>
                </a:solidFill>
                <a:latin typeface="+mn-lt"/>
              </a:rPr>
              <a:t>:</a:t>
            </a:r>
          </a:p>
          <a:p>
            <a:pPr defTabSz="685800" hangingPunct="1">
              <a:lnSpc>
                <a:spcPct val="90000"/>
              </a:lnSpc>
              <a:spcBef>
                <a:spcPts val="750"/>
              </a:spcBef>
              <a:defRPr/>
            </a:pPr>
            <a:r>
              <a:rPr lang="en-GB" sz="1800" b="0" kern="1200" dirty="0">
                <a:solidFill>
                  <a:srgbClr val="DE0058"/>
                </a:solidFill>
                <a:latin typeface="+mn-lt"/>
              </a:rPr>
              <a:t>“Mae </a:t>
            </a:r>
            <a:r>
              <a:rPr lang="en-GB" sz="1800" b="0" kern="1200" dirty="0" err="1">
                <a:solidFill>
                  <a:srgbClr val="DE0058"/>
                </a:solidFill>
                <a:latin typeface="+mn-lt"/>
              </a:rPr>
              <a:t>hawliau</a:t>
            </a:r>
            <a:r>
              <a:rPr lang="en-GB" sz="1800" b="0" kern="1200" dirty="0">
                <a:solidFill>
                  <a:srgbClr val="DE0058"/>
                </a:solidFill>
                <a:latin typeface="+mn-lt"/>
              </a:rPr>
              <a:t> ac </a:t>
            </a:r>
            <a:r>
              <a:rPr lang="en-GB" sz="1800" b="0" kern="1200" dirty="0" err="1">
                <a:solidFill>
                  <a:srgbClr val="DE0058"/>
                </a:solidFill>
                <a:latin typeface="+mn-lt"/>
              </a:rPr>
              <a:t>anghenion</a:t>
            </a:r>
            <a:r>
              <a:rPr lang="en-GB" sz="1800" b="0" kern="1200" dirty="0">
                <a:solidFill>
                  <a:srgbClr val="DE0058"/>
                </a:solidFill>
                <a:latin typeface="+mn-lt"/>
              </a:rPr>
              <a:t> </a:t>
            </a:r>
            <a:r>
              <a:rPr lang="en-GB" sz="1800" b="0" kern="1200" dirty="0" err="1">
                <a:solidFill>
                  <a:srgbClr val="DE0058"/>
                </a:solidFill>
                <a:latin typeface="+mn-lt"/>
              </a:rPr>
              <a:t>dysgwyr</a:t>
            </a:r>
            <a:r>
              <a:rPr lang="en-GB" sz="1800" b="0" kern="1200" dirty="0">
                <a:solidFill>
                  <a:srgbClr val="DE0058"/>
                </a:solidFill>
                <a:latin typeface="+mn-lt"/>
              </a:rPr>
              <a:t> </a:t>
            </a:r>
            <a:r>
              <a:rPr lang="en-GB" sz="1800" b="0" kern="1200" dirty="0" err="1">
                <a:solidFill>
                  <a:srgbClr val="DE0058"/>
                </a:solidFill>
                <a:latin typeface="+mn-lt"/>
              </a:rPr>
              <a:t>yn</a:t>
            </a:r>
            <a:r>
              <a:rPr lang="en-GB" sz="1800" b="0" kern="1200" dirty="0">
                <a:solidFill>
                  <a:srgbClr val="DE0058"/>
                </a:solidFill>
                <a:latin typeface="+mn-lt"/>
              </a:rPr>
              <a:t> </a:t>
            </a:r>
            <a:r>
              <a:rPr lang="en-GB" sz="1800" b="0" kern="1200" dirty="0" err="1">
                <a:solidFill>
                  <a:srgbClr val="DE0058"/>
                </a:solidFill>
                <a:latin typeface="+mn-lt"/>
              </a:rPr>
              <a:t>rhan</a:t>
            </a:r>
            <a:r>
              <a:rPr lang="en-GB" sz="1800" b="0" kern="1200" dirty="0">
                <a:solidFill>
                  <a:srgbClr val="DE0058"/>
                </a:solidFill>
                <a:latin typeface="+mn-lt"/>
              </a:rPr>
              <a:t> </a:t>
            </a:r>
            <a:r>
              <a:rPr lang="en-GB" sz="1800" b="0" kern="1200" dirty="0" err="1">
                <a:solidFill>
                  <a:srgbClr val="DE0058"/>
                </a:solidFill>
                <a:latin typeface="+mn-lt"/>
              </a:rPr>
              <a:t>hanfodol</a:t>
            </a:r>
            <a:r>
              <a:rPr lang="en-GB" sz="1800" b="0" kern="1200" dirty="0">
                <a:solidFill>
                  <a:srgbClr val="DE0058"/>
                </a:solidFill>
                <a:latin typeface="+mn-lt"/>
              </a:rPr>
              <a:t> </a:t>
            </a:r>
            <a:r>
              <a:rPr lang="en-GB" sz="1800" b="0" kern="1200" dirty="0" err="1">
                <a:solidFill>
                  <a:srgbClr val="DE0058"/>
                </a:solidFill>
                <a:latin typeface="+mn-lt"/>
              </a:rPr>
              <a:t>o</a:t>
            </a:r>
            <a:r>
              <a:rPr lang="en-GB" sz="1800" b="0" kern="1200" dirty="0">
                <a:solidFill>
                  <a:srgbClr val="DE0058"/>
                </a:solidFill>
                <a:latin typeface="+mn-lt"/>
              </a:rPr>
              <a:t> </a:t>
            </a:r>
            <a:r>
              <a:rPr lang="en-GB" sz="1800" b="0" kern="1200" dirty="0" err="1">
                <a:solidFill>
                  <a:srgbClr val="DE0058"/>
                </a:solidFill>
                <a:latin typeface="+mn-lt"/>
              </a:rPr>
              <a:t>holl</a:t>
            </a:r>
            <a:r>
              <a:rPr lang="en-GB" sz="1800" b="0" kern="1200" dirty="0">
                <a:solidFill>
                  <a:srgbClr val="DE0058"/>
                </a:solidFill>
                <a:latin typeface="+mn-lt"/>
              </a:rPr>
              <a:t> </a:t>
            </a:r>
            <a:r>
              <a:rPr lang="en-GB" sz="1800" b="0" kern="1200" dirty="0" err="1">
                <a:solidFill>
                  <a:srgbClr val="DE0058"/>
                </a:solidFill>
                <a:latin typeface="+mn-lt"/>
              </a:rPr>
              <a:t>waith</a:t>
            </a:r>
            <a:r>
              <a:rPr lang="en-GB" sz="1800" b="0" kern="1200" dirty="0">
                <a:solidFill>
                  <a:srgbClr val="DE0058"/>
                </a:solidFill>
                <a:latin typeface="+mn-lt"/>
              </a:rPr>
              <a:t> yr </a:t>
            </a:r>
            <a:r>
              <a:rPr lang="en-GB" sz="1800" b="0" kern="1200" dirty="0" err="1">
                <a:solidFill>
                  <a:srgbClr val="DE0058"/>
                </a:solidFill>
                <a:latin typeface="+mn-lt"/>
              </a:rPr>
              <a:t>ysgol</a:t>
            </a:r>
            <a:r>
              <a:rPr lang="en-GB" sz="1800" b="0" kern="1200" dirty="0">
                <a:solidFill>
                  <a:srgbClr val="DE0058"/>
                </a:solidFill>
                <a:latin typeface="+mn-lt"/>
              </a:rPr>
              <a:t>, </a:t>
            </a:r>
            <a:r>
              <a:rPr lang="en-GB" sz="1800" b="0" kern="1200" dirty="0" err="1">
                <a:solidFill>
                  <a:srgbClr val="DE0058"/>
                </a:solidFill>
                <a:latin typeface="+mn-lt"/>
              </a:rPr>
              <a:t>gan</a:t>
            </a:r>
            <a:r>
              <a:rPr lang="en-GB" sz="1800" b="0" kern="1200" dirty="0">
                <a:solidFill>
                  <a:srgbClr val="DE0058"/>
                </a:solidFill>
                <a:latin typeface="+mn-lt"/>
              </a:rPr>
              <a:t> </a:t>
            </a:r>
            <a:r>
              <a:rPr lang="en-GB" sz="1800" b="0" kern="1200" dirty="0" err="1">
                <a:solidFill>
                  <a:srgbClr val="DE0058"/>
                </a:solidFill>
                <a:latin typeface="+mn-lt"/>
              </a:rPr>
              <a:t>sicrhau</a:t>
            </a:r>
            <a:r>
              <a:rPr lang="en-GB" sz="1800" b="0" kern="1200" dirty="0">
                <a:solidFill>
                  <a:srgbClr val="DE0058"/>
                </a:solidFill>
                <a:latin typeface="+mn-lt"/>
              </a:rPr>
              <a:t> </a:t>
            </a:r>
            <a:r>
              <a:rPr lang="en-GB" sz="1800" b="0" kern="1200" dirty="0" err="1">
                <a:solidFill>
                  <a:srgbClr val="DE0058"/>
                </a:solidFill>
                <a:latin typeface="+mn-lt"/>
              </a:rPr>
              <a:t>bod</a:t>
            </a:r>
            <a:r>
              <a:rPr lang="en-GB" sz="1800" b="0" kern="1200" dirty="0">
                <a:solidFill>
                  <a:srgbClr val="DE0058"/>
                </a:solidFill>
                <a:latin typeface="+mn-lt"/>
              </a:rPr>
              <a:t> </a:t>
            </a:r>
            <a:r>
              <a:rPr lang="en-GB" sz="1800" b="0" kern="1200" dirty="0" err="1">
                <a:solidFill>
                  <a:srgbClr val="DE0058"/>
                </a:solidFill>
                <a:latin typeface="+mn-lt"/>
              </a:rPr>
              <a:t>pob</a:t>
            </a:r>
            <a:r>
              <a:rPr lang="en-GB" sz="1800" b="0" kern="1200" dirty="0">
                <a:solidFill>
                  <a:srgbClr val="DE0058"/>
                </a:solidFill>
                <a:latin typeface="+mn-lt"/>
              </a:rPr>
              <a:t> </a:t>
            </a:r>
            <a:r>
              <a:rPr lang="en-GB" sz="1800" b="0" kern="1200" dirty="0" err="1">
                <a:solidFill>
                  <a:srgbClr val="DE0058"/>
                </a:solidFill>
                <a:latin typeface="+mn-lt"/>
              </a:rPr>
              <a:t>dysgwr</a:t>
            </a:r>
            <a:r>
              <a:rPr lang="en-GB" sz="1800" b="0" kern="1200" dirty="0">
                <a:solidFill>
                  <a:srgbClr val="DE0058"/>
                </a:solidFill>
                <a:latin typeface="+mn-lt"/>
              </a:rPr>
              <a:t> </a:t>
            </a:r>
            <a:r>
              <a:rPr lang="en-GB" sz="1800" b="0" kern="1200" dirty="0" err="1">
                <a:solidFill>
                  <a:srgbClr val="DE0058"/>
                </a:solidFill>
                <a:latin typeface="+mn-lt"/>
              </a:rPr>
              <a:t>yn</a:t>
            </a:r>
            <a:r>
              <a:rPr lang="en-GB" sz="1800" b="0" kern="1200" dirty="0">
                <a:solidFill>
                  <a:srgbClr val="DE0058"/>
                </a:solidFill>
                <a:latin typeface="+mn-lt"/>
              </a:rPr>
              <a:t> </a:t>
            </a:r>
            <a:r>
              <a:rPr lang="en-GB" sz="1800" b="0" kern="1200" dirty="0" err="1">
                <a:solidFill>
                  <a:srgbClr val="DE0058"/>
                </a:solidFill>
                <a:latin typeface="+mn-lt"/>
              </a:rPr>
              <a:t>elwa</a:t>
            </a:r>
            <a:r>
              <a:rPr lang="en-GB" sz="1800" b="0" kern="1200" dirty="0">
                <a:solidFill>
                  <a:srgbClr val="DE0058"/>
                </a:solidFill>
                <a:latin typeface="+mn-lt"/>
              </a:rPr>
              <a:t> </a:t>
            </a:r>
            <a:r>
              <a:rPr lang="en-GB" sz="1800" b="0" kern="1200" dirty="0" err="1">
                <a:solidFill>
                  <a:srgbClr val="DE0058"/>
                </a:solidFill>
                <a:latin typeface="+mn-lt"/>
              </a:rPr>
              <a:t>o</a:t>
            </a:r>
            <a:r>
              <a:rPr lang="en-GB" sz="1800" b="0" kern="1200" dirty="0">
                <a:solidFill>
                  <a:srgbClr val="DE0058"/>
                </a:solidFill>
                <a:latin typeface="+mn-lt"/>
              </a:rPr>
              <a:t> </a:t>
            </a:r>
            <a:r>
              <a:rPr lang="en-GB" sz="1800" b="0" kern="1200" dirty="0" err="1">
                <a:solidFill>
                  <a:srgbClr val="DE0058"/>
                </a:solidFill>
                <a:latin typeface="+mn-lt"/>
              </a:rPr>
              <a:t>fedru</a:t>
            </a:r>
            <a:r>
              <a:rPr lang="en-GB" sz="1800" b="0" kern="1200" dirty="0">
                <a:solidFill>
                  <a:srgbClr val="DE0058"/>
                </a:solidFill>
                <a:latin typeface="+mn-lt"/>
              </a:rPr>
              <a:t> </a:t>
            </a:r>
            <a:r>
              <a:rPr lang="en-GB" sz="1800" b="0" kern="1200" dirty="0" err="1">
                <a:solidFill>
                  <a:srgbClr val="DE0058"/>
                </a:solidFill>
                <a:latin typeface="+mn-lt"/>
              </a:rPr>
              <a:t>hawlio’r</a:t>
            </a:r>
            <a:r>
              <a:rPr lang="en-GB" sz="1800" b="0" kern="1200" dirty="0">
                <a:solidFill>
                  <a:srgbClr val="DE0058"/>
                </a:solidFill>
                <a:latin typeface="+mn-lt"/>
              </a:rPr>
              <a:t> </a:t>
            </a:r>
            <a:r>
              <a:rPr lang="en-GB" sz="1800" b="0" kern="1200" dirty="0" err="1">
                <a:solidFill>
                  <a:srgbClr val="DE0058"/>
                </a:solidFill>
                <a:latin typeface="+mn-lt"/>
              </a:rPr>
              <a:t>profiad</a:t>
            </a:r>
            <a:r>
              <a:rPr lang="en-GB" sz="1800" b="0" kern="1200" dirty="0">
                <a:solidFill>
                  <a:srgbClr val="DE0058"/>
                </a:solidFill>
                <a:latin typeface="+mn-lt"/>
              </a:rPr>
              <a:t> </a:t>
            </a:r>
            <a:r>
              <a:rPr lang="en-GB" sz="1800" b="0" kern="1200" dirty="0" err="1">
                <a:solidFill>
                  <a:srgbClr val="DE0058"/>
                </a:solidFill>
                <a:latin typeface="+mn-lt"/>
              </a:rPr>
              <a:t>gorau</a:t>
            </a:r>
            <a:r>
              <a:rPr lang="en-GB" sz="1800" b="0" kern="1200" dirty="0">
                <a:solidFill>
                  <a:srgbClr val="DE0058"/>
                </a:solidFill>
                <a:latin typeface="+mn-lt"/>
              </a:rPr>
              <a:t> </a:t>
            </a:r>
            <a:r>
              <a:rPr lang="en-GB" sz="1800" b="0" dirty="0" err="1">
                <a:solidFill>
                  <a:srgbClr val="DE0058"/>
                </a:solidFill>
                <a:latin typeface="+mn-lt"/>
              </a:rPr>
              <a:t>posibl</a:t>
            </a:r>
            <a:r>
              <a:rPr lang="en-GB" sz="1800" b="0" dirty="0">
                <a:solidFill>
                  <a:srgbClr val="DE0058"/>
                </a:solidFill>
                <a:latin typeface="+mn-lt"/>
              </a:rPr>
              <a:t> </a:t>
            </a:r>
            <a:r>
              <a:rPr lang="en-GB" sz="1800" b="0" dirty="0" err="1">
                <a:solidFill>
                  <a:srgbClr val="DE0058"/>
                </a:solidFill>
                <a:latin typeface="+mn-lt"/>
              </a:rPr>
              <a:t>o</a:t>
            </a:r>
            <a:r>
              <a:rPr lang="en-GB" sz="1800" b="0" dirty="0">
                <a:solidFill>
                  <a:srgbClr val="DE0058"/>
                </a:solidFill>
                <a:latin typeface="+mn-lt"/>
              </a:rPr>
              <a:t> </a:t>
            </a:r>
            <a:r>
              <a:rPr lang="en-GB" sz="1800" b="0" dirty="0" err="1">
                <a:solidFill>
                  <a:srgbClr val="DE0058"/>
                </a:solidFill>
                <a:latin typeface="+mn-lt"/>
              </a:rPr>
              <a:t>addysgu</a:t>
            </a:r>
            <a:r>
              <a:rPr lang="en-GB" sz="1800" b="0" dirty="0">
                <a:solidFill>
                  <a:srgbClr val="DE0058"/>
                </a:solidFill>
                <a:latin typeface="+mn-lt"/>
              </a:rPr>
              <a:t> </a:t>
            </a:r>
            <a:r>
              <a:rPr lang="en-GB" sz="1800" b="0" dirty="0" err="1">
                <a:solidFill>
                  <a:srgbClr val="DE0058"/>
                </a:solidFill>
                <a:latin typeface="+mn-lt"/>
              </a:rPr>
              <a:t>yng</a:t>
            </a:r>
            <a:r>
              <a:rPr lang="en-GB" sz="1800" b="0" dirty="0">
                <a:solidFill>
                  <a:srgbClr val="DE0058"/>
                </a:solidFill>
                <a:latin typeface="+mn-lt"/>
              </a:rPr>
              <a:t> </a:t>
            </a:r>
            <a:r>
              <a:rPr lang="en-GB" sz="1800" b="0" dirty="0" err="1">
                <a:solidFill>
                  <a:srgbClr val="DE0058"/>
                </a:solidFill>
                <a:latin typeface="+mn-lt"/>
              </a:rPr>
              <a:t>Nghymru</a:t>
            </a:r>
            <a:r>
              <a:rPr lang="en-GB" sz="1800" b="0" kern="1200" dirty="0">
                <a:solidFill>
                  <a:srgbClr val="DE0058"/>
                </a:solidFill>
                <a:latin typeface="+mn-lt"/>
              </a:rPr>
              <a:t>.”</a:t>
            </a:r>
          </a:p>
          <a:p>
            <a:pPr defTabSz="685800" hangingPunct="1">
              <a:lnSpc>
                <a:spcPct val="90000"/>
              </a:lnSpc>
              <a:spcBef>
                <a:spcPts val="750"/>
              </a:spcBef>
              <a:defRPr/>
            </a:pPr>
            <a:endParaRPr lang="en-GB" sz="1800" b="0" kern="1200" dirty="0">
              <a:solidFill>
                <a:schemeClr val="tx1"/>
              </a:solidFill>
              <a:latin typeface="+mn-lt"/>
            </a:endParaRPr>
          </a:p>
          <a:p>
            <a:pPr defTabSz="685800">
              <a:spcBef>
                <a:spcPts val="750"/>
              </a:spcBef>
              <a:defRPr/>
            </a:pPr>
            <a:r>
              <a:rPr lang="en-GB" sz="1800" dirty="0">
                <a:solidFill>
                  <a:schemeClr val="tx1"/>
                </a:solidFill>
                <a:latin typeface="+mn-lt"/>
                <a:hlinkClick r:id="rId3"/>
              </a:rPr>
              <a:t>https://hwb.gov.wales/datblygiad-proffesiynol/safonau-proffesiynol</a:t>
            </a:r>
            <a:r>
              <a:rPr lang="en-GB" sz="1800" dirty="0" smtClean="0">
                <a:solidFill>
                  <a:schemeClr val="tx1"/>
                </a:solidFill>
                <a:latin typeface="+mn-lt"/>
                <a:hlinkClick r:id="rId3"/>
              </a:rPr>
              <a:t>/</a:t>
            </a:r>
            <a:r>
              <a:rPr lang="en-GB" sz="1800" dirty="0" smtClean="0">
                <a:solidFill>
                  <a:schemeClr val="tx1"/>
                </a:solidFill>
                <a:latin typeface="+mn-lt"/>
              </a:rPr>
              <a:t> </a:t>
            </a:r>
            <a:endParaRPr lang="en-GB" sz="1800" kern="1200" dirty="0">
              <a:solidFill>
                <a:schemeClr val="tx1"/>
              </a:solidFill>
              <a:latin typeface="+mn-lt"/>
            </a:endParaRPr>
          </a:p>
          <a:p>
            <a:pPr defTabSz="685800" hangingPunct="1">
              <a:lnSpc>
                <a:spcPct val="90000"/>
              </a:lnSpc>
              <a:spcBef>
                <a:spcPts val="750"/>
              </a:spcBef>
              <a:defRPr/>
            </a:pPr>
            <a:endParaRPr lang="en-GB" sz="2100" kern="1200" dirty="0">
              <a:solidFill>
                <a:schemeClr val="tx1"/>
              </a:solidFill>
              <a:latin typeface="+mn-lt"/>
            </a:endParaRPr>
          </a:p>
          <a:p>
            <a:pPr defTabSz="685800" hangingPunct="1">
              <a:lnSpc>
                <a:spcPct val="90000"/>
              </a:lnSpc>
              <a:spcBef>
                <a:spcPts val="750"/>
              </a:spcBef>
              <a:defRPr/>
            </a:pPr>
            <a:endParaRPr lang="en-GB" sz="2100" kern="1200" dirty="0">
              <a:solidFill>
                <a:schemeClr val="tx1"/>
              </a:solidFill>
              <a:latin typeface="+mn-lt"/>
            </a:endParaRPr>
          </a:p>
          <a:p>
            <a:pPr defTabSz="685800" hangingPunct="1">
              <a:lnSpc>
                <a:spcPct val="90000"/>
              </a:lnSpc>
              <a:spcBef>
                <a:spcPts val="750"/>
              </a:spcBef>
              <a:defRPr/>
            </a:pPr>
            <a:endParaRPr lang="en-GB" sz="2100" kern="1200" dirty="0">
              <a:solidFill>
                <a:schemeClr val="tx1"/>
              </a:solidFill>
              <a:latin typeface="+mn-lt"/>
            </a:endParaRPr>
          </a:p>
          <a:p>
            <a:pPr defTabSz="685800" hangingPunct="1">
              <a:lnSpc>
                <a:spcPct val="90000"/>
              </a:lnSpc>
              <a:spcBef>
                <a:spcPts val="750"/>
              </a:spcBef>
              <a:defRPr/>
            </a:pPr>
            <a:endParaRPr lang="en-GB" sz="2100" kern="1200" dirty="0">
              <a:solidFill>
                <a:schemeClr val="tx1"/>
              </a:solidFill>
              <a:latin typeface="+mn-lt"/>
            </a:endParaRPr>
          </a:p>
          <a:p>
            <a:pPr marL="171450" indent="-171450" defTabSz="685800" hangingPunct="1">
              <a:lnSpc>
                <a:spcPct val="90000"/>
              </a:lnSpc>
              <a:spcBef>
                <a:spcPts val="750"/>
              </a:spcBef>
              <a:buFont typeface="Arial" panose="020B0604020202020204" pitchFamily="34" charset="0"/>
              <a:buChar char="•"/>
              <a:defRPr/>
            </a:pPr>
            <a:endParaRPr lang="en-GB" sz="2100" kern="1200" dirty="0">
              <a:solidFill>
                <a:schemeClr val="tx1"/>
              </a:solidFill>
              <a:latin typeface="+mn-lt"/>
            </a:endParaRPr>
          </a:p>
        </p:txBody>
      </p:sp>
      <p:sp>
        <p:nvSpPr>
          <p:cNvPr id="4" name="Text Placeholder 1"/>
          <p:cNvSpPr txBox="1">
            <a:spLocks/>
          </p:cNvSpPr>
          <p:nvPr/>
        </p:nvSpPr>
        <p:spPr>
          <a:xfrm>
            <a:off x="6805385" y="490539"/>
            <a:ext cx="4729275" cy="397991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800" dirty="0" smtClean="0"/>
              <a:t>For each teacher:</a:t>
            </a:r>
          </a:p>
          <a:p>
            <a:pPr marL="0" indent="0">
              <a:buFont typeface="Arial" panose="020B0604020202020204" pitchFamily="34" charset="0"/>
              <a:buNone/>
            </a:pPr>
            <a:r>
              <a:rPr lang="en-GB" sz="1800" dirty="0" smtClean="0"/>
              <a:t>“The needs and rights of learners will be central and take priority in the teacher’s approach to their job. The teacher exhibits high expectations and commitment to the achievement of each learner.” </a:t>
            </a:r>
          </a:p>
          <a:p>
            <a:pPr marL="0" indent="0">
              <a:buFont typeface="Arial" panose="020B0604020202020204" pitchFamily="34" charset="0"/>
              <a:buNone/>
            </a:pPr>
            <a:endParaRPr lang="en-GB" sz="1800" dirty="0" smtClean="0"/>
          </a:p>
          <a:p>
            <a:pPr marL="0" indent="0">
              <a:buFont typeface="Arial" panose="020B0604020202020204" pitchFamily="34" charset="0"/>
              <a:buNone/>
            </a:pPr>
            <a:r>
              <a:rPr lang="en-GB" sz="1800" dirty="0" smtClean="0"/>
              <a:t>At a school level:</a:t>
            </a:r>
          </a:p>
          <a:p>
            <a:pPr marL="0" indent="0">
              <a:buFont typeface="Arial" panose="020B0604020202020204" pitchFamily="34" charset="0"/>
              <a:buNone/>
            </a:pPr>
            <a:r>
              <a:rPr lang="en-GB" sz="1800" dirty="0" smtClean="0"/>
              <a:t>“The rights and needs of learners are paramount in all the school does, ensuring every learner benefits from an entitlement to the best possible experience of schooling in Wales.”</a:t>
            </a:r>
          </a:p>
          <a:p>
            <a:pPr marL="0" indent="0">
              <a:buFont typeface="Arial" panose="020B0604020202020204" pitchFamily="34" charset="0"/>
              <a:buNone/>
            </a:pPr>
            <a:endParaRPr lang="en-GB" sz="1800" dirty="0" smtClean="0"/>
          </a:p>
          <a:p>
            <a:pPr marL="0" indent="0">
              <a:buNone/>
            </a:pPr>
            <a:r>
              <a:rPr lang="en-GB" sz="1800" dirty="0">
                <a:hlinkClick r:id="rId4"/>
              </a:rPr>
              <a:t>https://hwb.gov.wales/professional-development/professional-standards</a:t>
            </a:r>
            <a:r>
              <a:rPr lang="en-GB" sz="1800" dirty="0" smtClean="0">
                <a:hlinkClick r:id="rId4"/>
              </a:rPr>
              <a:t>/</a:t>
            </a:r>
            <a:r>
              <a:rPr lang="en-GB" sz="1800" dirty="0" smtClean="0"/>
              <a:t> </a:t>
            </a:r>
          </a:p>
          <a:p>
            <a:pPr marL="0" indent="0">
              <a:buFont typeface="Arial" panose="020B0604020202020204" pitchFamily="34" charset="0"/>
              <a:buNone/>
            </a:pPr>
            <a:endParaRPr lang="en-GB" sz="1800" dirty="0" smtClean="0"/>
          </a:p>
          <a:p>
            <a:pPr marL="0" indent="0">
              <a:buFont typeface="Arial" panose="020B0604020202020204" pitchFamily="34" charset="0"/>
              <a:buNone/>
            </a:pPr>
            <a:endParaRPr lang="en-GB" sz="1800" dirty="0" smtClean="0"/>
          </a:p>
          <a:p>
            <a:pPr marL="0" indent="0">
              <a:buFont typeface="Arial" panose="020B0604020202020204" pitchFamily="34" charset="0"/>
              <a:buNone/>
            </a:pPr>
            <a:endParaRPr lang="en-GB" sz="1800" dirty="0" smtClean="0"/>
          </a:p>
          <a:p>
            <a:pPr marL="0" indent="0">
              <a:buFont typeface="Arial" panose="020B0604020202020204" pitchFamily="34" charset="0"/>
              <a:buNone/>
            </a:pPr>
            <a:endParaRPr lang="en-GB" sz="1800" dirty="0" smtClean="0"/>
          </a:p>
          <a:p>
            <a:endParaRPr lang="en-GB" sz="1800" dirty="0"/>
          </a:p>
        </p:txBody>
      </p:sp>
    </p:spTree>
    <p:extLst>
      <p:ext uri="{BB962C8B-B14F-4D97-AF65-F5344CB8AC3E}">
        <p14:creationId xmlns:p14="http://schemas.microsoft.com/office/powerpoint/2010/main" val="376252837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1"/>
          <p:cNvSpPr txBox="1">
            <a:spLocks noGrp="1"/>
          </p:cNvSpPr>
          <p:nvPr>
            <p:ph type="body" sz="quarter" idx="10"/>
          </p:nvPr>
        </p:nvSpPr>
        <p:spPr>
          <a:xfrm>
            <a:off x="490538" y="592138"/>
            <a:ext cx="5151437" cy="5300662"/>
          </a:xfrm>
          <a:prstGeom prst="rect">
            <a:avLst/>
          </a:prstGeom>
        </p:spPr>
        <p:txBody>
          <a:bodyPr/>
          <a:lstStyle>
            <a:lvl1pPr marL="0" indent="0">
              <a:buSzTx/>
              <a:buNone/>
              <a:defRPr>
                <a:solidFill>
                  <a:srgbClr val="DC0051"/>
                </a:solidFill>
              </a:defRPr>
            </a:lvl1pPr>
          </a:lstStyle>
          <a:p>
            <a:endParaRPr lang="en-GB" dirty="0"/>
          </a:p>
          <a:p>
            <a:endParaRPr lang="en-GB" dirty="0"/>
          </a:p>
          <a:p>
            <a:endParaRPr lang="en-GB" dirty="0"/>
          </a:p>
          <a:p>
            <a:r>
              <a:rPr dirty="0" err="1"/>
              <a:t>Camu</a:t>
            </a:r>
            <a:r>
              <a:rPr dirty="0"/>
              <a:t> Ymlaen – Pam mae gyda ni </a:t>
            </a:r>
            <a:r>
              <a:rPr lang="cy-GB" dirty="0"/>
              <a:t>G</a:t>
            </a:r>
            <a:r>
              <a:rPr dirty="0"/>
              <a:t>omisiynydd Plant? </a:t>
            </a:r>
          </a:p>
        </p:txBody>
      </p:sp>
      <p:sp>
        <p:nvSpPr>
          <p:cNvPr id="2" name="Rectangle 1"/>
          <p:cNvSpPr/>
          <p:nvPr/>
        </p:nvSpPr>
        <p:spPr>
          <a:xfrm>
            <a:off x="5641975" y="2059232"/>
            <a:ext cx="6096000" cy="954107"/>
          </a:xfrm>
          <a:prstGeom prst="rect">
            <a:avLst/>
          </a:prstGeom>
        </p:spPr>
        <p:txBody>
          <a:bodyPr>
            <a:spAutoFit/>
          </a:bodyPr>
          <a:lstStyle/>
          <a:p>
            <a:r>
              <a:rPr lang="en-GB" sz="2800" dirty="0"/>
              <a:t>Stepping Out – Why do we have a Children’s Commissioner?</a:t>
            </a:r>
          </a:p>
        </p:txBody>
      </p:sp>
    </p:spTree>
    <p:extLst>
      <p:ext uri="{BB962C8B-B14F-4D97-AF65-F5344CB8AC3E}">
        <p14:creationId xmlns:p14="http://schemas.microsoft.com/office/powerpoint/2010/main" val="5850503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txBox="1">
            <a:spLocks noGrp="1"/>
          </p:cNvSpPr>
          <p:nvPr>
            <p:ph type="body" sz="quarter" idx="10"/>
          </p:nvPr>
        </p:nvSpPr>
        <p:spPr>
          <a:xfrm>
            <a:off x="490538" y="1217652"/>
            <a:ext cx="5151437" cy="1200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GB" sz="2400" b="1" i="0" u="none" strike="noStrike" cap="none" spc="0" normalizeH="0" baseline="0" dirty="0" err="1">
                <a:ln>
                  <a:noFill/>
                </a:ln>
                <a:solidFill>
                  <a:srgbClr val="DE0057"/>
                </a:solidFill>
                <a:effectLst/>
                <a:uFillTx/>
                <a:sym typeface="Calibri"/>
              </a:rPr>
              <a:t>Fideo</a:t>
            </a:r>
            <a:r>
              <a:rPr kumimoji="0" lang="en-GB" sz="2400" b="1" i="0" u="none" strike="noStrike" cap="none" spc="0" normalizeH="0" baseline="0" dirty="0">
                <a:ln>
                  <a:noFill/>
                </a:ln>
                <a:solidFill>
                  <a:srgbClr val="DE0057"/>
                </a:solidFill>
                <a:effectLst/>
                <a:uFillTx/>
                <a:sym typeface="Calibri"/>
              </a:rPr>
              <a:t> – </a:t>
            </a:r>
            <a:r>
              <a:rPr kumimoji="0" lang="en-GB" sz="2400" b="1" i="0" u="none" strike="noStrike" cap="none" spc="0" normalizeH="0" baseline="0" dirty="0" err="1">
                <a:ln>
                  <a:noFill/>
                </a:ln>
                <a:solidFill>
                  <a:srgbClr val="DE0057"/>
                </a:solidFill>
                <a:effectLst/>
                <a:uFillTx/>
                <a:sym typeface="Calibri"/>
              </a:rPr>
              <a:t>Cyflwyniad</a:t>
            </a:r>
            <a:r>
              <a:rPr kumimoji="0" lang="en-GB" sz="2400" b="1" i="0" u="none" strike="noStrike" cap="none" spc="0" normalizeH="0" dirty="0">
                <a:ln>
                  <a:noFill/>
                </a:ln>
                <a:solidFill>
                  <a:srgbClr val="DE0057"/>
                </a:solidFill>
                <a:effectLst/>
                <a:uFillTx/>
                <a:sym typeface="Calibri"/>
              </a:rPr>
              <a:t> </a:t>
            </a:r>
            <a:r>
              <a:rPr lang="en-GB" sz="2400" b="1" dirty="0" err="1">
                <a:solidFill>
                  <a:srgbClr val="DE0057"/>
                </a:solidFill>
              </a:rPr>
              <a:t>i</a:t>
            </a:r>
            <a:r>
              <a:rPr kumimoji="0" lang="en-GB" sz="2400" b="1" i="0" u="none" strike="noStrike" cap="none" spc="0" normalizeH="0" dirty="0">
                <a:ln>
                  <a:noFill/>
                </a:ln>
                <a:solidFill>
                  <a:srgbClr val="DE0057"/>
                </a:solidFill>
                <a:effectLst/>
                <a:uFillTx/>
                <a:sym typeface="Calibri"/>
              </a:rPr>
              <a:t> Sally </a:t>
            </a:r>
            <a:r>
              <a:rPr kumimoji="0" lang="en-GB" sz="2400" b="1" i="0" u="none" strike="noStrike" cap="none" spc="0" normalizeH="0" dirty="0" err="1">
                <a:ln>
                  <a:noFill/>
                </a:ln>
                <a:solidFill>
                  <a:srgbClr val="DE0057"/>
                </a:solidFill>
                <a:effectLst/>
                <a:uFillTx/>
                <a:sym typeface="Calibri"/>
              </a:rPr>
              <a:t>a’i</a:t>
            </a:r>
            <a:r>
              <a:rPr kumimoji="0" lang="en-GB" sz="2400" b="1" i="0" u="none" strike="noStrike" cap="none" spc="0" normalizeH="0" dirty="0">
                <a:ln>
                  <a:noFill/>
                </a:ln>
                <a:solidFill>
                  <a:srgbClr val="DE0057"/>
                </a:solidFill>
                <a:effectLst/>
                <a:uFillTx/>
                <a:sym typeface="Calibri"/>
              </a:rPr>
              <a:t> </a:t>
            </a:r>
            <a:r>
              <a:rPr kumimoji="0" lang="en-GB" sz="2400" b="1" i="0" u="none" strike="noStrike" cap="none" spc="0" normalizeH="0" dirty="0" err="1">
                <a:ln>
                  <a:noFill/>
                </a:ln>
                <a:solidFill>
                  <a:srgbClr val="DE0057"/>
                </a:solidFill>
                <a:effectLst/>
                <a:uFillTx/>
                <a:sym typeface="Calibri"/>
              </a:rPr>
              <a:t>gwaith</a:t>
            </a:r>
            <a:r>
              <a:rPr kumimoji="0" lang="en-GB" sz="2400" b="1" i="0" u="none" strike="noStrike" cap="none" spc="0" normalizeH="0" dirty="0">
                <a:ln>
                  <a:noFill/>
                </a:ln>
                <a:solidFill>
                  <a:srgbClr val="DE0057"/>
                </a:solidFill>
                <a:effectLst/>
                <a:uFillTx/>
                <a:sym typeface="Calibri"/>
              </a:rPr>
              <a:t> (</a:t>
            </a:r>
            <a:r>
              <a:rPr kumimoji="0" lang="en-GB" sz="2400" b="1" i="0" u="none" strike="noStrike" cap="none" spc="0" normalizeH="0" dirty="0" err="1">
                <a:ln>
                  <a:noFill/>
                </a:ln>
                <a:solidFill>
                  <a:srgbClr val="DE0057"/>
                </a:solidFill>
                <a:effectLst/>
                <a:uFillTx/>
                <a:sym typeface="Calibri"/>
              </a:rPr>
              <a:t>yn</a:t>
            </a:r>
            <a:r>
              <a:rPr kumimoji="0" lang="en-GB" sz="2400" b="1" i="0" u="none" strike="noStrike" cap="none" spc="0" normalizeH="0" dirty="0">
                <a:ln>
                  <a:noFill/>
                </a:ln>
                <a:solidFill>
                  <a:srgbClr val="DE0057"/>
                </a:solidFill>
                <a:effectLst/>
                <a:uFillTx/>
                <a:sym typeface="Calibri"/>
              </a:rPr>
              <a:t> </a:t>
            </a:r>
            <a:r>
              <a:rPr kumimoji="0" lang="en-GB" sz="2400" b="1" i="0" u="none" strike="noStrike" cap="none" spc="0" normalizeH="0" dirty="0" err="1">
                <a:ln>
                  <a:noFill/>
                </a:ln>
                <a:solidFill>
                  <a:srgbClr val="DE0057"/>
                </a:solidFill>
                <a:effectLst/>
                <a:uFillTx/>
                <a:sym typeface="Calibri"/>
              </a:rPr>
              <a:t>wreiddiol</a:t>
            </a:r>
            <a:r>
              <a:rPr kumimoji="0" lang="en-GB" sz="2400" b="1" i="0" u="none" strike="noStrike" cap="none" spc="0" normalizeH="0" dirty="0">
                <a:ln>
                  <a:noFill/>
                </a:ln>
                <a:solidFill>
                  <a:srgbClr val="DE0057"/>
                </a:solidFill>
                <a:effectLst/>
                <a:uFillTx/>
                <a:sym typeface="Calibri"/>
              </a:rPr>
              <a:t> </a:t>
            </a:r>
            <a:r>
              <a:rPr kumimoji="0" lang="en-GB" sz="2400" b="1" i="0" u="none" strike="noStrike" cap="none" spc="0" normalizeH="0" dirty="0" err="1">
                <a:ln>
                  <a:noFill/>
                </a:ln>
                <a:solidFill>
                  <a:srgbClr val="DE0057"/>
                </a:solidFill>
                <a:effectLst/>
                <a:uFillTx/>
                <a:sym typeface="Calibri"/>
              </a:rPr>
              <a:t>i</a:t>
            </a:r>
            <a:r>
              <a:rPr kumimoji="0" lang="en-GB" sz="2400" b="1" i="0" u="none" strike="noStrike" cap="none" spc="0" normalizeH="0" dirty="0">
                <a:ln>
                  <a:noFill/>
                </a:ln>
                <a:solidFill>
                  <a:srgbClr val="DE0057"/>
                </a:solidFill>
                <a:effectLst/>
                <a:uFillTx/>
                <a:sym typeface="Calibri"/>
              </a:rPr>
              <a:t> </a:t>
            </a:r>
            <a:r>
              <a:rPr kumimoji="0" lang="en-GB" sz="2400" b="1" i="0" u="none" strike="noStrike" cap="none" spc="0" normalizeH="0" dirty="0" err="1">
                <a:ln>
                  <a:noFill/>
                </a:ln>
                <a:solidFill>
                  <a:srgbClr val="DE0057"/>
                </a:solidFill>
                <a:effectLst/>
                <a:uFillTx/>
                <a:sym typeface="Calibri"/>
              </a:rPr>
              <a:t>ysgolion</a:t>
            </a:r>
            <a:r>
              <a:rPr kumimoji="0" lang="en-GB" sz="2400" b="1" i="0" u="none" strike="noStrike" cap="none" spc="0" normalizeH="0" dirty="0">
                <a:ln>
                  <a:noFill/>
                </a:ln>
                <a:solidFill>
                  <a:srgbClr val="DE0057"/>
                </a:solidFill>
                <a:effectLst/>
                <a:uFillTx/>
                <a:sym typeface="Calibri"/>
              </a:rPr>
              <a:t>) </a:t>
            </a:r>
            <a:endParaRPr kumimoji="0" lang="en-GB" sz="2400" b="1" i="0" u="none" strike="noStrike" cap="none" spc="0" normalizeH="0" dirty="0" smtClean="0">
              <a:ln>
                <a:noFill/>
              </a:ln>
              <a:solidFill>
                <a:srgbClr val="DE0057"/>
              </a:solidFill>
              <a:effectLst/>
              <a:uFillTx/>
              <a:sym typeface="Calibri"/>
            </a:endParaRPr>
          </a:p>
          <a:p>
            <a:pPr marL="0" marR="0" indent="0" algn="ctr" defTabSz="914400" rtl="0" fontAlgn="auto" latinLnBrk="0" hangingPunct="0">
              <a:lnSpc>
                <a:spcPct val="100000"/>
              </a:lnSpc>
              <a:spcBef>
                <a:spcPts val="0"/>
              </a:spcBef>
              <a:spcAft>
                <a:spcPts val="0"/>
              </a:spcAft>
              <a:buClrTx/>
              <a:buSzTx/>
              <a:buFontTx/>
              <a:buNone/>
              <a:tabLst/>
            </a:pPr>
            <a:endParaRPr kumimoji="0" lang="en-GB" sz="2400" b="1" i="0" u="none" strike="noStrike" cap="none" spc="0" normalizeH="0" baseline="0" dirty="0">
              <a:ln>
                <a:noFill/>
              </a:ln>
              <a:solidFill>
                <a:srgbClr val="DE0057"/>
              </a:solidFill>
              <a:effectLst/>
              <a:uFillTx/>
              <a:sym typeface="Calibri"/>
            </a:endParaRPr>
          </a:p>
        </p:txBody>
      </p:sp>
      <p:sp>
        <p:nvSpPr>
          <p:cNvPr id="2" name="Rectangle 1"/>
          <p:cNvSpPr/>
          <p:nvPr/>
        </p:nvSpPr>
        <p:spPr>
          <a:xfrm>
            <a:off x="5641975" y="1376187"/>
            <a:ext cx="6096000" cy="830997"/>
          </a:xfrm>
          <a:prstGeom prst="rect">
            <a:avLst/>
          </a:prstGeom>
        </p:spPr>
        <p:txBody>
          <a:bodyPr>
            <a:spAutoFit/>
          </a:bodyPr>
          <a:lstStyle/>
          <a:p>
            <a:pPr algn="ctr"/>
            <a:r>
              <a:rPr lang="en-GB" sz="2400" b="1" dirty="0">
                <a:solidFill>
                  <a:schemeClr val="tx2">
                    <a:lumMod val="50000"/>
                  </a:schemeClr>
                </a:solidFill>
              </a:rPr>
              <a:t>Video – Introduction to Sally and her work (originally for schools)</a:t>
            </a:r>
          </a:p>
        </p:txBody>
      </p:sp>
      <p:pic>
        <p:nvPicPr>
          <p:cNvPr id="5" name="Picture 4">
            <a:hlinkClick r:id="rId3"/>
          </p:cNvPr>
          <p:cNvPicPr>
            <a:picLocks noChangeAspect="1"/>
          </p:cNvPicPr>
          <p:nvPr/>
        </p:nvPicPr>
        <p:blipFill>
          <a:blip r:embed="rId4"/>
          <a:stretch>
            <a:fillRect/>
          </a:stretch>
        </p:blipFill>
        <p:spPr>
          <a:xfrm>
            <a:off x="920692" y="2811431"/>
            <a:ext cx="4291127" cy="2365188"/>
          </a:xfrm>
          <a:prstGeom prst="rect">
            <a:avLst/>
          </a:prstGeom>
        </p:spPr>
      </p:pic>
      <p:pic>
        <p:nvPicPr>
          <p:cNvPr id="6" name="Picture 5">
            <a:hlinkClick r:id="rId5"/>
          </p:cNvPr>
          <p:cNvPicPr>
            <a:picLocks noChangeAspect="1"/>
          </p:cNvPicPr>
          <p:nvPr/>
        </p:nvPicPr>
        <p:blipFill>
          <a:blip r:embed="rId4"/>
          <a:stretch>
            <a:fillRect/>
          </a:stretch>
        </p:blipFill>
        <p:spPr>
          <a:xfrm>
            <a:off x="6314940" y="2811431"/>
            <a:ext cx="4291127" cy="2365188"/>
          </a:xfrm>
          <a:prstGeom prst="rect">
            <a:avLst/>
          </a:prstGeom>
        </p:spPr>
      </p:pic>
    </p:spTree>
    <p:extLst>
      <p:ext uri="{BB962C8B-B14F-4D97-AF65-F5344CB8AC3E}">
        <p14:creationId xmlns:p14="http://schemas.microsoft.com/office/powerpoint/2010/main" val="105295756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490654" y="490653"/>
            <a:ext cx="5151864" cy="5300254"/>
          </a:xfrm>
        </p:spPr>
        <p:txBody>
          <a:bodyPr/>
          <a:lstStyle/>
          <a:p>
            <a:pPr>
              <a:lnSpc>
                <a:spcPct val="72000"/>
              </a:lnSpc>
              <a:spcBef>
                <a:spcPts val="200"/>
              </a:spcBef>
              <a:buClr>
                <a:srgbClr val="FF6600"/>
              </a:buClr>
              <a:defRPr sz="2100">
                <a:solidFill>
                  <a:srgbClr val="DE0058"/>
                </a:solidFill>
              </a:defRPr>
            </a:pPr>
            <a:endParaRPr lang="en-GB" b="0" dirty="0" smtClean="0"/>
          </a:p>
          <a:p>
            <a:pPr>
              <a:lnSpc>
                <a:spcPct val="72000"/>
              </a:lnSpc>
              <a:spcBef>
                <a:spcPts val="200"/>
              </a:spcBef>
              <a:buClr>
                <a:srgbClr val="FF6600"/>
              </a:buClr>
              <a:defRPr sz="2100">
                <a:solidFill>
                  <a:srgbClr val="DE0058"/>
                </a:solidFill>
              </a:defRPr>
            </a:pPr>
            <a:endParaRPr lang="en-GB" b="0" dirty="0"/>
          </a:p>
          <a:p>
            <a:pPr>
              <a:lnSpc>
                <a:spcPct val="72000"/>
              </a:lnSpc>
              <a:spcBef>
                <a:spcPts val="200"/>
              </a:spcBef>
              <a:buClr>
                <a:srgbClr val="FF6600"/>
              </a:buClr>
              <a:defRPr sz="2100">
                <a:solidFill>
                  <a:srgbClr val="DE0058"/>
                </a:solidFill>
              </a:defRPr>
            </a:pPr>
            <a:endParaRPr lang="en-GB" dirty="0" smtClean="0"/>
          </a:p>
          <a:p>
            <a:pPr>
              <a:lnSpc>
                <a:spcPct val="72000"/>
              </a:lnSpc>
              <a:spcBef>
                <a:spcPts val="200"/>
              </a:spcBef>
              <a:buClr>
                <a:srgbClr val="FF6600"/>
              </a:buClr>
              <a:defRPr sz="2100">
                <a:solidFill>
                  <a:srgbClr val="DE0058"/>
                </a:solidFill>
              </a:defRPr>
            </a:pPr>
            <a:endParaRPr lang="en-GB" dirty="0"/>
          </a:p>
          <a:p>
            <a:pPr>
              <a:lnSpc>
                <a:spcPct val="72000"/>
              </a:lnSpc>
              <a:spcBef>
                <a:spcPts val="200"/>
              </a:spcBef>
              <a:buClr>
                <a:srgbClr val="FF6600"/>
              </a:buClr>
              <a:defRPr sz="2100">
                <a:solidFill>
                  <a:srgbClr val="DE0058"/>
                </a:solidFill>
              </a:defRPr>
            </a:pPr>
            <a:r>
              <a:rPr lang="en-GB" dirty="0" err="1" smtClean="0"/>
              <a:t>Yn</a:t>
            </a:r>
            <a:r>
              <a:rPr lang="en-GB" dirty="0" smtClean="0"/>
              <a:t> </a:t>
            </a:r>
            <a:r>
              <a:rPr lang="en-GB" dirty="0"/>
              <a:t>2001, </a:t>
            </a:r>
            <a:r>
              <a:rPr lang="en-GB" dirty="0" err="1"/>
              <a:t>Cymru</a:t>
            </a:r>
            <a:r>
              <a:rPr lang="en-GB" dirty="0"/>
              <a:t> </a:t>
            </a:r>
            <a:r>
              <a:rPr lang="en-GB" dirty="0" err="1"/>
              <a:t>oedd</a:t>
            </a:r>
            <a:r>
              <a:rPr lang="en-GB" dirty="0"/>
              <a:t> y </a:t>
            </a:r>
            <a:r>
              <a:rPr lang="en-GB" dirty="0" err="1"/>
              <a:t>wlad</a:t>
            </a:r>
            <a:r>
              <a:rPr lang="en-GB" dirty="0"/>
              <a:t> </a:t>
            </a:r>
            <a:r>
              <a:rPr lang="en-GB" dirty="0" err="1"/>
              <a:t>gyntaf</a:t>
            </a:r>
            <a:r>
              <a:rPr lang="en-GB" dirty="0"/>
              <a:t> </a:t>
            </a:r>
            <a:r>
              <a:rPr lang="en-GB" dirty="0" err="1"/>
              <a:t>yn</a:t>
            </a:r>
            <a:r>
              <a:rPr lang="en-GB" dirty="0"/>
              <a:t> y </a:t>
            </a:r>
            <a:r>
              <a:rPr lang="en-GB" dirty="0" err="1"/>
              <a:t>Deyrnas</a:t>
            </a:r>
            <a:r>
              <a:rPr lang="en-GB" dirty="0"/>
              <a:t> </a:t>
            </a:r>
            <a:r>
              <a:rPr lang="en-GB" dirty="0" err="1"/>
              <a:t>Unedig</a:t>
            </a:r>
            <a:r>
              <a:rPr lang="en-GB" dirty="0"/>
              <a:t> </a:t>
            </a:r>
            <a:r>
              <a:rPr lang="en-GB" dirty="0" err="1"/>
              <a:t>i</a:t>
            </a:r>
            <a:r>
              <a:rPr lang="en-GB" dirty="0"/>
              <a:t> </a:t>
            </a:r>
            <a:r>
              <a:rPr lang="en-GB" dirty="0" err="1"/>
              <a:t>greu</a:t>
            </a:r>
            <a:r>
              <a:rPr lang="en-GB" dirty="0"/>
              <a:t> </a:t>
            </a:r>
            <a:r>
              <a:rPr lang="en-GB" dirty="0" err="1"/>
              <a:t>rôl</a:t>
            </a:r>
            <a:r>
              <a:rPr lang="en-GB" dirty="0"/>
              <a:t> y </a:t>
            </a:r>
            <a:r>
              <a:rPr lang="en-GB" dirty="0" err="1"/>
              <a:t>Comisiynydd</a:t>
            </a:r>
            <a:r>
              <a:rPr lang="en-GB" dirty="0"/>
              <a:t> Plant. </a:t>
            </a:r>
          </a:p>
          <a:p>
            <a:pPr>
              <a:lnSpc>
                <a:spcPct val="72000"/>
              </a:lnSpc>
              <a:spcBef>
                <a:spcPts val="200"/>
              </a:spcBef>
              <a:buClr>
                <a:srgbClr val="FF6600"/>
              </a:buClr>
              <a:defRPr sz="2100">
                <a:solidFill>
                  <a:srgbClr val="DE0058"/>
                </a:solidFill>
              </a:defRPr>
            </a:pPr>
            <a:endParaRPr lang="en-GB" dirty="0"/>
          </a:p>
          <a:p>
            <a:pPr>
              <a:lnSpc>
                <a:spcPct val="72000"/>
              </a:lnSpc>
              <a:spcBef>
                <a:spcPts val="200"/>
              </a:spcBef>
              <a:buClr>
                <a:srgbClr val="FF6600"/>
              </a:buClr>
              <a:defRPr sz="2100">
                <a:solidFill>
                  <a:srgbClr val="DE0058"/>
                </a:solidFill>
              </a:defRPr>
            </a:pPr>
            <a:r>
              <a:rPr lang="en-GB" dirty="0" err="1"/>
              <a:t>Roedd</a:t>
            </a:r>
            <a:r>
              <a:rPr lang="en-GB" dirty="0"/>
              <a:t> </a:t>
            </a:r>
            <a:r>
              <a:rPr lang="en-GB" dirty="0" err="1"/>
              <a:t>Aelodau’r</a:t>
            </a:r>
            <a:r>
              <a:rPr lang="en-GB" dirty="0"/>
              <a:t> </a:t>
            </a:r>
            <a:r>
              <a:rPr lang="en-GB" dirty="0" err="1"/>
              <a:t>Cynulliad</a:t>
            </a:r>
            <a:r>
              <a:rPr lang="en-GB" dirty="0"/>
              <a:t> </a:t>
            </a:r>
            <a:r>
              <a:rPr lang="en-GB" dirty="0" err="1"/>
              <a:t>yn</a:t>
            </a:r>
            <a:r>
              <a:rPr lang="en-GB" dirty="0"/>
              <a:t> </a:t>
            </a:r>
            <a:r>
              <a:rPr lang="en-GB" dirty="0" err="1"/>
              <a:t>sylweddoli</a:t>
            </a:r>
            <a:r>
              <a:rPr lang="en-GB" dirty="0"/>
              <a:t> bod </a:t>
            </a:r>
            <a:r>
              <a:rPr lang="en-GB" dirty="0" err="1"/>
              <a:t>angen</a:t>
            </a:r>
            <a:r>
              <a:rPr lang="en-GB" dirty="0"/>
              <a:t> </a:t>
            </a:r>
            <a:r>
              <a:rPr lang="en-GB" dirty="0" err="1"/>
              <a:t>rhywun</a:t>
            </a:r>
            <a:r>
              <a:rPr lang="en-GB" dirty="0"/>
              <a:t> </a:t>
            </a:r>
            <a:r>
              <a:rPr lang="en-GB" dirty="0" err="1"/>
              <a:t>ar</a:t>
            </a:r>
            <a:r>
              <a:rPr lang="en-GB" dirty="0"/>
              <a:t> </a:t>
            </a:r>
            <a:r>
              <a:rPr lang="en-GB" dirty="0" err="1"/>
              <a:t>blant</a:t>
            </a:r>
            <a:r>
              <a:rPr lang="en-GB" dirty="0"/>
              <a:t> a </a:t>
            </a:r>
            <a:r>
              <a:rPr lang="en-GB" dirty="0" err="1"/>
              <a:t>phobl</a:t>
            </a:r>
            <a:r>
              <a:rPr lang="en-GB" dirty="0"/>
              <a:t> </a:t>
            </a:r>
            <a:r>
              <a:rPr lang="en-GB" dirty="0" err="1"/>
              <a:t>ifanc</a:t>
            </a:r>
            <a:r>
              <a:rPr lang="en-GB" dirty="0"/>
              <a:t> </a:t>
            </a:r>
            <a:r>
              <a:rPr lang="en-GB" dirty="0" err="1"/>
              <a:t>i</a:t>
            </a:r>
            <a:r>
              <a:rPr lang="en-GB" dirty="0"/>
              <a:t> </a:t>
            </a:r>
            <a:r>
              <a:rPr lang="en-GB" dirty="0" err="1"/>
              <a:t>godi</a:t>
            </a:r>
            <a:r>
              <a:rPr lang="en-GB" dirty="0"/>
              <a:t> </a:t>
            </a:r>
            <a:r>
              <a:rPr lang="en-GB" dirty="0" err="1"/>
              <a:t>llais</a:t>
            </a:r>
            <a:r>
              <a:rPr lang="en-GB" dirty="0"/>
              <a:t> </a:t>
            </a:r>
            <a:r>
              <a:rPr lang="en-GB" dirty="0" err="1"/>
              <a:t>ar</a:t>
            </a:r>
            <a:r>
              <a:rPr lang="en-GB" dirty="0"/>
              <a:t> </a:t>
            </a:r>
            <a:r>
              <a:rPr lang="en-GB" dirty="0" err="1"/>
              <a:t>eu</a:t>
            </a:r>
            <a:r>
              <a:rPr lang="en-GB" dirty="0"/>
              <a:t> </a:t>
            </a:r>
            <a:r>
              <a:rPr lang="en-GB" dirty="0" err="1"/>
              <a:t>rhan</a:t>
            </a:r>
            <a:r>
              <a:rPr lang="en-GB" dirty="0"/>
              <a:t>, a </a:t>
            </a:r>
            <a:r>
              <a:rPr lang="en-GB" dirty="0" err="1"/>
              <a:t>gwneud</a:t>
            </a:r>
            <a:r>
              <a:rPr lang="en-GB" dirty="0"/>
              <a:t> </a:t>
            </a:r>
            <a:r>
              <a:rPr lang="en-GB" dirty="0" err="1"/>
              <a:t>yn</a:t>
            </a:r>
            <a:r>
              <a:rPr lang="en-GB" dirty="0"/>
              <a:t> </a:t>
            </a:r>
            <a:r>
              <a:rPr lang="en-GB" dirty="0" err="1"/>
              <a:t>siŵr</a:t>
            </a:r>
            <a:r>
              <a:rPr lang="en-GB" dirty="0"/>
              <a:t> </a:t>
            </a:r>
            <a:r>
              <a:rPr lang="en-GB" dirty="0" err="1"/>
              <a:t>eu</a:t>
            </a:r>
            <a:r>
              <a:rPr lang="en-GB" dirty="0"/>
              <a:t> bod </a:t>
            </a:r>
            <a:r>
              <a:rPr lang="en-GB" dirty="0" err="1"/>
              <a:t>nhw’n</a:t>
            </a:r>
            <a:r>
              <a:rPr lang="en-GB" dirty="0"/>
              <a:t> </a:t>
            </a:r>
            <a:r>
              <a:rPr lang="en-GB" dirty="0" err="1"/>
              <a:t>cael</a:t>
            </a:r>
            <a:r>
              <a:rPr lang="en-GB" dirty="0"/>
              <a:t> </a:t>
            </a:r>
            <a:r>
              <a:rPr lang="en-GB" dirty="0" err="1"/>
              <a:t>gwrandawiad</a:t>
            </a:r>
            <a:r>
              <a:rPr lang="en-GB" dirty="0"/>
              <a:t> ac </a:t>
            </a:r>
            <a:r>
              <a:rPr lang="en-GB" dirty="0" err="1"/>
              <a:t>yn</a:t>
            </a:r>
            <a:r>
              <a:rPr lang="en-GB" dirty="0"/>
              <a:t> </a:t>
            </a:r>
            <a:r>
              <a:rPr lang="en-GB" dirty="0" err="1"/>
              <a:t>cael</a:t>
            </a:r>
            <a:r>
              <a:rPr lang="en-GB" dirty="0"/>
              <a:t> </a:t>
            </a:r>
            <a:r>
              <a:rPr lang="en-GB" dirty="0" err="1"/>
              <a:t>eu</a:t>
            </a:r>
            <a:r>
              <a:rPr lang="en-GB" dirty="0"/>
              <a:t> </a:t>
            </a:r>
            <a:r>
              <a:rPr lang="en-GB" dirty="0" err="1"/>
              <a:t>trin</a:t>
            </a:r>
            <a:r>
              <a:rPr lang="en-GB" dirty="0"/>
              <a:t> </a:t>
            </a:r>
            <a:r>
              <a:rPr lang="en-GB" dirty="0" err="1"/>
              <a:t>yn</a:t>
            </a:r>
            <a:r>
              <a:rPr lang="en-GB" dirty="0"/>
              <a:t> deg.</a:t>
            </a:r>
          </a:p>
          <a:p>
            <a:pPr>
              <a:lnSpc>
                <a:spcPct val="72000"/>
              </a:lnSpc>
              <a:spcBef>
                <a:spcPts val="200"/>
              </a:spcBef>
              <a:buClr>
                <a:srgbClr val="FF6600"/>
              </a:buClr>
              <a:defRPr sz="2100">
                <a:solidFill>
                  <a:srgbClr val="DE0058"/>
                </a:solidFill>
              </a:defRPr>
            </a:pPr>
            <a:endParaRPr lang="en-GB" dirty="0"/>
          </a:p>
          <a:p>
            <a:pPr>
              <a:lnSpc>
                <a:spcPct val="72000"/>
              </a:lnSpc>
              <a:spcBef>
                <a:spcPts val="200"/>
              </a:spcBef>
              <a:buClr>
                <a:srgbClr val="FF6600"/>
              </a:buClr>
              <a:defRPr sz="2100">
                <a:solidFill>
                  <a:srgbClr val="DE0058"/>
                </a:solidFill>
              </a:defRPr>
            </a:pPr>
            <a:r>
              <a:rPr lang="en-GB" dirty="0"/>
              <a:t>Mae </a:t>
            </a:r>
            <a:r>
              <a:rPr lang="en-GB" dirty="0" err="1"/>
              <a:t>cyfres</a:t>
            </a:r>
            <a:r>
              <a:rPr lang="en-GB" dirty="0"/>
              <a:t> o </a:t>
            </a:r>
            <a:r>
              <a:rPr lang="en-GB" dirty="0" err="1"/>
              <a:t>gyfreithiau</a:t>
            </a:r>
            <a:r>
              <a:rPr lang="en-GB" dirty="0"/>
              <a:t> </a:t>
            </a:r>
            <a:r>
              <a:rPr lang="en-GB" dirty="0" err="1"/>
              <a:t>yn</a:t>
            </a:r>
            <a:r>
              <a:rPr lang="en-GB" dirty="0"/>
              <a:t> </a:t>
            </a:r>
            <a:r>
              <a:rPr lang="en-GB" dirty="0" err="1"/>
              <a:t>cynnwys</a:t>
            </a:r>
            <a:r>
              <a:rPr lang="en-GB" dirty="0"/>
              <a:t>: </a:t>
            </a:r>
            <a:r>
              <a:rPr lang="en-GB" dirty="0" err="1"/>
              <a:t>Deddf</a:t>
            </a:r>
            <a:r>
              <a:rPr lang="en-GB" dirty="0"/>
              <a:t> </a:t>
            </a:r>
            <a:r>
              <a:rPr lang="en-GB" dirty="0" err="1"/>
              <a:t>Safonau</a:t>
            </a:r>
            <a:r>
              <a:rPr lang="en-GB" dirty="0"/>
              <a:t> </a:t>
            </a:r>
            <a:r>
              <a:rPr lang="en-GB" dirty="0" err="1"/>
              <a:t>Gofal</a:t>
            </a:r>
            <a:r>
              <a:rPr lang="en-GB" dirty="0"/>
              <a:t> 2000 a </a:t>
            </a:r>
            <a:r>
              <a:rPr lang="en-GB" dirty="0" err="1"/>
              <a:t>Deddf</a:t>
            </a:r>
            <a:r>
              <a:rPr lang="en-GB" dirty="0"/>
              <a:t> </a:t>
            </a:r>
            <a:r>
              <a:rPr lang="en-GB" dirty="0" err="1"/>
              <a:t>Comisiynydd</a:t>
            </a:r>
            <a:r>
              <a:rPr lang="en-GB" dirty="0"/>
              <a:t> Plant </a:t>
            </a:r>
            <a:r>
              <a:rPr lang="en-GB" dirty="0" err="1"/>
              <a:t>Cymru</a:t>
            </a:r>
            <a:r>
              <a:rPr lang="en-GB" dirty="0"/>
              <a:t> 2001, </a:t>
            </a:r>
            <a:r>
              <a:rPr lang="en-GB" dirty="0" err="1"/>
              <a:t>sy’n</a:t>
            </a:r>
            <a:r>
              <a:rPr lang="en-GB" dirty="0"/>
              <a:t> </a:t>
            </a:r>
            <a:r>
              <a:rPr lang="en-GB" dirty="0" err="1"/>
              <a:t>esbonio</a:t>
            </a:r>
            <a:r>
              <a:rPr lang="en-GB" dirty="0"/>
              <a:t> </a:t>
            </a:r>
            <a:r>
              <a:rPr lang="en-GB" dirty="0" err="1"/>
              <a:t>rôl</a:t>
            </a:r>
            <a:r>
              <a:rPr lang="en-GB" dirty="0"/>
              <a:t> a </a:t>
            </a:r>
            <a:r>
              <a:rPr lang="en-GB" dirty="0" err="1"/>
              <a:t>chyfrifoldebau’r</a:t>
            </a:r>
            <a:r>
              <a:rPr lang="en-GB" dirty="0"/>
              <a:t> </a:t>
            </a:r>
            <a:r>
              <a:rPr lang="en-GB" dirty="0" err="1"/>
              <a:t>Comisiynydd</a:t>
            </a:r>
            <a:r>
              <a:rPr lang="en-GB" dirty="0">
                <a:solidFill>
                  <a:srgbClr val="7030A0"/>
                </a:solidFill>
              </a:rPr>
              <a:t>.</a:t>
            </a:r>
          </a:p>
          <a:p>
            <a:pPr marL="0" indent="-457200">
              <a:buSzPct val="100000"/>
              <a:defRPr sz="2800"/>
            </a:pPr>
            <a:endParaRPr lang="en-GB" dirty="0">
              <a:latin typeface="+mn-lt"/>
            </a:endParaRPr>
          </a:p>
        </p:txBody>
      </p:sp>
      <p:sp>
        <p:nvSpPr>
          <p:cNvPr id="2" name="Rectangle 1"/>
          <p:cNvSpPr/>
          <p:nvPr/>
        </p:nvSpPr>
        <p:spPr>
          <a:xfrm>
            <a:off x="5780183" y="1478462"/>
            <a:ext cx="6096000" cy="3548536"/>
          </a:xfrm>
          <a:prstGeom prst="rect">
            <a:avLst/>
          </a:prstGeom>
        </p:spPr>
        <p:txBody>
          <a:bodyPr>
            <a:spAutoFit/>
          </a:bodyPr>
          <a:lstStyle/>
          <a:p>
            <a:pPr marL="226313" indent="-226313" defTabSz="905255">
              <a:lnSpc>
                <a:spcPct val="72000"/>
              </a:lnSpc>
              <a:spcBef>
                <a:spcPts val="200"/>
              </a:spcBef>
              <a:buClr>
                <a:srgbClr val="FF6600"/>
              </a:buClr>
              <a:buSzPct val="100000"/>
              <a:buFont typeface="Arial"/>
              <a:buChar char="•"/>
              <a:defRPr sz="2079">
                <a:solidFill>
                  <a:srgbClr val="404040"/>
                </a:solidFill>
              </a:defRPr>
            </a:pPr>
            <a:r>
              <a:rPr lang="en-GB" sz="2100" dirty="0"/>
              <a:t>In</a:t>
            </a:r>
            <a:r>
              <a:rPr lang="en-GB" dirty="0"/>
              <a:t> 2001, Wales was the first country in the UK to create the role of the Children’s Commissioner.</a:t>
            </a:r>
          </a:p>
          <a:p>
            <a:pPr marL="226313" indent="-226313" defTabSz="905255">
              <a:lnSpc>
                <a:spcPct val="72000"/>
              </a:lnSpc>
              <a:spcBef>
                <a:spcPts val="200"/>
              </a:spcBef>
              <a:buClr>
                <a:srgbClr val="FF6600"/>
              </a:buClr>
              <a:buSzPct val="100000"/>
              <a:buFont typeface="Arial"/>
              <a:buChar char="•"/>
              <a:defRPr sz="2079">
                <a:solidFill>
                  <a:srgbClr val="404040"/>
                </a:solidFill>
              </a:defRPr>
            </a:pPr>
            <a:endParaRPr lang="en-GB" dirty="0"/>
          </a:p>
          <a:p>
            <a:pPr marL="226313" indent="-226313" defTabSz="905255">
              <a:lnSpc>
                <a:spcPct val="72000"/>
              </a:lnSpc>
              <a:spcBef>
                <a:spcPts val="200"/>
              </a:spcBef>
              <a:buClr>
                <a:srgbClr val="FF6600"/>
              </a:buClr>
              <a:buSzPct val="100000"/>
              <a:buFont typeface="Arial"/>
              <a:buChar char="•"/>
              <a:defRPr sz="2079">
                <a:solidFill>
                  <a:srgbClr val="404040"/>
                </a:solidFill>
              </a:defRPr>
            </a:pPr>
            <a:r>
              <a:rPr lang="en-GB" dirty="0"/>
              <a:t>Assembly ministers recognised that children and young people need someone to speak up for them and make sure that they are listened to and treated fairly.</a:t>
            </a:r>
          </a:p>
          <a:p>
            <a:pPr marL="226313" indent="-226313" defTabSz="905255">
              <a:lnSpc>
                <a:spcPct val="72000"/>
              </a:lnSpc>
              <a:spcBef>
                <a:spcPts val="200"/>
              </a:spcBef>
              <a:buClr>
                <a:srgbClr val="FF6600"/>
              </a:buClr>
              <a:buSzPct val="100000"/>
              <a:buFont typeface="Arial"/>
              <a:buChar char="•"/>
              <a:defRPr sz="2079">
                <a:solidFill>
                  <a:srgbClr val="404040"/>
                </a:solidFill>
              </a:defRPr>
            </a:pPr>
            <a:endParaRPr lang="en-GB" dirty="0"/>
          </a:p>
          <a:p>
            <a:pPr marL="226313" indent="-226313" defTabSz="905255">
              <a:lnSpc>
                <a:spcPct val="72000"/>
              </a:lnSpc>
              <a:spcBef>
                <a:spcPts val="200"/>
              </a:spcBef>
              <a:buClr>
                <a:srgbClr val="FF6600"/>
              </a:buClr>
              <a:buSzPct val="100000"/>
              <a:buFont typeface="Arial"/>
              <a:buChar char="•"/>
              <a:defRPr sz="2079">
                <a:solidFill>
                  <a:srgbClr val="404040"/>
                </a:solidFill>
              </a:defRPr>
            </a:pPr>
            <a:r>
              <a:rPr lang="en-GB" dirty="0"/>
              <a:t>There is a set of laws including: </a:t>
            </a:r>
          </a:p>
          <a:p>
            <a:pPr defTabSz="905255">
              <a:lnSpc>
                <a:spcPct val="72000"/>
              </a:lnSpc>
              <a:spcBef>
                <a:spcPts val="200"/>
              </a:spcBef>
              <a:defRPr sz="2079">
                <a:solidFill>
                  <a:srgbClr val="404040"/>
                </a:solidFill>
              </a:defRPr>
            </a:pPr>
            <a:r>
              <a:rPr lang="en-GB" dirty="0"/>
              <a:t>    the Care Standards Act 2000 </a:t>
            </a:r>
          </a:p>
          <a:p>
            <a:pPr defTabSz="905255">
              <a:lnSpc>
                <a:spcPct val="72000"/>
              </a:lnSpc>
              <a:spcBef>
                <a:spcPts val="200"/>
              </a:spcBef>
              <a:defRPr sz="2079">
                <a:solidFill>
                  <a:srgbClr val="404040"/>
                </a:solidFill>
              </a:defRPr>
            </a:pPr>
            <a:r>
              <a:rPr lang="en-GB" dirty="0"/>
              <a:t>    and the Children’s Commissioner     </a:t>
            </a:r>
          </a:p>
          <a:p>
            <a:pPr defTabSz="905255">
              <a:lnSpc>
                <a:spcPct val="72000"/>
              </a:lnSpc>
              <a:spcBef>
                <a:spcPts val="200"/>
              </a:spcBef>
              <a:defRPr sz="2079">
                <a:solidFill>
                  <a:srgbClr val="404040"/>
                </a:solidFill>
              </a:defRPr>
            </a:pPr>
            <a:r>
              <a:rPr lang="en-GB" dirty="0"/>
              <a:t>    for Wales Act 2001 which  explains </a:t>
            </a:r>
          </a:p>
          <a:p>
            <a:pPr defTabSz="905255">
              <a:lnSpc>
                <a:spcPct val="72000"/>
              </a:lnSpc>
              <a:spcBef>
                <a:spcPts val="200"/>
              </a:spcBef>
              <a:defRPr sz="2079">
                <a:solidFill>
                  <a:srgbClr val="404040"/>
                </a:solidFill>
              </a:defRPr>
            </a:pPr>
            <a:r>
              <a:rPr lang="en-GB" dirty="0"/>
              <a:t>    the role and responsibilities of </a:t>
            </a:r>
          </a:p>
          <a:p>
            <a:pPr defTabSz="905255">
              <a:lnSpc>
                <a:spcPct val="72000"/>
              </a:lnSpc>
              <a:spcBef>
                <a:spcPts val="200"/>
              </a:spcBef>
              <a:defRPr sz="2079">
                <a:solidFill>
                  <a:srgbClr val="404040"/>
                </a:solidFill>
              </a:defRPr>
            </a:pPr>
            <a:r>
              <a:rPr lang="en-GB" dirty="0"/>
              <a:t>    the Commissioner. </a:t>
            </a:r>
          </a:p>
        </p:txBody>
      </p:sp>
    </p:spTree>
    <p:extLst>
      <p:ext uri="{BB962C8B-B14F-4D97-AF65-F5344CB8AC3E}">
        <p14:creationId xmlns:p14="http://schemas.microsoft.com/office/powerpoint/2010/main" val="38772434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490654" y="1015584"/>
            <a:ext cx="5151864" cy="5300254"/>
          </a:xfrm>
        </p:spPr>
        <p:txBody>
          <a:bodyPr/>
          <a:lstStyle/>
          <a:p>
            <a:pPr marL="0" indent="0" algn="ctr">
              <a:buSzPct val="100000"/>
              <a:buNone/>
              <a:defRPr sz="2800"/>
            </a:pPr>
            <a:r>
              <a:rPr lang="en-GB" dirty="0" err="1" smtClean="0">
                <a:latin typeface="+mn-lt"/>
                <a:cs typeface="Arial" panose="020B0604020202020204" pitchFamily="34" charset="0"/>
              </a:rPr>
              <a:t>Nodau’r</a:t>
            </a:r>
            <a:r>
              <a:rPr lang="en-GB" dirty="0" smtClean="0">
                <a:latin typeface="+mn-lt"/>
                <a:cs typeface="Arial" panose="020B0604020202020204" pitchFamily="34" charset="0"/>
              </a:rPr>
              <a:t> </a:t>
            </a:r>
            <a:r>
              <a:rPr lang="en-GB" dirty="0" err="1">
                <a:latin typeface="+mn-lt"/>
                <a:cs typeface="Arial" panose="020B0604020202020204" pitchFamily="34" charset="0"/>
              </a:rPr>
              <a:t>Sesiwn</a:t>
            </a:r>
            <a:endParaRPr lang="en-GB" dirty="0">
              <a:latin typeface="+mn-lt"/>
              <a:cs typeface="Arial" panose="020B0604020202020204" pitchFamily="34" charset="0"/>
            </a:endParaRPr>
          </a:p>
          <a:p>
            <a:pPr marL="0" indent="-342900">
              <a:buSzPct val="100000"/>
              <a:defRPr sz="2800"/>
            </a:pPr>
            <a:endParaRPr lang="en-GB" b="0" dirty="0">
              <a:latin typeface="+mn-lt"/>
              <a:cs typeface="Arial" panose="020B0604020202020204" pitchFamily="34" charset="0"/>
            </a:endParaRPr>
          </a:p>
          <a:p>
            <a:pPr marL="0" indent="-342900">
              <a:buSzPct val="100000"/>
              <a:buFontTx/>
              <a:buChar char="•"/>
              <a:defRPr sz="2800"/>
            </a:pPr>
            <a:r>
              <a:rPr lang="en-GB" b="0" dirty="0" err="1">
                <a:latin typeface="+mn-lt"/>
                <a:cs typeface="Arial" panose="020B0604020202020204" pitchFamily="34" charset="0"/>
              </a:rPr>
              <a:t>Cyflwyniad</a:t>
            </a:r>
            <a:r>
              <a:rPr lang="en-GB" b="0" dirty="0">
                <a:latin typeface="+mn-lt"/>
                <a:cs typeface="Arial" panose="020B0604020202020204" pitchFamily="34" charset="0"/>
              </a:rPr>
              <a:t> i </a:t>
            </a:r>
            <a:r>
              <a:rPr lang="en-GB" b="0" dirty="0" err="1">
                <a:latin typeface="+mn-lt"/>
                <a:cs typeface="Arial" panose="020B0604020202020204" pitchFamily="34" charset="0"/>
              </a:rPr>
              <a:t>Gonfensiwn</a:t>
            </a:r>
            <a:r>
              <a:rPr lang="en-GB" b="0" dirty="0">
                <a:latin typeface="+mn-lt"/>
                <a:cs typeface="Arial" panose="020B0604020202020204" pitchFamily="34" charset="0"/>
              </a:rPr>
              <a:t> y </a:t>
            </a:r>
            <a:r>
              <a:rPr lang="en-GB" b="0" dirty="0" err="1">
                <a:latin typeface="+mn-lt"/>
                <a:cs typeface="Arial" panose="020B0604020202020204" pitchFamily="34" charset="0"/>
              </a:rPr>
              <a:t>Cenhedloedd</a:t>
            </a:r>
            <a:r>
              <a:rPr lang="en-GB" b="0" dirty="0">
                <a:latin typeface="+mn-lt"/>
                <a:cs typeface="Arial" panose="020B0604020202020204" pitchFamily="34" charset="0"/>
              </a:rPr>
              <a:t> </a:t>
            </a:r>
            <a:r>
              <a:rPr lang="en-GB" b="0" dirty="0" err="1">
                <a:latin typeface="+mn-lt"/>
                <a:cs typeface="Arial" panose="020B0604020202020204" pitchFamily="34" charset="0"/>
              </a:rPr>
              <a:t>Unedig</a:t>
            </a:r>
            <a:r>
              <a:rPr lang="en-GB" b="0" dirty="0">
                <a:latin typeface="+mn-lt"/>
                <a:cs typeface="Arial" panose="020B0604020202020204" pitchFamily="34" charset="0"/>
              </a:rPr>
              <a:t> </a:t>
            </a:r>
            <a:r>
              <a:rPr lang="en-GB" b="0" dirty="0" err="1">
                <a:latin typeface="+mn-lt"/>
                <a:cs typeface="Arial" panose="020B0604020202020204" pitchFamily="34" charset="0"/>
              </a:rPr>
              <a:t>ar</a:t>
            </a:r>
            <a:r>
              <a:rPr lang="en-GB" b="0" dirty="0">
                <a:latin typeface="+mn-lt"/>
                <a:cs typeface="Arial" panose="020B0604020202020204" pitchFamily="34" charset="0"/>
              </a:rPr>
              <a:t> </a:t>
            </a:r>
            <a:r>
              <a:rPr lang="en-GB" b="0" dirty="0" err="1">
                <a:latin typeface="+mn-lt"/>
                <a:cs typeface="Arial" panose="020B0604020202020204" pitchFamily="34" charset="0"/>
              </a:rPr>
              <a:t>Hawliau’r</a:t>
            </a:r>
            <a:r>
              <a:rPr lang="en-GB" b="0" dirty="0">
                <a:latin typeface="+mn-lt"/>
                <a:cs typeface="Arial" panose="020B0604020202020204" pitchFamily="34" charset="0"/>
              </a:rPr>
              <a:t> </a:t>
            </a:r>
            <a:r>
              <a:rPr lang="en-GB" b="0" dirty="0" err="1">
                <a:latin typeface="+mn-lt"/>
                <a:cs typeface="Arial" panose="020B0604020202020204" pitchFamily="34" charset="0"/>
              </a:rPr>
              <a:t>Plentyn</a:t>
            </a:r>
            <a:r>
              <a:rPr lang="en-GB" b="0" dirty="0">
                <a:latin typeface="+mn-lt"/>
                <a:cs typeface="Arial" panose="020B0604020202020204" pitchFamily="34" charset="0"/>
              </a:rPr>
              <a:t> (CCUHP)</a:t>
            </a:r>
          </a:p>
          <a:p>
            <a:pPr marL="0" indent="-342900">
              <a:buSzPct val="100000"/>
              <a:defRPr sz="2800"/>
            </a:pPr>
            <a:endParaRPr lang="en-GB" b="0" dirty="0">
              <a:latin typeface="+mn-lt"/>
              <a:cs typeface="Arial" panose="020B0604020202020204" pitchFamily="34" charset="0"/>
            </a:endParaRPr>
          </a:p>
          <a:p>
            <a:pPr marL="0" indent="-342900">
              <a:buSzPct val="100000"/>
              <a:buFontTx/>
              <a:buChar char="•"/>
              <a:defRPr sz="2800"/>
            </a:pPr>
            <a:r>
              <a:rPr lang="en-GB" b="0" dirty="0" err="1">
                <a:latin typeface="+mn-lt"/>
                <a:cs typeface="Arial" panose="020B0604020202020204" pitchFamily="34" charset="0"/>
              </a:rPr>
              <a:t>Amlinellu</a:t>
            </a:r>
            <a:r>
              <a:rPr lang="en-GB" b="0" dirty="0">
                <a:latin typeface="+mn-lt"/>
                <a:cs typeface="Arial" panose="020B0604020202020204" pitchFamily="34" charset="0"/>
              </a:rPr>
              <a:t> </a:t>
            </a:r>
            <a:r>
              <a:rPr lang="en-GB" b="0" dirty="0" err="1">
                <a:latin typeface="+mn-lt"/>
                <a:cs typeface="Arial" panose="020B0604020202020204" pitchFamily="34" charset="0"/>
              </a:rPr>
              <a:t>rôl</a:t>
            </a:r>
            <a:r>
              <a:rPr lang="en-GB" b="0" dirty="0">
                <a:latin typeface="+mn-lt"/>
                <a:cs typeface="Arial" panose="020B0604020202020204" pitchFamily="34" charset="0"/>
              </a:rPr>
              <a:t> </a:t>
            </a:r>
            <a:r>
              <a:rPr lang="en-GB" b="0" dirty="0" err="1">
                <a:latin typeface="+mn-lt"/>
                <a:cs typeface="Arial" panose="020B0604020202020204" pitchFamily="34" charset="0"/>
              </a:rPr>
              <a:t>Comisiynydd</a:t>
            </a:r>
            <a:r>
              <a:rPr lang="en-GB" b="0" dirty="0">
                <a:latin typeface="+mn-lt"/>
                <a:cs typeface="Arial" panose="020B0604020202020204" pitchFamily="34" charset="0"/>
              </a:rPr>
              <a:t> Plant Cymru</a:t>
            </a:r>
          </a:p>
          <a:p>
            <a:pPr marL="0" indent="-457200">
              <a:buSzPct val="100000"/>
              <a:defRPr sz="2800"/>
            </a:pPr>
            <a:endParaRPr lang="en-GB" dirty="0">
              <a:latin typeface="+mn-lt"/>
            </a:endParaRPr>
          </a:p>
        </p:txBody>
      </p:sp>
      <p:sp>
        <p:nvSpPr>
          <p:cNvPr id="8" name="Rectangle 7"/>
          <p:cNvSpPr/>
          <p:nvPr/>
        </p:nvSpPr>
        <p:spPr>
          <a:xfrm>
            <a:off x="5676384" y="981721"/>
            <a:ext cx="6133170" cy="3763081"/>
          </a:xfrm>
          <a:prstGeom prst="rect">
            <a:avLst/>
          </a:prstGeom>
        </p:spPr>
        <p:txBody>
          <a:bodyPr wrap="square">
            <a:spAutoFit/>
          </a:bodyPr>
          <a:lstStyle/>
          <a:p>
            <a:pPr algn="ctr">
              <a:lnSpc>
                <a:spcPct val="90000"/>
              </a:lnSpc>
              <a:spcBef>
                <a:spcPts val="1000"/>
              </a:spcBef>
              <a:defRPr sz="2800" b="1"/>
            </a:pPr>
            <a:r>
              <a:rPr lang="en-GB" dirty="0">
                <a:solidFill>
                  <a:schemeClr val="tx2">
                    <a:lumMod val="50000"/>
                  </a:schemeClr>
                </a:solidFill>
                <a:cs typeface="Arial" panose="020B0604020202020204" pitchFamily="34" charset="0"/>
              </a:rPr>
              <a:t>Aims of the Session</a:t>
            </a:r>
          </a:p>
          <a:p>
            <a:pPr algn="ctr">
              <a:lnSpc>
                <a:spcPct val="90000"/>
              </a:lnSpc>
              <a:spcBef>
                <a:spcPts val="1000"/>
              </a:spcBef>
              <a:buSzPct val="100000"/>
              <a:buFont typeface="Arial"/>
              <a:buChar char="•"/>
              <a:defRPr sz="3200" b="1"/>
            </a:pPr>
            <a:endParaRPr lang="en-GB" dirty="0">
              <a:solidFill>
                <a:schemeClr val="tx2">
                  <a:lumMod val="50000"/>
                </a:schemeClr>
              </a:solidFill>
              <a:cs typeface="Arial" panose="020B0604020202020204" pitchFamily="34" charset="0"/>
            </a:endParaRPr>
          </a:p>
          <a:p>
            <a:pPr>
              <a:lnSpc>
                <a:spcPct val="90000"/>
              </a:lnSpc>
              <a:spcBef>
                <a:spcPts val="1000"/>
              </a:spcBef>
              <a:buSzPct val="100000"/>
              <a:buChar char="•"/>
              <a:defRPr sz="2800"/>
            </a:pPr>
            <a:r>
              <a:rPr lang="en-GB" dirty="0">
                <a:solidFill>
                  <a:schemeClr val="tx2">
                    <a:lumMod val="50000"/>
                  </a:schemeClr>
                </a:solidFill>
                <a:cs typeface="Arial" panose="020B0604020202020204" pitchFamily="34" charset="0"/>
              </a:rPr>
              <a:t> Introduction to the United Nations Convention on the Rights of the Child (UNCRC)</a:t>
            </a:r>
          </a:p>
          <a:p>
            <a:pPr>
              <a:lnSpc>
                <a:spcPct val="90000"/>
              </a:lnSpc>
              <a:spcBef>
                <a:spcPts val="1000"/>
              </a:spcBef>
              <a:buSzPct val="100000"/>
              <a:buChar char="•"/>
              <a:defRPr sz="2800"/>
            </a:pPr>
            <a:endParaRPr lang="en-GB" dirty="0" smtClean="0">
              <a:solidFill>
                <a:schemeClr val="tx2">
                  <a:lumMod val="50000"/>
                </a:schemeClr>
              </a:solidFill>
              <a:cs typeface="Arial" panose="020B0604020202020204" pitchFamily="34" charset="0"/>
            </a:endParaRPr>
          </a:p>
          <a:p>
            <a:pPr>
              <a:lnSpc>
                <a:spcPct val="90000"/>
              </a:lnSpc>
              <a:spcBef>
                <a:spcPts val="1000"/>
              </a:spcBef>
              <a:buSzPct val="100000"/>
              <a:buChar char="•"/>
              <a:defRPr sz="2800"/>
            </a:pPr>
            <a:r>
              <a:rPr lang="en-GB" dirty="0">
                <a:solidFill>
                  <a:schemeClr val="tx2">
                    <a:lumMod val="50000"/>
                  </a:schemeClr>
                </a:solidFill>
                <a:cs typeface="Arial" panose="020B0604020202020204" pitchFamily="34" charset="0"/>
              </a:rPr>
              <a:t> Outline role of the Children’s Commissioner for Wales</a:t>
            </a:r>
          </a:p>
        </p:txBody>
      </p:sp>
    </p:spTree>
    <p:extLst>
      <p:ext uri="{BB962C8B-B14F-4D97-AF65-F5344CB8AC3E}">
        <p14:creationId xmlns:p14="http://schemas.microsoft.com/office/powerpoint/2010/main" val="420531261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490654" y="490653"/>
            <a:ext cx="5151864" cy="5300254"/>
          </a:xfrm>
        </p:spPr>
        <p:txBody>
          <a:bodyPr/>
          <a:lstStyle/>
          <a:p>
            <a:pPr marL="285750" indent="-285750">
              <a:lnSpc>
                <a:spcPct val="64000"/>
              </a:lnSpc>
              <a:defRPr sz="1900" b="1">
                <a:solidFill>
                  <a:srgbClr val="DE0058"/>
                </a:solidFill>
              </a:defRPr>
            </a:pPr>
            <a:endParaRPr lang="cy-GB" dirty="0"/>
          </a:p>
          <a:p>
            <a:pPr marL="285750" indent="-285750">
              <a:lnSpc>
                <a:spcPct val="64000"/>
              </a:lnSpc>
              <a:defRPr sz="1900" b="1">
                <a:solidFill>
                  <a:srgbClr val="DE0058"/>
                </a:solidFill>
              </a:defRPr>
            </a:pPr>
            <a:endParaRPr lang="cy-GB" dirty="0" smtClean="0"/>
          </a:p>
          <a:p>
            <a:pPr marL="285750" indent="-285750">
              <a:lnSpc>
                <a:spcPct val="64000"/>
              </a:lnSpc>
              <a:defRPr sz="1900" b="1">
                <a:solidFill>
                  <a:srgbClr val="DE0058"/>
                </a:solidFill>
              </a:defRPr>
            </a:pPr>
            <a:endParaRPr lang="cy-GB" dirty="0" smtClean="0"/>
          </a:p>
          <a:p>
            <a:pPr marL="285750" indent="-285750">
              <a:lnSpc>
                <a:spcPct val="64000"/>
              </a:lnSpc>
              <a:defRPr sz="1900" b="1">
                <a:solidFill>
                  <a:srgbClr val="DE0058"/>
                </a:solidFill>
              </a:defRPr>
            </a:pPr>
            <a:endParaRPr lang="cy-GB" dirty="0"/>
          </a:p>
          <a:p>
            <a:pPr marL="285750" indent="-285750">
              <a:lnSpc>
                <a:spcPct val="64000"/>
              </a:lnSpc>
              <a:defRPr sz="1900" b="1">
                <a:solidFill>
                  <a:srgbClr val="DE0058"/>
                </a:solidFill>
              </a:defRPr>
            </a:pPr>
            <a:r>
              <a:rPr lang="cy-GB" dirty="0" smtClean="0"/>
              <a:t>CEFNOGI</a:t>
            </a:r>
            <a:r>
              <a:rPr lang="cy-GB" b="0" dirty="0" smtClean="0"/>
              <a:t> </a:t>
            </a:r>
            <a:r>
              <a:rPr lang="cy-GB" b="0" dirty="0"/>
              <a:t>plant a phobl ifanc i gael gwybod am hawliau plant</a:t>
            </a:r>
          </a:p>
          <a:p>
            <a:pPr marL="285750" indent="-285750">
              <a:lnSpc>
                <a:spcPct val="64000"/>
              </a:lnSpc>
              <a:defRPr sz="1900" b="1">
                <a:solidFill>
                  <a:srgbClr val="DE0058"/>
                </a:solidFill>
              </a:defRPr>
            </a:pPr>
            <a:r>
              <a:rPr lang="cy-GB" dirty="0"/>
              <a:t>GWRANDO</a:t>
            </a:r>
            <a:r>
              <a:rPr lang="cy-GB" b="0" dirty="0"/>
              <a:t> ar blant a phobl ifanc i ddarganfod beth sy’n bwysig iddyn </a:t>
            </a:r>
            <a:r>
              <a:rPr lang="cy-GB" b="0" dirty="0" smtClean="0"/>
              <a:t>nhw</a:t>
            </a:r>
            <a:endParaRPr lang="cy-GB" b="0" dirty="0"/>
          </a:p>
          <a:p>
            <a:pPr marL="285750" indent="-285750">
              <a:lnSpc>
                <a:spcPct val="64000"/>
              </a:lnSpc>
              <a:defRPr sz="1900" b="1">
                <a:solidFill>
                  <a:srgbClr val="DE0058"/>
                </a:solidFill>
              </a:defRPr>
            </a:pPr>
            <a:r>
              <a:rPr lang="cy-GB" dirty="0"/>
              <a:t>CYNGHORI </a:t>
            </a:r>
            <a:r>
              <a:rPr lang="cy-GB" b="0" dirty="0"/>
              <a:t>plant, pobl ifanc a’r rhai sy’n gofalu amdanyn nhw os ydyn nhw’n teimlo bod ganddyn nhw ddim lle arall i fynd am </a:t>
            </a:r>
            <a:r>
              <a:rPr lang="cy-GB" b="0" dirty="0" smtClean="0"/>
              <a:t>gefnogaeth</a:t>
            </a:r>
            <a:endParaRPr lang="cy-GB" b="0" dirty="0"/>
          </a:p>
          <a:p>
            <a:pPr marL="285750" indent="-285750">
              <a:lnSpc>
                <a:spcPct val="64000"/>
              </a:lnSpc>
              <a:defRPr sz="1900" b="1">
                <a:solidFill>
                  <a:srgbClr val="DE0058"/>
                </a:solidFill>
              </a:defRPr>
            </a:pPr>
            <a:r>
              <a:rPr lang="cy-GB" dirty="0"/>
              <a:t>DYLANWADU</a:t>
            </a:r>
            <a:r>
              <a:rPr lang="cy-GB" b="0" dirty="0"/>
              <a:t> ar y llywodraeth a chyrff eraill sy’n dweud eu bod nhw’n mynd i wneud gwahaniaeth i fywydau plant, gan wneud yn siŵr eu bod nhw’n cadw eu haddewidion i blant a phobl </a:t>
            </a:r>
            <a:r>
              <a:rPr lang="cy-GB" b="0" dirty="0" smtClean="0"/>
              <a:t>ifanc</a:t>
            </a:r>
            <a:endParaRPr lang="cy-GB" b="0" dirty="0"/>
          </a:p>
          <a:p>
            <a:pPr marL="285750" indent="-285750">
              <a:lnSpc>
                <a:spcPct val="64000"/>
              </a:lnSpc>
              <a:defRPr sz="1900" b="1">
                <a:solidFill>
                  <a:srgbClr val="DE0058"/>
                </a:solidFill>
              </a:defRPr>
            </a:pPr>
            <a:r>
              <a:rPr lang="cy-GB" dirty="0"/>
              <a:t>CODI LLAIS</a:t>
            </a:r>
            <a:r>
              <a:rPr lang="cy-GB" b="0" dirty="0"/>
              <a:t> dros blant a phobl ifanc yn genedlaethol ar faterion pwysig - bod yn bencampwr i blant Cymru</a:t>
            </a:r>
          </a:p>
          <a:p>
            <a:pPr marL="0" indent="-457200">
              <a:buSzPct val="100000"/>
              <a:defRPr sz="2800"/>
            </a:pPr>
            <a:endParaRPr lang="en-GB" dirty="0">
              <a:latin typeface="+mn-lt"/>
            </a:endParaRPr>
          </a:p>
        </p:txBody>
      </p:sp>
      <p:sp>
        <p:nvSpPr>
          <p:cNvPr id="2" name="Rectangle 1"/>
          <p:cNvSpPr/>
          <p:nvPr/>
        </p:nvSpPr>
        <p:spPr>
          <a:xfrm>
            <a:off x="5912386" y="1067819"/>
            <a:ext cx="6096000" cy="3540456"/>
          </a:xfrm>
          <a:prstGeom prst="rect">
            <a:avLst/>
          </a:prstGeom>
        </p:spPr>
        <p:txBody>
          <a:bodyPr>
            <a:spAutoFit/>
          </a:bodyPr>
          <a:lstStyle/>
          <a:p>
            <a:pPr>
              <a:lnSpc>
                <a:spcPct val="64000"/>
              </a:lnSpc>
              <a:spcBef>
                <a:spcPts val="1000"/>
              </a:spcBef>
              <a:defRPr sz="1700" b="1">
                <a:solidFill>
                  <a:srgbClr val="404040"/>
                </a:solidFill>
              </a:defRPr>
            </a:pPr>
            <a:r>
              <a:rPr lang="en-GB" dirty="0"/>
              <a:t>FIVE FUNCTIONS OF OUR OFFICE </a:t>
            </a:r>
          </a:p>
          <a:p>
            <a:pPr>
              <a:lnSpc>
                <a:spcPct val="64000"/>
              </a:lnSpc>
              <a:spcBef>
                <a:spcPts val="1000"/>
              </a:spcBef>
              <a:defRPr sz="1700" b="1">
                <a:solidFill>
                  <a:srgbClr val="404040"/>
                </a:solidFill>
              </a:defRPr>
            </a:pPr>
            <a:endParaRPr lang="en-GB" dirty="0"/>
          </a:p>
          <a:p>
            <a:pPr marL="285750" indent="-285750">
              <a:lnSpc>
                <a:spcPct val="64000"/>
              </a:lnSpc>
              <a:spcBef>
                <a:spcPts val="1000"/>
              </a:spcBef>
              <a:buFont typeface="Arial" panose="020B0604020202020204" pitchFamily="34" charset="0"/>
              <a:buChar char="•"/>
              <a:defRPr sz="1700" b="1">
                <a:solidFill>
                  <a:srgbClr val="404040"/>
                </a:solidFill>
              </a:defRPr>
            </a:pPr>
            <a:r>
              <a:rPr lang="en-GB" dirty="0"/>
              <a:t>SUPPORT children and young people to find out about children’s </a:t>
            </a:r>
            <a:r>
              <a:rPr lang="en-GB" dirty="0" smtClean="0"/>
              <a:t>rights</a:t>
            </a:r>
            <a:endParaRPr lang="en-GB" dirty="0"/>
          </a:p>
          <a:p>
            <a:pPr marL="285750" indent="-285750">
              <a:lnSpc>
                <a:spcPct val="64000"/>
              </a:lnSpc>
              <a:spcBef>
                <a:spcPts val="1000"/>
              </a:spcBef>
              <a:buSzPct val="100000"/>
              <a:buFont typeface="Arial"/>
              <a:buChar char="•"/>
              <a:defRPr sz="1700" b="1">
                <a:solidFill>
                  <a:srgbClr val="404040"/>
                </a:solidFill>
              </a:defRPr>
            </a:pPr>
            <a:r>
              <a:rPr lang="en-GB" dirty="0"/>
              <a:t>LISTEN TO children and young people to find out what is important to </a:t>
            </a:r>
            <a:r>
              <a:rPr lang="en-GB" dirty="0" smtClean="0"/>
              <a:t>them</a:t>
            </a:r>
            <a:endParaRPr lang="en-GB" dirty="0"/>
          </a:p>
          <a:p>
            <a:pPr marL="285750" indent="-285750">
              <a:lnSpc>
                <a:spcPct val="64000"/>
              </a:lnSpc>
              <a:spcBef>
                <a:spcPts val="1000"/>
              </a:spcBef>
              <a:buSzPct val="100000"/>
              <a:buFont typeface="Arial"/>
              <a:buChar char="•"/>
              <a:defRPr sz="1700" b="1">
                <a:solidFill>
                  <a:srgbClr val="404040"/>
                </a:solidFill>
              </a:defRPr>
            </a:pPr>
            <a:r>
              <a:rPr lang="en-GB" dirty="0"/>
              <a:t>ADVISE children, young people and those who care for them if  they feel that they have nowhere else to go with their </a:t>
            </a:r>
            <a:r>
              <a:rPr lang="en-GB" dirty="0" smtClean="0"/>
              <a:t>problems</a:t>
            </a:r>
            <a:endParaRPr lang="en-GB" dirty="0"/>
          </a:p>
          <a:p>
            <a:pPr marL="285750" indent="-285750">
              <a:lnSpc>
                <a:spcPct val="64000"/>
              </a:lnSpc>
              <a:spcBef>
                <a:spcPts val="1000"/>
              </a:spcBef>
              <a:buSzPct val="100000"/>
              <a:buFont typeface="Arial"/>
              <a:buChar char="•"/>
              <a:defRPr sz="1700" b="1">
                <a:solidFill>
                  <a:srgbClr val="404040"/>
                </a:solidFill>
              </a:defRPr>
            </a:pPr>
            <a:r>
              <a:rPr lang="en-GB" dirty="0"/>
              <a:t>INFLUENCE government and other organisations who say that they are going to make a difference to children’s lives, making sure that they keep their promises to children and young </a:t>
            </a:r>
            <a:r>
              <a:rPr lang="en-GB" dirty="0" smtClean="0"/>
              <a:t>people</a:t>
            </a:r>
            <a:endParaRPr lang="en-GB" dirty="0"/>
          </a:p>
          <a:p>
            <a:pPr marL="285750" indent="-285750">
              <a:lnSpc>
                <a:spcPct val="64000"/>
              </a:lnSpc>
              <a:spcBef>
                <a:spcPts val="1000"/>
              </a:spcBef>
              <a:buSzPct val="100000"/>
              <a:buFont typeface="Arial"/>
              <a:buChar char="•"/>
              <a:defRPr sz="1700" b="1">
                <a:solidFill>
                  <a:srgbClr val="404040"/>
                </a:solidFill>
              </a:defRPr>
            </a:pPr>
            <a:r>
              <a:rPr lang="en-GB" dirty="0"/>
              <a:t>SPEAK UP for children and  young people nationally on important issues – being the children's champion in Wales</a:t>
            </a:r>
          </a:p>
        </p:txBody>
      </p:sp>
      <p:sp>
        <p:nvSpPr>
          <p:cNvPr id="4" name="Rectangle 3"/>
          <p:cNvSpPr/>
          <p:nvPr/>
        </p:nvSpPr>
        <p:spPr>
          <a:xfrm>
            <a:off x="815728" y="1067819"/>
            <a:ext cx="3575718" cy="275460"/>
          </a:xfrm>
          <a:prstGeom prst="rect">
            <a:avLst/>
          </a:prstGeom>
        </p:spPr>
        <p:txBody>
          <a:bodyPr wrap="none">
            <a:spAutoFit/>
          </a:bodyPr>
          <a:lstStyle/>
          <a:p>
            <a:pPr>
              <a:lnSpc>
                <a:spcPct val="64000"/>
              </a:lnSpc>
              <a:spcBef>
                <a:spcPts val="1000"/>
              </a:spcBef>
              <a:defRPr sz="1700" b="1">
                <a:solidFill>
                  <a:srgbClr val="404040"/>
                </a:solidFill>
              </a:defRPr>
            </a:pPr>
            <a:r>
              <a:rPr lang="en-US" dirty="0">
                <a:solidFill>
                  <a:srgbClr val="DE0057"/>
                </a:solidFill>
              </a:rPr>
              <a:t>PUM SWYDDOGAETH EIN SWYDDFA </a:t>
            </a:r>
          </a:p>
        </p:txBody>
      </p:sp>
    </p:spTree>
    <p:extLst>
      <p:ext uri="{BB962C8B-B14F-4D97-AF65-F5344CB8AC3E}">
        <p14:creationId xmlns:p14="http://schemas.microsoft.com/office/powerpoint/2010/main" val="115382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txBox="1">
            <a:spLocks noGrp="1"/>
          </p:cNvSpPr>
          <p:nvPr>
            <p:ph type="body" sz="quarter" idx="10"/>
          </p:nvPr>
        </p:nvSpPr>
        <p:spPr>
          <a:xfrm>
            <a:off x="631500" y="1063415"/>
            <a:ext cx="5151437" cy="53006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GB" sz="2400" b="1" i="0" u="none" strike="noStrike" cap="none" spc="0" normalizeH="0" baseline="0" dirty="0" err="1">
                <a:ln>
                  <a:noFill/>
                </a:ln>
                <a:solidFill>
                  <a:srgbClr val="DE0057"/>
                </a:solidFill>
                <a:effectLst/>
                <a:uFillTx/>
                <a:latin typeface="+mj-lt"/>
                <a:ea typeface="+mj-ea"/>
                <a:cs typeface="+mj-cs"/>
                <a:sym typeface="Calibri"/>
              </a:rPr>
              <a:t>Fideo</a:t>
            </a:r>
            <a:r>
              <a:rPr kumimoji="0" lang="en-GB" sz="2400" b="1" i="0" u="none" strike="noStrike" cap="none" spc="0" normalizeH="0" baseline="0" dirty="0">
                <a:ln>
                  <a:noFill/>
                </a:ln>
                <a:solidFill>
                  <a:srgbClr val="DE0057"/>
                </a:solidFill>
                <a:effectLst/>
                <a:uFillTx/>
                <a:latin typeface="+mj-lt"/>
                <a:ea typeface="+mj-ea"/>
                <a:cs typeface="+mj-cs"/>
                <a:sym typeface="Calibri"/>
              </a:rPr>
              <a:t> - </a:t>
            </a:r>
            <a:r>
              <a:rPr kumimoji="0" lang="en-GB" sz="2400" b="1" i="0" u="none" strike="noStrike" cap="none" spc="0" normalizeH="0" baseline="0" dirty="0" err="1">
                <a:ln>
                  <a:noFill/>
                </a:ln>
                <a:solidFill>
                  <a:srgbClr val="DE0057"/>
                </a:solidFill>
                <a:effectLst/>
                <a:uFillTx/>
                <a:latin typeface="+mj-lt"/>
                <a:ea typeface="+mj-ea"/>
                <a:cs typeface="+mj-cs"/>
                <a:sym typeface="Calibri"/>
              </a:rPr>
              <a:t>Gwasanaeth</a:t>
            </a:r>
            <a:r>
              <a:rPr kumimoji="0" lang="en-GB" sz="2400" b="1" i="0" u="none" strike="noStrike" cap="none" spc="0" normalizeH="0" baseline="0" dirty="0">
                <a:ln>
                  <a:noFill/>
                </a:ln>
                <a:solidFill>
                  <a:srgbClr val="DE0057"/>
                </a:solidFill>
                <a:effectLst/>
                <a:uFillTx/>
                <a:latin typeface="+mj-lt"/>
                <a:ea typeface="+mj-ea"/>
                <a:cs typeface="+mj-cs"/>
                <a:sym typeface="Calibri"/>
              </a:rPr>
              <a:t> </a:t>
            </a:r>
            <a:r>
              <a:rPr kumimoji="0" lang="en-GB" sz="2400" b="1" i="0" u="none" strike="noStrike" cap="none" spc="0" normalizeH="0" baseline="0" dirty="0" err="1">
                <a:ln>
                  <a:noFill/>
                </a:ln>
                <a:solidFill>
                  <a:srgbClr val="DE0057"/>
                </a:solidFill>
                <a:effectLst/>
                <a:uFillTx/>
                <a:latin typeface="+mj-lt"/>
                <a:ea typeface="+mj-ea"/>
                <a:cs typeface="+mj-cs"/>
                <a:sym typeface="Calibri"/>
              </a:rPr>
              <a:t>Ymchwiliadau</a:t>
            </a:r>
            <a:r>
              <a:rPr kumimoji="0" lang="en-GB" sz="2400" b="1" i="0" u="none" strike="noStrike" cap="none" spc="0" normalizeH="0" dirty="0">
                <a:ln>
                  <a:noFill/>
                </a:ln>
                <a:solidFill>
                  <a:srgbClr val="DE0057"/>
                </a:solidFill>
                <a:effectLst/>
                <a:uFillTx/>
                <a:latin typeface="+mj-lt"/>
                <a:ea typeface="+mj-ea"/>
                <a:cs typeface="+mj-cs"/>
                <a:sym typeface="Calibri"/>
              </a:rPr>
              <a:t> a </a:t>
            </a:r>
            <a:r>
              <a:rPr kumimoji="0" lang="en-GB" sz="2400" b="1" i="0" u="none" strike="noStrike" cap="none" spc="0" normalizeH="0" dirty="0" err="1">
                <a:ln>
                  <a:noFill/>
                </a:ln>
                <a:solidFill>
                  <a:srgbClr val="DE0057"/>
                </a:solidFill>
                <a:effectLst/>
                <a:uFillTx/>
                <a:latin typeface="+mj-lt"/>
                <a:ea typeface="+mj-ea"/>
                <a:cs typeface="+mj-cs"/>
                <a:sym typeface="Calibri"/>
              </a:rPr>
              <a:t>Chyngor</a:t>
            </a:r>
            <a:endParaRPr kumimoji="0" lang="en-GB" sz="2400" b="1" i="0" u="none" strike="noStrike" cap="none" spc="0" normalizeH="0" baseline="0" dirty="0">
              <a:ln>
                <a:noFill/>
              </a:ln>
              <a:solidFill>
                <a:srgbClr val="DE0057"/>
              </a:solidFill>
              <a:effectLst/>
              <a:uFillTx/>
              <a:latin typeface="+mj-lt"/>
              <a:ea typeface="+mj-ea"/>
              <a:cs typeface="+mj-cs"/>
              <a:sym typeface="Calibri"/>
            </a:endParaRPr>
          </a:p>
        </p:txBody>
      </p:sp>
      <p:pic>
        <p:nvPicPr>
          <p:cNvPr id="4" name="Picture 3">
            <a:hlinkClick r:id="rId3"/>
          </p:cNvPr>
          <p:cNvPicPr>
            <a:picLocks noChangeAspect="1"/>
          </p:cNvPicPr>
          <p:nvPr/>
        </p:nvPicPr>
        <p:blipFill>
          <a:blip r:embed="rId4"/>
          <a:stretch>
            <a:fillRect/>
          </a:stretch>
        </p:blipFill>
        <p:spPr>
          <a:xfrm>
            <a:off x="1422582" y="3097576"/>
            <a:ext cx="3960476" cy="2191306"/>
          </a:xfrm>
          <a:prstGeom prst="rect">
            <a:avLst/>
          </a:prstGeom>
        </p:spPr>
      </p:pic>
      <p:pic>
        <p:nvPicPr>
          <p:cNvPr id="5" name="Picture 4">
            <a:hlinkClick r:id="rId5"/>
          </p:cNvPr>
          <p:cNvPicPr>
            <a:picLocks noChangeAspect="1"/>
          </p:cNvPicPr>
          <p:nvPr/>
        </p:nvPicPr>
        <p:blipFill>
          <a:blip r:embed="rId4"/>
          <a:stretch>
            <a:fillRect/>
          </a:stretch>
        </p:blipFill>
        <p:spPr>
          <a:xfrm>
            <a:off x="7251453" y="3097576"/>
            <a:ext cx="3886799" cy="2150541"/>
          </a:xfrm>
          <a:prstGeom prst="rect">
            <a:avLst/>
          </a:prstGeom>
        </p:spPr>
      </p:pic>
      <p:sp>
        <p:nvSpPr>
          <p:cNvPr id="6" name="Rectangle 5"/>
          <p:cNvSpPr/>
          <p:nvPr/>
        </p:nvSpPr>
        <p:spPr>
          <a:xfrm>
            <a:off x="7552596" y="947450"/>
            <a:ext cx="3024960" cy="830997"/>
          </a:xfrm>
          <a:prstGeom prst="rect">
            <a:avLst/>
          </a:prstGeom>
        </p:spPr>
        <p:txBody>
          <a:bodyPr wrap="square">
            <a:spAutoFit/>
          </a:bodyPr>
          <a:lstStyle/>
          <a:p>
            <a:pPr algn="ctr"/>
            <a:r>
              <a:rPr lang="en-GB" sz="2400" b="1" dirty="0">
                <a:solidFill>
                  <a:schemeClr val="tx2">
                    <a:lumMod val="50000"/>
                  </a:schemeClr>
                </a:solidFill>
              </a:rPr>
              <a:t>Video – Investigations and Advice service</a:t>
            </a:r>
          </a:p>
        </p:txBody>
      </p:sp>
    </p:spTree>
    <p:extLst>
      <p:ext uri="{BB962C8B-B14F-4D97-AF65-F5344CB8AC3E}">
        <p14:creationId xmlns:p14="http://schemas.microsoft.com/office/powerpoint/2010/main" val="269625281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490654" y="490653"/>
            <a:ext cx="5151864" cy="5300254"/>
          </a:xfrm>
        </p:spPr>
        <p:txBody>
          <a:bodyPr/>
          <a:lstStyle/>
          <a:p>
            <a:pPr marL="0" indent="0">
              <a:buNone/>
            </a:pPr>
            <a:endParaRPr lang="cy-GB" b="0" dirty="0" smtClean="0">
              <a:solidFill>
                <a:srgbClr val="DE0057"/>
              </a:solidFill>
              <a:latin typeface="+mn-lt"/>
            </a:endParaRPr>
          </a:p>
          <a:p>
            <a:pPr marL="0" indent="0">
              <a:buNone/>
            </a:pPr>
            <a:r>
              <a:rPr lang="cy-GB" b="0" dirty="0" smtClean="0">
                <a:solidFill>
                  <a:srgbClr val="DE0057"/>
                </a:solidFill>
                <a:latin typeface="+mn-lt"/>
              </a:rPr>
              <a:t>DIWEDD </a:t>
            </a:r>
            <a:r>
              <a:rPr lang="cy-GB" b="0" dirty="0">
                <a:solidFill>
                  <a:srgbClr val="DE0057"/>
                </a:solidFill>
                <a:latin typeface="+mn-lt"/>
              </a:rPr>
              <a:t>SESIWN 1</a:t>
            </a:r>
          </a:p>
          <a:p>
            <a:pPr marL="0" indent="0">
              <a:buNone/>
            </a:pPr>
            <a:endParaRPr lang="cy-GB" b="0" dirty="0">
              <a:solidFill>
                <a:srgbClr val="DE0057"/>
              </a:solidFill>
              <a:latin typeface="+mn-lt"/>
            </a:endParaRPr>
          </a:p>
          <a:p>
            <a:pPr>
              <a:buNone/>
            </a:pPr>
            <a:r>
              <a:rPr lang="cy-GB" b="0" dirty="0">
                <a:solidFill>
                  <a:srgbClr val="DE0057"/>
                </a:solidFill>
                <a:latin typeface="+mn-lt"/>
              </a:rPr>
              <a:t>	Erbyn hyn dylai fod gan y cyfranogwyr ddealltwriaeth o’r canlynol</a:t>
            </a:r>
            <a:r>
              <a:rPr lang="cy-GB" b="0" dirty="0" smtClean="0">
                <a:solidFill>
                  <a:srgbClr val="DE0057"/>
                </a:solidFill>
                <a:latin typeface="+mn-lt"/>
              </a:rPr>
              <a:t>:</a:t>
            </a:r>
            <a:endParaRPr lang="cy-GB" b="0" dirty="0">
              <a:solidFill>
                <a:srgbClr val="DE0057"/>
              </a:solidFill>
              <a:latin typeface="+mn-lt"/>
            </a:endParaRPr>
          </a:p>
          <a:p>
            <a:r>
              <a:rPr lang="cy-GB" b="0" dirty="0">
                <a:solidFill>
                  <a:srgbClr val="DE0057"/>
                </a:solidFill>
                <a:latin typeface="+mn-lt"/>
              </a:rPr>
              <a:t>CCUHP</a:t>
            </a:r>
          </a:p>
          <a:p>
            <a:r>
              <a:rPr lang="cy-GB" b="0" dirty="0">
                <a:solidFill>
                  <a:srgbClr val="DE0057"/>
                </a:solidFill>
                <a:latin typeface="+mn-lt"/>
              </a:rPr>
              <a:t>Rôl CPC</a:t>
            </a:r>
          </a:p>
          <a:p>
            <a:pPr marL="0" indent="0">
              <a:buNone/>
            </a:pPr>
            <a:endParaRPr lang="cy-GB" b="0" dirty="0">
              <a:solidFill>
                <a:srgbClr val="DE0057"/>
              </a:solidFill>
              <a:latin typeface="+mn-lt"/>
            </a:endParaRPr>
          </a:p>
          <a:p>
            <a:pPr>
              <a:buNone/>
            </a:pPr>
            <a:r>
              <a:rPr lang="cy-GB" b="0" dirty="0">
                <a:solidFill>
                  <a:srgbClr val="DE0057"/>
                </a:solidFill>
                <a:latin typeface="+mn-lt"/>
              </a:rPr>
              <a:t>	Yn y sesiwn nesaf byddwn ni’n edrych ar hawliau ar waith.</a:t>
            </a:r>
          </a:p>
          <a:p>
            <a:pPr marL="0" indent="-457200">
              <a:buSzPct val="100000"/>
              <a:defRPr sz="2800"/>
            </a:pPr>
            <a:endParaRPr lang="en-GB" b="0" dirty="0">
              <a:latin typeface="+mn-lt"/>
            </a:endParaRPr>
          </a:p>
        </p:txBody>
      </p:sp>
      <p:sp>
        <p:nvSpPr>
          <p:cNvPr id="2" name="Rectangle 1"/>
          <p:cNvSpPr/>
          <p:nvPr/>
        </p:nvSpPr>
        <p:spPr>
          <a:xfrm>
            <a:off x="6096000" y="885298"/>
            <a:ext cx="6096000" cy="4623060"/>
          </a:xfrm>
          <a:prstGeom prst="rect">
            <a:avLst/>
          </a:prstGeom>
        </p:spPr>
        <p:txBody>
          <a:bodyPr>
            <a:spAutoFit/>
          </a:bodyPr>
          <a:lstStyle/>
          <a:p>
            <a:pPr defTabSz="877823">
              <a:lnSpc>
                <a:spcPct val="90000"/>
              </a:lnSpc>
              <a:spcBef>
                <a:spcPts val="900"/>
              </a:spcBef>
              <a:buSzPct val="100000"/>
              <a:defRPr sz="2688"/>
            </a:pPr>
            <a:r>
              <a:rPr lang="en-GB" dirty="0">
                <a:solidFill>
                  <a:schemeClr val="tx2">
                    <a:lumMod val="50000"/>
                  </a:schemeClr>
                </a:solidFill>
              </a:rPr>
              <a:t>END OF SESSION 1</a:t>
            </a:r>
          </a:p>
          <a:p>
            <a:pPr marL="219455" indent="-219455" defTabSz="877823">
              <a:lnSpc>
                <a:spcPct val="90000"/>
              </a:lnSpc>
              <a:spcBef>
                <a:spcPts val="900"/>
              </a:spcBef>
              <a:buSzPct val="100000"/>
              <a:buFont typeface="Arial"/>
              <a:buChar char="•"/>
              <a:defRPr sz="2688"/>
            </a:pPr>
            <a:endParaRPr lang="en-GB" dirty="0">
              <a:solidFill>
                <a:schemeClr val="tx2">
                  <a:lumMod val="50000"/>
                </a:schemeClr>
              </a:solidFill>
            </a:endParaRPr>
          </a:p>
          <a:p>
            <a:pPr defTabSz="877823">
              <a:lnSpc>
                <a:spcPct val="90000"/>
              </a:lnSpc>
              <a:spcBef>
                <a:spcPts val="900"/>
              </a:spcBef>
              <a:defRPr sz="2688"/>
            </a:pPr>
            <a:r>
              <a:rPr lang="en-GB" dirty="0">
                <a:solidFill>
                  <a:schemeClr val="tx2">
                    <a:lumMod val="50000"/>
                  </a:schemeClr>
                </a:solidFill>
              </a:rPr>
              <a:t>Participants should now have an understanding of</a:t>
            </a:r>
            <a:r>
              <a:rPr lang="en-GB" dirty="0" smtClean="0">
                <a:solidFill>
                  <a:schemeClr val="tx2">
                    <a:lumMod val="50000"/>
                  </a:schemeClr>
                </a:solidFill>
              </a:rPr>
              <a:t>:</a:t>
            </a:r>
          </a:p>
          <a:p>
            <a:pPr defTabSz="877823">
              <a:lnSpc>
                <a:spcPct val="90000"/>
              </a:lnSpc>
              <a:spcBef>
                <a:spcPts val="900"/>
              </a:spcBef>
              <a:defRPr sz="2688"/>
            </a:pPr>
            <a:endParaRPr lang="en-GB" dirty="0">
              <a:solidFill>
                <a:schemeClr val="tx2">
                  <a:lumMod val="50000"/>
                </a:schemeClr>
              </a:solidFill>
            </a:endParaRPr>
          </a:p>
          <a:p>
            <a:pPr marL="457200" indent="-457200" defTabSz="877823">
              <a:lnSpc>
                <a:spcPct val="90000"/>
              </a:lnSpc>
              <a:spcBef>
                <a:spcPts val="900"/>
              </a:spcBef>
              <a:buFont typeface="Arial" panose="020B0604020202020204" pitchFamily="34" charset="0"/>
              <a:buChar char="•"/>
              <a:defRPr sz="2688"/>
            </a:pPr>
            <a:r>
              <a:rPr lang="en-GB" dirty="0">
                <a:solidFill>
                  <a:schemeClr val="tx2">
                    <a:lumMod val="50000"/>
                  </a:schemeClr>
                </a:solidFill>
              </a:rPr>
              <a:t>UNCRC</a:t>
            </a:r>
          </a:p>
          <a:p>
            <a:pPr marL="457200" indent="-457200" defTabSz="877823">
              <a:lnSpc>
                <a:spcPct val="90000"/>
              </a:lnSpc>
              <a:spcBef>
                <a:spcPts val="900"/>
              </a:spcBef>
              <a:buFont typeface="Arial" panose="020B0604020202020204" pitchFamily="34" charset="0"/>
              <a:buChar char="•"/>
              <a:defRPr sz="2688"/>
            </a:pPr>
            <a:r>
              <a:rPr lang="en-GB" dirty="0">
                <a:solidFill>
                  <a:schemeClr val="tx2">
                    <a:lumMod val="50000"/>
                  </a:schemeClr>
                </a:solidFill>
              </a:rPr>
              <a:t>Role of </a:t>
            </a:r>
            <a:r>
              <a:rPr lang="en-GB" dirty="0" err="1">
                <a:solidFill>
                  <a:schemeClr val="tx2">
                    <a:lumMod val="50000"/>
                  </a:schemeClr>
                </a:solidFill>
              </a:rPr>
              <a:t>CCfW</a:t>
            </a:r>
            <a:endParaRPr lang="en-GB" dirty="0">
              <a:solidFill>
                <a:schemeClr val="tx2">
                  <a:lumMod val="50000"/>
                </a:schemeClr>
              </a:solidFill>
            </a:endParaRPr>
          </a:p>
          <a:p>
            <a:pPr defTabSz="877823">
              <a:lnSpc>
                <a:spcPct val="90000"/>
              </a:lnSpc>
              <a:spcBef>
                <a:spcPts val="900"/>
              </a:spcBef>
              <a:defRPr sz="2688"/>
            </a:pPr>
            <a:endParaRPr lang="en-GB" dirty="0">
              <a:solidFill>
                <a:schemeClr val="tx2">
                  <a:lumMod val="50000"/>
                </a:schemeClr>
              </a:solidFill>
            </a:endParaRPr>
          </a:p>
          <a:p>
            <a:pPr defTabSz="877823">
              <a:lnSpc>
                <a:spcPct val="90000"/>
              </a:lnSpc>
              <a:spcBef>
                <a:spcPts val="900"/>
              </a:spcBef>
              <a:defRPr sz="2688"/>
            </a:pPr>
            <a:r>
              <a:rPr lang="en-GB" dirty="0">
                <a:solidFill>
                  <a:schemeClr val="tx2">
                    <a:lumMod val="50000"/>
                  </a:schemeClr>
                </a:solidFill>
              </a:rPr>
              <a:t>In the next session we will explore rights in practice.</a:t>
            </a:r>
            <a:endParaRPr lang="en-GB" dirty="0"/>
          </a:p>
        </p:txBody>
      </p:sp>
    </p:spTree>
    <p:extLst>
      <p:ext uri="{BB962C8B-B14F-4D97-AF65-F5344CB8AC3E}">
        <p14:creationId xmlns:p14="http://schemas.microsoft.com/office/powerpoint/2010/main" val="424127050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863877" y="552098"/>
            <a:ext cx="9847665" cy="5300254"/>
          </a:xfrm>
        </p:spPr>
        <p:txBody>
          <a:bodyPr/>
          <a:lstStyle/>
          <a:p>
            <a:pPr marL="0" indent="0" algn="ctr">
              <a:buSzPct val="100000"/>
              <a:buNone/>
              <a:defRPr sz="2800"/>
            </a:pPr>
            <a:endParaRPr lang="en-GB" dirty="0" smtClean="0">
              <a:latin typeface="+mn-lt"/>
            </a:endParaRPr>
          </a:p>
          <a:p>
            <a:pPr marL="0" indent="0" algn="ctr">
              <a:buSzPct val="100000"/>
              <a:buNone/>
              <a:defRPr sz="2800"/>
            </a:pPr>
            <a:endParaRPr lang="en-GB" dirty="0">
              <a:latin typeface="+mn-lt"/>
            </a:endParaRPr>
          </a:p>
          <a:p>
            <a:pPr marL="0" indent="0" algn="ctr">
              <a:buSzPct val="100000"/>
              <a:buNone/>
              <a:defRPr sz="2800"/>
            </a:pPr>
            <a:endParaRPr lang="en-GB" dirty="0" smtClean="0">
              <a:latin typeface="+mn-lt"/>
            </a:endParaRPr>
          </a:p>
          <a:p>
            <a:pPr marL="0" indent="0" algn="ctr">
              <a:buSzPct val="100000"/>
              <a:buNone/>
              <a:defRPr sz="2800"/>
            </a:pPr>
            <a:r>
              <a:rPr lang="en-GB" sz="3200" dirty="0" smtClean="0">
                <a:latin typeface="+mn-lt"/>
              </a:rPr>
              <a:t>SESIWN 2 | </a:t>
            </a:r>
            <a:r>
              <a:rPr lang="en-GB" sz="3200" dirty="0" smtClean="0">
                <a:solidFill>
                  <a:schemeClr val="tx1"/>
                </a:solidFill>
                <a:latin typeface="+mn-lt"/>
              </a:rPr>
              <a:t>SESSION 2</a:t>
            </a:r>
            <a:endParaRPr lang="en-GB" sz="3200" dirty="0">
              <a:solidFill>
                <a:schemeClr val="tx1"/>
              </a:solidFill>
              <a:latin typeface="+mn-lt"/>
            </a:endParaRPr>
          </a:p>
        </p:txBody>
      </p:sp>
    </p:spTree>
    <p:extLst>
      <p:ext uri="{BB962C8B-B14F-4D97-AF65-F5344CB8AC3E}">
        <p14:creationId xmlns:p14="http://schemas.microsoft.com/office/powerpoint/2010/main" val="7487684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noGrp="1"/>
          </p:cNvSpPr>
          <p:nvPr>
            <p:ph type="body" sz="quarter" idx="10"/>
          </p:nvPr>
        </p:nvSpPr>
        <p:spPr>
          <a:xfrm>
            <a:off x="490538" y="490538"/>
            <a:ext cx="5151437" cy="5300662"/>
          </a:xfrm>
          <a:prstGeom prst="rect">
            <a:avLst/>
          </a:prstGeom>
        </p:spPr>
        <p:txBody>
          <a:bodyPr vert="horz" lIns="68580" tIns="34290" rIns="68580" bIns="34290" rtlCol="0">
            <a:normAutofit/>
          </a:bodyPr>
          <a:lstStyle/>
          <a:p>
            <a:pPr marL="0" indent="0" defTabSz="685800" hangingPunct="1">
              <a:lnSpc>
                <a:spcPct val="90000"/>
              </a:lnSpc>
              <a:spcBef>
                <a:spcPts val="750"/>
              </a:spcBef>
              <a:buNone/>
              <a:defRPr/>
            </a:pPr>
            <a:r>
              <a:rPr lang="en-GB" sz="2800" kern="1200" dirty="0" err="1" smtClean="0">
                <a:solidFill>
                  <a:srgbClr val="DE0058"/>
                </a:solidFill>
                <a:latin typeface="+mn-lt"/>
              </a:rPr>
              <a:t>Crynhoi’r</a:t>
            </a:r>
            <a:r>
              <a:rPr lang="en-GB" sz="2800" kern="1200" dirty="0" smtClean="0">
                <a:solidFill>
                  <a:srgbClr val="DE0058"/>
                </a:solidFill>
                <a:latin typeface="+mn-lt"/>
              </a:rPr>
              <a:t> </a:t>
            </a:r>
            <a:r>
              <a:rPr lang="en-GB" sz="2800" kern="1200" dirty="0" err="1">
                <a:solidFill>
                  <a:srgbClr val="DE0058"/>
                </a:solidFill>
                <a:latin typeface="+mn-lt"/>
              </a:rPr>
              <a:t>ddarlith</a:t>
            </a:r>
            <a:r>
              <a:rPr lang="en-GB" sz="2800" kern="1200" dirty="0">
                <a:solidFill>
                  <a:srgbClr val="DE0058"/>
                </a:solidFill>
                <a:latin typeface="+mn-lt"/>
              </a:rPr>
              <a:t>/</a:t>
            </a:r>
            <a:r>
              <a:rPr lang="en-GB" sz="2800" kern="1200" dirty="0" err="1">
                <a:solidFill>
                  <a:srgbClr val="DE0058"/>
                </a:solidFill>
                <a:latin typeface="+mn-lt"/>
              </a:rPr>
              <a:t>Sesiwn</a:t>
            </a:r>
            <a:r>
              <a:rPr lang="en-GB" sz="2800" kern="1200" dirty="0">
                <a:solidFill>
                  <a:srgbClr val="DE0058"/>
                </a:solidFill>
                <a:latin typeface="+mn-lt"/>
              </a:rPr>
              <a:t> </a:t>
            </a:r>
            <a:r>
              <a:rPr lang="en-GB" sz="2800" kern="1200" dirty="0" smtClean="0">
                <a:solidFill>
                  <a:srgbClr val="DE0058"/>
                </a:solidFill>
                <a:latin typeface="+mn-lt"/>
              </a:rPr>
              <a:t>    </a:t>
            </a:r>
            <a:r>
              <a:rPr lang="en-GB" sz="2800" kern="1200" dirty="0" err="1" smtClean="0">
                <a:solidFill>
                  <a:srgbClr val="DE0058"/>
                </a:solidFill>
                <a:latin typeface="+mn-lt"/>
              </a:rPr>
              <a:t>ddiwethaf</a:t>
            </a:r>
            <a:endParaRPr lang="en-US" altLang="en-US" sz="2800" kern="1200" dirty="0">
              <a:solidFill>
                <a:srgbClr val="DE0058"/>
              </a:solidFill>
              <a:latin typeface="+mn-lt"/>
              <a:ea typeface="ＭＳ Ｐゴシック" panose="020B0600070205080204" pitchFamily="34" charset="-128"/>
            </a:endParaRPr>
          </a:p>
          <a:p>
            <a:pPr defTabSz="685800" hangingPunct="1">
              <a:lnSpc>
                <a:spcPct val="90000"/>
              </a:lnSpc>
              <a:spcBef>
                <a:spcPts val="750"/>
              </a:spcBef>
              <a:buFontTx/>
              <a:buChar char="•"/>
              <a:defRPr/>
            </a:pPr>
            <a:r>
              <a:rPr lang="en-GB" altLang="en-US" sz="2800" b="0" dirty="0" err="1">
                <a:solidFill>
                  <a:srgbClr val="DE0058"/>
                </a:solidFill>
                <a:latin typeface="+mn-lt"/>
                <a:ea typeface="ＭＳ Ｐゴシック" panose="020B0600070205080204" pitchFamily="34" charset="-128"/>
              </a:rPr>
              <a:t>Cyflwynwyd</a:t>
            </a:r>
            <a:r>
              <a:rPr lang="en-GB" altLang="en-US" sz="2800" b="0" dirty="0">
                <a:solidFill>
                  <a:srgbClr val="DE0058"/>
                </a:solidFill>
                <a:latin typeface="+mn-lt"/>
                <a:ea typeface="ＭＳ Ｐゴシック" panose="020B0600070205080204" pitchFamily="34" charset="-128"/>
              </a:rPr>
              <a:t> </a:t>
            </a:r>
            <a:r>
              <a:rPr lang="en-GB" altLang="en-US" sz="2800" b="0" dirty="0" err="1">
                <a:solidFill>
                  <a:srgbClr val="DE0058"/>
                </a:solidFill>
                <a:latin typeface="+mn-lt"/>
                <a:ea typeface="ＭＳ Ｐゴシック" panose="020B0600070205080204" pitchFamily="34" charset="-128"/>
              </a:rPr>
              <a:t>Confensiwn</a:t>
            </a:r>
            <a:r>
              <a:rPr lang="en-GB" altLang="en-US" sz="2800" b="0" dirty="0">
                <a:solidFill>
                  <a:srgbClr val="DE0058"/>
                </a:solidFill>
                <a:latin typeface="+mn-lt"/>
                <a:ea typeface="ＭＳ Ｐゴシック" panose="020B0600070205080204" pitchFamily="34" charset="-128"/>
              </a:rPr>
              <a:t> </a:t>
            </a:r>
            <a:r>
              <a:rPr lang="en-GB" altLang="en-US" sz="2800" b="0" dirty="0" err="1">
                <a:solidFill>
                  <a:srgbClr val="DE0058"/>
                </a:solidFill>
                <a:latin typeface="+mn-lt"/>
                <a:ea typeface="ＭＳ Ｐゴシック" panose="020B0600070205080204" pitchFamily="34" charset="-128"/>
              </a:rPr>
              <a:t>y</a:t>
            </a:r>
            <a:r>
              <a:rPr lang="en-GB" altLang="en-US" sz="2800" b="0" dirty="0">
                <a:solidFill>
                  <a:srgbClr val="DE0058"/>
                </a:solidFill>
                <a:latin typeface="+mn-lt"/>
                <a:ea typeface="ＭＳ Ｐゴシック" panose="020B0600070205080204" pitchFamily="34" charset="-128"/>
              </a:rPr>
              <a:t> </a:t>
            </a:r>
            <a:r>
              <a:rPr lang="en-GB" altLang="en-US" sz="2800" b="0" dirty="0" err="1">
                <a:solidFill>
                  <a:srgbClr val="DE0058"/>
                </a:solidFill>
                <a:latin typeface="+mn-lt"/>
                <a:ea typeface="ＭＳ Ｐゴシック" panose="020B0600070205080204" pitchFamily="34" charset="-128"/>
              </a:rPr>
              <a:t>Cenhedloedd</a:t>
            </a:r>
            <a:r>
              <a:rPr lang="en-GB" altLang="en-US" sz="2800" b="0" dirty="0">
                <a:solidFill>
                  <a:srgbClr val="DE0058"/>
                </a:solidFill>
                <a:latin typeface="+mn-lt"/>
                <a:ea typeface="ＭＳ Ｐゴシック" panose="020B0600070205080204" pitchFamily="34" charset="-128"/>
              </a:rPr>
              <a:t> </a:t>
            </a:r>
            <a:r>
              <a:rPr lang="en-GB" altLang="en-US" sz="2800" b="0" dirty="0" err="1">
                <a:solidFill>
                  <a:srgbClr val="DE0058"/>
                </a:solidFill>
                <a:latin typeface="+mn-lt"/>
                <a:ea typeface="ＭＳ Ｐゴシック" panose="020B0600070205080204" pitchFamily="34" charset="-128"/>
              </a:rPr>
              <a:t>Unedig</a:t>
            </a:r>
            <a:r>
              <a:rPr lang="en-GB" altLang="en-US" sz="2800" b="0" dirty="0">
                <a:solidFill>
                  <a:srgbClr val="DE0058"/>
                </a:solidFill>
                <a:latin typeface="+mn-lt"/>
                <a:ea typeface="ＭＳ Ｐゴシック" panose="020B0600070205080204" pitchFamily="34" charset="-128"/>
              </a:rPr>
              <a:t> </a:t>
            </a:r>
            <a:r>
              <a:rPr lang="en-GB" altLang="en-US" sz="2800" b="0" dirty="0" err="1">
                <a:solidFill>
                  <a:srgbClr val="DE0058"/>
                </a:solidFill>
                <a:latin typeface="+mn-lt"/>
                <a:ea typeface="ＭＳ Ｐゴシック" panose="020B0600070205080204" pitchFamily="34" charset="-128"/>
              </a:rPr>
              <a:t>ar</a:t>
            </a:r>
            <a:r>
              <a:rPr lang="en-GB" altLang="en-US" sz="2800" b="0" dirty="0">
                <a:solidFill>
                  <a:srgbClr val="DE0058"/>
                </a:solidFill>
                <a:latin typeface="+mn-lt"/>
                <a:ea typeface="ＭＳ Ｐゴシック" panose="020B0600070205080204" pitchFamily="34" charset="-128"/>
              </a:rPr>
              <a:t> </a:t>
            </a:r>
            <a:r>
              <a:rPr lang="en-GB" altLang="en-US" sz="2800" b="0" dirty="0" err="1">
                <a:solidFill>
                  <a:srgbClr val="DE0058"/>
                </a:solidFill>
                <a:latin typeface="+mn-lt"/>
                <a:ea typeface="ＭＳ Ｐゴシック" panose="020B0600070205080204" pitchFamily="34" charset="-128"/>
              </a:rPr>
              <a:t>Hawliau’r</a:t>
            </a:r>
            <a:r>
              <a:rPr lang="en-GB" altLang="en-US" sz="2800" b="0" dirty="0">
                <a:solidFill>
                  <a:srgbClr val="DE0058"/>
                </a:solidFill>
                <a:latin typeface="+mn-lt"/>
                <a:ea typeface="ＭＳ Ｐゴシック" panose="020B0600070205080204" pitchFamily="34" charset="-128"/>
              </a:rPr>
              <a:t> </a:t>
            </a:r>
            <a:r>
              <a:rPr lang="en-GB" altLang="en-US" sz="2800" b="0" dirty="0" err="1">
                <a:solidFill>
                  <a:srgbClr val="DE0058"/>
                </a:solidFill>
                <a:latin typeface="+mn-lt"/>
                <a:ea typeface="ＭＳ Ｐゴシック" panose="020B0600070205080204" pitchFamily="34" charset="-128"/>
              </a:rPr>
              <a:t>Plentyn</a:t>
            </a:r>
            <a:r>
              <a:rPr lang="en-GB" altLang="en-US" sz="2800" b="0" dirty="0">
                <a:solidFill>
                  <a:srgbClr val="DE0058"/>
                </a:solidFill>
                <a:latin typeface="+mn-lt"/>
                <a:ea typeface="ＭＳ Ｐゴシック" panose="020B0600070205080204" pitchFamily="34" charset="-128"/>
              </a:rPr>
              <a:t> (CCUHP)</a:t>
            </a:r>
            <a:endParaRPr lang="en-US" altLang="en-US" sz="2800" b="0" kern="1200" dirty="0">
              <a:solidFill>
                <a:srgbClr val="DE0058"/>
              </a:solidFill>
              <a:latin typeface="+mn-lt"/>
              <a:ea typeface="ＭＳ Ｐゴシック" panose="020B0600070205080204" pitchFamily="34" charset="-128"/>
            </a:endParaRPr>
          </a:p>
          <a:p>
            <a:pPr defTabSz="685800" hangingPunct="1">
              <a:lnSpc>
                <a:spcPct val="90000"/>
              </a:lnSpc>
              <a:spcBef>
                <a:spcPts val="750"/>
              </a:spcBef>
              <a:buFontTx/>
              <a:buChar char="•"/>
              <a:defRPr/>
            </a:pPr>
            <a:r>
              <a:rPr lang="en-US" altLang="en-US" sz="2800" b="0" kern="1200" dirty="0" err="1">
                <a:solidFill>
                  <a:srgbClr val="DE0058"/>
                </a:solidFill>
                <a:latin typeface="+mn-lt"/>
                <a:ea typeface="ＭＳ Ｐゴシック" panose="020B0600070205080204" pitchFamily="34" charset="-128"/>
              </a:rPr>
              <a:t>Amlinellwyd</a:t>
            </a:r>
            <a:r>
              <a:rPr lang="en-US" altLang="en-US" sz="2800" b="0" kern="1200" dirty="0">
                <a:solidFill>
                  <a:srgbClr val="DE0058"/>
                </a:solidFill>
                <a:latin typeface="+mn-lt"/>
                <a:ea typeface="ＭＳ Ｐゴシック" panose="020B0600070205080204" pitchFamily="34" charset="-128"/>
              </a:rPr>
              <a:t> </a:t>
            </a:r>
            <a:r>
              <a:rPr lang="en-US" altLang="en-US" sz="2800" b="0" kern="1200" dirty="0" err="1">
                <a:solidFill>
                  <a:srgbClr val="DE0058"/>
                </a:solidFill>
                <a:latin typeface="+mn-lt"/>
                <a:ea typeface="ＭＳ Ｐゴシック" panose="020B0600070205080204" pitchFamily="34" charset="-128"/>
              </a:rPr>
              <a:t>rôl</a:t>
            </a:r>
            <a:r>
              <a:rPr lang="en-US" altLang="en-US" sz="2800" b="0" kern="1200" dirty="0">
                <a:solidFill>
                  <a:srgbClr val="DE0058"/>
                </a:solidFill>
                <a:latin typeface="+mn-lt"/>
                <a:ea typeface="ＭＳ Ｐゴシック" panose="020B0600070205080204" pitchFamily="34" charset="-128"/>
              </a:rPr>
              <a:t> </a:t>
            </a:r>
            <a:r>
              <a:rPr lang="en-US" altLang="en-US" sz="2800" b="0" kern="1200" dirty="0" err="1">
                <a:solidFill>
                  <a:srgbClr val="DE0058"/>
                </a:solidFill>
                <a:latin typeface="+mn-lt"/>
                <a:ea typeface="ＭＳ Ｐゴシック" panose="020B0600070205080204" pitchFamily="34" charset="-128"/>
              </a:rPr>
              <a:t>Comisiynydd</a:t>
            </a:r>
            <a:r>
              <a:rPr lang="en-US" altLang="en-US" sz="2800" b="0" kern="1200" dirty="0">
                <a:solidFill>
                  <a:srgbClr val="DE0058"/>
                </a:solidFill>
                <a:latin typeface="+mn-lt"/>
                <a:ea typeface="ＭＳ Ｐゴシック" panose="020B0600070205080204" pitchFamily="34" charset="-128"/>
              </a:rPr>
              <a:t> Plant </a:t>
            </a:r>
            <a:r>
              <a:rPr lang="en-US" altLang="en-US" sz="2800" b="0" kern="1200" dirty="0" err="1">
                <a:solidFill>
                  <a:srgbClr val="DE0058"/>
                </a:solidFill>
                <a:latin typeface="+mn-lt"/>
                <a:ea typeface="ＭＳ Ｐゴシック" panose="020B0600070205080204" pitchFamily="34" charset="-128"/>
              </a:rPr>
              <a:t>Cymru</a:t>
            </a:r>
            <a:endParaRPr lang="en-US" altLang="en-US" sz="2800" b="0" kern="1200" dirty="0">
              <a:solidFill>
                <a:srgbClr val="DE0058"/>
              </a:solidFill>
              <a:latin typeface="+mn-lt"/>
              <a:ea typeface="ＭＳ Ｐゴシック" panose="020B0600070205080204" pitchFamily="34" charset="-128"/>
            </a:endParaRPr>
          </a:p>
          <a:p>
            <a:pPr marL="0" indent="0" defTabSz="685800">
              <a:spcBef>
                <a:spcPts val="750"/>
              </a:spcBef>
              <a:buNone/>
              <a:defRPr/>
            </a:pPr>
            <a:endParaRPr lang="en-US" altLang="en-US" dirty="0" smtClean="0">
              <a:solidFill>
                <a:srgbClr val="DE0058"/>
              </a:solidFill>
              <a:latin typeface="+mn-lt"/>
              <a:ea typeface="ＭＳ Ｐゴシック" panose="020B0600070205080204" pitchFamily="34" charset="-128"/>
            </a:endParaRPr>
          </a:p>
          <a:p>
            <a:pPr marL="0" indent="0" defTabSz="685800">
              <a:spcBef>
                <a:spcPts val="750"/>
              </a:spcBef>
              <a:buNone/>
              <a:defRPr/>
            </a:pPr>
            <a:r>
              <a:rPr lang="en-US" altLang="en-US" dirty="0" err="1" smtClean="0">
                <a:solidFill>
                  <a:srgbClr val="DE0058"/>
                </a:solidFill>
                <a:latin typeface="+mn-lt"/>
                <a:ea typeface="ＭＳ Ｐゴシック" panose="020B0600070205080204" pitchFamily="34" charset="-128"/>
              </a:rPr>
              <a:t>Nodau’r</a:t>
            </a:r>
            <a:r>
              <a:rPr lang="en-US" altLang="en-US" dirty="0" smtClean="0">
                <a:solidFill>
                  <a:srgbClr val="DE0058"/>
                </a:solidFill>
                <a:latin typeface="+mn-lt"/>
                <a:ea typeface="ＭＳ Ｐゴシック" panose="020B0600070205080204" pitchFamily="34" charset="-128"/>
              </a:rPr>
              <a:t> </a:t>
            </a:r>
            <a:r>
              <a:rPr lang="en-US" altLang="en-US" dirty="0" err="1">
                <a:solidFill>
                  <a:srgbClr val="DE0058"/>
                </a:solidFill>
                <a:latin typeface="+mn-lt"/>
                <a:ea typeface="ＭＳ Ｐゴシック" panose="020B0600070205080204" pitchFamily="34" charset="-128"/>
              </a:rPr>
              <a:t>Sesiwn</a:t>
            </a:r>
            <a:r>
              <a:rPr lang="en-US" altLang="en-US" dirty="0">
                <a:solidFill>
                  <a:srgbClr val="DE0058"/>
                </a:solidFill>
                <a:latin typeface="+mn-lt"/>
                <a:ea typeface="ＭＳ Ｐゴシック" panose="020B0600070205080204" pitchFamily="34" charset="-128"/>
              </a:rPr>
              <a:t> </a:t>
            </a:r>
            <a:r>
              <a:rPr lang="en-US" altLang="en-US" dirty="0" smtClean="0">
                <a:solidFill>
                  <a:srgbClr val="DE0058"/>
                </a:solidFill>
                <a:latin typeface="+mn-lt"/>
                <a:ea typeface="ＭＳ Ｐゴシック" panose="020B0600070205080204" pitchFamily="34" charset="-128"/>
              </a:rPr>
              <a:t>hon</a:t>
            </a:r>
            <a:endParaRPr lang="en-US" altLang="en-US" sz="2800" b="0" kern="1200" dirty="0">
              <a:solidFill>
                <a:srgbClr val="DE0058"/>
              </a:solidFill>
              <a:latin typeface="+mn-lt"/>
              <a:ea typeface="ＭＳ Ｐゴシック" panose="020B0600070205080204" pitchFamily="34" charset="-128"/>
            </a:endParaRPr>
          </a:p>
          <a:p>
            <a:pPr defTabSz="685800" hangingPunct="1">
              <a:lnSpc>
                <a:spcPct val="90000"/>
              </a:lnSpc>
              <a:spcBef>
                <a:spcPts val="750"/>
              </a:spcBef>
              <a:buFontTx/>
              <a:buChar char="•"/>
              <a:defRPr/>
            </a:pPr>
            <a:r>
              <a:rPr lang="en-US" altLang="en-US" sz="2800" b="0" dirty="0" err="1" smtClean="0">
                <a:solidFill>
                  <a:srgbClr val="DE0058"/>
                </a:solidFill>
                <a:latin typeface="+mn-lt"/>
                <a:ea typeface="ＭＳ Ｐゴシック" panose="020B0600070205080204" pitchFamily="34" charset="-128"/>
              </a:rPr>
              <a:t>Archwilio</a:t>
            </a:r>
            <a:r>
              <a:rPr lang="en-US" altLang="en-US" sz="2800" b="0" dirty="0" smtClean="0">
                <a:solidFill>
                  <a:srgbClr val="DE0058"/>
                </a:solidFill>
                <a:latin typeface="+mn-lt"/>
                <a:ea typeface="ＭＳ Ｐゴシック" panose="020B0600070205080204" pitchFamily="34" charset="-128"/>
              </a:rPr>
              <a:t> </a:t>
            </a:r>
            <a:r>
              <a:rPr lang="en-US" altLang="en-US" sz="2800" b="0" dirty="0">
                <a:solidFill>
                  <a:srgbClr val="DE0058"/>
                </a:solidFill>
                <a:latin typeface="+mn-lt"/>
                <a:ea typeface="ＭＳ Ｐゴシック" panose="020B0600070205080204" pitchFamily="34" charset="-128"/>
              </a:rPr>
              <a:t>a </a:t>
            </a:r>
            <a:r>
              <a:rPr lang="en-US" altLang="en-US" sz="2800" b="0" dirty="0" err="1">
                <a:solidFill>
                  <a:srgbClr val="DE0058"/>
                </a:solidFill>
                <a:latin typeface="+mn-lt"/>
                <a:ea typeface="ＭＳ Ｐゴシック" panose="020B0600070205080204" pitchFamily="34" charset="-128"/>
              </a:rPr>
              <a:t>thrafod</a:t>
            </a:r>
            <a:r>
              <a:rPr lang="en-US" altLang="en-US" sz="2800" b="0" dirty="0">
                <a:solidFill>
                  <a:srgbClr val="DE0058"/>
                </a:solidFill>
                <a:latin typeface="+mn-lt"/>
                <a:ea typeface="ＭＳ Ｐゴシック" panose="020B0600070205080204" pitchFamily="34" charset="-128"/>
              </a:rPr>
              <a:t> Y </a:t>
            </a:r>
            <a:r>
              <a:rPr lang="en-US" altLang="en-US" sz="2800" b="0" dirty="0" err="1">
                <a:solidFill>
                  <a:srgbClr val="DE0058"/>
                </a:solidFill>
                <a:latin typeface="+mn-lt"/>
                <a:ea typeface="ＭＳ Ｐゴシック" panose="020B0600070205080204" pitchFamily="34" charset="-128"/>
              </a:rPr>
              <a:t>Ffordd</a:t>
            </a:r>
            <a:r>
              <a:rPr lang="en-US" altLang="en-US" sz="2800" b="0" dirty="0">
                <a:solidFill>
                  <a:srgbClr val="DE0058"/>
                </a:solidFill>
                <a:latin typeface="+mn-lt"/>
                <a:ea typeface="ＭＳ Ｐゴシック" panose="020B0600070205080204" pitchFamily="34" charset="-128"/>
              </a:rPr>
              <a:t> </a:t>
            </a:r>
            <a:r>
              <a:rPr lang="en-US" altLang="en-US" sz="2800" b="0" dirty="0" err="1">
                <a:solidFill>
                  <a:srgbClr val="DE0058"/>
                </a:solidFill>
                <a:latin typeface="+mn-lt"/>
                <a:ea typeface="ＭＳ Ｐゴシック" panose="020B0600070205080204" pitchFamily="34" charset="-128"/>
              </a:rPr>
              <a:t>Gywir</a:t>
            </a:r>
            <a:r>
              <a:rPr lang="en-US" altLang="en-US" sz="2800" b="0" dirty="0">
                <a:solidFill>
                  <a:srgbClr val="DE0058"/>
                </a:solidFill>
                <a:latin typeface="+mn-lt"/>
                <a:ea typeface="ＭＳ Ｐゴシック" panose="020B0600070205080204" pitchFamily="34" charset="-128"/>
              </a:rPr>
              <a:t> i Addysg</a:t>
            </a:r>
            <a:endParaRPr lang="en-US" altLang="en-US" sz="2800" b="0" kern="1200" dirty="0">
              <a:solidFill>
                <a:schemeClr val="tx1"/>
              </a:solidFill>
              <a:latin typeface="+mn-lt"/>
              <a:ea typeface="ＭＳ Ｐゴシック" panose="020B0600070205080204" pitchFamily="34" charset="-128"/>
            </a:endParaRPr>
          </a:p>
          <a:p>
            <a:pPr marL="171450" indent="-171450" defTabSz="685800" hangingPunct="1">
              <a:lnSpc>
                <a:spcPct val="90000"/>
              </a:lnSpc>
              <a:spcBef>
                <a:spcPts val="750"/>
              </a:spcBef>
              <a:buFont typeface="Arial" panose="020B0604020202020204" pitchFamily="34" charset="0"/>
              <a:buChar char="•"/>
              <a:defRPr/>
            </a:pPr>
            <a:endParaRPr lang="en-GB" sz="2100" kern="1200" dirty="0">
              <a:solidFill>
                <a:schemeClr val="tx1"/>
              </a:solidFill>
              <a:latin typeface="+mn-lt"/>
              <a:ea typeface="+mn-ea"/>
              <a:cs typeface="+mn-cs"/>
            </a:endParaRPr>
          </a:p>
        </p:txBody>
      </p:sp>
      <p:sp>
        <p:nvSpPr>
          <p:cNvPr id="2" name="Rectangle 1"/>
          <p:cNvSpPr/>
          <p:nvPr/>
        </p:nvSpPr>
        <p:spPr>
          <a:xfrm>
            <a:off x="5879334" y="694707"/>
            <a:ext cx="6096000" cy="4401205"/>
          </a:xfrm>
          <a:prstGeom prst="rect">
            <a:avLst/>
          </a:prstGeom>
        </p:spPr>
        <p:txBody>
          <a:bodyPr>
            <a:spAutoFit/>
          </a:bodyPr>
          <a:lstStyle/>
          <a:p>
            <a:r>
              <a:rPr lang="en-GB" sz="2800" b="1" dirty="0"/>
              <a:t>Recap of the last lecture/Session</a:t>
            </a:r>
            <a:endParaRPr lang="en-US" altLang="en-US" sz="2800" b="1" dirty="0">
              <a:ea typeface="ＭＳ Ｐゴシック" panose="020B0600070205080204" pitchFamily="34" charset="-128"/>
            </a:endParaRPr>
          </a:p>
          <a:p>
            <a:pPr>
              <a:buFontTx/>
              <a:buChar char="•"/>
            </a:pPr>
            <a:r>
              <a:rPr lang="en-GB" altLang="en-US" sz="2800" dirty="0">
                <a:ea typeface="ＭＳ Ｐゴシック" panose="020B0600070205080204" pitchFamily="34" charset="-128"/>
              </a:rPr>
              <a:t>Introduced the United Nations Convention on the Rights of the Child (UNCRC)</a:t>
            </a:r>
            <a:endParaRPr lang="en-US" altLang="en-US" sz="2800" dirty="0">
              <a:ea typeface="ＭＳ Ｐゴシック" panose="020B0600070205080204" pitchFamily="34" charset="-128"/>
            </a:endParaRPr>
          </a:p>
          <a:p>
            <a:pPr>
              <a:buFontTx/>
              <a:buChar char="•"/>
            </a:pPr>
            <a:r>
              <a:rPr lang="en-US" altLang="en-US" sz="2800" dirty="0">
                <a:ea typeface="ＭＳ Ｐゴシック" panose="020B0600070205080204" pitchFamily="34" charset="-128"/>
              </a:rPr>
              <a:t>Outlined the role of the Children’s Commissioner for Wales</a:t>
            </a:r>
          </a:p>
          <a:p>
            <a:pPr>
              <a:buFontTx/>
              <a:buChar char="•"/>
            </a:pPr>
            <a:endParaRPr lang="en-US" altLang="en-US" sz="2800" dirty="0" smtClean="0">
              <a:ea typeface="ＭＳ Ｐゴシック" panose="020B0600070205080204" pitchFamily="34" charset="-128"/>
            </a:endParaRPr>
          </a:p>
          <a:p>
            <a:r>
              <a:rPr lang="en-US" altLang="en-US" sz="2800" b="1" dirty="0" smtClean="0">
                <a:ea typeface="ＭＳ Ｐゴシック" panose="020B0600070205080204" pitchFamily="34" charset="-128"/>
              </a:rPr>
              <a:t>Aims </a:t>
            </a:r>
            <a:r>
              <a:rPr lang="en-US" altLang="en-US" sz="2800" b="1" dirty="0">
                <a:ea typeface="ＭＳ Ｐゴシック" panose="020B0600070205080204" pitchFamily="34" charset="-128"/>
              </a:rPr>
              <a:t>of this </a:t>
            </a:r>
            <a:r>
              <a:rPr lang="en-US" altLang="en-US" sz="2800" b="1" dirty="0" smtClean="0">
                <a:ea typeface="ＭＳ Ｐゴシック" panose="020B0600070205080204" pitchFamily="34" charset="-128"/>
              </a:rPr>
              <a:t>Session</a:t>
            </a:r>
          </a:p>
          <a:p>
            <a:pPr>
              <a:buFontTx/>
              <a:buChar char="•"/>
            </a:pPr>
            <a:r>
              <a:rPr lang="en-US" altLang="en-US" sz="2800" dirty="0" smtClean="0">
                <a:ea typeface="ＭＳ Ｐゴシック" panose="020B0600070205080204" pitchFamily="34" charset="-128"/>
              </a:rPr>
              <a:t>Explore and discuss The Right Way to Education</a:t>
            </a:r>
            <a:endParaRPr lang="en-US" altLang="en-US" sz="2800" dirty="0">
              <a:ea typeface="ＭＳ Ｐゴシック" panose="020B0600070205080204" pitchFamily="34" charset="-128"/>
            </a:endParaRPr>
          </a:p>
        </p:txBody>
      </p:sp>
    </p:spTree>
    <p:extLst>
      <p:ext uri="{BB962C8B-B14F-4D97-AF65-F5344CB8AC3E}">
        <p14:creationId xmlns:p14="http://schemas.microsoft.com/office/powerpoint/2010/main" val="82549926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490654" y="490653"/>
            <a:ext cx="5151864" cy="5300254"/>
          </a:xfrm>
        </p:spPr>
        <p:txBody>
          <a:bodyPr/>
          <a:lstStyle/>
          <a:p>
            <a:pPr marL="0" indent="0">
              <a:buNone/>
            </a:pPr>
            <a:endParaRPr lang="cy-GB" sz="2000" dirty="0" smtClean="0">
              <a:solidFill>
                <a:srgbClr val="DE0058"/>
              </a:solidFill>
            </a:endParaRPr>
          </a:p>
          <a:p>
            <a:pPr marL="0" indent="0">
              <a:buNone/>
            </a:pPr>
            <a:r>
              <a:rPr lang="cy-GB" sz="2000" dirty="0" smtClean="0">
                <a:solidFill>
                  <a:srgbClr val="DE0058"/>
                </a:solidFill>
              </a:rPr>
              <a:t>Beth </a:t>
            </a:r>
            <a:r>
              <a:rPr lang="cy-GB" sz="2000" dirty="0">
                <a:solidFill>
                  <a:srgbClr val="DE0058"/>
                </a:solidFill>
              </a:rPr>
              <a:t>yw Dull Gweithredu Seiliedig ar Hawliau Plant?</a:t>
            </a:r>
          </a:p>
          <a:p>
            <a:r>
              <a:rPr lang="cy-GB" sz="2000" b="0" dirty="0">
                <a:solidFill>
                  <a:srgbClr val="DE0058"/>
                </a:solidFill>
              </a:rPr>
              <a:t>Fframwaith egwyddorol ac ymarferol ar gyfer gweithio gyda phlant yw Dull Gweithredu Seiliedig ar Hawliau Plant, sydd â’i wraidd yng Nghonfensiwn y Cenhedloedd Unedig ar Hawliau’r Plentyn </a:t>
            </a:r>
          </a:p>
          <a:p>
            <a:r>
              <a:rPr lang="cy-GB" sz="2000" b="0" dirty="0">
                <a:solidFill>
                  <a:srgbClr val="DE0058"/>
                </a:solidFill>
              </a:rPr>
              <a:t>Mae Dull Gweithredu Seiliedig ar Hawliau Plant yn ymwneud â gosod y CCUHP wrth wraidd cynllunio a darparu gwasanaeth, ac integreiddio hawliau plant ym mhob agwedd ar wneud penderfyniadau, polisïau ac ymarfer</a:t>
            </a:r>
          </a:p>
          <a:p>
            <a:endParaRPr lang="en-GB" dirty="0"/>
          </a:p>
          <a:p>
            <a:pPr marL="0" indent="-457200">
              <a:buSzPct val="100000"/>
              <a:defRPr sz="2800"/>
            </a:pPr>
            <a:endParaRPr lang="en-GB" dirty="0">
              <a:latin typeface="+mn-lt"/>
            </a:endParaRPr>
          </a:p>
        </p:txBody>
      </p:sp>
      <p:sp>
        <p:nvSpPr>
          <p:cNvPr id="2" name="Rectangle 1"/>
          <p:cNvSpPr/>
          <p:nvPr/>
        </p:nvSpPr>
        <p:spPr>
          <a:xfrm>
            <a:off x="5868319" y="792282"/>
            <a:ext cx="6096000" cy="3785652"/>
          </a:xfrm>
          <a:prstGeom prst="rect">
            <a:avLst/>
          </a:prstGeom>
        </p:spPr>
        <p:txBody>
          <a:bodyPr>
            <a:spAutoFit/>
          </a:bodyPr>
          <a:lstStyle/>
          <a:p>
            <a:r>
              <a:rPr lang="en-GB" sz="2000" b="1" dirty="0"/>
              <a:t>What is a Children’s Rights Approach</a:t>
            </a:r>
            <a:r>
              <a:rPr lang="en-GB" sz="2000" b="1" dirty="0" smtClean="0"/>
              <a:t>?</a:t>
            </a:r>
          </a:p>
          <a:p>
            <a:endParaRPr lang="en-GB" sz="2000" dirty="0"/>
          </a:p>
          <a:p>
            <a:pPr marL="342900" indent="-342900">
              <a:buFont typeface="Arial" panose="020B0604020202020204" pitchFamily="34" charset="0"/>
              <a:buChar char="•"/>
            </a:pPr>
            <a:r>
              <a:rPr lang="en-GB" sz="2000" dirty="0"/>
              <a:t>A Children’s Rights Approach is a principled and practical framework for working with children grounded in the UN Convention on the Rights of the Child</a:t>
            </a:r>
          </a:p>
          <a:p>
            <a:endParaRPr lang="en-GB" sz="2000" dirty="0"/>
          </a:p>
          <a:p>
            <a:pPr marL="342900" indent="-342900">
              <a:buFont typeface="Arial" panose="020B0604020202020204" pitchFamily="34" charset="0"/>
              <a:buChar char="•"/>
            </a:pPr>
            <a:r>
              <a:rPr lang="en-GB" sz="2000" dirty="0"/>
              <a:t> A Children’s Rights Approach is about placing the UNCRC at the Core of planning and service delivery </a:t>
            </a:r>
            <a:r>
              <a:rPr lang="en-GB" sz="2000" dirty="0" smtClean="0"/>
              <a:t> </a:t>
            </a:r>
            <a:r>
              <a:rPr lang="en-GB" sz="2000" dirty="0"/>
              <a:t>and integrating children’s rights into every aspect of decision making , policy and practice </a:t>
            </a:r>
          </a:p>
        </p:txBody>
      </p:sp>
    </p:spTree>
    <p:extLst>
      <p:ext uri="{BB962C8B-B14F-4D97-AF65-F5344CB8AC3E}">
        <p14:creationId xmlns:p14="http://schemas.microsoft.com/office/powerpoint/2010/main" val="236071540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74"/>
          <p:cNvSpPr txBox="1">
            <a:spLocks noGrp="1"/>
          </p:cNvSpPr>
          <p:nvPr>
            <p:ph type="body" sz="quarter" idx="10"/>
          </p:nvPr>
        </p:nvSpPr>
        <p:spPr>
          <a:xfrm>
            <a:off x="600706" y="854095"/>
            <a:ext cx="5151437" cy="5300662"/>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29161">
              <a:lnSpc>
                <a:spcPct val="120000"/>
              </a:lnSpc>
              <a:spcBef>
                <a:spcPts val="150"/>
              </a:spcBef>
              <a:buNone/>
              <a:defRPr sz="1800"/>
            </a:pPr>
            <a:r>
              <a:rPr lang="en-GB" sz="2250" dirty="0" err="1">
                <a:solidFill>
                  <a:srgbClr val="DE0058"/>
                </a:solidFill>
              </a:rPr>
              <a:t>Ymgorffori</a:t>
            </a:r>
            <a:r>
              <a:rPr lang="en-GB" sz="2250" dirty="0">
                <a:solidFill>
                  <a:srgbClr val="DE0058"/>
                </a:solidFill>
              </a:rPr>
              <a:t> CCUHP</a:t>
            </a:r>
          </a:p>
          <a:p>
            <a:pPr defTabSz="429161">
              <a:lnSpc>
                <a:spcPct val="120000"/>
              </a:lnSpc>
              <a:spcBef>
                <a:spcPts val="150"/>
              </a:spcBef>
              <a:defRPr sz="1800"/>
            </a:pPr>
            <a:endParaRPr lang="en-GB" sz="2250" b="0" dirty="0">
              <a:solidFill>
                <a:srgbClr val="DE0058"/>
              </a:solidFill>
            </a:endParaRPr>
          </a:p>
          <a:p>
            <a:pPr defTabSz="429161">
              <a:lnSpc>
                <a:spcPct val="120000"/>
              </a:lnSpc>
              <a:spcBef>
                <a:spcPts val="150"/>
              </a:spcBef>
              <a:defRPr sz="1800"/>
            </a:pPr>
            <a:r>
              <a:rPr lang="en-GB" sz="2250" b="0" dirty="0" err="1">
                <a:solidFill>
                  <a:srgbClr val="DE0058"/>
                </a:solidFill>
              </a:rPr>
              <a:t>Cydraddoldeb</a:t>
            </a:r>
            <a:r>
              <a:rPr lang="en-GB" sz="2250" b="0" dirty="0">
                <a:solidFill>
                  <a:srgbClr val="DE0058"/>
                </a:solidFill>
              </a:rPr>
              <a:t> a </a:t>
            </a:r>
            <a:r>
              <a:rPr lang="en-GB" sz="2250" b="0" dirty="0" err="1">
                <a:solidFill>
                  <a:srgbClr val="DE0058"/>
                </a:solidFill>
              </a:rPr>
              <a:t>pheidio</a:t>
            </a:r>
            <a:r>
              <a:rPr lang="en-GB" sz="2250" b="0" dirty="0">
                <a:solidFill>
                  <a:srgbClr val="DE0058"/>
                </a:solidFill>
              </a:rPr>
              <a:t> </a:t>
            </a:r>
            <a:r>
              <a:rPr lang="en-GB" sz="2250" b="0" dirty="0" err="1">
                <a:solidFill>
                  <a:srgbClr val="DE0058"/>
                </a:solidFill>
              </a:rPr>
              <a:t>â</a:t>
            </a:r>
            <a:r>
              <a:rPr lang="en-GB" sz="2250" b="0" dirty="0">
                <a:solidFill>
                  <a:srgbClr val="DE0058"/>
                </a:solidFill>
              </a:rPr>
              <a:t> </a:t>
            </a:r>
            <a:r>
              <a:rPr lang="en-GB" sz="2250" b="0" dirty="0" err="1">
                <a:solidFill>
                  <a:srgbClr val="DE0058"/>
                </a:solidFill>
              </a:rPr>
              <a:t>chamwahaniaethu</a:t>
            </a:r>
            <a:endParaRPr lang="en-GB" sz="2250" b="0" dirty="0">
              <a:solidFill>
                <a:srgbClr val="DE0058"/>
              </a:solidFill>
            </a:endParaRPr>
          </a:p>
          <a:p>
            <a:pPr defTabSz="429161">
              <a:lnSpc>
                <a:spcPct val="120000"/>
              </a:lnSpc>
              <a:spcBef>
                <a:spcPts val="150"/>
              </a:spcBef>
              <a:buNone/>
              <a:defRPr sz="1800"/>
            </a:pPr>
            <a:endParaRPr lang="en-GB" sz="2250" b="0" dirty="0"/>
          </a:p>
          <a:p>
            <a:pPr defTabSz="429161">
              <a:lnSpc>
                <a:spcPct val="120000"/>
              </a:lnSpc>
              <a:spcBef>
                <a:spcPts val="150"/>
              </a:spcBef>
              <a:defRPr sz="1800"/>
            </a:pPr>
            <a:r>
              <a:rPr lang="en-GB" sz="2250" b="0" dirty="0" err="1">
                <a:solidFill>
                  <a:srgbClr val="DE0058"/>
                </a:solidFill>
              </a:rPr>
              <a:t>Grymuso</a:t>
            </a:r>
            <a:r>
              <a:rPr lang="en-GB" sz="2250" b="0" dirty="0">
                <a:solidFill>
                  <a:srgbClr val="DE0058"/>
                </a:solidFill>
              </a:rPr>
              <a:t> plant</a:t>
            </a:r>
          </a:p>
          <a:p>
            <a:pPr defTabSz="429161">
              <a:lnSpc>
                <a:spcPct val="120000"/>
              </a:lnSpc>
              <a:spcBef>
                <a:spcPts val="150"/>
              </a:spcBef>
              <a:defRPr sz="1800"/>
            </a:pPr>
            <a:endParaRPr lang="en-GB" sz="2250" b="0" dirty="0">
              <a:solidFill>
                <a:srgbClr val="DE0058"/>
              </a:solidFill>
            </a:endParaRPr>
          </a:p>
          <a:p>
            <a:pPr defTabSz="429161">
              <a:lnSpc>
                <a:spcPct val="120000"/>
              </a:lnSpc>
              <a:spcBef>
                <a:spcPts val="150"/>
              </a:spcBef>
              <a:defRPr sz="1800"/>
            </a:pPr>
            <a:r>
              <a:rPr lang="en-GB" sz="2250" b="0" dirty="0" err="1">
                <a:solidFill>
                  <a:srgbClr val="DE0058"/>
                </a:solidFill>
              </a:rPr>
              <a:t>Cyfranogiad</a:t>
            </a:r>
            <a:endParaRPr lang="en-GB" sz="2250" b="0" dirty="0">
              <a:solidFill>
                <a:srgbClr val="DE0058"/>
              </a:solidFill>
            </a:endParaRPr>
          </a:p>
          <a:p>
            <a:pPr defTabSz="429161">
              <a:lnSpc>
                <a:spcPct val="120000"/>
              </a:lnSpc>
              <a:spcBef>
                <a:spcPts val="150"/>
              </a:spcBef>
              <a:defRPr sz="1800"/>
            </a:pPr>
            <a:endParaRPr lang="en-GB" sz="2250" b="0" dirty="0">
              <a:solidFill>
                <a:srgbClr val="DE0058"/>
              </a:solidFill>
            </a:endParaRPr>
          </a:p>
          <a:p>
            <a:pPr defTabSz="429161">
              <a:lnSpc>
                <a:spcPct val="120000"/>
              </a:lnSpc>
              <a:spcBef>
                <a:spcPts val="150"/>
              </a:spcBef>
              <a:defRPr sz="1800"/>
            </a:pPr>
            <a:r>
              <a:rPr lang="en-GB" sz="2250" b="0" dirty="0" err="1">
                <a:solidFill>
                  <a:srgbClr val="DE0058"/>
                </a:solidFill>
              </a:rPr>
              <a:t>Atebolrwydd</a:t>
            </a:r>
            <a:endParaRPr lang="en-GB" sz="2250" b="0" dirty="0">
              <a:solidFill>
                <a:srgbClr val="DE0058"/>
              </a:solidFill>
            </a:endParaRPr>
          </a:p>
        </p:txBody>
      </p:sp>
      <p:sp>
        <p:nvSpPr>
          <p:cNvPr id="4" name="Shape 74"/>
          <p:cNvSpPr txBox="1">
            <a:spLocks/>
          </p:cNvSpPr>
          <p:nvPr/>
        </p:nvSpPr>
        <p:spPr>
          <a:xfrm>
            <a:off x="5545979" y="934590"/>
            <a:ext cx="4136378" cy="352750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429161">
              <a:lnSpc>
                <a:spcPct val="80000"/>
              </a:lnSpc>
              <a:spcBef>
                <a:spcPts val="150"/>
              </a:spcBef>
              <a:defRPr sz="1800"/>
            </a:pPr>
            <a:r>
              <a:rPr lang="en-GB" sz="2250" dirty="0">
                <a:latin typeface="+mj-lt"/>
              </a:rPr>
              <a:t>Embedding the UNCRC</a:t>
            </a:r>
          </a:p>
          <a:p>
            <a:pPr defTabSz="429161">
              <a:lnSpc>
                <a:spcPct val="80000"/>
              </a:lnSpc>
              <a:spcBef>
                <a:spcPts val="150"/>
              </a:spcBef>
              <a:defRPr sz="1800"/>
            </a:pPr>
            <a:endParaRPr lang="en-GB" sz="2250" dirty="0">
              <a:latin typeface="+mj-lt"/>
            </a:endParaRPr>
          </a:p>
          <a:p>
            <a:pPr marL="0" indent="0" defTabSz="429161">
              <a:lnSpc>
                <a:spcPct val="80000"/>
              </a:lnSpc>
              <a:spcBef>
                <a:spcPts val="150"/>
              </a:spcBef>
              <a:buNone/>
              <a:defRPr sz="1800"/>
            </a:pPr>
            <a:endParaRPr lang="en-GB" sz="2250" dirty="0">
              <a:latin typeface="+mj-lt"/>
            </a:endParaRPr>
          </a:p>
          <a:p>
            <a:pPr defTabSz="429161">
              <a:lnSpc>
                <a:spcPct val="80000"/>
              </a:lnSpc>
              <a:spcBef>
                <a:spcPts val="150"/>
              </a:spcBef>
              <a:defRPr sz="1800"/>
            </a:pPr>
            <a:r>
              <a:rPr lang="en-GB" sz="2250" dirty="0">
                <a:latin typeface="+mj-lt"/>
              </a:rPr>
              <a:t>Equality and non-discrimination</a:t>
            </a:r>
          </a:p>
          <a:p>
            <a:pPr defTabSz="429161">
              <a:lnSpc>
                <a:spcPct val="80000"/>
              </a:lnSpc>
              <a:spcBef>
                <a:spcPts val="150"/>
              </a:spcBef>
              <a:defRPr sz="1800"/>
            </a:pPr>
            <a:endParaRPr lang="en-GB" sz="2250" dirty="0">
              <a:latin typeface="+mj-lt"/>
            </a:endParaRPr>
          </a:p>
          <a:p>
            <a:pPr marL="0" indent="0" defTabSz="429161">
              <a:lnSpc>
                <a:spcPct val="80000"/>
              </a:lnSpc>
              <a:spcBef>
                <a:spcPts val="150"/>
              </a:spcBef>
              <a:buNone/>
              <a:defRPr sz="1800"/>
            </a:pPr>
            <a:endParaRPr lang="en-GB" sz="2250" dirty="0">
              <a:latin typeface="+mj-lt"/>
            </a:endParaRPr>
          </a:p>
          <a:p>
            <a:pPr defTabSz="429161">
              <a:lnSpc>
                <a:spcPct val="80000"/>
              </a:lnSpc>
              <a:spcBef>
                <a:spcPts val="150"/>
              </a:spcBef>
              <a:defRPr sz="1800"/>
            </a:pPr>
            <a:r>
              <a:rPr lang="en-GB" sz="2250" dirty="0">
                <a:latin typeface="+mj-lt"/>
              </a:rPr>
              <a:t>Empowering Children</a:t>
            </a:r>
          </a:p>
          <a:p>
            <a:pPr marL="0" indent="0" defTabSz="429161">
              <a:lnSpc>
                <a:spcPct val="80000"/>
              </a:lnSpc>
              <a:spcBef>
                <a:spcPts val="150"/>
              </a:spcBef>
              <a:buNone/>
              <a:defRPr sz="1800"/>
            </a:pPr>
            <a:endParaRPr lang="en-GB" sz="2250" dirty="0">
              <a:latin typeface="+mj-lt"/>
            </a:endParaRPr>
          </a:p>
          <a:p>
            <a:pPr marL="0" indent="0" defTabSz="429161">
              <a:lnSpc>
                <a:spcPct val="80000"/>
              </a:lnSpc>
              <a:spcBef>
                <a:spcPts val="150"/>
              </a:spcBef>
              <a:buNone/>
              <a:defRPr sz="1800"/>
            </a:pPr>
            <a:endParaRPr lang="en-GB" sz="2250" dirty="0">
              <a:latin typeface="+mj-lt"/>
            </a:endParaRPr>
          </a:p>
          <a:p>
            <a:pPr defTabSz="429161">
              <a:lnSpc>
                <a:spcPct val="80000"/>
              </a:lnSpc>
              <a:spcBef>
                <a:spcPts val="150"/>
              </a:spcBef>
              <a:defRPr sz="1800"/>
            </a:pPr>
            <a:r>
              <a:rPr lang="en-GB" sz="2250" dirty="0">
                <a:latin typeface="+mj-lt"/>
              </a:rPr>
              <a:t>Participation</a:t>
            </a:r>
          </a:p>
          <a:p>
            <a:pPr lvl="1" defTabSz="429161">
              <a:lnSpc>
                <a:spcPct val="80000"/>
              </a:lnSpc>
              <a:spcBef>
                <a:spcPts val="150"/>
              </a:spcBef>
              <a:defRPr sz="1800"/>
            </a:pPr>
            <a:endParaRPr lang="en-GB" sz="2250" dirty="0">
              <a:latin typeface="+mj-lt"/>
            </a:endParaRPr>
          </a:p>
          <a:p>
            <a:pPr lvl="1" defTabSz="429161">
              <a:lnSpc>
                <a:spcPct val="80000"/>
              </a:lnSpc>
              <a:spcBef>
                <a:spcPts val="150"/>
              </a:spcBef>
              <a:defRPr sz="1800"/>
            </a:pPr>
            <a:endParaRPr lang="en-GB" sz="2250" dirty="0">
              <a:latin typeface="+mj-lt"/>
            </a:endParaRPr>
          </a:p>
          <a:p>
            <a:pPr defTabSz="429161">
              <a:lnSpc>
                <a:spcPct val="80000"/>
              </a:lnSpc>
              <a:spcBef>
                <a:spcPts val="150"/>
              </a:spcBef>
              <a:defRPr sz="1800"/>
            </a:pPr>
            <a:r>
              <a:rPr lang="en-GB" sz="2250" dirty="0">
                <a:latin typeface="+mj-lt"/>
              </a:rPr>
              <a:t>Accountability</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40419" y="4138574"/>
            <a:ext cx="2929836" cy="1597772"/>
          </a:xfrm>
          <a:prstGeom prst="rect">
            <a:avLst/>
          </a:prstGeom>
        </p:spPr>
      </p:pic>
    </p:spTree>
    <p:extLst>
      <p:ext uri="{BB962C8B-B14F-4D97-AF65-F5344CB8AC3E}">
        <p14:creationId xmlns:p14="http://schemas.microsoft.com/office/powerpoint/2010/main" val="410254129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3"/>
          </p:cNvPr>
          <p:cNvPicPr>
            <a:picLocks noChangeAspect="1"/>
          </p:cNvPicPr>
          <p:nvPr/>
        </p:nvPicPr>
        <p:blipFill>
          <a:blip r:embed="rId4"/>
          <a:stretch>
            <a:fillRect/>
          </a:stretch>
        </p:blipFill>
        <p:spPr>
          <a:xfrm>
            <a:off x="1097282" y="400218"/>
            <a:ext cx="9192472" cy="5268076"/>
          </a:xfrm>
          <a:prstGeom prst="rect">
            <a:avLst/>
          </a:prstGeom>
        </p:spPr>
      </p:pic>
    </p:spTree>
    <p:extLst>
      <p:ext uri="{BB962C8B-B14F-4D97-AF65-F5344CB8AC3E}">
        <p14:creationId xmlns:p14="http://schemas.microsoft.com/office/powerpoint/2010/main" val="424743627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490654" y="490653"/>
            <a:ext cx="5151864" cy="5300254"/>
          </a:xfrm>
        </p:spPr>
        <p:txBody>
          <a:bodyPr/>
          <a:lstStyle/>
          <a:p>
            <a:pPr marL="0" indent="-457200">
              <a:buSzPct val="100000"/>
              <a:defRPr sz="2800"/>
            </a:pPr>
            <a:endParaRPr lang="en-GB" dirty="0">
              <a:latin typeface="+mn-lt"/>
            </a:endParaRPr>
          </a:p>
        </p:txBody>
      </p:sp>
      <p:pic>
        <p:nvPicPr>
          <p:cNvPr id="3" name="Picture 2">
            <a:hlinkClick r:id="rId3"/>
          </p:cNvPr>
          <p:cNvPicPr>
            <a:picLocks noChangeAspect="1"/>
          </p:cNvPicPr>
          <p:nvPr/>
        </p:nvPicPr>
        <p:blipFill>
          <a:blip r:embed="rId4"/>
          <a:stretch>
            <a:fillRect/>
          </a:stretch>
        </p:blipFill>
        <p:spPr>
          <a:xfrm>
            <a:off x="942151" y="665692"/>
            <a:ext cx="9303536" cy="4901268"/>
          </a:xfrm>
          <a:prstGeom prst="rect">
            <a:avLst/>
          </a:prstGeom>
        </p:spPr>
      </p:pic>
    </p:spTree>
    <p:extLst>
      <p:ext uri="{BB962C8B-B14F-4D97-AF65-F5344CB8AC3E}">
        <p14:creationId xmlns:p14="http://schemas.microsoft.com/office/powerpoint/2010/main" val="78089835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3"/>
          </p:cNvPr>
          <p:cNvPicPr>
            <a:picLocks noChangeAspect="1"/>
          </p:cNvPicPr>
          <p:nvPr/>
        </p:nvPicPr>
        <p:blipFill>
          <a:blip r:embed="rId4"/>
          <a:stretch>
            <a:fillRect/>
          </a:stretch>
        </p:blipFill>
        <p:spPr>
          <a:xfrm>
            <a:off x="1097176" y="730998"/>
            <a:ext cx="9090684" cy="5059909"/>
          </a:xfrm>
          <a:prstGeom prst="rect">
            <a:avLst/>
          </a:prstGeom>
        </p:spPr>
      </p:pic>
    </p:spTree>
    <p:extLst>
      <p:ext uri="{BB962C8B-B14F-4D97-AF65-F5344CB8AC3E}">
        <p14:creationId xmlns:p14="http://schemas.microsoft.com/office/powerpoint/2010/main" val="2655470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490654" y="524519"/>
            <a:ext cx="5151864" cy="5300254"/>
          </a:xfrm>
        </p:spPr>
        <p:txBody>
          <a:bodyPr/>
          <a:lstStyle/>
          <a:p>
            <a:pPr marL="0" indent="0" algn="ctr" hangingPunct="0">
              <a:lnSpc>
                <a:spcPct val="100000"/>
              </a:lnSpc>
              <a:spcBef>
                <a:spcPts val="0"/>
              </a:spcBef>
              <a:buNone/>
            </a:pPr>
            <a:r>
              <a:rPr lang="en-GB" b="0" dirty="0" err="1">
                <a:solidFill>
                  <a:srgbClr val="DE0057"/>
                </a:solidFill>
                <a:latin typeface="+mn-lt"/>
                <a:cs typeface="Arial" panose="020B0604020202020204" pitchFamily="34" charset="0"/>
                <a:sym typeface="Calibri"/>
              </a:rPr>
              <a:t>Fideo</a:t>
            </a:r>
            <a:r>
              <a:rPr lang="en-GB" b="0" dirty="0">
                <a:solidFill>
                  <a:srgbClr val="DE0057"/>
                </a:solidFill>
                <a:latin typeface="+mn-lt"/>
                <a:cs typeface="Arial" panose="020B0604020202020204" pitchFamily="34" charset="0"/>
                <a:sym typeface="Calibri"/>
              </a:rPr>
              <a:t> - </a:t>
            </a:r>
            <a:r>
              <a:rPr lang="en-GB" b="0" dirty="0" err="1">
                <a:solidFill>
                  <a:srgbClr val="DE0057"/>
                </a:solidFill>
                <a:latin typeface="+mn-lt"/>
                <a:cs typeface="Arial" panose="020B0604020202020204" pitchFamily="34" charset="0"/>
                <a:sym typeface="Calibri"/>
              </a:rPr>
              <a:t>Hawliau</a:t>
            </a:r>
            <a:r>
              <a:rPr lang="en-GB" b="0" dirty="0">
                <a:solidFill>
                  <a:srgbClr val="DE0057"/>
                </a:solidFill>
                <a:latin typeface="+mn-lt"/>
                <a:cs typeface="Arial" panose="020B0604020202020204" pitchFamily="34" charset="0"/>
                <a:sym typeface="Calibri"/>
              </a:rPr>
              <a:t> Plant? Ha!</a:t>
            </a:r>
          </a:p>
          <a:p>
            <a:pPr marL="0" indent="-342900">
              <a:buSzPct val="100000"/>
              <a:defRPr sz="2800"/>
            </a:pPr>
            <a:endParaRPr lang="en-GB" b="0" dirty="0">
              <a:latin typeface="+mn-lt"/>
            </a:endParaRPr>
          </a:p>
          <a:p>
            <a:pPr marL="0" indent="-457200">
              <a:buSzPct val="100000"/>
              <a:defRPr sz="2800"/>
            </a:pPr>
            <a:endParaRPr lang="en-GB" dirty="0">
              <a:latin typeface="+mn-lt"/>
            </a:endParaRPr>
          </a:p>
        </p:txBody>
      </p:sp>
      <p:sp>
        <p:nvSpPr>
          <p:cNvPr id="8" name="Rectangle 7"/>
          <p:cNvSpPr/>
          <p:nvPr/>
        </p:nvSpPr>
        <p:spPr>
          <a:xfrm>
            <a:off x="5642518" y="490653"/>
            <a:ext cx="6133170" cy="523220"/>
          </a:xfrm>
          <a:prstGeom prst="rect">
            <a:avLst/>
          </a:prstGeom>
        </p:spPr>
        <p:txBody>
          <a:bodyPr wrap="square">
            <a:spAutoFit/>
          </a:bodyPr>
          <a:lstStyle/>
          <a:p>
            <a:r>
              <a:rPr lang="en-GB" sz="2800" dirty="0">
                <a:solidFill>
                  <a:schemeClr val="tx2">
                    <a:lumMod val="50000"/>
                  </a:schemeClr>
                </a:solidFill>
                <a:cs typeface="Arial" panose="020B0604020202020204" pitchFamily="34" charset="0"/>
              </a:rPr>
              <a:t>Video - Children’s </a:t>
            </a:r>
            <a:r>
              <a:rPr lang="en-GB" sz="2800" dirty="0" smtClean="0">
                <a:solidFill>
                  <a:schemeClr val="tx2">
                    <a:lumMod val="50000"/>
                  </a:schemeClr>
                </a:solidFill>
                <a:cs typeface="Arial" panose="020B0604020202020204" pitchFamily="34" charset="0"/>
              </a:rPr>
              <a:t>Wrongs</a:t>
            </a:r>
            <a:endParaRPr lang="en-GB" sz="2800" dirty="0">
              <a:solidFill>
                <a:schemeClr val="tx2">
                  <a:lumMod val="50000"/>
                </a:schemeClr>
              </a:solidFill>
              <a:cs typeface="Arial" panose="020B0604020202020204" pitchFamily="34" charset="0"/>
            </a:endParaRPr>
          </a:p>
        </p:txBody>
      </p:sp>
      <p:pic>
        <p:nvPicPr>
          <p:cNvPr id="4" name="Picture 3">
            <a:hlinkClick r:id="rId3"/>
          </p:cNvPr>
          <p:cNvPicPr>
            <a:picLocks noChangeAspect="1"/>
          </p:cNvPicPr>
          <p:nvPr/>
        </p:nvPicPr>
        <p:blipFill>
          <a:blip r:embed="rId4"/>
          <a:stretch>
            <a:fillRect/>
          </a:stretch>
        </p:blipFill>
        <p:spPr>
          <a:xfrm>
            <a:off x="576118" y="1614407"/>
            <a:ext cx="5311726" cy="3623793"/>
          </a:xfrm>
          <a:prstGeom prst="rect">
            <a:avLst/>
          </a:prstGeom>
        </p:spPr>
      </p:pic>
      <p:pic>
        <p:nvPicPr>
          <p:cNvPr id="5" name="Screen Shot 2018-03-16 at 10.04.46.png" descr="Screen Shot 2018-03-16 at 10.04.46.png">
            <a:hlinkClick r:id="rId5"/>
          </p:cNvPr>
          <p:cNvPicPr>
            <a:picLocks noChangeAspect="1"/>
          </p:cNvPicPr>
          <p:nvPr/>
        </p:nvPicPr>
        <p:blipFill>
          <a:blip r:embed="rId6">
            <a:extLst/>
          </a:blip>
          <a:stretch>
            <a:fillRect/>
          </a:stretch>
        </p:blipFill>
        <p:spPr>
          <a:xfrm>
            <a:off x="5887844" y="1614407"/>
            <a:ext cx="4778831" cy="3623793"/>
          </a:xfrm>
          <a:prstGeom prst="rect">
            <a:avLst/>
          </a:prstGeom>
          <a:ln w="12700">
            <a:miter lim="400000"/>
          </a:ln>
        </p:spPr>
      </p:pic>
    </p:spTree>
    <p:extLst>
      <p:ext uri="{BB962C8B-B14F-4D97-AF65-F5344CB8AC3E}">
        <p14:creationId xmlns:p14="http://schemas.microsoft.com/office/powerpoint/2010/main" val="272029694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490654" y="490653"/>
            <a:ext cx="5151864" cy="5300254"/>
          </a:xfrm>
        </p:spPr>
        <p:txBody>
          <a:bodyPr/>
          <a:lstStyle/>
          <a:p>
            <a:pPr marL="0" indent="0">
              <a:buNone/>
            </a:pPr>
            <a:r>
              <a:rPr lang="en-GB" sz="2400" dirty="0">
                <a:solidFill>
                  <a:srgbClr val="DE0057"/>
                </a:solidFill>
                <a:latin typeface="+mn-lt"/>
              </a:rPr>
              <a:t>Y </a:t>
            </a:r>
            <a:r>
              <a:rPr lang="en-GB" sz="2400" dirty="0" err="1">
                <a:solidFill>
                  <a:srgbClr val="DE0057"/>
                </a:solidFill>
                <a:latin typeface="+mn-lt"/>
              </a:rPr>
              <a:t>F</a:t>
            </a:r>
            <a:r>
              <a:rPr lang="en-GB" sz="2400" dirty="0" err="1" smtClean="0">
                <a:solidFill>
                  <a:srgbClr val="DE0057"/>
                </a:solidFill>
                <a:latin typeface="+mn-lt"/>
              </a:rPr>
              <a:t>fordd</a:t>
            </a:r>
            <a:r>
              <a:rPr lang="en-GB" sz="2400" dirty="0" smtClean="0">
                <a:solidFill>
                  <a:srgbClr val="DE0057"/>
                </a:solidFill>
                <a:latin typeface="+mn-lt"/>
              </a:rPr>
              <a:t> </a:t>
            </a:r>
            <a:r>
              <a:rPr lang="en-GB" sz="2400" dirty="0" err="1">
                <a:solidFill>
                  <a:srgbClr val="DE0057"/>
                </a:solidFill>
                <a:latin typeface="+mn-lt"/>
              </a:rPr>
              <a:t>G</a:t>
            </a:r>
            <a:r>
              <a:rPr lang="en-GB" sz="2400" dirty="0" err="1" smtClean="0">
                <a:solidFill>
                  <a:srgbClr val="DE0057"/>
                </a:solidFill>
                <a:latin typeface="+mn-lt"/>
              </a:rPr>
              <a:t>ywir</a:t>
            </a:r>
            <a:r>
              <a:rPr lang="en-GB" sz="2400" dirty="0" smtClean="0">
                <a:solidFill>
                  <a:srgbClr val="DE0057"/>
                </a:solidFill>
                <a:latin typeface="+mn-lt"/>
              </a:rPr>
              <a:t> </a:t>
            </a:r>
            <a:r>
              <a:rPr lang="en-GB" sz="2400" dirty="0" err="1">
                <a:solidFill>
                  <a:srgbClr val="DE0057"/>
                </a:solidFill>
                <a:latin typeface="+mn-lt"/>
              </a:rPr>
              <a:t>arolwg</a:t>
            </a:r>
            <a:r>
              <a:rPr lang="en-GB" sz="2400" dirty="0">
                <a:solidFill>
                  <a:srgbClr val="DE0057"/>
                </a:solidFill>
                <a:latin typeface="+mn-lt"/>
              </a:rPr>
              <a:t> </a:t>
            </a:r>
            <a:r>
              <a:rPr lang="en-GB" sz="2400" dirty="0" err="1">
                <a:solidFill>
                  <a:srgbClr val="DE0057"/>
                </a:solidFill>
                <a:latin typeface="+mn-lt"/>
              </a:rPr>
              <a:t>addysg</a:t>
            </a:r>
            <a:r>
              <a:rPr lang="en-GB" sz="2400" dirty="0">
                <a:solidFill>
                  <a:srgbClr val="DE0057"/>
                </a:solidFill>
                <a:latin typeface="+mn-lt"/>
              </a:rPr>
              <a:t> o 2018 a </a:t>
            </a:r>
            <a:r>
              <a:rPr lang="en-GB" sz="2400" dirty="0" smtClean="0">
                <a:solidFill>
                  <a:srgbClr val="DE0057"/>
                </a:solidFill>
                <a:latin typeface="+mn-lt"/>
              </a:rPr>
              <a:t>2019</a:t>
            </a:r>
          </a:p>
          <a:p>
            <a:pPr marL="0" indent="0">
              <a:buNone/>
            </a:pPr>
            <a:endParaRPr lang="en-GB" sz="2400" dirty="0">
              <a:solidFill>
                <a:srgbClr val="DE0057"/>
              </a:solidFill>
              <a:latin typeface="+mn-lt"/>
            </a:endParaRPr>
          </a:p>
          <a:p>
            <a:r>
              <a:rPr lang="en-GB" sz="2400" b="0" dirty="0">
                <a:solidFill>
                  <a:srgbClr val="DE0057"/>
                </a:solidFill>
                <a:latin typeface="+mn-lt"/>
              </a:rPr>
              <a:t>2018: 391 </a:t>
            </a:r>
            <a:r>
              <a:rPr lang="en-GB" sz="2400" b="0" dirty="0" err="1">
                <a:solidFill>
                  <a:srgbClr val="DE0057"/>
                </a:solidFill>
                <a:latin typeface="+mn-lt"/>
              </a:rPr>
              <a:t>athrawon</a:t>
            </a:r>
            <a:endParaRPr lang="en-GB" sz="2400" b="0" dirty="0">
              <a:solidFill>
                <a:srgbClr val="DE0057"/>
              </a:solidFill>
              <a:latin typeface="+mn-lt"/>
            </a:endParaRPr>
          </a:p>
          <a:p>
            <a:r>
              <a:rPr lang="en-GB" sz="2400" b="0" dirty="0" smtClean="0">
                <a:solidFill>
                  <a:srgbClr val="DE0057"/>
                </a:solidFill>
                <a:latin typeface="+mn-lt"/>
              </a:rPr>
              <a:t>6392  </a:t>
            </a:r>
            <a:r>
              <a:rPr lang="en-GB" sz="2400" b="0" dirty="0">
                <a:solidFill>
                  <a:srgbClr val="DE0057"/>
                </a:solidFill>
                <a:latin typeface="+mn-lt"/>
              </a:rPr>
              <a:t>plant a </a:t>
            </a:r>
            <a:r>
              <a:rPr lang="en-GB" sz="2400" b="0" dirty="0" err="1">
                <a:solidFill>
                  <a:srgbClr val="DE0057"/>
                </a:solidFill>
                <a:latin typeface="+mn-lt"/>
              </a:rPr>
              <a:t>pobl</a:t>
            </a:r>
            <a:r>
              <a:rPr lang="en-GB" sz="2400" b="0" dirty="0">
                <a:solidFill>
                  <a:srgbClr val="DE0057"/>
                </a:solidFill>
                <a:latin typeface="+mn-lt"/>
              </a:rPr>
              <a:t> </a:t>
            </a:r>
            <a:r>
              <a:rPr lang="en-GB" sz="2400" b="0" dirty="0" err="1">
                <a:solidFill>
                  <a:srgbClr val="DE0057"/>
                </a:solidFill>
                <a:latin typeface="+mn-lt"/>
              </a:rPr>
              <a:t>ifanc</a:t>
            </a:r>
            <a:endParaRPr lang="en-GB" sz="2400" b="0" dirty="0">
              <a:solidFill>
                <a:srgbClr val="DE0057"/>
              </a:solidFill>
              <a:latin typeface="+mn-lt"/>
            </a:endParaRPr>
          </a:p>
          <a:p>
            <a:r>
              <a:rPr lang="en-GB" sz="2400" b="0" dirty="0" smtClean="0">
                <a:solidFill>
                  <a:srgbClr val="DE0057"/>
                </a:solidFill>
                <a:latin typeface="+mn-lt"/>
              </a:rPr>
              <a:t>108 </a:t>
            </a:r>
            <a:r>
              <a:rPr lang="en-GB" sz="2400" b="0" dirty="0" err="1">
                <a:solidFill>
                  <a:srgbClr val="DE0057"/>
                </a:solidFill>
                <a:latin typeface="+mn-lt"/>
              </a:rPr>
              <a:t>ysgolion</a:t>
            </a:r>
            <a:endParaRPr lang="en-GB" sz="2400" b="0" dirty="0">
              <a:solidFill>
                <a:srgbClr val="DE0057"/>
              </a:solidFill>
              <a:latin typeface="+mn-lt"/>
            </a:endParaRPr>
          </a:p>
          <a:p>
            <a:endParaRPr lang="en-GB" sz="2400" b="0" dirty="0" smtClean="0">
              <a:solidFill>
                <a:srgbClr val="DE0057"/>
              </a:solidFill>
              <a:latin typeface="+mn-lt"/>
            </a:endParaRPr>
          </a:p>
          <a:p>
            <a:r>
              <a:rPr lang="en-GB" sz="2400" b="0" dirty="0" smtClean="0">
                <a:solidFill>
                  <a:srgbClr val="DE0057"/>
                </a:solidFill>
                <a:latin typeface="+mn-lt"/>
              </a:rPr>
              <a:t>2019</a:t>
            </a:r>
            <a:r>
              <a:rPr lang="en-GB" sz="2400" b="0" dirty="0">
                <a:solidFill>
                  <a:srgbClr val="DE0057"/>
                </a:solidFill>
                <a:latin typeface="+mn-lt"/>
              </a:rPr>
              <a:t>: 360 </a:t>
            </a:r>
            <a:r>
              <a:rPr lang="en-GB" sz="2400" b="0" dirty="0" err="1">
                <a:solidFill>
                  <a:srgbClr val="DE0057"/>
                </a:solidFill>
                <a:latin typeface="+mn-lt"/>
              </a:rPr>
              <a:t>athrawon</a:t>
            </a:r>
            <a:endParaRPr lang="en-GB" sz="2400" b="0" dirty="0">
              <a:solidFill>
                <a:srgbClr val="DE0057"/>
              </a:solidFill>
              <a:latin typeface="+mn-lt"/>
            </a:endParaRPr>
          </a:p>
          <a:p>
            <a:r>
              <a:rPr lang="en-GB" sz="2400" b="0" dirty="0" smtClean="0">
                <a:solidFill>
                  <a:srgbClr val="DE0057"/>
                </a:solidFill>
                <a:latin typeface="+mn-lt"/>
              </a:rPr>
              <a:t>7404  </a:t>
            </a:r>
            <a:r>
              <a:rPr lang="en-GB" sz="2400" b="0" dirty="0">
                <a:solidFill>
                  <a:srgbClr val="DE0057"/>
                </a:solidFill>
                <a:latin typeface="+mn-lt"/>
              </a:rPr>
              <a:t>plant a </a:t>
            </a:r>
            <a:r>
              <a:rPr lang="en-GB" sz="2400" b="0" dirty="0" err="1">
                <a:solidFill>
                  <a:srgbClr val="DE0057"/>
                </a:solidFill>
                <a:latin typeface="+mn-lt"/>
              </a:rPr>
              <a:t>pobl</a:t>
            </a:r>
            <a:r>
              <a:rPr lang="en-GB" sz="2400" b="0" dirty="0">
                <a:solidFill>
                  <a:srgbClr val="DE0057"/>
                </a:solidFill>
                <a:latin typeface="+mn-lt"/>
              </a:rPr>
              <a:t> </a:t>
            </a:r>
            <a:r>
              <a:rPr lang="en-GB" sz="2400" b="0" dirty="0" err="1">
                <a:solidFill>
                  <a:srgbClr val="DE0057"/>
                </a:solidFill>
                <a:latin typeface="+mn-lt"/>
              </a:rPr>
              <a:t>ifanc</a:t>
            </a:r>
            <a:endParaRPr lang="en-GB" sz="2400" b="0" dirty="0">
              <a:solidFill>
                <a:srgbClr val="DE0057"/>
              </a:solidFill>
              <a:latin typeface="+mn-lt"/>
            </a:endParaRPr>
          </a:p>
          <a:p>
            <a:r>
              <a:rPr lang="en-GB" sz="2400" b="0" dirty="0" smtClean="0">
                <a:solidFill>
                  <a:srgbClr val="DE0057"/>
                </a:solidFill>
                <a:latin typeface="+mn-lt"/>
              </a:rPr>
              <a:t>98 </a:t>
            </a:r>
            <a:r>
              <a:rPr lang="en-GB" sz="2400" b="0" dirty="0" err="1">
                <a:solidFill>
                  <a:srgbClr val="DE0057"/>
                </a:solidFill>
                <a:latin typeface="+mn-lt"/>
              </a:rPr>
              <a:t>ysgolion</a:t>
            </a:r>
            <a:endParaRPr lang="en-GB" sz="2400" b="0" dirty="0">
              <a:solidFill>
                <a:srgbClr val="DE0057"/>
              </a:solidFill>
              <a:latin typeface="+mn-lt"/>
            </a:endParaRPr>
          </a:p>
          <a:p>
            <a:pPr marL="0" indent="-457200">
              <a:buSzPct val="100000"/>
              <a:defRPr sz="2800"/>
            </a:pPr>
            <a:endParaRPr lang="en-GB" dirty="0">
              <a:latin typeface="+mn-lt"/>
            </a:endParaRPr>
          </a:p>
        </p:txBody>
      </p:sp>
      <p:sp>
        <p:nvSpPr>
          <p:cNvPr id="3" name="Rectangle 2"/>
          <p:cNvSpPr/>
          <p:nvPr/>
        </p:nvSpPr>
        <p:spPr>
          <a:xfrm>
            <a:off x="6088230" y="490653"/>
            <a:ext cx="5292194" cy="4154984"/>
          </a:xfrm>
          <a:prstGeom prst="rect">
            <a:avLst/>
          </a:prstGeom>
        </p:spPr>
        <p:txBody>
          <a:bodyPr wrap="square">
            <a:spAutoFit/>
          </a:bodyPr>
          <a:lstStyle/>
          <a:p>
            <a:pPr hangingPunct="0"/>
            <a:r>
              <a:rPr lang="en-GB" altLang="en-US" sz="2400" b="1" dirty="0">
                <a:sym typeface="GillSans" charset="0"/>
              </a:rPr>
              <a:t>The Right Way Education Survey </a:t>
            </a:r>
          </a:p>
          <a:p>
            <a:pPr hangingPunct="0"/>
            <a:r>
              <a:rPr lang="en-GB" altLang="en-US" sz="2400" b="1" dirty="0">
                <a:sym typeface="GillSans" charset="0"/>
              </a:rPr>
              <a:t>2018 and 2019</a:t>
            </a:r>
          </a:p>
          <a:p>
            <a:pPr lvl="0"/>
            <a:endParaRPr lang="en-GB" sz="2400" dirty="0"/>
          </a:p>
          <a:p>
            <a:pPr lvl="0"/>
            <a:r>
              <a:rPr lang="en-GB" sz="2400" dirty="0"/>
              <a:t>2018: 	391 teachers</a:t>
            </a:r>
          </a:p>
          <a:p>
            <a:pPr lvl="0"/>
            <a:r>
              <a:rPr lang="en-GB" sz="2400" dirty="0"/>
              <a:t>	</a:t>
            </a:r>
            <a:r>
              <a:rPr lang="en-GB" sz="2000" dirty="0"/>
              <a:t>6392 children and young people</a:t>
            </a:r>
          </a:p>
          <a:p>
            <a:pPr lvl="0"/>
            <a:r>
              <a:rPr lang="en-GB" sz="2400" dirty="0"/>
              <a:t>	108 schools</a:t>
            </a:r>
          </a:p>
          <a:p>
            <a:pPr lvl="0"/>
            <a:endParaRPr lang="en-GB" sz="2400" dirty="0"/>
          </a:p>
          <a:p>
            <a:pPr lvl="0"/>
            <a:r>
              <a:rPr lang="en-GB" sz="2400" dirty="0"/>
              <a:t>2019: 	360 teachers</a:t>
            </a:r>
          </a:p>
          <a:p>
            <a:pPr lvl="0"/>
            <a:r>
              <a:rPr lang="en-GB" sz="2400" dirty="0"/>
              <a:t>	</a:t>
            </a:r>
            <a:r>
              <a:rPr lang="en-GB" sz="2000" b="1" dirty="0"/>
              <a:t>7404 children and young people</a:t>
            </a:r>
          </a:p>
          <a:p>
            <a:pPr lvl="0"/>
            <a:r>
              <a:rPr lang="en-GB" sz="2400" dirty="0"/>
              <a:t>	98 schools</a:t>
            </a:r>
          </a:p>
          <a:p>
            <a:pPr hangingPunct="0"/>
            <a:endParaRPr lang="en-GB" sz="2400" dirty="0"/>
          </a:p>
        </p:txBody>
      </p:sp>
    </p:spTree>
    <p:extLst>
      <p:ext uri="{BB962C8B-B14F-4D97-AF65-F5344CB8AC3E}">
        <p14:creationId xmlns:p14="http://schemas.microsoft.com/office/powerpoint/2010/main" val="6189242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90538" y="490538"/>
            <a:ext cx="5151437" cy="5272213"/>
          </a:xfrm>
          <a:prstGeom prst="rect">
            <a:avLst/>
          </a:prstGeom>
        </p:spPr>
        <p:txBody>
          <a:bodyPr wrap="square">
            <a:spAutoFit/>
          </a:bodyPr>
          <a:lstStyle/>
          <a:p>
            <a:pPr marL="0" indent="0">
              <a:buNone/>
            </a:pPr>
            <a:r>
              <a:rPr lang="en-GB" sz="2400" b="0" dirty="0">
                <a:latin typeface="VAGRounded Lt" panose="00000400000000000000" pitchFamily="2" charset="0"/>
              </a:rPr>
              <a:t> </a:t>
            </a:r>
            <a:r>
              <a:rPr lang="en-GB" sz="2400" dirty="0" err="1" smtClean="0">
                <a:latin typeface="VAGRounded Lt" panose="00000400000000000000" pitchFamily="2" charset="0"/>
              </a:rPr>
              <a:t>Holiadur</a:t>
            </a:r>
            <a:r>
              <a:rPr lang="en-GB" sz="2400" dirty="0" smtClean="0">
                <a:latin typeface="VAGRounded Lt" panose="00000400000000000000" pitchFamily="2" charset="0"/>
              </a:rPr>
              <a:t> Y </a:t>
            </a:r>
            <a:r>
              <a:rPr lang="en-GB" sz="2400" dirty="0" err="1" smtClean="0">
                <a:latin typeface="VAGRounded Lt" panose="00000400000000000000" pitchFamily="2" charset="0"/>
              </a:rPr>
              <a:t>Ffordd</a:t>
            </a:r>
            <a:r>
              <a:rPr lang="en-GB" sz="2400" dirty="0" smtClean="0">
                <a:latin typeface="VAGRounded Lt" panose="00000400000000000000" pitchFamily="2" charset="0"/>
              </a:rPr>
              <a:t> </a:t>
            </a:r>
            <a:r>
              <a:rPr lang="en-GB" sz="2400" dirty="0" err="1" smtClean="0">
                <a:latin typeface="VAGRounded Lt" panose="00000400000000000000" pitchFamily="2" charset="0"/>
              </a:rPr>
              <a:t>Gywir</a:t>
            </a:r>
            <a:r>
              <a:rPr lang="en-GB" sz="2400" dirty="0" smtClean="0">
                <a:latin typeface="VAGRounded Lt" panose="00000400000000000000" pitchFamily="2" charset="0"/>
              </a:rPr>
              <a:t> i Addysg</a:t>
            </a:r>
            <a:endParaRPr lang="en-GB" sz="2400" dirty="0">
              <a:latin typeface="VAGRounded Lt" panose="00000400000000000000" pitchFamily="2" charset="0"/>
            </a:endParaRPr>
          </a:p>
          <a:p>
            <a:pPr marL="0" indent="0">
              <a:buNone/>
            </a:pPr>
            <a:endParaRPr lang="en-GB" sz="2400" dirty="0" smtClean="0">
              <a:latin typeface="VAGRounded Lt" panose="00000400000000000000" pitchFamily="2" charset="0"/>
            </a:endParaRPr>
          </a:p>
          <a:p>
            <a:pPr marL="0" indent="0">
              <a:buNone/>
            </a:pPr>
            <a:r>
              <a:rPr lang="en-GB" sz="2400" dirty="0" err="1" smtClean="0">
                <a:latin typeface="VAGRounded Lt" panose="00000400000000000000" pitchFamily="2" charset="0"/>
              </a:rPr>
              <a:t>Canfyddiadau</a:t>
            </a:r>
            <a:r>
              <a:rPr lang="en-GB" sz="2400" dirty="0" smtClean="0">
                <a:latin typeface="VAGRounded Lt" panose="00000400000000000000" pitchFamily="2" charset="0"/>
              </a:rPr>
              <a:t> </a:t>
            </a:r>
            <a:r>
              <a:rPr lang="en-GB" sz="2400" dirty="0" err="1">
                <a:latin typeface="VAGRounded Lt" panose="00000400000000000000" pitchFamily="2" charset="0"/>
              </a:rPr>
              <a:t>allweddol</a:t>
            </a:r>
            <a:r>
              <a:rPr lang="en-GB" sz="2400" dirty="0">
                <a:latin typeface="VAGRounded Lt" panose="00000400000000000000" pitchFamily="2" charset="0"/>
              </a:rPr>
              <a:t> o </a:t>
            </a:r>
            <a:r>
              <a:rPr lang="en-GB" sz="2400" dirty="0" err="1">
                <a:latin typeface="VAGRounded Lt" panose="00000400000000000000" pitchFamily="2" charset="0"/>
              </a:rPr>
              <a:t>ddata</a:t>
            </a:r>
            <a:r>
              <a:rPr lang="en-GB" sz="2400" dirty="0">
                <a:latin typeface="VAGRounded Lt" panose="00000400000000000000" pitchFamily="2" charset="0"/>
              </a:rPr>
              <a:t> </a:t>
            </a:r>
            <a:r>
              <a:rPr lang="en-GB" sz="2400" dirty="0" smtClean="0">
                <a:latin typeface="VAGRounded Lt" panose="00000400000000000000" pitchFamily="2" charset="0"/>
              </a:rPr>
              <a:t>2018</a:t>
            </a:r>
          </a:p>
          <a:p>
            <a:pPr marL="0" indent="0">
              <a:buNone/>
            </a:pPr>
            <a:endParaRPr lang="en-GB" sz="2400" dirty="0">
              <a:latin typeface="VAGRounded Lt" panose="00000400000000000000" pitchFamily="2" charset="0"/>
            </a:endParaRPr>
          </a:p>
          <a:p>
            <a:pPr marL="0" indent="0">
              <a:buNone/>
            </a:pPr>
            <a:r>
              <a:rPr lang="en-GB" sz="2400" dirty="0" err="1" smtClean="0">
                <a:latin typeface="VAGRounded Lt" panose="00000400000000000000" pitchFamily="2" charset="0"/>
              </a:rPr>
              <a:t>Athrawon</a:t>
            </a:r>
            <a:endParaRPr lang="en-GB" sz="2400" dirty="0">
              <a:solidFill>
                <a:schemeClr val="tx1"/>
              </a:solidFill>
              <a:latin typeface="VAGRounded Lt" panose="00000400000000000000" pitchFamily="2" charset="0"/>
            </a:endParaRPr>
          </a:p>
          <a:p>
            <a:r>
              <a:rPr lang="en-GB" sz="2400" b="0" dirty="0">
                <a:latin typeface="VAGRounded Lt" panose="00000400000000000000" pitchFamily="2" charset="0"/>
              </a:rPr>
              <a:t>76% </a:t>
            </a:r>
            <a:r>
              <a:rPr lang="en-GB" sz="2400" b="0" dirty="0" err="1">
                <a:latin typeface="VAGRounded Lt" panose="00000400000000000000" pitchFamily="2" charset="0"/>
              </a:rPr>
              <a:t>eisiau</a:t>
            </a:r>
            <a:r>
              <a:rPr lang="en-GB" sz="2400" b="0" dirty="0">
                <a:latin typeface="VAGRounded Lt" panose="00000400000000000000" pitchFamily="2" charset="0"/>
              </a:rPr>
              <a:t> </a:t>
            </a:r>
            <a:r>
              <a:rPr lang="en-GB" sz="2400" b="0" dirty="0" err="1">
                <a:latin typeface="VAGRounded Lt" panose="00000400000000000000" pitchFamily="2" charset="0"/>
              </a:rPr>
              <a:t>mwy</a:t>
            </a:r>
            <a:r>
              <a:rPr lang="en-GB" sz="2400" b="0" dirty="0">
                <a:latin typeface="VAGRounded Lt" panose="00000400000000000000" pitchFamily="2" charset="0"/>
              </a:rPr>
              <a:t> o </a:t>
            </a:r>
            <a:r>
              <a:rPr lang="en-GB" sz="2400" b="0" dirty="0" err="1">
                <a:latin typeface="VAGRounded Lt" panose="00000400000000000000" pitchFamily="2" charset="0"/>
              </a:rPr>
              <a:t>hyfforddiant</a:t>
            </a:r>
            <a:r>
              <a:rPr lang="en-GB" sz="2400" b="0" dirty="0">
                <a:latin typeface="VAGRounded Lt" panose="00000400000000000000" pitchFamily="2" charset="0"/>
              </a:rPr>
              <a:t> am </a:t>
            </a:r>
            <a:r>
              <a:rPr lang="en-GB" sz="2400" b="0" dirty="0" err="1">
                <a:latin typeface="VAGRounded Lt" panose="00000400000000000000" pitchFamily="2" charset="0"/>
              </a:rPr>
              <a:t>hawliau</a:t>
            </a:r>
            <a:r>
              <a:rPr lang="en-GB" sz="2400" b="0" dirty="0">
                <a:latin typeface="VAGRounded Lt" panose="00000400000000000000" pitchFamily="2" charset="0"/>
              </a:rPr>
              <a:t> plant</a:t>
            </a:r>
          </a:p>
          <a:p>
            <a:r>
              <a:rPr lang="en-GB" sz="2400" b="0" dirty="0">
                <a:latin typeface="VAGRounded Lt" panose="00000400000000000000" pitchFamily="2" charset="0"/>
              </a:rPr>
              <a:t>19% </a:t>
            </a:r>
            <a:r>
              <a:rPr lang="en-GB" sz="2400" b="0" dirty="0" err="1">
                <a:latin typeface="VAGRounded Lt" panose="00000400000000000000" pitchFamily="2" charset="0"/>
              </a:rPr>
              <a:t>dywedodd</a:t>
            </a:r>
            <a:r>
              <a:rPr lang="en-GB" sz="2400" b="0" dirty="0">
                <a:latin typeface="VAGRounded Lt" panose="00000400000000000000" pitchFamily="2" charset="0"/>
              </a:rPr>
              <a:t> bod </a:t>
            </a:r>
            <a:r>
              <a:rPr lang="en-GB" sz="2400" b="0" dirty="0" err="1">
                <a:latin typeface="VAGRounded Lt" panose="00000400000000000000" pitchFamily="2" charset="0"/>
              </a:rPr>
              <a:t>holl</a:t>
            </a:r>
            <a:r>
              <a:rPr lang="en-GB" sz="2400" b="0" dirty="0">
                <a:latin typeface="VAGRounded Lt" panose="00000400000000000000" pitchFamily="2" charset="0"/>
              </a:rPr>
              <a:t> </a:t>
            </a:r>
            <a:r>
              <a:rPr lang="en-GB" sz="2400" b="0" dirty="0" err="1">
                <a:latin typeface="VAGRounded Lt" panose="00000400000000000000" pitchFamily="2" charset="0"/>
              </a:rPr>
              <a:t>bolisiau’r</a:t>
            </a:r>
            <a:r>
              <a:rPr lang="en-GB" sz="2400" b="0" dirty="0">
                <a:latin typeface="VAGRounded Lt" panose="00000400000000000000" pitchFamily="2" charset="0"/>
              </a:rPr>
              <a:t> </a:t>
            </a:r>
            <a:r>
              <a:rPr lang="en-GB" sz="2400" b="0" dirty="0" err="1">
                <a:latin typeface="VAGRounded Lt" panose="00000400000000000000" pitchFamily="2" charset="0"/>
              </a:rPr>
              <a:t>ysgol</a:t>
            </a:r>
            <a:r>
              <a:rPr lang="en-GB" sz="2400" b="0" dirty="0">
                <a:latin typeface="VAGRounded Lt" panose="00000400000000000000" pitchFamily="2" charset="0"/>
              </a:rPr>
              <a:t> </a:t>
            </a:r>
            <a:r>
              <a:rPr lang="en-GB" sz="2400" b="0" dirty="0" err="1">
                <a:latin typeface="VAGRounded Lt" panose="00000400000000000000" pitchFamily="2" charset="0"/>
              </a:rPr>
              <a:t>yn</a:t>
            </a:r>
            <a:r>
              <a:rPr lang="en-GB" sz="2400" b="0" dirty="0">
                <a:latin typeface="VAGRounded Lt" panose="00000400000000000000" pitchFamily="2" charset="0"/>
              </a:rPr>
              <a:t> </a:t>
            </a:r>
            <a:r>
              <a:rPr lang="en-GB" sz="2400" b="0" dirty="0" err="1">
                <a:latin typeface="VAGRounded Lt" panose="00000400000000000000" pitchFamily="2" charset="0"/>
              </a:rPr>
              <a:t>cysylltu</a:t>
            </a:r>
            <a:r>
              <a:rPr lang="en-GB" sz="2400" b="0" dirty="0">
                <a:latin typeface="VAGRounded Lt" panose="00000400000000000000" pitchFamily="2" charset="0"/>
              </a:rPr>
              <a:t> a </a:t>
            </a:r>
            <a:r>
              <a:rPr lang="en-GB" sz="2400" b="0" dirty="0" err="1">
                <a:latin typeface="VAGRounded Lt" panose="00000400000000000000" pitchFamily="2" charset="0"/>
              </a:rPr>
              <a:t>hawliau</a:t>
            </a:r>
            <a:r>
              <a:rPr lang="en-GB" sz="2400" b="0" dirty="0">
                <a:latin typeface="VAGRounded Lt" panose="00000400000000000000" pitchFamily="2" charset="0"/>
              </a:rPr>
              <a:t> plant</a:t>
            </a:r>
          </a:p>
          <a:p>
            <a:r>
              <a:rPr lang="en-GB" sz="2400" b="0" dirty="0">
                <a:latin typeface="VAGRounded Lt" panose="00000400000000000000" pitchFamily="2" charset="0"/>
              </a:rPr>
              <a:t>27% </a:t>
            </a:r>
            <a:r>
              <a:rPr lang="en-GB" sz="2400" b="0" dirty="0" err="1">
                <a:latin typeface="VAGRounded Lt" panose="00000400000000000000" pitchFamily="2" charset="0"/>
              </a:rPr>
              <a:t>peidiwch</a:t>
            </a:r>
            <a:r>
              <a:rPr lang="en-GB" sz="2400" b="0" dirty="0">
                <a:latin typeface="VAGRounded Lt" panose="00000400000000000000" pitchFamily="2" charset="0"/>
              </a:rPr>
              <a:t> a </a:t>
            </a:r>
            <a:r>
              <a:rPr lang="en-GB" sz="2400" b="0" dirty="0" err="1">
                <a:latin typeface="VAGRounded Lt" panose="00000400000000000000" pitchFamily="2" charset="0"/>
              </a:rPr>
              <a:t>chysylltu</a:t>
            </a:r>
            <a:r>
              <a:rPr lang="en-GB" sz="2400" b="0" dirty="0">
                <a:latin typeface="VAGRounded Lt" panose="00000400000000000000" pitchFamily="2" charset="0"/>
              </a:rPr>
              <a:t> </a:t>
            </a:r>
            <a:r>
              <a:rPr lang="en-GB" sz="2400" b="0" dirty="0" err="1">
                <a:latin typeface="VAGRounded Lt" panose="00000400000000000000" pitchFamily="2" charset="0"/>
              </a:rPr>
              <a:t>unrhyw</a:t>
            </a:r>
            <a:r>
              <a:rPr lang="en-GB" sz="2400" b="0" dirty="0">
                <a:latin typeface="VAGRounded Lt" panose="00000400000000000000" pitchFamily="2" charset="0"/>
              </a:rPr>
              <a:t> </a:t>
            </a:r>
            <a:r>
              <a:rPr lang="en-GB" sz="2400" b="0" dirty="0" err="1">
                <a:latin typeface="VAGRounded Lt" panose="00000400000000000000" pitchFamily="2" charset="0"/>
              </a:rPr>
              <a:t>gynllunio</a:t>
            </a:r>
            <a:r>
              <a:rPr lang="en-GB" sz="2400" b="0" dirty="0">
                <a:latin typeface="VAGRounded Lt" panose="00000400000000000000" pitchFamily="2" charset="0"/>
              </a:rPr>
              <a:t> </a:t>
            </a:r>
            <a:r>
              <a:rPr lang="en-GB" sz="2400" b="0" dirty="0" err="1">
                <a:latin typeface="VAGRounded Lt" panose="00000400000000000000" pitchFamily="2" charset="0"/>
              </a:rPr>
              <a:t>cwricwlwm</a:t>
            </a:r>
            <a:r>
              <a:rPr lang="en-GB" sz="2400" b="0" dirty="0">
                <a:latin typeface="VAGRounded Lt" panose="00000400000000000000" pitchFamily="2" charset="0"/>
              </a:rPr>
              <a:t> a </a:t>
            </a:r>
            <a:r>
              <a:rPr lang="en-GB" sz="2400" b="0" dirty="0" err="1">
                <a:latin typeface="VAGRounded Lt" panose="00000400000000000000" pitchFamily="2" charset="0"/>
              </a:rPr>
              <a:t>hawliau</a:t>
            </a:r>
            <a:endParaRPr lang="en-GB" sz="2400" b="0" dirty="0">
              <a:latin typeface="VAGRounded Lt" panose="00000400000000000000" pitchFamily="2" charset="0"/>
            </a:endParaRPr>
          </a:p>
          <a:p>
            <a:pPr fontAlgn="base" hangingPunct="0"/>
            <a:endParaRPr lang="en-GB" sz="1500" dirty="0">
              <a:latin typeface="Gill Sans"/>
            </a:endParaRPr>
          </a:p>
          <a:p>
            <a:pPr hangingPunct="0"/>
            <a:endParaRPr lang="en-GB" sz="1500" dirty="0">
              <a:latin typeface="Gill Sans"/>
            </a:endParaRPr>
          </a:p>
        </p:txBody>
      </p:sp>
      <p:sp>
        <p:nvSpPr>
          <p:cNvPr id="2" name="Rectangle 1"/>
          <p:cNvSpPr/>
          <p:nvPr/>
        </p:nvSpPr>
        <p:spPr>
          <a:xfrm>
            <a:off x="5758149" y="490538"/>
            <a:ext cx="6096000" cy="4893647"/>
          </a:xfrm>
          <a:prstGeom prst="rect">
            <a:avLst/>
          </a:prstGeom>
        </p:spPr>
        <p:txBody>
          <a:bodyPr>
            <a:spAutoFit/>
          </a:bodyPr>
          <a:lstStyle/>
          <a:p>
            <a:pPr hangingPunct="0"/>
            <a:r>
              <a:rPr lang="en-GB" altLang="en-US" sz="2400" b="1" dirty="0">
                <a:sym typeface="GillSans" charset="0"/>
              </a:rPr>
              <a:t>The Right Way Education Survey </a:t>
            </a:r>
          </a:p>
          <a:p>
            <a:pPr lvl="0"/>
            <a:endParaRPr lang="en-GB" sz="2400" dirty="0"/>
          </a:p>
          <a:p>
            <a:pPr lvl="0"/>
            <a:r>
              <a:rPr lang="en-GB" sz="2400" b="1" dirty="0"/>
              <a:t>Key findings from 2018 </a:t>
            </a:r>
            <a:r>
              <a:rPr lang="en-GB" sz="2400" b="1" dirty="0" smtClean="0"/>
              <a:t>data</a:t>
            </a:r>
          </a:p>
          <a:p>
            <a:pPr lvl="0"/>
            <a:endParaRPr lang="en-GB" sz="2400" dirty="0"/>
          </a:p>
          <a:p>
            <a:pPr lvl="0"/>
            <a:r>
              <a:rPr lang="en-GB" sz="2400" b="1" dirty="0" smtClean="0"/>
              <a:t>Teachers</a:t>
            </a:r>
            <a:endParaRPr lang="en-GB" sz="2400" b="1" dirty="0"/>
          </a:p>
          <a:p>
            <a:r>
              <a:rPr lang="en-GB" sz="2400" dirty="0"/>
              <a:t>76% want more training about children’s rights</a:t>
            </a:r>
          </a:p>
          <a:p>
            <a:r>
              <a:rPr lang="en-GB" sz="2400" dirty="0"/>
              <a:t>19% said all school policies link to children’s rights</a:t>
            </a:r>
          </a:p>
          <a:p>
            <a:r>
              <a:rPr lang="en-GB" sz="2400" dirty="0"/>
              <a:t>27% don’t link any curriculum planning to rights</a:t>
            </a:r>
          </a:p>
          <a:p>
            <a:endParaRPr lang="en-GB" sz="2400" dirty="0"/>
          </a:p>
          <a:p>
            <a:pPr lvl="0"/>
            <a:endParaRPr lang="en-GB" sz="2400" dirty="0"/>
          </a:p>
        </p:txBody>
      </p:sp>
    </p:spTree>
    <p:extLst>
      <p:ext uri="{BB962C8B-B14F-4D97-AF65-F5344CB8AC3E}">
        <p14:creationId xmlns:p14="http://schemas.microsoft.com/office/powerpoint/2010/main" val="261290773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642938" y="681038"/>
            <a:ext cx="5151437" cy="5830314"/>
          </a:xfrm>
          <a:prstGeom prst="rect">
            <a:avLst/>
          </a:prstGeom>
        </p:spPr>
        <p:txBody>
          <a:bodyPr wrap="square">
            <a:spAutoFit/>
          </a:bodyPr>
          <a:lstStyle/>
          <a:p>
            <a:pPr marL="0" indent="0">
              <a:buNone/>
            </a:pPr>
            <a:r>
              <a:rPr lang="en-GB" sz="1600" dirty="0" err="1" smtClean="0">
                <a:latin typeface="+mn-lt"/>
              </a:rPr>
              <a:t>Holiadur</a:t>
            </a:r>
            <a:r>
              <a:rPr lang="en-GB" sz="1600" dirty="0" smtClean="0">
                <a:latin typeface="+mn-lt"/>
              </a:rPr>
              <a:t> Y </a:t>
            </a:r>
            <a:r>
              <a:rPr lang="en-GB" sz="1600" dirty="0" err="1" smtClean="0">
                <a:latin typeface="+mn-lt"/>
              </a:rPr>
              <a:t>Ffordd</a:t>
            </a:r>
            <a:r>
              <a:rPr lang="en-GB" sz="1600" dirty="0" smtClean="0">
                <a:latin typeface="+mn-lt"/>
              </a:rPr>
              <a:t> </a:t>
            </a:r>
            <a:r>
              <a:rPr lang="en-GB" sz="1600" dirty="0" err="1" smtClean="0">
                <a:latin typeface="+mn-lt"/>
              </a:rPr>
              <a:t>Gywir</a:t>
            </a:r>
            <a:r>
              <a:rPr lang="en-GB" sz="1600" dirty="0" smtClean="0">
                <a:latin typeface="+mn-lt"/>
              </a:rPr>
              <a:t> i Addysg</a:t>
            </a:r>
            <a:endParaRPr lang="en-GB" sz="1600" dirty="0">
              <a:latin typeface="+mn-lt"/>
            </a:endParaRPr>
          </a:p>
          <a:p>
            <a:pPr marL="0" indent="0">
              <a:buNone/>
            </a:pPr>
            <a:endParaRPr lang="en-GB" sz="1600" dirty="0" smtClean="0">
              <a:latin typeface="+mn-lt"/>
            </a:endParaRPr>
          </a:p>
          <a:p>
            <a:pPr marL="0" indent="0">
              <a:buNone/>
            </a:pPr>
            <a:r>
              <a:rPr lang="en-GB" sz="1600" dirty="0" err="1" smtClean="0">
                <a:latin typeface="+mn-lt"/>
              </a:rPr>
              <a:t>Canfyddiadau</a:t>
            </a:r>
            <a:r>
              <a:rPr lang="en-GB" sz="1600" dirty="0" smtClean="0">
                <a:latin typeface="+mn-lt"/>
              </a:rPr>
              <a:t> </a:t>
            </a:r>
            <a:r>
              <a:rPr lang="en-GB" sz="1600" dirty="0" err="1">
                <a:latin typeface="+mn-lt"/>
              </a:rPr>
              <a:t>allweddol</a:t>
            </a:r>
            <a:r>
              <a:rPr lang="en-GB" sz="1600" dirty="0">
                <a:latin typeface="+mn-lt"/>
              </a:rPr>
              <a:t> o </a:t>
            </a:r>
            <a:r>
              <a:rPr lang="en-GB" sz="1600" dirty="0" err="1">
                <a:latin typeface="+mn-lt"/>
              </a:rPr>
              <a:t>ddata</a:t>
            </a:r>
            <a:r>
              <a:rPr lang="en-GB" sz="1600" dirty="0">
                <a:latin typeface="+mn-lt"/>
              </a:rPr>
              <a:t> 2018</a:t>
            </a:r>
          </a:p>
          <a:p>
            <a:pPr marL="0" indent="0">
              <a:buNone/>
            </a:pPr>
            <a:endParaRPr lang="en-GB" sz="1600" b="0" dirty="0" smtClean="0">
              <a:latin typeface="+mn-lt"/>
            </a:endParaRPr>
          </a:p>
          <a:p>
            <a:pPr marL="0" indent="0">
              <a:buNone/>
            </a:pPr>
            <a:r>
              <a:rPr lang="en-GB" sz="1600" dirty="0" err="1" smtClean="0">
                <a:latin typeface="+mn-lt"/>
              </a:rPr>
              <a:t>Cyfnod</a:t>
            </a:r>
            <a:r>
              <a:rPr lang="en-GB" sz="1600" dirty="0" smtClean="0">
                <a:latin typeface="+mn-lt"/>
              </a:rPr>
              <a:t> Sylfaen/Plant CA2</a:t>
            </a:r>
            <a:endParaRPr lang="en-GB" sz="1600" dirty="0">
              <a:latin typeface="+mn-lt"/>
            </a:endParaRPr>
          </a:p>
          <a:p>
            <a:pPr marL="0" indent="0">
              <a:buNone/>
            </a:pPr>
            <a:r>
              <a:rPr lang="en-GB" sz="1600" b="0" dirty="0">
                <a:latin typeface="+mn-lt"/>
              </a:rPr>
              <a:t>77% </a:t>
            </a:r>
            <a:r>
              <a:rPr lang="en-GB" sz="1600" b="0" dirty="0" err="1">
                <a:latin typeface="+mn-lt"/>
              </a:rPr>
              <a:t>wedi</a:t>
            </a:r>
            <a:r>
              <a:rPr lang="en-GB" sz="1600" b="0" dirty="0">
                <a:latin typeface="+mn-lt"/>
              </a:rPr>
              <a:t> </a:t>
            </a:r>
            <a:r>
              <a:rPr lang="en-GB" sz="1600" b="0" dirty="0" err="1" smtClean="0">
                <a:latin typeface="+mn-lt"/>
              </a:rPr>
              <a:t>clywed</a:t>
            </a:r>
            <a:r>
              <a:rPr lang="en-GB" sz="1600" b="0" dirty="0" smtClean="0">
                <a:latin typeface="+mn-lt"/>
              </a:rPr>
              <a:t> am </a:t>
            </a:r>
            <a:r>
              <a:rPr lang="en-GB" sz="1600" b="0" dirty="0" err="1">
                <a:latin typeface="+mn-lt"/>
              </a:rPr>
              <a:t>hawliau</a:t>
            </a:r>
            <a:r>
              <a:rPr lang="en-GB" sz="1600" b="0" dirty="0">
                <a:latin typeface="+mn-lt"/>
              </a:rPr>
              <a:t> plant</a:t>
            </a:r>
          </a:p>
          <a:p>
            <a:pPr marL="0" indent="0">
              <a:buNone/>
            </a:pPr>
            <a:r>
              <a:rPr lang="en-GB" sz="1600" b="0" dirty="0">
                <a:latin typeface="+mn-lt"/>
              </a:rPr>
              <a:t>72% </a:t>
            </a:r>
            <a:r>
              <a:rPr lang="en-GB" sz="1600" b="0" dirty="0" err="1">
                <a:latin typeface="+mn-lt"/>
              </a:rPr>
              <a:t>yn</a:t>
            </a:r>
            <a:r>
              <a:rPr lang="en-GB" sz="1600" b="0" dirty="0">
                <a:latin typeface="+mn-lt"/>
              </a:rPr>
              <a:t> </a:t>
            </a:r>
            <a:r>
              <a:rPr lang="en-GB" sz="1600" b="0" dirty="0" err="1">
                <a:latin typeface="+mn-lt"/>
              </a:rPr>
              <a:t>meddwl</a:t>
            </a:r>
            <a:r>
              <a:rPr lang="en-GB" sz="1600" b="0" dirty="0">
                <a:latin typeface="+mn-lt"/>
              </a:rPr>
              <a:t> bod </a:t>
            </a:r>
            <a:r>
              <a:rPr lang="en-GB" sz="1600" b="0" dirty="0" err="1">
                <a:latin typeface="+mn-lt"/>
              </a:rPr>
              <a:t>ganddyn</a:t>
            </a:r>
            <a:r>
              <a:rPr lang="en-GB" sz="1600" b="0" dirty="0">
                <a:latin typeface="+mn-lt"/>
              </a:rPr>
              <a:t> </a:t>
            </a:r>
            <a:r>
              <a:rPr lang="en-GB" sz="1600" b="0" dirty="0" err="1">
                <a:latin typeface="+mn-lt"/>
              </a:rPr>
              <a:t>nhw</a:t>
            </a:r>
            <a:r>
              <a:rPr lang="en-GB" sz="1600" b="0" dirty="0">
                <a:latin typeface="+mn-lt"/>
              </a:rPr>
              <a:t> </a:t>
            </a:r>
            <a:r>
              <a:rPr lang="en-GB" sz="1600" b="0" dirty="0" err="1">
                <a:latin typeface="+mn-lt"/>
              </a:rPr>
              <a:t>gyfle</a:t>
            </a:r>
            <a:r>
              <a:rPr lang="en-GB" sz="1600" b="0" dirty="0">
                <a:latin typeface="+mn-lt"/>
              </a:rPr>
              <a:t> </a:t>
            </a:r>
            <a:r>
              <a:rPr lang="en-GB" sz="1600" b="0" dirty="0" smtClean="0">
                <a:latin typeface="+mn-lt"/>
              </a:rPr>
              <a:t>i </a:t>
            </a:r>
            <a:r>
              <a:rPr lang="en-GB" sz="1600" b="0" dirty="0" err="1">
                <a:latin typeface="+mn-lt"/>
              </a:rPr>
              <a:t>gymryd</a:t>
            </a:r>
            <a:r>
              <a:rPr lang="en-GB" sz="1600" b="0" dirty="0">
                <a:latin typeface="+mn-lt"/>
              </a:rPr>
              <a:t> </a:t>
            </a:r>
            <a:r>
              <a:rPr lang="en-GB" sz="1600" b="0" dirty="0" err="1">
                <a:latin typeface="+mn-lt"/>
              </a:rPr>
              <a:t>rhan</a:t>
            </a:r>
            <a:r>
              <a:rPr lang="en-GB" sz="1600" b="0" dirty="0">
                <a:latin typeface="+mn-lt"/>
              </a:rPr>
              <a:t> </a:t>
            </a:r>
            <a:r>
              <a:rPr lang="en-GB" sz="1600" b="0" dirty="0" err="1">
                <a:latin typeface="+mn-lt"/>
              </a:rPr>
              <a:t>mewn</a:t>
            </a:r>
            <a:r>
              <a:rPr lang="en-GB" sz="1600" b="0" dirty="0">
                <a:latin typeface="+mn-lt"/>
              </a:rPr>
              <a:t> </a:t>
            </a:r>
            <a:r>
              <a:rPr lang="en-GB" sz="1600" b="0" dirty="0" err="1">
                <a:latin typeface="+mn-lt"/>
              </a:rPr>
              <a:t>penderfyniadau</a:t>
            </a:r>
            <a:endParaRPr lang="en-GB" sz="1600" b="0" dirty="0">
              <a:latin typeface="+mn-lt"/>
            </a:endParaRPr>
          </a:p>
          <a:p>
            <a:pPr marL="0" indent="0">
              <a:buNone/>
            </a:pPr>
            <a:r>
              <a:rPr lang="en-GB" sz="1600" b="0" dirty="0">
                <a:latin typeface="+mn-lt"/>
              </a:rPr>
              <a:t>73% </a:t>
            </a:r>
            <a:r>
              <a:rPr lang="en-GB" sz="1600" b="0" dirty="0" err="1">
                <a:latin typeface="+mn-lt"/>
              </a:rPr>
              <a:t>yn</a:t>
            </a:r>
            <a:r>
              <a:rPr lang="en-GB" sz="1600" b="0" dirty="0">
                <a:latin typeface="+mn-lt"/>
              </a:rPr>
              <a:t> </a:t>
            </a:r>
            <a:r>
              <a:rPr lang="en-GB" sz="1600" b="0" dirty="0" err="1">
                <a:latin typeface="+mn-lt"/>
              </a:rPr>
              <a:t>meddwl</a:t>
            </a:r>
            <a:r>
              <a:rPr lang="en-GB" sz="1600" b="0" dirty="0">
                <a:latin typeface="+mn-lt"/>
              </a:rPr>
              <a:t> bod </a:t>
            </a:r>
            <a:r>
              <a:rPr lang="en-GB" sz="1600" b="0" dirty="0" err="1">
                <a:latin typeface="+mn-lt"/>
              </a:rPr>
              <a:t>croeso</a:t>
            </a:r>
            <a:r>
              <a:rPr lang="en-GB" sz="1600" b="0" dirty="0">
                <a:latin typeface="+mn-lt"/>
              </a:rPr>
              <a:t> </a:t>
            </a:r>
            <a:r>
              <a:rPr lang="en-GB" sz="1600" b="0" dirty="0" smtClean="0">
                <a:latin typeface="+mn-lt"/>
              </a:rPr>
              <a:t>i </a:t>
            </a:r>
            <a:r>
              <a:rPr lang="en-GB" sz="1600" b="0" dirty="0">
                <a:latin typeface="+mn-lt"/>
              </a:rPr>
              <a:t>bob </a:t>
            </a:r>
            <a:r>
              <a:rPr lang="en-GB" sz="1600" b="0" dirty="0" err="1" smtClean="0">
                <a:latin typeface="+mn-lt"/>
              </a:rPr>
              <a:t>plentyn</a:t>
            </a:r>
            <a:r>
              <a:rPr lang="en-GB" sz="1600" b="0" dirty="0" smtClean="0">
                <a:latin typeface="+mn-lt"/>
              </a:rPr>
              <a:t> </a:t>
            </a:r>
            <a:r>
              <a:rPr lang="en-GB" sz="1600" b="0" dirty="0" err="1">
                <a:latin typeface="+mn-lt"/>
              </a:rPr>
              <a:t>yn</a:t>
            </a:r>
            <a:r>
              <a:rPr lang="en-GB" sz="1600" b="0" dirty="0">
                <a:latin typeface="+mn-lt"/>
              </a:rPr>
              <a:t> </a:t>
            </a:r>
            <a:r>
              <a:rPr lang="en-GB" sz="1600" b="0" dirty="0" err="1" smtClean="0">
                <a:latin typeface="+mn-lt"/>
              </a:rPr>
              <a:t>eu</a:t>
            </a:r>
            <a:r>
              <a:rPr lang="en-GB" sz="1600" b="0" dirty="0" smtClean="0">
                <a:latin typeface="+mn-lt"/>
              </a:rPr>
              <a:t> </a:t>
            </a:r>
            <a:r>
              <a:rPr lang="en-GB" sz="1600" b="0" dirty="0" err="1" smtClean="0">
                <a:latin typeface="+mn-lt"/>
              </a:rPr>
              <a:t>hysgol</a:t>
            </a:r>
            <a:endParaRPr lang="en-GB" sz="1600" b="0" dirty="0">
              <a:latin typeface="+mn-lt"/>
            </a:endParaRPr>
          </a:p>
          <a:p>
            <a:pPr marL="0" indent="0">
              <a:buNone/>
            </a:pPr>
            <a:endParaRPr lang="en-GB" sz="1600" b="0" dirty="0" smtClean="0">
              <a:latin typeface="+mn-lt"/>
            </a:endParaRPr>
          </a:p>
          <a:p>
            <a:pPr marL="0" indent="0">
              <a:buNone/>
            </a:pPr>
            <a:r>
              <a:rPr lang="en-GB" sz="1600" dirty="0" smtClean="0">
                <a:latin typeface="+mn-lt"/>
              </a:rPr>
              <a:t>Plant CA3/CA4</a:t>
            </a:r>
            <a:endParaRPr lang="en-GB" sz="1600" dirty="0">
              <a:latin typeface="+mn-lt"/>
            </a:endParaRPr>
          </a:p>
          <a:p>
            <a:pPr marL="0" indent="0">
              <a:buNone/>
            </a:pPr>
            <a:r>
              <a:rPr lang="en-GB" sz="1600" b="0" dirty="0">
                <a:latin typeface="+mn-lt"/>
              </a:rPr>
              <a:t>67% </a:t>
            </a:r>
            <a:r>
              <a:rPr lang="en-GB" sz="1600" b="0" dirty="0" err="1">
                <a:latin typeface="+mn-lt"/>
              </a:rPr>
              <a:t>wedi</a:t>
            </a:r>
            <a:r>
              <a:rPr lang="en-GB" sz="1600" b="0" dirty="0">
                <a:latin typeface="+mn-lt"/>
              </a:rPr>
              <a:t> </a:t>
            </a:r>
            <a:r>
              <a:rPr lang="en-GB" sz="1600" b="0" dirty="0" err="1" smtClean="0">
                <a:latin typeface="+mn-lt"/>
              </a:rPr>
              <a:t>clywed</a:t>
            </a:r>
            <a:r>
              <a:rPr lang="en-GB" sz="1600" b="0" dirty="0" smtClean="0">
                <a:latin typeface="+mn-lt"/>
              </a:rPr>
              <a:t> am </a:t>
            </a:r>
            <a:r>
              <a:rPr lang="en-GB" sz="1600" b="0" dirty="0" err="1" smtClean="0">
                <a:latin typeface="+mn-lt"/>
              </a:rPr>
              <a:t>hawliau</a:t>
            </a:r>
            <a:r>
              <a:rPr lang="en-GB" sz="1600" b="0" dirty="0" smtClean="0">
                <a:latin typeface="+mn-lt"/>
              </a:rPr>
              <a:t> </a:t>
            </a:r>
            <a:r>
              <a:rPr lang="en-GB" sz="1600" b="0" dirty="0">
                <a:latin typeface="+mn-lt"/>
              </a:rPr>
              <a:t>plant</a:t>
            </a:r>
          </a:p>
          <a:p>
            <a:pPr marL="0" indent="0">
              <a:buNone/>
            </a:pPr>
            <a:r>
              <a:rPr lang="en-GB" sz="1600" b="0" dirty="0">
                <a:latin typeface="+mn-lt"/>
              </a:rPr>
              <a:t>42% </a:t>
            </a:r>
            <a:r>
              <a:rPr lang="en-GB" sz="1600" b="0" dirty="0" err="1">
                <a:latin typeface="+mn-lt"/>
              </a:rPr>
              <a:t>yn</a:t>
            </a:r>
            <a:r>
              <a:rPr lang="en-GB" sz="1600" b="0" dirty="0">
                <a:latin typeface="+mn-lt"/>
              </a:rPr>
              <a:t> </a:t>
            </a:r>
            <a:r>
              <a:rPr lang="en-GB" sz="1600" b="0" dirty="0" err="1">
                <a:latin typeface="+mn-lt"/>
              </a:rPr>
              <a:t>meddwl</a:t>
            </a:r>
            <a:r>
              <a:rPr lang="en-GB" sz="1600" b="0" dirty="0">
                <a:latin typeface="+mn-lt"/>
              </a:rPr>
              <a:t> bod </a:t>
            </a:r>
            <a:r>
              <a:rPr lang="en-GB" sz="1600" b="0" dirty="0" err="1">
                <a:latin typeface="+mn-lt"/>
              </a:rPr>
              <a:t>ganddyn</a:t>
            </a:r>
            <a:r>
              <a:rPr lang="en-GB" sz="1600" b="0" dirty="0">
                <a:latin typeface="+mn-lt"/>
              </a:rPr>
              <a:t> </a:t>
            </a:r>
            <a:r>
              <a:rPr lang="en-GB" sz="1600" b="0" dirty="0" err="1">
                <a:latin typeface="+mn-lt"/>
              </a:rPr>
              <a:t>nhw</a:t>
            </a:r>
            <a:r>
              <a:rPr lang="en-GB" sz="1600" b="0" dirty="0">
                <a:latin typeface="+mn-lt"/>
              </a:rPr>
              <a:t> </a:t>
            </a:r>
            <a:r>
              <a:rPr lang="en-GB" sz="1600" b="0" dirty="0" err="1">
                <a:latin typeface="+mn-lt"/>
              </a:rPr>
              <a:t>gyfle</a:t>
            </a:r>
            <a:r>
              <a:rPr lang="en-GB" sz="1600" b="0" dirty="0">
                <a:latin typeface="+mn-lt"/>
              </a:rPr>
              <a:t> </a:t>
            </a:r>
            <a:r>
              <a:rPr lang="en-GB" sz="1600" b="0" dirty="0" smtClean="0">
                <a:latin typeface="+mn-lt"/>
              </a:rPr>
              <a:t>i </a:t>
            </a:r>
            <a:r>
              <a:rPr lang="en-GB" sz="1600" b="0" dirty="0" err="1">
                <a:latin typeface="+mn-lt"/>
              </a:rPr>
              <a:t>gymryd</a:t>
            </a:r>
            <a:r>
              <a:rPr lang="en-GB" sz="1600" b="0" dirty="0">
                <a:latin typeface="+mn-lt"/>
              </a:rPr>
              <a:t> </a:t>
            </a:r>
            <a:r>
              <a:rPr lang="en-GB" sz="1600" b="0" dirty="0" err="1">
                <a:latin typeface="+mn-lt"/>
              </a:rPr>
              <a:t>rhan</a:t>
            </a:r>
            <a:r>
              <a:rPr lang="en-GB" sz="1600" b="0" dirty="0">
                <a:latin typeface="+mn-lt"/>
              </a:rPr>
              <a:t> </a:t>
            </a:r>
            <a:r>
              <a:rPr lang="en-GB" sz="1600" b="0" dirty="0" err="1">
                <a:latin typeface="+mn-lt"/>
              </a:rPr>
              <a:t>mewn</a:t>
            </a:r>
            <a:r>
              <a:rPr lang="en-GB" sz="1600" b="0" dirty="0">
                <a:latin typeface="+mn-lt"/>
              </a:rPr>
              <a:t> </a:t>
            </a:r>
            <a:r>
              <a:rPr lang="en-GB" sz="1600" b="0" dirty="0" err="1">
                <a:latin typeface="+mn-lt"/>
              </a:rPr>
              <a:t>penderfyniadau</a:t>
            </a:r>
            <a:endParaRPr lang="en-GB" sz="1600" b="0" dirty="0">
              <a:latin typeface="+mn-lt"/>
            </a:endParaRPr>
          </a:p>
          <a:p>
            <a:pPr marL="0" indent="0">
              <a:buNone/>
            </a:pPr>
            <a:r>
              <a:rPr lang="en-GB" sz="1600" b="0" dirty="0">
                <a:latin typeface="+mn-lt"/>
              </a:rPr>
              <a:t>46% </a:t>
            </a:r>
            <a:r>
              <a:rPr lang="en-GB" sz="1600" b="0" dirty="0" err="1">
                <a:latin typeface="+mn-lt"/>
              </a:rPr>
              <a:t>yn</a:t>
            </a:r>
            <a:r>
              <a:rPr lang="en-GB" sz="1600" b="0" dirty="0">
                <a:latin typeface="+mn-lt"/>
              </a:rPr>
              <a:t> </a:t>
            </a:r>
            <a:r>
              <a:rPr lang="en-GB" sz="1600" b="0" dirty="0" err="1">
                <a:latin typeface="+mn-lt"/>
              </a:rPr>
              <a:t>meddwl</a:t>
            </a:r>
            <a:r>
              <a:rPr lang="en-GB" sz="1600" b="0" dirty="0">
                <a:latin typeface="+mn-lt"/>
              </a:rPr>
              <a:t> bod </a:t>
            </a:r>
            <a:r>
              <a:rPr lang="en-GB" sz="1600" b="0" dirty="0" err="1">
                <a:latin typeface="+mn-lt"/>
              </a:rPr>
              <a:t>croeso</a:t>
            </a:r>
            <a:r>
              <a:rPr lang="en-GB" sz="1600" b="0" dirty="0">
                <a:latin typeface="+mn-lt"/>
              </a:rPr>
              <a:t> </a:t>
            </a:r>
            <a:r>
              <a:rPr lang="en-GB" sz="1600" b="0" dirty="0" smtClean="0">
                <a:latin typeface="+mn-lt"/>
              </a:rPr>
              <a:t>i </a:t>
            </a:r>
            <a:r>
              <a:rPr lang="en-GB" sz="1600" b="0" dirty="0">
                <a:latin typeface="+mn-lt"/>
              </a:rPr>
              <a:t>bob </a:t>
            </a:r>
            <a:r>
              <a:rPr lang="en-GB" sz="1600" b="0" dirty="0" err="1" smtClean="0">
                <a:latin typeface="+mn-lt"/>
              </a:rPr>
              <a:t>plentyn</a:t>
            </a:r>
            <a:r>
              <a:rPr lang="en-GB" sz="1600" b="0" dirty="0" smtClean="0">
                <a:latin typeface="+mn-lt"/>
              </a:rPr>
              <a:t> </a:t>
            </a:r>
            <a:r>
              <a:rPr lang="en-GB" sz="1600" b="0" dirty="0" err="1">
                <a:latin typeface="+mn-lt"/>
              </a:rPr>
              <a:t>yn</a:t>
            </a:r>
            <a:r>
              <a:rPr lang="en-GB" sz="1600" b="0" dirty="0">
                <a:latin typeface="+mn-lt"/>
              </a:rPr>
              <a:t> </a:t>
            </a:r>
            <a:r>
              <a:rPr lang="en-GB" sz="1600" b="0" dirty="0" err="1" smtClean="0">
                <a:latin typeface="+mn-lt"/>
              </a:rPr>
              <a:t>eu</a:t>
            </a:r>
            <a:r>
              <a:rPr lang="en-GB" sz="1600" b="0" dirty="0" smtClean="0">
                <a:latin typeface="+mn-lt"/>
              </a:rPr>
              <a:t> </a:t>
            </a:r>
            <a:r>
              <a:rPr lang="en-GB" sz="1600" b="0" dirty="0" err="1" smtClean="0">
                <a:latin typeface="+mn-lt"/>
              </a:rPr>
              <a:t>hysgol</a:t>
            </a:r>
            <a:endParaRPr lang="en-GB" sz="1600" b="0" dirty="0">
              <a:latin typeface="+mn-lt"/>
            </a:endParaRPr>
          </a:p>
          <a:p>
            <a:pPr fontAlgn="base" hangingPunct="0"/>
            <a:endParaRPr lang="en-GB" sz="1600" dirty="0">
              <a:latin typeface="+mn-lt"/>
            </a:endParaRPr>
          </a:p>
          <a:p>
            <a:pPr hangingPunct="0"/>
            <a:endParaRPr lang="en-GB" sz="1600" dirty="0">
              <a:latin typeface="+mn-lt"/>
            </a:endParaRPr>
          </a:p>
        </p:txBody>
      </p:sp>
      <p:sp>
        <p:nvSpPr>
          <p:cNvPr id="2" name="Rectangle 1"/>
          <p:cNvSpPr/>
          <p:nvPr/>
        </p:nvSpPr>
        <p:spPr>
          <a:xfrm>
            <a:off x="6096000" y="1023938"/>
            <a:ext cx="6096000" cy="4001095"/>
          </a:xfrm>
          <a:prstGeom prst="rect">
            <a:avLst/>
          </a:prstGeom>
        </p:spPr>
        <p:txBody>
          <a:bodyPr>
            <a:spAutoFit/>
          </a:bodyPr>
          <a:lstStyle/>
          <a:p>
            <a:pPr hangingPunct="0"/>
            <a:r>
              <a:rPr lang="en-GB" altLang="en-US" b="1" dirty="0">
                <a:latin typeface="Gill Sans"/>
                <a:sym typeface="GillSans" charset="0"/>
              </a:rPr>
              <a:t>The Right Way Education Survey </a:t>
            </a:r>
          </a:p>
          <a:p>
            <a:pPr lvl="0"/>
            <a:endParaRPr lang="en-GB" dirty="0">
              <a:latin typeface="Gill Sans"/>
            </a:endParaRPr>
          </a:p>
          <a:p>
            <a:pPr lvl="0"/>
            <a:r>
              <a:rPr lang="en-GB" b="1" dirty="0">
                <a:latin typeface="Gill Sans"/>
              </a:rPr>
              <a:t>Key findings from 2018 data</a:t>
            </a:r>
            <a:endParaRPr lang="en-GB" dirty="0">
              <a:latin typeface="Gill Sans"/>
            </a:endParaRPr>
          </a:p>
          <a:p>
            <a:endParaRPr lang="en-GB" dirty="0">
              <a:latin typeface="Gill Sans"/>
            </a:endParaRPr>
          </a:p>
          <a:p>
            <a:pPr lvl="0"/>
            <a:r>
              <a:rPr lang="en-GB" b="1" dirty="0" smtClean="0">
                <a:latin typeface="Gill Sans"/>
              </a:rPr>
              <a:t>Foundation Phase/KS2 Children</a:t>
            </a:r>
            <a:endParaRPr lang="en-GB" b="1" dirty="0">
              <a:latin typeface="Gill Sans"/>
            </a:endParaRPr>
          </a:p>
          <a:p>
            <a:pPr lvl="0"/>
            <a:r>
              <a:rPr lang="en-GB" dirty="0">
                <a:latin typeface="Gill Sans"/>
              </a:rPr>
              <a:t>77% had heard of children’s rights</a:t>
            </a:r>
          </a:p>
          <a:p>
            <a:pPr lvl="0"/>
            <a:r>
              <a:rPr lang="en-GB" dirty="0">
                <a:latin typeface="Gill Sans"/>
              </a:rPr>
              <a:t>72% think they have a chance to take part in decisions</a:t>
            </a:r>
          </a:p>
          <a:p>
            <a:pPr lvl="0"/>
            <a:r>
              <a:rPr lang="en-GB" dirty="0">
                <a:latin typeface="Gill Sans"/>
              </a:rPr>
              <a:t>73% think all children feel welcome in their school </a:t>
            </a:r>
          </a:p>
          <a:p>
            <a:pPr lvl="0"/>
            <a:endParaRPr lang="en-GB" dirty="0">
              <a:latin typeface="Gill Sans"/>
            </a:endParaRPr>
          </a:p>
          <a:p>
            <a:r>
              <a:rPr lang="en-GB" b="1" dirty="0" smtClean="0">
                <a:latin typeface="Gill Sans"/>
              </a:rPr>
              <a:t>KS3/KS4 children</a:t>
            </a:r>
            <a:endParaRPr lang="en-GB" b="1" dirty="0">
              <a:latin typeface="Gill Sans"/>
            </a:endParaRPr>
          </a:p>
          <a:p>
            <a:r>
              <a:rPr lang="en-GB" dirty="0">
                <a:latin typeface="Gill Sans"/>
              </a:rPr>
              <a:t>67% had heard of children’s rights</a:t>
            </a:r>
          </a:p>
          <a:p>
            <a:pPr lvl="0"/>
            <a:r>
              <a:rPr lang="en-GB" dirty="0">
                <a:latin typeface="Gill Sans"/>
              </a:rPr>
              <a:t>42% think they have a chance to take part in decisions</a:t>
            </a:r>
          </a:p>
          <a:p>
            <a:pPr lvl="0"/>
            <a:r>
              <a:rPr lang="en-GB" dirty="0">
                <a:latin typeface="Gill Sans"/>
              </a:rPr>
              <a:t>46% think all young people feel welcome in their school </a:t>
            </a:r>
          </a:p>
          <a:p>
            <a:pPr lvl="0"/>
            <a:endParaRPr lang="en-GB" sz="2000" dirty="0">
              <a:latin typeface="Gill Sans"/>
            </a:endParaRPr>
          </a:p>
        </p:txBody>
      </p:sp>
    </p:spTree>
    <p:extLst>
      <p:ext uri="{BB962C8B-B14F-4D97-AF65-F5344CB8AC3E}">
        <p14:creationId xmlns:p14="http://schemas.microsoft.com/office/powerpoint/2010/main" val="278106731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90538" y="490538"/>
            <a:ext cx="5151437" cy="4804392"/>
          </a:xfrm>
          <a:prstGeom prst="rect">
            <a:avLst/>
          </a:prstGeom>
        </p:spPr>
        <p:txBody>
          <a:bodyPr wrap="square">
            <a:spAutoFit/>
          </a:bodyPr>
          <a:lstStyle/>
          <a:p>
            <a:pPr marL="0" indent="0">
              <a:buNone/>
            </a:pPr>
            <a:endParaRPr lang="en-GB" sz="1800" dirty="0">
              <a:solidFill>
                <a:srgbClr val="DE0057"/>
              </a:solidFill>
              <a:latin typeface="+mn-lt"/>
            </a:endParaRPr>
          </a:p>
          <a:p>
            <a:pPr marL="0" indent="0">
              <a:buNone/>
            </a:pPr>
            <a:r>
              <a:rPr lang="en-GB" sz="1800" b="1" dirty="0" err="1" smtClean="0">
                <a:solidFill>
                  <a:srgbClr val="DE0057"/>
                </a:solidFill>
                <a:latin typeface="+mn-lt"/>
              </a:rPr>
              <a:t>Cwricwlwm</a:t>
            </a:r>
            <a:r>
              <a:rPr lang="en-GB" sz="1800" b="1" dirty="0" smtClean="0">
                <a:solidFill>
                  <a:srgbClr val="DE0057"/>
                </a:solidFill>
                <a:latin typeface="+mn-lt"/>
              </a:rPr>
              <a:t> i </a:t>
            </a:r>
            <a:r>
              <a:rPr lang="en-GB" sz="1800" b="1" dirty="0" err="1" smtClean="0">
                <a:solidFill>
                  <a:srgbClr val="DE0057"/>
                </a:solidFill>
                <a:latin typeface="+mn-lt"/>
              </a:rPr>
              <a:t>Gymru</a:t>
            </a:r>
            <a:r>
              <a:rPr lang="en-GB" sz="1800" b="1" dirty="0" smtClean="0">
                <a:solidFill>
                  <a:srgbClr val="DE0057"/>
                </a:solidFill>
                <a:latin typeface="+mn-lt"/>
              </a:rPr>
              <a:t> 2022</a:t>
            </a:r>
          </a:p>
          <a:p>
            <a:pPr marL="0" indent="0">
              <a:buNone/>
            </a:pPr>
            <a:r>
              <a:rPr lang="en-GB" sz="1800" dirty="0">
                <a:solidFill>
                  <a:srgbClr val="DE0057"/>
                </a:solidFill>
                <a:latin typeface="+mn-lt"/>
              </a:rPr>
              <a:t>			</a:t>
            </a:r>
          </a:p>
          <a:p>
            <a:pPr marL="0" indent="0">
              <a:buNone/>
            </a:pPr>
            <a:r>
              <a:rPr lang="en-GB" sz="1800" b="0" dirty="0" err="1" smtClean="0">
                <a:solidFill>
                  <a:srgbClr val="DE0057"/>
                </a:solidFill>
                <a:latin typeface="+mn-lt"/>
              </a:rPr>
              <a:t>Dyfodol</a:t>
            </a:r>
            <a:r>
              <a:rPr lang="en-GB" sz="1800" b="0" dirty="0" smtClean="0">
                <a:solidFill>
                  <a:srgbClr val="DE0057"/>
                </a:solidFill>
                <a:latin typeface="+mn-lt"/>
              </a:rPr>
              <a:t> </a:t>
            </a:r>
            <a:r>
              <a:rPr lang="en-GB" sz="1800" b="0" dirty="0" err="1" smtClean="0">
                <a:solidFill>
                  <a:srgbClr val="DE0057"/>
                </a:solidFill>
                <a:latin typeface="+mn-lt"/>
              </a:rPr>
              <a:t>Llwyddiannus</a:t>
            </a:r>
            <a:r>
              <a:rPr lang="en-GB" sz="1800" b="0" dirty="0" smtClean="0">
                <a:solidFill>
                  <a:srgbClr val="DE0057"/>
                </a:solidFill>
                <a:latin typeface="+mn-lt"/>
              </a:rPr>
              <a:t> </a:t>
            </a:r>
            <a:r>
              <a:rPr lang="en-GB" sz="1800" b="0" dirty="0" err="1" smtClean="0">
                <a:solidFill>
                  <a:srgbClr val="DE0057"/>
                </a:solidFill>
                <a:latin typeface="+mn-lt"/>
              </a:rPr>
              <a:t>yn</a:t>
            </a:r>
            <a:r>
              <a:rPr lang="en-GB" sz="1800" b="0" dirty="0" smtClean="0">
                <a:solidFill>
                  <a:srgbClr val="DE0057"/>
                </a:solidFill>
                <a:latin typeface="+mn-lt"/>
              </a:rPr>
              <a:t> </a:t>
            </a:r>
            <a:r>
              <a:rPr lang="en-GB" sz="1800" b="0" dirty="0" err="1" smtClean="0">
                <a:solidFill>
                  <a:srgbClr val="DE0057"/>
                </a:solidFill>
                <a:latin typeface="+mn-lt"/>
              </a:rPr>
              <a:t>dweud</a:t>
            </a:r>
            <a:r>
              <a:rPr lang="en-GB" sz="1800" b="0" dirty="0" smtClean="0">
                <a:solidFill>
                  <a:srgbClr val="DE0057"/>
                </a:solidFill>
                <a:latin typeface="+mn-lt"/>
              </a:rPr>
              <a:t> </a:t>
            </a:r>
            <a:r>
              <a:rPr lang="en-GB" sz="1800" b="0" dirty="0">
                <a:solidFill>
                  <a:srgbClr val="DE0057"/>
                </a:solidFill>
                <a:latin typeface="+mn-lt"/>
              </a:rPr>
              <a:t>b</a:t>
            </a:r>
            <a:r>
              <a:rPr lang="en-GB" sz="1800" b="0" dirty="0" smtClean="0">
                <a:solidFill>
                  <a:srgbClr val="DE0057"/>
                </a:solidFill>
                <a:latin typeface="+mn-lt"/>
              </a:rPr>
              <a:t>od </a:t>
            </a:r>
            <a:r>
              <a:rPr lang="en-GB" sz="1800" b="0" dirty="0" err="1">
                <a:solidFill>
                  <a:srgbClr val="DE0057"/>
                </a:solidFill>
                <a:latin typeface="+mn-lt"/>
              </a:rPr>
              <a:t>c</a:t>
            </a:r>
            <a:r>
              <a:rPr lang="en-GB" sz="1800" b="0" dirty="0" err="1" smtClean="0">
                <a:solidFill>
                  <a:srgbClr val="DE0057"/>
                </a:solidFill>
                <a:latin typeface="+mn-lt"/>
              </a:rPr>
              <a:t>efnogaeth</a:t>
            </a:r>
            <a:r>
              <a:rPr lang="en-GB" sz="1800" b="0" dirty="0" smtClean="0">
                <a:solidFill>
                  <a:srgbClr val="DE0057"/>
                </a:solidFill>
                <a:latin typeface="+mn-lt"/>
              </a:rPr>
              <a:t> </a:t>
            </a:r>
            <a:r>
              <a:rPr lang="en-GB" sz="1800" b="0" dirty="0" err="1" smtClean="0">
                <a:solidFill>
                  <a:srgbClr val="DE0057"/>
                </a:solidFill>
                <a:latin typeface="+mn-lt"/>
              </a:rPr>
              <a:t>yng</a:t>
            </a:r>
            <a:r>
              <a:rPr lang="en-GB" sz="1800" b="0" dirty="0" smtClean="0">
                <a:solidFill>
                  <a:srgbClr val="DE0057"/>
                </a:solidFill>
                <a:latin typeface="+mn-lt"/>
              </a:rPr>
              <a:t> </a:t>
            </a:r>
            <a:r>
              <a:rPr lang="en-GB" sz="1800" b="0" dirty="0" err="1" smtClean="0">
                <a:solidFill>
                  <a:srgbClr val="DE0057"/>
                </a:solidFill>
                <a:latin typeface="+mn-lt"/>
              </a:rPr>
              <a:t>Nghymru</a:t>
            </a:r>
            <a:r>
              <a:rPr lang="en-GB" sz="1800" b="0" dirty="0" smtClean="0">
                <a:solidFill>
                  <a:srgbClr val="DE0057"/>
                </a:solidFill>
                <a:latin typeface="+mn-lt"/>
              </a:rPr>
              <a:t> i </a:t>
            </a:r>
            <a:r>
              <a:rPr lang="en-GB" sz="1800" b="0" dirty="0" err="1" smtClean="0">
                <a:solidFill>
                  <a:srgbClr val="DE0057"/>
                </a:solidFill>
                <a:latin typeface="+mn-lt"/>
              </a:rPr>
              <a:t>hawliau</a:t>
            </a:r>
            <a:r>
              <a:rPr lang="en-GB" sz="1800" b="0" dirty="0" smtClean="0">
                <a:solidFill>
                  <a:srgbClr val="DE0057"/>
                </a:solidFill>
                <a:latin typeface="+mn-lt"/>
              </a:rPr>
              <a:t> plant </a:t>
            </a:r>
            <a:r>
              <a:rPr lang="en-GB" sz="1800" b="0" dirty="0" err="1" smtClean="0">
                <a:solidFill>
                  <a:srgbClr val="DE0057"/>
                </a:solidFill>
                <a:latin typeface="+mn-lt"/>
              </a:rPr>
              <a:t>wedi</a:t>
            </a:r>
            <a:r>
              <a:rPr lang="en-GB" sz="1800" b="0" dirty="0" smtClean="0">
                <a:solidFill>
                  <a:srgbClr val="DE0057"/>
                </a:solidFill>
                <a:latin typeface="+mn-lt"/>
              </a:rPr>
              <a:t> </a:t>
            </a:r>
            <a:r>
              <a:rPr lang="en-GB" sz="1800" b="0" dirty="0" err="1" smtClean="0">
                <a:solidFill>
                  <a:srgbClr val="DE0057"/>
                </a:solidFill>
                <a:latin typeface="+mn-lt"/>
              </a:rPr>
              <a:t>effeithio</a:t>
            </a:r>
            <a:r>
              <a:rPr lang="en-GB" sz="1800" b="0" dirty="0" smtClean="0">
                <a:solidFill>
                  <a:srgbClr val="DE0057"/>
                </a:solidFill>
                <a:latin typeface="+mn-lt"/>
              </a:rPr>
              <a:t> </a:t>
            </a:r>
            <a:r>
              <a:rPr lang="en-GB" sz="1800" b="0" dirty="0" err="1" smtClean="0">
                <a:solidFill>
                  <a:srgbClr val="DE0057"/>
                </a:solidFill>
                <a:latin typeface="+mn-lt"/>
              </a:rPr>
              <a:t>ar</a:t>
            </a:r>
            <a:r>
              <a:rPr lang="en-GB" sz="1800" b="0" dirty="0" smtClean="0">
                <a:solidFill>
                  <a:srgbClr val="DE0057"/>
                </a:solidFill>
                <a:latin typeface="+mn-lt"/>
              </a:rPr>
              <a:t> </a:t>
            </a:r>
            <a:r>
              <a:rPr lang="en-GB" sz="1800" b="0" dirty="0" err="1" smtClean="0">
                <a:solidFill>
                  <a:srgbClr val="DE0057"/>
                </a:solidFill>
                <a:latin typeface="+mn-lt"/>
              </a:rPr>
              <a:t>egwyddorion</a:t>
            </a:r>
            <a:r>
              <a:rPr lang="en-GB" sz="1800" b="0" dirty="0" smtClean="0">
                <a:solidFill>
                  <a:srgbClr val="DE0057"/>
                </a:solidFill>
                <a:latin typeface="+mn-lt"/>
              </a:rPr>
              <a:t> y </a:t>
            </a:r>
            <a:r>
              <a:rPr lang="en-GB" sz="1800" b="0" dirty="0" err="1" smtClean="0">
                <a:solidFill>
                  <a:srgbClr val="DE0057"/>
                </a:solidFill>
                <a:latin typeface="+mn-lt"/>
              </a:rPr>
              <a:t>cwricwlwm</a:t>
            </a:r>
            <a:r>
              <a:rPr lang="en-GB" sz="1800" b="0" dirty="0" smtClean="0">
                <a:solidFill>
                  <a:srgbClr val="DE0057"/>
                </a:solidFill>
                <a:latin typeface="+mn-lt"/>
              </a:rPr>
              <a:t>.</a:t>
            </a:r>
            <a:r>
              <a:rPr lang="en-GB" sz="1800" b="0" dirty="0">
                <a:solidFill>
                  <a:srgbClr val="DE0057"/>
                </a:solidFill>
                <a:latin typeface="+mn-lt"/>
              </a:rPr>
              <a:t>	</a:t>
            </a:r>
          </a:p>
          <a:p>
            <a:pPr marL="0" indent="0">
              <a:buNone/>
            </a:pPr>
            <a:r>
              <a:rPr lang="en-GB" sz="1800" b="0" dirty="0">
                <a:solidFill>
                  <a:srgbClr val="DE0057"/>
                </a:solidFill>
                <a:latin typeface="+mn-lt"/>
              </a:rPr>
              <a:t>Mae </a:t>
            </a:r>
            <a:r>
              <a:rPr lang="en-GB" sz="1800" b="0" dirty="0" err="1">
                <a:solidFill>
                  <a:srgbClr val="DE0057"/>
                </a:solidFill>
                <a:latin typeface="+mn-lt"/>
              </a:rPr>
              <a:t>cynnwys</a:t>
            </a:r>
            <a:r>
              <a:rPr lang="en-GB" sz="1800" b="0" dirty="0">
                <a:solidFill>
                  <a:srgbClr val="DE0057"/>
                </a:solidFill>
                <a:latin typeface="+mn-lt"/>
              </a:rPr>
              <a:t> </a:t>
            </a:r>
            <a:r>
              <a:rPr lang="en-GB" sz="1800" b="0" dirty="0" err="1">
                <a:solidFill>
                  <a:srgbClr val="DE0057"/>
                </a:solidFill>
                <a:latin typeface="+mn-lt"/>
              </a:rPr>
              <a:t>hawliau</a:t>
            </a:r>
            <a:r>
              <a:rPr lang="en-GB" sz="1800" b="0" dirty="0">
                <a:solidFill>
                  <a:srgbClr val="DE0057"/>
                </a:solidFill>
                <a:latin typeface="+mn-lt"/>
              </a:rPr>
              <a:t> </a:t>
            </a:r>
            <a:r>
              <a:rPr lang="en-GB" sz="1800" b="0" dirty="0" err="1">
                <a:solidFill>
                  <a:srgbClr val="DE0057"/>
                </a:solidFill>
                <a:latin typeface="+mn-lt"/>
              </a:rPr>
              <a:t>dynol</a:t>
            </a:r>
            <a:r>
              <a:rPr lang="en-GB" sz="1800" b="0" dirty="0">
                <a:solidFill>
                  <a:srgbClr val="DE0057"/>
                </a:solidFill>
                <a:latin typeface="+mn-lt"/>
              </a:rPr>
              <a:t> </a:t>
            </a:r>
            <a:r>
              <a:rPr lang="en-GB" sz="1800" b="0" dirty="0" err="1">
                <a:solidFill>
                  <a:srgbClr val="DE0057"/>
                </a:solidFill>
                <a:latin typeface="+mn-lt"/>
              </a:rPr>
              <a:t>yn</a:t>
            </a:r>
            <a:r>
              <a:rPr lang="en-GB" sz="1800" b="0" dirty="0">
                <a:solidFill>
                  <a:srgbClr val="DE0057"/>
                </a:solidFill>
                <a:latin typeface="+mn-lt"/>
              </a:rPr>
              <a:t> </a:t>
            </a:r>
            <a:r>
              <a:rPr lang="en-GB" sz="1800" b="0" dirty="0" err="1">
                <a:solidFill>
                  <a:srgbClr val="DE0057"/>
                </a:solidFill>
                <a:latin typeface="+mn-lt"/>
              </a:rPr>
              <a:t>gryf</a:t>
            </a:r>
            <a:r>
              <a:rPr lang="en-GB" sz="1800" b="0" dirty="0">
                <a:solidFill>
                  <a:srgbClr val="DE0057"/>
                </a:solidFill>
                <a:latin typeface="+mn-lt"/>
              </a:rPr>
              <a:t> </a:t>
            </a:r>
            <a:r>
              <a:rPr lang="en-GB" sz="1800" b="0" dirty="0" err="1" smtClean="0">
                <a:solidFill>
                  <a:srgbClr val="DE0057"/>
                </a:solidFill>
                <a:latin typeface="+mn-lt"/>
              </a:rPr>
              <a:t>ym</a:t>
            </a:r>
            <a:r>
              <a:rPr lang="en-GB" sz="1800" b="0" dirty="0" smtClean="0">
                <a:solidFill>
                  <a:srgbClr val="DE0057"/>
                </a:solidFill>
                <a:latin typeface="+mn-lt"/>
              </a:rPr>
              <a:t> </a:t>
            </a:r>
            <a:r>
              <a:rPr lang="en-GB" sz="1800" b="0" dirty="0" err="1" smtClean="0">
                <a:solidFill>
                  <a:srgbClr val="DE0057"/>
                </a:solidFill>
                <a:latin typeface="+mn-lt"/>
              </a:rPr>
              <a:t>maes</a:t>
            </a:r>
            <a:r>
              <a:rPr lang="en-GB" sz="1800" b="0" dirty="0" smtClean="0">
                <a:solidFill>
                  <a:srgbClr val="DE0057"/>
                </a:solidFill>
                <a:latin typeface="+mn-lt"/>
              </a:rPr>
              <a:t> </a:t>
            </a:r>
            <a:r>
              <a:rPr lang="en-GB" sz="1800" b="0" dirty="0" err="1" smtClean="0">
                <a:solidFill>
                  <a:srgbClr val="DE0057"/>
                </a:solidFill>
                <a:latin typeface="+mn-lt"/>
              </a:rPr>
              <a:t>dysgu</a:t>
            </a:r>
            <a:r>
              <a:rPr lang="en-GB" sz="1800" b="0" dirty="0" smtClean="0">
                <a:solidFill>
                  <a:srgbClr val="DE0057"/>
                </a:solidFill>
                <a:latin typeface="+mn-lt"/>
              </a:rPr>
              <a:t> a </a:t>
            </a:r>
            <a:r>
              <a:rPr lang="en-GB" sz="1800" b="0" dirty="0" err="1" smtClean="0">
                <a:solidFill>
                  <a:srgbClr val="DE0057"/>
                </a:solidFill>
                <a:latin typeface="+mn-lt"/>
              </a:rPr>
              <a:t>phrofiad</a:t>
            </a:r>
            <a:r>
              <a:rPr lang="en-GB" sz="1800" b="0" dirty="0" smtClean="0">
                <a:solidFill>
                  <a:srgbClr val="DE0057"/>
                </a:solidFill>
                <a:latin typeface="+mn-lt"/>
              </a:rPr>
              <a:t> </a:t>
            </a:r>
            <a:r>
              <a:rPr lang="en-GB" sz="1800" b="0" dirty="0" err="1" smtClean="0">
                <a:solidFill>
                  <a:srgbClr val="DE0057"/>
                </a:solidFill>
                <a:latin typeface="+mn-lt"/>
              </a:rPr>
              <a:t>Dyniaethau</a:t>
            </a:r>
            <a:r>
              <a:rPr lang="en-GB" sz="1800" b="0" dirty="0" smtClean="0">
                <a:solidFill>
                  <a:srgbClr val="DE0057"/>
                </a:solidFill>
                <a:latin typeface="+mn-lt"/>
              </a:rPr>
              <a:t>, </a:t>
            </a:r>
            <a:r>
              <a:rPr lang="en-GB" sz="1800" b="0" dirty="0" err="1" smtClean="0">
                <a:solidFill>
                  <a:srgbClr val="DE0057"/>
                </a:solidFill>
                <a:latin typeface="+mn-lt"/>
              </a:rPr>
              <a:t>sy’n</a:t>
            </a:r>
            <a:r>
              <a:rPr lang="en-GB" sz="1800" b="0" dirty="0" smtClean="0">
                <a:solidFill>
                  <a:srgbClr val="DE0057"/>
                </a:solidFill>
                <a:latin typeface="+mn-lt"/>
              </a:rPr>
              <a:t> </a:t>
            </a:r>
            <a:r>
              <a:rPr lang="en-GB" sz="1800" b="0" dirty="0" err="1">
                <a:solidFill>
                  <a:srgbClr val="DE0057"/>
                </a:solidFill>
                <a:latin typeface="+mn-lt"/>
              </a:rPr>
              <a:t>ei</a:t>
            </a:r>
            <a:r>
              <a:rPr lang="en-GB" sz="1800" b="0" dirty="0">
                <a:solidFill>
                  <a:srgbClr val="DE0057"/>
                </a:solidFill>
                <a:latin typeface="+mn-lt"/>
              </a:rPr>
              <a:t> </a:t>
            </a:r>
            <a:r>
              <a:rPr lang="en-GB" sz="1800" b="0" dirty="0" err="1">
                <a:solidFill>
                  <a:srgbClr val="DE0057"/>
                </a:solidFill>
                <a:latin typeface="+mn-lt"/>
              </a:rPr>
              <a:t>gwneud</a:t>
            </a:r>
            <a:r>
              <a:rPr lang="en-GB" sz="1800" b="0" dirty="0">
                <a:solidFill>
                  <a:srgbClr val="DE0057"/>
                </a:solidFill>
                <a:latin typeface="+mn-lt"/>
              </a:rPr>
              <a:t> </a:t>
            </a:r>
            <a:r>
              <a:rPr lang="en-GB" sz="1800" b="0" dirty="0" err="1">
                <a:solidFill>
                  <a:srgbClr val="DE0057"/>
                </a:solidFill>
                <a:latin typeface="+mn-lt"/>
              </a:rPr>
              <a:t>yn</a:t>
            </a:r>
            <a:r>
              <a:rPr lang="en-GB" sz="1800" b="0" dirty="0">
                <a:solidFill>
                  <a:srgbClr val="DE0057"/>
                </a:solidFill>
                <a:latin typeface="+mn-lt"/>
              </a:rPr>
              <a:t> </a:t>
            </a:r>
            <a:r>
              <a:rPr lang="en-GB" sz="1800" b="0" dirty="0" err="1">
                <a:solidFill>
                  <a:srgbClr val="DE0057"/>
                </a:solidFill>
                <a:latin typeface="+mn-lt"/>
              </a:rPr>
              <a:t>ofynnol</a:t>
            </a:r>
            <a:r>
              <a:rPr lang="en-GB" sz="1800" b="0" dirty="0">
                <a:solidFill>
                  <a:srgbClr val="DE0057"/>
                </a:solidFill>
                <a:latin typeface="+mn-lt"/>
              </a:rPr>
              <a:t> </a:t>
            </a:r>
            <a:r>
              <a:rPr lang="en-GB" sz="1800" b="0" dirty="0" smtClean="0">
                <a:solidFill>
                  <a:srgbClr val="DE0057"/>
                </a:solidFill>
                <a:latin typeface="+mn-lt"/>
              </a:rPr>
              <a:t>i bob </a:t>
            </a:r>
            <a:r>
              <a:rPr lang="en-GB" sz="1800" b="0" dirty="0" err="1" smtClean="0">
                <a:solidFill>
                  <a:srgbClr val="DE0057"/>
                </a:solidFill>
                <a:latin typeface="+mn-lt"/>
              </a:rPr>
              <a:t>plentyn</a:t>
            </a:r>
            <a:r>
              <a:rPr lang="en-GB" sz="1800" b="0" dirty="0" smtClean="0">
                <a:solidFill>
                  <a:srgbClr val="DE0057"/>
                </a:solidFill>
                <a:latin typeface="+mn-lt"/>
              </a:rPr>
              <a:t> i </a:t>
            </a:r>
            <a:r>
              <a:rPr lang="en-GB" sz="1800" b="0" dirty="0" err="1">
                <a:solidFill>
                  <a:srgbClr val="DE0057"/>
                </a:solidFill>
                <a:latin typeface="+mn-lt"/>
              </a:rPr>
              <a:t>ddatblygu</a:t>
            </a:r>
            <a:r>
              <a:rPr lang="en-GB" sz="1800" b="0" dirty="0">
                <a:solidFill>
                  <a:srgbClr val="DE0057"/>
                </a:solidFill>
                <a:latin typeface="+mn-lt"/>
              </a:rPr>
              <a:t> </a:t>
            </a:r>
            <a:r>
              <a:rPr lang="en-GB" sz="1800" b="0" dirty="0" err="1">
                <a:solidFill>
                  <a:srgbClr val="DE0057"/>
                </a:solidFill>
                <a:latin typeface="+mn-lt"/>
              </a:rPr>
              <a:t>dealltwriaeth</a:t>
            </a:r>
            <a:r>
              <a:rPr lang="en-GB" sz="1800" b="0" dirty="0">
                <a:solidFill>
                  <a:srgbClr val="DE0057"/>
                </a:solidFill>
                <a:latin typeface="+mn-lt"/>
              </a:rPr>
              <a:t> </a:t>
            </a:r>
            <a:r>
              <a:rPr lang="en-GB" sz="1800" b="0" dirty="0" smtClean="0">
                <a:solidFill>
                  <a:srgbClr val="DE0057"/>
                </a:solidFill>
                <a:latin typeface="+mn-lt"/>
              </a:rPr>
              <a:t>o </a:t>
            </a:r>
            <a:r>
              <a:rPr lang="en-GB" sz="1800" b="0" dirty="0" err="1" smtClean="0">
                <a:solidFill>
                  <a:srgbClr val="DE0057"/>
                </a:solidFill>
                <a:latin typeface="+mn-lt"/>
              </a:rPr>
              <a:t>hawliau</a:t>
            </a:r>
            <a:r>
              <a:rPr lang="en-GB" sz="1800" b="0" dirty="0" smtClean="0">
                <a:solidFill>
                  <a:srgbClr val="DE0057"/>
                </a:solidFill>
                <a:latin typeface="+mn-lt"/>
              </a:rPr>
              <a:t> plant </a:t>
            </a:r>
            <a:r>
              <a:rPr lang="en-GB" sz="1800" b="0" dirty="0" err="1" smtClean="0">
                <a:solidFill>
                  <a:srgbClr val="DE0057"/>
                </a:solidFill>
                <a:latin typeface="+mn-lt"/>
              </a:rPr>
              <a:t>a’r</a:t>
            </a:r>
            <a:r>
              <a:rPr lang="en-GB" sz="1800" b="0" dirty="0" smtClean="0">
                <a:solidFill>
                  <a:srgbClr val="DE0057"/>
                </a:solidFill>
                <a:latin typeface="+mn-lt"/>
              </a:rPr>
              <a:t> </a:t>
            </a:r>
            <a:r>
              <a:rPr lang="en-GB" sz="1800" b="0" dirty="0" err="1" smtClean="0">
                <a:solidFill>
                  <a:srgbClr val="DE0057"/>
                </a:solidFill>
                <a:latin typeface="+mn-lt"/>
              </a:rPr>
              <a:t>Confensiwn</a:t>
            </a:r>
            <a:r>
              <a:rPr lang="en-GB" sz="1800" b="0" dirty="0" smtClean="0">
                <a:solidFill>
                  <a:srgbClr val="DE0057"/>
                </a:solidFill>
                <a:latin typeface="+mn-lt"/>
              </a:rPr>
              <a:t>.</a:t>
            </a:r>
            <a:endParaRPr lang="en-GB" sz="1800" b="0" dirty="0">
              <a:solidFill>
                <a:srgbClr val="DE0057"/>
              </a:solidFill>
              <a:latin typeface="+mn-lt"/>
            </a:endParaRPr>
          </a:p>
          <a:p>
            <a:pPr marL="0" indent="0">
              <a:buNone/>
            </a:pPr>
            <a:r>
              <a:rPr lang="en-GB" sz="1800" b="0" dirty="0">
                <a:solidFill>
                  <a:srgbClr val="DE0057"/>
                </a:solidFill>
                <a:latin typeface="+mn-lt"/>
              </a:rPr>
              <a:t> </a:t>
            </a:r>
          </a:p>
          <a:p>
            <a:pPr marL="0" indent="0">
              <a:buNone/>
            </a:pPr>
            <a:r>
              <a:rPr lang="en-GB" sz="1800" b="0" dirty="0" err="1" smtClean="0">
                <a:solidFill>
                  <a:srgbClr val="DE0057"/>
                </a:solidFill>
                <a:latin typeface="+mn-lt"/>
              </a:rPr>
              <a:t>Maes</a:t>
            </a:r>
            <a:r>
              <a:rPr lang="en-GB" sz="1800" b="0" dirty="0" smtClean="0">
                <a:solidFill>
                  <a:srgbClr val="DE0057"/>
                </a:solidFill>
                <a:latin typeface="+mn-lt"/>
              </a:rPr>
              <a:t> </a:t>
            </a:r>
            <a:r>
              <a:rPr lang="en-GB" sz="1800" b="0" dirty="0" err="1" smtClean="0">
                <a:solidFill>
                  <a:srgbClr val="DE0057"/>
                </a:solidFill>
                <a:latin typeface="+mn-lt"/>
              </a:rPr>
              <a:t>dysgu</a:t>
            </a:r>
            <a:r>
              <a:rPr lang="en-GB" sz="1800" b="0" dirty="0" smtClean="0">
                <a:solidFill>
                  <a:srgbClr val="DE0057"/>
                </a:solidFill>
                <a:latin typeface="+mn-lt"/>
              </a:rPr>
              <a:t> a </a:t>
            </a:r>
            <a:r>
              <a:rPr lang="en-GB" sz="1800" b="0" dirty="0" err="1" smtClean="0">
                <a:solidFill>
                  <a:srgbClr val="DE0057"/>
                </a:solidFill>
                <a:latin typeface="+mn-lt"/>
              </a:rPr>
              <a:t>phrofiad</a:t>
            </a:r>
            <a:r>
              <a:rPr lang="en-GB" sz="1800" b="0" dirty="0" smtClean="0">
                <a:solidFill>
                  <a:srgbClr val="DE0057"/>
                </a:solidFill>
                <a:latin typeface="+mn-lt"/>
              </a:rPr>
              <a:t> </a:t>
            </a:r>
            <a:r>
              <a:rPr lang="en-GB" sz="1800" b="0" dirty="0" err="1" smtClean="0">
                <a:solidFill>
                  <a:srgbClr val="DE0057"/>
                </a:solidFill>
                <a:latin typeface="+mn-lt"/>
              </a:rPr>
              <a:t>Iechyd</a:t>
            </a:r>
            <a:r>
              <a:rPr lang="en-GB" sz="1800" b="0" dirty="0" smtClean="0">
                <a:solidFill>
                  <a:srgbClr val="DE0057"/>
                </a:solidFill>
                <a:latin typeface="+mn-lt"/>
              </a:rPr>
              <a:t> a </a:t>
            </a:r>
            <a:r>
              <a:rPr lang="en-GB" sz="1800" b="0" dirty="0" err="1" smtClean="0">
                <a:solidFill>
                  <a:srgbClr val="DE0057"/>
                </a:solidFill>
                <a:latin typeface="+mn-lt"/>
              </a:rPr>
              <a:t>Lles</a:t>
            </a:r>
            <a:r>
              <a:rPr lang="en-GB" sz="1800" b="0" dirty="0" smtClean="0">
                <a:solidFill>
                  <a:srgbClr val="DE0057"/>
                </a:solidFill>
                <a:latin typeface="+mn-lt"/>
              </a:rPr>
              <a:t> </a:t>
            </a:r>
            <a:r>
              <a:rPr lang="en-GB" sz="1800" b="0" dirty="0" err="1" smtClean="0">
                <a:solidFill>
                  <a:srgbClr val="DE0057"/>
                </a:solidFill>
                <a:latin typeface="+mn-lt"/>
              </a:rPr>
              <a:t>yn</a:t>
            </a:r>
            <a:r>
              <a:rPr lang="en-GB" sz="1800" b="0" dirty="0" smtClean="0">
                <a:solidFill>
                  <a:srgbClr val="DE0057"/>
                </a:solidFill>
                <a:latin typeface="+mn-lt"/>
              </a:rPr>
              <a:t> </a:t>
            </a:r>
            <a:r>
              <a:rPr lang="en-GB" sz="1800" b="0" dirty="0" err="1">
                <a:solidFill>
                  <a:srgbClr val="DE0057"/>
                </a:solidFill>
                <a:latin typeface="+mn-lt"/>
              </a:rPr>
              <a:t>ei</a:t>
            </a:r>
            <a:r>
              <a:rPr lang="en-GB" sz="1800" b="0" dirty="0">
                <a:solidFill>
                  <a:srgbClr val="DE0057"/>
                </a:solidFill>
                <a:latin typeface="+mn-lt"/>
              </a:rPr>
              <a:t> </a:t>
            </a:r>
            <a:r>
              <a:rPr lang="en-GB" sz="1800" b="0" dirty="0" err="1">
                <a:solidFill>
                  <a:srgbClr val="DE0057"/>
                </a:solidFill>
                <a:latin typeface="+mn-lt"/>
              </a:rPr>
              <a:t>gwneud</a:t>
            </a:r>
            <a:r>
              <a:rPr lang="en-GB" sz="1800" b="0" dirty="0">
                <a:solidFill>
                  <a:srgbClr val="DE0057"/>
                </a:solidFill>
                <a:latin typeface="+mn-lt"/>
              </a:rPr>
              <a:t> </a:t>
            </a:r>
            <a:r>
              <a:rPr lang="en-GB" sz="1800" b="0" dirty="0" err="1">
                <a:solidFill>
                  <a:srgbClr val="DE0057"/>
                </a:solidFill>
                <a:latin typeface="+mn-lt"/>
              </a:rPr>
              <a:t>yn</a:t>
            </a:r>
            <a:r>
              <a:rPr lang="en-GB" sz="1800" b="0" dirty="0">
                <a:solidFill>
                  <a:srgbClr val="DE0057"/>
                </a:solidFill>
                <a:latin typeface="+mn-lt"/>
              </a:rPr>
              <a:t> </a:t>
            </a:r>
            <a:r>
              <a:rPr lang="en-GB" sz="1800" b="0" dirty="0" err="1">
                <a:solidFill>
                  <a:srgbClr val="DE0057"/>
                </a:solidFill>
                <a:latin typeface="+mn-lt"/>
              </a:rPr>
              <a:t>ofynnol</a:t>
            </a:r>
            <a:r>
              <a:rPr lang="en-GB" sz="1800" b="0" dirty="0">
                <a:solidFill>
                  <a:srgbClr val="DE0057"/>
                </a:solidFill>
                <a:latin typeface="+mn-lt"/>
              </a:rPr>
              <a:t> i bob </a:t>
            </a:r>
            <a:r>
              <a:rPr lang="en-GB" sz="1800" b="0" dirty="0" err="1">
                <a:solidFill>
                  <a:srgbClr val="DE0057"/>
                </a:solidFill>
                <a:latin typeface="+mn-lt"/>
              </a:rPr>
              <a:t>plentyn</a:t>
            </a:r>
            <a:r>
              <a:rPr lang="en-GB" sz="1800" b="0" dirty="0">
                <a:solidFill>
                  <a:srgbClr val="DE0057"/>
                </a:solidFill>
                <a:latin typeface="+mn-lt"/>
              </a:rPr>
              <a:t> </a:t>
            </a:r>
            <a:r>
              <a:rPr lang="en-GB" sz="1800" b="0" dirty="0" err="1">
                <a:solidFill>
                  <a:srgbClr val="DE0057"/>
                </a:solidFill>
                <a:latin typeface="+mn-lt"/>
              </a:rPr>
              <a:t>ddatblygu</a:t>
            </a:r>
            <a:r>
              <a:rPr lang="en-GB" sz="1800" b="0" dirty="0">
                <a:solidFill>
                  <a:srgbClr val="DE0057"/>
                </a:solidFill>
                <a:latin typeface="+mn-lt"/>
              </a:rPr>
              <a:t> </a:t>
            </a:r>
            <a:r>
              <a:rPr lang="en-GB" sz="1800" b="0" dirty="0" err="1">
                <a:solidFill>
                  <a:srgbClr val="DE0057"/>
                </a:solidFill>
                <a:latin typeface="+mn-lt"/>
              </a:rPr>
              <a:t>dealltwriaeth</a:t>
            </a:r>
            <a:r>
              <a:rPr lang="en-GB" sz="1800" b="0" dirty="0">
                <a:solidFill>
                  <a:srgbClr val="DE0057"/>
                </a:solidFill>
                <a:latin typeface="+mn-lt"/>
              </a:rPr>
              <a:t> </a:t>
            </a:r>
            <a:r>
              <a:rPr lang="en-GB" sz="1800" b="0" dirty="0" smtClean="0">
                <a:solidFill>
                  <a:srgbClr val="DE0057"/>
                </a:solidFill>
                <a:latin typeface="+mn-lt"/>
              </a:rPr>
              <a:t>o </a:t>
            </a:r>
            <a:r>
              <a:rPr lang="en-GB" sz="1800" b="0" dirty="0" err="1" smtClean="0">
                <a:solidFill>
                  <a:srgbClr val="DE0057"/>
                </a:solidFill>
                <a:latin typeface="+mn-lt"/>
              </a:rPr>
              <a:t>hawliau</a:t>
            </a:r>
            <a:r>
              <a:rPr lang="en-GB" sz="1800" b="0" dirty="0" smtClean="0">
                <a:solidFill>
                  <a:srgbClr val="DE0057"/>
                </a:solidFill>
                <a:latin typeface="+mn-lt"/>
              </a:rPr>
              <a:t> </a:t>
            </a:r>
            <a:r>
              <a:rPr lang="en-GB" sz="1800" b="0" dirty="0" err="1">
                <a:solidFill>
                  <a:srgbClr val="DE0057"/>
                </a:solidFill>
                <a:latin typeface="+mn-lt"/>
              </a:rPr>
              <a:t>eu</a:t>
            </a:r>
            <a:r>
              <a:rPr lang="en-GB" sz="1800" b="0" dirty="0">
                <a:solidFill>
                  <a:srgbClr val="DE0057"/>
                </a:solidFill>
                <a:latin typeface="+mn-lt"/>
              </a:rPr>
              <a:t> </a:t>
            </a:r>
            <a:r>
              <a:rPr lang="en-GB" sz="1800" b="0" dirty="0" err="1" smtClean="0">
                <a:solidFill>
                  <a:srgbClr val="DE0057"/>
                </a:solidFill>
                <a:latin typeface="+mn-lt"/>
              </a:rPr>
              <a:t>hunain</a:t>
            </a:r>
            <a:r>
              <a:rPr lang="en-GB" sz="1800" b="0" dirty="0" smtClean="0">
                <a:solidFill>
                  <a:srgbClr val="DE0057"/>
                </a:solidFill>
                <a:latin typeface="+mn-lt"/>
              </a:rPr>
              <a:t>, </a:t>
            </a:r>
            <a:r>
              <a:rPr lang="en-GB" sz="1800" b="0" dirty="0" err="1" smtClean="0">
                <a:solidFill>
                  <a:srgbClr val="DE0057"/>
                </a:solidFill>
                <a:latin typeface="+mn-lt"/>
              </a:rPr>
              <a:t>a’r</a:t>
            </a:r>
            <a:r>
              <a:rPr lang="en-GB" sz="1800" b="0" dirty="0" smtClean="0">
                <a:solidFill>
                  <a:srgbClr val="DE0057"/>
                </a:solidFill>
                <a:latin typeface="+mn-lt"/>
              </a:rPr>
              <a:t> </a:t>
            </a:r>
            <a:r>
              <a:rPr lang="en-GB" sz="1800" b="0" dirty="0" err="1" smtClean="0">
                <a:solidFill>
                  <a:srgbClr val="DE0057"/>
                </a:solidFill>
                <a:latin typeface="+mn-lt"/>
              </a:rPr>
              <a:t>sgil</a:t>
            </a:r>
            <a:r>
              <a:rPr lang="en-GB" sz="1800" b="0" dirty="0" smtClean="0">
                <a:solidFill>
                  <a:srgbClr val="DE0057"/>
                </a:solidFill>
                <a:latin typeface="+mn-lt"/>
              </a:rPr>
              <a:t> i weld </a:t>
            </a:r>
            <a:r>
              <a:rPr lang="en-GB" sz="1800" b="0" dirty="0" err="1" smtClean="0">
                <a:solidFill>
                  <a:srgbClr val="DE0057"/>
                </a:solidFill>
                <a:latin typeface="+mn-lt"/>
              </a:rPr>
              <a:t>eu</a:t>
            </a:r>
            <a:r>
              <a:rPr lang="en-GB" sz="1800" b="0" dirty="0" smtClean="0">
                <a:solidFill>
                  <a:srgbClr val="DE0057"/>
                </a:solidFill>
                <a:latin typeface="+mn-lt"/>
              </a:rPr>
              <a:t> </a:t>
            </a:r>
            <a:r>
              <a:rPr lang="en-GB" sz="1800" b="0" dirty="0" err="1" smtClean="0">
                <a:solidFill>
                  <a:srgbClr val="DE0057"/>
                </a:solidFill>
                <a:latin typeface="+mn-lt"/>
              </a:rPr>
              <a:t>perthnasoedd</a:t>
            </a:r>
            <a:r>
              <a:rPr lang="en-GB" sz="1800" b="0" dirty="0" smtClean="0">
                <a:solidFill>
                  <a:srgbClr val="DE0057"/>
                </a:solidFill>
                <a:latin typeface="+mn-lt"/>
              </a:rPr>
              <a:t> </a:t>
            </a:r>
            <a:r>
              <a:rPr lang="en-GB" sz="1800" b="0" dirty="0" err="1" smtClean="0">
                <a:solidFill>
                  <a:srgbClr val="DE0057"/>
                </a:solidFill>
                <a:latin typeface="+mn-lt"/>
              </a:rPr>
              <a:t>personol</a:t>
            </a:r>
            <a:r>
              <a:rPr lang="en-GB" sz="1800" b="0" dirty="0" smtClean="0">
                <a:solidFill>
                  <a:srgbClr val="DE0057"/>
                </a:solidFill>
                <a:latin typeface="+mn-lt"/>
              </a:rPr>
              <a:t> </a:t>
            </a:r>
            <a:r>
              <a:rPr lang="en-GB" sz="1800" b="0" dirty="0" err="1" smtClean="0">
                <a:solidFill>
                  <a:srgbClr val="DE0057"/>
                </a:solidFill>
                <a:latin typeface="+mn-lt"/>
              </a:rPr>
              <a:t>trwy</a:t>
            </a:r>
            <a:r>
              <a:rPr lang="en-GB" sz="1800" b="0" dirty="0" smtClean="0">
                <a:solidFill>
                  <a:srgbClr val="DE0057"/>
                </a:solidFill>
                <a:latin typeface="+mn-lt"/>
              </a:rPr>
              <a:t> y </a:t>
            </a:r>
            <a:r>
              <a:rPr lang="en-GB" sz="1800" b="0" dirty="0" err="1" smtClean="0">
                <a:solidFill>
                  <a:srgbClr val="DE0057"/>
                </a:solidFill>
                <a:latin typeface="+mn-lt"/>
              </a:rPr>
              <a:t>ddealltwriaeth</a:t>
            </a:r>
            <a:r>
              <a:rPr lang="en-GB" sz="1800" b="0" dirty="0" smtClean="0">
                <a:solidFill>
                  <a:srgbClr val="DE0057"/>
                </a:solidFill>
                <a:latin typeface="+mn-lt"/>
              </a:rPr>
              <a:t> </a:t>
            </a:r>
            <a:r>
              <a:rPr lang="en-GB" sz="1800" b="0" dirty="0" err="1" smtClean="0">
                <a:solidFill>
                  <a:srgbClr val="DE0057"/>
                </a:solidFill>
                <a:latin typeface="+mn-lt"/>
              </a:rPr>
              <a:t>honno</a:t>
            </a:r>
            <a:r>
              <a:rPr lang="en-GB" sz="1800" b="0" dirty="0" smtClean="0">
                <a:solidFill>
                  <a:srgbClr val="DE0057"/>
                </a:solidFill>
                <a:latin typeface="+mn-lt"/>
              </a:rPr>
              <a:t> ac i </a:t>
            </a:r>
            <a:r>
              <a:rPr lang="en-GB" sz="1800" b="0" dirty="0" err="1" smtClean="0">
                <a:solidFill>
                  <a:srgbClr val="DE0057"/>
                </a:solidFill>
                <a:latin typeface="+mn-lt"/>
              </a:rPr>
              <a:t>amddiffyn</a:t>
            </a:r>
            <a:r>
              <a:rPr lang="en-GB" sz="1800" b="0" dirty="0" smtClean="0">
                <a:solidFill>
                  <a:srgbClr val="DE0057"/>
                </a:solidFill>
                <a:latin typeface="+mn-lt"/>
              </a:rPr>
              <a:t> </a:t>
            </a:r>
            <a:r>
              <a:rPr lang="en-GB" sz="1800" b="0" dirty="0" err="1" smtClean="0">
                <a:solidFill>
                  <a:srgbClr val="DE0057"/>
                </a:solidFill>
                <a:latin typeface="+mn-lt"/>
              </a:rPr>
              <a:t>hawliau</a:t>
            </a:r>
            <a:r>
              <a:rPr lang="en-GB" sz="1800" b="0" dirty="0" smtClean="0">
                <a:solidFill>
                  <a:srgbClr val="DE0057"/>
                </a:solidFill>
                <a:latin typeface="+mn-lt"/>
              </a:rPr>
              <a:t> </a:t>
            </a:r>
            <a:r>
              <a:rPr lang="en-GB" sz="1800" b="0" dirty="0" err="1" smtClean="0">
                <a:solidFill>
                  <a:srgbClr val="DE0057"/>
                </a:solidFill>
                <a:latin typeface="+mn-lt"/>
              </a:rPr>
              <a:t>eraill</a:t>
            </a:r>
            <a:r>
              <a:rPr lang="en-GB" sz="1800" b="0" dirty="0" smtClean="0">
                <a:solidFill>
                  <a:srgbClr val="DE0057"/>
                </a:solidFill>
                <a:latin typeface="+mn-lt"/>
              </a:rPr>
              <a:t>.</a:t>
            </a:r>
            <a:endParaRPr lang="en-GB" sz="1800" dirty="0">
              <a:latin typeface="+mn-lt"/>
            </a:endParaRPr>
          </a:p>
        </p:txBody>
      </p:sp>
      <p:sp>
        <p:nvSpPr>
          <p:cNvPr id="2" name="Rectangle 1"/>
          <p:cNvSpPr/>
          <p:nvPr/>
        </p:nvSpPr>
        <p:spPr>
          <a:xfrm>
            <a:off x="6958988" y="694064"/>
            <a:ext cx="4410419" cy="5309146"/>
          </a:xfrm>
          <a:prstGeom prst="rect">
            <a:avLst/>
          </a:prstGeom>
        </p:spPr>
        <p:txBody>
          <a:bodyPr wrap="square">
            <a:spAutoFit/>
          </a:bodyPr>
          <a:lstStyle/>
          <a:p>
            <a:pPr hangingPunct="0"/>
            <a:r>
              <a:rPr lang="en-GB" altLang="en-US" b="1" dirty="0">
                <a:sym typeface="GillSans" charset="0"/>
              </a:rPr>
              <a:t>Curriculum for Wales 2022</a:t>
            </a:r>
          </a:p>
          <a:p>
            <a:pPr hangingPunct="0"/>
            <a:endParaRPr lang="en-GB" altLang="en-US" dirty="0">
              <a:solidFill>
                <a:srgbClr val="DE0058"/>
              </a:solidFill>
              <a:sym typeface="GillSans" charset="0"/>
            </a:endParaRPr>
          </a:p>
          <a:p>
            <a:pPr fontAlgn="base"/>
            <a:r>
              <a:rPr lang="en-GB" dirty="0"/>
              <a:t>Successful Futures states that support in Wales for the UNCRC informed the principles of curriculum design. </a:t>
            </a:r>
            <a:endParaRPr lang="en-GB" dirty="0" smtClean="0"/>
          </a:p>
          <a:p>
            <a:pPr fontAlgn="base"/>
            <a:r>
              <a:rPr lang="en-GB" dirty="0" smtClean="0"/>
              <a:t> </a:t>
            </a:r>
            <a:endParaRPr lang="en-GB" dirty="0"/>
          </a:p>
          <a:p>
            <a:pPr fontAlgn="base"/>
            <a:r>
              <a:rPr lang="en-GB" dirty="0"/>
              <a:t>Human rights content is strong in the </a:t>
            </a:r>
            <a:r>
              <a:rPr lang="en-GB" b="1" dirty="0"/>
              <a:t>Humanities </a:t>
            </a:r>
            <a:r>
              <a:rPr lang="en-GB" b="1" dirty="0" err="1"/>
              <a:t>AoLE</a:t>
            </a:r>
            <a:r>
              <a:rPr lang="en-GB" b="1" dirty="0"/>
              <a:t> – </a:t>
            </a:r>
            <a:r>
              <a:rPr lang="en-GB" dirty="0"/>
              <a:t>which requires all children to develop an understanding of the UNCRC and the human rights of all people</a:t>
            </a:r>
            <a:r>
              <a:rPr lang="en-GB" dirty="0" smtClean="0"/>
              <a:t>.</a:t>
            </a:r>
          </a:p>
          <a:p>
            <a:pPr fontAlgn="base"/>
            <a:r>
              <a:rPr lang="en-GB" dirty="0" smtClean="0"/>
              <a:t> </a:t>
            </a:r>
            <a:endParaRPr lang="en-GB" dirty="0"/>
          </a:p>
          <a:p>
            <a:pPr fontAlgn="base"/>
            <a:r>
              <a:rPr lang="en-GB" dirty="0"/>
              <a:t>The </a:t>
            </a:r>
            <a:r>
              <a:rPr lang="en-GB" b="1" dirty="0"/>
              <a:t>Health and Wellbeing </a:t>
            </a:r>
            <a:r>
              <a:rPr lang="en-GB" b="1" dirty="0" err="1"/>
              <a:t>AoLE</a:t>
            </a:r>
            <a:r>
              <a:rPr lang="en-GB" b="1" dirty="0"/>
              <a:t> </a:t>
            </a:r>
            <a:r>
              <a:rPr lang="en-GB" dirty="0"/>
              <a:t>requires all children to develop an understanding of their own rights and the skill to apply this knowledge to their own relationships and to stand up for the rights of others. </a:t>
            </a:r>
          </a:p>
          <a:p>
            <a:pPr fontAlgn="base" hangingPunct="0"/>
            <a:endParaRPr lang="en-GB" sz="1500" dirty="0"/>
          </a:p>
        </p:txBody>
      </p:sp>
    </p:spTree>
    <p:extLst>
      <p:ext uri="{BB962C8B-B14F-4D97-AF65-F5344CB8AC3E}">
        <p14:creationId xmlns:p14="http://schemas.microsoft.com/office/powerpoint/2010/main" val="393706521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33089" y="238986"/>
            <a:ext cx="5151437" cy="6505371"/>
          </a:xfrm>
          <a:prstGeom prst="rect">
            <a:avLst/>
          </a:prstGeom>
        </p:spPr>
        <p:txBody>
          <a:bodyPr wrap="square">
            <a:spAutoFit/>
          </a:bodyPr>
          <a:lstStyle/>
          <a:p>
            <a:pPr marL="0" indent="0">
              <a:buNone/>
            </a:pPr>
            <a:endParaRPr lang="en-GB" sz="2000" b="1" dirty="0" smtClean="0">
              <a:solidFill>
                <a:srgbClr val="DE0057"/>
              </a:solidFill>
              <a:latin typeface="VAGRounded Lt" panose="00000400000000000000" pitchFamily="2" charset="0"/>
            </a:endParaRPr>
          </a:p>
          <a:p>
            <a:pPr marL="0" indent="0">
              <a:buNone/>
            </a:pPr>
            <a:r>
              <a:rPr lang="en-GB" sz="2000" dirty="0" err="1" smtClean="0">
                <a:solidFill>
                  <a:srgbClr val="DE0057"/>
                </a:solidFill>
                <a:latin typeface="+mn-lt"/>
              </a:rPr>
              <a:t>Cwricwlwm</a:t>
            </a:r>
            <a:r>
              <a:rPr lang="en-GB" sz="2000" dirty="0" smtClean="0">
                <a:solidFill>
                  <a:srgbClr val="DE0057"/>
                </a:solidFill>
                <a:latin typeface="+mn-lt"/>
              </a:rPr>
              <a:t> i </a:t>
            </a:r>
            <a:r>
              <a:rPr lang="en-GB" sz="2000" dirty="0" err="1" smtClean="0">
                <a:solidFill>
                  <a:srgbClr val="DE0057"/>
                </a:solidFill>
                <a:latin typeface="+mn-lt"/>
              </a:rPr>
              <a:t>Gymru</a:t>
            </a:r>
            <a:r>
              <a:rPr lang="en-GB" sz="2000" dirty="0" smtClean="0">
                <a:solidFill>
                  <a:srgbClr val="DE0057"/>
                </a:solidFill>
                <a:latin typeface="+mn-lt"/>
              </a:rPr>
              <a:t> 2022</a:t>
            </a:r>
            <a:endParaRPr lang="en-GB" sz="2000" dirty="0">
              <a:solidFill>
                <a:srgbClr val="DE0057"/>
              </a:solidFill>
              <a:latin typeface="+mn-lt"/>
            </a:endParaRPr>
          </a:p>
          <a:p>
            <a:endParaRPr lang="en-GB" sz="2000" b="0" dirty="0" smtClean="0">
              <a:solidFill>
                <a:srgbClr val="DE0057"/>
              </a:solidFill>
              <a:latin typeface="+mn-lt"/>
            </a:endParaRPr>
          </a:p>
          <a:p>
            <a:r>
              <a:rPr lang="en-GB" sz="2000" dirty="0" smtClean="0">
                <a:solidFill>
                  <a:srgbClr val="DE0057"/>
                </a:solidFill>
                <a:latin typeface="+mn-lt"/>
              </a:rPr>
              <a:t>Gweithgaredd</a:t>
            </a:r>
            <a:r>
              <a:rPr lang="en-GB" sz="2000" b="0" dirty="0">
                <a:solidFill>
                  <a:srgbClr val="DE0057"/>
                </a:solidFill>
                <a:latin typeface="+mn-lt"/>
              </a:rPr>
              <a:t>: </a:t>
            </a:r>
            <a:r>
              <a:rPr lang="en-GB" sz="2000" b="0" dirty="0" err="1">
                <a:solidFill>
                  <a:srgbClr val="DE0057"/>
                </a:solidFill>
                <a:latin typeface="+mn-lt"/>
              </a:rPr>
              <a:t>Defnyddio’r</a:t>
            </a:r>
            <a:r>
              <a:rPr lang="en-GB" sz="2000" b="0" dirty="0">
                <a:solidFill>
                  <a:srgbClr val="DE0057"/>
                </a:solidFill>
                <a:latin typeface="+mn-lt"/>
              </a:rPr>
              <a:t> poster </a:t>
            </a:r>
            <a:r>
              <a:rPr lang="en-GB" sz="2000" b="0" dirty="0" err="1">
                <a:solidFill>
                  <a:srgbClr val="DE0057"/>
                </a:solidFill>
                <a:latin typeface="+mn-lt"/>
              </a:rPr>
              <a:t>hawliau</a:t>
            </a:r>
            <a:r>
              <a:rPr lang="en-GB" sz="2000" b="0" dirty="0">
                <a:solidFill>
                  <a:srgbClr val="DE0057"/>
                </a:solidFill>
                <a:latin typeface="+mn-lt"/>
              </a:rPr>
              <a:t> </a:t>
            </a:r>
            <a:r>
              <a:rPr lang="en-GB" sz="2000" b="0" dirty="0" smtClean="0">
                <a:solidFill>
                  <a:srgbClr val="DE0057"/>
                </a:solidFill>
                <a:latin typeface="+mn-lt"/>
              </a:rPr>
              <a:t>a </a:t>
            </a:r>
            <a:r>
              <a:rPr lang="en-GB" sz="2000" b="0" dirty="0" err="1" smtClean="0">
                <a:solidFill>
                  <a:srgbClr val="DE0057"/>
                </a:solidFill>
                <a:latin typeface="+mn-lt"/>
              </a:rPr>
              <a:t>phoster</a:t>
            </a:r>
            <a:r>
              <a:rPr lang="en-GB" sz="2000" b="0" dirty="0" smtClean="0">
                <a:solidFill>
                  <a:srgbClr val="DE0057"/>
                </a:solidFill>
                <a:latin typeface="+mn-lt"/>
              </a:rPr>
              <a:t> y </a:t>
            </a:r>
            <a:r>
              <a:rPr lang="en-GB" sz="2000" b="0" dirty="0" err="1" smtClean="0">
                <a:solidFill>
                  <a:srgbClr val="DE0057"/>
                </a:solidFill>
                <a:latin typeface="+mn-lt"/>
              </a:rPr>
              <a:t>pedwar</a:t>
            </a:r>
            <a:r>
              <a:rPr lang="en-GB" sz="2000" b="0" dirty="0" smtClean="0">
                <a:solidFill>
                  <a:srgbClr val="DE0057"/>
                </a:solidFill>
                <a:latin typeface="+mn-lt"/>
              </a:rPr>
              <a:t> </a:t>
            </a:r>
            <a:r>
              <a:rPr lang="en-GB" sz="2000" b="0" dirty="0" err="1" smtClean="0">
                <a:solidFill>
                  <a:srgbClr val="DE0057"/>
                </a:solidFill>
                <a:latin typeface="+mn-lt"/>
              </a:rPr>
              <a:t>diben</a:t>
            </a:r>
            <a:r>
              <a:rPr lang="en-GB" sz="2000" b="0" dirty="0" smtClean="0">
                <a:solidFill>
                  <a:srgbClr val="DE0057"/>
                </a:solidFill>
                <a:latin typeface="+mn-lt"/>
              </a:rPr>
              <a:t> i </a:t>
            </a:r>
            <a:r>
              <a:rPr lang="en-GB" sz="2000" b="0" dirty="0" err="1" smtClean="0">
                <a:solidFill>
                  <a:srgbClr val="DE0057"/>
                </a:solidFill>
                <a:latin typeface="+mn-lt"/>
              </a:rPr>
              <a:t>ystyried</a:t>
            </a:r>
            <a:r>
              <a:rPr lang="en-GB" sz="2000" b="0" dirty="0" smtClean="0">
                <a:solidFill>
                  <a:srgbClr val="DE0057"/>
                </a:solidFill>
                <a:latin typeface="+mn-lt"/>
              </a:rPr>
              <a:t> pa </a:t>
            </a:r>
            <a:r>
              <a:rPr lang="en-GB" sz="2000" b="0" dirty="0" err="1" smtClean="0">
                <a:solidFill>
                  <a:srgbClr val="DE0057"/>
                </a:solidFill>
                <a:latin typeface="+mn-lt"/>
              </a:rPr>
              <a:t>hawliau</a:t>
            </a:r>
            <a:r>
              <a:rPr lang="en-GB" sz="2000" b="0" dirty="0" smtClean="0">
                <a:solidFill>
                  <a:srgbClr val="DE0057"/>
                </a:solidFill>
                <a:latin typeface="+mn-lt"/>
              </a:rPr>
              <a:t> </a:t>
            </a:r>
            <a:r>
              <a:rPr lang="en-GB" sz="2000" b="0" dirty="0" err="1" smtClean="0">
                <a:solidFill>
                  <a:srgbClr val="DE0057"/>
                </a:solidFill>
                <a:latin typeface="+mn-lt"/>
              </a:rPr>
              <a:t>sy’n</a:t>
            </a:r>
            <a:r>
              <a:rPr lang="en-GB" sz="2000" b="0" dirty="0" smtClean="0">
                <a:solidFill>
                  <a:srgbClr val="DE0057"/>
                </a:solidFill>
                <a:latin typeface="+mn-lt"/>
              </a:rPr>
              <a:t> </a:t>
            </a:r>
            <a:r>
              <a:rPr lang="en-GB" sz="2000" b="0" dirty="0" err="1" smtClean="0">
                <a:solidFill>
                  <a:srgbClr val="DE0057"/>
                </a:solidFill>
                <a:latin typeface="+mn-lt"/>
              </a:rPr>
              <a:t>berthnasol</a:t>
            </a:r>
            <a:r>
              <a:rPr lang="en-GB" sz="2000" b="0" dirty="0" smtClean="0">
                <a:solidFill>
                  <a:srgbClr val="DE0057"/>
                </a:solidFill>
                <a:latin typeface="+mn-lt"/>
              </a:rPr>
              <a:t> i bob </a:t>
            </a:r>
            <a:r>
              <a:rPr lang="en-GB" sz="2000" b="0" dirty="0" err="1" smtClean="0">
                <a:solidFill>
                  <a:srgbClr val="DE0057"/>
                </a:solidFill>
                <a:latin typeface="+mn-lt"/>
              </a:rPr>
              <a:t>diben</a:t>
            </a:r>
            <a:r>
              <a:rPr lang="en-GB" sz="2000" b="0" dirty="0" smtClean="0">
                <a:solidFill>
                  <a:srgbClr val="DE0057"/>
                </a:solidFill>
                <a:latin typeface="+mn-lt"/>
              </a:rPr>
              <a:t> y </a:t>
            </a:r>
            <a:r>
              <a:rPr lang="en-GB" sz="2000" b="0" dirty="0" err="1" smtClean="0">
                <a:solidFill>
                  <a:srgbClr val="DE0057"/>
                </a:solidFill>
                <a:latin typeface="+mn-lt"/>
              </a:rPr>
              <a:t>cwricwlwm</a:t>
            </a:r>
            <a:r>
              <a:rPr lang="en-GB" sz="2000" b="0" dirty="0" smtClean="0">
                <a:solidFill>
                  <a:srgbClr val="DE0057"/>
                </a:solidFill>
                <a:latin typeface="+mn-lt"/>
              </a:rPr>
              <a:t> </a:t>
            </a:r>
            <a:r>
              <a:rPr lang="en-GB" sz="2000" b="0" dirty="0" err="1" smtClean="0">
                <a:solidFill>
                  <a:srgbClr val="DE0057"/>
                </a:solidFill>
                <a:latin typeface="+mn-lt"/>
              </a:rPr>
              <a:t>newydd</a:t>
            </a:r>
            <a:endParaRPr lang="en-GB" sz="2000" b="0" dirty="0" smtClean="0">
              <a:solidFill>
                <a:srgbClr val="DE0057"/>
              </a:solidFill>
              <a:latin typeface="+mn-lt"/>
            </a:endParaRPr>
          </a:p>
          <a:p>
            <a:pPr marL="0" indent="0">
              <a:buNone/>
            </a:pPr>
            <a:endParaRPr lang="en-GB" sz="2000" b="0" dirty="0" smtClean="0">
              <a:solidFill>
                <a:srgbClr val="DE0057"/>
              </a:solidFill>
              <a:latin typeface="+mn-lt"/>
            </a:endParaRPr>
          </a:p>
          <a:p>
            <a:r>
              <a:rPr lang="en-GB" sz="2000" b="0" dirty="0" err="1" smtClean="0">
                <a:solidFill>
                  <a:srgbClr val="DE0057"/>
                </a:solidFill>
                <a:latin typeface="+mn-lt"/>
              </a:rPr>
              <a:t>Dysgwyr</a:t>
            </a:r>
            <a:r>
              <a:rPr lang="en-GB" sz="2000" b="0" dirty="0" smtClean="0">
                <a:solidFill>
                  <a:srgbClr val="DE0057"/>
                </a:solidFill>
                <a:latin typeface="+mn-lt"/>
              </a:rPr>
              <a:t> </a:t>
            </a:r>
            <a:r>
              <a:rPr lang="en-GB" sz="2000" b="0" dirty="0" err="1" smtClean="0">
                <a:solidFill>
                  <a:srgbClr val="DE0057"/>
                </a:solidFill>
                <a:latin typeface="+mn-lt"/>
              </a:rPr>
              <a:t>uchelgeisiol</a:t>
            </a:r>
            <a:r>
              <a:rPr lang="en-GB" sz="2000" b="0" dirty="0" smtClean="0">
                <a:solidFill>
                  <a:srgbClr val="DE0057"/>
                </a:solidFill>
                <a:latin typeface="+mn-lt"/>
              </a:rPr>
              <a:t>, </a:t>
            </a:r>
            <a:r>
              <a:rPr lang="en-GB" sz="2000" b="0" dirty="0" err="1" smtClean="0">
                <a:solidFill>
                  <a:srgbClr val="DE0057"/>
                </a:solidFill>
                <a:latin typeface="+mn-lt"/>
              </a:rPr>
              <a:t>galluog</a:t>
            </a:r>
            <a:endParaRPr lang="en-GB" sz="2000" b="0" dirty="0" smtClean="0">
              <a:solidFill>
                <a:srgbClr val="DE0057"/>
              </a:solidFill>
              <a:latin typeface="+mn-lt"/>
            </a:endParaRPr>
          </a:p>
          <a:p>
            <a:r>
              <a:rPr lang="en-GB" sz="2000" b="0" dirty="0" err="1" smtClean="0">
                <a:solidFill>
                  <a:srgbClr val="DE0057"/>
                </a:solidFill>
                <a:latin typeface="+mn-lt"/>
              </a:rPr>
              <a:t>Cyfranwyr</a:t>
            </a:r>
            <a:r>
              <a:rPr lang="en-GB" sz="2000" b="0" dirty="0" smtClean="0">
                <a:solidFill>
                  <a:srgbClr val="DE0057"/>
                </a:solidFill>
                <a:latin typeface="+mn-lt"/>
              </a:rPr>
              <a:t> </a:t>
            </a:r>
            <a:r>
              <a:rPr lang="en-GB" sz="2000" b="0" dirty="0" err="1" smtClean="0">
                <a:solidFill>
                  <a:srgbClr val="DE0057"/>
                </a:solidFill>
                <a:latin typeface="+mn-lt"/>
              </a:rPr>
              <a:t>mentrus</a:t>
            </a:r>
            <a:r>
              <a:rPr lang="en-GB" sz="2000" b="0" dirty="0" smtClean="0">
                <a:solidFill>
                  <a:srgbClr val="DE0057"/>
                </a:solidFill>
                <a:latin typeface="+mn-lt"/>
              </a:rPr>
              <a:t> a </a:t>
            </a:r>
            <a:r>
              <a:rPr lang="en-GB" sz="2000" b="0" dirty="0" err="1" smtClean="0">
                <a:solidFill>
                  <a:srgbClr val="DE0057"/>
                </a:solidFill>
                <a:latin typeface="+mn-lt"/>
              </a:rPr>
              <a:t>chreadigol</a:t>
            </a:r>
            <a:endParaRPr lang="en-GB" sz="2000" b="0" dirty="0">
              <a:solidFill>
                <a:srgbClr val="DE0057"/>
              </a:solidFill>
              <a:latin typeface="+mn-lt"/>
            </a:endParaRPr>
          </a:p>
          <a:p>
            <a:r>
              <a:rPr lang="en-GB" sz="2000" b="0" dirty="0" err="1" smtClean="0">
                <a:solidFill>
                  <a:srgbClr val="DE0057"/>
                </a:solidFill>
                <a:latin typeface="+mn-lt"/>
              </a:rPr>
              <a:t>Uniogolion</a:t>
            </a:r>
            <a:r>
              <a:rPr lang="en-GB" sz="2000" b="0" dirty="0" smtClean="0">
                <a:solidFill>
                  <a:srgbClr val="DE0057"/>
                </a:solidFill>
                <a:latin typeface="+mn-lt"/>
              </a:rPr>
              <a:t> </a:t>
            </a:r>
            <a:r>
              <a:rPr lang="en-GB" sz="2000" b="0" dirty="0" err="1" smtClean="0">
                <a:solidFill>
                  <a:srgbClr val="DE0057"/>
                </a:solidFill>
                <a:latin typeface="+mn-lt"/>
              </a:rPr>
              <a:t>iach</a:t>
            </a:r>
            <a:r>
              <a:rPr lang="en-GB" sz="2000" b="0" dirty="0" smtClean="0">
                <a:solidFill>
                  <a:srgbClr val="DE0057"/>
                </a:solidFill>
                <a:latin typeface="+mn-lt"/>
              </a:rPr>
              <a:t> a </a:t>
            </a:r>
            <a:r>
              <a:rPr lang="en-GB" sz="2000" b="0" dirty="0" err="1" smtClean="0">
                <a:solidFill>
                  <a:srgbClr val="DE0057"/>
                </a:solidFill>
                <a:latin typeface="+mn-lt"/>
              </a:rPr>
              <a:t>hyderus</a:t>
            </a:r>
            <a:endParaRPr lang="en-GB" sz="2000" b="0" dirty="0">
              <a:solidFill>
                <a:srgbClr val="DE0057"/>
              </a:solidFill>
              <a:latin typeface="+mn-lt"/>
            </a:endParaRPr>
          </a:p>
          <a:p>
            <a:r>
              <a:rPr lang="en-GB" sz="2000" b="0" dirty="0" err="1">
                <a:solidFill>
                  <a:srgbClr val="DE0057"/>
                </a:solidFill>
                <a:latin typeface="+mn-lt"/>
              </a:rPr>
              <a:t>dinasyddion</a:t>
            </a:r>
            <a:r>
              <a:rPr lang="en-GB" sz="2000" b="0" dirty="0">
                <a:solidFill>
                  <a:srgbClr val="DE0057"/>
                </a:solidFill>
                <a:latin typeface="+mn-lt"/>
              </a:rPr>
              <a:t> </a:t>
            </a:r>
            <a:r>
              <a:rPr lang="en-GB" sz="2000" b="0" dirty="0" err="1">
                <a:solidFill>
                  <a:srgbClr val="DE0057"/>
                </a:solidFill>
                <a:latin typeface="+mn-lt"/>
              </a:rPr>
              <a:t>moesegol</a:t>
            </a:r>
            <a:r>
              <a:rPr lang="en-GB" sz="2000" b="0" dirty="0" smtClean="0">
                <a:solidFill>
                  <a:srgbClr val="DE0057"/>
                </a:solidFill>
                <a:latin typeface="+mn-lt"/>
              </a:rPr>
              <a:t>.</a:t>
            </a:r>
          </a:p>
          <a:p>
            <a:endParaRPr lang="en-GB" sz="2000" b="0" dirty="0">
              <a:solidFill>
                <a:srgbClr val="DE0057"/>
              </a:solidFill>
              <a:latin typeface="+mn-lt"/>
            </a:endParaRPr>
          </a:p>
          <a:p>
            <a:pPr marL="0" indent="0">
              <a:buNone/>
            </a:pPr>
            <a:r>
              <a:rPr lang="en-GB" sz="2000" b="0" dirty="0" err="1">
                <a:solidFill>
                  <a:srgbClr val="DE0057"/>
                </a:solidFill>
                <a:latin typeface="+mn-lt"/>
              </a:rPr>
              <a:t>Pob</a:t>
            </a:r>
            <a:r>
              <a:rPr lang="en-GB" sz="2000" b="0" dirty="0">
                <a:solidFill>
                  <a:srgbClr val="DE0057"/>
                </a:solidFill>
                <a:latin typeface="+mn-lt"/>
              </a:rPr>
              <a:t> grwp I </a:t>
            </a:r>
            <a:r>
              <a:rPr lang="en-GB" sz="2000" b="0" dirty="0" err="1">
                <a:solidFill>
                  <a:srgbClr val="DE0057"/>
                </a:solidFill>
                <a:latin typeface="+mn-lt"/>
              </a:rPr>
              <a:t>fapio</a:t>
            </a:r>
            <a:r>
              <a:rPr lang="en-GB" sz="2000" b="0" dirty="0">
                <a:solidFill>
                  <a:srgbClr val="DE0057"/>
                </a:solidFill>
                <a:latin typeface="+mn-lt"/>
              </a:rPr>
              <a:t> un </a:t>
            </a:r>
            <a:r>
              <a:rPr lang="en-GB" sz="2000" b="0" dirty="0" err="1">
                <a:solidFill>
                  <a:srgbClr val="DE0057"/>
                </a:solidFill>
                <a:latin typeface="+mn-lt"/>
              </a:rPr>
              <a:t>pwrpas</a:t>
            </a:r>
            <a:r>
              <a:rPr lang="en-GB" sz="2000" b="0" dirty="0">
                <a:solidFill>
                  <a:srgbClr val="DE0057"/>
                </a:solidFill>
                <a:latin typeface="+mn-lt"/>
              </a:rPr>
              <a:t> </a:t>
            </a:r>
            <a:r>
              <a:rPr lang="en-GB" sz="2000" b="0" dirty="0" err="1">
                <a:solidFill>
                  <a:srgbClr val="DE0057"/>
                </a:solidFill>
                <a:latin typeface="+mn-lt"/>
              </a:rPr>
              <a:t>yn</a:t>
            </a:r>
            <a:r>
              <a:rPr lang="en-GB" sz="2000" b="0" dirty="0">
                <a:solidFill>
                  <a:srgbClr val="DE0057"/>
                </a:solidFill>
                <a:latin typeface="+mn-lt"/>
              </a:rPr>
              <a:t> </a:t>
            </a:r>
            <a:r>
              <a:rPr lang="en-GB" sz="2000" b="0" dirty="0" err="1">
                <a:solidFill>
                  <a:srgbClr val="DE0057"/>
                </a:solidFill>
                <a:latin typeface="+mn-lt"/>
              </a:rPr>
              <a:t>erbyn</a:t>
            </a:r>
            <a:r>
              <a:rPr lang="en-GB" sz="2000" b="0" dirty="0">
                <a:solidFill>
                  <a:srgbClr val="DE0057"/>
                </a:solidFill>
                <a:latin typeface="+mn-lt"/>
              </a:rPr>
              <a:t> </a:t>
            </a:r>
            <a:r>
              <a:rPr lang="en-GB" sz="2000" b="0" dirty="0" err="1">
                <a:solidFill>
                  <a:srgbClr val="DE0057"/>
                </a:solidFill>
                <a:latin typeface="+mn-lt"/>
              </a:rPr>
              <a:t>hawliau</a:t>
            </a:r>
            <a:r>
              <a:rPr lang="en-GB" sz="2000" b="0" dirty="0">
                <a:solidFill>
                  <a:srgbClr val="DE0057"/>
                </a:solidFill>
                <a:latin typeface="+mn-lt"/>
              </a:rPr>
              <a:t> plant </a:t>
            </a:r>
            <a:r>
              <a:rPr lang="en-GB" sz="2000" b="0" dirty="0" err="1">
                <a:solidFill>
                  <a:srgbClr val="DE0057"/>
                </a:solidFill>
                <a:latin typeface="+mn-lt"/>
              </a:rPr>
              <a:t>perthnasol</a:t>
            </a:r>
            <a:r>
              <a:rPr lang="en-GB" sz="2000" b="0" dirty="0">
                <a:solidFill>
                  <a:srgbClr val="DE0057"/>
                </a:solidFill>
                <a:latin typeface="+mn-lt"/>
              </a:rPr>
              <a:t>.</a:t>
            </a:r>
          </a:p>
          <a:p>
            <a:pPr marL="0" indent="0">
              <a:buNone/>
            </a:pPr>
            <a:endParaRPr lang="en-GB" sz="1600" dirty="0"/>
          </a:p>
          <a:p>
            <a:pPr fontAlgn="base" hangingPunct="0"/>
            <a:endParaRPr lang="en-GB" sz="1500" dirty="0">
              <a:latin typeface="Gill Sans"/>
            </a:endParaRPr>
          </a:p>
          <a:p>
            <a:pPr hangingPunct="0"/>
            <a:endParaRPr lang="en-GB" sz="1500" dirty="0">
              <a:latin typeface="Gill Sans"/>
            </a:endParaRPr>
          </a:p>
        </p:txBody>
      </p:sp>
      <p:sp>
        <p:nvSpPr>
          <p:cNvPr id="2" name="Rectangle 1"/>
          <p:cNvSpPr/>
          <p:nvPr/>
        </p:nvSpPr>
        <p:spPr>
          <a:xfrm>
            <a:off x="5763161" y="656924"/>
            <a:ext cx="6096000" cy="4093428"/>
          </a:xfrm>
          <a:prstGeom prst="rect">
            <a:avLst/>
          </a:prstGeom>
        </p:spPr>
        <p:txBody>
          <a:bodyPr>
            <a:spAutoFit/>
          </a:bodyPr>
          <a:lstStyle/>
          <a:p>
            <a:pPr hangingPunct="0"/>
            <a:r>
              <a:rPr lang="en-GB" altLang="en-US" sz="2000" b="1" dirty="0">
                <a:sym typeface="GillSans" charset="0"/>
              </a:rPr>
              <a:t>Curriculum for Wales 2022</a:t>
            </a:r>
          </a:p>
          <a:p>
            <a:pPr fontAlgn="base" hangingPunct="0"/>
            <a:endParaRPr lang="en-GB" sz="2000" b="1" dirty="0"/>
          </a:p>
          <a:p>
            <a:pPr lvl="0"/>
            <a:r>
              <a:rPr lang="en-GB" sz="2000" b="1" dirty="0"/>
              <a:t>Activity:  </a:t>
            </a:r>
            <a:r>
              <a:rPr lang="en-GB" sz="2000" dirty="0"/>
              <a:t>using the </a:t>
            </a:r>
            <a:r>
              <a:rPr lang="en-GB" sz="2000" u="sng" dirty="0"/>
              <a:t>rights poster </a:t>
            </a:r>
            <a:r>
              <a:rPr lang="en-GB" sz="2000" dirty="0"/>
              <a:t>and the </a:t>
            </a:r>
            <a:r>
              <a:rPr lang="en-GB" sz="2000" u="sng" dirty="0"/>
              <a:t>Four Purposes poster </a:t>
            </a:r>
            <a:r>
              <a:rPr lang="en-GB" sz="2000" dirty="0"/>
              <a:t>consider how rights are realised through the four purposes of the new curriculum. </a:t>
            </a:r>
          </a:p>
          <a:p>
            <a:pPr lvl="0"/>
            <a:endParaRPr lang="en-GB" sz="2000" dirty="0"/>
          </a:p>
          <a:p>
            <a:pPr marL="257175" indent="-257175">
              <a:buFont typeface="Arial" panose="020B0604020202020204" pitchFamily="34" charset="0"/>
              <a:buChar char="•"/>
            </a:pPr>
            <a:r>
              <a:rPr lang="en-GB" sz="2000" dirty="0"/>
              <a:t>ambitious, capable learners </a:t>
            </a:r>
          </a:p>
          <a:p>
            <a:pPr marL="257175" indent="-257175">
              <a:buFont typeface="Arial" panose="020B0604020202020204" pitchFamily="34" charset="0"/>
              <a:buChar char="•"/>
            </a:pPr>
            <a:r>
              <a:rPr lang="en-GB" sz="2000" dirty="0"/>
              <a:t>enterprising, creative contributors</a:t>
            </a:r>
          </a:p>
          <a:p>
            <a:pPr marL="257175" indent="-257175">
              <a:buFont typeface="Arial" panose="020B0604020202020204" pitchFamily="34" charset="0"/>
              <a:buChar char="•"/>
            </a:pPr>
            <a:r>
              <a:rPr lang="en-GB" sz="2000" dirty="0"/>
              <a:t>healthy, confident individuals </a:t>
            </a:r>
          </a:p>
          <a:p>
            <a:pPr marL="257175" indent="-257175">
              <a:buFont typeface="Arial" panose="020B0604020202020204" pitchFamily="34" charset="0"/>
              <a:buChar char="•"/>
            </a:pPr>
            <a:r>
              <a:rPr lang="en-GB" sz="2000" dirty="0"/>
              <a:t>ethical, informed citizens</a:t>
            </a:r>
          </a:p>
          <a:p>
            <a:pPr marL="257175" indent="-257175">
              <a:buFont typeface="Arial" panose="020B0604020202020204" pitchFamily="34" charset="0"/>
              <a:buChar char="•"/>
            </a:pPr>
            <a:endParaRPr lang="en-GB" sz="2000" dirty="0"/>
          </a:p>
          <a:p>
            <a:pPr lvl="0"/>
            <a:r>
              <a:rPr lang="en-GB" sz="2000" dirty="0"/>
              <a:t>Each group to map one purpose against relevant children’s rights. </a:t>
            </a:r>
          </a:p>
        </p:txBody>
      </p:sp>
    </p:spTree>
    <p:extLst>
      <p:ext uri="{BB962C8B-B14F-4D97-AF65-F5344CB8AC3E}">
        <p14:creationId xmlns:p14="http://schemas.microsoft.com/office/powerpoint/2010/main" val="390232319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GB" dirty="0"/>
          </a:p>
        </p:txBody>
      </p:sp>
      <p:pic>
        <p:nvPicPr>
          <p:cNvPr id="3" name="Picture 2">
            <a:hlinkClick r:id="rId3"/>
          </p:cNvPr>
          <p:cNvPicPr>
            <a:picLocks noChangeAspect="1"/>
          </p:cNvPicPr>
          <p:nvPr/>
        </p:nvPicPr>
        <p:blipFill>
          <a:blip r:embed="rId4"/>
          <a:stretch>
            <a:fillRect/>
          </a:stretch>
        </p:blipFill>
        <p:spPr>
          <a:xfrm>
            <a:off x="1800000" y="1512000"/>
            <a:ext cx="8593200" cy="4212000"/>
          </a:xfrm>
          <a:prstGeom prst="rect">
            <a:avLst/>
          </a:prstGeom>
        </p:spPr>
      </p:pic>
    </p:spTree>
    <p:extLst>
      <p:ext uri="{BB962C8B-B14F-4D97-AF65-F5344CB8AC3E}">
        <p14:creationId xmlns:p14="http://schemas.microsoft.com/office/powerpoint/2010/main" val="38972523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744654" y="2090853"/>
            <a:ext cx="5151864" cy="5300254"/>
          </a:xfrm>
        </p:spPr>
        <p:txBody>
          <a:bodyPr/>
          <a:lstStyle/>
          <a:p>
            <a:pPr marL="0" indent="0" algn="ctr">
              <a:buNone/>
            </a:pPr>
            <a:r>
              <a:rPr lang="en-GB" b="0" dirty="0">
                <a:solidFill>
                  <a:srgbClr val="FF0000"/>
                </a:solidFill>
                <a:hlinkClick r:id="rId3"/>
              </a:rPr>
              <a:t>Y </a:t>
            </a:r>
            <a:r>
              <a:rPr lang="en-GB" b="0" dirty="0" err="1">
                <a:solidFill>
                  <a:srgbClr val="FF0000"/>
                </a:solidFill>
                <a:hlinkClick r:id="rId3"/>
              </a:rPr>
              <a:t>Ffordd</a:t>
            </a:r>
            <a:r>
              <a:rPr lang="en-GB" b="0" dirty="0">
                <a:solidFill>
                  <a:srgbClr val="FF0000"/>
                </a:solidFill>
                <a:hlinkClick r:id="rId3"/>
              </a:rPr>
              <a:t> </a:t>
            </a:r>
            <a:r>
              <a:rPr lang="en-GB" b="0" dirty="0" err="1">
                <a:solidFill>
                  <a:srgbClr val="FF0000"/>
                </a:solidFill>
                <a:hlinkClick r:id="rId3"/>
              </a:rPr>
              <a:t>Gywir</a:t>
            </a:r>
            <a:r>
              <a:rPr lang="en-GB" b="0" dirty="0">
                <a:solidFill>
                  <a:srgbClr val="FF0000"/>
                </a:solidFill>
                <a:hlinkClick r:id="rId3"/>
              </a:rPr>
              <a:t> – Dull </a:t>
            </a:r>
            <a:r>
              <a:rPr lang="en-GB" b="0" dirty="0" err="1">
                <a:solidFill>
                  <a:srgbClr val="FF0000"/>
                </a:solidFill>
                <a:hlinkClick r:id="rId3"/>
              </a:rPr>
              <a:t>Gweithredu</a:t>
            </a:r>
            <a:r>
              <a:rPr lang="en-GB" b="0" dirty="0">
                <a:solidFill>
                  <a:srgbClr val="FF0000"/>
                </a:solidFill>
                <a:hlinkClick r:id="rId3"/>
              </a:rPr>
              <a:t> </a:t>
            </a:r>
            <a:r>
              <a:rPr lang="en-GB" b="0" dirty="0" err="1">
                <a:solidFill>
                  <a:srgbClr val="FF0000"/>
                </a:solidFill>
                <a:hlinkClick r:id="rId3"/>
              </a:rPr>
              <a:t>seiliedig</a:t>
            </a:r>
            <a:r>
              <a:rPr lang="en-GB" b="0" dirty="0">
                <a:solidFill>
                  <a:srgbClr val="FF0000"/>
                </a:solidFill>
                <a:hlinkClick r:id="rId3"/>
              </a:rPr>
              <a:t> </a:t>
            </a:r>
            <a:r>
              <a:rPr lang="en-GB" b="0" dirty="0" err="1">
                <a:solidFill>
                  <a:srgbClr val="FF0000"/>
                </a:solidFill>
                <a:hlinkClick r:id="rId3"/>
              </a:rPr>
              <a:t>ar</a:t>
            </a:r>
            <a:r>
              <a:rPr lang="en-GB" b="0" dirty="0">
                <a:solidFill>
                  <a:srgbClr val="FF0000"/>
                </a:solidFill>
                <a:hlinkClick r:id="rId3"/>
              </a:rPr>
              <a:t> </a:t>
            </a:r>
            <a:r>
              <a:rPr lang="en-GB" b="0" dirty="0" err="1">
                <a:solidFill>
                  <a:srgbClr val="FF0000"/>
                </a:solidFill>
                <a:hlinkClick r:id="rId3"/>
              </a:rPr>
              <a:t>Hawliau</a:t>
            </a:r>
            <a:r>
              <a:rPr lang="en-GB" b="0" dirty="0">
                <a:solidFill>
                  <a:srgbClr val="FF0000"/>
                </a:solidFill>
                <a:hlinkClick r:id="rId3"/>
              </a:rPr>
              <a:t> Plant i </a:t>
            </a:r>
            <a:r>
              <a:rPr lang="en-GB" b="0" dirty="0" err="1">
                <a:solidFill>
                  <a:srgbClr val="FF0000"/>
                </a:solidFill>
                <a:hlinkClick r:id="rId3"/>
              </a:rPr>
              <a:t>Addysg</a:t>
            </a:r>
            <a:r>
              <a:rPr lang="en-GB" b="0" dirty="0">
                <a:solidFill>
                  <a:srgbClr val="FF0000"/>
                </a:solidFill>
                <a:hlinkClick r:id="rId3"/>
              </a:rPr>
              <a:t> </a:t>
            </a:r>
            <a:r>
              <a:rPr lang="en-GB" b="0" dirty="0" err="1">
                <a:solidFill>
                  <a:srgbClr val="FF0000"/>
                </a:solidFill>
                <a:hlinkClick r:id="rId3"/>
              </a:rPr>
              <a:t>yng</a:t>
            </a:r>
            <a:r>
              <a:rPr lang="en-GB" b="0" dirty="0">
                <a:solidFill>
                  <a:srgbClr val="FF0000"/>
                </a:solidFill>
                <a:hlinkClick r:id="rId3"/>
              </a:rPr>
              <a:t> </a:t>
            </a:r>
            <a:r>
              <a:rPr lang="en-GB" b="0" dirty="0" err="1">
                <a:solidFill>
                  <a:srgbClr val="FF0000"/>
                </a:solidFill>
                <a:hlinkClick r:id="rId3"/>
              </a:rPr>
              <a:t>Nghymru</a:t>
            </a:r>
            <a:r>
              <a:rPr lang="en-GB" b="0" dirty="0">
                <a:solidFill>
                  <a:srgbClr val="FF0000"/>
                </a:solidFill>
                <a:hlinkClick r:id="rId3"/>
              </a:rPr>
              <a:t> </a:t>
            </a:r>
            <a:endParaRPr lang="en-GB" b="0" dirty="0">
              <a:solidFill>
                <a:srgbClr val="FF0000"/>
              </a:solidFill>
            </a:endParaRPr>
          </a:p>
          <a:p>
            <a:pPr marL="0" indent="0" defTabSz="685800">
              <a:spcBef>
                <a:spcPct val="0"/>
              </a:spcBef>
              <a:buNone/>
              <a:defRPr/>
            </a:pPr>
            <a:endParaRPr lang="en-GB" dirty="0">
              <a:solidFill>
                <a:srgbClr val="FF0000"/>
              </a:solidFill>
              <a:latin typeface="Calibri" panose="020F0502020204030204" pitchFamily="34" charset="0"/>
            </a:endParaRPr>
          </a:p>
          <a:p>
            <a:pPr marL="0" indent="-457200">
              <a:buSzPct val="100000"/>
              <a:defRPr sz="2800"/>
            </a:pPr>
            <a:endParaRPr lang="en-GB" dirty="0">
              <a:solidFill>
                <a:srgbClr val="FF0000"/>
              </a:solidFill>
              <a:latin typeface="+mn-lt"/>
            </a:endParaRPr>
          </a:p>
        </p:txBody>
      </p:sp>
      <p:sp>
        <p:nvSpPr>
          <p:cNvPr id="3" name="Rectangle 2"/>
          <p:cNvSpPr/>
          <p:nvPr/>
        </p:nvSpPr>
        <p:spPr>
          <a:xfrm>
            <a:off x="6088230" y="2090853"/>
            <a:ext cx="5292194" cy="2008242"/>
          </a:xfrm>
          <a:prstGeom prst="rect">
            <a:avLst/>
          </a:prstGeom>
        </p:spPr>
        <p:txBody>
          <a:bodyPr wrap="square">
            <a:spAutoFit/>
          </a:bodyPr>
          <a:lstStyle/>
          <a:p>
            <a:pPr algn="ctr" defTabSz="514350">
              <a:spcBef>
                <a:spcPts val="563"/>
              </a:spcBef>
            </a:pPr>
            <a:r>
              <a:rPr lang="en-GB" sz="2400" b="1" dirty="0">
                <a:solidFill>
                  <a:schemeClr val="tx2">
                    <a:lumMod val="75000"/>
                  </a:schemeClr>
                </a:solidFill>
                <a:hlinkClick r:id="rId4"/>
              </a:rPr>
              <a:t>The </a:t>
            </a:r>
            <a:r>
              <a:rPr lang="en-GB" sz="2400" b="1" dirty="0" smtClean="0">
                <a:solidFill>
                  <a:schemeClr val="tx2">
                    <a:lumMod val="75000"/>
                  </a:schemeClr>
                </a:solidFill>
                <a:hlinkClick r:id="rId4"/>
              </a:rPr>
              <a:t>Right </a:t>
            </a:r>
            <a:r>
              <a:rPr lang="en-GB" sz="2400" b="1" dirty="0">
                <a:solidFill>
                  <a:schemeClr val="tx2">
                    <a:lumMod val="75000"/>
                  </a:schemeClr>
                </a:solidFill>
                <a:hlinkClick r:id="rId4"/>
              </a:rPr>
              <a:t>Way – A Children’s Rights Approach </a:t>
            </a:r>
            <a:r>
              <a:rPr lang="en-GB" sz="2400" b="1" dirty="0" smtClean="0">
                <a:solidFill>
                  <a:schemeClr val="tx2">
                    <a:lumMod val="75000"/>
                  </a:schemeClr>
                </a:solidFill>
                <a:hlinkClick r:id="rId4"/>
              </a:rPr>
              <a:t>to </a:t>
            </a:r>
            <a:r>
              <a:rPr lang="en-GB" sz="2400" b="1" dirty="0">
                <a:solidFill>
                  <a:schemeClr val="tx2">
                    <a:lumMod val="75000"/>
                  </a:schemeClr>
                </a:solidFill>
                <a:hlinkClick r:id="rId4"/>
              </a:rPr>
              <a:t>Education in Wales</a:t>
            </a:r>
            <a:endParaRPr lang="en-GB" sz="2400" b="1" dirty="0">
              <a:solidFill>
                <a:schemeClr val="tx2">
                  <a:lumMod val="75000"/>
                </a:schemeClr>
              </a:solidFill>
            </a:endParaRPr>
          </a:p>
          <a:p>
            <a:pPr hangingPunct="0"/>
            <a:r>
              <a:rPr lang="en-GB" sz="2400" b="1" dirty="0" smtClean="0">
                <a:solidFill>
                  <a:schemeClr val="tx2">
                    <a:lumMod val="75000"/>
                  </a:schemeClr>
                </a:solidFill>
                <a:latin typeface="Calibri" panose="020F0502020204030204" pitchFamily="34" charset="0"/>
              </a:rPr>
              <a:t> </a:t>
            </a:r>
            <a:endParaRPr lang="en-GB" sz="2400" b="1" dirty="0">
              <a:solidFill>
                <a:schemeClr val="tx2">
                  <a:lumMod val="75000"/>
                </a:schemeClr>
              </a:solidFill>
              <a:latin typeface="Calibri" panose="020F0502020204030204" pitchFamily="34" charset="0"/>
            </a:endParaRPr>
          </a:p>
          <a:p>
            <a:pPr hangingPunct="0"/>
            <a:endParaRPr lang="en-GB" sz="2400" dirty="0">
              <a:latin typeface="+mj-lt"/>
            </a:endParaRPr>
          </a:p>
        </p:txBody>
      </p:sp>
    </p:spTree>
    <p:extLst>
      <p:ext uri="{BB962C8B-B14F-4D97-AF65-F5344CB8AC3E}">
        <p14:creationId xmlns:p14="http://schemas.microsoft.com/office/powerpoint/2010/main" val="307653915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490654" y="490653"/>
            <a:ext cx="5151864" cy="5300254"/>
          </a:xfrm>
        </p:spPr>
        <p:txBody>
          <a:bodyPr/>
          <a:lstStyle/>
          <a:p>
            <a:pPr marL="0" indent="0" defTabSz="685800">
              <a:spcBef>
                <a:spcPct val="0"/>
              </a:spcBef>
              <a:buNone/>
              <a:defRPr/>
            </a:pPr>
            <a:r>
              <a:rPr lang="en-GB" dirty="0" err="1" smtClean="0">
                <a:solidFill>
                  <a:srgbClr val="DE0058"/>
                </a:solidFill>
                <a:latin typeface="Calibri" panose="020F0502020204030204" pitchFamily="34" charset="0"/>
              </a:rPr>
              <a:t>Astudiaethau</a:t>
            </a:r>
            <a:r>
              <a:rPr lang="en-GB" dirty="0" smtClean="0">
                <a:solidFill>
                  <a:srgbClr val="DE0058"/>
                </a:solidFill>
                <a:latin typeface="Calibri" panose="020F0502020204030204" pitchFamily="34" charset="0"/>
              </a:rPr>
              <a:t> </a:t>
            </a:r>
            <a:r>
              <a:rPr lang="en-GB" dirty="0" err="1" smtClean="0">
                <a:solidFill>
                  <a:srgbClr val="DE0058"/>
                </a:solidFill>
                <a:latin typeface="Calibri" panose="020F0502020204030204" pitchFamily="34" charset="0"/>
              </a:rPr>
              <a:t>achos</a:t>
            </a:r>
            <a:r>
              <a:rPr lang="en-GB" dirty="0" smtClean="0">
                <a:solidFill>
                  <a:srgbClr val="DE0058"/>
                </a:solidFill>
                <a:latin typeface="Calibri" panose="020F0502020204030204" pitchFamily="34" charset="0"/>
              </a:rPr>
              <a:t> </a:t>
            </a:r>
          </a:p>
          <a:p>
            <a:pPr marL="0" indent="0" defTabSz="685800">
              <a:spcBef>
                <a:spcPct val="0"/>
              </a:spcBef>
              <a:buNone/>
              <a:defRPr/>
            </a:pPr>
            <a:endParaRPr lang="en-GB" dirty="0" smtClean="0">
              <a:solidFill>
                <a:srgbClr val="DE0058"/>
              </a:solidFill>
              <a:latin typeface="Calibri" panose="020F0502020204030204" pitchFamily="34" charset="0"/>
            </a:endParaRPr>
          </a:p>
          <a:p>
            <a:pPr marL="0" indent="0" defTabSz="685800">
              <a:spcBef>
                <a:spcPct val="0"/>
              </a:spcBef>
              <a:buNone/>
              <a:defRPr/>
            </a:pPr>
            <a:r>
              <a:rPr lang="en-GB" sz="2400" dirty="0" smtClean="0">
                <a:solidFill>
                  <a:srgbClr val="DE0058"/>
                </a:solidFill>
                <a:latin typeface="Calibri" panose="020F0502020204030204" pitchFamily="34" charset="0"/>
              </a:rPr>
              <a:t>GWEITHGAREDD: </a:t>
            </a:r>
            <a:r>
              <a:rPr lang="en-GB" sz="2400" b="0" dirty="0" err="1" smtClean="0">
                <a:solidFill>
                  <a:srgbClr val="DE0058"/>
                </a:solidFill>
                <a:latin typeface="Calibri" panose="020F0502020204030204" pitchFamily="34" charset="0"/>
              </a:rPr>
              <a:t>Gan</a:t>
            </a:r>
            <a:r>
              <a:rPr lang="en-GB" sz="2400" b="0" dirty="0" smtClean="0">
                <a:solidFill>
                  <a:srgbClr val="DE0058"/>
                </a:solidFill>
                <a:latin typeface="Calibri" panose="020F0502020204030204" pitchFamily="34" charset="0"/>
              </a:rPr>
              <a:t> </a:t>
            </a:r>
            <a:r>
              <a:rPr lang="en-GB" sz="2400" b="0" dirty="0" err="1">
                <a:solidFill>
                  <a:srgbClr val="DE0058"/>
                </a:solidFill>
                <a:latin typeface="Calibri" panose="020F0502020204030204" pitchFamily="34" charset="0"/>
              </a:rPr>
              <a:t>ddefnyddio</a:t>
            </a:r>
            <a:r>
              <a:rPr lang="en-GB" sz="2400" b="0" dirty="0">
                <a:solidFill>
                  <a:srgbClr val="DE0058"/>
                </a:solidFill>
                <a:latin typeface="Calibri" panose="020F0502020204030204" pitchFamily="34" charset="0"/>
              </a:rPr>
              <a:t> </a:t>
            </a:r>
            <a:r>
              <a:rPr lang="en-GB" sz="2400" b="0" dirty="0" err="1">
                <a:solidFill>
                  <a:srgbClr val="DE0058"/>
                </a:solidFill>
                <a:latin typeface="Calibri" panose="020F0502020204030204" pitchFamily="34" charset="0"/>
              </a:rPr>
              <a:t>sampl</a:t>
            </a:r>
            <a:r>
              <a:rPr lang="en-GB" sz="2400" b="0" dirty="0">
                <a:solidFill>
                  <a:srgbClr val="DE0058"/>
                </a:solidFill>
                <a:latin typeface="Calibri" panose="020F0502020204030204" pitchFamily="34" charset="0"/>
              </a:rPr>
              <a:t> o </a:t>
            </a:r>
            <a:r>
              <a:rPr lang="en-GB" sz="2400" b="0" dirty="0" err="1">
                <a:solidFill>
                  <a:srgbClr val="DE0058"/>
                </a:solidFill>
                <a:latin typeface="Calibri" panose="020F0502020204030204" pitchFamily="34" charset="0"/>
              </a:rPr>
              <a:t>astudiaethau</a:t>
            </a:r>
            <a:r>
              <a:rPr lang="en-GB" sz="2400" b="0" dirty="0">
                <a:solidFill>
                  <a:srgbClr val="DE0058"/>
                </a:solidFill>
                <a:latin typeface="Calibri" panose="020F0502020204030204" pitchFamily="34" charset="0"/>
              </a:rPr>
              <a:t> </a:t>
            </a:r>
            <a:r>
              <a:rPr lang="en-GB" sz="2400" b="0" dirty="0" err="1">
                <a:solidFill>
                  <a:srgbClr val="DE0058"/>
                </a:solidFill>
                <a:latin typeface="Calibri" panose="020F0502020204030204" pitchFamily="34" charset="0"/>
              </a:rPr>
              <a:t>achos</a:t>
            </a:r>
            <a:r>
              <a:rPr lang="en-GB" sz="2400" b="0" dirty="0">
                <a:solidFill>
                  <a:srgbClr val="DE0058"/>
                </a:solidFill>
                <a:latin typeface="Calibri" panose="020F0502020204030204" pitchFamily="34" charset="0"/>
              </a:rPr>
              <a:t> </a:t>
            </a:r>
            <a:r>
              <a:rPr lang="en-GB" sz="2400" b="0" dirty="0" err="1">
                <a:solidFill>
                  <a:srgbClr val="DE0058"/>
                </a:solidFill>
                <a:latin typeface="Calibri" panose="020F0502020204030204" pitchFamily="34" charset="0"/>
              </a:rPr>
              <a:t>o’r</a:t>
            </a:r>
            <a:r>
              <a:rPr lang="en-GB" sz="2400" b="0" dirty="0">
                <a:solidFill>
                  <a:srgbClr val="DE0058"/>
                </a:solidFill>
                <a:latin typeface="Calibri" panose="020F0502020204030204" pitchFamily="34" charset="0"/>
              </a:rPr>
              <a:t> </a:t>
            </a:r>
            <a:r>
              <a:rPr lang="en-GB" sz="2400" b="0" dirty="0" err="1">
                <a:solidFill>
                  <a:srgbClr val="DE0058"/>
                </a:solidFill>
                <a:latin typeface="Calibri" panose="020F0502020204030204" pitchFamily="34" charset="0"/>
              </a:rPr>
              <a:t>Ffordd</a:t>
            </a:r>
            <a:r>
              <a:rPr lang="en-GB" sz="2400" b="0" dirty="0">
                <a:solidFill>
                  <a:srgbClr val="DE0058"/>
                </a:solidFill>
                <a:latin typeface="Calibri" panose="020F0502020204030204" pitchFamily="34" charset="0"/>
              </a:rPr>
              <a:t> </a:t>
            </a:r>
            <a:r>
              <a:rPr lang="en-GB" sz="2400" b="0" dirty="0" err="1">
                <a:solidFill>
                  <a:srgbClr val="DE0058"/>
                </a:solidFill>
                <a:latin typeface="Calibri" panose="020F0502020204030204" pitchFamily="34" charset="0"/>
              </a:rPr>
              <a:t>Gywir</a:t>
            </a:r>
            <a:r>
              <a:rPr lang="en-GB" sz="2400" b="0" dirty="0">
                <a:solidFill>
                  <a:srgbClr val="DE0058"/>
                </a:solidFill>
                <a:latin typeface="Calibri" panose="020F0502020204030204" pitchFamily="34" charset="0"/>
              </a:rPr>
              <a:t> i Addysg ac </a:t>
            </a:r>
            <a:r>
              <a:rPr lang="en-GB" sz="2400" b="0" dirty="0" err="1">
                <a:solidFill>
                  <a:srgbClr val="DE0058"/>
                </a:solidFill>
                <a:latin typeface="Calibri" panose="020F0502020204030204" pitchFamily="34" charset="0"/>
              </a:rPr>
              <a:t>Awgrymiadau</a:t>
            </a:r>
            <a:r>
              <a:rPr lang="en-GB" sz="2400" b="0" dirty="0">
                <a:solidFill>
                  <a:srgbClr val="DE0058"/>
                </a:solidFill>
                <a:latin typeface="Calibri" panose="020F0502020204030204" pitchFamily="34" charset="0"/>
              </a:rPr>
              <a:t> </a:t>
            </a:r>
            <a:r>
              <a:rPr lang="en-GB" sz="2400" b="0" dirty="0" err="1">
                <a:solidFill>
                  <a:srgbClr val="DE0058"/>
                </a:solidFill>
                <a:latin typeface="Calibri" panose="020F0502020204030204" pitchFamily="34" charset="0"/>
              </a:rPr>
              <a:t>Gwych</a:t>
            </a:r>
            <a:r>
              <a:rPr lang="en-GB" sz="2400" b="0" dirty="0">
                <a:solidFill>
                  <a:srgbClr val="DE0058"/>
                </a:solidFill>
                <a:latin typeface="Calibri" panose="020F0502020204030204" pitchFamily="34" charset="0"/>
              </a:rPr>
              <a:t>, </a:t>
            </a:r>
            <a:r>
              <a:rPr lang="en-GB" sz="2400" b="0" dirty="0" err="1">
                <a:solidFill>
                  <a:srgbClr val="DE0058"/>
                </a:solidFill>
                <a:latin typeface="Calibri" panose="020F0502020204030204" pitchFamily="34" charset="0"/>
              </a:rPr>
              <a:t>gwnewch</a:t>
            </a:r>
            <a:r>
              <a:rPr lang="en-GB" sz="2400" b="0" dirty="0">
                <a:solidFill>
                  <a:srgbClr val="DE0058"/>
                </a:solidFill>
                <a:latin typeface="Calibri" panose="020F0502020204030204" pitchFamily="34" charset="0"/>
              </a:rPr>
              <a:t> </a:t>
            </a:r>
            <a:r>
              <a:rPr lang="en-GB" sz="2400" b="0" dirty="0" err="1">
                <a:solidFill>
                  <a:srgbClr val="DE0058"/>
                </a:solidFill>
                <a:latin typeface="Calibri" panose="020F0502020204030204" pitchFamily="34" charset="0"/>
              </a:rPr>
              <a:t>gynlluniau</a:t>
            </a:r>
            <a:r>
              <a:rPr lang="en-GB" sz="2400" b="0" dirty="0">
                <a:solidFill>
                  <a:srgbClr val="DE0058"/>
                </a:solidFill>
                <a:latin typeface="Calibri" panose="020F0502020204030204" pitchFamily="34" charset="0"/>
              </a:rPr>
              <a:t> i </a:t>
            </a:r>
            <a:r>
              <a:rPr lang="en-GB" sz="2400" b="0" dirty="0" err="1">
                <a:solidFill>
                  <a:srgbClr val="DE0058"/>
                </a:solidFill>
                <a:latin typeface="Calibri" panose="020F0502020204030204" pitchFamily="34" charset="0"/>
              </a:rPr>
              <a:t>Wireddu</a:t>
            </a:r>
            <a:r>
              <a:rPr lang="en-GB" sz="2400" b="0" dirty="0">
                <a:solidFill>
                  <a:srgbClr val="DE0058"/>
                </a:solidFill>
                <a:latin typeface="Calibri" panose="020F0502020204030204" pitchFamily="34" charset="0"/>
              </a:rPr>
              <a:t> </a:t>
            </a:r>
            <a:r>
              <a:rPr lang="en-GB" sz="2400" b="0" dirty="0" err="1">
                <a:solidFill>
                  <a:srgbClr val="DE0058"/>
                </a:solidFill>
                <a:latin typeface="Calibri" panose="020F0502020204030204" pitchFamily="34" charset="0"/>
              </a:rPr>
              <a:t>Hawliau</a:t>
            </a:r>
            <a:r>
              <a:rPr lang="en-GB" sz="2400" b="0" dirty="0">
                <a:solidFill>
                  <a:srgbClr val="DE0058"/>
                </a:solidFill>
                <a:latin typeface="Calibri" panose="020F0502020204030204" pitchFamily="34" charset="0"/>
              </a:rPr>
              <a:t>. </a:t>
            </a:r>
            <a:r>
              <a:rPr lang="en-GB" sz="2400" b="0" dirty="0" err="1">
                <a:solidFill>
                  <a:srgbClr val="DE0058"/>
                </a:solidFill>
                <a:latin typeface="Calibri" panose="020F0502020204030204" pitchFamily="34" charset="0"/>
              </a:rPr>
              <a:t>Ffurfiwch</a:t>
            </a:r>
            <a:r>
              <a:rPr lang="en-GB" sz="2400" b="0" dirty="0">
                <a:solidFill>
                  <a:srgbClr val="DE0058"/>
                </a:solidFill>
                <a:latin typeface="Calibri" panose="020F0502020204030204" pitchFamily="34" charset="0"/>
              </a:rPr>
              <a:t> </a:t>
            </a:r>
            <a:r>
              <a:rPr lang="en-GB" sz="2400" b="0" dirty="0" err="1">
                <a:solidFill>
                  <a:srgbClr val="DE0058"/>
                </a:solidFill>
                <a:latin typeface="Calibri" panose="020F0502020204030204" pitchFamily="34" charset="0"/>
              </a:rPr>
              <a:t>grwpiau</a:t>
            </a:r>
            <a:r>
              <a:rPr lang="en-GB" sz="2400" b="0" dirty="0">
                <a:solidFill>
                  <a:srgbClr val="DE0058"/>
                </a:solidFill>
                <a:latin typeface="Calibri" panose="020F0502020204030204" pitchFamily="34" charset="0"/>
              </a:rPr>
              <a:t> i </a:t>
            </a:r>
            <a:r>
              <a:rPr lang="en-GB" sz="2400" b="0" dirty="0" err="1">
                <a:solidFill>
                  <a:srgbClr val="DE0058"/>
                </a:solidFill>
                <a:latin typeface="Calibri" panose="020F0502020204030204" pitchFamily="34" charset="0"/>
              </a:rPr>
              <a:t>edrych</a:t>
            </a:r>
            <a:r>
              <a:rPr lang="en-GB" sz="2400" b="0" dirty="0">
                <a:solidFill>
                  <a:srgbClr val="DE0058"/>
                </a:solidFill>
                <a:latin typeface="Calibri" panose="020F0502020204030204" pitchFamily="34" charset="0"/>
              </a:rPr>
              <a:t> </a:t>
            </a:r>
            <a:r>
              <a:rPr lang="en-GB" sz="2400" b="0" dirty="0" err="1">
                <a:solidFill>
                  <a:srgbClr val="DE0058"/>
                </a:solidFill>
                <a:latin typeface="Calibri" panose="020F0502020204030204" pitchFamily="34" charset="0"/>
              </a:rPr>
              <a:t>ar</a:t>
            </a:r>
            <a:r>
              <a:rPr lang="en-GB" sz="2400" b="0" dirty="0">
                <a:solidFill>
                  <a:srgbClr val="DE0058"/>
                </a:solidFill>
                <a:latin typeface="Calibri" panose="020F0502020204030204" pitchFamily="34" charset="0"/>
              </a:rPr>
              <a:t> </a:t>
            </a:r>
            <a:r>
              <a:rPr lang="en-GB" sz="2400" b="0" dirty="0" err="1">
                <a:solidFill>
                  <a:srgbClr val="DE0058"/>
                </a:solidFill>
                <a:latin typeface="Calibri" panose="020F0502020204030204" pitchFamily="34" charset="0"/>
              </a:rPr>
              <a:t>astudiaethau</a:t>
            </a:r>
            <a:r>
              <a:rPr lang="en-GB" sz="2400" b="0" dirty="0">
                <a:solidFill>
                  <a:srgbClr val="DE0058"/>
                </a:solidFill>
                <a:latin typeface="Calibri" panose="020F0502020204030204" pitchFamily="34" charset="0"/>
              </a:rPr>
              <a:t> </a:t>
            </a:r>
            <a:r>
              <a:rPr lang="en-GB" sz="2400" b="0" dirty="0" err="1">
                <a:solidFill>
                  <a:srgbClr val="DE0058"/>
                </a:solidFill>
                <a:latin typeface="Calibri" panose="020F0502020204030204" pitchFamily="34" charset="0"/>
              </a:rPr>
              <a:t>achos</a:t>
            </a:r>
            <a:r>
              <a:rPr lang="en-GB" sz="2400" b="0" dirty="0">
                <a:solidFill>
                  <a:srgbClr val="DE0058"/>
                </a:solidFill>
                <a:latin typeface="Calibri" panose="020F0502020204030204" pitchFamily="34" charset="0"/>
              </a:rPr>
              <a:t> </a:t>
            </a:r>
            <a:r>
              <a:rPr lang="en-GB" sz="2400" b="0" dirty="0" err="1">
                <a:solidFill>
                  <a:srgbClr val="DE0058"/>
                </a:solidFill>
                <a:latin typeface="Calibri" panose="020F0502020204030204" pitchFamily="34" charset="0"/>
              </a:rPr>
              <a:t>sy’n</a:t>
            </a:r>
            <a:r>
              <a:rPr lang="en-GB" sz="2400" b="0" dirty="0">
                <a:solidFill>
                  <a:srgbClr val="DE0058"/>
                </a:solidFill>
                <a:latin typeface="Calibri" panose="020F0502020204030204" pitchFamily="34" charset="0"/>
              </a:rPr>
              <a:t> </a:t>
            </a:r>
            <a:r>
              <a:rPr lang="en-GB" sz="2400" b="0" dirty="0" err="1">
                <a:solidFill>
                  <a:srgbClr val="DE0058"/>
                </a:solidFill>
                <a:latin typeface="Calibri" panose="020F0502020204030204" pitchFamily="34" charset="0"/>
              </a:rPr>
              <a:t>ymwneud</a:t>
            </a:r>
            <a:r>
              <a:rPr lang="en-GB" sz="2400" b="0" dirty="0">
                <a:solidFill>
                  <a:srgbClr val="DE0058"/>
                </a:solidFill>
                <a:latin typeface="Calibri" panose="020F0502020204030204" pitchFamily="34" charset="0"/>
              </a:rPr>
              <a:t> ag un </a:t>
            </a:r>
            <a:r>
              <a:rPr lang="en-GB" sz="2400" b="0" dirty="0" err="1">
                <a:solidFill>
                  <a:srgbClr val="DE0058"/>
                </a:solidFill>
                <a:latin typeface="Calibri" panose="020F0502020204030204" pitchFamily="34" charset="0"/>
              </a:rPr>
              <a:t>o’r</a:t>
            </a:r>
            <a:r>
              <a:rPr lang="en-GB" sz="2400" b="0" dirty="0">
                <a:solidFill>
                  <a:srgbClr val="DE0058"/>
                </a:solidFill>
                <a:latin typeface="Calibri" panose="020F0502020204030204" pitchFamily="34" charset="0"/>
              </a:rPr>
              <a:t> </a:t>
            </a:r>
            <a:r>
              <a:rPr lang="en-GB" sz="2400" b="0" dirty="0" err="1">
                <a:solidFill>
                  <a:srgbClr val="DE0058"/>
                </a:solidFill>
                <a:latin typeface="Calibri" panose="020F0502020204030204" pitchFamily="34" charset="0"/>
              </a:rPr>
              <a:t>egwyddorion</a:t>
            </a:r>
            <a:r>
              <a:rPr lang="en-GB" sz="2400" b="0" dirty="0">
                <a:solidFill>
                  <a:srgbClr val="DE0058"/>
                </a:solidFill>
                <a:latin typeface="Calibri" panose="020F0502020204030204" pitchFamily="34" charset="0"/>
              </a:rPr>
              <a:t> ac </a:t>
            </a:r>
            <a:r>
              <a:rPr lang="en-GB" sz="2400" b="0" dirty="0" err="1">
                <a:solidFill>
                  <a:srgbClr val="DE0058"/>
                </a:solidFill>
                <a:latin typeface="Calibri" panose="020F0502020204030204" pitchFamily="34" charset="0"/>
              </a:rPr>
              <a:t>ystyriwch</a:t>
            </a:r>
            <a:r>
              <a:rPr lang="en-GB" sz="2400" b="0" dirty="0">
                <a:solidFill>
                  <a:srgbClr val="DE0058"/>
                </a:solidFill>
                <a:latin typeface="Calibri" panose="020F0502020204030204" pitchFamily="34" charset="0"/>
              </a:rPr>
              <a:t> </a:t>
            </a:r>
            <a:r>
              <a:rPr lang="en-GB" sz="2400" b="0" dirty="0" err="1">
                <a:solidFill>
                  <a:srgbClr val="DE0058"/>
                </a:solidFill>
                <a:latin typeface="Calibri" panose="020F0502020204030204" pitchFamily="34" charset="0"/>
              </a:rPr>
              <a:t>sut</a:t>
            </a:r>
            <a:r>
              <a:rPr lang="en-GB" sz="2400" b="0" dirty="0">
                <a:solidFill>
                  <a:srgbClr val="DE0058"/>
                </a:solidFill>
                <a:latin typeface="Calibri" panose="020F0502020204030204" pitchFamily="34" charset="0"/>
              </a:rPr>
              <a:t> </a:t>
            </a:r>
            <a:r>
              <a:rPr lang="en-GB" sz="2400" b="0" dirty="0" err="1">
                <a:solidFill>
                  <a:srgbClr val="DE0058"/>
                </a:solidFill>
                <a:latin typeface="Calibri" panose="020F0502020204030204" pitchFamily="34" charset="0"/>
              </a:rPr>
              <a:t>gallwch</a:t>
            </a:r>
            <a:r>
              <a:rPr lang="en-GB" sz="2400" b="0" dirty="0">
                <a:solidFill>
                  <a:srgbClr val="DE0058"/>
                </a:solidFill>
                <a:latin typeface="Calibri" panose="020F0502020204030204" pitchFamily="34" charset="0"/>
              </a:rPr>
              <a:t> chi </a:t>
            </a:r>
            <a:r>
              <a:rPr lang="en-GB" sz="2400" b="0" dirty="0" err="1">
                <a:solidFill>
                  <a:srgbClr val="DE0058"/>
                </a:solidFill>
                <a:latin typeface="Calibri" panose="020F0502020204030204" pitchFamily="34" charset="0"/>
              </a:rPr>
              <a:t>ddefnyddio’r</a:t>
            </a:r>
            <a:r>
              <a:rPr lang="en-GB" sz="2400" b="0" dirty="0">
                <a:solidFill>
                  <a:srgbClr val="DE0058"/>
                </a:solidFill>
                <a:latin typeface="Calibri" panose="020F0502020204030204" pitchFamily="34" charset="0"/>
              </a:rPr>
              <a:t> </a:t>
            </a:r>
            <a:r>
              <a:rPr lang="en-GB" sz="2400" b="0" dirty="0" err="1">
                <a:solidFill>
                  <a:srgbClr val="DE0058"/>
                </a:solidFill>
                <a:latin typeface="Calibri" panose="020F0502020204030204" pitchFamily="34" charset="0"/>
              </a:rPr>
              <a:t>enghreifftiau</a:t>
            </a:r>
            <a:r>
              <a:rPr lang="en-GB" sz="2400" b="0" dirty="0">
                <a:solidFill>
                  <a:srgbClr val="DE0058"/>
                </a:solidFill>
                <a:latin typeface="Calibri" panose="020F0502020204030204" pitchFamily="34" charset="0"/>
              </a:rPr>
              <a:t> </a:t>
            </a:r>
            <a:r>
              <a:rPr lang="en-GB" sz="2400" b="0" dirty="0" err="1">
                <a:solidFill>
                  <a:srgbClr val="DE0058"/>
                </a:solidFill>
                <a:latin typeface="Calibri" panose="020F0502020204030204" pitchFamily="34" charset="0"/>
              </a:rPr>
              <a:t>hyn</a:t>
            </a:r>
            <a:r>
              <a:rPr lang="en-GB" sz="2400" b="0" dirty="0">
                <a:solidFill>
                  <a:srgbClr val="DE0058"/>
                </a:solidFill>
                <a:latin typeface="Calibri" panose="020F0502020204030204" pitchFamily="34" charset="0"/>
              </a:rPr>
              <a:t> i </a:t>
            </a:r>
            <a:r>
              <a:rPr lang="en-GB" sz="2400" b="0" dirty="0" err="1">
                <a:solidFill>
                  <a:srgbClr val="DE0058"/>
                </a:solidFill>
                <a:latin typeface="Calibri" panose="020F0502020204030204" pitchFamily="34" charset="0"/>
              </a:rPr>
              <a:t>ddylanwadu</a:t>
            </a:r>
            <a:r>
              <a:rPr lang="en-GB" sz="2400" b="0" dirty="0">
                <a:solidFill>
                  <a:srgbClr val="DE0058"/>
                </a:solidFill>
                <a:latin typeface="Calibri" panose="020F0502020204030204" pitchFamily="34" charset="0"/>
              </a:rPr>
              <a:t> </a:t>
            </a:r>
            <a:r>
              <a:rPr lang="en-GB" sz="2400" b="0" dirty="0" err="1">
                <a:solidFill>
                  <a:srgbClr val="DE0058"/>
                </a:solidFill>
                <a:latin typeface="Calibri" panose="020F0502020204030204" pitchFamily="34" charset="0"/>
              </a:rPr>
              <a:t>ar</a:t>
            </a:r>
            <a:r>
              <a:rPr lang="en-GB" sz="2400" b="0" dirty="0">
                <a:solidFill>
                  <a:srgbClr val="DE0058"/>
                </a:solidFill>
                <a:latin typeface="Calibri" panose="020F0502020204030204" pitchFamily="34" charset="0"/>
              </a:rPr>
              <a:t> </a:t>
            </a:r>
            <a:r>
              <a:rPr lang="en-GB" sz="2400" b="0" dirty="0" err="1">
                <a:solidFill>
                  <a:srgbClr val="DE0058"/>
                </a:solidFill>
                <a:latin typeface="Calibri" panose="020F0502020204030204" pitchFamily="34" charset="0"/>
              </a:rPr>
              <a:t>eich</a:t>
            </a:r>
            <a:r>
              <a:rPr lang="en-GB" sz="2400" b="0" dirty="0">
                <a:solidFill>
                  <a:srgbClr val="DE0058"/>
                </a:solidFill>
                <a:latin typeface="Calibri" panose="020F0502020204030204" pitchFamily="34" charset="0"/>
              </a:rPr>
              <a:t> </a:t>
            </a:r>
            <a:r>
              <a:rPr lang="en-GB" sz="2400" b="0" dirty="0" err="1">
                <a:solidFill>
                  <a:srgbClr val="DE0058"/>
                </a:solidFill>
                <a:latin typeface="Calibri" panose="020F0502020204030204" pitchFamily="34" charset="0"/>
              </a:rPr>
              <a:t>ymarfer</a:t>
            </a:r>
            <a:r>
              <a:rPr lang="en-GB" sz="2400" b="0" dirty="0">
                <a:solidFill>
                  <a:srgbClr val="DE0058"/>
                </a:solidFill>
                <a:latin typeface="Calibri" panose="020F0502020204030204" pitchFamily="34" charset="0"/>
              </a:rPr>
              <a:t> </a:t>
            </a:r>
            <a:r>
              <a:rPr lang="en-GB" sz="2400" b="0" dirty="0" err="1">
                <a:solidFill>
                  <a:srgbClr val="DE0058"/>
                </a:solidFill>
                <a:latin typeface="Calibri" panose="020F0502020204030204" pitchFamily="34" charset="0"/>
              </a:rPr>
              <a:t>eich</a:t>
            </a:r>
            <a:r>
              <a:rPr lang="en-GB" sz="2400" b="0" dirty="0">
                <a:solidFill>
                  <a:srgbClr val="DE0058"/>
                </a:solidFill>
                <a:latin typeface="Calibri" panose="020F0502020204030204" pitchFamily="34" charset="0"/>
              </a:rPr>
              <a:t> </a:t>
            </a:r>
            <a:r>
              <a:rPr lang="en-GB" sz="2400" b="0" dirty="0" err="1">
                <a:solidFill>
                  <a:srgbClr val="DE0058"/>
                </a:solidFill>
                <a:latin typeface="Calibri" panose="020F0502020204030204" pitchFamily="34" charset="0"/>
              </a:rPr>
              <a:t>hun</a:t>
            </a:r>
            <a:r>
              <a:rPr lang="en-GB" sz="2400" b="0" dirty="0">
                <a:solidFill>
                  <a:srgbClr val="DE0058"/>
                </a:solidFill>
                <a:latin typeface="Calibri" panose="020F0502020204030204" pitchFamily="34" charset="0"/>
              </a:rPr>
              <a:t>.  </a:t>
            </a:r>
          </a:p>
          <a:p>
            <a:pPr marL="0" indent="0" defTabSz="685800">
              <a:spcBef>
                <a:spcPct val="0"/>
              </a:spcBef>
              <a:buNone/>
              <a:defRPr/>
            </a:pPr>
            <a:endParaRPr lang="en-GB" dirty="0">
              <a:solidFill>
                <a:srgbClr val="DE0058"/>
              </a:solidFill>
              <a:latin typeface="Calibri" panose="020F0502020204030204" pitchFamily="34" charset="0"/>
            </a:endParaRPr>
          </a:p>
          <a:p>
            <a:pPr marL="0" indent="-457200">
              <a:buSzPct val="100000"/>
              <a:defRPr sz="2800"/>
            </a:pPr>
            <a:endParaRPr lang="en-GB" dirty="0">
              <a:latin typeface="+mn-lt"/>
            </a:endParaRPr>
          </a:p>
        </p:txBody>
      </p:sp>
      <p:sp>
        <p:nvSpPr>
          <p:cNvPr id="3" name="Rectangle 2"/>
          <p:cNvSpPr/>
          <p:nvPr/>
        </p:nvSpPr>
        <p:spPr>
          <a:xfrm>
            <a:off x="6047889" y="490653"/>
            <a:ext cx="5292194" cy="4154984"/>
          </a:xfrm>
          <a:prstGeom prst="rect">
            <a:avLst/>
          </a:prstGeom>
        </p:spPr>
        <p:txBody>
          <a:bodyPr wrap="square">
            <a:spAutoFit/>
          </a:bodyPr>
          <a:lstStyle/>
          <a:p>
            <a:pPr hangingPunct="0"/>
            <a:r>
              <a:rPr lang="en-GB" sz="2400" b="1" dirty="0">
                <a:latin typeface="Calibri" panose="020F0502020204030204" pitchFamily="34" charset="0"/>
              </a:rPr>
              <a:t>Case </a:t>
            </a:r>
            <a:r>
              <a:rPr lang="en-GB" sz="2400" b="1" dirty="0" smtClean="0">
                <a:latin typeface="Calibri" panose="020F0502020204030204" pitchFamily="34" charset="0"/>
              </a:rPr>
              <a:t>studies</a:t>
            </a:r>
          </a:p>
          <a:p>
            <a:pPr hangingPunct="0"/>
            <a:endParaRPr lang="en-GB" sz="2400" b="1" dirty="0">
              <a:latin typeface="Calibri" panose="020F0502020204030204" pitchFamily="34" charset="0"/>
            </a:endParaRPr>
          </a:p>
          <a:p>
            <a:pPr hangingPunct="0"/>
            <a:r>
              <a:rPr lang="en-GB" sz="2400" b="1" dirty="0" smtClean="0">
                <a:latin typeface="Calibri" panose="020F0502020204030204" pitchFamily="34" charset="0"/>
              </a:rPr>
              <a:t>ACTIVITY: </a:t>
            </a:r>
            <a:r>
              <a:rPr lang="en-GB" sz="2400" dirty="0" smtClean="0">
                <a:latin typeface="Calibri" panose="020F0502020204030204" pitchFamily="34" charset="0"/>
              </a:rPr>
              <a:t>Using </a:t>
            </a:r>
            <a:r>
              <a:rPr lang="en-GB" sz="2400" dirty="0">
                <a:latin typeface="Calibri" panose="020F0502020204030204" pitchFamily="34" charset="0"/>
              </a:rPr>
              <a:t>a sample of </a:t>
            </a:r>
            <a:r>
              <a:rPr lang="en-GB" sz="2400" u="sng" dirty="0">
                <a:latin typeface="Calibri" panose="020F0502020204030204" pitchFamily="34" charset="0"/>
              </a:rPr>
              <a:t>case studies </a:t>
            </a:r>
            <a:r>
              <a:rPr lang="en-GB" sz="2400" dirty="0">
                <a:latin typeface="Calibri" panose="020F0502020204030204" pitchFamily="34" charset="0"/>
              </a:rPr>
              <a:t>from the Right Way to Education and </a:t>
            </a:r>
            <a:r>
              <a:rPr lang="en-GB" sz="2400" u="sng" dirty="0">
                <a:latin typeface="Calibri" panose="020F0502020204030204" pitchFamily="34" charset="0"/>
              </a:rPr>
              <a:t>Top Tips, make plans to Make Rights a Reality</a:t>
            </a:r>
            <a:r>
              <a:rPr lang="en-GB" sz="2400" dirty="0">
                <a:latin typeface="Calibri" panose="020F0502020204030204" pitchFamily="34" charset="0"/>
              </a:rPr>
              <a:t>. Split into groups to look at case studies around one of the principles and consider how you can use these examples to influence your own practice. </a:t>
            </a:r>
          </a:p>
          <a:p>
            <a:pPr hangingPunct="0"/>
            <a:r>
              <a:rPr lang="en-GB" sz="2400" b="1" dirty="0" smtClean="0">
                <a:latin typeface="Calibri" panose="020F0502020204030204" pitchFamily="34" charset="0"/>
              </a:rPr>
              <a:t> </a:t>
            </a:r>
            <a:endParaRPr lang="en-GB" sz="2400" b="1" dirty="0">
              <a:latin typeface="Calibri" panose="020F0502020204030204" pitchFamily="34" charset="0"/>
            </a:endParaRPr>
          </a:p>
          <a:p>
            <a:pPr hangingPunct="0"/>
            <a:endParaRPr lang="en-GB" sz="2400" dirty="0">
              <a:latin typeface="+mj-lt"/>
            </a:endParaRPr>
          </a:p>
        </p:txBody>
      </p:sp>
    </p:spTree>
    <p:extLst>
      <p:ext uri="{BB962C8B-B14F-4D97-AF65-F5344CB8AC3E}">
        <p14:creationId xmlns:p14="http://schemas.microsoft.com/office/powerpoint/2010/main" val="113352035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604954" y="661792"/>
            <a:ext cx="5151864" cy="5300254"/>
          </a:xfrm>
        </p:spPr>
        <p:txBody>
          <a:bodyPr/>
          <a:lstStyle/>
          <a:p>
            <a:pPr defTabSz="339038" fontAlgn="base">
              <a:spcBef>
                <a:spcPct val="0"/>
              </a:spcBef>
              <a:spcAft>
                <a:spcPct val="0"/>
              </a:spcAft>
              <a:defRPr/>
            </a:pPr>
            <a:r>
              <a:rPr lang="en-US" altLang="en-US" sz="2400" b="0" dirty="0">
                <a:latin typeface="+mn-lt"/>
                <a:sym typeface="GillSans" charset="0"/>
              </a:rPr>
              <a:t>Mae </a:t>
            </a:r>
            <a:r>
              <a:rPr lang="en-US" altLang="en-US" sz="2400" b="0" dirty="0" err="1">
                <a:latin typeface="+mn-lt"/>
                <a:sym typeface="GillSans" charset="0"/>
              </a:rPr>
              <a:t>cynlluniau</a:t>
            </a:r>
            <a:r>
              <a:rPr lang="en-US" altLang="en-US" sz="2400" b="0" dirty="0">
                <a:latin typeface="+mn-lt"/>
                <a:sym typeface="GillSans" charset="0"/>
              </a:rPr>
              <a:t> </a:t>
            </a:r>
            <a:r>
              <a:rPr lang="en-US" altLang="en-US" sz="2400" b="0" dirty="0" err="1">
                <a:latin typeface="+mn-lt"/>
                <a:sym typeface="GillSans" charset="0"/>
              </a:rPr>
              <a:t>Llysgenhadon</a:t>
            </a:r>
            <a:r>
              <a:rPr lang="en-US" altLang="en-US" sz="2400" b="0" dirty="0">
                <a:latin typeface="+mn-lt"/>
                <a:sym typeface="GillSans" charset="0"/>
              </a:rPr>
              <a:t> </a:t>
            </a:r>
            <a:r>
              <a:rPr lang="en-US" altLang="en-US" sz="2400" b="0" dirty="0" err="1">
                <a:latin typeface="+mn-lt"/>
                <a:sym typeface="GillSans" charset="0"/>
              </a:rPr>
              <a:t>Comisiynydd</a:t>
            </a:r>
            <a:r>
              <a:rPr lang="en-US" altLang="en-US" sz="2400" b="0" dirty="0">
                <a:latin typeface="+mn-lt"/>
                <a:sym typeface="GillSans" charset="0"/>
              </a:rPr>
              <a:t> Plant Cymru </a:t>
            </a:r>
            <a:r>
              <a:rPr lang="en-US" altLang="en-US" sz="2400" b="0" dirty="0" err="1">
                <a:latin typeface="+mn-lt"/>
                <a:sym typeface="GillSans" charset="0"/>
              </a:rPr>
              <a:t>yn</a:t>
            </a:r>
            <a:r>
              <a:rPr lang="en-US" altLang="en-US" sz="2400" b="0" dirty="0">
                <a:latin typeface="+mn-lt"/>
                <a:sym typeface="GillSans" charset="0"/>
              </a:rPr>
              <a:t> </a:t>
            </a:r>
            <a:r>
              <a:rPr lang="en-US" altLang="en-US" sz="2400" b="0" dirty="0" err="1" smtClean="0">
                <a:latin typeface="+mn-lt"/>
                <a:sym typeface="GillSans" charset="0"/>
              </a:rPr>
              <a:t>annog</a:t>
            </a:r>
            <a:r>
              <a:rPr lang="en-US" altLang="en-US" sz="2400" b="0" dirty="0">
                <a:latin typeface="+mn-lt"/>
                <a:sym typeface="GillSans" charset="0"/>
              </a:rPr>
              <a:t> </a:t>
            </a:r>
            <a:r>
              <a:rPr lang="en-US" altLang="en-US" sz="2400" b="0" dirty="0" err="1" smtClean="0">
                <a:latin typeface="+mn-lt"/>
                <a:sym typeface="GillSans" charset="0"/>
              </a:rPr>
              <a:t>disgyblion</a:t>
            </a:r>
            <a:r>
              <a:rPr lang="en-US" altLang="en-US" sz="2400" b="0" dirty="0" smtClean="0">
                <a:latin typeface="+mn-lt"/>
                <a:sym typeface="GillSans" charset="0"/>
              </a:rPr>
              <a:t> </a:t>
            </a:r>
            <a:r>
              <a:rPr lang="en-US" altLang="en-US" sz="2400" b="0" dirty="0">
                <a:latin typeface="+mn-lt"/>
                <a:sym typeface="GillSans" charset="0"/>
              </a:rPr>
              <a:t>i </a:t>
            </a:r>
            <a:r>
              <a:rPr lang="en-US" altLang="en-US" sz="2400" b="0" dirty="0" err="1" smtClean="0">
                <a:latin typeface="+mn-lt"/>
                <a:sym typeface="GillSans" charset="0"/>
              </a:rPr>
              <a:t>hyrwyddo</a:t>
            </a:r>
            <a:r>
              <a:rPr lang="en-US" altLang="en-US" sz="2400" b="0" dirty="0" smtClean="0">
                <a:latin typeface="+mn-lt"/>
                <a:sym typeface="GillSans" charset="0"/>
              </a:rPr>
              <a:t> </a:t>
            </a:r>
            <a:r>
              <a:rPr lang="en-US" altLang="en-US" sz="2400" b="0" dirty="0" err="1">
                <a:latin typeface="+mn-lt"/>
                <a:sym typeface="GillSans" charset="0"/>
              </a:rPr>
              <a:t>hawliau</a:t>
            </a:r>
            <a:r>
              <a:rPr lang="en-US" altLang="en-US" sz="2400" b="0" dirty="0">
                <a:latin typeface="+mn-lt"/>
                <a:sym typeface="GillSans" charset="0"/>
              </a:rPr>
              <a:t> plant </a:t>
            </a:r>
            <a:r>
              <a:rPr lang="en-US" altLang="en-US" sz="2400" b="0" dirty="0" err="1">
                <a:latin typeface="+mn-lt"/>
                <a:sym typeface="GillSans" charset="0"/>
              </a:rPr>
              <a:t>yn</a:t>
            </a:r>
            <a:r>
              <a:rPr lang="en-US" altLang="en-US" sz="2400" b="0" dirty="0">
                <a:latin typeface="+mn-lt"/>
                <a:sym typeface="GillSans" charset="0"/>
              </a:rPr>
              <a:t> </a:t>
            </a:r>
            <a:r>
              <a:rPr lang="en-US" altLang="en-US" sz="2400" b="0" dirty="0" err="1">
                <a:latin typeface="+mn-lt"/>
                <a:sym typeface="GillSans" charset="0"/>
              </a:rPr>
              <a:t>eu</a:t>
            </a:r>
            <a:r>
              <a:rPr lang="en-US" altLang="en-US" sz="2400" b="0" dirty="0">
                <a:latin typeface="+mn-lt"/>
                <a:sym typeface="GillSans" charset="0"/>
              </a:rPr>
              <a:t> </a:t>
            </a:r>
            <a:r>
              <a:rPr lang="en-US" altLang="en-US" sz="2400" b="0" dirty="0" err="1">
                <a:latin typeface="+mn-lt"/>
                <a:sym typeface="GillSans" charset="0"/>
              </a:rPr>
              <a:t>hysgolion</a:t>
            </a:r>
            <a:r>
              <a:rPr lang="en-US" altLang="en-US" sz="2400" b="0" dirty="0">
                <a:latin typeface="+mn-lt"/>
                <a:sym typeface="GillSans" charset="0"/>
              </a:rPr>
              <a:t> </a:t>
            </a:r>
            <a:r>
              <a:rPr lang="en-US" altLang="en-US" sz="2400" b="0" dirty="0" err="1">
                <a:latin typeface="+mn-lt"/>
                <a:sym typeface="GillSans" charset="0"/>
              </a:rPr>
              <a:t>neu</a:t>
            </a:r>
            <a:r>
              <a:rPr lang="en-US" altLang="en-US" sz="2400" b="0" dirty="0">
                <a:latin typeface="+mn-lt"/>
                <a:sym typeface="GillSans" charset="0"/>
              </a:rPr>
              <a:t> </a:t>
            </a:r>
            <a:r>
              <a:rPr lang="en-US" altLang="en-US" sz="2400" b="0" dirty="0" err="1">
                <a:latin typeface="+mn-lt"/>
                <a:sym typeface="GillSans" charset="0"/>
              </a:rPr>
              <a:t>eu</a:t>
            </a:r>
            <a:r>
              <a:rPr lang="en-US" altLang="en-US" sz="2400" b="0" dirty="0">
                <a:latin typeface="+mn-lt"/>
                <a:sym typeface="GillSans" charset="0"/>
              </a:rPr>
              <a:t> </a:t>
            </a:r>
            <a:r>
              <a:rPr lang="en-US" altLang="en-US" sz="2400" b="0" dirty="0" err="1">
                <a:latin typeface="+mn-lt"/>
                <a:sym typeface="GillSans" charset="0"/>
              </a:rPr>
              <a:t>Grwpiau</a:t>
            </a:r>
            <a:r>
              <a:rPr lang="en-US" altLang="en-US" sz="2400" b="0" dirty="0">
                <a:latin typeface="+mn-lt"/>
                <a:sym typeface="GillSans" charset="0"/>
              </a:rPr>
              <a:t> </a:t>
            </a:r>
            <a:r>
              <a:rPr lang="en-US" altLang="en-US" sz="2400" b="0" dirty="0" err="1">
                <a:latin typeface="+mn-lt"/>
                <a:sym typeface="GillSans" charset="0"/>
              </a:rPr>
              <a:t>Cymunedol</a:t>
            </a:r>
            <a:r>
              <a:rPr lang="en-US" altLang="en-US" sz="2400" b="0" dirty="0">
                <a:latin typeface="+mn-lt"/>
                <a:sym typeface="GillSans" charset="0"/>
              </a:rPr>
              <a:t>.</a:t>
            </a:r>
          </a:p>
          <a:p>
            <a:pPr defTabSz="339038" fontAlgn="base">
              <a:spcBef>
                <a:spcPct val="0"/>
              </a:spcBef>
              <a:spcAft>
                <a:spcPct val="0"/>
              </a:spcAft>
              <a:defRPr/>
            </a:pPr>
            <a:endParaRPr lang="en-GB" altLang="en-US" sz="2400" b="0" dirty="0">
              <a:latin typeface="+mn-lt"/>
              <a:sym typeface="GillSans" charset="0"/>
            </a:endParaRPr>
          </a:p>
          <a:p>
            <a:pPr defTabSz="339038" fontAlgn="base">
              <a:spcBef>
                <a:spcPct val="0"/>
              </a:spcBef>
              <a:spcAft>
                <a:spcPct val="0"/>
              </a:spcAft>
              <a:defRPr/>
            </a:pPr>
            <a:r>
              <a:rPr lang="en-US" altLang="en-US" sz="2400" b="0" dirty="0">
                <a:latin typeface="+mn-lt"/>
                <a:sym typeface="GillSans" charset="0"/>
              </a:rPr>
              <a:t>Mae plant a </a:t>
            </a:r>
            <a:r>
              <a:rPr lang="en-US" altLang="en-US" sz="2400" b="0" dirty="0" err="1">
                <a:latin typeface="+mn-lt"/>
                <a:sym typeface="GillSans" charset="0"/>
              </a:rPr>
              <a:t>phobl</a:t>
            </a:r>
            <a:r>
              <a:rPr lang="en-US" altLang="en-US" sz="2400" b="0" dirty="0">
                <a:latin typeface="+mn-lt"/>
                <a:sym typeface="GillSans" charset="0"/>
              </a:rPr>
              <a:t> </a:t>
            </a:r>
            <a:r>
              <a:rPr lang="en-US" altLang="en-US" sz="2400" b="0" dirty="0" err="1">
                <a:latin typeface="+mn-lt"/>
                <a:sym typeface="GillSans" charset="0"/>
              </a:rPr>
              <a:t>ifanc</a:t>
            </a:r>
            <a:r>
              <a:rPr lang="en-US" altLang="en-US" sz="2400" b="0" dirty="0">
                <a:latin typeface="+mn-lt"/>
                <a:sym typeface="GillSans" charset="0"/>
              </a:rPr>
              <a:t> </a:t>
            </a:r>
            <a:r>
              <a:rPr lang="en-US" altLang="en-US" sz="2400" b="0" dirty="0" err="1">
                <a:latin typeface="+mn-lt"/>
                <a:sym typeface="GillSans" charset="0"/>
              </a:rPr>
              <a:t>yn</a:t>
            </a:r>
            <a:r>
              <a:rPr lang="en-US" altLang="en-US" sz="2400" b="0" dirty="0">
                <a:latin typeface="+mn-lt"/>
                <a:sym typeface="GillSans" charset="0"/>
              </a:rPr>
              <a:t> </a:t>
            </a:r>
            <a:r>
              <a:rPr lang="en-US" altLang="en-US" sz="2400" b="0" dirty="0" err="1" smtClean="0">
                <a:latin typeface="+mn-lt"/>
                <a:sym typeface="GillSans" charset="0"/>
              </a:rPr>
              <a:t>arwain</a:t>
            </a:r>
            <a:r>
              <a:rPr lang="en-US" altLang="en-US" sz="2400" b="0" dirty="0" smtClean="0">
                <a:latin typeface="+mn-lt"/>
                <a:sym typeface="GillSans" charset="0"/>
              </a:rPr>
              <a:t> </a:t>
            </a:r>
            <a:r>
              <a:rPr lang="en-US" altLang="en-US" sz="2400" b="0" dirty="0" err="1" smtClean="0">
                <a:latin typeface="+mn-lt"/>
                <a:sym typeface="GillSans" charset="0"/>
              </a:rPr>
              <a:t>ar</a:t>
            </a:r>
            <a:r>
              <a:rPr lang="en-US" altLang="en-US" sz="2400" b="0" dirty="0" smtClean="0">
                <a:latin typeface="+mn-lt"/>
                <a:sym typeface="GillSans" charset="0"/>
              </a:rPr>
              <a:t> </a:t>
            </a:r>
            <a:r>
              <a:rPr lang="en-US" altLang="en-US" sz="2400" b="0" dirty="0" err="1" smtClean="0">
                <a:latin typeface="+mn-lt"/>
                <a:sym typeface="GillSans" charset="0"/>
              </a:rPr>
              <a:t>hyrwyddo</a:t>
            </a:r>
            <a:r>
              <a:rPr lang="en-US" altLang="en-US" sz="2400" b="0" dirty="0" smtClean="0">
                <a:latin typeface="+mn-lt"/>
                <a:sym typeface="GillSans" charset="0"/>
              </a:rPr>
              <a:t> </a:t>
            </a:r>
            <a:r>
              <a:rPr lang="en-US" altLang="en-US" sz="2400" b="0" dirty="0" err="1">
                <a:latin typeface="+mn-lt"/>
                <a:sym typeface="GillSans" charset="0"/>
              </a:rPr>
              <a:t>Confensiwn</a:t>
            </a:r>
            <a:r>
              <a:rPr lang="en-US" altLang="en-US" sz="2400" b="0" dirty="0">
                <a:latin typeface="+mn-lt"/>
                <a:sym typeface="GillSans" charset="0"/>
              </a:rPr>
              <a:t> y </a:t>
            </a:r>
            <a:r>
              <a:rPr lang="en-US" altLang="en-US" sz="2400" b="0" dirty="0" err="1">
                <a:latin typeface="+mn-lt"/>
                <a:sym typeface="GillSans" charset="0"/>
              </a:rPr>
              <a:t>Cenhedloedd</a:t>
            </a:r>
            <a:r>
              <a:rPr lang="en-US" altLang="en-US" sz="2400" b="0" dirty="0">
                <a:latin typeface="+mn-lt"/>
                <a:sym typeface="GillSans" charset="0"/>
              </a:rPr>
              <a:t> </a:t>
            </a:r>
            <a:r>
              <a:rPr lang="en-US" altLang="en-US" sz="2400" b="0" dirty="0" err="1">
                <a:latin typeface="+mn-lt"/>
                <a:sym typeface="GillSans" charset="0"/>
              </a:rPr>
              <a:t>Unedig</a:t>
            </a:r>
            <a:r>
              <a:rPr lang="en-US" altLang="en-US" sz="2400" b="0" dirty="0">
                <a:latin typeface="+mn-lt"/>
                <a:sym typeface="GillSans" charset="0"/>
              </a:rPr>
              <a:t> </a:t>
            </a:r>
            <a:r>
              <a:rPr lang="en-US" altLang="en-US" sz="2400" b="0" dirty="0" err="1">
                <a:latin typeface="+mn-lt"/>
                <a:sym typeface="GillSans" charset="0"/>
              </a:rPr>
              <a:t>ar</a:t>
            </a:r>
            <a:r>
              <a:rPr lang="en-US" altLang="en-US" sz="2400" b="0" dirty="0">
                <a:latin typeface="+mn-lt"/>
                <a:sym typeface="GillSans" charset="0"/>
              </a:rPr>
              <a:t> </a:t>
            </a:r>
            <a:r>
              <a:rPr lang="en-US" altLang="en-US" sz="2400" b="0" dirty="0" err="1">
                <a:latin typeface="+mn-lt"/>
                <a:sym typeface="GillSans" charset="0"/>
              </a:rPr>
              <a:t>Hawliau’r</a:t>
            </a:r>
            <a:r>
              <a:rPr lang="en-US" altLang="en-US" sz="2400" b="0" dirty="0">
                <a:latin typeface="+mn-lt"/>
                <a:sym typeface="GillSans" charset="0"/>
              </a:rPr>
              <a:t> </a:t>
            </a:r>
            <a:r>
              <a:rPr lang="en-US" altLang="en-US" sz="2400" b="0" dirty="0" err="1">
                <a:latin typeface="+mn-lt"/>
                <a:sym typeface="GillSans" charset="0"/>
              </a:rPr>
              <a:t>Plentyn</a:t>
            </a:r>
            <a:r>
              <a:rPr lang="en-US" altLang="en-US" sz="2400" b="0" dirty="0">
                <a:latin typeface="+mn-lt"/>
                <a:sym typeface="GillSans" charset="0"/>
              </a:rPr>
              <a:t> (CCUHP) a </a:t>
            </a:r>
            <a:r>
              <a:rPr lang="en-US" altLang="en-US" sz="2400" b="0" dirty="0" err="1">
                <a:latin typeface="+mn-lt"/>
                <a:sym typeface="GillSans" charset="0"/>
              </a:rPr>
              <a:t>rôl</a:t>
            </a:r>
            <a:r>
              <a:rPr lang="en-US" altLang="en-US" sz="2400" b="0" dirty="0">
                <a:latin typeface="+mn-lt"/>
                <a:sym typeface="GillSans" charset="0"/>
              </a:rPr>
              <a:t> y </a:t>
            </a:r>
            <a:r>
              <a:rPr lang="en-US" altLang="en-US" sz="2400" b="0" dirty="0" err="1">
                <a:latin typeface="+mn-lt"/>
                <a:sym typeface="GillSans" charset="0"/>
              </a:rPr>
              <a:t>Comisiynydd</a:t>
            </a:r>
            <a:r>
              <a:rPr lang="en-US" altLang="en-US" sz="2400" b="0" dirty="0">
                <a:latin typeface="+mn-lt"/>
                <a:sym typeface="GillSans" charset="0"/>
              </a:rPr>
              <a:t> Plant.</a:t>
            </a:r>
            <a:endParaRPr lang="en-GB" sz="2400" b="0" dirty="0">
              <a:latin typeface="+mn-lt"/>
            </a:endParaRPr>
          </a:p>
        </p:txBody>
      </p:sp>
      <p:sp>
        <p:nvSpPr>
          <p:cNvPr id="3" name="Rectangle 2"/>
          <p:cNvSpPr/>
          <p:nvPr/>
        </p:nvSpPr>
        <p:spPr>
          <a:xfrm>
            <a:off x="6248400" y="584896"/>
            <a:ext cx="5676900" cy="4154984"/>
          </a:xfrm>
          <a:prstGeom prst="rect">
            <a:avLst/>
          </a:prstGeom>
        </p:spPr>
        <p:txBody>
          <a:bodyPr wrap="square">
            <a:spAutoFit/>
          </a:bodyPr>
          <a:lstStyle/>
          <a:p>
            <a:pPr defTabSz="339038" fontAlgn="base">
              <a:spcBef>
                <a:spcPct val="0"/>
              </a:spcBef>
              <a:spcAft>
                <a:spcPct val="0"/>
              </a:spcAft>
              <a:defRPr/>
            </a:pPr>
            <a:r>
              <a:rPr lang="en-US" sz="2400" dirty="0">
                <a:solidFill>
                  <a:srgbClr val="000000">
                    <a:lumMod val="75000"/>
                    <a:lumOff val="25000"/>
                  </a:srgbClr>
                </a:solidFill>
                <a:sym typeface="GillSans" charset="0"/>
              </a:rPr>
              <a:t>The Children’s Commissioner for Wales’ Ambassador schemes are  initiatives that empower pupils to become children’s rights champions within their schools or Community Groups.</a:t>
            </a:r>
          </a:p>
          <a:p>
            <a:pPr defTabSz="339038" fontAlgn="base">
              <a:spcBef>
                <a:spcPct val="0"/>
              </a:spcBef>
              <a:spcAft>
                <a:spcPct val="0"/>
              </a:spcAft>
              <a:defRPr/>
            </a:pPr>
            <a:endParaRPr lang="en-US" sz="2400" dirty="0">
              <a:solidFill>
                <a:srgbClr val="000000">
                  <a:lumMod val="75000"/>
                  <a:lumOff val="25000"/>
                </a:srgbClr>
              </a:solidFill>
              <a:sym typeface="GillSans" charset="0"/>
            </a:endParaRPr>
          </a:p>
          <a:p>
            <a:pPr defTabSz="339038" fontAlgn="base">
              <a:spcBef>
                <a:spcPct val="0"/>
              </a:spcBef>
              <a:spcAft>
                <a:spcPct val="0"/>
              </a:spcAft>
              <a:defRPr/>
            </a:pPr>
            <a:r>
              <a:rPr lang="en-US" sz="2400" dirty="0">
                <a:solidFill>
                  <a:srgbClr val="000000">
                    <a:lumMod val="75000"/>
                    <a:lumOff val="25000"/>
                  </a:srgbClr>
                </a:solidFill>
                <a:sym typeface="GillSans" charset="0"/>
              </a:rPr>
              <a:t>Children and young people  -take a lead role in promoting the United Nations Convention on the Rights of the Child (UNCRC) and the role of the Children’s Commissioner.</a:t>
            </a:r>
          </a:p>
        </p:txBody>
      </p:sp>
    </p:spTree>
    <p:extLst>
      <p:ext uri="{BB962C8B-B14F-4D97-AF65-F5344CB8AC3E}">
        <p14:creationId xmlns:p14="http://schemas.microsoft.com/office/powerpoint/2010/main" val="262271920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213045" y="873242"/>
            <a:ext cx="8931837" cy="4497023"/>
            <a:chOff x="111833" y="1841578"/>
            <a:chExt cx="8931837" cy="4497023"/>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833" y="1841578"/>
              <a:ext cx="3981251" cy="1843319"/>
            </a:xfrm>
            <a:prstGeom prst="rect">
              <a:avLst/>
            </a:prstGeom>
          </p:spPr>
        </p:pic>
        <p:pic>
          <p:nvPicPr>
            <p:cNvPr id="7" name="Llun 18" descr=":Assets:group.png"/>
            <p:cNvPicPr/>
            <p:nvPr/>
          </p:nvPicPr>
          <p:blipFill>
            <a:blip r:embed="rId4"/>
            <a:srcRect/>
            <a:stretch>
              <a:fillRect/>
            </a:stretch>
          </p:blipFill>
          <p:spPr bwMode="auto">
            <a:xfrm>
              <a:off x="8472170" y="4098639"/>
              <a:ext cx="571500" cy="652939"/>
            </a:xfrm>
            <a:prstGeom prst="rect">
              <a:avLst/>
            </a:prstGeom>
            <a:noFill/>
            <a:ln w="9525">
              <a:noFill/>
              <a:miter lim="800000"/>
              <a:headEnd/>
              <a:tailEnd/>
            </a:ln>
          </p:spPr>
        </p:pic>
        <p:pic>
          <p:nvPicPr>
            <p:cNvPr id="8" name="Llun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26043" y="5271498"/>
              <a:ext cx="3342773" cy="1067103"/>
            </a:xfrm>
            <a:prstGeom prst="rect">
              <a:avLst/>
            </a:prstGeom>
          </p:spPr>
        </p:pic>
        <p:pic>
          <p:nvPicPr>
            <p:cNvPr id="9" name="Llun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23153" y="4006855"/>
              <a:ext cx="3534465" cy="1043492"/>
            </a:xfrm>
            <a:prstGeom prst="rect">
              <a:avLst/>
            </a:prstGeom>
          </p:spPr>
        </p:pic>
      </p:grpSp>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97989" y="272803"/>
            <a:ext cx="5077358" cy="3587919"/>
          </a:xfrm>
          <a:prstGeom prst="rect">
            <a:avLst/>
          </a:prstGeom>
        </p:spPr>
      </p:pic>
    </p:spTree>
    <p:extLst>
      <p:ext uri="{BB962C8B-B14F-4D97-AF65-F5344CB8AC3E}">
        <p14:creationId xmlns:p14="http://schemas.microsoft.com/office/powerpoint/2010/main" val="39570845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490654" y="490653"/>
            <a:ext cx="5151864" cy="5300254"/>
          </a:xfrm>
        </p:spPr>
        <p:txBody>
          <a:bodyPr/>
          <a:lstStyle/>
          <a:p>
            <a:pPr marL="0" indent="0" algn="ctr" hangingPunct="0">
              <a:lnSpc>
                <a:spcPct val="100000"/>
              </a:lnSpc>
              <a:spcBef>
                <a:spcPts val="0"/>
              </a:spcBef>
              <a:buNone/>
            </a:pPr>
            <a:endParaRPr lang="en-GB" b="0" dirty="0">
              <a:latin typeface="+mn-lt"/>
            </a:endParaRPr>
          </a:p>
          <a:p>
            <a:pPr marL="0" indent="0">
              <a:buSzPct val="100000"/>
              <a:buNone/>
              <a:defRPr sz="2800"/>
            </a:pPr>
            <a:endParaRPr lang="en-GB" dirty="0">
              <a:latin typeface="+mn-lt"/>
            </a:endParaRPr>
          </a:p>
        </p:txBody>
      </p:sp>
      <p:pic>
        <p:nvPicPr>
          <p:cNvPr id="6" name="Screen Shot 2018-03-16 at 10.08.54.png" descr="Screen Shot 2018-03-16 at 10.08.54.png">
            <a:hlinkClick r:id="rId3"/>
          </p:cNvPr>
          <p:cNvPicPr>
            <a:picLocks noChangeAspect="1"/>
          </p:cNvPicPr>
          <p:nvPr/>
        </p:nvPicPr>
        <p:blipFill>
          <a:blip r:embed="rId4">
            <a:extLst/>
          </a:blip>
          <a:stretch>
            <a:fillRect/>
          </a:stretch>
        </p:blipFill>
        <p:spPr>
          <a:xfrm>
            <a:off x="2320591" y="682732"/>
            <a:ext cx="6643854" cy="2458048"/>
          </a:xfrm>
          <a:prstGeom prst="rect">
            <a:avLst/>
          </a:prstGeom>
          <a:ln w="12700">
            <a:miter lim="400000"/>
          </a:ln>
        </p:spPr>
      </p:pic>
      <p:pic>
        <p:nvPicPr>
          <p:cNvPr id="9" name="Picture 8">
            <a:hlinkClick r:id="rId5"/>
            <a:extLst>
              <a:ext uri="{FF2B5EF4-FFF2-40B4-BE49-F238E27FC236}">
                <a16:creationId xmlns:a16="http://schemas.microsoft.com/office/drawing/2014/main" id="{8F031DE4-7682-BF42-A137-7F41269D79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43730" y="3332859"/>
            <a:ext cx="7197576" cy="2151231"/>
          </a:xfrm>
          <a:prstGeom prst="rect">
            <a:avLst/>
          </a:prstGeom>
        </p:spPr>
      </p:pic>
    </p:spTree>
    <p:extLst>
      <p:ext uri="{BB962C8B-B14F-4D97-AF65-F5344CB8AC3E}">
        <p14:creationId xmlns:p14="http://schemas.microsoft.com/office/powerpoint/2010/main" val="115336113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566854" y="744653"/>
            <a:ext cx="5151864" cy="5300254"/>
          </a:xfrm>
        </p:spPr>
        <p:txBody>
          <a:bodyPr/>
          <a:lstStyle/>
          <a:p>
            <a:pPr marL="0" indent="0" defTabSz="685800">
              <a:spcBef>
                <a:spcPts val="750"/>
              </a:spcBef>
              <a:buNone/>
              <a:defRPr/>
            </a:pPr>
            <a:r>
              <a:rPr lang="en-GB" dirty="0" err="1">
                <a:solidFill>
                  <a:srgbClr val="DE0058"/>
                </a:solidFill>
              </a:rPr>
              <a:t>Crynhoi’r</a:t>
            </a:r>
            <a:r>
              <a:rPr lang="en-GB" dirty="0">
                <a:solidFill>
                  <a:srgbClr val="DE0058"/>
                </a:solidFill>
              </a:rPr>
              <a:t> </a:t>
            </a:r>
            <a:r>
              <a:rPr lang="en-GB" dirty="0" err="1" smtClean="0">
                <a:solidFill>
                  <a:srgbClr val="DE0058"/>
                </a:solidFill>
              </a:rPr>
              <a:t>Amcanion</a:t>
            </a:r>
            <a:endParaRPr lang="en-GB" dirty="0" smtClean="0">
              <a:solidFill>
                <a:srgbClr val="DE0058"/>
              </a:solidFill>
            </a:endParaRPr>
          </a:p>
          <a:p>
            <a:pPr marL="0" indent="0" defTabSz="685800">
              <a:spcBef>
                <a:spcPts val="750"/>
              </a:spcBef>
              <a:buNone/>
              <a:defRPr/>
            </a:pPr>
            <a:endParaRPr lang="en-GB" dirty="0">
              <a:solidFill>
                <a:srgbClr val="DE0058"/>
              </a:solidFill>
            </a:endParaRPr>
          </a:p>
          <a:p>
            <a:pPr marL="0" indent="0" defTabSz="685800">
              <a:spcBef>
                <a:spcPts val="750"/>
              </a:spcBef>
              <a:buNone/>
              <a:defRPr/>
            </a:pPr>
            <a:r>
              <a:rPr lang="en-GB" dirty="0" err="1" smtClean="0">
                <a:solidFill>
                  <a:srgbClr val="DE0058"/>
                </a:solidFill>
              </a:rPr>
              <a:t>Sesiwn</a:t>
            </a:r>
            <a:r>
              <a:rPr lang="en-GB" dirty="0" smtClean="0">
                <a:solidFill>
                  <a:srgbClr val="DE0058"/>
                </a:solidFill>
              </a:rPr>
              <a:t> un – </a:t>
            </a:r>
            <a:r>
              <a:rPr lang="en-GB" dirty="0" err="1" smtClean="0">
                <a:solidFill>
                  <a:srgbClr val="DE0058"/>
                </a:solidFill>
              </a:rPr>
              <a:t>datblygu</a:t>
            </a:r>
            <a:r>
              <a:rPr lang="en-GB" dirty="0" smtClean="0">
                <a:solidFill>
                  <a:srgbClr val="DE0058"/>
                </a:solidFill>
              </a:rPr>
              <a:t> </a:t>
            </a:r>
            <a:r>
              <a:rPr lang="en-GB" dirty="0" err="1" smtClean="0">
                <a:solidFill>
                  <a:srgbClr val="DE0058"/>
                </a:solidFill>
              </a:rPr>
              <a:t>gwybodaeth</a:t>
            </a:r>
            <a:r>
              <a:rPr lang="en-GB" dirty="0" smtClean="0">
                <a:solidFill>
                  <a:srgbClr val="DE0058"/>
                </a:solidFill>
              </a:rPr>
              <a:t> a </a:t>
            </a:r>
            <a:r>
              <a:rPr lang="en-GB" dirty="0" err="1" smtClean="0">
                <a:solidFill>
                  <a:srgbClr val="DE0058"/>
                </a:solidFill>
              </a:rPr>
              <a:t>dealltwriaeth</a:t>
            </a:r>
            <a:r>
              <a:rPr lang="en-GB" dirty="0" smtClean="0">
                <a:solidFill>
                  <a:srgbClr val="DE0058"/>
                </a:solidFill>
              </a:rPr>
              <a:t> o CCUHP a </a:t>
            </a:r>
            <a:r>
              <a:rPr lang="en-GB" dirty="0" err="1" smtClean="0">
                <a:solidFill>
                  <a:srgbClr val="DE0058"/>
                </a:solidFill>
              </a:rPr>
              <a:t>rôl</a:t>
            </a:r>
            <a:r>
              <a:rPr lang="en-GB" dirty="0" smtClean="0">
                <a:solidFill>
                  <a:srgbClr val="DE0058"/>
                </a:solidFill>
              </a:rPr>
              <a:t> CPC</a:t>
            </a:r>
          </a:p>
          <a:p>
            <a:pPr marL="0" indent="0" defTabSz="685800">
              <a:spcBef>
                <a:spcPts val="750"/>
              </a:spcBef>
              <a:buNone/>
              <a:defRPr/>
            </a:pPr>
            <a:endParaRPr lang="en-GB" dirty="0" smtClean="0">
              <a:solidFill>
                <a:srgbClr val="DE0058"/>
              </a:solidFill>
            </a:endParaRPr>
          </a:p>
          <a:p>
            <a:pPr marL="0" indent="0" defTabSz="685800">
              <a:spcBef>
                <a:spcPts val="750"/>
              </a:spcBef>
              <a:buNone/>
              <a:defRPr/>
            </a:pPr>
            <a:r>
              <a:rPr lang="en-GB" dirty="0" err="1" smtClean="0">
                <a:solidFill>
                  <a:srgbClr val="DE0058"/>
                </a:solidFill>
              </a:rPr>
              <a:t>Sesiwn</a:t>
            </a:r>
            <a:r>
              <a:rPr lang="en-GB" dirty="0" smtClean="0">
                <a:solidFill>
                  <a:srgbClr val="DE0058"/>
                </a:solidFill>
              </a:rPr>
              <a:t> </a:t>
            </a:r>
            <a:r>
              <a:rPr lang="en-GB" dirty="0" err="1" smtClean="0">
                <a:solidFill>
                  <a:srgbClr val="DE0058"/>
                </a:solidFill>
              </a:rPr>
              <a:t>dau</a:t>
            </a:r>
            <a:r>
              <a:rPr lang="en-GB" dirty="0" smtClean="0">
                <a:solidFill>
                  <a:srgbClr val="DE0058"/>
                </a:solidFill>
              </a:rPr>
              <a:t> – </a:t>
            </a:r>
            <a:r>
              <a:rPr lang="en-GB" dirty="0" err="1" smtClean="0">
                <a:solidFill>
                  <a:srgbClr val="DE0058"/>
                </a:solidFill>
              </a:rPr>
              <a:t>ystyried</a:t>
            </a:r>
            <a:r>
              <a:rPr lang="en-GB" dirty="0" smtClean="0">
                <a:solidFill>
                  <a:srgbClr val="DE0058"/>
                </a:solidFill>
              </a:rPr>
              <a:t> y </a:t>
            </a:r>
            <a:r>
              <a:rPr lang="en-GB" dirty="0" err="1" smtClean="0">
                <a:solidFill>
                  <a:srgbClr val="DE0058"/>
                </a:solidFill>
              </a:rPr>
              <a:t>Ffordd</a:t>
            </a:r>
            <a:r>
              <a:rPr lang="en-GB" dirty="0" smtClean="0">
                <a:solidFill>
                  <a:srgbClr val="DE0058"/>
                </a:solidFill>
              </a:rPr>
              <a:t> </a:t>
            </a:r>
            <a:r>
              <a:rPr lang="en-GB" dirty="0" err="1" smtClean="0">
                <a:solidFill>
                  <a:srgbClr val="DE0058"/>
                </a:solidFill>
              </a:rPr>
              <a:t>Gywir</a:t>
            </a:r>
            <a:r>
              <a:rPr lang="en-GB" dirty="0" smtClean="0">
                <a:solidFill>
                  <a:srgbClr val="DE0058"/>
                </a:solidFill>
              </a:rPr>
              <a:t> i Addysg, y </a:t>
            </a:r>
            <a:r>
              <a:rPr lang="en-GB" dirty="0" err="1" smtClean="0">
                <a:solidFill>
                  <a:srgbClr val="DE0058"/>
                </a:solidFill>
              </a:rPr>
              <a:t>pum</a:t>
            </a:r>
            <a:r>
              <a:rPr lang="en-GB" dirty="0" smtClean="0">
                <a:solidFill>
                  <a:srgbClr val="DE0058"/>
                </a:solidFill>
              </a:rPr>
              <a:t> </a:t>
            </a:r>
            <a:r>
              <a:rPr lang="en-GB" dirty="0" err="1" smtClean="0">
                <a:solidFill>
                  <a:srgbClr val="DE0058"/>
                </a:solidFill>
              </a:rPr>
              <a:t>egwyddor</a:t>
            </a:r>
            <a:r>
              <a:rPr lang="en-GB" dirty="0" smtClean="0">
                <a:solidFill>
                  <a:srgbClr val="DE0058"/>
                </a:solidFill>
              </a:rPr>
              <a:t>, a </a:t>
            </a:r>
            <a:r>
              <a:rPr lang="en-GB" dirty="0" err="1" smtClean="0">
                <a:solidFill>
                  <a:srgbClr val="DE0058"/>
                </a:solidFill>
              </a:rPr>
              <a:t>meddwl</a:t>
            </a:r>
            <a:r>
              <a:rPr lang="en-GB" dirty="0" smtClean="0">
                <a:solidFill>
                  <a:srgbClr val="DE0058"/>
                </a:solidFill>
              </a:rPr>
              <a:t> am </a:t>
            </a:r>
            <a:r>
              <a:rPr lang="en-GB" dirty="0" err="1" smtClean="0">
                <a:solidFill>
                  <a:srgbClr val="DE0058"/>
                </a:solidFill>
              </a:rPr>
              <a:t>sut</a:t>
            </a:r>
            <a:r>
              <a:rPr lang="en-GB" dirty="0" smtClean="0">
                <a:solidFill>
                  <a:srgbClr val="DE0058"/>
                </a:solidFill>
              </a:rPr>
              <a:t> </a:t>
            </a:r>
            <a:r>
              <a:rPr lang="en-GB" dirty="0" err="1" smtClean="0">
                <a:solidFill>
                  <a:srgbClr val="DE0058"/>
                </a:solidFill>
              </a:rPr>
              <a:t>gallwch</a:t>
            </a:r>
            <a:r>
              <a:rPr lang="en-GB" dirty="0" smtClean="0">
                <a:solidFill>
                  <a:srgbClr val="DE0058"/>
                </a:solidFill>
              </a:rPr>
              <a:t> chi, </a:t>
            </a:r>
            <a:r>
              <a:rPr lang="en-GB" dirty="0" err="1" smtClean="0">
                <a:solidFill>
                  <a:srgbClr val="DE0058"/>
                </a:solidFill>
              </a:rPr>
              <a:t>fel</a:t>
            </a:r>
            <a:r>
              <a:rPr lang="en-GB" dirty="0" smtClean="0">
                <a:solidFill>
                  <a:srgbClr val="DE0058"/>
                </a:solidFill>
              </a:rPr>
              <a:t> </a:t>
            </a:r>
            <a:r>
              <a:rPr lang="en-GB" dirty="0" err="1" smtClean="0">
                <a:solidFill>
                  <a:srgbClr val="DE0058"/>
                </a:solidFill>
              </a:rPr>
              <a:t>gweithwyr</a:t>
            </a:r>
            <a:r>
              <a:rPr lang="en-GB" dirty="0" smtClean="0">
                <a:solidFill>
                  <a:srgbClr val="DE0058"/>
                </a:solidFill>
              </a:rPr>
              <a:t> </a:t>
            </a:r>
            <a:r>
              <a:rPr lang="en-GB" dirty="0" err="1" smtClean="0">
                <a:solidFill>
                  <a:srgbClr val="DE0058"/>
                </a:solidFill>
              </a:rPr>
              <a:t>proffesiynol</a:t>
            </a:r>
            <a:r>
              <a:rPr lang="en-GB" dirty="0" smtClean="0">
                <a:solidFill>
                  <a:srgbClr val="DE0058"/>
                </a:solidFill>
              </a:rPr>
              <a:t>, </a:t>
            </a:r>
            <a:r>
              <a:rPr lang="en-GB" dirty="0" err="1" smtClean="0">
                <a:solidFill>
                  <a:srgbClr val="DE0058"/>
                </a:solidFill>
              </a:rPr>
              <a:t>sicrhau</a:t>
            </a:r>
            <a:r>
              <a:rPr lang="en-GB" dirty="0" smtClean="0">
                <a:solidFill>
                  <a:srgbClr val="DE0058"/>
                </a:solidFill>
              </a:rPr>
              <a:t> bod plant a </a:t>
            </a:r>
            <a:r>
              <a:rPr lang="en-GB" dirty="0" err="1" smtClean="0">
                <a:solidFill>
                  <a:srgbClr val="DE0058"/>
                </a:solidFill>
              </a:rPr>
              <a:t>phobl</a:t>
            </a:r>
            <a:r>
              <a:rPr lang="en-GB" dirty="0" smtClean="0">
                <a:solidFill>
                  <a:srgbClr val="DE0058"/>
                </a:solidFill>
              </a:rPr>
              <a:t> </a:t>
            </a:r>
            <a:r>
              <a:rPr lang="en-GB" dirty="0" err="1" smtClean="0">
                <a:solidFill>
                  <a:srgbClr val="DE0058"/>
                </a:solidFill>
              </a:rPr>
              <a:t>ifanc</a:t>
            </a:r>
            <a:r>
              <a:rPr lang="en-GB" dirty="0" smtClean="0">
                <a:solidFill>
                  <a:srgbClr val="DE0058"/>
                </a:solidFill>
              </a:rPr>
              <a:t> </a:t>
            </a:r>
            <a:r>
              <a:rPr lang="en-GB" dirty="0" err="1" smtClean="0">
                <a:solidFill>
                  <a:srgbClr val="DE0058"/>
                </a:solidFill>
              </a:rPr>
              <a:t>yn</a:t>
            </a:r>
            <a:r>
              <a:rPr lang="en-GB" dirty="0" smtClean="0">
                <a:solidFill>
                  <a:srgbClr val="DE0058"/>
                </a:solidFill>
              </a:rPr>
              <a:t> </a:t>
            </a:r>
            <a:r>
              <a:rPr lang="en-GB" dirty="0" err="1" smtClean="0">
                <a:solidFill>
                  <a:srgbClr val="DE0058"/>
                </a:solidFill>
              </a:rPr>
              <a:t>cael</a:t>
            </a:r>
            <a:r>
              <a:rPr lang="en-GB" dirty="0" smtClean="0">
                <a:solidFill>
                  <a:srgbClr val="DE0058"/>
                </a:solidFill>
              </a:rPr>
              <a:t> </a:t>
            </a:r>
            <a:r>
              <a:rPr lang="en-GB" dirty="0" err="1" smtClean="0">
                <a:solidFill>
                  <a:srgbClr val="DE0058"/>
                </a:solidFill>
              </a:rPr>
              <a:t>mynediad</a:t>
            </a:r>
            <a:r>
              <a:rPr lang="en-GB" dirty="0" smtClean="0">
                <a:solidFill>
                  <a:srgbClr val="DE0058"/>
                </a:solidFill>
              </a:rPr>
              <a:t> i CCUHP</a:t>
            </a:r>
          </a:p>
          <a:p>
            <a:pPr marL="0" indent="0" defTabSz="685800">
              <a:spcBef>
                <a:spcPct val="0"/>
              </a:spcBef>
              <a:buNone/>
              <a:defRPr/>
            </a:pPr>
            <a:endParaRPr lang="en-GB" dirty="0">
              <a:solidFill>
                <a:srgbClr val="DE0058"/>
              </a:solidFill>
              <a:latin typeface="Calibri" panose="020F0502020204030204" pitchFamily="34" charset="0"/>
            </a:endParaRPr>
          </a:p>
          <a:p>
            <a:pPr marL="0" indent="-457200">
              <a:buSzPct val="100000"/>
              <a:defRPr sz="2800"/>
            </a:pPr>
            <a:endParaRPr lang="en-GB" dirty="0">
              <a:latin typeface="+mn-lt"/>
            </a:endParaRPr>
          </a:p>
        </p:txBody>
      </p:sp>
      <p:sp>
        <p:nvSpPr>
          <p:cNvPr id="3" name="Rectangle 2"/>
          <p:cNvSpPr/>
          <p:nvPr/>
        </p:nvSpPr>
        <p:spPr>
          <a:xfrm>
            <a:off x="6139030" y="579553"/>
            <a:ext cx="5292194" cy="5262979"/>
          </a:xfrm>
          <a:prstGeom prst="rect">
            <a:avLst/>
          </a:prstGeom>
        </p:spPr>
        <p:txBody>
          <a:bodyPr wrap="square">
            <a:spAutoFit/>
          </a:bodyPr>
          <a:lstStyle/>
          <a:p>
            <a:r>
              <a:rPr lang="en-GB" sz="2400" dirty="0"/>
              <a:t>Recap on </a:t>
            </a:r>
            <a:r>
              <a:rPr lang="en-GB" sz="2400" dirty="0" smtClean="0"/>
              <a:t>Aims</a:t>
            </a:r>
          </a:p>
          <a:p>
            <a:endParaRPr lang="en-GB" sz="2400" dirty="0"/>
          </a:p>
          <a:p>
            <a:r>
              <a:rPr lang="en-GB" sz="2400" dirty="0"/>
              <a:t>Session one- gained knowledge and understanding of UNCRC and role of </a:t>
            </a:r>
            <a:r>
              <a:rPr lang="en-GB" sz="2400" dirty="0" err="1" smtClean="0"/>
              <a:t>CCfW</a:t>
            </a:r>
            <a:endParaRPr lang="en-GB" sz="2400" dirty="0" smtClean="0"/>
          </a:p>
          <a:p>
            <a:endParaRPr lang="en-GB" sz="2400" dirty="0"/>
          </a:p>
          <a:p>
            <a:r>
              <a:rPr lang="en-GB" sz="2400" dirty="0"/>
              <a:t>Session two – considered the Right Way to Education, the five principles and reflected on how you as professionals can ensure children and young people access the UNCRC</a:t>
            </a:r>
          </a:p>
          <a:p>
            <a:pPr hangingPunct="0"/>
            <a:r>
              <a:rPr lang="en-GB" sz="2400" b="1" dirty="0" smtClean="0">
                <a:latin typeface="Calibri" panose="020F0502020204030204" pitchFamily="34" charset="0"/>
              </a:rPr>
              <a:t> </a:t>
            </a:r>
            <a:endParaRPr lang="en-GB" sz="2400" b="1" dirty="0">
              <a:latin typeface="Calibri" panose="020F0502020204030204" pitchFamily="34" charset="0"/>
            </a:endParaRPr>
          </a:p>
          <a:p>
            <a:pPr hangingPunct="0"/>
            <a:endParaRPr lang="en-GB" sz="2400" dirty="0">
              <a:latin typeface="+mj-lt"/>
            </a:endParaRPr>
          </a:p>
        </p:txBody>
      </p:sp>
    </p:spTree>
    <p:extLst>
      <p:ext uri="{BB962C8B-B14F-4D97-AF65-F5344CB8AC3E}">
        <p14:creationId xmlns:p14="http://schemas.microsoft.com/office/powerpoint/2010/main" val="116214451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87"/>
          <p:cNvSpPr txBox="1">
            <a:spLocks/>
          </p:cNvSpPr>
          <p:nvPr/>
        </p:nvSpPr>
        <p:spPr>
          <a:xfrm>
            <a:off x="974233" y="902089"/>
            <a:ext cx="11633982" cy="4276579"/>
          </a:xfrm>
          <a:prstGeom prst="rect">
            <a:avLst/>
          </a:prstGeom>
        </p:spPr>
        <p:txBody>
          <a:bodyPr vert="horz" lIns="0" tIns="0" rIns="0" bIns="0" rtlCol="0">
            <a:normAutofit fontScale="4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3000" kern="1200">
                <a:solidFill>
                  <a:schemeClr val="tx1"/>
                </a:solidFill>
                <a:latin typeface="VAG Rounded" pitchFamily="50"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defRPr sz="1800"/>
            </a:pPr>
            <a:r>
              <a:rPr lang="en-GB" sz="5800" b="1" dirty="0" smtClean="0">
                <a:solidFill>
                  <a:schemeClr val="accent4">
                    <a:lumMod val="75000"/>
                  </a:schemeClr>
                </a:solidFill>
              </a:rPr>
              <a:t>Manylion Cyswllt </a:t>
            </a:r>
            <a:r>
              <a:rPr lang="en-GB" sz="5800" b="1" dirty="0" smtClean="0"/>
              <a:t>| Contact Details</a:t>
            </a:r>
            <a:endParaRPr lang="en-GB" sz="5800" b="1" dirty="0" smtClean="0">
              <a:solidFill>
                <a:srgbClr val="DE0058"/>
              </a:solidFill>
            </a:endParaRPr>
          </a:p>
          <a:p>
            <a:pPr>
              <a:lnSpc>
                <a:spcPct val="100000"/>
              </a:lnSpc>
              <a:defRPr sz="1800"/>
            </a:pPr>
            <a:endParaRPr lang="en-GB" sz="2200" b="1" dirty="0" smtClean="0"/>
          </a:p>
          <a:p>
            <a:pPr>
              <a:lnSpc>
                <a:spcPct val="100000"/>
              </a:lnSpc>
              <a:defRPr sz="1800"/>
            </a:pPr>
            <a:endParaRPr lang="en-GB" sz="2600" b="1" dirty="0" smtClean="0"/>
          </a:p>
          <a:p>
            <a:pPr>
              <a:lnSpc>
                <a:spcPct val="100000"/>
              </a:lnSpc>
              <a:defRPr sz="1800"/>
            </a:pPr>
            <a:r>
              <a:rPr lang="en-GB" sz="3400" b="1" dirty="0" err="1" smtClean="0">
                <a:solidFill>
                  <a:schemeClr val="accent4">
                    <a:lumMod val="75000"/>
                  </a:schemeClr>
                </a:solidFill>
              </a:rPr>
              <a:t>Trydar</a:t>
            </a:r>
            <a:r>
              <a:rPr lang="en-GB" sz="3400" b="1" dirty="0" smtClean="0">
                <a:solidFill>
                  <a:schemeClr val="accent4">
                    <a:lumMod val="75000"/>
                  </a:schemeClr>
                </a:solidFill>
              </a:rPr>
              <a:t> </a:t>
            </a:r>
            <a:r>
              <a:rPr lang="en-GB" sz="3400" b="1" dirty="0" smtClean="0"/>
              <a:t>|</a:t>
            </a:r>
            <a:r>
              <a:rPr lang="en-GB" sz="3400" b="1" dirty="0" smtClean="0">
                <a:solidFill>
                  <a:schemeClr val="accent4">
                    <a:lumMod val="75000"/>
                  </a:schemeClr>
                </a:solidFill>
              </a:rPr>
              <a:t> </a:t>
            </a:r>
            <a:r>
              <a:rPr lang="en-GB" sz="3400" b="1" dirty="0" smtClean="0"/>
              <a:t>Twitter</a:t>
            </a:r>
            <a:r>
              <a:rPr lang="en-GB" sz="3400" b="1" dirty="0" smtClean="0">
                <a:solidFill>
                  <a:srgbClr val="DE0058"/>
                </a:solidFill>
              </a:rPr>
              <a:t>              		</a:t>
            </a:r>
            <a:r>
              <a:rPr lang="en-GB" sz="3400" b="1" dirty="0" smtClean="0">
                <a:solidFill>
                  <a:schemeClr val="accent4">
                    <a:lumMod val="75000"/>
                  </a:schemeClr>
                </a:solidFill>
              </a:rPr>
              <a:t>@</a:t>
            </a:r>
            <a:r>
              <a:rPr lang="en-GB" sz="3400" b="1" dirty="0" err="1" smtClean="0">
                <a:solidFill>
                  <a:schemeClr val="accent4">
                    <a:lumMod val="75000"/>
                  </a:schemeClr>
                </a:solidFill>
              </a:rPr>
              <a:t>complantcymru</a:t>
            </a:r>
            <a:r>
              <a:rPr lang="en-GB" sz="3400" b="1" dirty="0" smtClean="0">
                <a:solidFill>
                  <a:schemeClr val="accent4">
                    <a:lumMod val="75000"/>
                  </a:schemeClr>
                </a:solidFill>
              </a:rPr>
              <a:t> </a:t>
            </a:r>
            <a:r>
              <a:rPr lang="en-GB" sz="3400" b="1" dirty="0" smtClean="0"/>
              <a:t>|</a:t>
            </a:r>
            <a:r>
              <a:rPr lang="en-GB" sz="3400" b="1" dirty="0" smtClean="0">
                <a:solidFill>
                  <a:srgbClr val="DE0058"/>
                </a:solidFill>
              </a:rPr>
              <a:t> </a:t>
            </a:r>
            <a:r>
              <a:rPr lang="en-GB" sz="3400" b="1" dirty="0" smtClean="0"/>
              <a:t>@</a:t>
            </a:r>
            <a:r>
              <a:rPr lang="en-GB" sz="3400" b="1" dirty="0" err="1" smtClean="0"/>
              <a:t>childcomwales</a:t>
            </a:r>
            <a:endParaRPr lang="en-GB" sz="3400" b="1" dirty="0" smtClean="0"/>
          </a:p>
          <a:p>
            <a:pPr>
              <a:lnSpc>
                <a:spcPct val="100000"/>
              </a:lnSpc>
              <a:defRPr sz="1800"/>
            </a:pPr>
            <a:r>
              <a:rPr lang="en-GB" sz="3400" b="1" dirty="0" smtClean="0"/>
              <a:t>Instagram</a:t>
            </a:r>
            <a:r>
              <a:rPr lang="en-GB" sz="3400" b="1" dirty="0" smtClean="0">
                <a:solidFill>
                  <a:srgbClr val="DE0058"/>
                </a:solidFill>
              </a:rPr>
              <a:t>			</a:t>
            </a:r>
            <a:r>
              <a:rPr lang="en-GB" sz="3400" b="1" dirty="0" smtClean="0"/>
              <a:t>@</a:t>
            </a:r>
            <a:r>
              <a:rPr lang="en-GB" sz="3400" b="1" dirty="0" err="1" smtClean="0"/>
              <a:t>childcomwales</a:t>
            </a:r>
            <a:endParaRPr lang="en-GB" sz="3400" b="1" dirty="0" smtClean="0"/>
          </a:p>
          <a:p>
            <a:pPr>
              <a:lnSpc>
                <a:spcPct val="100000"/>
              </a:lnSpc>
              <a:defRPr sz="1800"/>
            </a:pPr>
            <a:r>
              <a:rPr lang="en-GB" sz="3400" b="1" dirty="0" err="1" smtClean="0">
                <a:solidFill>
                  <a:schemeClr val="accent4">
                    <a:lumMod val="75000"/>
                  </a:schemeClr>
                </a:solidFill>
              </a:rPr>
              <a:t>Awr</a:t>
            </a:r>
            <a:r>
              <a:rPr lang="en-GB" sz="3400" b="1" dirty="0" smtClean="0">
                <a:solidFill>
                  <a:schemeClr val="accent4">
                    <a:lumMod val="75000"/>
                  </a:schemeClr>
                </a:solidFill>
              </a:rPr>
              <a:t> </a:t>
            </a:r>
            <a:r>
              <a:rPr lang="en-GB" sz="3400" b="1" dirty="0" err="1" smtClean="0">
                <a:solidFill>
                  <a:schemeClr val="accent4">
                    <a:lumMod val="75000"/>
                  </a:schemeClr>
                </a:solidFill>
              </a:rPr>
              <a:t>Hawliau</a:t>
            </a:r>
            <a:r>
              <a:rPr lang="en-GB" sz="3400" b="1" dirty="0" smtClean="0">
                <a:solidFill>
                  <a:schemeClr val="accent4">
                    <a:lumMod val="75000"/>
                  </a:schemeClr>
                </a:solidFill>
              </a:rPr>
              <a:t> </a:t>
            </a:r>
            <a:r>
              <a:rPr lang="en-GB" sz="3400" b="1" dirty="0" smtClean="0"/>
              <a:t>|Rights Hour  </a:t>
            </a:r>
            <a:r>
              <a:rPr lang="en-GB" sz="3400" b="1" dirty="0"/>
              <a:t>	</a:t>
            </a:r>
            <a:r>
              <a:rPr lang="en-GB" sz="3400" b="1" dirty="0" smtClean="0"/>
              <a:t>	</a:t>
            </a:r>
            <a:r>
              <a:rPr lang="en-GB" sz="3400" b="1" dirty="0" err="1" smtClean="0">
                <a:solidFill>
                  <a:schemeClr val="accent4">
                    <a:lumMod val="75000"/>
                  </a:schemeClr>
                </a:solidFill>
              </a:rPr>
              <a:t>Dydd</a:t>
            </a:r>
            <a:r>
              <a:rPr lang="en-GB" sz="3400" b="1" dirty="0" smtClean="0">
                <a:solidFill>
                  <a:schemeClr val="accent4">
                    <a:lumMod val="75000"/>
                  </a:schemeClr>
                </a:solidFill>
              </a:rPr>
              <a:t> </a:t>
            </a:r>
            <a:r>
              <a:rPr lang="en-GB" sz="3400" b="1" dirty="0" err="1" smtClean="0">
                <a:solidFill>
                  <a:schemeClr val="accent4">
                    <a:lumMod val="75000"/>
                  </a:schemeClr>
                </a:solidFill>
              </a:rPr>
              <a:t>Gwener</a:t>
            </a:r>
            <a:r>
              <a:rPr lang="en-GB" sz="3400" b="1" dirty="0" smtClean="0">
                <a:solidFill>
                  <a:schemeClr val="accent4">
                    <a:lumMod val="75000"/>
                  </a:schemeClr>
                </a:solidFill>
              </a:rPr>
              <a:t> </a:t>
            </a:r>
            <a:r>
              <a:rPr lang="en-GB" sz="3400" b="1" dirty="0" smtClean="0"/>
              <a:t>|Friday 12- 1 </a:t>
            </a:r>
          </a:p>
          <a:p>
            <a:pPr>
              <a:lnSpc>
                <a:spcPct val="100000"/>
              </a:lnSpc>
              <a:defRPr sz="1800"/>
            </a:pPr>
            <a:r>
              <a:rPr lang="en-GB" sz="3400" b="1" dirty="0" err="1" smtClean="0">
                <a:solidFill>
                  <a:schemeClr val="accent4">
                    <a:lumMod val="75000"/>
                  </a:schemeClr>
                </a:solidFill>
              </a:rPr>
              <a:t>Ffôn</a:t>
            </a:r>
            <a:r>
              <a:rPr lang="en-GB" sz="3400" b="1" dirty="0" smtClean="0">
                <a:solidFill>
                  <a:srgbClr val="DE0058"/>
                </a:solidFill>
              </a:rPr>
              <a:t>  </a:t>
            </a:r>
            <a:r>
              <a:rPr lang="en-GB" sz="3400" b="1" dirty="0" smtClean="0"/>
              <a:t>| Phone</a:t>
            </a:r>
            <a:r>
              <a:rPr lang="en-GB" sz="3400" dirty="0" smtClean="0"/>
              <a:t>             		</a:t>
            </a:r>
            <a:r>
              <a:rPr lang="en-GB" sz="3400" b="1" dirty="0" smtClean="0"/>
              <a:t>01792 765600</a:t>
            </a:r>
          </a:p>
          <a:p>
            <a:pPr>
              <a:lnSpc>
                <a:spcPct val="100000"/>
              </a:lnSpc>
              <a:defRPr sz="1800"/>
            </a:pPr>
            <a:r>
              <a:rPr lang="en-GB" sz="3400" b="1" dirty="0" err="1" smtClean="0">
                <a:solidFill>
                  <a:schemeClr val="accent4">
                    <a:lumMod val="75000"/>
                  </a:schemeClr>
                </a:solidFill>
              </a:rPr>
              <a:t>Ebost</a:t>
            </a:r>
            <a:r>
              <a:rPr lang="en-GB" sz="3400" b="1" dirty="0" smtClean="0">
                <a:solidFill>
                  <a:schemeClr val="accent4">
                    <a:lumMod val="75000"/>
                  </a:schemeClr>
                </a:solidFill>
              </a:rPr>
              <a:t> </a:t>
            </a:r>
            <a:r>
              <a:rPr lang="en-GB" sz="3400" b="1" dirty="0" smtClean="0"/>
              <a:t>| Email   </a:t>
            </a:r>
            <a:r>
              <a:rPr lang="en-GB" sz="3400" dirty="0" smtClean="0"/>
              <a:t>             		</a:t>
            </a:r>
            <a:r>
              <a:rPr lang="en-GB" sz="3400" u="sng" dirty="0" smtClean="0">
                <a:solidFill>
                  <a:srgbClr val="0563C1"/>
                </a:solidFill>
                <a:uFill>
                  <a:solidFill>
                    <a:srgbClr val="0563C1"/>
                  </a:solidFill>
                </a:uFill>
                <a:hlinkClick r:id="rId2"/>
              </a:rPr>
              <a:t>post@childcomwales.org.uk</a:t>
            </a:r>
            <a:r>
              <a:rPr lang="en-GB" sz="3400" u="sng" dirty="0" smtClean="0">
                <a:solidFill>
                  <a:srgbClr val="0563C1"/>
                </a:solidFill>
                <a:uFill>
                  <a:solidFill>
                    <a:srgbClr val="0563C1"/>
                  </a:solidFill>
                </a:uFill>
              </a:rPr>
              <a:t> </a:t>
            </a:r>
            <a:r>
              <a:rPr lang="en-GB" sz="3400" dirty="0" smtClean="0"/>
              <a:t>| </a:t>
            </a:r>
            <a:r>
              <a:rPr lang="en-GB" sz="3400" u="sng" dirty="0" smtClean="0">
                <a:solidFill>
                  <a:srgbClr val="0563C1"/>
                </a:solidFill>
                <a:uFill>
                  <a:solidFill>
                    <a:srgbClr val="0563C1"/>
                  </a:solidFill>
                </a:uFill>
              </a:rPr>
              <a:t>post@complantcymru.org.uk </a:t>
            </a:r>
          </a:p>
          <a:p>
            <a:pPr>
              <a:lnSpc>
                <a:spcPct val="100000"/>
              </a:lnSpc>
              <a:defRPr sz="1800"/>
            </a:pPr>
            <a:r>
              <a:rPr lang="en-GB" sz="3400" b="1" dirty="0" smtClean="0"/>
              <a:t>Facebook				</a:t>
            </a:r>
            <a:r>
              <a:rPr lang="en-GB" sz="3400" dirty="0" smtClean="0">
                <a:hlinkClick r:id="rId3"/>
              </a:rPr>
              <a:t>https://www.facebook.com/childcomwales/</a:t>
            </a:r>
            <a:endParaRPr lang="en-GB" sz="3400" dirty="0" smtClean="0"/>
          </a:p>
          <a:p>
            <a:pPr>
              <a:lnSpc>
                <a:spcPct val="100000"/>
              </a:lnSpc>
              <a:defRPr sz="1800"/>
            </a:pPr>
            <a:r>
              <a:rPr lang="en-GB" sz="3400" b="1" dirty="0" err="1" smtClean="0">
                <a:solidFill>
                  <a:schemeClr val="accent4">
                    <a:lumMod val="75000"/>
                  </a:schemeClr>
                </a:solidFill>
              </a:rPr>
              <a:t>Gwefan</a:t>
            </a:r>
            <a:r>
              <a:rPr lang="en-GB" sz="3400" dirty="0" smtClean="0"/>
              <a:t>  </a:t>
            </a:r>
            <a:r>
              <a:rPr lang="en-GB" sz="3400" b="1" dirty="0" smtClean="0"/>
              <a:t>| Website   		</a:t>
            </a:r>
            <a:r>
              <a:rPr lang="en-GB" sz="3400" u="sng" dirty="0" smtClean="0">
                <a:solidFill>
                  <a:srgbClr val="0563C1"/>
                </a:solidFill>
                <a:uFill>
                  <a:solidFill>
                    <a:srgbClr val="0563C1"/>
                  </a:solidFill>
                </a:uFill>
                <a:hlinkClick r:id="" invalidUrl="http://www.childcomwales.org.uk%7C/"/>
              </a:rPr>
              <a:t>www.childcomwales.org.uk</a:t>
            </a:r>
            <a:r>
              <a:rPr lang="en-GB" sz="3400" dirty="0" smtClean="0">
                <a:hlinkClick r:id="" invalidUrl="http://www.childcomwales.org.uk%7C/"/>
              </a:rPr>
              <a:t>|</a:t>
            </a:r>
            <a:r>
              <a:rPr lang="en-GB" sz="3400" dirty="0" smtClean="0"/>
              <a:t> </a:t>
            </a:r>
            <a:r>
              <a:rPr lang="en-GB" sz="3400" u="sng" dirty="0" smtClean="0">
                <a:solidFill>
                  <a:srgbClr val="0563C1"/>
                </a:solidFill>
                <a:uFill>
                  <a:solidFill>
                    <a:srgbClr val="0563C1"/>
                  </a:solidFill>
                </a:uFill>
                <a:hlinkClick r:id="rId4"/>
              </a:rPr>
              <a:t>www.complantcymru.org.uk</a:t>
            </a:r>
            <a:endParaRPr lang="en-GB" sz="3400" u="sng" dirty="0" smtClean="0">
              <a:solidFill>
                <a:srgbClr val="0563C1"/>
              </a:solidFill>
              <a:uFill>
                <a:solidFill>
                  <a:srgbClr val="0563C1"/>
                </a:solidFill>
              </a:uFill>
            </a:endParaRPr>
          </a:p>
          <a:p>
            <a:pPr>
              <a:lnSpc>
                <a:spcPct val="100000"/>
              </a:lnSpc>
              <a:defRPr sz="1800"/>
            </a:pPr>
            <a:endParaRPr lang="en-GB" sz="2200" dirty="0" smtClean="0"/>
          </a:p>
          <a:p>
            <a:pPr>
              <a:lnSpc>
                <a:spcPct val="100000"/>
              </a:lnSpc>
              <a:defRPr sz="1800"/>
            </a:pPr>
            <a:r>
              <a:rPr lang="en-GB" sz="2200" dirty="0" smtClean="0"/>
              <a:t>          </a:t>
            </a:r>
          </a:p>
          <a:p>
            <a:pPr>
              <a:lnSpc>
                <a:spcPct val="100000"/>
              </a:lnSpc>
              <a:defRPr sz="1800"/>
            </a:pPr>
            <a:r>
              <a:rPr lang="en-GB" sz="2200" dirty="0" smtClean="0"/>
              <a:t>                                     </a:t>
            </a:r>
            <a:endParaRPr lang="en-GB" sz="2200" dirty="0"/>
          </a:p>
        </p:txBody>
      </p:sp>
    </p:spTree>
    <p:extLst>
      <p:ext uri="{BB962C8B-B14F-4D97-AF65-F5344CB8AC3E}">
        <p14:creationId xmlns:p14="http://schemas.microsoft.com/office/powerpoint/2010/main" val="33966329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555171" y="539640"/>
            <a:ext cx="5453743" cy="5436618"/>
          </a:xfrm>
        </p:spPr>
        <p:txBody>
          <a:bodyPr/>
          <a:lstStyle/>
          <a:p>
            <a:pPr marL="0" indent="0" algn="ctr" defTabSz="868680">
              <a:lnSpc>
                <a:spcPct val="100000"/>
              </a:lnSpc>
              <a:spcBef>
                <a:spcPts val="0"/>
              </a:spcBef>
              <a:buSzTx/>
              <a:buNone/>
              <a:defRPr sz="2280" b="1">
                <a:solidFill>
                  <a:srgbClr val="DE0058"/>
                </a:solidFill>
              </a:defRPr>
            </a:pPr>
            <a:r>
              <a:rPr lang="en-GB" sz="2050" dirty="0">
                <a:latin typeface="+mn-lt"/>
                <a:cs typeface="Arial" panose="020B0604020202020204" pitchFamily="34" charset="0"/>
              </a:rPr>
              <a:t>Mae </a:t>
            </a:r>
            <a:r>
              <a:rPr lang="en-GB" sz="2050" dirty="0" err="1">
                <a:latin typeface="+mn-lt"/>
                <a:cs typeface="Arial" panose="020B0604020202020204" pitchFamily="34" charset="0"/>
              </a:rPr>
              <a:t>gennym</a:t>
            </a:r>
            <a:r>
              <a:rPr lang="en-GB" sz="2050" dirty="0">
                <a:latin typeface="+mn-lt"/>
                <a:cs typeface="Arial" panose="020B0604020202020204" pitchFamily="34" charset="0"/>
              </a:rPr>
              <a:t> </a:t>
            </a:r>
            <a:r>
              <a:rPr lang="en-GB" sz="2050" dirty="0" err="1">
                <a:latin typeface="+mn-lt"/>
                <a:cs typeface="Arial" panose="020B0604020202020204" pitchFamily="34" charset="0"/>
              </a:rPr>
              <a:t>ni</a:t>
            </a:r>
            <a:r>
              <a:rPr lang="en-GB" sz="2050" dirty="0">
                <a:latin typeface="+mn-lt"/>
                <a:cs typeface="Arial" panose="020B0604020202020204" pitchFamily="34" charset="0"/>
              </a:rPr>
              <a:t> </a:t>
            </a:r>
            <a:r>
              <a:rPr lang="en-GB" sz="2050" dirty="0" err="1">
                <a:latin typeface="+mn-lt"/>
                <a:cs typeface="Arial" panose="020B0604020202020204" pitchFamily="34" charset="0"/>
              </a:rPr>
              <a:t>Hawliau</a:t>
            </a:r>
            <a:r>
              <a:rPr lang="en-GB" sz="2050" dirty="0">
                <a:latin typeface="+mn-lt"/>
                <a:cs typeface="Arial" panose="020B0604020202020204" pitchFamily="34" charset="0"/>
              </a:rPr>
              <a:t> </a:t>
            </a:r>
            <a:r>
              <a:rPr lang="en-GB" sz="2050" dirty="0" err="1">
                <a:latin typeface="+mn-lt"/>
                <a:cs typeface="Arial" panose="020B0604020202020204" pitchFamily="34" charset="0"/>
              </a:rPr>
              <a:t>Dynol</a:t>
            </a:r>
            <a:r>
              <a:rPr lang="en-GB" sz="2050" dirty="0">
                <a:latin typeface="+mn-lt"/>
                <a:cs typeface="Arial" panose="020B0604020202020204" pitchFamily="34" charset="0"/>
              </a:rPr>
              <a:t>, pam </a:t>
            </a:r>
            <a:r>
              <a:rPr lang="en-GB" sz="2050" dirty="0" err="1">
                <a:latin typeface="+mn-lt"/>
                <a:cs typeface="Arial" panose="020B0604020202020204" pitchFamily="34" charset="0"/>
              </a:rPr>
              <a:t>mae</a:t>
            </a:r>
            <a:r>
              <a:rPr lang="en-GB" sz="2050" dirty="0">
                <a:latin typeface="+mn-lt"/>
                <a:cs typeface="Arial" panose="020B0604020202020204" pitchFamily="34" charset="0"/>
              </a:rPr>
              <a:t> </a:t>
            </a:r>
            <a:r>
              <a:rPr lang="en-GB" sz="2050" dirty="0" err="1">
                <a:latin typeface="+mn-lt"/>
                <a:cs typeface="Arial" panose="020B0604020202020204" pitchFamily="34" charset="0"/>
              </a:rPr>
              <a:t>angen</a:t>
            </a:r>
            <a:r>
              <a:rPr lang="en-GB" sz="2050" dirty="0">
                <a:latin typeface="+mn-lt"/>
                <a:cs typeface="Arial" panose="020B0604020202020204" pitchFamily="34" charset="0"/>
              </a:rPr>
              <a:t> </a:t>
            </a:r>
            <a:r>
              <a:rPr lang="en-GB" sz="2050" dirty="0" err="1">
                <a:latin typeface="+mn-lt"/>
                <a:cs typeface="Arial" panose="020B0604020202020204" pitchFamily="34" charset="0"/>
              </a:rPr>
              <a:t>Hawliau</a:t>
            </a:r>
            <a:r>
              <a:rPr lang="en-GB" sz="2050" dirty="0">
                <a:latin typeface="+mn-lt"/>
                <a:cs typeface="Arial" panose="020B0604020202020204" pitchFamily="34" charset="0"/>
              </a:rPr>
              <a:t> Plant?</a:t>
            </a:r>
          </a:p>
          <a:p>
            <a:pPr marL="217170" indent="-217170" algn="ctr" defTabSz="868680">
              <a:lnSpc>
                <a:spcPct val="100000"/>
              </a:lnSpc>
              <a:spcBef>
                <a:spcPts val="0"/>
              </a:spcBef>
              <a:defRPr sz="2470" b="1">
                <a:solidFill>
                  <a:srgbClr val="DE0058"/>
                </a:solidFill>
              </a:defRPr>
            </a:pPr>
            <a:endParaRPr lang="en-GB" sz="2050" b="0" dirty="0">
              <a:latin typeface="+mn-lt"/>
              <a:cs typeface="Arial" panose="020B0604020202020204" pitchFamily="34" charset="0"/>
            </a:endParaRPr>
          </a:p>
          <a:p>
            <a:pPr marL="457200" indent="-457200" defTabSz="868680">
              <a:lnSpc>
                <a:spcPct val="100000"/>
              </a:lnSpc>
              <a:spcBef>
                <a:spcPts val="0"/>
              </a:spcBef>
              <a:buFont typeface="+mj-lt"/>
              <a:buAutoNum type="arabicPeriod"/>
              <a:defRPr sz="1900">
                <a:solidFill>
                  <a:srgbClr val="DE0058"/>
                </a:solidFill>
              </a:defRPr>
            </a:pPr>
            <a:r>
              <a:rPr lang="en-GB" sz="2050" b="0" dirty="0">
                <a:latin typeface="+mn-lt"/>
                <a:cs typeface="Arial" panose="020B0604020202020204" pitchFamily="34" charset="0"/>
              </a:rPr>
              <a:t>Mae plant </a:t>
            </a:r>
            <a:r>
              <a:rPr lang="en-GB" sz="2050" b="0" dirty="0" err="1">
                <a:latin typeface="+mn-lt"/>
                <a:cs typeface="Arial" panose="020B0604020202020204" pitchFamily="34" charset="0"/>
              </a:rPr>
              <a:t>yn</a:t>
            </a:r>
            <a:r>
              <a:rPr lang="en-GB" sz="2050" b="0" dirty="0">
                <a:latin typeface="+mn-lt"/>
                <a:cs typeface="Arial" panose="020B0604020202020204" pitchFamily="34" charset="0"/>
              </a:rPr>
              <a:t> </a:t>
            </a:r>
            <a:r>
              <a:rPr lang="en-GB" sz="2050" b="0" dirty="0" err="1">
                <a:latin typeface="+mn-lt"/>
                <a:cs typeface="Arial" panose="020B0604020202020204" pitchFamily="34" charset="0"/>
              </a:rPr>
              <a:t>fwy</a:t>
            </a:r>
            <a:r>
              <a:rPr lang="en-GB" sz="2050" b="0" dirty="0">
                <a:latin typeface="+mn-lt"/>
                <a:cs typeface="Arial" panose="020B0604020202020204" pitchFamily="34" charset="0"/>
              </a:rPr>
              <a:t> </a:t>
            </a:r>
            <a:r>
              <a:rPr lang="en-GB" sz="2050" b="0" dirty="0" err="1">
                <a:latin typeface="+mn-lt"/>
                <a:cs typeface="Arial" panose="020B0604020202020204" pitchFamily="34" charset="0"/>
              </a:rPr>
              <a:t>agored</a:t>
            </a:r>
            <a:r>
              <a:rPr lang="en-GB" sz="2050" b="0" dirty="0">
                <a:latin typeface="+mn-lt"/>
                <a:cs typeface="Arial" panose="020B0604020202020204" pitchFamily="34" charset="0"/>
              </a:rPr>
              <a:t> i </a:t>
            </a:r>
            <a:r>
              <a:rPr lang="en-GB" sz="2050" b="0" dirty="0" err="1">
                <a:latin typeface="+mn-lt"/>
                <a:cs typeface="Arial" panose="020B0604020202020204" pitchFamily="34" charset="0"/>
              </a:rPr>
              <a:t>gael</a:t>
            </a:r>
            <a:r>
              <a:rPr lang="en-GB" sz="2050" b="0" dirty="0">
                <a:latin typeface="+mn-lt"/>
                <a:cs typeface="Arial" panose="020B0604020202020204" pitchFamily="34" charset="0"/>
              </a:rPr>
              <a:t> </a:t>
            </a:r>
            <a:r>
              <a:rPr lang="en-GB" sz="2050" b="0" dirty="0" err="1">
                <a:latin typeface="+mn-lt"/>
                <a:cs typeface="Arial" panose="020B0604020202020204" pitchFamily="34" charset="0"/>
              </a:rPr>
              <a:t>eu</a:t>
            </a:r>
            <a:r>
              <a:rPr lang="en-GB" sz="2050" b="0" dirty="0">
                <a:latin typeface="+mn-lt"/>
                <a:cs typeface="Arial" panose="020B0604020202020204" pitchFamily="34" charset="0"/>
              </a:rPr>
              <a:t> cam-</a:t>
            </a:r>
            <a:r>
              <a:rPr lang="en-GB" sz="2050" b="0" dirty="0" err="1">
                <a:latin typeface="+mn-lt"/>
                <a:cs typeface="Arial" panose="020B0604020202020204" pitchFamily="34" charset="0"/>
              </a:rPr>
              <a:t>drin</a:t>
            </a:r>
            <a:r>
              <a:rPr lang="en-GB" sz="2050" b="0" dirty="0">
                <a:latin typeface="+mn-lt"/>
                <a:cs typeface="Arial" panose="020B0604020202020204" pitchFamily="34" charset="0"/>
              </a:rPr>
              <a:t> </a:t>
            </a:r>
            <a:r>
              <a:rPr lang="en-GB" sz="2050" b="0" dirty="0" err="1">
                <a:latin typeface="+mn-lt"/>
                <a:cs typeface="Arial" panose="020B0604020202020204" pitchFamily="34" charset="0"/>
              </a:rPr>
              <a:t>a’u</a:t>
            </a:r>
            <a:r>
              <a:rPr lang="en-GB" sz="2050" b="0" dirty="0">
                <a:latin typeface="+mn-lt"/>
                <a:cs typeface="Arial" panose="020B0604020202020204" pitchFamily="34" charset="0"/>
              </a:rPr>
              <a:t> </a:t>
            </a:r>
            <a:r>
              <a:rPr lang="en-GB" sz="2050" b="0" dirty="0" err="1">
                <a:latin typeface="+mn-lt"/>
                <a:cs typeface="Arial" panose="020B0604020202020204" pitchFamily="34" charset="0"/>
              </a:rPr>
              <a:t>hecsbloetio</a:t>
            </a:r>
            <a:endParaRPr lang="en-GB" sz="2050" b="0" dirty="0">
              <a:latin typeface="+mn-lt"/>
              <a:cs typeface="Arial" panose="020B0604020202020204" pitchFamily="34" charset="0"/>
            </a:endParaRPr>
          </a:p>
          <a:p>
            <a:pPr marL="457200" indent="-457200" defTabSz="868680">
              <a:lnSpc>
                <a:spcPct val="100000"/>
              </a:lnSpc>
              <a:spcBef>
                <a:spcPts val="0"/>
              </a:spcBef>
              <a:buFont typeface="+mj-lt"/>
              <a:buAutoNum type="arabicPeriod"/>
              <a:defRPr sz="2470">
                <a:solidFill>
                  <a:srgbClr val="DE0058"/>
                </a:solidFill>
              </a:defRPr>
            </a:pPr>
            <a:endParaRPr lang="en-GB" sz="2050" b="0" dirty="0">
              <a:latin typeface="+mn-lt"/>
              <a:cs typeface="Arial" panose="020B0604020202020204" pitchFamily="34" charset="0"/>
            </a:endParaRPr>
          </a:p>
          <a:p>
            <a:pPr marL="457200" indent="-457200" defTabSz="868680">
              <a:lnSpc>
                <a:spcPct val="100000"/>
              </a:lnSpc>
              <a:spcBef>
                <a:spcPts val="0"/>
              </a:spcBef>
              <a:buFont typeface="+mj-lt"/>
              <a:buAutoNum type="arabicPeriod"/>
              <a:defRPr sz="1900">
                <a:solidFill>
                  <a:srgbClr val="DE0058"/>
                </a:solidFill>
              </a:defRPr>
            </a:pPr>
            <a:r>
              <a:rPr lang="en-GB" sz="2050" b="0" dirty="0" err="1">
                <a:latin typeface="+mn-lt"/>
                <a:cs typeface="Arial" panose="020B0604020202020204" pitchFamily="34" charset="0"/>
              </a:rPr>
              <a:t>Yn</a:t>
            </a:r>
            <a:r>
              <a:rPr lang="en-GB" sz="2050" b="0" dirty="0">
                <a:latin typeface="+mn-lt"/>
                <a:cs typeface="Arial" panose="020B0604020202020204" pitchFamily="34" charset="0"/>
              </a:rPr>
              <a:t> </a:t>
            </a:r>
            <a:r>
              <a:rPr lang="en-GB" sz="2050" b="0" dirty="0" err="1">
                <a:latin typeface="+mn-lt"/>
                <a:cs typeface="Arial" panose="020B0604020202020204" pitchFamily="34" charset="0"/>
              </a:rPr>
              <a:t>dibynnu</a:t>
            </a:r>
            <a:r>
              <a:rPr lang="en-GB" sz="2050" b="0" dirty="0">
                <a:latin typeface="+mn-lt"/>
                <a:cs typeface="Arial" panose="020B0604020202020204" pitchFamily="34" charset="0"/>
              </a:rPr>
              <a:t> </a:t>
            </a:r>
            <a:r>
              <a:rPr lang="en-GB" sz="2050" b="0" dirty="0" err="1">
                <a:latin typeface="+mn-lt"/>
                <a:cs typeface="Arial" panose="020B0604020202020204" pitchFamily="34" charset="0"/>
              </a:rPr>
              <a:t>ar</a:t>
            </a:r>
            <a:r>
              <a:rPr lang="en-GB" sz="2050" b="0" dirty="0">
                <a:latin typeface="+mn-lt"/>
                <a:cs typeface="Arial" panose="020B0604020202020204" pitchFamily="34" charset="0"/>
              </a:rPr>
              <a:t> </a:t>
            </a:r>
            <a:r>
              <a:rPr lang="en-GB" sz="2050" b="0" dirty="0" err="1">
                <a:latin typeface="+mn-lt"/>
                <a:cs typeface="Arial" panose="020B0604020202020204" pitchFamily="34" charset="0"/>
              </a:rPr>
              <a:t>eu</a:t>
            </a:r>
            <a:r>
              <a:rPr lang="en-GB" sz="2050" b="0" dirty="0">
                <a:latin typeface="+mn-lt"/>
                <a:cs typeface="Arial" panose="020B0604020202020204" pitchFamily="34" charset="0"/>
              </a:rPr>
              <a:t> hoed, </a:t>
            </a:r>
            <a:r>
              <a:rPr lang="en-GB" sz="2050" b="0" dirty="0" err="1">
                <a:latin typeface="+mn-lt"/>
                <a:cs typeface="Arial" panose="020B0604020202020204" pitchFamily="34" charset="0"/>
              </a:rPr>
              <a:t>mae</a:t>
            </a:r>
            <a:r>
              <a:rPr lang="en-GB" sz="2050" b="0" dirty="0">
                <a:latin typeface="+mn-lt"/>
                <a:cs typeface="Arial" panose="020B0604020202020204" pitchFamily="34" charset="0"/>
              </a:rPr>
              <a:t> plant </a:t>
            </a:r>
            <a:r>
              <a:rPr lang="en-GB" sz="2050" b="0" dirty="0" err="1">
                <a:latin typeface="+mn-lt"/>
                <a:cs typeface="Arial" panose="020B0604020202020204" pitchFamily="34" charset="0"/>
              </a:rPr>
              <a:t>yn</a:t>
            </a:r>
            <a:r>
              <a:rPr lang="en-GB" sz="2050" b="0" dirty="0">
                <a:latin typeface="+mn-lt"/>
                <a:cs typeface="Arial" panose="020B0604020202020204" pitchFamily="34" charset="0"/>
              </a:rPr>
              <a:t> </a:t>
            </a:r>
            <a:r>
              <a:rPr lang="en-GB" sz="2050" b="0" dirty="0" err="1">
                <a:latin typeface="+mn-lt"/>
                <a:cs typeface="Arial" panose="020B0604020202020204" pitchFamily="34" charset="0"/>
              </a:rPr>
              <a:t>ddibynnol</a:t>
            </a:r>
            <a:r>
              <a:rPr lang="en-GB" sz="2050" b="0" dirty="0">
                <a:latin typeface="+mn-lt"/>
                <a:cs typeface="Arial" panose="020B0604020202020204" pitchFamily="34" charset="0"/>
              </a:rPr>
              <a:t> </a:t>
            </a:r>
            <a:r>
              <a:rPr lang="en-GB" sz="2050" b="0" dirty="0" err="1">
                <a:latin typeface="+mn-lt"/>
                <a:cs typeface="Arial" panose="020B0604020202020204" pitchFamily="34" charset="0"/>
              </a:rPr>
              <a:t>ar</a:t>
            </a:r>
            <a:r>
              <a:rPr lang="en-GB" sz="2050" b="0" dirty="0">
                <a:latin typeface="+mn-lt"/>
                <a:cs typeface="Arial" panose="020B0604020202020204" pitchFamily="34" charset="0"/>
              </a:rPr>
              <a:t> </a:t>
            </a:r>
            <a:r>
              <a:rPr lang="en-GB" sz="2050" b="0" dirty="0" err="1">
                <a:latin typeface="+mn-lt"/>
                <a:cs typeface="Arial" panose="020B0604020202020204" pitchFamily="34" charset="0"/>
              </a:rPr>
              <a:t>oedolion</a:t>
            </a:r>
            <a:r>
              <a:rPr lang="en-GB" sz="2050" b="0" dirty="0">
                <a:latin typeface="+mn-lt"/>
                <a:cs typeface="Arial" panose="020B0604020202020204" pitchFamily="34" charset="0"/>
              </a:rPr>
              <a:t> </a:t>
            </a:r>
            <a:r>
              <a:rPr lang="en-GB" sz="2050" b="0" dirty="0" err="1">
                <a:latin typeface="+mn-lt"/>
                <a:cs typeface="Arial" panose="020B0604020202020204" pitchFamily="34" charset="0"/>
              </a:rPr>
              <a:t>yn</a:t>
            </a:r>
            <a:r>
              <a:rPr lang="en-GB" sz="2050" b="0" dirty="0">
                <a:latin typeface="+mn-lt"/>
                <a:cs typeface="Arial" panose="020B0604020202020204" pitchFamily="34" charset="0"/>
              </a:rPr>
              <a:t> </a:t>
            </a:r>
            <a:r>
              <a:rPr lang="en-GB" sz="2050" b="0" dirty="0" err="1">
                <a:latin typeface="+mn-lt"/>
                <a:cs typeface="Arial" panose="020B0604020202020204" pitchFamily="34" charset="0"/>
              </a:rPr>
              <a:t>llwyr</a:t>
            </a:r>
            <a:r>
              <a:rPr lang="en-GB" sz="2050" b="0" dirty="0">
                <a:latin typeface="+mn-lt"/>
                <a:cs typeface="Arial" panose="020B0604020202020204" pitchFamily="34" charset="0"/>
              </a:rPr>
              <a:t> </a:t>
            </a:r>
            <a:r>
              <a:rPr lang="en-GB" sz="2050" b="0" dirty="0" err="1">
                <a:latin typeface="+mn-lt"/>
                <a:cs typeface="Arial" panose="020B0604020202020204" pitchFamily="34" charset="0"/>
              </a:rPr>
              <a:t>neu</a:t>
            </a:r>
            <a:r>
              <a:rPr lang="en-GB" sz="2050" b="0" dirty="0">
                <a:latin typeface="+mn-lt"/>
                <a:cs typeface="Arial" panose="020B0604020202020204" pitchFamily="34" charset="0"/>
              </a:rPr>
              <a:t> i </a:t>
            </a:r>
            <a:r>
              <a:rPr lang="en-GB" sz="2050" b="0" dirty="0" err="1">
                <a:latin typeface="+mn-lt"/>
                <a:cs typeface="Arial" panose="020B0604020202020204" pitchFamily="34" charset="0"/>
              </a:rPr>
              <a:t>raddau</a:t>
            </a:r>
            <a:r>
              <a:rPr lang="en-GB" sz="2050" b="0" dirty="0">
                <a:latin typeface="+mn-lt"/>
                <a:cs typeface="Arial" panose="020B0604020202020204" pitchFamily="34" charset="0"/>
              </a:rPr>
              <a:t> </a:t>
            </a:r>
            <a:r>
              <a:rPr lang="en-GB" sz="2050" b="0" dirty="0" err="1">
                <a:latin typeface="+mn-lt"/>
                <a:cs typeface="Arial" panose="020B0604020202020204" pitchFamily="34" charset="0"/>
              </a:rPr>
              <a:t>helaeth</a:t>
            </a:r>
            <a:r>
              <a:rPr lang="en-GB" sz="2050" b="0" dirty="0">
                <a:latin typeface="+mn-lt"/>
                <a:cs typeface="Arial" panose="020B0604020202020204" pitchFamily="34" charset="0"/>
              </a:rPr>
              <a:t> – </a:t>
            </a:r>
            <a:r>
              <a:rPr lang="en-GB" sz="2050" b="0" dirty="0" err="1">
                <a:latin typeface="+mn-lt"/>
                <a:cs typeface="Arial" panose="020B0604020202020204" pitchFamily="34" charset="0"/>
              </a:rPr>
              <a:t>nid</a:t>
            </a:r>
            <a:r>
              <a:rPr lang="en-GB" sz="2050" b="0" dirty="0">
                <a:latin typeface="+mn-lt"/>
                <a:cs typeface="Arial" panose="020B0604020202020204" pitchFamily="34" charset="0"/>
              </a:rPr>
              <a:t> </a:t>
            </a:r>
            <a:r>
              <a:rPr lang="en-GB" sz="2050" b="0" dirty="0" err="1">
                <a:latin typeface="+mn-lt"/>
                <a:cs typeface="Arial" panose="020B0604020202020204" pitchFamily="34" charset="0"/>
              </a:rPr>
              <a:t>yw</a:t>
            </a:r>
            <a:r>
              <a:rPr lang="en-GB" sz="2050" b="0" dirty="0">
                <a:latin typeface="+mn-lt"/>
                <a:cs typeface="Arial" panose="020B0604020202020204" pitchFamily="34" charset="0"/>
              </a:rPr>
              <a:t> </a:t>
            </a:r>
            <a:r>
              <a:rPr lang="en-GB" sz="2050" b="0" dirty="0" err="1">
                <a:latin typeface="+mn-lt"/>
                <a:cs typeface="Arial" panose="020B0604020202020204" pitchFamily="34" charset="0"/>
              </a:rPr>
              <a:t>eu</a:t>
            </a:r>
            <a:r>
              <a:rPr lang="en-GB" sz="2050" b="0" dirty="0">
                <a:latin typeface="+mn-lt"/>
                <a:cs typeface="Arial" panose="020B0604020202020204" pitchFamily="34" charset="0"/>
              </a:rPr>
              <a:t> </a:t>
            </a:r>
            <a:r>
              <a:rPr lang="en-GB" sz="2050" b="0" dirty="0" err="1">
                <a:latin typeface="+mn-lt"/>
                <a:cs typeface="Arial" panose="020B0604020202020204" pitchFamily="34" charset="0"/>
              </a:rPr>
              <a:t>lles</a:t>
            </a:r>
            <a:r>
              <a:rPr lang="en-GB" sz="2050" b="0" dirty="0">
                <a:latin typeface="+mn-lt"/>
                <a:cs typeface="Arial" panose="020B0604020202020204" pitchFamily="34" charset="0"/>
              </a:rPr>
              <a:t> </a:t>
            </a:r>
            <a:r>
              <a:rPr lang="en-GB" sz="2050" b="0" dirty="0" err="1">
                <a:latin typeface="+mn-lt"/>
                <a:cs typeface="Arial" panose="020B0604020202020204" pitchFamily="34" charset="0"/>
              </a:rPr>
              <a:t>pennaf</a:t>
            </a:r>
            <a:r>
              <a:rPr lang="en-GB" sz="2050" b="0" dirty="0">
                <a:latin typeface="+mn-lt"/>
                <a:cs typeface="Arial" panose="020B0604020202020204" pitchFamily="34" charset="0"/>
              </a:rPr>
              <a:t> bob </a:t>
            </a:r>
            <a:r>
              <a:rPr lang="en-GB" sz="2050" b="0" dirty="0" err="1">
                <a:latin typeface="+mn-lt"/>
                <a:cs typeface="Arial" panose="020B0604020202020204" pitchFamily="34" charset="0"/>
              </a:rPr>
              <a:t>amser</a:t>
            </a:r>
            <a:r>
              <a:rPr lang="en-GB" sz="2050" b="0" dirty="0">
                <a:latin typeface="+mn-lt"/>
                <a:cs typeface="Arial" panose="020B0604020202020204" pitchFamily="34" charset="0"/>
              </a:rPr>
              <a:t> </a:t>
            </a:r>
            <a:r>
              <a:rPr lang="en-GB" sz="2050" b="0" dirty="0" err="1">
                <a:latin typeface="+mn-lt"/>
                <a:cs typeface="Arial" panose="020B0604020202020204" pitchFamily="34" charset="0"/>
              </a:rPr>
              <a:t>yn</a:t>
            </a:r>
            <a:r>
              <a:rPr lang="en-GB" sz="2050" b="0" dirty="0">
                <a:latin typeface="+mn-lt"/>
                <a:cs typeface="Arial" panose="020B0604020202020204" pitchFamily="34" charset="0"/>
              </a:rPr>
              <a:t> </a:t>
            </a:r>
            <a:r>
              <a:rPr lang="en-GB" sz="2050" b="0" dirty="0" err="1">
                <a:latin typeface="+mn-lt"/>
                <a:cs typeface="Arial" panose="020B0604020202020204" pitchFamily="34" charset="0"/>
              </a:rPr>
              <a:t>cael</a:t>
            </a:r>
            <a:r>
              <a:rPr lang="en-GB" sz="2050" b="0" dirty="0">
                <a:latin typeface="+mn-lt"/>
                <a:cs typeface="Arial" panose="020B0604020202020204" pitchFamily="34" charset="0"/>
              </a:rPr>
              <a:t> </a:t>
            </a:r>
            <a:r>
              <a:rPr lang="en-GB" sz="2050" b="0" dirty="0" err="1">
                <a:latin typeface="+mn-lt"/>
                <a:cs typeface="Arial" panose="020B0604020202020204" pitchFamily="34" charset="0"/>
              </a:rPr>
              <a:t>ei</a:t>
            </a:r>
            <a:r>
              <a:rPr lang="en-GB" sz="2050" b="0" dirty="0">
                <a:latin typeface="+mn-lt"/>
                <a:cs typeface="Arial" panose="020B0604020202020204" pitchFamily="34" charset="0"/>
              </a:rPr>
              <a:t> </a:t>
            </a:r>
            <a:r>
              <a:rPr lang="en-GB" sz="2050" b="0" dirty="0" err="1">
                <a:latin typeface="+mn-lt"/>
                <a:cs typeface="Arial" panose="020B0604020202020204" pitchFamily="34" charset="0"/>
              </a:rPr>
              <a:t>ystyried</a:t>
            </a:r>
            <a:endParaRPr lang="en-GB" sz="2050" b="0" dirty="0">
              <a:latin typeface="+mn-lt"/>
              <a:cs typeface="Arial" panose="020B0604020202020204" pitchFamily="34" charset="0"/>
            </a:endParaRPr>
          </a:p>
          <a:p>
            <a:pPr marL="457200" indent="-457200" defTabSz="868680">
              <a:lnSpc>
                <a:spcPct val="100000"/>
              </a:lnSpc>
              <a:spcBef>
                <a:spcPts val="0"/>
              </a:spcBef>
              <a:buFont typeface="+mj-lt"/>
              <a:buAutoNum type="arabicPeriod"/>
              <a:defRPr sz="2470">
                <a:solidFill>
                  <a:srgbClr val="DE0058"/>
                </a:solidFill>
              </a:defRPr>
            </a:pPr>
            <a:endParaRPr lang="en-GB" sz="2050" b="0" dirty="0">
              <a:latin typeface="+mn-lt"/>
              <a:cs typeface="Arial" panose="020B0604020202020204" pitchFamily="34" charset="0"/>
            </a:endParaRPr>
          </a:p>
          <a:p>
            <a:pPr marL="457200" indent="-457200" defTabSz="868680">
              <a:lnSpc>
                <a:spcPct val="100000"/>
              </a:lnSpc>
              <a:spcBef>
                <a:spcPts val="0"/>
              </a:spcBef>
              <a:buFont typeface="+mj-lt"/>
              <a:buAutoNum type="arabicPeriod"/>
              <a:defRPr sz="1900">
                <a:solidFill>
                  <a:srgbClr val="DE0058"/>
                </a:solidFill>
              </a:defRPr>
            </a:pPr>
            <a:r>
              <a:rPr lang="en-GB" sz="2050" b="0" dirty="0">
                <a:latin typeface="+mn-lt"/>
                <a:cs typeface="Arial" panose="020B0604020202020204" pitchFamily="34" charset="0"/>
              </a:rPr>
              <a:t>Mae plant </a:t>
            </a:r>
            <a:r>
              <a:rPr lang="en-GB" sz="2050" b="0" dirty="0" err="1">
                <a:latin typeface="+mn-lt"/>
                <a:cs typeface="Arial" panose="020B0604020202020204" pitchFamily="34" charset="0"/>
              </a:rPr>
              <a:t>yn</a:t>
            </a:r>
            <a:r>
              <a:rPr lang="en-GB" sz="2050" b="0" dirty="0">
                <a:latin typeface="+mn-lt"/>
                <a:cs typeface="Arial" panose="020B0604020202020204" pitchFamily="34" charset="0"/>
              </a:rPr>
              <a:t> </a:t>
            </a:r>
            <a:r>
              <a:rPr lang="en-GB" sz="2050" b="0" dirty="0" err="1">
                <a:latin typeface="+mn-lt"/>
                <a:cs typeface="Arial" panose="020B0604020202020204" pitchFamily="34" charset="0"/>
              </a:rPr>
              <a:t>wynebu</a:t>
            </a:r>
            <a:r>
              <a:rPr lang="en-GB" sz="2050" b="0" dirty="0">
                <a:latin typeface="+mn-lt"/>
                <a:cs typeface="Arial" panose="020B0604020202020204" pitchFamily="34" charset="0"/>
              </a:rPr>
              <a:t> </a:t>
            </a:r>
            <a:r>
              <a:rPr lang="en-GB" sz="2050" b="0" dirty="0" err="1">
                <a:latin typeface="+mn-lt"/>
                <a:cs typeface="Arial" panose="020B0604020202020204" pitchFamily="34" charset="0"/>
              </a:rPr>
              <a:t>llu</a:t>
            </a:r>
            <a:r>
              <a:rPr lang="en-GB" sz="2050" b="0" dirty="0">
                <a:latin typeface="+mn-lt"/>
                <a:cs typeface="Arial" panose="020B0604020202020204" pitchFamily="34" charset="0"/>
              </a:rPr>
              <a:t> o </a:t>
            </a:r>
            <a:r>
              <a:rPr lang="en-GB" sz="2050" b="0" dirty="0" err="1">
                <a:latin typeface="+mn-lt"/>
                <a:cs typeface="Arial" panose="020B0604020202020204" pitchFamily="34" charset="0"/>
              </a:rPr>
              <a:t>derfynau</a:t>
            </a:r>
            <a:r>
              <a:rPr lang="en-GB" sz="2050" b="0" dirty="0">
                <a:latin typeface="+mn-lt"/>
                <a:cs typeface="Arial" panose="020B0604020202020204" pitchFamily="34" charset="0"/>
              </a:rPr>
              <a:t> </a:t>
            </a:r>
            <a:r>
              <a:rPr lang="en-GB" sz="2050" b="0" dirty="0" err="1">
                <a:latin typeface="+mn-lt"/>
                <a:cs typeface="Arial" panose="020B0604020202020204" pitchFamily="34" charset="0"/>
              </a:rPr>
              <a:t>oed</a:t>
            </a:r>
            <a:r>
              <a:rPr lang="en-GB" sz="2050" b="0" dirty="0">
                <a:latin typeface="+mn-lt"/>
                <a:cs typeface="Arial" panose="020B0604020202020204" pitchFamily="34" charset="0"/>
              </a:rPr>
              <a:t> </a:t>
            </a:r>
            <a:r>
              <a:rPr lang="en-GB" sz="2050" b="0" dirty="0" err="1">
                <a:latin typeface="+mn-lt"/>
                <a:cs typeface="Arial" panose="020B0604020202020204" pitchFamily="34" charset="0"/>
              </a:rPr>
              <a:t>cyfreithiol</a:t>
            </a:r>
            <a:r>
              <a:rPr lang="en-GB" sz="2050" b="0" dirty="0">
                <a:latin typeface="+mn-lt"/>
                <a:cs typeface="Arial" panose="020B0604020202020204" pitchFamily="34" charset="0"/>
              </a:rPr>
              <a:t> </a:t>
            </a:r>
            <a:r>
              <a:rPr lang="en-GB" sz="2050" b="0" dirty="0" err="1">
                <a:latin typeface="+mn-lt"/>
                <a:cs typeface="Arial" panose="020B0604020202020204" pitchFamily="34" charset="0"/>
              </a:rPr>
              <a:t>pryd</a:t>
            </a:r>
            <a:r>
              <a:rPr lang="en-GB" sz="2050" b="0" dirty="0">
                <a:latin typeface="+mn-lt"/>
                <a:cs typeface="Arial" panose="020B0604020202020204" pitchFamily="34" charset="0"/>
              </a:rPr>
              <a:t> y </a:t>
            </a:r>
            <a:r>
              <a:rPr lang="en-GB" sz="2050" b="0" dirty="0" err="1">
                <a:latin typeface="+mn-lt"/>
                <a:cs typeface="Arial" panose="020B0604020202020204" pitchFamily="34" charset="0"/>
              </a:rPr>
              <a:t>bernir</a:t>
            </a:r>
            <a:r>
              <a:rPr lang="en-GB" sz="2050" b="0" dirty="0">
                <a:latin typeface="+mn-lt"/>
                <a:cs typeface="Arial" panose="020B0604020202020204" pitchFamily="34" charset="0"/>
              </a:rPr>
              <a:t> </a:t>
            </a:r>
            <a:r>
              <a:rPr lang="en-GB" sz="2050" b="0" dirty="0" err="1">
                <a:latin typeface="+mn-lt"/>
                <a:cs typeface="Arial" panose="020B0604020202020204" pitchFamily="34" charset="0"/>
              </a:rPr>
              <a:t>eu</a:t>
            </a:r>
            <a:r>
              <a:rPr lang="en-GB" sz="2050" b="0" dirty="0">
                <a:latin typeface="+mn-lt"/>
                <a:cs typeface="Arial" panose="020B0604020202020204" pitchFamily="34" charset="0"/>
              </a:rPr>
              <a:t> bod </a:t>
            </a:r>
            <a:r>
              <a:rPr lang="en-GB" sz="2050" b="0" dirty="0" err="1">
                <a:latin typeface="+mn-lt"/>
                <a:cs typeface="Arial" panose="020B0604020202020204" pitchFamily="34" charset="0"/>
              </a:rPr>
              <a:t>nhw’n</a:t>
            </a:r>
            <a:r>
              <a:rPr lang="en-GB" sz="2050" b="0" dirty="0">
                <a:latin typeface="+mn-lt"/>
                <a:cs typeface="Arial" panose="020B0604020202020204" pitchFamily="34" charset="0"/>
              </a:rPr>
              <a:t> </a:t>
            </a:r>
            <a:r>
              <a:rPr lang="en-GB" sz="2050" b="0" dirty="0" err="1">
                <a:latin typeface="+mn-lt"/>
                <a:cs typeface="Arial" panose="020B0604020202020204" pitchFamily="34" charset="0"/>
              </a:rPr>
              <a:t>gallu</a:t>
            </a:r>
            <a:r>
              <a:rPr lang="en-GB" sz="2050" b="0" dirty="0">
                <a:latin typeface="+mn-lt"/>
                <a:cs typeface="Arial" panose="020B0604020202020204" pitchFamily="34" charset="0"/>
              </a:rPr>
              <a:t> </a:t>
            </a:r>
            <a:r>
              <a:rPr lang="en-GB" sz="2050" b="0" dirty="0" err="1">
                <a:latin typeface="+mn-lt"/>
                <a:cs typeface="Arial" panose="020B0604020202020204" pitchFamily="34" charset="0"/>
              </a:rPr>
              <a:t>gwneud</a:t>
            </a:r>
            <a:r>
              <a:rPr lang="en-GB" sz="2050" b="0" dirty="0">
                <a:latin typeface="+mn-lt"/>
                <a:cs typeface="Arial" panose="020B0604020202020204" pitchFamily="34" charset="0"/>
              </a:rPr>
              <a:t> </a:t>
            </a:r>
            <a:r>
              <a:rPr lang="en-GB" sz="2050" b="0" dirty="0" err="1">
                <a:latin typeface="+mn-lt"/>
                <a:cs typeface="Arial" panose="020B0604020202020204" pitchFamily="34" charset="0"/>
              </a:rPr>
              <a:t>penderfyniadau</a:t>
            </a:r>
            <a:r>
              <a:rPr lang="en-GB" sz="2050" b="0" dirty="0">
                <a:latin typeface="+mn-lt"/>
                <a:cs typeface="Arial" panose="020B0604020202020204" pitchFamily="34" charset="0"/>
              </a:rPr>
              <a:t> </a:t>
            </a:r>
            <a:r>
              <a:rPr lang="en-GB" sz="2050" b="0" dirty="0" err="1">
                <a:latin typeface="+mn-lt"/>
                <a:cs typeface="Arial" panose="020B0604020202020204" pitchFamily="34" charset="0"/>
              </a:rPr>
              <a:t>drostynt</a:t>
            </a:r>
            <a:r>
              <a:rPr lang="en-GB" sz="2050" b="0" dirty="0">
                <a:latin typeface="+mn-lt"/>
                <a:cs typeface="Arial" panose="020B0604020202020204" pitchFamily="34" charset="0"/>
              </a:rPr>
              <a:t> </a:t>
            </a:r>
            <a:r>
              <a:rPr lang="en-GB" sz="2050" b="0" dirty="0" err="1">
                <a:latin typeface="+mn-lt"/>
                <a:cs typeface="Arial" panose="020B0604020202020204" pitchFamily="34" charset="0"/>
              </a:rPr>
              <a:t>eu</a:t>
            </a:r>
            <a:r>
              <a:rPr lang="en-GB" sz="2050" b="0" dirty="0">
                <a:latin typeface="+mn-lt"/>
                <a:cs typeface="Arial" panose="020B0604020202020204" pitchFamily="34" charset="0"/>
              </a:rPr>
              <a:t> </a:t>
            </a:r>
            <a:r>
              <a:rPr lang="en-GB" sz="2050" b="0" dirty="0" err="1">
                <a:latin typeface="+mn-lt"/>
                <a:cs typeface="Arial" panose="020B0604020202020204" pitchFamily="34" charset="0"/>
              </a:rPr>
              <a:t>hunain</a:t>
            </a:r>
            <a:endParaRPr lang="en-GB" sz="2050" b="0" dirty="0">
              <a:latin typeface="+mn-lt"/>
              <a:cs typeface="Arial" panose="020B0604020202020204" pitchFamily="34" charset="0"/>
            </a:endParaRPr>
          </a:p>
          <a:p>
            <a:pPr marL="457200" indent="-457200" defTabSz="868680">
              <a:lnSpc>
                <a:spcPct val="100000"/>
              </a:lnSpc>
              <a:spcBef>
                <a:spcPts val="0"/>
              </a:spcBef>
              <a:buFont typeface="+mj-lt"/>
              <a:buAutoNum type="arabicPeriod"/>
              <a:defRPr sz="2470">
                <a:solidFill>
                  <a:srgbClr val="DE0058"/>
                </a:solidFill>
              </a:defRPr>
            </a:pPr>
            <a:endParaRPr lang="en-GB" sz="2050" b="0" dirty="0">
              <a:latin typeface="+mn-lt"/>
              <a:cs typeface="Arial" panose="020B0604020202020204" pitchFamily="34" charset="0"/>
            </a:endParaRPr>
          </a:p>
          <a:p>
            <a:pPr marL="457200" indent="-457200" defTabSz="868680">
              <a:lnSpc>
                <a:spcPct val="100000"/>
              </a:lnSpc>
              <a:spcBef>
                <a:spcPts val="0"/>
              </a:spcBef>
              <a:buFont typeface="+mj-lt"/>
              <a:buAutoNum type="arabicPeriod"/>
              <a:defRPr sz="1900">
                <a:solidFill>
                  <a:srgbClr val="DE0058"/>
                </a:solidFill>
              </a:defRPr>
            </a:pPr>
            <a:r>
              <a:rPr lang="en-GB" sz="2050" b="0" dirty="0">
                <a:latin typeface="+mn-lt"/>
                <a:cs typeface="Arial" panose="020B0604020202020204" pitchFamily="34" charset="0"/>
              </a:rPr>
              <a:t>Mae plant </a:t>
            </a:r>
            <a:r>
              <a:rPr lang="en-GB" sz="2050" b="0" dirty="0" err="1">
                <a:latin typeface="+mn-lt"/>
                <a:cs typeface="Arial" panose="020B0604020202020204" pitchFamily="34" charset="0"/>
              </a:rPr>
              <a:t>yn</a:t>
            </a:r>
            <a:r>
              <a:rPr lang="en-GB" sz="2050" b="0" dirty="0">
                <a:latin typeface="+mn-lt"/>
                <a:cs typeface="Arial" panose="020B0604020202020204" pitchFamily="34" charset="0"/>
              </a:rPr>
              <a:t> </a:t>
            </a:r>
            <a:r>
              <a:rPr lang="en-GB" sz="2050" b="0" dirty="0" err="1">
                <a:latin typeface="+mn-lt"/>
                <a:cs typeface="Arial" panose="020B0604020202020204" pitchFamily="34" charset="0"/>
              </a:rPr>
              <a:t>aml</a:t>
            </a:r>
            <a:r>
              <a:rPr lang="en-GB" sz="2050" b="0" dirty="0">
                <a:latin typeface="+mn-lt"/>
                <a:cs typeface="Arial" panose="020B0604020202020204" pitchFamily="34" charset="0"/>
              </a:rPr>
              <a:t> </a:t>
            </a:r>
            <a:r>
              <a:rPr lang="en-GB" sz="2050" b="0" dirty="0" err="1">
                <a:latin typeface="+mn-lt"/>
                <a:cs typeface="Arial" panose="020B0604020202020204" pitchFamily="34" charset="0"/>
              </a:rPr>
              <a:t>heb</a:t>
            </a:r>
            <a:r>
              <a:rPr lang="en-GB" sz="2050" b="0" dirty="0">
                <a:latin typeface="+mn-lt"/>
                <a:cs typeface="Arial" panose="020B0604020202020204" pitchFamily="34" charset="0"/>
              </a:rPr>
              <a:t> </a:t>
            </a:r>
            <a:r>
              <a:rPr lang="en-GB" sz="2050" b="0" dirty="0" err="1" smtClean="0">
                <a:latin typeface="+mn-lt"/>
                <a:cs typeface="Arial" panose="020B0604020202020204" pitchFamily="34" charset="0"/>
              </a:rPr>
              <a:t>lais</a:t>
            </a:r>
            <a:endParaRPr lang="en-GB" sz="2050" b="0" dirty="0">
              <a:latin typeface="+mn-lt"/>
              <a:cs typeface="Arial" panose="020B0604020202020204" pitchFamily="34" charset="0"/>
            </a:endParaRPr>
          </a:p>
        </p:txBody>
      </p:sp>
      <p:sp>
        <p:nvSpPr>
          <p:cNvPr id="8" name="Rectangle 7"/>
          <p:cNvSpPr/>
          <p:nvPr/>
        </p:nvSpPr>
        <p:spPr>
          <a:xfrm>
            <a:off x="6090559" y="490653"/>
            <a:ext cx="5861956" cy="4824398"/>
          </a:xfrm>
          <a:prstGeom prst="rect">
            <a:avLst/>
          </a:prstGeom>
        </p:spPr>
        <p:txBody>
          <a:bodyPr wrap="square">
            <a:spAutoFit/>
          </a:bodyPr>
          <a:lstStyle/>
          <a:p>
            <a:pPr defTabSz="841247">
              <a:defRPr sz="2392" b="1">
                <a:solidFill>
                  <a:srgbClr val="404040"/>
                </a:solidFill>
              </a:defRPr>
            </a:pPr>
            <a:r>
              <a:rPr lang="en-GB" sz="2050" dirty="0">
                <a:cs typeface="Arial" panose="020B0604020202020204" pitchFamily="34" charset="0"/>
              </a:rPr>
              <a:t>We have Human Rights, why do we need Children’s Rights?</a:t>
            </a:r>
          </a:p>
          <a:p>
            <a:pPr defTabSz="841247">
              <a:defRPr sz="2852">
                <a:solidFill>
                  <a:srgbClr val="404040"/>
                </a:solidFill>
              </a:defRPr>
            </a:pPr>
            <a:endParaRPr lang="en-GB" sz="2050" dirty="0">
              <a:cs typeface="Arial" panose="020B0604020202020204" pitchFamily="34" charset="0"/>
            </a:endParaRPr>
          </a:p>
          <a:p>
            <a:pPr defTabSz="841247">
              <a:buSzPct val="100000"/>
              <a:buAutoNum type="arabicPeriod"/>
              <a:defRPr sz="2024">
                <a:solidFill>
                  <a:srgbClr val="404040"/>
                </a:solidFill>
              </a:defRPr>
            </a:pPr>
            <a:r>
              <a:rPr lang="en-GB" sz="2050" dirty="0">
                <a:cs typeface="Arial" panose="020B0604020202020204" pitchFamily="34" charset="0"/>
              </a:rPr>
              <a:t>Children are more vulnerable to abuse and exploitation</a:t>
            </a:r>
          </a:p>
          <a:p>
            <a:pPr defTabSz="841247">
              <a:buSzPct val="100000"/>
              <a:buAutoNum type="arabicPeriod"/>
              <a:defRPr sz="2392">
                <a:solidFill>
                  <a:srgbClr val="404040"/>
                </a:solidFill>
              </a:defRPr>
            </a:pPr>
            <a:endParaRPr lang="en-GB" sz="2050" dirty="0">
              <a:cs typeface="Arial" panose="020B0604020202020204" pitchFamily="34" charset="0"/>
            </a:endParaRPr>
          </a:p>
          <a:p>
            <a:pPr defTabSz="841247">
              <a:buSzPct val="100000"/>
              <a:buAutoNum type="arabicPeriod" startAt="2"/>
              <a:defRPr sz="2024">
                <a:solidFill>
                  <a:srgbClr val="404040"/>
                </a:solidFill>
              </a:defRPr>
            </a:pPr>
            <a:r>
              <a:rPr lang="en-GB" sz="2050" dirty="0">
                <a:cs typeface="Arial" panose="020B0604020202020204" pitchFamily="34" charset="0"/>
              </a:rPr>
              <a:t>Dependent on age, children are entirely or mostly dependent on adults – best interests not always considered</a:t>
            </a:r>
          </a:p>
          <a:p>
            <a:pPr defTabSz="841247">
              <a:buSzPct val="100000"/>
              <a:buAutoNum type="arabicPeriod" startAt="2"/>
              <a:defRPr sz="2392">
                <a:solidFill>
                  <a:srgbClr val="404040"/>
                </a:solidFill>
              </a:defRPr>
            </a:pPr>
            <a:endParaRPr lang="en-GB" sz="2050" dirty="0">
              <a:cs typeface="Arial" panose="020B0604020202020204" pitchFamily="34" charset="0"/>
            </a:endParaRPr>
          </a:p>
          <a:p>
            <a:pPr defTabSz="841247">
              <a:buSzPct val="100000"/>
              <a:buAutoNum type="arabicPeriod" startAt="3"/>
              <a:defRPr sz="2024">
                <a:solidFill>
                  <a:srgbClr val="404040"/>
                </a:solidFill>
              </a:defRPr>
            </a:pPr>
            <a:r>
              <a:rPr lang="en-GB" sz="2050" dirty="0">
                <a:cs typeface="Arial" panose="020B0604020202020204" pitchFamily="34" charset="0"/>
              </a:rPr>
              <a:t>Children face an array of legal minimum ages at which they are considered capable of making decisions for themselves</a:t>
            </a:r>
          </a:p>
          <a:p>
            <a:pPr defTabSz="841247">
              <a:buSzPct val="100000"/>
              <a:buAutoNum type="arabicPeriod" startAt="3"/>
              <a:defRPr sz="2392">
                <a:solidFill>
                  <a:srgbClr val="404040"/>
                </a:solidFill>
              </a:defRPr>
            </a:pPr>
            <a:endParaRPr lang="en-GB" sz="2050" dirty="0">
              <a:cs typeface="Arial" panose="020B0604020202020204" pitchFamily="34" charset="0"/>
            </a:endParaRPr>
          </a:p>
          <a:p>
            <a:pPr defTabSz="841247">
              <a:buSzPct val="100000"/>
              <a:buAutoNum type="arabicPeriod" startAt="4"/>
              <a:defRPr sz="2024">
                <a:solidFill>
                  <a:srgbClr val="404040"/>
                </a:solidFill>
              </a:defRPr>
            </a:pPr>
            <a:r>
              <a:rPr lang="en-GB" sz="2050" dirty="0">
                <a:cs typeface="Arial" panose="020B0604020202020204" pitchFamily="34" charset="0"/>
              </a:rPr>
              <a:t>Children are often voiceless</a:t>
            </a:r>
          </a:p>
        </p:txBody>
      </p:sp>
    </p:spTree>
    <p:extLst>
      <p:ext uri="{BB962C8B-B14F-4D97-AF65-F5344CB8AC3E}">
        <p14:creationId xmlns:p14="http://schemas.microsoft.com/office/powerpoint/2010/main" val="7138647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490654" y="490653"/>
            <a:ext cx="5151864" cy="5300254"/>
          </a:xfrm>
        </p:spPr>
        <p:txBody>
          <a:bodyPr/>
          <a:lstStyle/>
          <a:p>
            <a:pPr marL="285750" indent="-285750">
              <a:lnSpc>
                <a:spcPct val="100000"/>
              </a:lnSpc>
              <a:spcBef>
                <a:spcPts val="0"/>
              </a:spcBef>
              <a:buFontTx/>
              <a:defRPr sz="2500" b="1">
                <a:solidFill>
                  <a:srgbClr val="DE0058"/>
                </a:solidFill>
              </a:defRPr>
            </a:pPr>
            <a:r>
              <a:rPr lang="en-GB" sz="2400" b="0" dirty="0" smtClean="0">
                <a:latin typeface="+mn-lt"/>
                <a:cs typeface="Arial" panose="020B0604020202020204" pitchFamily="34" charset="0"/>
              </a:rPr>
              <a:t>CCUHP – </a:t>
            </a:r>
            <a:r>
              <a:rPr lang="en-GB" sz="2400" b="0" dirty="0" err="1" smtClean="0">
                <a:latin typeface="+mn-lt"/>
                <a:cs typeface="Arial" panose="020B0604020202020204" pitchFamily="34" charset="0"/>
              </a:rPr>
              <a:t>Confensiwn</a:t>
            </a:r>
            <a:r>
              <a:rPr lang="en-GB" sz="2400" b="0" dirty="0" smtClean="0">
                <a:latin typeface="+mn-lt"/>
                <a:cs typeface="Arial" panose="020B0604020202020204" pitchFamily="34" charset="0"/>
              </a:rPr>
              <a:t> y  </a:t>
            </a:r>
            <a:r>
              <a:rPr lang="en-GB" sz="2400" b="0" dirty="0" err="1" smtClean="0">
                <a:latin typeface="+mn-lt"/>
                <a:cs typeface="Arial" panose="020B0604020202020204" pitchFamily="34" charset="0"/>
              </a:rPr>
              <a:t>Cenhedloedd</a:t>
            </a:r>
            <a:r>
              <a:rPr lang="en-GB" sz="2400" b="0" dirty="0" smtClean="0">
                <a:latin typeface="+mn-lt"/>
                <a:cs typeface="Arial" panose="020B0604020202020204" pitchFamily="34" charset="0"/>
              </a:rPr>
              <a:t> </a:t>
            </a:r>
            <a:r>
              <a:rPr lang="en-GB" sz="2400" b="0" dirty="0" err="1" smtClean="0">
                <a:latin typeface="+mn-lt"/>
                <a:cs typeface="Arial" panose="020B0604020202020204" pitchFamily="34" charset="0"/>
              </a:rPr>
              <a:t>Unedig</a:t>
            </a:r>
            <a:r>
              <a:rPr lang="en-GB" sz="2400" b="0" dirty="0" smtClean="0">
                <a:latin typeface="+mn-lt"/>
                <a:cs typeface="Arial" panose="020B0604020202020204" pitchFamily="34" charset="0"/>
              </a:rPr>
              <a:t> </a:t>
            </a:r>
            <a:r>
              <a:rPr lang="en-GB" sz="2400" b="0" dirty="0" err="1" smtClean="0">
                <a:latin typeface="+mn-lt"/>
                <a:cs typeface="Arial" panose="020B0604020202020204" pitchFamily="34" charset="0"/>
              </a:rPr>
              <a:t>ar</a:t>
            </a:r>
            <a:r>
              <a:rPr lang="en-GB" sz="2400" b="0" dirty="0" smtClean="0">
                <a:latin typeface="+mn-lt"/>
                <a:cs typeface="Arial" panose="020B0604020202020204" pitchFamily="34" charset="0"/>
              </a:rPr>
              <a:t> </a:t>
            </a:r>
            <a:r>
              <a:rPr lang="en-GB" sz="2400" b="0" dirty="0" err="1" smtClean="0">
                <a:latin typeface="+mn-lt"/>
                <a:cs typeface="Arial" panose="020B0604020202020204" pitchFamily="34" charset="0"/>
              </a:rPr>
              <a:t>Hawliau’r</a:t>
            </a:r>
            <a:r>
              <a:rPr lang="en-GB" sz="2400" b="0" dirty="0" smtClean="0">
                <a:latin typeface="+mn-lt"/>
                <a:cs typeface="Arial" panose="020B0604020202020204" pitchFamily="34" charset="0"/>
              </a:rPr>
              <a:t> </a:t>
            </a:r>
            <a:r>
              <a:rPr lang="en-GB" sz="2400" b="0" dirty="0" err="1" smtClean="0">
                <a:latin typeface="+mn-lt"/>
                <a:cs typeface="Arial" panose="020B0604020202020204" pitchFamily="34" charset="0"/>
              </a:rPr>
              <a:t>Plentyn</a:t>
            </a:r>
            <a:r>
              <a:rPr lang="en-GB" sz="2400" b="0" dirty="0" smtClean="0">
                <a:latin typeface="+mn-lt"/>
                <a:cs typeface="Arial" panose="020B0604020202020204" pitchFamily="34" charset="0"/>
              </a:rPr>
              <a:t>. </a:t>
            </a:r>
            <a:r>
              <a:rPr lang="en-GB" sz="2400" b="0" dirty="0" err="1" smtClean="0">
                <a:latin typeface="+mn-lt"/>
                <a:cs typeface="Arial" panose="020B0604020202020204" pitchFamily="34" charset="0"/>
              </a:rPr>
              <a:t>Cytundeb</a:t>
            </a:r>
            <a:r>
              <a:rPr lang="en-GB" sz="2400" b="0" dirty="0" smtClean="0">
                <a:latin typeface="+mn-lt"/>
                <a:cs typeface="Arial" panose="020B0604020202020204" pitchFamily="34" charset="0"/>
              </a:rPr>
              <a:t> </a:t>
            </a:r>
            <a:r>
              <a:rPr lang="en-GB" sz="2400" b="0" dirty="0" err="1" smtClean="0">
                <a:latin typeface="+mn-lt"/>
                <a:cs typeface="Arial" panose="020B0604020202020204" pitchFamily="34" charset="0"/>
              </a:rPr>
              <a:t>rhyngwladol</a:t>
            </a:r>
            <a:r>
              <a:rPr lang="en-GB" sz="2400" b="0" dirty="0" smtClean="0">
                <a:latin typeface="+mn-lt"/>
                <a:cs typeface="Arial" panose="020B0604020202020204" pitchFamily="34" charset="0"/>
              </a:rPr>
              <a:t> </a:t>
            </a:r>
            <a:r>
              <a:rPr lang="en-GB" sz="2400" b="0" dirty="0" err="1" smtClean="0">
                <a:latin typeface="+mn-lt"/>
                <a:cs typeface="Arial" panose="020B0604020202020204" pitchFamily="34" charset="0"/>
              </a:rPr>
              <a:t>yw</a:t>
            </a:r>
            <a:r>
              <a:rPr lang="en-GB" sz="2400" b="0" dirty="0" smtClean="0">
                <a:latin typeface="+mn-lt"/>
                <a:cs typeface="Arial" panose="020B0604020202020204" pitchFamily="34" charset="0"/>
              </a:rPr>
              <a:t> </a:t>
            </a:r>
            <a:r>
              <a:rPr lang="en-GB" sz="2400" b="0" dirty="0" err="1" smtClean="0">
                <a:latin typeface="+mn-lt"/>
                <a:cs typeface="Arial" panose="020B0604020202020204" pitchFamily="34" charset="0"/>
              </a:rPr>
              <a:t>hwn</a:t>
            </a:r>
            <a:r>
              <a:rPr lang="en-GB" sz="2400" b="0" dirty="0" smtClean="0">
                <a:latin typeface="+mn-lt"/>
                <a:cs typeface="Arial" panose="020B0604020202020204" pitchFamily="34" charset="0"/>
              </a:rPr>
              <a:t> </a:t>
            </a:r>
            <a:r>
              <a:rPr lang="en-GB" sz="2400" b="0" dirty="0" err="1" smtClean="0">
                <a:latin typeface="+mn-lt"/>
                <a:cs typeface="Arial" panose="020B0604020202020204" pitchFamily="34" charset="0"/>
              </a:rPr>
              <a:t>sy’n</a:t>
            </a:r>
            <a:r>
              <a:rPr lang="en-GB" sz="2400" b="0" dirty="0" smtClean="0">
                <a:latin typeface="+mn-lt"/>
                <a:cs typeface="Arial" panose="020B0604020202020204" pitchFamily="34" charset="0"/>
              </a:rPr>
              <a:t> </a:t>
            </a:r>
            <a:r>
              <a:rPr lang="en-GB" sz="2400" b="0" dirty="0" err="1" smtClean="0">
                <a:latin typeface="+mn-lt"/>
                <a:cs typeface="Arial" panose="020B0604020202020204" pitchFamily="34" charset="0"/>
              </a:rPr>
              <a:t>amddiffyn</a:t>
            </a:r>
            <a:r>
              <a:rPr lang="en-GB" sz="2400" b="0" dirty="0" smtClean="0">
                <a:latin typeface="+mn-lt"/>
                <a:cs typeface="Arial" panose="020B0604020202020204" pitchFamily="34" charset="0"/>
              </a:rPr>
              <a:t> </a:t>
            </a:r>
            <a:r>
              <a:rPr lang="en-GB" sz="2400" b="0" dirty="0" err="1" smtClean="0">
                <a:latin typeface="+mn-lt"/>
                <a:cs typeface="Arial" panose="020B0604020202020204" pitchFamily="34" charset="0"/>
              </a:rPr>
              <a:t>hawliau</a:t>
            </a:r>
            <a:r>
              <a:rPr lang="en-GB" sz="2400" b="0" dirty="0" smtClean="0">
                <a:latin typeface="+mn-lt"/>
                <a:cs typeface="Arial" panose="020B0604020202020204" pitchFamily="34" charset="0"/>
              </a:rPr>
              <a:t> </a:t>
            </a:r>
            <a:r>
              <a:rPr lang="en-GB" sz="2400" b="0" dirty="0" err="1" smtClean="0">
                <a:latin typeface="+mn-lt"/>
                <a:cs typeface="Arial" panose="020B0604020202020204" pitchFamily="34" charset="0"/>
              </a:rPr>
              <a:t>dynol</a:t>
            </a:r>
            <a:r>
              <a:rPr lang="en-GB" sz="2400" b="0" dirty="0" smtClean="0">
                <a:latin typeface="+mn-lt"/>
                <a:cs typeface="Arial" panose="020B0604020202020204" pitchFamily="34" charset="0"/>
              </a:rPr>
              <a:t> </a:t>
            </a:r>
            <a:r>
              <a:rPr lang="en-GB" sz="2400" b="0" dirty="0" err="1" smtClean="0">
                <a:latin typeface="+mn-lt"/>
                <a:cs typeface="Arial" panose="020B0604020202020204" pitchFamily="34" charset="0"/>
              </a:rPr>
              <a:t>pobl</a:t>
            </a:r>
            <a:r>
              <a:rPr lang="en-GB" sz="2400" b="0" dirty="0" smtClean="0">
                <a:latin typeface="+mn-lt"/>
                <a:cs typeface="Arial" panose="020B0604020202020204" pitchFamily="34" charset="0"/>
              </a:rPr>
              <a:t> o </a:t>
            </a:r>
            <a:r>
              <a:rPr lang="en-GB" sz="2400" b="0" dirty="0" err="1" smtClean="0">
                <a:latin typeface="+mn-lt"/>
                <a:cs typeface="Arial" panose="020B0604020202020204" pitchFamily="34" charset="0"/>
              </a:rPr>
              <a:t>dan</a:t>
            </a:r>
            <a:r>
              <a:rPr lang="en-GB" sz="2400" b="0" dirty="0" smtClean="0">
                <a:latin typeface="+mn-lt"/>
                <a:cs typeface="Arial" panose="020B0604020202020204" pitchFamily="34" charset="0"/>
              </a:rPr>
              <a:t> 18 </a:t>
            </a:r>
            <a:r>
              <a:rPr lang="en-GB" sz="2400" b="0" dirty="0" err="1" smtClean="0">
                <a:latin typeface="+mn-lt"/>
                <a:cs typeface="Arial" panose="020B0604020202020204" pitchFamily="34" charset="0"/>
              </a:rPr>
              <a:t>oed</a:t>
            </a:r>
            <a:r>
              <a:rPr lang="en-GB" sz="2400" b="0" dirty="0" smtClean="0">
                <a:latin typeface="+mn-lt"/>
                <a:cs typeface="Arial" panose="020B0604020202020204" pitchFamily="34" charset="0"/>
              </a:rPr>
              <a:t>.</a:t>
            </a:r>
          </a:p>
          <a:p>
            <a:pPr marL="285750" indent="-285750">
              <a:lnSpc>
                <a:spcPct val="100000"/>
              </a:lnSpc>
              <a:spcBef>
                <a:spcPts val="0"/>
              </a:spcBef>
              <a:buFontTx/>
              <a:defRPr sz="2500" b="1">
                <a:solidFill>
                  <a:srgbClr val="DE0058"/>
                </a:solidFill>
              </a:defRPr>
            </a:pPr>
            <a:endParaRPr lang="en-GB" sz="2400" b="0" dirty="0" smtClean="0">
              <a:latin typeface="+mn-lt"/>
              <a:cs typeface="Arial" panose="020B0604020202020204" pitchFamily="34" charset="0"/>
            </a:endParaRPr>
          </a:p>
          <a:p>
            <a:pPr marL="285750" indent="-285750">
              <a:lnSpc>
                <a:spcPct val="100000"/>
              </a:lnSpc>
              <a:spcBef>
                <a:spcPts val="0"/>
              </a:spcBef>
              <a:buFontTx/>
              <a:defRPr sz="2500">
                <a:solidFill>
                  <a:srgbClr val="DE0058"/>
                </a:solidFill>
              </a:defRPr>
            </a:pPr>
            <a:r>
              <a:rPr lang="en-GB" sz="2400" b="0" dirty="0" err="1" smtClean="0">
                <a:latin typeface="+mn-lt"/>
                <a:cs typeface="Arial" panose="020B0604020202020204" pitchFamily="34" charset="0"/>
              </a:rPr>
              <a:t>Mae’n</a:t>
            </a:r>
            <a:r>
              <a:rPr lang="en-GB" sz="2400" b="0" dirty="0" smtClean="0">
                <a:latin typeface="+mn-lt"/>
                <a:cs typeface="Arial" panose="020B0604020202020204" pitchFamily="34" charset="0"/>
              </a:rPr>
              <a:t> </a:t>
            </a:r>
            <a:r>
              <a:rPr lang="en-GB" sz="2400" b="0" dirty="0" err="1" smtClean="0">
                <a:latin typeface="+mn-lt"/>
                <a:cs typeface="Arial" panose="020B0604020202020204" pitchFamily="34" charset="0"/>
              </a:rPr>
              <a:t>rhestru’r</a:t>
            </a:r>
            <a:r>
              <a:rPr lang="en-GB" sz="2400" b="0" dirty="0" smtClean="0">
                <a:latin typeface="+mn-lt"/>
                <a:cs typeface="Arial" panose="020B0604020202020204" pitchFamily="34" charset="0"/>
              </a:rPr>
              <a:t> </a:t>
            </a:r>
            <a:r>
              <a:rPr lang="en-GB" sz="2400" b="0" dirty="0" err="1" smtClean="0">
                <a:latin typeface="+mn-lt"/>
                <a:cs typeface="Arial" panose="020B0604020202020204" pitchFamily="34" charset="0"/>
              </a:rPr>
              <a:t>hawliau</a:t>
            </a:r>
            <a:r>
              <a:rPr lang="en-GB" sz="2400" b="0" dirty="0" smtClean="0">
                <a:latin typeface="+mn-lt"/>
                <a:cs typeface="Arial" panose="020B0604020202020204" pitchFamily="34" charset="0"/>
              </a:rPr>
              <a:t> </a:t>
            </a:r>
            <a:r>
              <a:rPr lang="en-GB" sz="2400" b="0" dirty="0" err="1" smtClean="0">
                <a:latin typeface="+mn-lt"/>
                <a:cs typeface="Arial" panose="020B0604020202020204" pitchFamily="34" charset="0"/>
              </a:rPr>
              <a:t>sydd</a:t>
            </a:r>
            <a:r>
              <a:rPr lang="en-GB" sz="2400" b="0" dirty="0" smtClean="0">
                <a:latin typeface="+mn-lt"/>
                <a:cs typeface="Arial" panose="020B0604020202020204" pitchFamily="34" charset="0"/>
              </a:rPr>
              <a:t> </a:t>
            </a:r>
            <a:r>
              <a:rPr lang="en-GB" sz="2400" b="0" dirty="0" err="1" smtClean="0">
                <a:latin typeface="+mn-lt"/>
                <a:cs typeface="Arial" panose="020B0604020202020204" pitchFamily="34" charset="0"/>
              </a:rPr>
              <a:t>gan</a:t>
            </a:r>
            <a:r>
              <a:rPr lang="en-GB" sz="2400" b="0" dirty="0" smtClean="0">
                <a:latin typeface="+mn-lt"/>
                <a:cs typeface="Arial" panose="020B0604020202020204" pitchFamily="34" charset="0"/>
              </a:rPr>
              <a:t> bob </a:t>
            </a:r>
            <a:r>
              <a:rPr lang="en-GB" sz="2400" b="0" dirty="0" err="1" smtClean="0">
                <a:latin typeface="+mn-lt"/>
                <a:cs typeface="Arial" panose="020B0604020202020204" pitchFamily="34" charset="0"/>
              </a:rPr>
              <a:t>plentyn</a:t>
            </a:r>
            <a:r>
              <a:rPr lang="en-GB" sz="2400" b="0" dirty="0" smtClean="0">
                <a:latin typeface="+mn-lt"/>
                <a:cs typeface="Arial" panose="020B0604020202020204" pitchFamily="34" charset="0"/>
              </a:rPr>
              <a:t> a </a:t>
            </a:r>
            <a:r>
              <a:rPr lang="en-GB" sz="2400" b="0" dirty="0" err="1" smtClean="0">
                <a:latin typeface="+mn-lt"/>
                <a:cs typeface="Arial" panose="020B0604020202020204" pitchFamily="34" charset="0"/>
              </a:rPr>
              <a:t>pherson</a:t>
            </a:r>
            <a:r>
              <a:rPr lang="en-GB" sz="2400" b="0" dirty="0" smtClean="0">
                <a:latin typeface="+mn-lt"/>
                <a:cs typeface="Arial" panose="020B0604020202020204" pitchFamily="34" charset="0"/>
              </a:rPr>
              <a:t> </a:t>
            </a:r>
            <a:r>
              <a:rPr lang="en-GB" sz="2400" b="0" dirty="0" err="1" smtClean="0">
                <a:latin typeface="+mn-lt"/>
                <a:cs typeface="Arial" panose="020B0604020202020204" pitchFamily="34" charset="0"/>
              </a:rPr>
              <a:t>ifanc</a:t>
            </a:r>
            <a:r>
              <a:rPr lang="en-GB" sz="2400" b="0" dirty="0" smtClean="0">
                <a:latin typeface="+mn-lt"/>
                <a:cs typeface="Arial" panose="020B0604020202020204" pitchFamily="34" charset="0"/>
              </a:rPr>
              <a:t>, </a:t>
            </a:r>
            <a:r>
              <a:rPr lang="en-GB" sz="2400" b="0" dirty="0" err="1" smtClean="0">
                <a:latin typeface="+mn-lt"/>
                <a:cs typeface="Arial" panose="020B0604020202020204" pitchFamily="34" charset="0"/>
              </a:rPr>
              <a:t>ym</a:t>
            </a:r>
            <a:r>
              <a:rPr lang="en-GB" sz="2400" b="0" dirty="0" smtClean="0">
                <a:latin typeface="+mn-lt"/>
                <a:cs typeface="Arial" panose="020B0604020202020204" pitchFamily="34" charset="0"/>
              </a:rPr>
              <a:t> </a:t>
            </a:r>
            <a:r>
              <a:rPr lang="en-GB" sz="2400" b="0" dirty="0" err="1" smtClean="0">
                <a:latin typeface="+mn-lt"/>
                <a:cs typeface="Arial" panose="020B0604020202020204" pitchFamily="34" charset="0"/>
              </a:rPr>
              <a:t>mhobman</a:t>
            </a:r>
            <a:r>
              <a:rPr lang="en-GB" sz="2400" b="0" dirty="0" smtClean="0">
                <a:latin typeface="+mn-lt"/>
                <a:cs typeface="Arial" panose="020B0604020202020204" pitchFamily="34" charset="0"/>
              </a:rPr>
              <a:t> </a:t>
            </a:r>
            <a:r>
              <a:rPr lang="en-GB" sz="2400" b="0" dirty="0" err="1" smtClean="0">
                <a:latin typeface="+mn-lt"/>
                <a:cs typeface="Arial" panose="020B0604020202020204" pitchFamily="34" charset="0"/>
              </a:rPr>
              <a:t>yn</a:t>
            </a:r>
            <a:r>
              <a:rPr lang="en-GB" sz="2400" b="0" dirty="0" smtClean="0">
                <a:latin typeface="+mn-lt"/>
                <a:cs typeface="Arial" panose="020B0604020202020204" pitchFamily="34" charset="0"/>
              </a:rPr>
              <a:t> y </a:t>
            </a:r>
            <a:r>
              <a:rPr lang="en-GB" sz="2400" b="0" dirty="0" err="1" smtClean="0">
                <a:latin typeface="+mn-lt"/>
                <a:cs typeface="Arial" panose="020B0604020202020204" pitchFamily="34" charset="0"/>
              </a:rPr>
              <a:t>byd</a:t>
            </a:r>
            <a:r>
              <a:rPr lang="en-GB" sz="2400" b="0" dirty="0" smtClean="0">
                <a:latin typeface="+mn-lt"/>
                <a:cs typeface="Arial" panose="020B0604020202020204" pitchFamily="34" charset="0"/>
              </a:rPr>
              <a:t>.</a:t>
            </a:r>
          </a:p>
          <a:p>
            <a:pPr marL="285750" indent="-285750">
              <a:lnSpc>
                <a:spcPct val="100000"/>
              </a:lnSpc>
              <a:spcBef>
                <a:spcPts val="0"/>
              </a:spcBef>
              <a:buFontTx/>
              <a:defRPr sz="2500">
                <a:solidFill>
                  <a:srgbClr val="DE0058"/>
                </a:solidFill>
              </a:defRPr>
            </a:pPr>
            <a:endParaRPr lang="en-GB" sz="2400" b="0" dirty="0" smtClean="0">
              <a:latin typeface="+mn-lt"/>
              <a:cs typeface="Arial" panose="020B0604020202020204" pitchFamily="34" charset="0"/>
            </a:endParaRPr>
          </a:p>
          <a:p>
            <a:pPr marL="285750" indent="-285750">
              <a:lnSpc>
                <a:spcPct val="100000"/>
              </a:lnSpc>
              <a:spcBef>
                <a:spcPts val="0"/>
              </a:spcBef>
              <a:buFontTx/>
              <a:defRPr sz="2500">
                <a:solidFill>
                  <a:srgbClr val="DE0058"/>
                </a:solidFill>
              </a:defRPr>
            </a:pPr>
            <a:r>
              <a:rPr lang="en-GB" sz="2400" b="0" dirty="0" err="1" smtClean="0">
                <a:latin typeface="+mn-lt"/>
                <a:cs typeface="Arial" panose="020B0604020202020204" pitchFamily="34" charset="0"/>
              </a:rPr>
              <a:t>Cafodd</a:t>
            </a:r>
            <a:r>
              <a:rPr lang="en-GB" sz="2400" b="0" dirty="0" smtClean="0">
                <a:latin typeface="+mn-lt"/>
                <a:cs typeface="Arial" panose="020B0604020202020204" pitchFamily="34" charset="0"/>
              </a:rPr>
              <a:t> </a:t>
            </a:r>
            <a:r>
              <a:rPr lang="en-GB" sz="2400" b="0" dirty="0" err="1" smtClean="0">
                <a:latin typeface="+mn-lt"/>
                <a:cs typeface="Arial" panose="020B0604020202020204" pitchFamily="34" charset="0"/>
              </a:rPr>
              <a:t>ei</a:t>
            </a:r>
            <a:r>
              <a:rPr lang="en-GB" sz="2400" b="0" dirty="0" smtClean="0">
                <a:latin typeface="+mn-lt"/>
                <a:cs typeface="Arial" panose="020B0604020202020204" pitchFamily="34" charset="0"/>
              </a:rPr>
              <a:t> </a:t>
            </a:r>
            <a:r>
              <a:rPr lang="en-GB" sz="2400" b="0" dirty="0" err="1" smtClean="0">
                <a:latin typeface="+mn-lt"/>
                <a:cs typeface="Arial" panose="020B0604020202020204" pitchFamily="34" charset="0"/>
              </a:rPr>
              <a:t>fabwysiadu</a:t>
            </a:r>
            <a:r>
              <a:rPr lang="en-GB" sz="2400" b="0" dirty="0" smtClean="0">
                <a:latin typeface="+mn-lt"/>
                <a:cs typeface="Arial" panose="020B0604020202020204" pitchFamily="34" charset="0"/>
              </a:rPr>
              <a:t> </a:t>
            </a:r>
            <a:r>
              <a:rPr lang="en-GB" sz="2400" b="0" dirty="0" err="1" smtClean="0">
                <a:latin typeface="+mn-lt"/>
                <a:cs typeface="Arial" panose="020B0604020202020204" pitchFamily="34" charset="0"/>
              </a:rPr>
              <a:t>gan</a:t>
            </a:r>
            <a:r>
              <a:rPr lang="en-GB" sz="2400" b="0" dirty="0" smtClean="0">
                <a:latin typeface="+mn-lt"/>
                <a:cs typeface="Arial" panose="020B0604020202020204" pitchFamily="34" charset="0"/>
              </a:rPr>
              <a:t> y CU </a:t>
            </a:r>
            <a:r>
              <a:rPr lang="en-GB" sz="2400" b="0" dirty="0" err="1" smtClean="0">
                <a:latin typeface="+mn-lt"/>
                <a:cs typeface="Arial" panose="020B0604020202020204" pitchFamily="34" charset="0"/>
              </a:rPr>
              <a:t>yn</a:t>
            </a:r>
            <a:r>
              <a:rPr lang="en-GB" sz="2400" b="0" dirty="0" smtClean="0">
                <a:latin typeface="+mn-lt"/>
                <a:cs typeface="Arial" panose="020B0604020202020204" pitchFamily="34" charset="0"/>
              </a:rPr>
              <a:t> 1989, </a:t>
            </a:r>
            <a:r>
              <a:rPr lang="en-GB" sz="2400" b="0" dirty="0" err="1" smtClean="0">
                <a:latin typeface="+mn-lt"/>
                <a:cs typeface="Arial" panose="020B0604020202020204" pitchFamily="34" charset="0"/>
              </a:rPr>
              <a:t>cafodd</a:t>
            </a:r>
            <a:r>
              <a:rPr lang="en-GB" sz="2400" b="0" dirty="0" smtClean="0">
                <a:latin typeface="+mn-lt"/>
                <a:cs typeface="Arial" panose="020B0604020202020204" pitchFamily="34" charset="0"/>
              </a:rPr>
              <a:t> </a:t>
            </a:r>
            <a:r>
              <a:rPr lang="en-GB" sz="2400" b="0" dirty="0" err="1" smtClean="0">
                <a:latin typeface="+mn-lt"/>
                <a:cs typeface="Arial" panose="020B0604020202020204" pitchFamily="34" charset="0"/>
              </a:rPr>
              <a:t>ei</a:t>
            </a:r>
            <a:r>
              <a:rPr lang="en-GB" sz="2400" b="0" dirty="0" smtClean="0">
                <a:latin typeface="+mn-lt"/>
                <a:cs typeface="Arial" panose="020B0604020202020204" pitchFamily="34" charset="0"/>
              </a:rPr>
              <a:t> </a:t>
            </a:r>
            <a:r>
              <a:rPr lang="en-GB" sz="2400" b="0" dirty="0" err="1" smtClean="0">
                <a:latin typeface="+mn-lt"/>
                <a:cs typeface="Arial" panose="020B0604020202020204" pitchFamily="34" charset="0"/>
              </a:rPr>
              <a:t>gadarnhau</a:t>
            </a:r>
            <a:r>
              <a:rPr lang="en-GB" sz="2400" b="0" dirty="0" smtClean="0">
                <a:latin typeface="+mn-lt"/>
                <a:cs typeface="Arial" panose="020B0604020202020204" pitchFamily="34" charset="0"/>
              </a:rPr>
              <a:t> </a:t>
            </a:r>
            <a:r>
              <a:rPr lang="en-GB" sz="2400" b="0" dirty="0" err="1" smtClean="0">
                <a:latin typeface="+mn-lt"/>
                <a:cs typeface="Arial" panose="020B0604020202020204" pitchFamily="34" charset="0"/>
              </a:rPr>
              <a:t>gan</a:t>
            </a:r>
            <a:r>
              <a:rPr lang="en-GB" sz="2400" b="0" dirty="0" smtClean="0">
                <a:latin typeface="+mn-lt"/>
                <a:cs typeface="Arial" panose="020B0604020202020204" pitchFamily="34" charset="0"/>
              </a:rPr>
              <a:t> y </a:t>
            </a:r>
            <a:r>
              <a:rPr lang="en-GB" sz="2400" b="0" dirty="0" err="1" smtClean="0">
                <a:latin typeface="+mn-lt"/>
                <a:cs typeface="Arial" panose="020B0604020202020204" pitchFamily="34" charset="0"/>
              </a:rPr>
              <a:t>Deyrnas</a:t>
            </a:r>
            <a:r>
              <a:rPr lang="en-GB" sz="2400" b="0" dirty="0" smtClean="0">
                <a:latin typeface="+mn-lt"/>
                <a:cs typeface="Arial" panose="020B0604020202020204" pitchFamily="34" charset="0"/>
              </a:rPr>
              <a:t> </a:t>
            </a:r>
            <a:r>
              <a:rPr lang="en-GB" sz="2400" b="0" dirty="0" err="1" smtClean="0">
                <a:latin typeface="+mn-lt"/>
                <a:cs typeface="Arial" panose="020B0604020202020204" pitchFamily="34" charset="0"/>
              </a:rPr>
              <a:t>Unedig</a:t>
            </a:r>
            <a:r>
              <a:rPr lang="en-GB" sz="2400" b="0" dirty="0" smtClean="0">
                <a:latin typeface="+mn-lt"/>
                <a:cs typeface="Arial" panose="020B0604020202020204" pitchFamily="34" charset="0"/>
              </a:rPr>
              <a:t> </a:t>
            </a:r>
            <a:r>
              <a:rPr lang="en-GB" sz="2400" b="0" dirty="0" err="1" smtClean="0">
                <a:latin typeface="+mn-lt"/>
                <a:cs typeface="Arial" panose="020B0604020202020204" pitchFamily="34" charset="0"/>
              </a:rPr>
              <a:t>yn</a:t>
            </a:r>
            <a:r>
              <a:rPr lang="en-GB" sz="2400" b="0" dirty="0" smtClean="0">
                <a:latin typeface="+mn-lt"/>
                <a:cs typeface="Arial" panose="020B0604020202020204" pitchFamily="34" charset="0"/>
              </a:rPr>
              <a:t> 1991, a </a:t>
            </a:r>
            <a:r>
              <a:rPr lang="en-GB" sz="2400" b="0" dirty="0" err="1" smtClean="0">
                <a:latin typeface="+mn-lt"/>
                <a:cs typeface="Arial" panose="020B0604020202020204" pitchFamily="34" charset="0"/>
              </a:rPr>
              <a:t>daeth</a:t>
            </a:r>
            <a:r>
              <a:rPr lang="en-GB" sz="2400" b="0" dirty="0" smtClean="0">
                <a:latin typeface="+mn-lt"/>
                <a:cs typeface="Arial" panose="020B0604020202020204" pitchFamily="34" charset="0"/>
              </a:rPr>
              <a:t> </a:t>
            </a:r>
            <a:r>
              <a:rPr lang="en-GB" sz="2400" b="0" dirty="0" err="1" smtClean="0">
                <a:latin typeface="+mn-lt"/>
                <a:cs typeface="Arial" panose="020B0604020202020204" pitchFamily="34" charset="0"/>
              </a:rPr>
              <a:t>i</a:t>
            </a:r>
            <a:r>
              <a:rPr lang="en-GB" sz="2400" b="0" dirty="0" smtClean="0">
                <a:latin typeface="+mn-lt"/>
                <a:cs typeface="Arial" panose="020B0604020202020204" pitchFamily="34" charset="0"/>
              </a:rPr>
              <a:t> </a:t>
            </a:r>
            <a:r>
              <a:rPr lang="en-GB" sz="2400" b="0" dirty="0" err="1" smtClean="0">
                <a:latin typeface="+mn-lt"/>
                <a:cs typeface="Arial" panose="020B0604020202020204" pitchFamily="34" charset="0"/>
              </a:rPr>
              <a:t>rym</a:t>
            </a:r>
            <a:r>
              <a:rPr lang="en-GB" sz="2400" b="0" dirty="0" smtClean="0">
                <a:latin typeface="+mn-lt"/>
                <a:cs typeface="Arial" panose="020B0604020202020204" pitchFamily="34" charset="0"/>
              </a:rPr>
              <a:t> </a:t>
            </a:r>
            <a:r>
              <a:rPr lang="en-GB" sz="2400" b="0" dirty="0" err="1" smtClean="0">
                <a:latin typeface="+mn-lt"/>
                <a:cs typeface="Arial" panose="020B0604020202020204" pitchFamily="34" charset="0"/>
              </a:rPr>
              <a:t>yn</a:t>
            </a:r>
            <a:r>
              <a:rPr lang="en-GB" sz="2400" b="0" dirty="0" smtClean="0">
                <a:latin typeface="+mn-lt"/>
                <a:cs typeface="Arial" panose="020B0604020202020204" pitchFamily="34" charset="0"/>
              </a:rPr>
              <a:t> 1992</a:t>
            </a:r>
            <a:r>
              <a:rPr lang="en-GB" sz="2400" b="0" dirty="0" smtClean="0">
                <a:solidFill>
                  <a:srgbClr val="FF0000"/>
                </a:solidFill>
                <a:latin typeface="+mn-lt"/>
                <a:cs typeface="Arial" panose="020B0604020202020204" pitchFamily="34" charset="0"/>
              </a:rPr>
              <a:t>.</a:t>
            </a:r>
          </a:p>
          <a:p>
            <a:pPr marL="0" indent="-457200">
              <a:spcBef>
                <a:spcPts val="0"/>
              </a:spcBef>
              <a:buSzPct val="100000"/>
              <a:defRPr sz="2800"/>
            </a:pPr>
            <a:endParaRPr lang="en-GB" sz="3200" b="0" dirty="0">
              <a:latin typeface="+mn-lt"/>
            </a:endParaRPr>
          </a:p>
        </p:txBody>
      </p:sp>
      <p:sp>
        <p:nvSpPr>
          <p:cNvPr id="8" name="Rectangle 7"/>
          <p:cNvSpPr/>
          <p:nvPr/>
        </p:nvSpPr>
        <p:spPr>
          <a:xfrm>
            <a:off x="5642518" y="490653"/>
            <a:ext cx="6133170" cy="4893647"/>
          </a:xfrm>
          <a:prstGeom prst="rect">
            <a:avLst/>
          </a:prstGeom>
        </p:spPr>
        <p:txBody>
          <a:bodyPr wrap="square">
            <a:spAutoFit/>
          </a:bodyPr>
          <a:lstStyle/>
          <a:p>
            <a:pPr marL="285750" indent="-285750">
              <a:buSzPct val="100000"/>
              <a:buFont typeface="Arial"/>
              <a:buChar char="•"/>
              <a:defRPr sz="2500" b="1">
                <a:solidFill>
                  <a:srgbClr val="404040"/>
                </a:solidFill>
              </a:defRPr>
            </a:pPr>
            <a:r>
              <a:rPr lang="en-GB" sz="2400" dirty="0" smtClean="0">
                <a:cs typeface="Arial" panose="020B0604020202020204" pitchFamily="34" charset="0"/>
              </a:rPr>
              <a:t>UNCRC </a:t>
            </a:r>
            <a:r>
              <a:rPr lang="en-GB" sz="2400" dirty="0">
                <a:cs typeface="Arial" panose="020B0604020202020204" pitchFamily="34" charset="0"/>
              </a:rPr>
              <a:t>- United Nations Convention on the Rights of the Child is an international agreement that protects the human rights of those under the age of </a:t>
            </a:r>
            <a:r>
              <a:rPr lang="en-GB" sz="2400" dirty="0" smtClean="0">
                <a:cs typeface="Arial" panose="020B0604020202020204" pitchFamily="34" charset="0"/>
              </a:rPr>
              <a:t>18.</a:t>
            </a:r>
          </a:p>
          <a:p>
            <a:pPr marL="285750" indent="-285750">
              <a:buSzPct val="100000"/>
              <a:buFont typeface="Arial"/>
              <a:buChar char="•"/>
              <a:defRPr sz="2500" b="1">
                <a:solidFill>
                  <a:srgbClr val="404040"/>
                </a:solidFill>
              </a:defRPr>
            </a:pPr>
            <a:endParaRPr lang="en-GB" sz="2400" dirty="0">
              <a:cs typeface="Arial" panose="020B0604020202020204" pitchFamily="34" charset="0"/>
            </a:endParaRPr>
          </a:p>
          <a:p>
            <a:pPr marL="285750" indent="-285750">
              <a:buSzPct val="100000"/>
              <a:buFont typeface="Arial"/>
              <a:buChar char="•"/>
              <a:defRPr sz="2500">
                <a:solidFill>
                  <a:srgbClr val="404040"/>
                </a:solidFill>
              </a:defRPr>
            </a:pPr>
            <a:r>
              <a:rPr lang="en-GB" sz="2400" dirty="0">
                <a:cs typeface="Arial" panose="020B0604020202020204" pitchFamily="34" charset="0"/>
              </a:rPr>
              <a:t>It lists the rights that all children and young people, everywhere in the world </a:t>
            </a:r>
            <a:r>
              <a:rPr lang="en-GB" sz="2400" dirty="0" smtClean="0">
                <a:cs typeface="Arial" panose="020B0604020202020204" pitchFamily="34" charset="0"/>
              </a:rPr>
              <a:t>have.</a:t>
            </a:r>
          </a:p>
          <a:p>
            <a:pPr marL="285750" indent="-285750">
              <a:buSzPct val="100000"/>
              <a:buFont typeface="Arial"/>
              <a:buChar char="•"/>
              <a:defRPr sz="2500">
                <a:solidFill>
                  <a:srgbClr val="404040"/>
                </a:solidFill>
              </a:defRPr>
            </a:pPr>
            <a:endParaRPr lang="en-GB" sz="2400" dirty="0">
              <a:cs typeface="Arial" panose="020B0604020202020204" pitchFamily="34" charset="0"/>
            </a:endParaRPr>
          </a:p>
          <a:p>
            <a:pPr marL="285750" indent="-285750">
              <a:buSzPct val="100000"/>
              <a:buFont typeface="Arial"/>
              <a:buChar char="•"/>
              <a:defRPr sz="2500">
                <a:solidFill>
                  <a:srgbClr val="404040"/>
                </a:solidFill>
              </a:defRPr>
            </a:pPr>
            <a:r>
              <a:rPr lang="en-GB" sz="2400" dirty="0">
                <a:cs typeface="Arial" panose="020B0604020202020204" pitchFamily="34" charset="0"/>
              </a:rPr>
              <a:t>It was adopted by the UN in 1989, the UK ratified it in 1991 and it came into force in 1992.</a:t>
            </a:r>
          </a:p>
        </p:txBody>
      </p:sp>
    </p:spTree>
    <p:extLst>
      <p:ext uri="{BB962C8B-B14F-4D97-AF65-F5344CB8AC3E}">
        <p14:creationId xmlns:p14="http://schemas.microsoft.com/office/powerpoint/2010/main" val="217658330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490653" y="945309"/>
            <a:ext cx="5441795" cy="4522218"/>
          </a:xfrm>
        </p:spPr>
        <p:txBody>
          <a:bodyPr/>
          <a:lstStyle/>
          <a:p>
            <a:pPr>
              <a:lnSpc>
                <a:spcPct val="80000"/>
              </a:lnSpc>
              <a:buFontTx/>
              <a:defRPr sz="1700"/>
            </a:pPr>
            <a:r>
              <a:rPr lang="en-GB" sz="2500" b="0" dirty="0">
                <a:solidFill>
                  <a:srgbClr val="DE0057"/>
                </a:solidFill>
                <a:latin typeface="+mn-lt"/>
                <a:cs typeface="Arial" panose="020B0604020202020204" pitchFamily="34" charset="0"/>
              </a:rPr>
              <a:t>Mae 54 o ‘</a:t>
            </a:r>
            <a:r>
              <a:rPr lang="en-GB" sz="2500" b="0" dirty="0" err="1">
                <a:solidFill>
                  <a:srgbClr val="DE0057"/>
                </a:solidFill>
                <a:latin typeface="+mn-lt"/>
                <a:cs typeface="Arial" panose="020B0604020202020204" pitchFamily="34" charset="0"/>
              </a:rPr>
              <a:t>erthyglau</a:t>
            </a:r>
            <a:r>
              <a:rPr lang="en-GB" sz="2500" b="0" dirty="0">
                <a:solidFill>
                  <a:srgbClr val="DE0057"/>
                </a:solidFill>
                <a:latin typeface="+mn-lt"/>
                <a:cs typeface="Arial" panose="020B0604020202020204" pitchFamily="34" charset="0"/>
              </a:rPr>
              <a:t>’ </a:t>
            </a:r>
            <a:r>
              <a:rPr lang="en-GB" sz="2500" b="0" dirty="0" err="1">
                <a:solidFill>
                  <a:srgbClr val="DE0057"/>
                </a:solidFill>
                <a:latin typeface="+mn-lt"/>
                <a:cs typeface="Arial" panose="020B0604020202020204" pitchFamily="34" charset="0"/>
              </a:rPr>
              <a:t>neu</a:t>
            </a:r>
            <a:r>
              <a:rPr lang="en-GB" sz="2500" b="0" dirty="0">
                <a:solidFill>
                  <a:srgbClr val="DE0057"/>
                </a:solidFill>
                <a:latin typeface="+mn-lt"/>
                <a:cs typeface="Arial" panose="020B0604020202020204" pitchFamily="34" charset="0"/>
              </a:rPr>
              <a:t> </a:t>
            </a:r>
            <a:r>
              <a:rPr lang="en-GB" sz="2500" b="0" dirty="0" err="1">
                <a:solidFill>
                  <a:srgbClr val="DE0057"/>
                </a:solidFill>
                <a:latin typeface="+mn-lt"/>
                <a:cs typeface="Arial" panose="020B0604020202020204" pitchFamily="34" charset="0"/>
              </a:rPr>
              <a:t>hawliau</a:t>
            </a:r>
            <a:r>
              <a:rPr lang="en-GB" sz="2500" b="0" dirty="0">
                <a:solidFill>
                  <a:srgbClr val="DE0057"/>
                </a:solidFill>
                <a:latin typeface="+mn-lt"/>
                <a:cs typeface="Arial" panose="020B0604020202020204" pitchFamily="34" charset="0"/>
              </a:rPr>
              <a:t> </a:t>
            </a:r>
            <a:r>
              <a:rPr lang="en-GB" sz="2500" b="0" dirty="0" err="1">
                <a:solidFill>
                  <a:srgbClr val="DE0057"/>
                </a:solidFill>
                <a:latin typeface="+mn-lt"/>
                <a:cs typeface="Arial" panose="020B0604020202020204" pitchFamily="34" charset="0"/>
              </a:rPr>
              <a:t>yn</a:t>
            </a:r>
            <a:r>
              <a:rPr lang="en-GB" sz="2500" b="0" dirty="0">
                <a:solidFill>
                  <a:srgbClr val="DE0057"/>
                </a:solidFill>
                <a:latin typeface="+mn-lt"/>
                <a:cs typeface="Arial" panose="020B0604020202020204" pitchFamily="34" charset="0"/>
              </a:rPr>
              <a:t> y </a:t>
            </a:r>
            <a:r>
              <a:rPr lang="en-GB" sz="2500" b="0" dirty="0" err="1">
                <a:solidFill>
                  <a:srgbClr val="DE0057"/>
                </a:solidFill>
                <a:latin typeface="+mn-lt"/>
                <a:cs typeface="Arial" panose="020B0604020202020204" pitchFamily="34" charset="0"/>
              </a:rPr>
              <a:t>Confensiwn</a:t>
            </a:r>
            <a:endParaRPr lang="en-GB" sz="2500" b="0" dirty="0">
              <a:solidFill>
                <a:srgbClr val="DE0057"/>
              </a:solidFill>
              <a:latin typeface="+mn-lt"/>
              <a:cs typeface="Arial" panose="020B0604020202020204" pitchFamily="34" charset="0"/>
            </a:endParaRPr>
          </a:p>
          <a:p>
            <a:pPr marL="0" indent="0">
              <a:lnSpc>
                <a:spcPct val="80000"/>
              </a:lnSpc>
              <a:buNone/>
              <a:defRPr sz="1700"/>
            </a:pPr>
            <a:endParaRPr lang="en-GB" sz="2500" b="0" dirty="0">
              <a:solidFill>
                <a:srgbClr val="DE0057"/>
              </a:solidFill>
              <a:latin typeface="+mn-lt"/>
              <a:cs typeface="Arial" panose="020B0604020202020204" pitchFamily="34" charset="0"/>
            </a:endParaRPr>
          </a:p>
          <a:p>
            <a:pPr>
              <a:lnSpc>
                <a:spcPct val="80000"/>
              </a:lnSpc>
              <a:buFontTx/>
              <a:defRPr sz="1700"/>
            </a:pPr>
            <a:r>
              <a:rPr lang="en-GB" sz="2500" b="0" dirty="0">
                <a:solidFill>
                  <a:srgbClr val="DE0057"/>
                </a:solidFill>
                <a:latin typeface="+mn-lt"/>
                <a:cs typeface="Arial" panose="020B0604020202020204" pitchFamily="34" charset="0"/>
              </a:rPr>
              <a:t>Mae </a:t>
            </a:r>
            <a:r>
              <a:rPr lang="en-GB" sz="2500" b="0" dirty="0" err="1">
                <a:solidFill>
                  <a:srgbClr val="DE0057"/>
                </a:solidFill>
                <a:latin typeface="+mn-lt"/>
                <a:cs typeface="Arial" panose="020B0604020202020204" pitchFamily="34" charset="0"/>
              </a:rPr>
              <a:t>Erthyglau</a:t>
            </a:r>
            <a:r>
              <a:rPr lang="en-GB" sz="2500" b="0" dirty="0">
                <a:solidFill>
                  <a:srgbClr val="DE0057"/>
                </a:solidFill>
                <a:latin typeface="+mn-lt"/>
                <a:cs typeface="Arial" panose="020B0604020202020204" pitchFamily="34" charset="0"/>
              </a:rPr>
              <a:t> 1 – 42 </a:t>
            </a:r>
            <a:r>
              <a:rPr lang="en-GB" sz="2500" b="0" dirty="0" err="1">
                <a:solidFill>
                  <a:srgbClr val="DE0057"/>
                </a:solidFill>
                <a:latin typeface="+mn-lt"/>
                <a:cs typeface="Arial" panose="020B0604020202020204" pitchFamily="34" charset="0"/>
              </a:rPr>
              <a:t>yn</a:t>
            </a:r>
            <a:r>
              <a:rPr lang="en-GB" sz="2500" b="0" dirty="0">
                <a:solidFill>
                  <a:srgbClr val="DE0057"/>
                </a:solidFill>
                <a:latin typeface="+mn-lt"/>
                <a:cs typeface="Arial" panose="020B0604020202020204" pitchFamily="34" charset="0"/>
              </a:rPr>
              <a:t> </a:t>
            </a:r>
            <a:r>
              <a:rPr lang="en-GB" sz="2500" b="0" dirty="0" err="1">
                <a:solidFill>
                  <a:srgbClr val="DE0057"/>
                </a:solidFill>
                <a:latin typeface="+mn-lt"/>
                <a:cs typeface="Arial" panose="020B0604020202020204" pitchFamily="34" charset="0"/>
              </a:rPr>
              <a:t>amlinellu</a:t>
            </a:r>
            <a:r>
              <a:rPr lang="en-GB" sz="2500" b="0" dirty="0">
                <a:solidFill>
                  <a:srgbClr val="DE0057"/>
                </a:solidFill>
                <a:latin typeface="+mn-lt"/>
                <a:cs typeface="Arial" panose="020B0604020202020204" pitchFamily="34" charset="0"/>
              </a:rPr>
              <a:t> </a:t>
            </a:r>
            <a:r>
              <a:rPr lang="en-GB" sz="2500" b="0" dirty="0" err="1">
                <a:solidFill>
                  <a:srgbClr val="DE0057"/>
                </a:solidFill>
                <a:latin typeface="+mn-lt"/>
                <a:cs typeface="Arial" panose="020B0604020202020204" pitchFamily="34" charset="0"/>
              </a:rPr>
              <a:t>hawliau</a:t>
            </a:r>
            <a:r>
              <a:rPr lang="en-GB" sz="2500" b="0" dirty="0">
                <a:solidFill>
                  <a:srgbClr val="DE0057"/>
                </a:solidFill>
                <a:latin typeface="+mn-lt"/>
                <a:cs typeface="Arial" panose="020B0604020202020204" pitchFamily="34" charset="0"/>
              </a:rPr>
              <a:t> </a:t>
            </a:r>
            <a:r>
              <a:rPr lang="en-GB" sz="2500" b="0" dirty="0" err="1">
                <a:solidFill>
                  <a:srgbClr val="DE0057"/>
                </a:solidFill>
                <a:latin typeface="+mn-lt"/>
                <a:cs typeface="Arial" panose="020B0604020202020204" pitchFamily="34" charset="0"/>
              </a:rPr>
              <a:t>penodol</a:t>
            </a:r>
            <a:r>
              <a:rPr lang="en-GB" sz="2500" b="0" dirty="0">
                <a:solidFill>
                  <a:srgbClr val="DE0057"/>
                </a:solidFill>
                <a:latin typeface="+mn-lt"/>
                <a:cs typeface="Arial" panose="020B0604020202020204" pitchFamily="34" charset="0"/>
              </a:rPr>
              <a:t> plant</a:t>
            </a:r>
          </a:p>
          <a:p>
            <a:pPr>
              <a:lnSpc>
                <a:spcPct val="80000"/>
              </a:lnSpc>
              <a:buFontTx/>
              <a:defRPr sz="1700"/>
            </a:pPr>
            <a:endParaRPr lang="en-GB" sz="2500" b="0" dirty="0">
              <a:solidFill>
                <a:srgbClr val="DE0057"/>
              </a:solidFill>
              <a:latin typeface="+mn-lt"/>
              <a:cs typeface="Arial" panose="020B0604020202020204" pitchFamily="34" charset="0"/>
            </a:endParaRPr>
          </a:p>
          <a:p>
            <a:pPr>
              <a:lnSpc>
                <a:spcPct val="80000"/>
              </a:lnSpc>
              <a:buFontTx/>
              <a:defRPr sz="1700"/>
            </a:pPr>
            <a:r>
              <a:rPr lang="en-GB" sz="2500" b="0" dirty="0">
                <a:solidFill>
                  <a:srgbClr val="DE0057"/>
                </a:solidFill>
                <a:latin typeface="+mn-lt"/>
                <a:cs typeface="Arial" panose="020B0604020202020204" pitchFamily="34" charset="0"/>
              </a:rPr>
              <a:t>Mae </a:t>
            </a:r>
            <a:r>
              <a:rPr lang="en-GB" sz="2500" b="0" dirty="0" err="1">
                <a:solidFill>
                  <a:srgbClr val="DE0057"/>
                </a:solidFill>
                <a:latin typeface="+mn-lt"/>
                <a:cs typeface="Arial" panose="020B0604020202020204" pitchFamily="34" charset="0"/>
              </a:rPr>
              <a:t>Erthyglau</a:t>
            </a:r>
            <a:r>
              <a:rPr lang="en-GB" sz="2500" b="0" dirty="0">
                <a:solidFill>
                  <a:srgbClr val="DE0057"/>
                </a:solidFill>
                <a:latin typeface="+mn-lt"/>
                <a:cs typeface="Arial" panose="020B0604020202020204" pitchFamily="34" charset="0"/>
              </a:rPr>
              <a:t> 43 – 54 </a:t>
            </a:r>
            <a:r>
              <a:rPr lang="en-GB" sz="2500" b="0" dirty="0" err="1">
                <a:solidFill>
                  <a:srgbClr val="DE0057"/>
                </a:solidFill>
                <a:latin typeface="+mn-lt"/>
                <a:cs typeface="Arial" panose="020B0604020202020204" pitchFamily="34" charset="0"/>
              </a:rPr>
              <a:t>yn</a:t>
            </a:r>
            <a:r>
              <a:rPr lang="en-GB" sz="2500" b="0" dirty="0">
                <a:solidFill>
                  <a:srgbClr val="DE0057"/>
                </a:solidFill>
                <a:latin typeface="+mn-lt"/>
                <a:cs typeface="Arial" panose="020B0604020202020204" pitchFamily="34" charset="0"/>
              </a:rPr>
              <a:t> </a:t>
            </a:r>
            <a:r>
              <a:rPr lang="en-GB" sz="2500" b="0" dirty="0" err="1">
                <a:solidFill>
                  <a:srgbClr val="DE0057"/>
                </a:solidFill>
                <a:latin typeface="+mn-lt"/>
                <a:cs typeface="Arial" panose="020B0604020202020204" pitchFamily="34" charset="0"/>
              </a:rPr>
              <a:t>amlinellu’r</a:t>
            </a:r>
            <a:r>
              <a:rPr lang="en-GB" sz="2500" b="0" dirty="0">
                <a:solidFill>
                  <a:srgbClr val="DE0057"/>
                </a:solidFill>
                <a:latin typeface="+mn-lt"/>
                <a:cs typeface="Arial" panose="020B0604020202020204" pitchFamily="34" charset="0"/>
              </a:rPr>
              <a:t> </a:t>
            </a:r>
            <a:r>
              <a:rPr lang="en-GB" sz="2500" b="0" dirty="0" err="1">
                <a:solidFill>
                  <a:srgbClr val="DE0057"/>
                </a:solidFill>
                <a:latin typeface="+mn-lt"/>
                <a:cs typeface="Arial" panose="020B0604020202020204" pitchFamily="34" charset="0"/>
              </a:rPr>
              <a:t>rhwymedigaethau</a:t>
            </a:r>
            <a:r>
              <a:rPr lang="en-GB" sz="2500" b="0" dirty="0">
                <a:solidFill>
                  <a:srgbClr val="DE0057"/>
                </a:solidFill>
                <a:latin typeface="+mn-lt"/>
                <a:cs typeface="Arial" panose="020B0604020202020204" pitchFamily="34" charset="0"/>
              </a:rPr>
              <a:t> </a:t>
            </a:r>
            <a:r>
              <a:rPr lang="en-GB" sz="2500" b="0" dirty="0" err="1">
                <a:solidFill>
                  <a:srgbClr val="DE0057"/>
                </a:solidFill>
                <a:latin typeface="+mn-lt"/>
                <a:cs typeface="Arial" panose="020B0604020202020204" pitchFamily="34" charset="0"/>
              </a:rPr>
              <a:t>sydd</a:t>
            </a:r>
            <a:r>
              <a:rPr lang="en-GB" sz="2500" b="0" dirty="0">
                <a:solidFill>
                  <a:srgbClr val="DE0057"/>
                </a:solidFill>
                <a:latin typeface="+mn-lt"/>
                <a:cs typeface="Arial" panose="020B0604020202020204" pitchFamily="34" charset="0"/>
              </a:rPr>
              <a:t> </a:t>
            </a:r>
            <a:r>
              <a:rPr lang="en-GB" sz="2500" b="0" dirty="0" err="1">
                <a:solidFill>
                  <a:srgbClr val="DE0057"/>
                </a:solidFill>
                <a:latin typeface="+mn-lt"/>
                <a:cs typeface="Arial" panose="020B0604020202020204" pitchFamily="34" charset="0"/>
              </a:rPr>
              <a:t>ar</a:t>
            </a:r>
            <a:r>
              <a:rPr lang="en-GB" sz="2500" b="0" dirty="0">
                <a:solidFill>
                  <a:srgbClr val="DE0057"/>
                </a:solidFill>
                <a:latin typeface="+mn-lt"/>
                <a:cs typeface="Arial" panose="020B0604020202020204" pitchFamily="34" charset="0"/>
              </a:rPr>
              <a:t> </a:t>
            </a:r>
            <a:r>
              <a:rPr lang="en-GB" sz="2500" b="0" dirty="0" err="1">
                <a:solidFill>
                  <a:srgbClr val="DE0057"/>
                </a:solidFill>
                <a:latin typeface="+mn-lt"/>
                <a:cs typeface="Arial" panose="020B0604020202020204" pitchFamily="34" charset="0"/>
              </a:rPr>
              <a:t>Bartïon</a:t>
            </a:r>
            <a:r>
              <a:rPr lang="en-GB" sz="2500" b="0" dirty="0">
                <a:solidFill>
                  <a:srgbClr val="DE0057"/>
                </a:solidFill>
                <a:latin typeface="+mn-lt"/>
                <a:cs typeface="Arial" panose="020B0604020202020204" pitchFamily="34" charset="0"/>
              </a:rPr>
              <a:t> </a:t>
            </a:r>
            <a:r>
              <a:rPr lang="en-GB" sz="2500" b="0" dirty="0" err="1">
                <a:solidFill>
                  <a:srgbClr val="DE0057"/>
                </a:solidFill>
                <a:latin typeface="+mn-lt"/>
                <a:cs typeface="Arial" panose="020B0604020202020204" pitchFamily="34" charset="0"/>
              </a:rPr>
              <a:t>Gwladol</a:t>
            </a:r>
            <a:r>
              <a:rPr lang="en-GB" sz="2500" b="0" dirty="0">
                <a:solidFill>
                  <a:srgbClr val="DE0057"/>
                </a:solidFill>
                <a:latin typeface="+mn-lt"/>
                <a:cs typeface="Arial" panose="020B0604020202020204" pitchFamily="34" charset="0"/>
              </a:rPr>
              <a:t> ac </a:t>
            </a:r>
            <a:r>
              <a:rPr lang="en-GB" sz="2500" b="0" dirty="0" err="1">
                <a:solidFill>
                  <a:srgbClr val="DE0057"/>
                </a:solidFill>
                <a:latin typeface="+mn-lt"/>
                <a:cs typeface="Arial" panose="020B0604020202020204" pitchFamily="34" charset="0"/>
              </a:rPr>
              <a:t>eraill</a:t>
            </a:r>
            <a:r>
              <a:rPr lang="en-GB" sz="2500" b="0" dirty="0">
                <a:solidFill>
                  <a:srgbClr val="DE0057"/>
                </a:solidFill>
                <a:latin typeface="+mn-lt"/>
                <a:cs typeface="Arial" panose="020B0604020202020204" pitchFamily="34" charset="0"/>
              </a:rPr>
              <a:t> </a:t>
            </a:r>
            <a:r>
              <a:rPr lang="en-GB" sz="2500" b="0" dirty="0" err="1">
                <a:solidFill>
                  <a:srgbClr val="DE0057"/>
                </a:solidFill>
                <a:latin typeface="+mn-lt"/>
                <a:cs typeface="Arial" panose="020B0604020202020204" pitchFamily="34" charset="0"/>
              </a:rPr>
              <a:t>sydd</a:t>
            </a:r>
            <a:r>
              <a:rPr lang="en-GB" sz="2500" b="0" dirty="0">
                <a:solidFill>
                  <a:srgbClr val="DE0057"/>
                </a:solidFill>
                <a:latin typeface="+mn-lt"/>
                <a:cs typeface="Arial" panose="020B0604020202020204" pitchFamily="34" charset="0"/>
              </a:rPr>
              <a:t> ‘o </a:t>
            </a:r>
            <a:r>
              <a:rPr lang="en-GB" sz="2500" b="0" dirty="0" err="1">
                <a:solidFill>
                  <a:srgbClr val="DE0057"/>
                </a:solidFill>
                <a:latin typeface="+mn-lt"/>
                <a:cs typeface="Arial" panose="020B0604020202020204" pitchFamily="34" charset="0"/>
              </a:rPr>
              <a:t>dan</a:t>
            </a:r>
            <a:r>
              <a:rPr lang="en-GB" sz="2500" b="0" dirty="0">
                <a:solidFill>
                  <a:srgbClr val="DE0057"/>
                </a:solidFill>
                <a:latin typeface="+mn-lt"/>
                <a:cs typeface="Arial" panose="020B0604020202020204" pitchFamily="34" charset="0"/>
              </a:rPr>
              <a:t> </a:t>
            </a:r>
            <a:r>
              <a:rPr lang="en-GB" sz="2500" b="0" dirty="0" err="1">
                <a:solidFill>
                  <a:srgbClr val="DE0057"/>
                </a:solidFill>
                <a:latin typeface="+mn-lt"/>
                <a:cs typeface="Arial" panose="020B0604020202020204" pitchFamily="34" charset="0"/>
              </a:rPr>
              <a:t>ddyletswydd</a:t>
            </a:r>
            <a:r>
              <a:rPr lang="en-GB" sz="2500" b="0" dirty="0">
                <a:solidFill>
                  <a:srgbClr val="DE0057"/>
                </a:solidFill>
                <a:latin typeface="+mn-lt"/>
                <a:cs typeface="Arial" panose="020B0604020202020204" pitchFamily="34" charset="0"/>
              </a:rPr>
              <a:t>’ </a:t>
            </a:r>
          </a:p>
          <a:p>
            <a:pPr marL="0" indent="-457200">
              <a:buSzPct val="100000"/>
              <a:defRPr sz="2800"/>
            </a:pPr>
            <a:endParaRPr lang="en-GB" dirty="0">
              <a:latin typeface="+mn-lt"/>
            </a:endParaRPr>
          </a:p>
        </p:txBody>
      </p:sp>
      <p:sp>
        <p:nvSpPr>
          <p:cNvPr id="4" name="Content Placeholder 2"/>
          <p:cNvSpPr txBox="1"/>
          <p:nvPr/>
        </p:nvSpPr>
        <p:spPr>
          <a:xfrm>
            <a:off x="6218872" y="945309"/>
            <a:ext cx="5586685" cy="4845598"/>
          </a:xfrm>
          <a:prstGeom prst="rect">
            <a:avLst/>
          </a:prstGeom>
          <a:ln w="12700">
            <a:miter lim="400000"/>
          </a:ln>
          <a:extLst>
            <a:ext uri="{C572A759-6A51-4108-AA02-DFA0A04FC94B}">
              <ma14:wrappingTextBoxFlag xmlns:ma14="http://schemas.microsoft.com/office/mac/drawingml/2011/main" xmlns="" xmlns:mv="urn:schemas-microsoft-com:mac:vml" xmlns:mc="http://schemas.openxmlformats.org/markup-compatibility/2006" val="1"/>
            </a:ext>
          </a:extLst>
        </p:spPr>
        <p:txBody>
          <a:bodyPr lIns="45719" rIns="45719">
            <a:normAutofit/>
          </a:bodyPr>
          <a:lstStyle/>
          <a:p>
            <a:pPr marL="228600" indent="-228600">
              <a:lnSpc>
                <a:spcPct val="80000"/>
              </a:lnSpc>
              <a:spcBef>
                <a:spcPts val="1000"/>
              </a:spcBef>
              <a:buSzPct val="100000"/>
              <a:buChar char="•"/>
              <a:defRPr sz="1700"/>
            </a:pPr>
            <a:r>
              <a:rPr sz="2500" dirty="0">
                <a:solidFill>
                  <a:schemeClr val="tx2">
                    <a:lumMod val="50000"/>
                  </a:schemeClr>
                </a:solidFill>
              </a:rPr>
              <a:t>There are 54 ‘articles’ or rights in the Convention</a:t>
            </a:r>
            <a:endParaRPr lang="en-GB" sz="2500" dirty="0">
              <a:solidFill>
                <a:schemeClr val="tx2">
                  <a:lumMod val="50000"/>
                </a:schemeClr>
              </a:solidFill>
            </a:endParaRPr>
          </a:p>
          <a:p>
            <a:pPr marL="228600" indent="-228600">
              <a:lnSpc>
                <a:spcPct val="80000"/>
              </a:lnSpc>
              <a:spcBef>
                <a:spcPts val="1000"/>
              </a:spcBef>
              <a:buSzPct val="100000"/>
              <a:buChar char="•"/>
              <a:defRPr sz="1700"/>
            </a:pPr>
            <a:endParaRPr lang="en-GB" sz="2500" dirty="0">
              <a:solidFill>
                <a:schemeClr val="tx2">
                  <a:lumMod val="50000"/>
                </a:schemeClr>
              </a:solidFill>
            </a:endParaRPr>
          </a:p>
          <a:p>
            <a:pPr marL="228600" indent="-228600">
              <a:lnSpc>
                <a:spcPct val="80000"/>
              </a:lnSpc>
              <a:spcBef>
                <a:spcPts val="1000"/>
              </a:spcBef>
              <a:buSzPct val="100000"/>
              <a:buChar char="•"/>
              <a:defRPr sz="1700"/>
            </a:pPr>
            <a:r>
              <a:rPr lang="en-GB" sz="2500" dirty="0">
                <a:solidFill>
                  <a:schemeClr val="tx2">
                    <a:lumMod val="50000"/>
                  </a:schemeClr>
                </a:solidFill>
              </a:rPr>
              <a:t>A</a:t>
            </a:r>
            <a:r>
              <a:rPr sz="2500" dirty="0" err="1">
                <a:solidFill>
                  <a:schemeClr val="tx2">
                    <a:lumMod val="50000"/>
                  </a:schemeClr>
                </a:solidFill>
              </a:rPr>
              <a:t>rticles</a:t>
            </a:r>
            <a:r>
              <a:rPr sz="2500" dirty="0">
                <a:solidFill>
                  <a:schemeClr val="tx2">
                    <a:lumMod val="50000"/>
                  </a:schemeClr>
                </a:solidFill>
              </a:rPr>
              <a:t> 1 – 42 outline the rights specific to children</a:t>
            </a:r>
          </a:p>
          <a:p>
            <a:pPr marL="228600" indent="-228600">
              <a:lnSpc>
                <a:spcPct val="80000"/>
              </a:lnSpc>
              <a:spcBef>
                <a:spcPts val="1000"/>
              </a:spcBef>
              <a:buSzPct val="100000"/>
              <a:buChar char="•"/>
              <a:defRPr sz="1700"/>
            </a:pPr>
            <a:endParaRPr lang="en-GB" sz="2500" dirty="0">
              <a:solidFill>
                <a:schemeClr val="tx2">
                  <a:lumMod val="50000"/>
                </a:schemeClr>
              </a:solidFill>
            </a:endParaRPr>
          </a:p>
          <a:p>
            <a:pPr marL="228600" indent="-228600">
              <a:lnSpc>
                <a:spcPct val="80000"/>
              </a:lnSpc>
              <a:spcBef>
                <a:spcPts val="1000"/>
              </a:spcBef>
              <a:buSzPct val="100000"/>
              <a:buChar char="•"/>
              <a:defRPr sz="1700"/>
            </a:pPr>
            <a:r>
              <a:rPr sz="2500" dirty="0" smtClean="0">
                <a:solidFill>
                  <a:schemeClr val="tx2">
                    <a:lumMod val="50000"/>
                  </a:schemeClr>
                </a:solidFill>
              </a:rPr>
              <a:t>Articles </a:t>
            </a:r>
            <a:r>
              <a:rPr sz="2500" dirty="0">
                <a:solidFill>
                  <a:schemeClr val="tx2">
                    <a:lumMod val="50000"/>
                  </a:schemeClr>
                </a:solidFill>
              </a:rPr>
              <a:t>43 – 54 outline the obligations of State Parties and other ‘duty-bearers’ </a:t>
            </a:r>
          </a:p>
        </p:txBody>
      </p:sp>
    </p:spTree>
    <p:extLst>
      <p:ext uri="{BB962C8B-B14F-4D97-AF65-F5344CB8AC3E}">
        <p14:creationId xmlns:p14="http://schemas.microsoft.com/office/powerpoint/2010/main" val="40632450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490654" y="490653"/>
            <a:ext cx="5151864" cy="5300254"/>
          </a:xfrm>
        </p:spPr>
        <p:txBody>
          <a:bodyPr/>
          <a:lstStyle/>
          <a:p>
            <a:pPr marL="0" indent="0">
              <a:lnSpc>
                <a:spcPct val="100000"/>
              </a:lnSpc>
              <a:spcBef>
                <a:spcPts val="0"/>
              </a:spcBef>
              <a:buClr>
                <a:srgbClr val="FF6600"/>
              </a:buClr>
              <a:buNone/>
            </a:pPr>
            <a:r>
              <a:rPr lang="en-GB" sz="2400" b="0" dirty="0">
                <a:solidFill>
                  <a:srgbClr val="DC0051"/>
                </a:solidFill>
                <a:latin typeface="+mn-lt"/>
                <a:cs typeface="Arial" panose="020B0604020202020204" pitchFamily="34" charset="0"/>
              </a:rPr>
              <a:t>Gweithgaredd </a:t>
            </a:r>
            <a:r>
              <a:rPr lang="en-GB" sz="2400" b="0" dirty="0" smtClean="0">
                <a:solidFill>
                  <a:srgbClr val="DC0051"/>
                </a:solidFill>
                <a:latin typeface="+mn-lt"/>
                <a:cs typeface="Arial" panose="020B0604020202020204" pitchFamily="34" charset="0"/>
              </a:rPr>
              <a:t>1: </a:t>
            </a:r>
            <a:r>
              <a:rPr lang="en-GB" sz="2400" dirty="0" err="1" smtClean="0">
                <a:solidFill>
                  <a:srgbClr val="DC0051"/>
                </a:solidFill>
                <a:latin typeface="+mn-lt"/>
                <a:cs typeface="Arial" panose="020B0604020202020204" pitchFamily="34" charset="0"/>
              </a:rPr>
              <a:t>Corff</a:t>
            </a:r>
            <a:r>
              <a:rPr lang="en-GB" sz="2400" dirty="0" smtClean="0">
                <a:solidFill>
                  <a:srgbClr val="DC0051"/>
                </a:solidFill>
                <a:latin typeface="+mn-lt"/>
                <a:cs typeface="Arial" panose="020B0604020202020204" pitchFamily="34" charset="0"/>
              </a:rPr>
              <a:t> </a:t>
            </a:r>
            <a:r>
              <a:rPr lang="en-GB" sz="2400" dirty="0">
                <a:solidFill>
                  <a:srgbClr val="DC0051"/>
                </a:solidFill>
                <a:latin typeface="+mn-lt"/>
                <a:cs typeface="Arial" panose="020B0604020202020204" pitchFamily="34" charset="0"/>
              </a:rPr>
              <a:t>o </a:t>
            </a:r>
            <a:r>
              <a:rPr lang="en-GB" sz="2400" dirty="0" err="1" smtClean="0">
                <a:solidFill>
                  <a:srgbClr val="DC0051"/>
                </a:solidFill>
                <a:latin typeface="+mn-lt"/>
                <a:cs typeface="Arial" panose="020B0604020202020204" pitchFamily="34" charset="0"/>
              </a:rPr>
              <a:t>Hawliau</a:t>
            </a:r>
            <a:endParaRPr lang="en-GB" sz="2400" dirty="0" smtClean="0">
              <a:solidFill>
                <a:srgbClr val="DC0051"/>
              </a:solidFill>
              <a:latin typeface="+mn-lt"/>
              <a:cs typeface="Arial" panose="020B0604020202020204" pitchFamily="34" charset="0"/>
            </a:endParaRPr>
          </a:p>
          <a:p>
            <a:pPr marL="0" indent="0">
              <a:lnSpc>
                <a:spcPct val="100000"/>
              </a:lnSpc>
              <a:spcBef>
                <a:spcPts val="0"/>
              </a:spcBef>
              <a:buClr>
                <a:srgbClr val="FF6600"/>
              </a:buClr>
              <a:buNone/>
            </a:pPr>
            <a:endParaRPr lang="en-GB" sz="2000" b="0" dirty="0">
              <a:solidFill>
                <a:srgbClr val="DC0051"/>
              </a:solidFill>
              <a:latin typeface="+mn-lt"/>
              <a:cs typeface="Arial" panose="020B0604020202020204" pitchFamily="34" charset="0"/>
            </a:endParaRPr>
          </a:p>
          <a:p>
            <a:pPr marL="0" indent="0">
              <a:lnSpc>
                <a:spcPct val="100000"/>
              </a:lnSpc>
              <a:spcBef>
                <a:spcPts val="0"/>
              </a:spcBef>
              <a:buClr>
                <a:srgbClr val="FF6600"/>
              </a:buClr>
              <a:buNone/>
            </a:pPr>
            <a:r>
              <a:rPr lang="en-GB" sz="2200" b="0" dirty="0" err="1" smtClean="0">
                <a:solidFill>
                  <a:srgbClr val="DC0051"/>
                </a:solidFill>
                <a:latin typeface="+mn-lt"/>
                <a:cs typeface="Arial" panose="020B0604020202020204" pitchFamily="34" charset="0"/>
              </a:rPr>
              <a:t>Mewn</a:t>
            </a:r>
            <a:r>
              <a:rPr lang="en-GB" sz="2200" b="0" dirty="0" smtClean="0">
                <a:solidFill>
                  <a:srgbClr val="DC0051"/>
                </a:solidFill>
                <a:latin typeface="+mn-lt"/>
                <a:cs typeface="Arial" panose="020B0604020202020204" pitchFamily="34" charset="0"/>
              </a:rPr>
              <a:t> </a:t>
            </a:r>
            <a:r>
              <a:rPr lang="en-GB" sz="2200" b="0" dirty="0" err="1">
                <a:solidFill>
                  <a:srgbClr val="DC0051"/>
                </a:solidFill>
                <a:latin typeface="+mn-lt"/>
                <a:cs typeface="Arial" panose="020B0604020202020204" pitchFamily="34" charset="0"/>
              </a:rPr>
              <a:t>grwpiau</a:t>
            </a:r>
            <a:r>
              <a:rPr lang="en-GB" sz="2200" b="0" dirty="0">
                <a:solidFill>
                  <a:srgbClr val="DC0051"/>
                </a:solidFill>
                <a:latin typeface="+mn-lt"/>
                <a:cs typeface="Arial" panose="020B0604020202020204" pitchFamily="34" charset="0"/>
              </a:rPr>
              <a:t> </a:t>
            </a:r>
            <a:r>
              <a:rPr lang="en-GB" sz="2200" b="0" dirty="0" err="1">
                <a:solidFill>
                  <a:srgbClr val="DC0051"/>
                </a:solidFill>
                <a:latin typeface="+mn-lt"/>
                <a:cs typeface="Arial" panose="020B0604020202020204" pitchFamily="34" charset="0"/>
              </a:rPr>
              <a:t>bach</a:t>
            </a:r>
            <a:r>
              <a:rPr lang="en-GB" sz="2200" b="0" dirty="0">
                <a:solidFill>
                  <a:srgbClr val="DC0051"/>
                </a:solidFill>
                <a:latin typeface="+mn-lt"/>
                <a:cs typeface="Arial" panose="020B0604020202020204" pitchFamily="34" charset="0"/>
              </a:rPr>
              <a:t>, </a:t>
            </a:r>
            <a:r>
              <a:rPr lang="en-GB" sz="2200" b="0" dirty="0" err="1">
                <a:solidFill>
                  <a:srgbClr val="DC0051"/>
                </a:solidFill>
                <a:latin typeface="+mn-lt"/>
                <a:cs typeface="Arial" panose="020B0604020202020204" pitchFamily="34" charset="0"/>
              </a:rPr>
              <a:t>tynnwch</a:t>
            </a:r>
            <a:r>
              <a:rPr lang="en-GB" sz="2200" b="0" dirty="0">
                <a:solidFill>
                  <a:srgbClr val="DC0051"/>
                </a:solidFill>
                <a:latin typeface="+mn-lt"/>
                <a:cs typeface="Arial" panose="020B0604020202020204" pitchFamily="34" charset="0"/>
              </a:rPr>
              <a:t> </a:t>
            </a:r>
            <a:r>
              <a:rPr lang="en-GB" sz="2200" b="0" dirty="0" err="1">
                <a:solidFill>
                  <a:srgbClr val="DC0051"/>
                </a:solidFill>
                <a:latin typeface="+mn-lt"/>
                <a:cs typeface="Arial" panose="020B0604020202020204" pitchFamily="34" charset="0"/>
              </a:rPr>
              <a:t>lun</a:t>
            </a:r>
            <a:r>
              <a:rPr lang="en-GB" sz="2200" b="0" dirty="0">
                <a:solidFill>
                  <a:srgbClr val="DC0051"/>
                </a:solidFill>
                <a:latin typeface="+mn-lt"/>
                <a:cs typeface="Arial" panose="020B0604020202020204" pitchFamily="34" charset="0"/>
              </a:rPr>
              <a:t> </a:t>
            </a:r>
            <a:r>
              <a:rPr lang="en-GB" sz="2200" b="0" dirty="0" err="1">
                <a:solidFill>
                  <a:srgbClr val="DC0051"/>
                </a:solidFill>
                <a:latin typeface="+mn-lt"/>
                <a:cs typeface="Arial" panose="020B0604020202020204" pitchFamily="34" charset="0"/>
              </a:rPr>
              <a:t>siâp</a:t>
            </a:r>
            <a:r>
              <a:rPr lang="en-GB" sz="2200" b="0" dirty="0">
                <a:solidFill>
                  <a:srgbClr val="DC0051"/>
                </a:solidFill>
                <a:latin typeface="+mn-lt"/>
                <a:cs typeface="Arial" panose="020B0604020202020204" pitchFamily="34" charset="0"/>
              </a:rPr>
              <a:t> </a:t>
            </a:r>
            <a:r>
              <a:rPr lang="en-GB" sz="2200" b="0" dirty="0" err="1">
                <a:solidFill>
                  <a:srgbClr val="DC0051"/>
                </a:solidFill>
                <a:latin typeface="+mn-lt"/>
                <a:cs typeface="Arial" panose="020B0604020202020204" pitchFamily="34" charset="0"/>
              </a:rPr>
              <a:t>corff</a:t>
            </a:r>
            <a:r>
              <a:rPr lang="en-GB" sz="2200" b="0" dirty="0">
                <a:solidFill>
                  <a:srgbClr val="DC0051"/>
                </a:solidFill>
                <a:latin typeface="+mn-lt"/>
                <a:cs typeface="Arial" panose="020B0604020202020204" pitchFamily="34" charset="0"/>
              </a:rPr>
              <a:t> </a:t>
            </a:r>
            <a:r>
              <a:rPr lang="en-GB" sz="2200" b="0" dirty="0" err="1">
                <a:solidFill>
                  <a:srgbClr val="DC0051"/>
                </a:solidFill>
                <a:latin typeface="+mn-lt"/>
                <a:cs typeface="Arial" panose="020B0604020202020204" pitchFamily="34" charset="0"/>
              </a:rPr>
              <a:t>ar</a:t>
            </a:r>
            <a:r>
              <a:rPr lang="en-GB" sz="2200" b="0" dirty="0">
                <a:solidFill>
                  <a:srgbClr val="DC0051"/>
                </a:solidFill>
                <a:latin typeface="+mn-lt"/>
                <a:cs typeface="Arial" panose="020B0604020202020204" pitchFamily="34" charset="0"/>
              </a:rPr>
              <a:t> </a:t>
            </a:r>
            <a:r>
              <a:rPr lang="en-GB" sz="2200" b="0" dirty="0" err="1">
                <a:solidFill>
                  <a:srgbClr val="DC0051"/>
                </a:solidFill>
                <a:latin typeface="+mn-lt"/>
                <a:cs typeface="Arial" panose="020B0604020202020204" pitchFamily="34" charset="0"/>
              </a:rPr>
              <a:t>ddarn</a:t>
            </a:r>
            <a:r>
              <a:rPr lang="en-GB" sz="2200" b="0" dirty="0">
                <a:solidFill>
                  <a:srgbClr val="DC0051"/>
                </a:solidFill>
                <a:latin typeface="+mn-lt"/>
                <a:cs typeface="Arial" panose="020B0604020202020204" pitchFamily="34" charset="0"/>
              </a:rPr>
              <a:t> </a:t>
            </a:r>
            <a:r>
              <a:rPr lang="en-GB" sz="2200" b="0" dirty="0" err="1">
                <a:solidFill>
                  <a:srgbClr val="DC0051"/>
                </a:solidFill>
                <a:latin typeface="+mn-lt"/>
                <a:cs typeface="Arial" panose="020B0604020202020204" pitchFamily="34" charset="0"/>
              </a:rPr>
              <a:t>mawr</a:t>
            </a:r>
            <a:r>
              <a:rPr lang="en-GB" sz="2200" b="0" dirty="0">
                <a:solidFill>
                  <a:srgbClr val="DC0051"/>
                </a:solidFill>
                <a:latin typeface="+mn-lt"/>
                <a:cs typeface="Arial" panose="020B0604020202020204" pitchFamily="34" charset="0"/>
              </a:rPr>
              <a:t> o </a:t>
            </a:r>
            <a:r>
              <a:rPr lang="en-GB" sz="2200" b="0" dirty="0" err="1">
                <a:solidFill>
                  <a:srgbClr val="DC0051"/>
                </a:solidFill>
                <a:latin typeface="+mn-lt"/>
                <a:cs typeface="Arial" panose="020B0604020202020204" pitchFamily="34" charset="0"/>
              </a:rPr>
              <a:t>bapur</a:t>
            </a:r>
            <a:r>
              <a:rPr lang="en-GB" sz="2200" b="0" dirty="0">
                <a:solidFill>
                  <a:srgbClr val="DC0051"/>
                </a:solidFill>
                <a:latin typeface="+mn-lt"/>
                <a:cs typeface="Arial" panose="020B0604020202020204" pitchFamily="34" charset="0"/>
              </a:rPr>
              <a:t> – A3. </a:t>
            </a:r>
            <a:r>
              <a:rPr lang="en-GB" sz="2200" b="0" dirty="0" err="1">
                <a:solidFill>
                  <a:srgbClr val="DC0051"/>
                </a:solidFill>
                <a:latin typeface="+mn-lt"/>
                <a:cs typeface="Arial" panose="020B0604020202020204" pitchFamily="34" charset="0"/>
              </a:rPr>
              <a:t>Os</a:t>
            </a:r>
            <a:r>
              <a:rPr lang="en-GB" sz="2200" b="0" dirty="0">
                <a:solidFill>
                  <a:srgbClr val="DC0051"/>
                </a:solidFill>
                <a:latin typeface="+mn-lt"/>
                <a:cs typeface="Arial" panose="020B0604020202020204" pitchFamily="34" charset="0"/>
              </a:rPr>
              <a:t> </a:t>
            </a:r>
            <a:r>
              <a:rPr lang="en-GB" sz="2200" b="0" dirty="0" err="1">
                <a:solidFill>
                  <a:srgbClr val="DC0051"/>
                </a:solidFill>
                <a:latin typeface="+mn-lt"/>
                <a:cs typeface="Arial" panose="020B0604020202020204" pitchFamily="34" charset="0"/>
              </a:rPr>
              <a:t>yw</a:t>
            </a:r>
            <a:r>
              <a:rPr lang="en-GB" sz="2200" b="0" dirty="0">
                <a:solidFill>
                  <a:srgbClr val="DC0051"/>
                </a:solidFill>
                <a:latin typeface="+mn-lt"/>
                <a:cs typeface="Arial" panose="020B0604020202020204" pitchFamily="34" charset="0"/>
              </a:rPr>
              <a:t> </a:t>
            </a:r>
            <a:r>
              <a:rPr lang="en-GB" sz="2200" b="0" dirty="0" err="1">
                <a:solidFill>
                  <a:srgbClr val="DC0051"/>
                </a:solidFill>
                <a:latin typeface="+mn-lt"/>
                <a:cs typeface="Arial" panose="020B0604020202020204" pitchFamily="34" charset="0"/>
              </a:rPr>
              <a:t>hyn</a:t>
            </a:r>
            <a:r>
              <a:rPr lang="en-GB" sz="2200" b="0" dirty="0">
                <a:solidFill>
                  <a:srgbClr val="DC0051"/>
                </a:solidFill>
                <a:latin typeface="+mn-lt"/>
                <a:cs typeface="Arial" panose="020B0604020202020204" pitchFamily="34" charset="0"/>
              </a:rPr>
              <a:t> </a:t>
            </a:r>
            <a:r>
              <a:rPr lang="en-GB" sz="2200" b="0" dirty="0" err="1">
                <a:solidFill>
                  <a:srgbClr val="DC0051"/>
                </a:solidFill>
                <a:latin typeface="+mn-lt"/>
                <a:cs typeface="Arial" panose="020B0604020202020204" pitchFamily="34" charset="0"/>
              </a:rPr>
              <a:t>yn</a:t>
            </a:r>
            <a:r>
              <a:rPr lang="en-GB" sz="2200" b="0" dirty="0">
                <a:solidFill>
                  <a:srgbClr val="DC0051"/>
                </a:solidFill>
                <a:latin typeface="+mn-lt"/>
                <a:cs typeface="Arial" panose="020B0604020202020204" pitchFamily="34" charset="0"/>
              </a:rPr>
              <a:t> </a:t>
            </a:r>
            <a:r>
              <a:rPr lang="en-GB" sz="2200" b="0" dirty="0" err="1">
                <a:solidFill>
                  <a:srgbClr val="DC0051"/>
                </a:solidFill>
                <a:latin typeface="+mn-lt"/>
                <a:cs typeface="Arial" panose="020B0604020202020204" pitchFamily="34" charset="0"/>
              </a:rPr>
              <a:t>cynrychioli</a:t>
            </a:r>
            <a:r>
              <a:rPr lang="en-GB" sz="2200" b="0" dirty="0">
                <a:solidFill>
                  <a:srgbClr val="DC0051"/>
                </a:solidFill>
                <a:latin typeface="+mn-lt"/>
                <a:cs typeface="Arial" panose="020B0604020202020204" pitchFamily="34" charset="0"/>
              </a:rPr>
              <a:t> </a:t>
            </a:r>
            <a:r>
              <a:rPr lang="en-GB" sz="2200" b="0" dirty="0" err="1">
                <a:solidFill>
                  <a:srgbClr val="DC0051"/>
                </a:solidFill>
                <a:latin typeface="+mn-lt"/>
                <a:cs typeface="Arial" panose="020B0604020202020204" pitchFamily="34" charset="0"/>
              </a:rPr>
              <a:t>plentyn</a:t>
            </a:r>
            <a:r>
              <a:rPr lang="en-GB" sz="2200" b="0" dirty="0">
                <a:solidFill>
                  <a:srgbClr val="DC0051"/>
                </a:solidFill>
                <a:latin typeface="+mn-lt"/>
                <a:cs typeface="Arial" panose="020B0604020202020204" pitchFamily="34" charset="0"/>
              </a:rPr>
              <a:t> </a:t>
            </a:r>
            <a:r>
              <a:rPr lang="en-GB" sz="2200" b="0" dirty="0" err="1">
                <a:solidFill>
                  <a:srgbClr val="DC0051"/>
                </a:solidFill>
                <a:latin typeface="+mn-lt"/>
                <a:cs typeface="Arial" panose="020B0604020202020204" pitchFamily="34" charset="0"/>
              </a:rPr>
              <a:t>neu</a:t>
            </a:r>
            <a:r>
              <a:rPr lang="en-GB" sz="2200" b="0" dirty="0">
                <a:solidFill>
                  <a:srgbClr val="DC0051"/>
                </a:solidFill>
                <a:latin typeface="+mn-lt"/>
                <a:cs typeface="Arial" panose="020B0604020202020204" pitchFamily="34" charset="0"/>
              </a:rPr>
              <a:t> </a:t>
            </a:r>
            <a:r>
              <a:rPr lang="en-GB" sz="2200" b="0" dirty="0" err="1">
                <a:solidFill>
                  <a:srgbClr val="DC0051"/>
                </a:solidFill>
                <a:latin typeface="+mn-lt"/>
                <a:cs typeface="Arial" panose="020B0604020202020204" pitchFamily="34" charset="0"/>
              </a:rPr>
              <a:t>berson</a:t>
            </a:r>
            <a:r>
              <a:rPr lang="en-GB" sz="2200" b="0" dirty="0">
                <a:solidFill>
                  <a:srgbClr val="DC0051"/>
                </a:solidFill>
                <a:latin typeface="+mn-lt"/>
                <a:cs typeface="Arial" panose="020B0604020202020204" pitchFamily="34" charset="0"/>
              </a:rPr>
              <a:t> </a:t>
            </a:r>
            <a:r>
              <a:rPr lang="en-GB" sz="2200" b="0" dirty="0" err="1">
                <a:solidFill>
                  <a:srgbClr val="DC0051"/>
                </a:solidFill>
                <a:latin typeface="+mn-lt"/>
                <a:cs typeface="Arial" panose="020B0604020202020204" pitchFamily="34" charset="0"/>
              </a:rPr>
              <a:t>ifanc</a:t>
            </a:r>
            <a:r>
              <a:rPr lang="en-GB" sz="2200" b="0" dirty="0">
                <a:solidFill>
                  <a:srgbClr val="DC0051"/>
                </a:solidFill>
                <a:latin typeface="+mn-lt"/>
                <a:cs typeface="Arial" panose="020B0604020202020204" pitchFamily="34" charset="0"/>
              </a:rPr>
              <a:t> </a:t>
            </a:r>
            <a:r>
              <a:rPr lang="en-GB" sz="2200" b="0" dirty="0" err="1">
                <a:solidFill>
                  <a:srgbClr val="DC0051"/>
                </a:solidFill>
                <a:latin typeface="+mn-lt"/>
                <a:cs typeface="Arial" panose="020B0604020202020204" pitchFamily="34" charset="0"/>
              </a:rPr>
              <a:t>sy’n</a:t>
            </a:r>
            <a:r>
              <a:rPr lang="en-GB" sz="2200" b="0" dirty="0">
                <a:solidFill>
                  <a:srgbClr val="DC0051"/>
                </a:solidFill>
                <a:latin typeface="+mn-lt"/>
                <a:cs typeface="Arial" panose="020B0604020202020204" pitchFamily="34" charset="0"/>
              </a:rPr>
              <a:t> </a:t>
            </a:r>
            <a:r>
              <a:rPr lang="en-GB" sz="2200" b="0" dirty="0" err="1">
                <a:solidFill>
                  <a:srgbClr val="DC0051"/>
                </a:solidFill>
                <a:latin typeface="+mn-lt"/>
                <a:cs typeface="Arial" panose="020B0604020202020204" pitchFamily="34" charset="0"/>
              </a:rPr>
              <a:t>tyfu</a:t>
            </a:r>
            <a:r>
              <a:rPr lang="en-GB" sz="2200" b="0" dirty="0">
                <a:solidFill>
                  <a:srgbClr val="DC0051"/>
                </a:solidFill>
                <a:latin typeface="+mn-lt"/>
                <a:cs typeface="Arial" panose="020B0604020202020204" pitchFamily="34" charset="0"/>
              </a:rPr>
              <a:t> i </a:t>
            </a:r>
            <a:r>
              <a:rPr lang="en-GB" sz="2200" b="0" dirty="0" err="1">
                <a:solidFill>
                  <a:srgbClr val="DC0051"/>
                </a:solidFill>
                <a:latin typeface="+mn-lt"/>
                <a:cs typeface="Arial" panose="020B0604020202020204" pitchFamily="34" charset="0"/>
              </a:rPr>
              <a:t>fyny</a:t>
            </a:r>
            <a:r>
              <a:rPr lang="en-GB" sz="2200" b="0" dirty="0">
                <a:solidFill>
                  <a:srgbClr val="DC0051"/>
                </a:solidFill>
                <a:latin typeface="+mn-lt"/>
                <a:cs typeface="Arial" panose="020B0604020202020204" pitchFamily="34" charset="0"/>
              </a:rPr>
              <a:t> </a:t>
            </a:r>
            <a:r>
              <a:rPr lang="en-GB" sz="2200" b="0" dirty="0" err="1">
                <a:solidFill>
                  <a:srgbClr val="DC0051"/>
                </a:solidFill>
                <a:latin typeface="+mn-lt"/>
                <a:cs typeface="Arial" panose="020B0604020202020204" pitchFamily="34" charset="0"/>
              </a:rPr>
              <a:t>yng</a:t>
            </a:r>
            <a:r>
              <a:rPr lang="en-GB" sz="2200" b="0" dirty="0">
                <a:solidFill>
                  <a:srgbClr val="DC0051"/>
                </a:solidFill>
                <a:latin typeface="+mn-lt"/>
                <a:cs typeface="Arial" panose="020B0604020202020204" pitchFamily="34" charset="0"/>
              </a:rPr>
              <a:t> </a:t>
            </a:r>
            <a:r>
              <a:rPr lang="en-GB" sz="2200" b="0" dirty="0" err="1">
                <a:solidFill>
                  <a:srgbClr val="DC0051"/>
                </a:solidFill>
                <a:latin typeface="+mn-lt"/>
                <a:cs typeface="Arial" panose="020B0604020202020204" pitchFamily="34" charset="0"/>
              </a:rPr>
              <a:t>Nghymru</a:t>
            </a:r>
            <a:r>
              <a:rPr lang="en-GB" sz="2200" b="0" dirty="0">
                <a:solidFill>
                  <a:srgbClr val="DC0051"/>
                </a:solidFill>
                <a:latin typeface="+mn-lt"/>
                <a:cs typeface="Arial" panose="020B0604020202020204" pitchFamily="34" charset="0"/>
              </a:rPr>
              <a:t> </a:t>
            </a:r>
            <a:r>
              <a:rPr lang="en-GB" sz="2200" b="0" dirty="0" err="1">
                <a:solidFill>
                  <a:srgbClr val="DC0051"/>
                </a:solidFill>
                <a:latin typeface="+mn-lt"/>
                <a:cs typeface="Arial" panose="020B0604020202020204" pitchFamily="34" charset="0"/>
              </a:rPr>
              <a:t>heddiw</a:t>
            </a:r>
            <a:r>
              <a:rPr lang="en-GB" sz="2200" b="0" dirty="0">
                <a:solidFill>
                  <a:srgbClr val="DC0051"/>
                </a:solidFill>
                <a:latin typeface="+mn-lt"/>
                <a:cs typeface="Arial" panose="020B0604020202020204" pitchFamily="34" charset="0"/>
              </a:rPr>
              <a:t>, </a:t>
            </a:r>
            <a:r>
              <a:rPr lang="en-GB" sz="2200" b="0" dirty="0" err="1">
                <a:solidFill>
                  <a:srgbClr val="DC0051"/>
                </a:solidFill>
                <a:latin typeface="+mn-lt"/>
                <a:cs typeface="Arial" panose="020B0604020202020204" pitchFamily="34" charset="0"/>
              </a:rPr>
              <a:t>trafodwch</a:t>
            </a:r>
            <a:r>
              <a:rPr lang="en-GB" sz="2200" b="0" dirty="0">
                <a:solidFill>
                  <a:srgbClr val="DC0051"/>
                </a:solidFill>
                <a:latin typeface="+mn-lt"/>
                <a:cs typeface="Arial" panose="020B0604020202020204" pitchFamily="34" charset="0"/>
              </a:rPr>
              <a:t> </a:t>
            </a:r>
            <a:r>
              <a:rPr lang="en-GB" sz="2200" b="0" dirty="0" err="1">
                <a:solidFill>
                  <a:srgbClr val="DC0051"/>
                </a:solidFill>
                <a:latin typeface="+mn-lt"/>
                <a:cs typeface="Arial" panose="020B0604020202020204" pitchFamily="34" charset="0"/>
              </a:rPr>
              <a:t>beth</a:t>
            </a:r>
            <a:r>
              <a:rPr lang="en-GB" sz="2200" b="0" dirty="0">
                <a:solidFill>
                  <a:srgbClr val="DC0051"/>
                </a:solidFill>
                <a:latin typeface="+mn-lt"/>
                <a:cs typeface="Arial" panose="020B0604020202020204" pitchFamily="34" charset="0"/>
              </a:rPr>
              <a:t> </a:t>
            </a:r>
            <a:r>
              <a:rPr lang="en-GB" sz="2200" b="0" dirty="0" err="1">
                <a:solidFill>
                  <a:srgbClr val="DC0051"/>
                </a:solidFill>
                <a:latin typeface="+mn-lt"/>
                <a:cs typeface="Arial" panose="020B0604020202020204" pitchFamily="34" charset="0"/>
              </a:rPr>
              <a:t>allai</a:t>
            </a:r>
            <a:r>
              <a:rPr lang="en-GB" sz="2200" b="0" dirty="0">
                <a:solidFill>
                  <a:srgbClr val="DC0051"/>
                </a:solidFill>
                <a:latin typeface="+mn-lt"/>
                <a:cs typeface="Arial" panose="020B0604020202020204" pitchFamily="34" charset="0"/>
              </a:rPr>
              <a:t> </a:t>
            </a:r>
            <a:r>
              <a:rPr lang="en-GB" sz="2200" b="0" dirty="0" err="1">
                <a:solidFill>
                  <a:srgbClr val="DC0051"/>
                </a:solidFill>
                <a:latin typeface="+mn-lt"/>
                <a:cs typeface="Arial" panose="020B0604020202020204" pitchFamily="34" charset="0"/>
              </a:rPr>
              <a:t>fod</a:t>
            </a:r>
            <a:r>
              <a:rPr lang="en-GB" sz="2200" b="0" dirty="0">
                <a:solidFill>
                  <a:srgbClr val="DC0051"/>
                </a:solidFill>
                <a:latin typeface="+mn-lt"/>
                <a:cs typeface="Arial" panose="020B0604020202020204" pitchFamily="34" charset="0"/>
              </a:rPr>
              <a:t> </a:t>
            </a:r>
            <a:r>
              <a:rPr lang="en-GB" sz="2200" b="0" dirty="0" err="1">
                <a:solidFill>
                  <a:srgbClr val="DC0051"/>
                </a:solidFill>
                <a:latin typeface="+mn-lt"/>
                <a:cs typeface="Arial" panose="020B0604020202020204" pitchFamily="34" charset="0"/>
              </a:rPr>
              <a:t>ei</a:t>
            </a:r>
            <a:r>
              <a:rPr lang="en-GB" sz="2200" b="0" dirty="0">
                <a:solidFill>
                  <a:srgbClr val="DC0051"/>
                </a:solidFill>
                <a:latin typeface="+mn-lt"/>
                <a:cs typeface="Arial" panose="020B0604020202020204" pitchFamily="34" charset="0"/>
              </a:rPr>
              <a:t> </a:t>
            </a:r>
            <a:r>
              <a:rPr lang="en-GB" sz="2200" b="0" dirty="0" err="1">
                <a:solidFill>
                  <a:srgbClr val="DC0051"/>
                </a:solidFill>
                <a:latin typeface="+mn-lt"/>
                <a:cs typeface="Arial" panose="020B0604020202020204" pitchFamily="34" charset="0"/>
              </a:rPr>
              <a:t>angen</a:t>
            </a:r>
            <a:r>
              <a:rPr lang="en-GB" sz="2200" b="0" dirty="0">
                <a:solidFill>
                  <a:srgbClr val="DC0051"/>
                </a:solidFill>
                <a:latin typeface="+mn-lt"/>
                <a:cs typeface="Arial" panose="020B0604020202020204" pitchFamily="34" charset="0"/>
              </a:rPr>
              <a:t> </a:t>
            </a:r>
            <a:r>
              <a:rPr lang="en-GB" sz="2200" b="0" dirty="0" err="1">
                <a:solidFill>
                  <a:srgbClr val="DC0051"/>
                </a:solidFill>
                <a:latin typeface="+mn-lt"/>
                <a:cs typeface="Arial" panose="020B0604020202020204" pitchFamily="34" charset="0"/>
              </a:rPr>
              <a:t>arnyn</a:t>
            </a:r>
            <a:r>
              <a:rPr lang="en-GB" sz="2200" b="0" dirty="0">
                <a:solidFill>
                  <a:srgbClr val="DC0051"/>
                </a:solidFill>
                <a:latin typeface="+mn-lt"/>
                <a:cs typeface="Arial" panose="020B0604020202020204" pitchFamily="34" charset="0"/>
              </a:rPr>
              <a:t> </a:t>
            </a:r>
            <a:r>
              <a:rPr lang="en-GB" sz="2200" b="0" dirty="0" err="1">
                <a:solidFill>
                  <a:srgbClr val="DC0051"/>
                </a:solidFill>
                <a:latin typeface="+mn-lt"/>
                <a:cs typeface="Arial" panose="020B0604020202020204" pitchFamily="34" charset="0"/>
              </a:rPr>
              <a:t>nhw</a:t>
            </a:r>
            <a:r>
              <a:rPr lang="en-GB" sz="2200" b="0" dirty="0">
                <a:solidFill>
                  <a:srgbClr val="DC0051"/>
                </a:solidFill>
                <a:latin typeface="+mn-lt"/>
                <a:cs typeface="Arial" panose="020B0604020202020204" pitchFamily="34" charset="0"/>
              </a:rPr>
              <a:t> i </a:t>
            </a:r>
            <a:r>
              <a:rPr lang="en-GB" sz="2200" b="0" dirty="0" err="1">
                <a:solidFill>
                  <a:srgbClr val="DC0051"/>
                </a:solidFill>
                <a:latin typeface="+mn-lt"/>
                <a:cs typeface="Arial" panose="020B0604020202020204" pitchFamily="34" charset="0"/>
              </a:rPr>
              <a:t>dyfu</a:t>
            </a:r>
            <a:r>
              <a:rPr lang="en-GB" sz="2200" b="0" dirty="0">
                <a:solidFill>
                  <a:srgbClr val="DC0051"/>
                </a:solidFill>
                <a:latin typeface="+mn-lt"/>
                <a:cs typeface="Arial" panose="020B0604020202020204" pitchFamily="34" charset="0"/>
              </a:rPr>
              <a:t> i </a:t>
            </a:r>
            <a:r>
              <a:rPr lang="en-GB" sz="2200" b="0" dirty="0" err="1">
                <a:solidFill>
                  <a:srgbClr val="DC0051"/>
                </a:solidFill>
                <a:latin typeface="+mn-lt"/>
                <a:cs typeface="Arial" panose="020B0604020202020204" pitchFamily="34" charset="0"/>
              </a:rPr>
              <a:t>fyny’n</a:t>
            </a:r>
            <a:r>
              <a:rPr lang="en-GB" sz="2200" b="0" dirty="0">
                <a:solidFill>
                  <a:srgbClr val="DC0051"/>
                </a:solidFill>
                <a:latin typeface="+mn-lt"/>
                <a:cs typeface="Arial" panose="020B0604020202020204" pitchFamily="34" charset="0"/>
              </a:rPr>
              <a:t> </a:t>
            </a:r>
            <a:r>
              <a:rPr lang="en-GB" sz="2200" b="0" dirty="0" err="1">
                <a:solidFill>
                  <a:srgbClr val="DC0051"/>
                </a:solidFill>
                <a:latin typeface="+mn-lt"/>
                <a:cs typeface="Arial" panose="020B0604020202020204" pitchFamily="34" charset="0"/>
              </a:rPr>
              <a:t>hapus</a:t>
            </a:r>
            <a:r>
              <a:rPr lang="en-GB" sz="2200" b="0" dirty="0">
                <a:solidFill>
                  <a:srgbClr val="DC0051"/>
                </a:solidFill>
                <a:latin typeface="+mn-lt"/>
                <a:cs typeface="Arial" panose="020B0604020202020204" pitchFamily="34" charset="0"/>
              </a:rPr>
              <a:t>, </a:t>
            </a:r>
            <a:r>
              <a:rPr lang="en-GB" sz="2200" b="0" dirty="0" err="1">
                <a:solidFill>
                  <a:srgbClr val="DC0051"/>
                </a:solidFill>
                <a:latin typeface="+mn-lt"/>
                <a:cs typeface="Arial" panose="020B0604020202020204" pitchFamily="34" charset="0"/>
              </a:rPr>
              <a:t>yn</a:t>
            </a:r>
            <a:r>
              <a:rPr lang="en-GB" sz="2200" b="0" dirty="0">
                <a:solidFill>
                  <a:srgbClr val="DC0051"/>
                </a:solidFill>
                <a:latin typeface="+mn-lt"/>
                <a:cs typeface="Arial" panose="020B0604020202020204" pitchFamily="34" charset="0"/>
              </a:rPr>
              <a:t> </a:t>
            </a:r>
            <a:r>
              <a:rPr lang="en-GB" sz="2200" b="0" dirty="0" err="1">
                <a:solidFill>
                  <a:srgbClr val="DC0051"/>
                </a:solidFill>
                <a:latin typeface="+mn-lt"/>
                <a:cs typeface="Arial" panose="020B0604020202020204" pitchFamily="34" charset="0"/>
              </a:rPr>
              <a:t>iach</a:t>
            </a:r>
            <a:r>
              <a:rPr lang="en-GB" sz="2200" b="0" dirty="0">
                <a:solidFill>
                  <a:srgbClr val="DC0051"/>
                </a:solidFill>
                <a:latin typeface="+mn-lt"/>
                <a:cs typeface="Arial" panose="020B0604020202020204" pitchFamily="34" charset="0"/>
              </a:rPr>
              <a:t> ac </a:t>
            </a:r>
            <a:r>
              <a:rPr lang="en-GB" sz="2200" b="0" dirty="0" err="1">
                <a:solidFill>
                  <a:srgbClr val="DC0051"/>
                </a:solidFill>
                <a:latin typeface="+mn-lt"/>
                <a:cs typeface="Arial" panose="020B0604020202020204" pitchFamily="34" charset="0"/>
              </a:rPr>
              <a:t>yn</a:t>
            </a:r>
            <a:r>
              <a:rPr lang="en-GB" sz="2200" b="0" dirty="0">
                <a:solidFill>
                  <a:srgbClr val="DC0051"/>
                </a:solidFill>
                <a:latin typeface="+mn-lt"/>
                <a:cs typeface="Arial" panose="020B0604020202020204" pitchFamily="34" charset="0"/>
              </a:rPr>
              <a:t> </a:t>
            </a:r>
            <a:r>
              <a:rPr lang="en-GB" sz="2200" b="0" dirty="0" err="1">
                <a:solidFill>
                  <a:srgbClr val="DC0051"/>
                </a:solidFill>
                <a:latin typeface="+mn-lt"/>
                <a:cs typeface="Arial" panose="020B0604020202020204" pitchFamily="34" charset="0"/>
              </a:rPr>
              <a:t>ddiogel</a:t>
            </a:r>
            <a:r>
              <a:rPr lang="en-GB" sz="2200" b="0" dirty="0">
                <a:solidFill>
                  <a:srgbClr val="DC0051"/>
                </a:solidFill>
                <a:latin typeface="+mn-lt"/>
                <a:cs typeface="Arial" panose="020B0604020202020204" pitchFamily="34" charset="0"/>
              </a:rPr>
              <a:t>. </a:t>
            </a:r>
            <a:r>
              <a:rPr lang="en-GB" sz="2200" b="0" dirty="0" err="1">
                <a:solidFill>
                  <a:srgbClr val="DC0051"/>
                </a:solidFill>
                <a:latin typeface="+mn-lt"/>
                <a:cs typeface="Arial" panose="020B0604020202020204" pitchFamily="34" charset="0"/>
              </a:rPr>
              <a:t>Rhowch</a:t>
            </a:r>
            <a:r>
              <a:rPr lang="en-GB" sz="2200" b="0" dirty="0">
                <a:solidFill>
                  <a:srgbClr val="DC0051"/>
                </a:solidFill>
                <a:latin typeface="+mn-lt"/>
                <a:cs typeface="Arial" panose="020B0604020202020204" pitchFamily="34" charset="0"/>
              </a:rPr>
              <a:t> y </a:t>
            </a:r>
            <a:r>
              <a:rPr lang="en-GB" sz="2200" b="0" dirty="0" err="1">
                <a:solidFill>
                  <a:srgbClr val="DC0051"/>
                </a:solidFill>
                <a:latin typeface="+mn-lt"/>
                <a:cs typeface="Arial" panose="020B0604020202020204" pitchFamily="34" charset="0"/>
              </a:rPr>
              <a:t>pethau</a:t>
            </a:r>
            <a:r>
              <a:rPr lang="en-GB" sz="2200" b="0" dirty="0">
                <a:solidFill>
                  <a:srgbClr val="DC0051"/>
                </a:solidFill>
                <a:latin typeface="+mn-lt"/>
                <a:cs typeface="Arial" panose="020B0604020202020204" pitchFamily="34" charset="0"/>
              </a:rPr>
              <a:t> </a:t>
            </a:r>
            <a:r>
              <a:rPr lang="en-GB" sz="2200" b="0" dirty="0" err="1">
                <a:solidFill>
                  <a:srgbClr val="DC0051"/>
                </a:solidFill>
                <a:latin typeface="+mn-lt"/>
                <a:cs typeface="Arial" panose="020B0604020202020204" pitchFamily="34" charset="0"/>
              </a:rPr>
              <a:t>rydych</a:t>
            </a:r>
            <a:r>
              <a:rPr lang="en-GB" sz="2200" b="0" dirty="0">
                <a:solidFill>
                  <a:srgbClr val="DC0051"/>
                </a:solidFill>
                <a:latin typeface="+mn-lt"/>
                <a:cs typeface="Arial" panose="020B0604020202020204" pitchFamily="34" charset="0"/>
              </a:rPr>
              <a:t> </a:t>
            </a:r>
            <a:r>
              <a:rPr lang="en-GB" sz="2200" b="0" dirty="0" err="1">
                <a:solidFill>
                  <a:srgbClr val="DC0051"/>
                </a:solidFill>
                <a:latin typeface="+mn-lt"/>
                <a:cs typeface="Arial" panose="020B0604020202020204" pitchFamily="34" charset="0"/>
              </a:rPr>
              <a:t>chi’n</a:t>
            </a:r>
            <a:r>
              <a:rPr lang="en-GB" sz="2200" b="0" dirty="0">
                <a:solidFill>
                  <a:srgbClr val="DC0051"/>
                </a:solidFill>
                <a:latin typeface="+mn-lt"/>
                <a:cs typeface="Arial" panose="020B0604020202020204" pitchFamily="34" charset="0"/>
              </a:rPr>
              <a:t> </a:t>
            </a:r>
            <a:r>
              <a:rPr lang="en-GB" sz="2200" b="0" dirty="0" err="1">
                <a:solidFill>
                  <a:srgbClr val="DC0051"/>
                </a:solidFill>
                <a:latin typeface="+mn-lt"/>
                <a:cs typeface="Arial" panose="020B0604020202020204" pitchFamily="34" charset="0"/>
              </a:rPr>
              <a:t>meddwl</a:t>
            </a:r>
            <a:r>
              <a:rPr lang="en-GB" sz="2200" b="0" dirty="0">
                <a:solidFill>
                  <a:srgbClr val="DC0051"/>
                </a:solidFill>
                <a:latin typeface="+mn-lt"/>
                <a:cs typeface="Arial" panose="020B0604020202020204" pitchFamily="34" charset="0"/>
              </a:rPr>
              <a:t> </a:t>
            </a:r>
            <a:r>
              <a:rPr lang="en-GB" sz="2200" b="0" dirty="0" err="1">
                <a:solidFill>
                  <a:srgbClr val="DC0051"/>
                </a:solidFill>
                <a:latin typeface="+mn-lt"/>
                <a:cs typeface="Arial" panose="020B0604020202020204" pitchFamily="34" charset="0"/>
              </a:rPr>
              <a:t>amdanynt</a:t>
            </a:r>
            <a:r>
              <a:rPr lang="en-GB" sz="2200" b="0" dirty="0">
                <a:solidFill>
                  <a:srgbClr val="DC0051"/>
                </a:solidFill>
                <a:latin typeface="+mn-lt"/>
                <a:cs typeface="Arial" panose="020B0604020202020204" pitchFamily="34" charset="0"/>
              </a:rPr>
              <a:t> </a:t>
            </a:r>
            <a:r>
              <a:rPr lang="en-GB" sz="2200" b="0" dirty="0" err="1">
                <a:solidFill>
                  <a:srgbClr val="DC0051"/>
                </a:solidFill>
                <a:latin typeface="+mn-lt"/>
                <a:cs typeface="Arial" panose="020B0604020202020204" pitchFamily="34" charset="0"/>
              </a:rPr>
              <a:t>fel</a:t>
            </a:r>
            <a:r>
              <a:rPr lang="en-GB" sz="2200" b="0" dirty="0">
                <a:solidFill>
                  <a:srgbClr val="DC0051"/>
                </a:solidFill>
                <a:latin typeface="+mn-lt"/>
                <a:cs typeface="Arial" panose="020B0604020202020204" pitchFamily="34" charset="0"/>
              </a:rPr>
              <a:t> </a:t>
            </a:r>
            <a:r>
              <a:rPr lang="en-GB" sz="2200" b="0" dirty="0" err="1">
                <a:solidFill>
                  <a:srgbClr val="DC0051"/>
                </a:solidFill>
                <a:latin typeface="+mn-lt"/>
                <a:cs typeface="Arial" panose="020B0604020202020204" pitchFamily="34" charset="0"/>
              </a:rPr>
              <a:t>anghenion</a:t>
            </a:r>
            <a:r>
              <a:rPr lang="en-GB" sz="2200" b="0" dirty="0">
                <a:solidFill>
                  <a:srgbClr val="DC0051"/>
                </a:solidFill>
                <a:latin typeface="+mn-lt"/>
                <a:cs typeface="Arial" panose="020B0604020202020204" pitchFamily="34" charset="0"/>
              </a:rPr>
              <a:t> y </a:t>
            </a:r>
            <a:r>
              <a:rPr lang="en-GB" sz="2200" b="0" dirty="0" err="1">
                <a:solidFill>
                  <a:srgbClr val="DC0051"/>
                </a:solidFill>
                <a:latin typeface="+mn-lt"/>
                <a:cs typeface="Arial" panose="020B0604020202020204" pitchFamily="34" charset="0"/>
              </a:rPr>
              <a:t>tu</a:t>
            </a:r>
            <a:r>
              <a:rPr lang="en-GB" sz="2200" b="0" dirty="0">
                <a:solidFill>
                  <a:srgbClr val="DC0051"/>
                </a:solidFill>
                <a:latin typeface="+mn-lt"/>
                <a:cs typeface="Arial" panose="020B0604020202020204" pitchFamily="34" charset="0"/>
              </a:rPr>
              <a:t> </a:t>
            </a:r>
            <a:r>
              <a:rPr lang="en-GB" sz="2200" b="0" dirty="0" err="1">
                <a:solidFill>
                  <a:srgbClr val="DC0051"/>
                </a:solidFill>
                <a:latin typeface="+mn-lt"/>
                <a:cs typeface="Arial" panose="020B0604020202020204" pitchFamily="34" charset="0"/>
              </a:rPr>
              <a:t>mewn</a:t>
            </a:r>
            <a:r>
              <a:rPr lang="en-GB" sz="2200" b="0" dirty="0">
                <a:solidFill>
                  <a:srgbClr val="DC0051"/>
                </a:solidFill>
                <a:latin typeface="+mn-lt"/>
                <a:cs typeface="Arial" panose="020B0604020202020204" pitchFamily="34" charset="0"/>
              </a:rPr>
              <a:t> </a:t>
            </a:r>
            <a:r>
              <a:rPr lang="en-GB" sz="2200" b="0" dirty="0" err="1">
                <a:solidFill>
                  <a:srgbClr val="DC0051"/>
                </a:solidFill>
                <a:latin typeface="+mn-lt"/>
                <a:cs typeface="Arial" panose="020B0604020202020204" pitchFamily="34" charset="0"/>
              </a:rPr>
              <a:t>i’r</a:t>
            </a:r>
            <a:r>
              <a:rPr lang="en-GB" sz="2200" b="0" dirty="0">
                <a:solidFill>
                  <a:srgbClr val="DC0051"/>
                </a:solidFill>
                <a:latin typeface="+mn-lt"/>
                <a:cs typeface="Arial" panose="020B0604020202020204" pitchFamily="34" charset="0"/>
              </a:rPr>
              <a:t> </a:t>
            </a:r>
            <a:r>
              <a:rPr lang="en-GB" sz="2200" b="0" dirty="0" err="1">
                <a:solidFill>
                  <a:srgbClr val="DC0051"/>
                </a:solidFill>
                <a:latin typeface="+mn-lt"/>
                <a:cs typeface="Arial" panose="020B0604020202020204" pitchFamily="34" charset="0"/>
              </a:rPr>
              <a:t>corff</a:t>
            </a:r>
            <a:r>
              <a:rPr lang="en-GB" sz="2200" b="0" dirty="0">
                <a:solidFill>
                  <a:srgbClr val="DC0051"/>
                </a:solidFill>
                <a:latin typeface="+mn-lt"/>
                <a:cs typeface="Arial" panose="020B0604020202020204" pitchFamily="34" charset="0"/>
              </a:rPr>
              <a:t>, a </a:t>
            </a:r>
            <a:r>
              <a:rPr lang="en-GB" sz="2200" b="0" dirty="0" err="1">
                <a:solidFill>
                  <a:srgbClr val="DC0051"/>
                </a:solidFill>
                <a:latin typeface="+mn-lt"/>
                <a:cs typeface="Arial" panose="020B0604020202020204" pitchFamily="34" charset="0"/>
              </a:rPr>
              <a:t>phethau</a:t>
            </a:r>
            <a:r>
              <a:rPr lang="en-GB" sz="2200" b="0" dirty="0">
                <a:solidFill>
                  <a:srgbClr val="DC0051"/>
                </a:solidFill>
                <a:latin typeface="+mn-lt"/>
                <a:cs typeface="Arial" panose="020B0604020202020204" pitchFamily="34" charset="0"/>
              </a:rPr>
              <a:t> </a:t>
            </a:r>
            <a:r>
              <a:rPr lang="en-GB" sz="2200" b="0" dirty="0" err="1">
                <a:solidFill>
                  <a:srgbClr val="DC0051"/>
                </a:solidFill>
                <a:latin typeface="+mn-lt"/>
                <a:cs typeface="Arial" panose="020B0604020202020204" pitchFamily="34" charset="0"/>
              </a:rPr>
              <a:t>maen</a:t>
            </a:r>
            <a:r>
              <a:rPr lang="en-GB" sz="2200" b="0" dirty="0">
                <a:solidFill>
                  <a:srgbClr val="DC0051"/>
                </a:solidFill>
                <a:latin typeface="+mn-lt"/>
                <a:cs typeface="Arial" panose="020B0604020202020204" pitchFamily="34" charset="0"/>
              </a:rPr>
              <a:t> </a:t>
            </a:r>
            <a:r>
              <a:rPr lang="en-GB" sz="2200" b="0" dirty="0" err="1">
                <a:solidFill>
                  <a:srgbClr val="DC0051"/>
                </a:solidFill>
                <a:latin typeface="+mn-lt"/>
                <a:cs typeface="Arial" panose="020B0604020202020204" pitchFamily="34" charset="0"/>
              </a:rPr>
              <a:t>nhw</a:t>
            </a:r>
            <a:r>
              <a:rPr lang="en-GB" sz="2200" b="0" dirty="0">
                <a:solidFill>
                  <a:srgbClr val="DC0051"/>
                </a:solidFill>
                <a:latin typeface="+mn-lt"/>
                <a:cs typeface="Arial" panose="020B0604020202020204" pitchFamily="34" charset="0"/>
              </a:rPr>
              <a:t> </a:t>
            </a:r>
            <a:r>
              <a:rPr lang="en-GB" sz="2200" b="0" dirty="0" err="1">
                <a:solidFill>
                  <a:srgbClr val="DC0051"/>
                </a:solidFill>
                <a:latin typeface="+mn-lt"/>
                <a:cs typeface="Arial" panose="020B0604020202020204" pitchFamily="34" charset="0"/>
              </a:rPr>
              <a:t>eisiau</a:t>
            </a:r>
            <a:r>
              <a:rPr lang="en-GB" sz="2200" b="0" dirty="0">
                <a:solidFill>
                  <a:srgbClr val="DC0051"/>
                </a:solidFill>
                <a:latin typeface="+mn-lt"/>
                <a:cs typeface="Arial" panose="020B0604020202020204" pitchFamily="34" charset="0"/>
              </a:rPr>
              <a:t> y </a:t>
            </a:r>
            <a:r>
              <a:rPr lang="en-GB" sz="2200" b="0" dirty="0" err="1">
                <a:solidFill>
                  <a:srgbClr val="DC0051"/>
                </a:solidFill>
                <a:latin typeface="+mn-lt"/>
                <a:cs typeface="Arial" panose="020B0604020202020204" pitchFamily="34" charset="0"/>
              </a:rPr>
              <a:t>tu</a:t>
            </a:r>
            <a:r>
              <a:rPr lang="en-GB" sz="2200" b="0" dirty="0">
                <a:solidFill>
                  <a:srgbClr val="DC0051"/>
                </a:solidFill>
                <a:latin typeface="+mn-lt"/>
                <a:cs typeface="Arial" panose="020B0604020202020204" pitchFamily="34" charset="0"/>
              </a:rPr>
              <a:t> </a:t>
            </a:r>
            <a:r>
              <a:rPr lang="en-GB" sz="2200" b="0" dirty="0" err="1">
                <a:solidFill>
                  <a:srgbClr val="DC0051"/>
                </a:solidFill>
                <a:latin typeface="+mn-lt"/>
                <a:cs typeface="Arial" panose="020B0604020202020204" pitchFamily="34" charset="0"/>
              </a:rPr>
              <a:t>allan</a:t>
            </a:r>
            <a:r>
              <a:rPr lang="en-GB" sz="2200" b="0" dirty="0">
                <a:solidFill>
                  <a:srgbClr val="DC0051"/>
                </a:solidFill>
                <a:latin typeface="+mn-lt"/>
                <a:cs typeface="Arial" panose="020B0604020202020204" pitchFamily="34" charset="0"/>
              </a:rPr>
              <a:t>. (</a:t>
            </a:r>
            <a:r>
              <a:rPr lang="en-GB" sz="2200" b="0" dirty="0" err="1">
                <a:solidFill>
                  <a:srgbClr val="DC0051"/>
                </a:solidFill>
                <a:latin typeface="+mn-lt"/>
                <a:cs typeface="Arial" panose="020B0604020202020204" pitchFamily="34" charset="0"/>
              </a:rPr>
              <a:t>gan</a:t>
            </a:r>
            <a:r>
              <a:rPr lang="en-GB" sz="2200" b="0" dirty="0">
                <a:solidFill>
                  <a:srgbClr val="DC0051"/>
                </a:solidFill>
                <a:latin typeface="+mn-lt"/>
                <a:cs typeface="Arial" panose="020B0604020202020204" pitchFamily="34" charset="0"/>
              </a:rPr>
              <a:t> </a:t>
            </a:r>
            <a:r>
              <a:rPr lang="en-GB" sz="2200" b="0" dirty="0" err="1">
                <a:solidFill>
                  <a:srgbClr val="DC0051"/>
                </a:solidFill>
                <a:latin typeface="+mn-lt"/>
                <a:cs typeface="Arial" panose="020B0604020202020204" pitchFamily="34" charset="0"/>
              </a:rPr>
              <a:t>ddefnyddio</a:t>
            </a:r>
            <a:r>
              <a:rPr lang="en-GB" sz="2200" b="0" dirty="0">
                <a:solidFill>
                  <a:srgbClr val="DC0051"/>
                </a:solidFill>
                <a:latin typeface="+mn-lt"/>
                <a:cs typeface="Arial" panose="020B0604020202020204" pitchFamily="34" charset="0"/>
              </a:rPr>
              <a:t> </a:t>
            </a:r>
            <a:r>
              <a:rPr lang="en-GB" sz="2200" b="0" dirty="0" err="1">
                <a:solidFill>
                  <a:srgbClr val="DC0051"/>
                </a:solidFill>
                <a:latin typeface="+mn-lt"/>
                <a:cs typeface="Arial" panose="020B0604020202020204" pitchFamily="34" charset="0"/>
              </a:rPr>
              <a:t>nodiadau</a:t>
            </a:r>
            <a:r>
              <a:rPr lang="en-GB" sz="2200" b="0" dirty="0">
                <a:solidFill>
                  <a:srgbClr val="DC0051"/>
                </a:solidFill>
                <a:latin typeface="+mn-lt"/>
                <a:cs typeface="Arial" panose="020B0604020202020204" pitchFamily="34" charset="0"/>
              </a:rPr>
              <a:t> </a:t>
            </a:r>
            <a:r>
              <a:rPr lang="en-GB" sz="2200" b="0" dirty="0" err="1">
                <a:solidFill>
                  <a:srgbClr val="DC0051"/>
                </a:solidFill>
                <a:latin typeface="+mn-lt"/>
                <a:cs typeface="Arial" panose="020B0604020202020204" pitchFamily="34" charset="0"/>
              </a:rPr>
              <a:t>gludiog</a:t>
            </a:r>
            <a:r>
              <a:rPr lang="en-GB" sz="2200" b="0" dirty="0">
                <a:solidFill>
                  <a:srgbClr val="DC0051"/>
                </a:solidFill>
                <a:latin typeface="+mn-lt"/>
                <a:cs typeface="Arial" panose="020B0604020202020204" pitchFamily="34" charset="0"/>
              </a:rPr>
              <a:t> </a:t>
            </a:r>
            <a:r>
              <a:rPr lang="en-GB" sz="2200" b="0" dirty="0" err="1">
                <a:solidFill>
                  <a:srgbClr val="DC0051"/>
                </a:solidFill>
                <a:latin typeface="+mn-lt"/>
                <a:cs typeface="Arial" panose="020B0604020202020204" pitchFamily="34" charset="0"/>
              </a:rPr>
              <a:t>neu</a:t>
            </a:r>
            <a:r>
              <a:rPr lang="en-GB" sz="2200" b="0" dirty="0">
                <a:solidFill>
                  <a:srgbClr val="DC0051"/>
                </a:solidFill>
                <a:latin typeface="+mn-lt"/>
                <a:cs typeface="Arial" panose="020B0604020202020204" pitchFamily="34" charset="0"/>
              </a:rPr>
              <a:t> </a:t>
            </a:r>
            <a:r>
              <a:rPr lang="en-GB" sz="2200" b="0" dirty="0" err="1">
                <a:solidFill>
                  <a:srgbClr val="DC0051"/>
                </a:solidFill>
                <a:latin typeface="+mn-lt"/>
                <a:cs typeface="Arial" panose="020B0604020202020204" pitchFamily="34" charset="0"/>
              </a:rPr>
              <a:t>binnau</a:t>
            </a:r>
            <a:r>
              <a:rPr lang="en-GB" sz="2200" b="0" dirty="0">
                <a:solidFill>
                  <a:srgbClr val="DC0051"/>
                </a:solidFill>
                <a:latin typeface="+mn-lt"/>
                <a:cs typeface="Arial" panose="020B0604020202020204" pitchFamily="34" charset="0"/>
              </a:rPr>
              <a:t> </a:t>
            </a:r>
            <a:r>
              <a:rPr lang="en-GB" sz="2200" b="0" dirty="0" err="1">
                <a:solidFill>
                  <a:srgbClr val="DC0051"/>
                </a:solidFill>
                <a:latin typeface="+mn-lt"/>
                <a:cs typeface="Arial" panose="020B0604020202020204" pitchFamily="34" charset="0"/>
              </a:rPr>
              <a:t>ysgrifennu</a:t>
            </a:r>
            <a:r>
              <a:rPr lang="en-GB" sz="2200" b="0" dirty="0" smtClean="0">
                <a:solidFill>
                  <a:srgbClr val="DC0051"/>
                </a:solidFill>
                <a:latin typeface="+mn-lt"/>
                <a:cs typeface="Arial" panose="020B0604020202020204" pitchFamily="34" charset="0"/>
              </a:rPr>
              <a:t>).</a:t>
            </a:r>
          </a:p>
          <a:p>
            <a:pPr marL="0" indent="0">
              <a:lnSpc>
                <a:spcPct val="100000"/>
              </a:lnSpc>
              <a:spcBef>
                <a:spcPts val="0"/>
              </a:spcBef>
              <a:buClr>
                <a:srgbClr val="FF6600"/>
              </a:buClr>
              <a:buNone/>
            </a:pPr>
            <a:endParaRPr lang="en-GB" sz="2200" b="0" dirty="0" smtClean="0">
              <a:solidFill>
                <a:srgbClr val="DC0051"/>
              </a:solidFill>
              <a:latin typeface="+mn-lt"/>
              <a:cs typeface="Arial" panose="020B0604020202020204" pitchFamily="34" charset="0"/>
            </a:endParaRPr>
          </a:p>
          <a:p>
            <a:pPr marL="0" indent="0">
              <a:lnSpc>
                <a:spcPct val="100000"/>
              </a:lnSpc>
              <a:spcBef>
                <a:spcPts val="0"/>
              </a:spcBef>
              <a:buClr>
                <a:srgbClr val="FF6600"/>
              </a:buClr>
              <a:buNone/>
            </a:pPr>
            <a:r>
              <a:rPr lang="en-GB" sz="2200" b="0" dirty="0" err="1" smtClean="0">
                <a:solidFill>
                  <a:srgbClr val="DC0051"/>
                </a:solidFill>
                <a:latin typeface="+mn-lt"/>
                <a:cs typeface="Arial" panose="020B0604020202020204" pitchFamily="34" charset="0"/>
              </a:rPr>
              <a:t>Rhowch</a:t>
            </a:r>
            <a:r>
              <a:rPr lang="en-GB" sz="2200" b="0" dirty="0" smtClean="0">
                <a:solidFill>
                  <a:srgbClr val="DC0051"/>
                </a:solidFill>
                <a:latin typeface="+mn-lt"/>
                <a:cs typeface="Arial" panose="020B0604020202020204" pitchFamily="34" charset="0"/>
              </a:rPr>
              <a:t> </a:t>
            </a:r>
            <a:r>
              <a:rPr lang="en-GB" sz="2200" b="0" dirty="0" err="1">
                <a:solidFill>
                  <a:srgbClr val="DC0051"/>
                </a:solidFill>
                <a:latin typeface="+mn-lt"/>
                <a:cs typeface="Arial" panose="020B0604020202020204" pitchFamily="34" charset="0"/>
              </a:rPr>
              <a:t>adborth</a:t>
            </a:r>
            <a:r>
              <a:rPr lang="en-GB" sz="2200" b="0" dirty="0">
                <a:solidFill>
                  <a:srgbClr val="DC0051"/>
                </a:solidFill>
                <a:latin typeface="+mn-lt"/>
                <a:cs typeface="Arial" panose="020B0604020202020204" pitchFamily="34" charset="0"/>
              </a:rPr>
              <a:t> </a:t>
            </a:r>
            <a:r>
              <a:rPr lang="en-GB" sz="2200" b="0" dirty="0" err="1">
                <a:solidFill>
                  <a:srgbClr val="DC0051"/>
                </a:solidFill>
                <a:latin typeface="+mn-lt"/>
                <a:cs typeface="Arial" panose="020B0604020202020204" pitchFamily="34" charset="0"/>
              </a:rPr>
              <a:t>cryno</a:t>
            </a:r>
            <a:endParaRPr lang="en-GB" sz="2200" b="0" dirty="0">
              <a:solidFill>
                <a:srgbClr val="DC0051"/>
              </a:solidFill>
              <a:latin typeface="+mn-lt"/>
              <a:cs typeface="Arial" panose="020B0604020202020204" pitchFamily="34" charset="0"/>
            </a:endParaRPr>
          </a:p>
          <a:p>
            <a:pPr marL="0" indent="-457200">
              <a:buSzPct val="100000"/>
              <a:defRPr sz="2800"/>
            </a:pPr>
            <a:endParaRPr lang="en-GB" dirty="0">
              <a:latin typeface="+mn-lt"/>
            </a:endParaRPr>
          </a:p>
        </p:txBody>
      </p:sp>
      <p:sp>
        <p:nvSpPr>
          <p:cNvPr id="8" name="Rectangle 7"/>
          <p:cNvSpPr/>
          <p:nvPr/>
        </p:nvSpPr>
        <p:spPr>
          <a:xfrm>
            <a:off x="5642518" y="490653"/>
            <a:ext cx="6133170" cy="4849533"/>
          </a:xfrm>
          <a:prstGeom prst="rect">
            <a:avLst/>
          </a:prstGeom>
        </p:spPr>
        <p:txBody>
          <a:bodyPr wrap="square">
            <a:spAutoFit/>
          </a:bodyPr>
          <a:lstStyle/>
          <a:p>
            <a:pPr defTabSz="905255">
              <a:defRPr sz="2772"/>
            </a:pPr>
            <a:r>
              <a:rPr lang="en-GB" sz="2400" dirty="0">
                <a:solidFill>
                  <a:schemeClr val="tx2">
                    <a:lumMod val="50000"/>
                  </a:schemeClr>
                </a:solidFill>
                <a:cs typeface="Arial" panose="020B0604020202020204" pitchFamily="34" charset="0"/>
              </a:rPr>
              <a:t>Activity </a:t>
            </a:r>
            <a:r>
              <a:rPr lang="en-GB" sz="2400" dirty="0" smtClean="0">
                <a:solidFill>
                  <a:schemeClr val="tx2">
                    <a:lumMod val="50000"/>
                  </a:schemeClr>
                </a:solidFill>
                <a:cs typeface="Arial" panose="020B0604020202020204" pitchFamily="34" charset="0"/>
              </a:rPr>
              <a:t>1: </a:t>
            </a:r>
            <a:r>
              <a:rPr lang="en-GB" sz="2400" b="1" dirty="0" smtClean="0">
                <a:solidFill>
                  <a:schemeClr val="tx2">
                    <a:lumMod val="50000"/>
                  </a:schemeClr>
                </a:solidFill>
                <a:cs typeface="Arial" panose="020B0604020202020204" pitchFamily="34" charset="0"/>
              </a:rPr>
              <a:t>Body </a:t>
            </a:r>
            <a:r>
              <a:rPr lang="en-GB" sz="2400" b="1" dirty="0">
                <a:solidFill>
                  <a:schemeClr val="tx2">
                    <a:lumMod val="50000"/>
                  </a:schemeClr>
                </a:solidFill>
                <a:cs typeface="Arial" panose="020B0604020202020204" pitchFamily="34" charset="0"/>
              </a:rPr>
              <a:t>of Rights</a:t>
            </a:r>
          </a:p>
          <a:p>
            <a:pPr defTabSz="905255">
              <a:defRPr sz="2772"/>
            </a:pPr>
            <a:endParaRPr lang="en-GB" sz="2200" b="1" dirty="0">
              <a:solidFill>
                <a:schemeClr val="tx2">
                  <a:lumMod val="50000"/>
                </a:schemeClr>
              </a:solidFill>
              <a:cs typeface="Arial" panose="020B0604020202020204" pitchFamily="34" charset="0"/>
            </a:endParaRPr>
          </a:p>
          <a:p>
            <a:pPr defTabSz="905255">
              <a:defRPr sz="2376"/>
            </a:pPr>
            <a:r>
              <a:rPr lang="en-GB" sz="2200" dirty="0">
                <a:solidFill>
                  <a:schemeClr val="tx2">
                    <a:lumMod val="50000"/>
                  </a:schemeClr>
                </a:solidFill>
                <a:cs typeface="Arial" panose="020B0604020202020204" pitchFamily="34" charset="0"/>
              </a:rPr>
              <a:t>In small groups, draw the shape of a body on a piece of large paper - A3. If this is a child or young  person growing up in Wales today have a discussion about what they may want to grow up happy, healthy and safe. Place what you think are someone’s needs in the middle of the body and wants on the outside. (using post-its or pens</a:t>
            </a:r>
            <a:r>
              <a:rPr lang="en-GB" sz="2200" dirty="0" smtClean="0">
                <a:solidFill>
                  <a:schemeClr val="tx2">
                    <a:lumMod val="50000"/>
                  </a:schemeClr>
                </a:solidFill>
                <a:cs typeface="Arial" panose="020B0604020202020204" pitchFamily="34" charset="0"/>
              </a:rPr>
              <a:t>).</a:t>
            </a:r>
          </a:p>
          <a:p>
            <a:pPr defTabSz="905255">
              <a:defRPr sz="2376"/>
            </a:pPr>
            <a:endParaRPr lang="en-GB" sz="2200" dirty="0">
              <a:solidFill>
                <a:schemeClr val="tx2">
                  <a:lumMod val="50000"/>
                </a:schemeClr>
              </a:solidFill>
              <a:cs typeface="Arial" panose="020B0604020202020204" pitchFamily="34" charset="0"/>
            </a:endParaRPr>
          </a:p>
          <a:p>
            <a:pPr defTabSz="905255">
              <a:defRPr sz="2376"/>
            </a:pPr>
            <a:r>
              <a:rPr lang="en-GB" sz="2200" dirty="0">
                <a:solidFill>
                  <a:schemeClr val="tx2">
                    <a:lumMod val="50000"/>
                  </a:schemeClr>
                </a:solidFill>
                <a:cs typeface="Arial" panose="020B0604020202020204" pitchFamily="34" charset="0"/>
              </a:rPr>
              <a:t>Briefly feedback </a:t>
            </a:r>
          </a:p>
          <a:p>
            <a:pPr algn="ctr">
              <a:lnSpc>
                <a:spcPct val="90000"/>
              </a:lnSpc>
              <a:spcBef>
                <a:spcPts val="1000"/>
              </a:spcBef>
              <a:buSzPct val="100000"/>
              <a:buFont typeface="Arial"/>
              <a:buChar char="•"/>
              <a:defRPr sz="3200" b="1"/>
            </a:pPr>
            <a:endParaRPr lang="en-GB" dirty="0"/>
          </a:p>
        </p:txBody>
      </p:sp>
    </p:spTree>
    <p:extLst>
      <p:ext uri="{BB962C8B-B14F-4D97-AF65-F5344CB8AC3E}">
        <p14:creationId xmlns:p14="http://schemas.microsoft.com/office/powerpoint/2010/main" val="19097672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txBox="1">
            <a:spLocks noGrp="1"/>
          </p:cNvSpPr>
          <p:nvPr>
            <p:ph type="body" sz="quarter" idx="10"/>
          </p:nvPr>
        </p:nvSpPr>
        <p:spPr>
          <a:xfrm>
            <a:off x="490538" y="490538"/>
            <a:ext cx="5151437"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GB" sz="2400" b="1" i="0" u="none" strike="noStrike" cap="none" spc="0" normalizeH="0" baseline="0" dirty="0" err="1">
                <a:ln>
                  <a:noFill/>
                </a:ln>
                <a:solidFill>
                  <a:srgbClr val="DE0057"/>
                </a:solidFill>
                <a:effectLst/>
                <a:uFillTx/>
                <a:latin typeface="+mn-lt"/>
                <a:ea typeface="+mj-ea"/>
                <a:cs typeface="Arial" panose="020B0604020202020204" pitchFamily="34" charset="0"/>
                <a:sym typeface="Calibri"/>
              </a:rPr>
              <a:t>Fideo</a:t>
            </a:r>
            <a:r>
              <a:rPr kumimoji="0" lang="en-GB" sz="2400" b="1" i="0" u="none" strike="noStrike" cap="none" spc="0" normalizeH="0" baseline="0" dirty="0">
                <a:ln>
                  <a:noFill/>
                </a:ln>
                <a:solidFill>
                  <a:srgbClr val="DE0057"/>
                </a:solidFill>
                <a:effectLst/>
                <a:uFillTx/>
                <a:latin typeface="+mn-lt"/>
                <a:ea typeface="+mj-ea"/>
                <a:cs typeface="Arial" panose="020B0604020202020204" pitchFamily="34" charset="0"/>
                <a:sym typeface="Calibri"/>
              </a:rPr>
              <a:t> - </a:t>
            </a:r>
            <a:r>
              <a:rPr kumimoji="0" lang="en-GB" sz="2400" b="1" i="0" u="none" strike="noStrike" cap="none" spc="0" normalizeH="0" baseline="0" dirty="0" err="1">
                <a:ln>
                  <a:noFill/>
                </a:ln>
                <a:solidFill>
                  <a:srgbClr val="DE0057"/>
                </a:solidFill>
                <a:effectLst/>
                <a:uFillTx/>
                <a:latin typeface="+mn-lt"/>
                <a:ea typeface="+mj-ea"/>
                <a:cs typeface="Arial" panose="020B0604020202020204" pitchFamily="34" charset="0"/>
                <a:sym typeface="Calibri"/>
              </a:rPr>
              <a:t>Rhoi</a:t>
            </a:r>
            <a:r>
              <a:rPr kumimoji="0" lang="en-GB" sz="2400" b="1" i="0" u="none" strike="noStrike" cap="none" spc="0" normalizeH="0" baseline="0" dirty="0">
                <a:ln>
                  <a:noFill/>
                </a:ln>
                <a:solidFill>
                  <a:srgbClr val="DE0057"/>
                </a:solidFill>
                <a:effectLst/>
                <a:uFillTx/>
                <a:latin typeface="+mn-lt"/>
                <a:ea typeface="+mj-ea"/>
                <a:cs typeface="Arial" panose="020B0604020202020204" pitchFamily="34" charset="0"/>
                <a:sym typeface="Calibri"/>
              </a:rPr>
              <a:t> ‘</a:t>
            </a:r>
            <a:r>
              <a:rPr kumimoji="0" lang="en-GB" sz="2400" b="1" i="0" u="none" strike="noStrike" cap="none" spc="0" normalizeH="0" baseline="0" dirty="0" err="1">
                <a:ln>
                  <a:noFill/>
                </a:ln>
                <a:solidFill>
                  <a:srgbClr val="DE0057"/>
                </a:solidFill>
                <a:effectLst/>
                <a:uFillTx/>
                <a:latin typeface="+mn-lt"/>
                <a:ea typeface="+mj-ea"/>
                <a:cs typeface="Arial" panose="020B0604020202020204" pitchFamily="34" charset="0"/>
                <a:sym typeface="Calibri"/>
              </a:rPr>
              <a:t>Sylw</a:t>
            </a:r>
            <a:r>
              <a:rPr kumimoji="0" lang="en-GB" sz="2400" b="1" i="0" u="none" strike="noStrike" cap="none" spc="0" normalizeH="0" baseline="0" dirty="0">
                <a:ln>
                  <a:noFill/>
                </a:ln>
                <a:solidFill>
                  <a:srgbClr val="DE0057"/>
                </a:solidFill>
                <a:effectLst/>
                <a:uFillTx/>
                <a:latin typeface="+mn-lt"/>
                <a:ea typeface="+mj-ea"/>
                <a:cs typeface="Arial" panose="020B0604020202020204" pitchFamily="34" charset="0"/>
                <a:sym typeface="Calibri"/>
              </a:rPr>
              <a:t> </a:t>
            </a:r>
            <a:r>
              <a:rPr kumimoji="0" lang="en-GB" sz="2400" b="1" i="0" u="none" strike="noStrike" cap="none" spc="0" normalizeH="0" baseline="0" dirty="0" err="1">
                <a:ln>
                  <a:noFill/>
                </a:ln>
                <a:solidFill>
                  <a:srgbClr val="DE0057"/>
                </a:solidFill>
                <a:effectLst/>
                <a:uFillTx/>
                <a:latin typeface="+mn-lt"/>
                <a:ea typeface="+mj-ea"/>
                <a:cs typeface="Arial" panose="020B0604020202020204" pitchFamily="34" charset="0"/>
                <a:sym typeface="Calibri"/>
              </a:rPr>
              <a:t>Dyledus</a:t>
            </a:r>
            <a:r>
              <a:rPr kumimoji="0" lang="en-GB" sz="2400" b="1" i="0" u="none" strike="noStrike" cap="none" spc="0" normalizeH="0" baseline="0" dirty="0">
                <a:ln>
                  <a:noFill/>
                </a:ln>
                <a:solidFill>
                  <a:srgbClr val="DE0057"/>
                </a:solidFill>
                <a:effectLst/>
                <a:uFillTx/>
                <a:latin typeface="+mn-lt"/>
                <a:ea typeface="+mj-ea"/>
                <a:cs typeface="Arial" panose="020B0604020202020204" pitchFamily="34" charset="0"/>
                <a:sym typeface="Calibri"/>
              </a:rPr>
              <a:t>’ </a:t>
            </a:r>
            <a:r>
              <a:rPr kumimoji="0" lang="en-GB" sz="2400" b="1" i="0" u="none" strike="noStrike" cap="none" spc="0" normalizeH="0" baseline="0" dirty="0" err="1">
                <a:ln>
                  <a:noFill/>
                </a:ln>
                <a:solidFill>
                  <a:srgbClr val="DE0057"/>
                </a:solidFill>
                <a:effectLst/>
                <a:uFillTx/>
                <a:latin typeface="+mn-lt"/>
                <a:ea typeface="+mj-ea"/>
                <a:cs typeface="Arial" panose="020B0604020202020204" pitchFamily="34" charset="0"/>
                <a:sym typeface="Calibri"/>
              </a:rPr>
              <a:t>i’r</a:t>
            </a:r>
            <a:r>
              <a:rPr kumimoji="0" lang="en-GB" sz="2400" b="1" i="0" u="none" strike="noStrike" cap="none" spc="0" normalizeH="0" baseline="0" dirty="0">
                <a:ln>
                  <a:noFill/>
                </a:ln>
                <a:solidFill>
                  <a:srgbClr val="DE0057"/>
                </a:solidFill>
                <a:effectLst/>
                <a:uFillTx/>
                <a:latin typeface="+mn-lt"/>
                <a:ea typeface="+mj-ea"/>
                <a:cs typeface="Arial" panose="020B0604020202020204" pitchFamily="34" charset="0"/>
                <a:sym typeface="Calibri"/>
              </a:rPr>
              <a:t> </a:t>
            </a:r>
            <a:r>
              <a:rPr kumimoji="0" lang="en-GB" sz="2400" b="1" i="0" u="none" strike="noStrike" cap="none" spc="0" normalizeH="0" baseline="0" dirty="0" err="1">
                <a:ln>
                  <a:noFill/>
                </a:ln>
                <a:solidFill>
                  <a:srgbClr val="DE0057"/>
                </a:solidFill>
                <a:effectLst/>
                <a:uFillTx/>
                <a:latin typeface="+mn-lt"/>
                <a:ea typeface="+mj-ea"/>
                <a:cs typeface="Arial" panose="020B0604020202020204" pitchFamily="34" charset="0"/>
                <a:sym typeface="Calibri"/>
              </a:rPr>
              <a:t>Confensiwn</a:t>
            </a:r>
            <a:endParaRPr kumimoji="0" lang="en-GB" sz="2400" b="1" i="0" u="none" strike="noStrike" cap="none" spc="0" normalizeH="0" baseline="0" dirty="0">
              <a:ln>
                <a:noFill/>
              </a:ln>
              <a:solidFill>
                <a:srgbClr val="000000"/>
              </a:solidFill>
              <a:effectLst/>
              <a:uFillTx/>
              <a:latin typeface="+mn-lt"/>
              <a:ea typeface="+mj-ea"/>
              <a:cs typeface="Arial" panose="020B0604020202020204" pitchFamily="34" charset="0"/>
              <a:sym typeface="Calibri"/>
            </a:endParaRPr>
          </a:p>
        </p:txBody>
      </p:sp>
      <p:pic>
        <p:nvPicPr>
          <p:cNvPr id="5" name="Picture 4">
            <a:hlinkClick r:id="rId3"/>
          </p:cNvPr>
          <p:cNvPicPr>
            <a:picLocks noChangeAspect="1"/>
          </p:cNvPicPr>
          <p:nvPr/>
        </p:nvPicPr>
        <p:blipFill>
          <a:blip r:embed="rId4"/>
          <a:stretch>
            <a:fillRect/>
          </a:stretch>
        </p:blipFill>
        <p:spPr>
          <a:xfrm>
            <a:off x="1440617" y="1583152"/>
            <a:ext cx="3717668" cy="3217142"/>
          </a:xfrm>
          <a:prstGeom prst="rect">
            <a:avLst/>
          </a:prstGeom>
        </p:spPr>
      </p:pic>
      <p:sp>
        <p:nvSpPr>
          <p:cNvPr id="6" name="Rectangle 5"/>
          <p:cNvSpPr/>
          <p:nvPr/>
        </p:nvSpPr>
        <p:spPr>
          <a:xfrm>
            <a:off x="6311025" y="490538"/>
            <a:ext cx="4098472" cy="830997"/>
          </a:xfrm>
          <a:prstGeom prst="rect">
            <a:avLst/>
          </a:prstGeom>
        </p:spPr>
        <p:txBody>
          <a:bodyPr wrap="square">
            <a:spAutoFit/>
          </a:bodyPr>
          <a:lstStyle/>
          <a:p>
            <a:pPr algn="ctr"/>
            <a:r>
              <a:rPr lang="en-GB" sz="2400" b="1" dirty="0">
                <a:solidFill>
                  <a:schemeClr val="tx2">
                    <a:lumMod val="75000"/>
                  </a:schemeClr>
                </a:solidFill>
                <a:cs typeface="Arial" panose="020B0604020202020204" pitchFamily="34" charset="0"/>
              </a:rPr>
              <a:t>Video – Having ‘Due Regard’ to the Convention</a:t>
            </a:r>
          </a:p>
        </p:txBody>
      </p:sp>
      <p:pic>
        <p:nvPicPr>
          <p:cNvPr id="9" name="Picture 8">
            <a:hlinkClick r:id="rId5"/>
          </p:cNvPr>
          <p:cNvPicPr>
            <a:picLocks noChangeAspect="1"/>
          </p:cNvPicPr>
          <p:nvPr/>
        </p:nvPicPr>
        <p:blipFill>
          <a:blip r:embed="rId6"/>
          <a:stretch>
            <a:fillRect/>
          </a:stretch>
        </p:blipFill>
        <p:spPr>
          <a:xfrm>
            <a:off x="6592054" y="2230244"/>
            <a:ext cx="3536415" cy="2416407"/>
          </a:xfrm>
          <a:prstGeom prst="rect">
            <a:avLst/>
          </a:prstGeom>
        </p:spPr>
      </p:pic>
    </p:spTree>
    <p:extLst>
      <p:ext uri="{BB962C8B-B14F-4D97-AF65-F5344CB8AC3E}">
        <p14:creationId xmlns:p14="http://schemas.microsoft.com/office/powerpoint/2010/main" val="345116106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Comm">
      <a:dk1>
        <a:sysClr val="windowText" lastClr="000000"/>
      </a:dk1>
      <a:lt1>
        <a:sysClr val="window" lastClr="FFFFFF"/>
      </a:lt1>
      <a:dk2>
        <a:srgbClr val="414042"/>
      </a:dk2>
      <a:lt2>
        <a:srgbClr val="ED1556"/>
      </a:lt2>
      <a:accent1>
        <a:srgbClr val="0072BC"/>
      </a:accent1>
      <a:accent2>
        <a:srgbClr val="FDB913"/>
      </a:accent2>
      <a:accent3>
        <a:srgbClr val="27AAE1"/>
      </a:accent3>
      <a:accent4>
        <a:srgbClr val="EE3D96"/>
      </a:accent4>
      <a:accent5>
        <a:srgbClr val="A978B4"/>
      </a:accent5>
      <a:accent6>
        <a:srgbClr val="B3D235"/>
      </a:accent6>
      <a:hlink>
        <a:srgbClr val="0563C1"/>
      </a:hlink>
      <a:folHlink>
        <a:srgbClr val="954F72"/>
      </a:folHlink>
    </a:clrScheme>
    <a:fontScheme name="CCom">
      <a:majorFont>
        <a:latin typeface="VAG Rounded"/>
        <a:ea typeface=""/>
        <a:cs typeface=""/>
      </a:majorFont>
      <a:minorFont>
        <a:latin typeface="VAG Rounded St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c2018.potx" id="{B0D8CF57-D8FC-43EB-9088-CCE5842F2899}" vid="{29BCE122-BF80-41C0-B566-8E18204F271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2FE3CD854411C4385551A9D4B32FEB7" ma:contentTypeVersion="" ma:contentTypeDescription="Create a new document." ma:contentTypeScope="" ma:versionID="317539c51a26a6ccad62dcff38058d62">
  <xsd:schema xmlns:xsd="http://www.w3.org/2001/XMLSchema" xmlns:xs="http://www.w3.org/2001/XMLSchema" xmlns:p="http://schemas.microsoft.com/office/2006/metadata/properties" targetNamespace="http://schemas.microsoft.com/office/2006/metadata/properties" ma:root="true" ma:fieldsID="b2384c6cc0088fcedbaf6edaf557defa">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F6E20B1-DA6F-4E66-A714-1E8F1A31D92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626CCF13-9911-4B37-9CBD-CA61567403E0}">
  <ds:schemaRefs>
    <ds:schemaRef ds:uri="http://schemas.microsoft.com/office/2006/metadata/properties"/>
    <ds:schemaRef ds:uri="http://schemas.microsoft.com/office/infopath/2007/PartnerControls"/>
    <ds:schemaRef ds:uri="http://purl.org/dc/dcmitype/"/>
    <ds:schemaRef ds:uri="http://purl.org/dc/elements/1.1/"/>
    <ds:schemaRef ds:uri="http://schemas.microsoft.com/office/2006/documentManagement/types"/>
    <ds:schemaRef ds:uri="http://www.w3.org/XML/1998/namespace"/>
    <ds:schemaRef ds:uri="http://purl.org/dc/terms/"/>
    <ds:schemaRef ds:uri="http://schemas.openxmlformats.org/package/2006/metadata/core-properties"/>
  </ds:schemaRefs>
</ds:datastoreItem>
</file>

<file path=customXml/itemProps3.xml><?xml version="1.0" encoding="utf-8"?>
<ds:datastoreItem xmlns:ds="http://schemas.openxmlformats.org/officeDocument/2006/customXml" ds:itemID="{F21D8E49-D70F-4562-A934-85F7BFD90EB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cc2018</Template>
  <TotalTime>609</TotalTime>
  <Words>7868</Words>
  <Application>Microsoft Office PowerPoint</Application>
  <PresentationFormat>Widescreen</PresentationFormat>
  <Paragraphs>838</Paragraphs>
  <Slides>41</Slides>
  <Notes>39</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41</vt:i4>
      </vt:variant>
    </vt:vector>
  </HeadingPairs>
  <TitlesOfParts>
    <vt:vector size="54" baseType="lpstr">
      <vt:lpstr>Helvetica Neue</vt:lpstr>
      <vt:lpstr>Calibri</vt:lpstr>
      <vt:lpstr>GillSans</vt:lpstr>
      <vt:lpstr>Times New Roman</vt:lpstr>
      <vt:lpstr>VAGRounded Lt</vt:lpstr>
      <vt:lpstr>VAG Rounded Std Light</vt:lpstr>
      <vt:lpstr>ＭＳ Ｐゴシック</vt:lpstr>
      <vt:lpstr>Arial</vt:lpstr>
      <vt:lpstr>VAG Rounded</vt:lpstr>
      <vt:lpstr>VAG Rounded Std Thin</vt:lpstr>
      <vt:lpstr>Gill Sans</vt:lpstr>
      <vt:lpstr>Futura Lt BT</vt:lpstr>
      <vt:lpstr>Office Theme</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Siwan Dafydd</dc:creator>
  <cp:lastModifiedBy>Rhian Evans</cp:lastModifiedBy>
  <cp:revision>68</cp:revision>
  <cp:lastPrinted>2019-09-02T11:37:58Z</cp:lastPrinted>
  <dcterms:created xsi:type="dcterms:W3CDTF">2019-03-26T15:18:01Z</dcterms:created>
  <dcterms:modified xsi:type="dcterms:W3CDTF">2020-03-02T10:36:01Z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0x010100D2FE3CD854411C4385551A9D4B32FEB7</vt:lpwstr>
  </property>
</Properties>
</file>