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7" r:id="rId5"/>
    <p:sldId id="308" r:id="rId6"/>
    <p:sldId id="306" r:id="rId7"/>
    <p:sldId id="307" r:id="rId8"/>
    <p:sldId id="309" r:id="rId9"/>
    <p:sldId id="323" r:id="rId10"/>
    <p:sldId id="322" r:id="rId11"/>
    <p:sldId id="320" r:id="rId12"/>
    <p:sldId id="321" r:id="rId13"/>
    <p:sldId id="295" r:id="rId14"/>
    <p:sldId id="301" r:id="rId15"/>
    <p:sldId id="302" r:id="rId16"/>
    <p:sldId id="324" r:id="rId17"/>
    <p:sldId id="294" r:id="rId18"/>
    <p:sldId id="304" r:id="rId19"/>
    <p:sldId id="325" r:id="rId20"/>
    <p:sldId id="326" r:id="rId21"/>
    <p:sldId id="315" r:id="rId22"/>
    <p:sldId id="317" r:id="rId23"/>
    <p:sldId id="327" r:id="rId24"/>
    <p:sldId id="299" r:id="rId25"/>
    <p:sldId id="328" r:id="rId26"/>
    <p:sldId id="316" r:id="rId27"/>
    <p:sldId id="329" r:id="rId28"/>
    <p:sldId id="330" r:id="rId29"/>
    <p:sldId id="293" r:id="rId30"/>
    <p:sldId id="331" r:id="rId31"/>
    <p:sldId id="332" r:id="rId32"/>
    <p:sldId id="333" r:id="rId33"/>
    <p:sldId id="305" r:id="rId34"/>
    <p:sldId id="319" r:id="rId35"/>
    <p:sldId id="266" r:id="rId3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 initials="S" lastIdx="2" clrIdx="0">
    <p:extLst>
      <p:ext uri="{19B8F6BF-5375-455C-9EA6-DF929625EA0E}">
        <p15:presenceInfo xmlns:p15="http://schemas.microsoft.com/office/powerpoint/2012/main" userId="SH" providerId="None"/>
      </p:ext>
    </p:extLst>
  </p:cmAuthor>
  <p:cmAuthor id="2" name="Jonathan Scourfield" initials="JS" lastIdx="1" clrIdx="1"/>
  <p:cmAuthor id="3" name="Kath Mattingly" initials="KM" lastIdx="3" clrIdx="2">
    <p:extLst>
      <p:ext uri="{19B8F6BF-5375-455C-9EA6-DF929625EA0E}">
        <p15:presenceInfo xmlns:p15="http://schemas.microsoft.com/office/powerpoint/2012/main" userId="S-1-5-21-4224774052-515321826-452706224-11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0058"/>
    <a:srgbClr val="D00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8" autoAdjust="0"/>
    <p:restoredTop sz="73676" autoAdjust="0"/>
  </p:normalViewPr>
  <p:slideViewPr>
    <p:cSldViewPr snapToGrid="0">
      <p:cViewPr varScale="1">
        <p:scale>
          <a:sx n="82" d="100"/>
          <a:sy n="82" d="100"/>
        </p:scale>
        <p:origin x="1680" y="17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2" d="100"/>
          <a:sy n="52" d="100"/>
        </p:scale>
        <p:origin x="295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0FC3C89-13AF-4170-A5E4-D7577793D327}" type="datetimeFigureOut">
              <a:rPr lang="en-GB" smtClean="0"/>
              <a:pPr/>
              <a:t>13/09/2018</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FE19FFE-CFB6-4989-9E57-3B559C25B546}" type="slidenum">
              <a:rPr lang="en-GB" smtClean="0"/>
              <a:pPr/>
              <a:t>‹#›</a:t>
            </a:fld>
            <a:endParaRPr lang="en-GB"/>
          </a:p>
        </p:txBody>
      </p:sp>
    </p:spTree>
    <p:extLst>
      <p:ext uri="{BB962C8B-B14F-4D97-AF65-F5344CB8AC3E}">
        <p14:creationId xmlns:p14="http://schemas.microsoft.com/office/powerpoint/2010/main" val="2993463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95400"/>
            <a:ext cx="5956300" cy="3351213"/>
          </a:xfrm>
        </p:spPr>
      </p:sp>
      <p:sp>
        <p:nvSpPr>
          <p:cNvPr id="3" name="Notes Placeholder 2"/>
          <p:cNvSpPr>
            <a:spLocks noGrp="1"/>
          </p:cNvSpPr>
          <p:nvPr>
            <p:ph type="body" idx="1"/>
          </p:nvPr>
        </p:nvSpPr>
        <p:spPr>
          <a:xfrm>
            <a:off x="679768" y="4777194"/>
            <a:ext cx="5438140" cy="43352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Introduction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 </a:t>
            </a:r>
            <a:r>
              <a:rPr lang="en-GB" baseline="0" dirty="0"/>
              <a:t>A Children’s Rights based approach is a framework for working with children, grounded in the UNCRC. These slides will tell you a little bit more about The Right Way to Education and we will do some activities and share some videos to explore how this links to your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 </a:t>
            </a:r>
            <a:r>
              <a:rPr lang="en-GB" b="0" baseline="0" dirty="0" err="1"/>
              <a:t>Cyflwyniad</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 </a:t>
            </a:r>
            <a:r>
              <a:rPr lang="en-GB" b="0" baseline="0" dirty="0"/>
              <a:t>Mae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 </a:t>
            </a:r>
            <a:r>
              <a:rPr lang="en-GB" b="0" baseline="0" dirty="0" err="1"/>
              <a:t>yn</a:t>
            </a:r>
            <a:r>
              <a:rPr lang="en-GB" b="0" baseline="0" dirty="0"/>
              <a:t> </a:t>
            </a:r>
            <a:r>
              <a:rPr lang="en-GB" b="0" baseline="0" dirty="0" err="1"/>
              <a:t>fframwaith</a:t>
            </a:r>
            <a:r>
              <a:rPr lang="en-GB" b="0" baseline="0" dirty="0"/>
              <a:t> </a:t>
            </a:r>
            <a:r>
              <a:rPr lang="en-GB" b="0" baseline="0" dirty="0" err="1"/>
              <a:t>ar</a:t>
            </a:r>
            <a:r>
              <a:rPr lang="en-GB" b="0" baseline="0" dirty="0"/>
              <a:t> </a:t>
            </a:r>
            <a:r>
              <a:rPr lang="en-GB" b="0" baseline="0" dirty="0" err="1"/>
              <a:t>gyfer</a:t>
            </a:r>
            <a:r>
              <a:rPr lang="en-GB" b="0" baseline="0" dirty="0"/>
              <a:t> </a:t>
            </a:r>
            <a:r>
              <a:rPr lang="en-GB" b="0" baseline="0" dirty="0" err="1"/>
              <a:t>gweithio</a:t>
            </a:r>
            <a:r>
              <a:rPr lang="en-GB" b="0" baseline="0" dirty="0"/>
              <a:t> </a:t>
            </a:r>
            <a:r>
              <a:rPr lang="en-GB" b="0" baseline="0" dirty="0" err="1"/>
              <a:t>gyda</a:t>
            </a:r>
            <a:r>
              <a:rPr lang="en-GB" b="0" baseline="0" dirty="0"/>
              <a:t> </a:t>
            </a:r>
            <a:r>
              <a:rPr lang="en-GB" b="0" baseline="0" dirty="0" err="1"/>
              <a:t>phlant</a:t>
            </a:r>
            <a:r>
              <a:rPr lang="en-GB" b="0" baseline="0" dirty="0"/>
              <a:t>. Mae </a:t>
            </a:r>
            <a:r>
              <a:rPr lang="en-GB" b="0" baseline="0" dirty="0" err="1"/>
              <a:t>wedi</a:t>
            </a:r>
            <a:r>
              <a:rPr lang="en-GB" b="0" baseline="0" dirty="0"/>
              <a:t> </a:t>
            </a:r>
            <a:r>
              <a:rPr lang="en-GB" b="0" baseline="0" dirty="0" err="1"/>
              <a:t>ei</a:t>
            </a:r>
            <a:r>
              <a:rPr lang="en-GB" b="0" baseline="0" dirty="0"/>
              <a:t> </a:t>
            </a:r>
            <a:r>
              <a:rPr lang="en-GB" b="0" baseline="0" dirty="0" err="1"/>
              <a:t>seilio</a:t>
            </a:r>
            <a:r>
              <a:rPr lang="en-GB" b="0" baseline="0" dirty="0"/>
              <a:t> </a:t>
            </a:r>
            <a:r>
              <a:rPr lang="en-GB" b="0" baseline="0" dirty="0" err="1"/>
              <a:t>yn</a:t>
            </a:r>
            <a:r>
              <a:rPr lang="en-GB" b="0" baseline="0" dirty="0"/>
              <a:t> CCUHP. </a:t>
            </a:r>
            <a:r>
              <a:rPr lang="en-GB" b="0" baseline="0" dirty="0" err="1"/>
              <a:t>Bydd</a:t>
            </a:r>
            <a:r>
              <a:rPr lang="en-GB" b="0" baseline="0" dirty="0"/>
              <a:t> </a:t>
            </a:r>
            <a:r>
              <a:rPr lang="en-GB" b="0" baseline="0" dirty="0" err="1"/>
              <a:t>y</a:t>
            </a:r>
            <a:r>
              <a:rPr lang="en-GB" b="0" baseline="0" dirty="0"/>
              <a:t> </a:t>
            </a:r>
            <a:r>
              <a:rPr lang="en-GB" b="0" baseline="0" dirty="0" err="1"/>
              <a:t>sleidiau</a:t>
            </a:r>
            <a:r>
              <a:rPr lang="en-GB" b="0" baseline="0" dirty="0"/>
              <a:t> </a:t>
            </a:r>
            <a:r>
              <a:rPr lang="en-GB" b="0" baseline="0" dirty="0" err="1"/>
              <a:t>yma’n</a:t>
            </a:r>
            <a:r>
              <a:rPr lang="en-GB" b="0" baseline="0" dirty="0"/>
              <a:t> </a:t>
            </a:r>
            <a:r>
              <a:rPr lang="en-GB" b="0" baseline="0" dirty="0" err="1"/>
              <a:t>dweud</a:t>
            </a:r>
            <a:r>
              <a:rPr lang="en-GB" b="0" baseline="0" dirty="0"/>
              <a:t> </a:t>
            </a:r>
            <a:r>
              <a:rPr lang="en-GB" b="0" baseline="0" dirty="0" err="1"/>
              <a:t>rhagor</a:t>
            </a:r>
            <a:r>
              <a:rPr lang="en-GB" b="0" baseline="0" dirty="0"/>
              <a:t> </a:t>
            </a:r>
            <a:r>
              <a:rPr lang="en-GB" b="0" baseline="0" dirty="0" err="1"/>
              <a:t>wrthych</a:t>
            </a:r>
            <a:r>
              <a:rPr lang="en-GB" b="0" baseline="0" dirty="0"/>
              <a:t> chi am Y </a:t>
            </a:r>
            <a:r>
              <a:rPr lang="en-GB" b="0" baseline="0" dirty="0" err="1"/>
              <a:t>Ffordd</a:t>
            </a:r>
            <a:r>
              <a:rPr lang="en-GB" b="0" baseline="0" dirty="0"/>
              <a:t> </a:t>
            </a:r>
            <a:r>
              <a:rPr lang="en-GB" b="0" baseline="0" dirty="0" err="1"/>
              <a:t>Gywir</a:t>
            </a:r>
            <a:r>
              <a:rPr lang="en-GB" b="0" baseline="0" dirty="0"/>
              <a:t> </a:t>
            </a:r>
            <a:r>
              <a:rPr lang="en-GB" b="0" baseline="0" dirty="0" err="1"/>
              <a:t>i</a:t>
            </a:r>
            <a:r>
              <a:rPr lang="en-GB" b="0" baseline="0" dirty="0"/>
              <a:t> </a:t>
            </a:r>
            <a:r>
              <a:rPr lang="en-GB" b="0" baseline="0" dirty="0" err="1"/>
              <a:t>Addysg</a:t>
            </a:r>
            <a:r>
              <a:rPr lang="en-GB" b="0" baseline="0" dirty="0"/>
              <a:t>, a </a:t>
            </a:r>
            <a:r>
              <a:rPr lang="en-GB" b="0" baseline="0" dirty="0" err="1"/>
              <a:t>byddwn</a:t>
            </a:r>
            <a:r>
              <a:rPr lang="en-GB" b="0" baseline="0" dirty="0"/>
              <a:t> </a:t>
            </a:r>
            <a:r>
              <a:rPr lang="en-GB" b="0" baseline="0" dirty="0" err="1"/>
              <a:t>ni’n</a:t>
            </a:r>
            <a:r>
              <a:rPr lang="en-GB" b="0" baseline="0" dirty="0"/>
              <a:t> </a:t>
            </a:r>
            <a:r>
              <a:rPr lang="en-GB" b="0" baseline="0" dirty="0" err="1"/>
              <a:t>gwneud</a:t>
            </a:r>
            <a:r>
              <a:rPr lang="en-GB" b="0" baseline="0" dirty="0"/>
              <a:t> </a:t>
            </a:r>
            <a:r>
              <a:rPr lang="en-GB" b="0" baseline="0" dirty="0" err="1"/>
              <a:t>rhai</a:t>
            </a:r>
            <a:r>
              <a:rPr lang="en-GB" b="0" baseline="0" dirty="0"/>
              <a:t> </a:t>
            </a:r>
            <a:r>
              <a:rPr lang="en-GB" b="0" baseline="0" dirty="0" err="1"/>
              <a:t>gweithgareddau</a:t>
            </a:r>
            <a:r>
              <a:rPr lang="en-GB" b="0" baseline="0" dirty="0"/>
              <a:t> ac </a:t>
            </a:r>
            <a:r>
              <a:rPr lang="en-GB" b="0" baseline="0" dirty="0" err="1"/>
              <a:t>yn</a:t>
            </a:r>
            <a:r>
              <a:rPr lang="en-GB" b="0" baseline="0" dirty="0"/>
              <a:t> </a:t>
            </a:r>
            <a:r>
              <a:rPr lang="en-GB" b="0" baseline="0" dirty="0" err="1"/>
              <a:t>rhannu</a:t>
            </a:r>
            <a:r>
              <a:rPr lang="en-GB" b="0" baseline="0" dirty="0"/>
              <a:t> </a:t>
            </a:r>
            <a:r>
              <a:rPr lang="en-GB" b="0" baseline="0" dirty="0" err="1"/>
              <a:t>rhai</a:t>
            </a:r>
            <a:r>
              <a:rPr lang="en-GB" b="0" baseline="0" dirty="0"/>
              <a:t> </a:t>
            </a:r>
            <a:r>
              <a:rPr lang="en-GB" b="0" baseline="0" dirty="0" err="1"/>
              <a:t>fideos</a:t>
            </a:r>
            <a:r>
              <a:rPr lang="en-GB" b="0" baseline="0" dirty="0"/>
              <a:t> </a:t>
            </a:r>
            <a:r>
              <a:rPr lang="en-GB" b="0" baseline="0" dirty="0" err="1"/>
              <a:t>er</a:t>
            </a:r>
            <a:r>
              <a:rPr lang="en-GB" b="0" baseline="0" dirty="0"/>
              <a:t> </a:t>
            </a:r>
            <a:r>
              <a:rPr lang="en-GB" b="0" baseline="0" dirty="0" err="1"/>
              <a:t>mwyn</a:t>
            </a:r>
            <a:r>
              <a:rPr lang="en-GB" b="0" baseline="0" dirty="0"/>
              <a:t> </a:t>
            </a:r>
            <a:r>
              <a:rPr lang="en-GB" b="0" baseline="0" dirty="0" err="1"/>
              <a:t>edrych</a:t>
            </a:r>
            <a:r>
              <a:rPr lang="en-GB" b="0" baseline="0" dirty="0"/>
              <a:t> </a:t>
            </a:r>
            <a:r>
              <a:rPr lang="en-GB" b="0" baseline="0" dirty="0" err="1"/>
              <a:t>ar</a:t>
            </a:r>
            <a:r>
              <a:rPr lang="en-GB" b="0" baseline="0" dirty="0"/>
              <a:t> </a:t>
            </a:r>
            <a:r>
              <a:rPr lang="en-GB" b="0" baseline="0" dirty="0" err="1"/>
              <a:t>y</a:t>
            </a:r>
            <a:r>
              <a:rPr lang="en-GB" b="0" baseline="0" dirty="0"/>
              <a:t> </a:t>
            </a:r>
            <a:r>
              <a:rPr lang="en-GB" b="0" baseline="0" dirty="0" err="1"/>
              <a:t>cysylltiad</a:t>
            </a:r>
            <a:r>
              <a:rPr lang="en-GB" b="0" baseline="0" dirty="0"/>
              <a:t> </a:t>
            </a:r>
            <a:r>
              <a:rPr lang="en-GB" b="0" baseline="0" dirty="0" err="1"/>
              <a:t>rhwng</a:t>
            </a:r>
            <a:r>
              <a:rPr lang="en-GB" b="0" baseline="0" dirty="0"/>
              <a:t> </a:t>
            </a:r>
            <a:r>
              <a:rPr lang="en-GB" b="0" baseline="0" dirty="0" err="1"/>
              <a:t>hyn</a:t>
            </a:r>
            <a:r>
              <a:rPr lang="en-GB" b="0" baseline="0" dirty="0"/>
              <a:t> </a:t>
            </a:r>
            <a:r>
              <a:rPr lang="en-GB" b="0" baseline="0" dirty="0" err="1"/>
              <a:t>a’ch</a:t>
            </a:r>
            <a:r>
              <a:rPr lang="en-GB" b="0" baseline="0" dirty="0"/>
              <a:t> </a:t>
            </a:r>
            <a:r>
              <a:rPr lang="en-GB" b="0" baseline="0" dirty="0" err="1"/>
              <a:t>ymarfer</a:t>
            </a:r>
            <a:r>
              <a:rPr lang="en-GB" b="0" baseline="0" dirty="0"/>
              <a:t>.  </a:t>
            </a:r>
            <a:endParaRPr lang="en-GB" b="1" baseline="0" dirty="0"/>
          </a:p>
        </p:txBody>
      </p:sp>
    </p:spTree>
    <p:extLst>
      <p:ext uri="{BB962C8B-B14F-4D97-AF65-F5344CB8AC3E}">
        <p14:creationId xmlns:p14="http://schemas.microsoft.com/office/powerpoint/2010/main" val="1790075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Five principles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baseline="0" dirty="0"/>
              <a:t>These five principles support the work that schools are doing to make it meaningful by placing the UNCRC at the core of a child’s experience of education and at the core of school planning, teaching, decision-making, policies and practice rights become a reality for children and young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next few slides will explain these in a little more detail, we will then go onto look at some case studies.</a:t>
            </a:r>
          </a:p>
          <a:p>
            <a:endParaRPr lang="en-GB" dirty="0"/>
          </a:p>
          <a:p>
            <a:r>
              <a:rPr lang="en-GB" dirty="0"/>
              <a:t>--------------------------------------------------------------------------------</a:t>
            </a:r>
          </a:p>
          <a:p>
            <a:endParaRPr lang="en-GB" dirty="0"/>
          </a:p>
          <a:p>
            <a:r>
              <a:rPr lang="en-GB" b="1" dirty="0"/>
              <a:t>Ffocws </a:t>
            </a:r>
            <a:r>
              <a:rPr lang="en-GB" b="1" dirty="0" err="1"/>
              <a:t>y</a:t>
            </a:r>
            <a:r>
              <a:rPr lang="en-GB" b="1" dirty="0"/>
              <a:t> </a:t>
            </a:r>
            <a:r>
              <a:rPr lang="en-GB" b="1" dirty="0" err="1"/>
              <a:t>Sleid</a:t>
            </a:r>
            <a:r>
              <a:rPr lang="en-GB" b="1" dirty="0"/>
              <a:t> </a:t>
            </a:r>
            <a:r>
              <a:rPr lang="en-GB" b="0" dirty="0"/>
              <a:t>– </a:t>
            </a:r>
            <a:r>
              <a:rPr lang="en-GB" b="0" dirty="0" err="1"/>
              <a:t>Pum</a:t>
            </a:r>
            <a:r>
              <a:rPr lang="en-GB" b="0" dirty="0"/>
              <a:t> </a:t>
            </a:r>
            <a:r>
              <a:rPr lang="en-GB" b="0" dirty="0" err="1"/>
              <a:t>egwyddor</a:t>
            </a:r>
            <a:endParaRPr lang="en-GB" b="0" dirty="0"/>
          </a:p>
          <a:p>
            <a:r>
              <a:rPr lang="en-GB" b="1" dirty="0" err="1"/>
              <a:t>Cyd-destun</a:t>
            </a:r>
            <a:r>
              <a:rPr lang="en-GB" b="1" baseline="0" dirty="0"/>
              <a:t> </a:t>
            </a:r>
            <a:r>
              <a:rPr lang="en-GB" b="0" baseline="0" dirty="0" err="1"/>
              <a:t>Mae’r</a:t>
            </a:r>
            <a:r>
              <a:rPr lang="en-GB" b="0" baseline="0" dirty="0"/>
              <a:t> </a:t>
            </a:r>
            <a:r>
              <a:rPr lang="en-GB" b="0" baseline="0" dirty="0" err="1"/>
              <a:t>pum</a:t>
            </a:r>
            <a:r>
              <a:rPr lang="en-GB" b="0" baseline="0" dirty="0"/>
              <a:t> </a:t>
            </a:r>
            <a:r>
              <a:rPr lang="en-GB" b="0" baseline="0" dirty="0" err="1"/>
              <a:t>egwyddor</a:t>
            </a:r>
            <a:r>
              <a:rPr lang="en-GB" b="0" baseline="0" dirty="0"/>
              <a:t> hon </a:t>
            </a:r>
            <a:r>
              <a:rPr lang="en-GB" b="0" baseline="0" dirty="0" err="1"/>
              <a:t>yn</a:t>
            </a:r>
            <a:r>
              <a:rPr lang="en-GB" b="0" baseline="0" dirty="0"/>
              <a:t> </a:t>
            </a:r>
            <a:r>
              <a:rPr lang="en-GB" b="0" baseline="0" dirty="0" err="1"/>
              <a:t>cefnogi’r</a:t>
            </a:r>
            <a:r>
              <a:rPr lang="en-GB" b="0" baseline="0" dirty="0"/>
              <a:t> </a:t>
            </a:r>
            <a:r>
              <a:rPr lang="en-GB" b="0" baseline="0" dirty="0" err="1"/>
              <a:t>gwaith</a:t>
            </a:r>
            <a:r>
              <a:rPr lang="en-GB" b="0" baseline="0" dirty="0"/>
              <a:t> </a:t>
            </a:r>
            <a:r>
              <a:rPr lang="en-GB" b="0" baseline="0" dirty="0" err="1"/>
              <a:t>mae</a:t>
            </a:r>
            <a:r>
              <a:rPr lang="en-GB" b="0" baseline="0" dirty="0"/>
              <a:t> </a:t>
            </a:r>
            <a:r>
              <a:rPr lang="en-GB" b="0" baseline="0" dirty="0" err="1"/>
              <a:t>ysgolion</a:t>
            </a:r>
            <a:r>
              <a:rPr lang="en-GB" b="0" baseline="0" dirty="0"/>
              <a:t> </a:t>
            </a:r>
            <a:r>
              <a:rPr lang="en-GB" b="0" baseline="0" dirty="0" err="1"/>
              <a:t>yn</a:t>
            </a:r>
            <a:r>
              <a:rPr lang="en-GB" b="0" baseline="0" dirty="0"/>
              <a:t> </a:t>
            </a:r>
            <a:r>
              <a:rPr lang="en-GB" b="0" baseline="0" dirty="0" err="1"/>
              <a:t>ei</a:t>
            </a:r>
            <a:r>
              <a:rPr lang="en-GB" b="0" baseline="0" dirty="0"/>
              <a:t> </a:t>
            </a:r>
            <a:r>
              <a:rPr lang="en-GB" b="0" baseline="0" dirty="0" err="1"/>
              <a:t>wneud</a:t>
            </a:r>
            <a:r>
              <a:rPr lang="en-GB" b="0" baseline="0" dirty="0"/>
              <a:t> </a:t>
            </a:r>
            <a:r>
              <a:rPr lang="en-GB" b="0" baseline="0" dirty="0" err="1"/>
              <a:t>i</a:t>
            </a:r>
            <a:r>
              <a:rPr lang="en-GB" b="0" baseline="0" dirty="0"/>
              <a:t> </a:t>
            </a:r>
            <a:r>
              <a:rPr lang="en-GB" b="0" baseline="0" dirty="0" err="1"/>
              <a:t>sicrhau</a:t>
            </a:r>
            <a:r>
              <a:rPr lang="en-GB" b="0" baseline="0" dirty="0"/>
              <a:t> </a:t>
            </a:r>
            <a:r>
              <a:rPr lang="en-GB" b="0" baseline="0" dirty="0" err="1"/>
              <a:t>ei</a:t>
            </a:r>
            <a:r>
              <a:rPr lang="en-GB" b="0" baseline="0" dirty="0"/>
              <a:t> </a:t>
            </a:r>
            <a:r>
              <a:rPr lang="en-GB" b="0" baseline="0" dirty="0" err="1"/>
              <a:t>fod</a:t>
            </a:r>
            <a:r>
              <a:rPr lang="en-GB" b="0" baseline="0" dirty="0"/>
              <a:t> </a:t>
            </a:r>
            <a:r>
              <a:rPr lang="en-GB" b="0" baseline="0" dirty="0" err="1"/>
              <a:t>yn</a:t>
            </a:r>
            <a:r>
              <a:rPr lang="en-GB" b="0" baseline="0" dirty="0"/>
              <a:t> </a:t>
            </a:r>
            <a:r>
              <a:rPr lang="en-GB" b="0" baseline="0" dirty="0" err="1"/>
              <a:t>ystyrlon</a:t>
            </a:r>
            <a:r>
              <a:rPr lang="en-GB" b="0" baseline="0" dirty="0"/>
              <a:t> </a:t>
            </a:r>
            <a:r>
              <a:rPr lang="en-GB" b="0" baseline="0" dirty="0" err="1"/>
              <a:t>trwy</a:t>
            </a:r>
            <a:r>
              <a:rPr lang="en-GB" b="0" baseline="0" dirty="0"/>
              <a:t> </a:t>
            </a:r>
            <a:r>
              <a:rPr lang="en-GB" b="0" baseline="0" dirty="0" err="1"/>
              <a:t>wneud</a:t>
            </a:r>
            <a:r>
              <a:rPr lang="en-GB" b="0" baseline="0" dirty="0"/>
              <a:t> CCUHP </a:t>
            </a:r>
            <a:r>
              <a:rPr lang="en-GB" b="0" baseline="0" dirty="0" err="1"/>
              <a:t>yn</a:t>
            </a:r>
            <a:r>
              <a:rPr lang="en-GB" b="0" baseline="0" dirty="0"/>
              <a:t> </a:t>
            </a:r>
            <a:r>
              <a:rPr lang="en-GB" b="0" baseline="0" dirty="0" err="1"/>
              <a:t>greiddiol</a:t>
            </a:r>
            <a:r>
              <a:rPr lang="en-GB" b="0" baseline="0" dirty="0"/>
              <a:t> </a:t>
            </a:r>
            <a:r>
              <a:rPr lang="en-GB" b="0" baseline="0" dirty="0" err="1"/>
              <a:t>i</a:t>
            </a:r>
            <a:r>
              <a:rPr lang="en-GB" b="0" baseline="0" dirty="0"/>
              <a:t> </a:t>
            </a:r>
            <a:r>
              <a:rPr lang="en-GB" b="0" baseline="0" dirty="0" err="1"/>
              <a:t>brofiad</a:t>
            </a:r>
            <a:r>
              <a:rPr lang="en-GB" b="0" baseline="0" dirty="0"/>
              <a:t> </a:t>
            </a:r>
            <a:r>
              <a:rPr lang="en-GB" b="0" baseline="0" dirty="0" err="1"/>
              <a:t>plentyn</a:t>
            </a:r>
            <a:r>
              <a:rPr lang="en-GB" b="0" baseline="0" dirty="0"/>
              <a:t> o </a:t>
            </a:r>
            <a:r>
              <a:rPr lang="en-GB" b="0" baseline="0" dirty="0" err="1"/>
              <a:t>addysg</a:t>
            </a:r>
            <a:r>
              <a:rPr lang="en-GB" b="0" baseline="0" dirty="0"/>
              <a:t> a </a:t>
            </a:r>
            <a:r>
              <a:rPr lang="en-GB" b="0" baseline="0" dirty="0" err="1"/>
              <a:t>hefyd</a:t>
            </a:r>
            <a:r>
              <a:rPr lang="en-GB" b="0" baseline="0" dirty="0"/>
              <a:t> </a:t>
            </a:r>
            <a:r>
              <a:rPr lang="en-GB" b="0" baseline="0" dirty="0" err="1"/>
              <a:t>i</a:t>
            </a:r>
            <a:r>
              <a:rPr lang="en-GB" b="0" baseline="0" dirty="0"/>
              <a:t> </a:t>
            </a:r>
            <a:r>
              <a:rPr lang="en-GB" b="0" baseline="0" dirty="0" err="1"/>
              <a:t>gynllunio</a:t>
            </a:r>
            <a:r>
              <a:rPr lang="en-GB" b="0" baseline="0" dirty="0"/>
              <a:t>, </a:t>
            </a:r>
            <a:r>
              <a:rPr lang="en-GB" b="0" baseline="0" dirty="0" err="1"/>
              <a:t>addysgu</a:t>
            </a:r>
            <a:r>
              <a:rPr lang="en-GB" b="0" baseline="0" dirty="0"/>
              <a:t>, </a:t>
            </a:r>
            <a:r>
              <a:rPr lang="en-GB" b="0" baseline="0" dirty="0" err="1"/>
              <a:t>gwneud</a:t>
            </a:r>
            <a:r>
              <a:rPr lang="en-GB" b="0" baseline="0" dirty="0"/>
              <a:t> </a:t>
            </a:r>
            <a:r>
              <a:rPr lang="en-GB" b="0" baseline="0" dirty="0" err="1"/>
              <a:t>penderfyniadau</a:t>
            </a:r>
            <a:r>
              <a:rPr lang="en-GB" b="0" baseline="0" dirty="0"/>
              <a:t>, </a:t>
            </a:r>
            <a:r>
              <a:rPr lang="en-GB" b="0" baseline="0" dirty="0" err="1"/>
              <a:t>polisi</a:t>
            </a:r>
            <a:r>
              <a:rPr lang="en-GB" b="0" baseline="0" dirty="0"/>
              <a:t> ac </a:t>
            </a:r>
            <a:r>
              <a:rPr lang="en-GB" b="0" baseline="0" dirty="0" err="1"/>
              <a:t>ymarfer</a:t>
            </a:r>
            <a:r>
              <a:rPr lang="en-GB" b="0" baseline="0" dirty="0"/>
              <a:t> </a:t>
            </a:r>
            <a:r>
              <a:rPr lang="en-GB" b="0" baseline="0" dirty="0" err="1"/>
              <a:t>mewn</a:t>
            </a:r>
            <a:r>
              <a:rPr lang="en-GB" b="0" baseline="0" dirty="0"/>
              <a:t> </a:t>
            </a:r>
            <a:r>
              <a:rPr lang="en-GB" b="0" baseline="0" dirty="0" err="1"/>
              <a:t>ysgolion</a:t>
            </a:r>
            <a:r>
              <a:rPr lang="en-GB" b="0" baseline="0" dirty="0"/>
              <a:t>, </a:t>
            </a:r>
            <a:r>
              <a:rPr lang="en-GB" b="0" baseline="0" dirty="0" err="1"/>
              <a:t>fel</a:t>
            </a:r>
            <a:r>
              <a:rPr lang="en-GB" b="0" baseline="0" dirty="0"/>
              <a:t> bod </a:t>
            </a:r>
            <a:r>
              <a:rPr lang="en-GB" b="0" baseline="0" dirty="0" err="1"/>
              <a:t>hawliau’n</a:t>
            </a:r>
            <a:r>
              <a:rPr lang="en-GB" b="0" baseline="0" dirty="0"/>
              <a:t> </a:t>
            </a:r>
            <a:r>
              <a:rPr lang="en-GB" b="0" baseline="0" dirty="0" err="1"/>
              <a:t>cael</a:t>
            </a:r>
            <a:r>
              <a:rPr lang="en-GB" b="0" baseline="0" dirty="0"/>
              <a:t> </a:t>
            </a:r>
            <a:r>
              <a:rPr lang="en-GB" b="0" baseline="0" dirty="0" err="1"/>
              <a:t>eu</a:t>
            </a:r>
            <a:r>
              <a:rPr lang="en-GB" b="0" baseline="0" dirty="0"/>
              <a:t> </a:t>
            </a:r>
            <a:r>
              <a:rPr lang="en-GB" b="0" baseline="0" dirty="0" err="1"/>
              <a:t>gwireddu</a:t>
            </a:r>
            <a:r>
              <a:rPr lang="en-GB" b="0" baseline="0" dirty="0"/>
              <a:t> </a:t>
            </a:r>
            <a:r>
              <a:rPr lang="en-GB" b="0" baseline="0" dirty="0" err="1"/>
              <a:t>i</a:t>
            </a:r>
            <a:r>
              <a:rPr lang="en-GB" b="0" baseline="0" dirty="0"/>
              <a:t> </a:t>
            </a:r>
            <a:r>
              <a:rPr lang="en-GB" b="0" baseline="0" dirty="0" err="1"/>
              <a:t>blant</a:t>
            </a:r>
            <a:r>
              <a:rPr lang="en-GB" b="0" baseline="0" dirty="0"/>
              <a:t> a </a:t>
            </a:r>
            <a:r>
              <a:rPr lang="en-GB" b="0" baseline="0" dirty="0" err="1"/>
              <a:t>phobl</a:t>
            </a:r>
            <a:r>
              <a:rPr lang="en-GB" b="0" baseline="0" dirty="0"/>
              <a:t> </a:t>
            </a:r>
            <a:r>
              <a:rPr lang="en-GB" b="0" baseline="0" dirty="0" err="1"/>
              <a:t>ifanc</a:t>
            </a:r>
            <a:r>
              <a:rPr lang="en-GB" b="0" baseline="0" dirty="0"/>
              <a:t>. </a:t>
            </a:r>
          </a:p>
          <a:p>
            <a:endParaRPr lang="en-GB" b="0" baseline="0" dirty="0"/>
          </a:p>
          <a:p>
            <a:r>
              <a:rPr lang="en-GB" b="0" baseline="0" dirty="0" err="1"/>
              <a:t>Bydd</a:t>
            </a:r>
            <a:r>
              <a:rPr lang="en-GB" b="0" baseline="0" dirty="0"/>
              <a:t> y </a:t>
            </a:r>
            <a:r>
              <a:rPr lang="en-GB" b="0" baseline="0" dirty="0" err="1"/>
              <a:t>sleidiau</a:t>
            </a:r>
            <a:r>
              <a:rPr lang="en-GB" b="0" baseline="0" dirty="0"/>
              <a:t> </a:t>
            </a:r>
            <a:r>
              <a:rPr lang="en-GB" b="0" baseline="0" dirty="0" err="1"/>
              <a:t>nesaf</a:t>
            </a:r>
            <a:r>
              <a:rPr lang="en-GB" b="0" baseline="0" dirty="0"/>
              <a:t> </a:t>
            </a:r>
            <a:r>
              <a:rPr lang="en-GB" b="0" baseline="0" dirty="0" err="1"/>
              <a:t>yn</a:t>
            </a:r>
            <a:r>
              <a:rPr lang="en-GB" b="0" baseline="0" dirty="0"/>
              <a:t> </a:t>
            </a:r>
            <a:r>
              <a:rPr lang="en-GB" b="0" baseline="0" dirty="0" err="1"/>
              <a:t>esbonio’r</a:t>
            </a:r>
            <a:r>
              <a:rPr lang="en-GB" b="0" baseline="0" dirty="0"/>
              <a:t> </a:t>
            </a:r>
            <a:r>
              <a:rPr lang="en-GB" b="0" baseline="0" dirty="0" err="1"/>
              <a:t>rhain</a:t>
            </a:r>
            <a:r>
              <a:rPr lang="en-GB" b="0" baseline="0" dirty="0"/>
              <a:t> </a:t>
            </a:r>
            <a:r>
              <a:rPr lang="en-GB" b="0" baseline="0" dirty="0" err="1"/>
              <a:t>yn</a:t>
            </a:r>
            <a:r>
              <a:rPr lang="en-GB" b="0" baseline="0" dirty="0"/>
              <a:t> </a:t>
            </a:r>
            <a:r>
              <a:rPr lang="en-GB" b="0" baseline="0" dirty="0" err="1"/>
              <a:t>fwy</a:t>
            </a:r>
            <a:r>
              <a:rPr lang="en-GB" b="0" baseline="0" dirty="0"/>
              <a:t> </a:t>
            </a:r>
            <a:r>
              <a:rPr lang="en-GB" b="0" baseline="0" dirty="0" err="1"/>
              <a:t>manwl</a:t>
            </a:r>
            <a:r>
              <a:rPr lang="en-GB" b="0" baseline="0" dirty="0"/>
              <a:t>, </a:t>
            </a:r>
            <a:r>
              <a:rPr lang="en-GB" b="0" baseline="0" dirty="0" err="1"/>
              <a:t>wedyn</a:t>
            </a:r>
            <a:r>
              <a:rPr lang="en-GB" b="0" baseline="0" dirty="0"/>
              <a:t> </a:t>
            </a:r>
            <a:r>
              <a:rPr lang="en-GB" b="0" baseline="0" dirty="0" err="1"/>
              <a:t>byddwn</a:t>
            </a:r>
            <a:r>
              <a:rPr lang="en-GB" b="0" baseline="0" dirty="0"/>
              <a:t> </a:t>
            </a:r>
            <a:r>
              <a:rPr lang="en-GB" b="0" baseline="0" dirty="0" err="1"/>
              <a:t>yn</a:t>
            </a:r>
            <a:r>
              <a:rPr lang="en-GB" b="0" baseline="0" dirty="0"/>
              <a:t> </a:t>
            </a:r>
            <a:r>
              <a:rPr lang="en-GB" b="0" baseline="0" dirty="0" err="1"/>
              <a:t>edrych</a:t>
            </a:r>
            <a:r>
              <a:rPr lang="en-GB" b="0" baseline="0" dirty="0"/>
              <a:t> </a:t>
            </a:r>
            <a:r>
              <a:rPr lang="en-GB" b="0" baseline="0" dirty="0" err="1"/>
              <a:t>ar</a:t>
            </a:r>
            <a:r>
              <a:rPr lang="en-GB" b="0" baseline="0" dirty="0"/>
              <a:t> </a:t>
            </a:r>
            <a:r>
              <a:rPr lang="en-GB" b="0" baseline="0" dirty="0" err="1"/>
              <a:t>astudiaethau</a:t>
            </a:r>
            <a:r>
              <a:rPr lang="en-GB" b="0" baseline="0" dirty="0"/>
              <a:t> </a:t>
            </a:r>
            <a:r>
              <a:rPr lang="en-GB" b="0" baseline="0" dirty="0" err="1"/>
              <a:t>achos</a:t>
            </a:r>
            <a:r>
              <a:rPr lang="en-GB" b="0" baseline="0" dirty="0"/>
              <a:t>.</a:t>
            </a:r>
            <a:endParaRPr lang="en-GB" b="1" dirty="0"/>
          </a:p>
        </p:txBody>
      </p:sp>
    </p:spTree>
    <p:extLst>
      <p:ext uri="{BB962C8B-B14F-4D97-AF65-F5344CB8AC3E}">
        <p14:creationId xmlns:p14="http://schemas.microsoft.com/office/powerpoint/2010/main" val="2934882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Video on Right Way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ENGLISH VIDEO - This video is designed to share with</a:t>
            </a:r>
            <a:r>
              <a:rPr lang="en-GB" baseline="0" dirty="0"/>
              <a:t> pupils to explain what a Rights Based approach means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Activity</a:t>
            </a:r>
            <a:r>
              <a:rPr lang="en-GB" baseline="0" dirty="0"/>
              <a:t> –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a:t>
            </a:r>
            <a:r>
              <a:rPr lang="en-GB" b="0" baseline="0" dirty="0" err="1"/>
              <a:t>Fideo</a:t>
            </a:r>
            <a:r>
              <a:rPr lang="en-GB" b="0" baseline="0" dirty="0"/>
              <a:t> </a:t>
            </a:r>
            <a:r>
              <a:rPr lang="en-GB" b="0" baseline="0" dirty="0" err="1"/>
              <a:t>ar</a:t>
            </a:r>
            <a:r>
              <a:rPr lang="en-GB" b="0" baseline="0" dirty="0"/>
              <a:t> </a:t>
            </a:r>
            <a:r>
              <a:rPr lang="en-GB" b="0" baseline="0" dirty="0" err="1"/>
              <a:t>y</a:t>
            </a:r>
            <a:r>
              <a:rPr lang="en-GB" b="0" baseline="0" dirty="0"/>
              <a:t> </a:t>
            </a:r>
            <a:r>
              <a:rPr lang="en-GB" b="0" baseline="0" dirty="0" err="1"/>
              <a:t>Ffordd</a:t>
            </a:r>
            <a:r>
              <a:rPr lang="en-GB" b="0" baseline="0" dirty="0"/>
              <a:t> </a:t>
            </a:r>
            <a:r>
              <a:rPr lang="en-GB" b="0" baseline="0" dirty="0" err="1"/>
              <a:t>Gywir</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FIDEO SAESNEG a </a:t>
            </a:r>
            <a:r>
              <a:rPr lang="en-GB" b="0" baseline="0" dirty="0" err="1"/>
              <a:t>luniwyd</a:t>
            </a:r>
            <a:r>
              <a:rPr lang="en-GB" b="0" baseline="0" dirty="0"/>
              <a:t> </a:t>
            </a:r>
            <a:r>
              <a:rPr lang="en-GB" b="0" baseline="0" dirty="0" err="1"/>
              <a:t>i’w</a:t>
            </a:r>
            <a:r>
              <a:rPr lang="en-GB" b="0" baseline="0" dirty="0"/>
              <a:t> </a:t>
            </a:r>
            <a:r>
              <a:rPr lang="en-GB" b="0" baseline="0" dirty="0" err="1"/>
              <a:t>rannu</a:t>
            </a:r>
            <a:r>
              <a:rPr lang="en-GB" b="0" baseline="0" dirty="0"/>
              <a:t> </a:t>
            </a:r>
            <a:r>
              <a:rPr lang="en-GB" b="0" baseline="0" dirty="0" err="1"/>
              <a:t>gyda</a:t>
            </a:r>
            <a:r>
              <a:rPr lang="en-GB" b="0" baseline="0" dirty="0"/>
              <a:t> </a:t>
            </a:r>
            <a:r>
              <a:rPr lang="en-GB" b="0" baseline="0" dirty="0" err="1"/>
              <a:t>disgyblion</a:t>
            </a:r>
            <a:r>
              <a:rPr lang="en-GB" b="0" baseline="0" dirty="0"/>
              <a:t> </a:t>
            </a:r>
            <a:r>
              <a:rPr lang="en-GB" b="0" baseline="0" dirty="0" err="1"/>
              <a:t>er</a:t>
            </a:r>
            <a:r>
              <a:rPr lang="en-GB" b="0" baseline="0" dirty="0"/>
              <a:t> </a:t>
            </a:r>
            <a:r>
              <a:rPr lang="en-GB" b="0" baseline="0" dirty="0" err="1"/>
              <a:t>mwyn</a:t>
            </a:r>
            <a:r>
              <a:rPr lang="en-GB" b="0" baseline="0" dirty="0"/>
              <a:t> </a:t>
            </a:r>
            <a:r>
              <a:rPr lang="en-GB" b="0" baseline="0" dirty="0" err="1"/>
              <a:t>esbonio</a:t>
            </a:r>
            <a:r>
              <a:rPr lang="en-GB" b="0" baseline="0" dirty="0"/>
              <a:t> </a:t>
            </a:r>
            <a:r>
              <a:rPr lang="en-GB" b="0" baseline="0" dirty="0" err="1"/>
              <a:t>beth</a:t>
            </a:r>
            <a:r>
              <a:rPr lang="en-GB" b="0" baseline="0" dirty="0"/>
              <a:t> </a:t>
            </a:r>
            <a:r>
              <a:rPr lang="en-GB" b="0" baseline="0" dirty="0" err="1"/>
              <a:t>mae</a:t>
            </a:r>
            <a:r>
              <a:rPr lang="en-GB" b="0" baseline="0" dirty="0"/>
              <a:t>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a:t>
            </a:r>
            <a:r>
              <a:rPr lang="en-GB" b="0" baseline="0" dirty="0" err="1"/>
              <a:t>yn</a:t>
            </a:r>
            <a:r>
              <a:rPr lang="en-GB" b="0" baseline="0" dirty="0"/>
              <a:t> </a:t>
            </a:r>
            <a:r>
              <a:rPr lang="en-GB" b="0" baseline="0" dirty="0" err="1"/>
              <a:t>ei</a:t>
            </a:r>
            <a:r>
              <a:rPr lang="en-GB" b="0" baseline="0" dirty="0"/>
              <a:t> </a:t>
            </a:r>
            <a:r>
              <a:rPr lang="en-GB" b="0" baseline="0" dirty="0" err="1"/>
              <a:t>olygu</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Gweithgaredd</a:t>
            </a:r>
            <a:r>
              <a:rPr lang="en-GB" b="1" baseline="0" dirty="0"/>
              <a:t> </a:t>
            </a:r>
            <a:r>
              <a:rPr lang="en-GB" b="0" baseline="0" dirty="0"/>
              <a:t>- </a:t>
            </a:r>
            <a:r>
              <a:rPr lang="en-GB" b="0" baseline="0" dirty="0" err="1"/>
              <a:t>fideo</a:t>
            </a:r>
            <a:endParaRPr lang="en-GB"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11</a:t>
            </a:fld>
            <a:endParaRPr lang="en-GB"/>
          </a:p>
        </p:txBody>
      </p:sp>
    </p:spTree>
    <p:extLst>
      <p:ext uri="{BB962C8B-B14F-4D97-AF65-F5344CB8AC3E}">
        <p14:creationId xmlns:p14="http://schemas.microsoft.com/office/powerpoint/2010/main" val="300790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WELSH</a:t>
            </a:r>
            <a:r>
              <a:rPr lang="en-GB" baseline="0" dirty="0"/>
              <a:t> VIDEO - </a:t>
            </a:r>
            <a:r>
              <a:rPr lang="en-GB" dirty="0"/>
              <a:t>Show video</a:t>
            </a:r>
          </a:p>
          <a:p>
            <a:endParaRPr lang="en-GB" dirty="0"/>
          </a:p>
          <a:p>
            <a:r>
              <a:rPr lang="en-GB" dirty="0"/>
              <a:t>FIDEO</a:t>
            </a:r>
            <a:r>
              <a:rPr lang="en-GB" baseline="0" dirty="0"/>
              <a:t> CYMRAEG</a:t>
            </a:r>
            <a:endParaRPr lang="en-GB"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12</a:t>
            </a:fld>
            <a:endParaRPr lang="en-GB"/>
          </a:p>
        </p:txBody>
      </p:sp>
    </p:spTree>
    <p:extLst>
      <p:ext uri="{BB962C8B-B14F-4D97-AF65-F5344CB8AC3E}">
        <p14:creationId xmlns:p14="http://schemas.microsoft.com/office/powerpoint/2010/main" val="1831890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Embedding the UNCRC</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The First Principle</a:t>
            </a:r>
            <a:r>
              <a:rPr lang="en-GB" baseline="0" dirty="0"/>
              <a:t> Embedding the UNCRC means Children’s Rights should be at the core of whole school planning and delivery. This requires that all staff in the school, including associate and support staff understand the UNCRC as a framework for the work of the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Ffocws</a:t>
            </a:r>
            <a:r>
              <a:rPr lang="en-GB" b="1" baseline="0" dirty="0"/>
              <a:t> y </a:t>
            </a:r>
            <a:r>
              <a:rPr lang="en-GB" b="1" baseline="0" dirty="0" err="1"/>
              <a:t>Sleid</a:t>
            </a:r>
            <a:r>
              <a:rPr lang="en-GB" b="1" baseline="0" dirty="0"/>
              <a:t> </a:t>
            </a:r>
            <a:r>
              <a:rPr lang="en-GB" b="0" baseline="0" dirty="0"/>
              <a:t>– </a:t>
            </a:r>
            <a:r>
              <a:rPr lang="en-GB" b="0" baseline="0" dirty="0" err="1"/>
              <a:t>Ymgorffori</a:t>
            </a:r>
            <a:r>
              <a:rPr lang="en-GB" b="0" baseline="0" dirty="0"/>
              <a:t> CCUHP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 </a:t>
            </a:r>
            <a:r>
              <a:rPr lang="en-GB" b="0" baseline="0" dirty="0" err="1"/>
              <a:t>Ystyr</a:t>
            </a:r>
            <a:r>
              <a:rPr lang="en-GB" b="0" baseline="0" dirty="0"/>
              <a:t> </a:t>
            </a:r>
            <a:r>
              <a:rPr lang="en-GB" b="0" baseline="0" dirty="0" err="1"/>
              <a:t>yr</a:t>
            </a:r>
            <a:r>
              <a:rPr lang="en-GB" b="0" baseline="0" dirty="0"/>
              <a:t> </a:t>
            </a:r>
            <a:r>
              <a:rPr lang="en-GB" b="0" baseline="0" dirty="0" err="1"/>
              <a:t>Egwyddor</a:t>
            </a:r>
            <a:r>
              <a:rPr lang="en-GB" b="0" baseline="0" dirty="0"/>
              <a:t> </a:t>
            </a:r>
            <a:r>
              <a:rPr lang="en-GB" b="0" baseline="0" dirty="0" err="1"/>
              <a:t>Gyntaf</a:t>
            </a:r>
            <a:r>
              <a:rPr lang="en-GB" b="0" baseline="0" dirty="0"/>
              <a:t> </a:t>
            </a:r>
            <a:r>
              <a:rPr lang="en-GB" b="0" baseline="0" dirty="0" err="1"/>
              <a:t>sy’n</a:t>
            </a:r>
            <a:r>
              <a:rPr lang="en-GB" b="0" baseline="0" dirty="0"/>
              <a:t> </a:t>
            </a:r>
            <a:r>
              <a:rPr lang="en-GB" b="0" baseline="0" dirty="0" err="1"/>
              <a:t>ymgorffori</a:t>
            </a:r>
            <a:r>
              <a:rPr lang="en-GB" b="0" baseline="0" dirty="0"/>
              <a:t> CCUHP </a:t>
            </a:r>
            <a:r>
              <a:rPr lang="en-GB" b="0" baseline="0" dirty="0" err="1"/>
              <a:t>yw</a:t>
            </a:r>
            <a:r>
              <a:rPr lang="en-GB" b="0" baseline="0" dirty="0"/>
              <a:t> y </a:t>
            </a:r>
            <a:r>
              <a:rPr lang="en-GB" b="0" baseline="0" dirty="0" err="1"/>
              <a:t>dylai</a:t>
            </a:r>
            <a:r>
              <a:rPr lang="en-GB" b="0" baseline="0" dirty="0"/>
              <a:t> </a:t>
            </a:r>
            <a:r>
              <a:rPr lang="en-GB" b="0" baseline="0" dirty="0" err="1"/>
              <a:t>Hawliau</a:t>
            </a:r>
            <a:r>
              <a:rPr lang="en-GB" b="0" baseline="0" dirty="0"/>
              <a:t> Plant </a:t>
            </a:r>
            <a:r>
              <a:rPr lang="en-GB" b="0" baseline="0" dirty="0" err="1"/>
              <a:t>fod</a:t>
            </a:r>
            <a:r>
              <a:rPr lang="en-GB" b="0" baseline="0" dirty="0"/>
              <a:t> </a:t>
            </a:r>
            <a:r>
              <a:rPr lang="en-GB" b="0" baseline="0" dirty="0" err="1"/>
              <a:t>yn</a:t>
            </a:r>
            <a:r>
              <a:rPr lang="en-GB" b="0" baseline="0" dirty="0"/>
              <a:t> </a:t>
            </a:r>
            <a:r>
              <a:rPr lang="en-GB" b="0" baseline="0" dirty="0" err="1"/>
              <a:t>greiddiol</a:t>
            </a:r>
            <a:r>
              <a:rPr lang="en-GB" b="0" baseline="0" dirty="0"/>
              <a:t> </a:t>
            </a:r>
            <a:r>
              <a:rPr lang="en-GB" b="0" baseline="0" dirty="0" err="1"/>
              <a:t>i</a:t>
            </a:r>
            <a:r>
              <a:rPr lang="en-GB" b="0" baseline="0" dirty="0"/>
              <a:t> </a:t>
            </a:r>
            <a:r>
              <a:rPr lang="en-GB" b="0" baseline="0" dirty="0" err="1"/>
              <a:t>gynllunio</a:t>
            </a:r>
            <a:r>
              <a:rPr lang="en-GB" b="0" baseline="0" dirty="0"/>
              <a:t> a </a:t>
            </a:r>
            <a:r>
              <a:rPr lang="en-GB" b="0" baseline="0" dirty="0" err="1"/>
              <a:t>chyflawni</a:t>
            </a:r>
            <a:r>
              <a:rPr lang="en-GB" b="0" baseline="0" dirty="0"/>
              <a:t> </a:t>
            </a:r>
            <a:r>
              <a:rPr lang="en-GB" b="0" baseline="0" dirty="0" err="1"/>
              <a:t>ysgol</a:t>
            </a:r>
            <a:r>
              <a:rPr lang="en-GB" b="0" baseline="0" dirty="0"/>
              <a:t> </a:t>
            </a:r>
            <a:r>
              <a:rPr lang="en-GB" b="0" baseline="0" dirty="0" err="1"/>
              <a:t>gyfan</a:t>
            </a:r>
            <a:r>
              <a:rPr lang="en-GB" b="0" baseline="0" dirty="0"/>
              <a:t>. Mae </a:t>
            </a:r>
            <a:r>
              <a:rPr lang="en-GB" b="0" baseline="0" dirty="0" err="1"/>
              <a:t>hyn</a:t>
            </a:r>
            <a:r>
              <a:rPr lang="en-GB" b="0" baseline="0" dirty="0"/>
              <a:t> </a:t>
            </a:r>
            <a:r>
              <a:rPr lang="en-GB" b="0" baseline="0" dirty="0" err="1"/>
              <a:t>yn</a:t>
            </a:r>
            <a:r>
              <a:rPr lang="en-GB" b="0" baseline="0" dirty="0"/>
              <a:t> </a:t>
            </a:r>
            <a:r>
              <a:rPr lang="en-GB" b="0" baseline="0" dirty="0" err="1"/>
              <a:t>gofyn</a:t>
            </a:r>
            <a:r>
              <a:rPr lang="en-GB" b="0" baseline="0" dirty="0"/>
              <a:t> bod </a:t>
            </a:r>
            <a:r>
              <a:rPr lang="en-GB" b="0" baseline="0" dirty="0" err="1"/>
              <a:t>holl</a:t>
            </a:r>
            <a:r>
              <a:rPr lang="en-GB" b="0" baseline="0" dirty="0"/>
              <a:t> staff </a:t>
            </a:r>
            <a:r>
              <a:rPr lang="en-GB" b="0" baseline="0" dirty="0" err="1"/>
              <a:t>yr</a:t>
            </a:r>
            <a:r>
              <a:rPr lang="en-GB" b="0" baseline="0" dirty="0"/>
              <a:t> </a:t>
            </a:r>
            <a:r>
              <a:rPr lang="en-GB" b="0" baseline="0" dirty="0" err="1"/>
              <a:t>ysgol</a:t>
            </a:r>
            <a:r>
              <a:rPr lang="en-GB" b="0" baseline="0" dirty="0"/>
              <a:t>, </a:t>
            </a:r>
            <a:r>
              <a:rPr lang="en-GB" b="0" baseline="0" dirty="0" err="1"/>
              <a:t>gan</a:t>
            </a:r>
            <a:r>
              <a:rPr lang="en-GB" b="0" baseline="0" dirty="0"/>
              <a:t> </a:t>
            </a:r>
            <a:r>
              <a:rPr lang="en-GB" b="0" baseline="0" dirty="0" err="1"/>
              <a:t>gynnwys</a:t>
            </a:r>
            <a:r>
              <a:rPr lang="en-GB" b="0" baseline="0" dirty="0"/>
              <a:t> staff </a:t>
            </a:r>
            <a:r>
              <a:rPr lang="en-GB" b="0" baseline="0" dirty="0" err="1"/>
              <a:t>cyswllt</a:t>
            </a:r>
            <a:r>
              <a:rPr lang="en-GB" b="0" baseline="0" dirty="0"/>
              <a:t> a </a:t>
            </a:r>
            <a:r>
              <a:rPr lang="en-GB" b="0" baseline="0" dirty="0" err="1"/>
              <a:t>chymorth</a:t>
            </a:r>
            <a:r>
              <a:rPr lang="en-GB" b="0" baseline="0" dirty="0"/>
              <a:t>, </a:t>
            </a:r>
            <a:r>
              <a:rPr lang="en-GB" b="0" baseline="0" dirty="0" err="1"/>
              <a:t>yn</a:t>
            </a:r>
            <a:r>
              <a:rPr lang="en-GB" b="0" baseline="0" dirty="0"/>
              <a:t> </a:t>
            </a:r>
            <a:r>
              <a:rPr lang="en-GB" b="0" baseline="0" dirty="0" err="1"/>
              <a:t>deall</a:t>
            </a:r>
            <a:r>
              <a:rPr lang="en-GB" b="0" baseline="0" dirty="0"/>
              <a:t> CCUHP </a:t>
            </a:r>
            <a:r>
              <a:rPr lang="en-GB" b="0" baseline="0" dirty="0" err="1"/>
              <a:t>fel</a:t>
            </a:r>
            <a:r>
              <a:rPr lang="en-GB" b="0" baseline="0" dirty="0"/>
              <a:t> </a:t>
            </a:r>
            <a:r>
              <a:rPr lang="en-GB" b="0" baseline="0" dirty="0" err="1"/>
              <a:t>fframwaith</a:t>
            </a:r>
            <a:r>
              <a:rPr lang="en-GB" b="0" baseline="0" dirty="0"/>
              <a:t> </a:t>
            </a:r>
            <a:r>
              <a:rPr lang="en-GB" b="0" baseline="0" dirty="0" err="1"/>
              <a:t>ar</a:t>
            </a:r>
            <a:r>
              <a:rPr lang="en-GB" b="0" baseline="0" dirty="0"/>
              <a:t> </a:t>
            </a:r>
            <a:r>
              <a:rPr lang="en-GB" b="0" baseline="0" dirty="0" err="1"/>
              <a:t>gyfer</a:t>
            </a:r>
            <a:r>
              <a:rPr lang="en-GB" b="0" baseline="0" dirty="0"/>
              <a:t> </a:t>
            </a:r>
            <a:r>
              <a:rPr lang="en-GB" b="0" baseline="0" dirty="0" err="1"/>
              <a:t>gwaith</a:t>
            </a:r>
            <a:r>
              <a:rPr lang="en-GB" b="0" baseline="0" dirty="0"/>
              <a:t> </a:t>
            </a:r>
            <a:r>
              <a:rPr lang="en-GB" b="0" baseline="0" dirty="0" err="1"/>
              <a:t>yr</a:t>
            </a:r>
            <a:r>
              <a:rPr lang="en-GB" b="0" baseline="0" dirty="0"/>
              <a:t> </a:t>
            </a:r>
            <a:r>
              <a:rPr lang="en-GB" b="0" baseline="0" dirty="0" err="1"/>
              <a:t>ysgol</a:t>
            </a:r>
            <a:r>
              <a:rPr lang="en-GB" b="0" baseline="0" dirty="0"/>
              <a:t>. </a:t>
            </a:r>
            <a:endParaRPr lang="en-GB" b="1" dirty="0"/>
          </a:p>
          <a:p>
            <a:endParaRPr lang="en-GB"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13</a:t>
            </a:fld>
            <a:endParaRPr lang="en-GB"/>
          </a:p>
        </p:txBody>
      </p:sp>
    </p:spTree>
    <p:extLst>
      <p:ext uri="{BB962C8B-B14F-4D97-AF65-F5344CB8AC3E}">
        <p14:creationId xmlns:p14="http://schemas.microsoft.com/office/powerpoint/2010/main" val="1821411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quote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Here</a:t>
            </a:r>
            <a:r>
              <a:rPr lang="en-GB" baseline="0" dirty="0"/>
              <a:t> is an example of a quote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a:t>
            </a:r>
            <a:r>
              <a:rPr lang="en-GB" b="0" baseline="0" dirty="0" err="1"/>
              <a:t>dyfyniad</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err="1"/>
              <a:t>Dyma</a:t>
            </a:r>
            <a:r>
              <a:rPr lang="en-GB" b="0" baseline="0" dirty="0"/>
              <a:t> </a:t>
            </a:r>
            <a:r>
              <a:rPr lang="en-GB" b="0" baseline="0" dirty="0" err="1"/>
              <a:t>enghraifft</a:t>
            </a:r>
            <a:r>
              <a:rPr lang="en-GB" b="0" baseline="0" dirty="0"/>
              <a:t> </a:t>
            </a:r>
            <a:r>
              <a:rPr lang="en-GB" b="0" baseline="0" dirty="0" err="1"/>
              <a:t>o</a:t>
            </a:r>
            <a:r>
              <a:rPr lang="en-GB" b="0" baseline="0" dirty="0"/>
              <a:t> </a:t>
            </a:r>
            <a:r>
              <a:rPr lang="en-GB" b="0" baseline="0" dirty="0" err="1"/>
              <a:t>ddyfyniad</a:t>
            </a:r>
            <a:endParaRPr lang="en-GB" b="1" dirty="0"/>
          </a:p>
        </p:txBody>
      </p:sp>
    </p:spTree>
    <p:extLst>
      <p:ext uri="{BB962C8B-B14F-4D97-AF65-F5344CB8AC3E}">
        <p14:creationId xmlns:p14="http://schemas.microsoft.com/office/powerpoint/2010/main" val="1589181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Video example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Here is an example of  rights in practice</a:t>
            </a:r>
            <a:r>
              <a:rPr lang="en-GB" baseline="0" dirty="0"/>
              <a:t> in a primary school setting – this is from </a:t>
            </a:r>
            <a:r>
              <a:rPr lang="en-GB" baseline="0" dirty="0" err="1"/>
              <a:t>Hafod</a:t>
            </a:r>
            <a:r>
              <a:rPr lang="en-GB" baseline="0" dirty="0"/>
              <a:t> Primary School in Swansea which has embedded rights into practice and here staff and pupils explain how important this is to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Activity</a:t>
            </a:r>
            <a:r>
              <a:rPr lang="en-GB" baseline="0" dirty="0"/>
              <a:t> –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Ffocws</a:t>
            </a:r>
            <a:r>
              <a:rPr lang="en-GB" b="1" baseline="0" dirty="0"/>
              <a:t> y </a:t>
            </a:r>
            <a:r>
              <a:rPr lang="en-GB" b="1" baseline="0" dirty="0" err="1"/>
              <a:t>Sleid</a:t>
            </a:r>
            <a:r>
              <a:rPr lang="en-GB" b="1" baseline="0" dirty="0"/>
              <a:t> </a:t>
            </a:r>
            <a:r>
              <a:rPr lang="en-GB" b="0" baseline="0" dirty="0"/>
              <a:t>– </a:t>
            </a:r>
            <a:r>
              <a:rPr lang="en-GB" b="0" baseline="0" dirty="0" err="1"/>
              <a:t>Enghraifft</a:t>
            </a:r>
            <a:r>
              <a:rPr lang="en-GB" b="0" baseline="0" dirty="0"/>
              <a:t> o </a:t>
            </a:r>
            <a:r>
              <a:rPr lang="en-GB" b="0" baseline="0" dirty="0" err="1"/>
              <a:t>fideo</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err="1"/>
              <a:t>Dyma</a:t>
            </a:r>
            <a:r>
              <a:rPr lang="en-GB" b="0" baseline="0" dirty="0"/>
              <a:t> </a:t>
            </a:r>
            <a:r>
              <a:rPr lang="en-GB" b="0" baseline="0" dirty="0" err="1"/>
              <a:t>enghraifft</a:t>
            </a:r>
            <a:r>
              <a:rPr lang="en-GB" b="0" baseline="0" dirty="0"/>
              <a:t> </a:t>
            </a:r>
            <a:r>
              <a:rPr lang="en-GB" b="0" baseline="0" dirty="0" err="1"/>
              <a:t>o</a:t>
            </a:r>
            <a:r>
              <a:rPr lang="en-GB" b="0" baseline="0" dirty="0"/>
              <a:t> </a:t>
            </a:r>
            <a:r>
              <a:rPr lang="en-GB" b="0" baseline="0" dirty="0" err="1"/>
              <a:t>hawliau</a:t>
            </a:r>
            <a:r>
              <a:rPr lang="en-GB" b="0" baseline="0" dirty="0"/>
              <a:t> </a:t>
            </a:r>
            <a:r>
              <a:rPr lang="en-GB" b="0" baseline="0" dirty="0" err="1"/>
              <a:t>ar</a:t>
            </a:r>
            <a:r>
              <a:rPr lang="en-GB" b="0" baseline="0" dirty="0"/>
              <a:t> </a:t>
            </a:r>
            <a:r>
              <a:rPr lang="en-GB" b="0" baseline="0" dirty="0" err="1"/>
              <a:t>waith</a:t>
            </a:r>
            <a:r>
              <a:rPr lang="en-GB" b="0" baseline="0" dirty="0"/>
              <a:t> </a:t>
            </a:r>
            <a:r>
              <a:rPr lang="en-GB" b="0" baseline="0" dirty="0" err="1"/>
              <a:t>mewn</a:t>
            </a:r>
            <a:r>
              <a:rPr lang="en-GB" b="0" baseline="0" dirty="0"/>
              <a:t> </a:t>
            </a:r>
            <a:r>
              <a:rPr lang="en-GB" b="0" baseline="0" dirty="0" err="1"/>
              <a:t>cyd-destun</a:t>
            </a:r>
            <a:r>
              <a:rPr lang="en-GB" b="0" baseline="0" dirty="0"/>
              <a:t> </a:t>
            </a:r>
            <a:r>
              <a:rPr lang="en-GB" b="0" baseline="0" dirty="0" err="1"/>
              <a:t>ysgol</a:t>
            </a:r>
            <a:r>
              <a:rPr lang="en-GB" b="0" baseline="0" dirty="0"/>
              <a:t> </a:t>
            </a:r>
            <a:r>
              <a:rPr lang="en-GB" b="0" baseline="0" dirty="0" err="1"/>
              <a:t>gynradd</a:t>
            </a:r>
            <a:r>
              <a:rPr lang="en-GB" b="0" baseline="0" dirty="0"/>
              <a:t> – </a:t>
            </a:r>
            <a:r>
              <a:rPr lang="en-GB" b="0" baseline="0" dirty="0" err="1"/>
              <a:t>sef</a:t>
            </a:r>
            <a:r>
              <a:rPr lang="en-GB" b="0" baseline="0" dirty="0"/>
              <a:t> </a:t>
            </a:r>
            <a:r>
              <a:rPr lang="en-GB" b="0" baseline="0" dirty="0" err="1"/>
              <a:t>Ysgol</a:t>
            </a:r>
            <a:r>
              <a:rPr lang="en-GB" b="0" baseline="0" dirty="0"/>
              <a:t> </a:t>
            </a:r>
            <a:r>
              <a:rPr lang="en-GB" b="0" baseline="0" dirty="0" err="1"/>
              <a:t>Gynradd</a:t>
            </a:r>
            <a:r>
              <a:rPr lang="en-GB" b="0" baseline="0" dirty="0"/>
              <a:t> yr </a:t>
            </a:r>
            <a:r>
              <a:rPr lang="en-GB" b="0" baseline="0" dirty="0" err="1"/>
              <a:t>Hafod</a:t>
            </a:r>
            <a:r>
              <a:rPr lang="en-GB" b="0" baseline="0" dirty="0"/>
              <a:t> </a:t>
            </a:r>
            <a:r>
              <a:rPr lang="en-GB" b="0" baseline="0" dirty="0" err="1"/>
              <a:t>yn</a:t>
            </a:r>
            <a:r>
              <a:rPr lang="en-GB" b="0" baseline="0" dirty="0"/>
              <a:t> </a:t>
            </a:r>
            <a:r>
              <a:rPr lang="en-GB" b="0" baseline="0" dirty="0" err="1"/>
              <a:t>Abertawe</a:t>
            </a:r>
            <a:r>
              <a:rPr lang="en-GB" b="0" baseline="0" dirty="0"/>
              <a:t> </a:t>
            </a:r>
            <a:r>
              <a:rPr lang="en-GB" b="0" baseline="0" dirty="0" err="1"/>
              <a:t>sydd</a:t>
            </a:r>
            <a:r>
              <a:rPr lang="en-GB" b="0" baseline="0" dirty="0"/>
              <a:t> </a:t>
            </a:r>
            <a:r>
              <a:rPr lang="en-GB" b="0" baseline="0" dirty="0" err="1"/>
              <a:t>wedi</a:t>
            </a:r>
            <a:r>
              <a:rPr lang="en-GB" b="0" baseline="0" dirty="0"/>
              <a:t> </a:t>
            </a:r>
            <a:r>
              <a:rPr lang="en-GB" b="0" baseline="0" dirty="0" err="1"/>
              <a:t>ymgorffori</a:t>
            </a:r>
            <a:r>
              <a:rPr lang="en-GB" b="0" baseline="0" dirty="0"/>
              <a:t> </a:t>
            </a:r>
            <a:r>
              <a:rPr lang="en-GB" b="0" baseline="0" dirty="0" err="1"/>
              <a:t>hawliau</a:t>
            </a:r>
            <a:r>
              <a:rPr lang="en-GB" b="0" baseline="0" dirty="0"/>
              <a:t> </a:t>
            </a:r>
            <a:r>
              <a:rPr lang="en-GB" b="0" baseline="0" dirty="0" err="1"/>
              <a:t>yn</a:t>
            </a:r>
            <a:r>
              <a:rPr lang="en-GB" b="0" baseline="0" dirty="0"/>
              <a:t> </a:t>
            </a:r>
            <a:r>
              <a:rPr lang="en-GB" b="0" baseline="0" dirty="0" err="1"/>
              <a:t>eu</a:t>
            </a:r>
            <a:r>
              <a:rPr lang="en-GB" b="0" baseline="0" dirty="0"/>
              <a:t> </a:t>
            </a:r>
            <a:r>
              <a:rPr lang="en-GB" b="0" baseline="0" dirty="0" err="1"/>
              <a:t>hymarfer</a:t>
            </a:r>
            <a:r>
              <a:rPr lang="en-GB" b="0" baseline="0" dirty="0"/>
              <a:t>, ac </a:t>
            </a:r>
            <a:r>
              <a:rPr lang="en-GB" b="0" baseline="0" dirty="0" err="1"/>
              <a:t>yma</a:t>
            </a:r>
            <a:r>
              <a:rPr lang="en-GB" b="0" baseline="0" dirty="0"/>
              <a:t> </a:t>
            </a:r>
            <a:r>
              <a:rPr lang="en-GB" b="0" baseline="0" dirty="0" err="1"/>
              <a:t>mae’r</a:t>
            </a:r>
            <a:r>
              <a:rPr lang="en-GB" b="0" baseline="0" dirty="0"/>
              <a:t> staff </a:t>
            </a:r>
            <a:r>
              <a:rPr lang="en-GB" b="0" baseline="0" dirty="0" err="1"/>
              <a:t>a’r</a:t>
            </a:r>
            <a:r>
              <a:rPr lang="en-GB" b="0" baseline="0" dirty="0"/>
              <a:t> </a:t>
            </a:r>
            <a:r>
              <a:rPr lang="en-GB" b="0" baseline="0" dirty="0" err="1"/>
              <a:t>disgyblion</a:t>
            </a:r>
            <a:r>
              <a:rPr lang="en-GB" b="0" baseline="0" dirty="0"/>
              <a:t> </a:t>
            </a:r>
            <a:r>
              <a:rPr lang="en-GB" b="0" baseline="0" dirty="0" err="1"/>
              <a:t>yn</a:t>
            </a:r>
            <a:r>
              <a:rPr lang="en-GB" b="0" baseline="0" dirty="0"/>
              <a:t> </a:t>
            </a:r>
            <a:r>
              <a:rPr lang="en-GB" b="0" baseline="0" dirty="0" err="1"/>
              <a:t>esbonio</a:t>
            </a:r>
            <a:r>
              <a:rPr lang="en-GB" b="0" baseline="0" dirty="0"/>
              <a:t> pa </a:t>
            </a:r>
            <a:r>
              <a:rPr lang="en-GB" b="0" baseline="0" dirty="0" err="1"/>
              <a:t>mor</a:t>
            </a:r>
            <a:r>
              <a:rPr lang="en-GB" b="0" baseline="0" dirty="0"/>
              <a:t> </a:t>
            </a:r>
            <a:r>
              <a:rPr lang="en-GB" b="0" baseline="0" dirty="0" err="1"/>
              <a:t>bwysig</a:t>
            </a:r>
            <a:r>
              <a:rPr lang="en-GB" b="0" baseline="0" dirty="0"/>
              <a:t> </a:t>
            </a:r>
            <a:r>
              <a:rPr lang="en-GB" b="0" baseline="0" dirty="0" err="1"/>
              <a:t>yw</a:t>
            </a:r>
            <a:r>
              <a:rPr lang="en-GB" b="0" baseline="0" dirty="0"/>
              <a:t> </a:t>
            </a:r>
            <a:r>
              <a:rPr lang="en-GB" b="0" baseline="0" dirty="0" err="1"/>
              <a:t>hynny</a:t>
            </a:r>
            <a:r>
              <a:rPr lang="en-GB" b="0" baseline="0" dirty="0"/>
              <a:t> </a:t>
            </a:r>
            <a:r>
              <a:rPr lang="en-GB" b="0" baseline="0" dirty="0" err="1"/>
              <a:t>iddyn</a:t>
            </a:r>
            <a:r>
              <a:rPr lang="en-GB" b="0" baseline="0" dirty="0"/>
              <a:t> </a:t>
            </a:r>
            <a:r>
              <a:rPr lang="en-GB" b="0" baseline="0" dirty="0" err="1"/>
              <a:t>nhw</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Gweithgaredd</a:t>
            </a:r>
            <a:r>
              <a:rPr lang="en-GB" b="1" baseline="0" dirty="0"/>
              <a:t> </a:t>
            </a:r>
            <a:r>
              <a:rPr lang="en-GB" b="0" baseline="0" dirty="0"/>
              <a:t>- </a:t>
            </a:r>
            <a:r>
              <a:rPr lang="en-GB" b="0" baseline="0" dirty="0" err="1"/>
              <a:t>Fideo</a:t>
            </a:r>
            <a:endParaRPr lang="en-GB"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15</a:t>
            </a:fld>
            <a:endParaRPr lang="en-GB"/>
          </a:p>
        </p:txBody>
      </p:sp>
    </p:spTree>
    <p:extLst>
      <p:ext uri="{BB962C8B-B14F-4D97-AF65-F5344CB8AC3E}">
        <p14:creationId xmlns:p14="http://schemas.microsoft.com/office/powerpoint/2010/main" val="1207222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Equality and Non-Discrimination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The Second principle</a:t>
            </a:r>
            <a:r>
              <a:rPr lang="en-GB" baseline="0" dirty="0"/>
              <a:t> – Equality and Non- Discrimination – is about ensuring that every child has an equal opportunity to make the most of their talents and develop to their fullest potential, and that no child has to endure poor life chances because of discrimination.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Ffocws</a:t>
            </a:r>
            <a:r>
              <a:rPr lang="en-GB" b="1" baseline="0" dirty="0"/>
              <a:t> y </a:t>
            </a:r>
            <a:r>
              <a:rPr lang="en-GB" b="1" baseline="0" dirty="0" err="1"/>
              <a:t>Sleid</a:t>
            </a:r>
            <a:r>
              <a:rPr lang="en-GB" b="1" baseline="0" dirty="0"/>
              <a:t> </a:t>
            </a:r>
            <a:r>
              <a:rPr lang="en-GB" b="0" baseline="0" dirty="0"/>
              <a:t>– </a:t>
            </a:r>
            <a:r>
              <a:rPr lang="en-GB" b="0" baseline="0" dirty="0" err="1"/>
              <a:t>Cydraddoldeb</a:t>
            </a:r>
            <a:r>
              <a:rPr lang="en-GB" b="0" baseline="0" dirty="0"/>
              <a:t> a </a:t>
            </a:r>
            <a:r>
              <a:rPr lang="en-GB" b="0" baseline="0" dirty="0" err="1"/>
              <a:t>Pheidio</a:t>
            </a:r>
            <a:r>
              <a:rPr lang="en-GB" b="0" baseline="0" dirty="0"/>
              <a:t> â </a:t>
            </a:r>
            <a:r>
              <a:rPr lang="en-GB" b="0" baseline="0" dirty="0" err="1"/>
              <a:t>Chamwahaniaethu</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Cyd-destun</a:t>
            </a:r>
            <a:r>
              <a:rPr lang="en-GB" b="1" baseline="0" dirty="0"/>
              <a:t> </a:t>
            </a:r>
            <a:r>
              <a:rPr lang="en-GB" b="0" baseline="0" dirty="0" err="1"/>
              <a:t>Ystyr</a:t>
            </a:r>
            <a:r>
              <a:rPr lang="en-GB" b="0" baseline="0" dirty="0"/>
              <a:t> </a:t>
            </a:r>
            <a:r>
              <a:rPr lang="en-GB" b="0" baseline="0" dirty="0" err="1"/>
              <a:t>yr</a:t>
            </a:r>
            <a:r>
              <a:rPr lang="en-GB" b="0" baseline="0" dirty="0"/>
              <a:t> ail </a:t>
            </a:r>
            <a:r>
              <a:rPr lang="en-GB" b="0" baseline="0" dirty="0" err="1"/>
              <a:t>egwyddor</a:t>
            </a:r>
            <a:r>
              <a:rPr lang="en-GB" b="0" baseline="0" dirty="0"/>
              <a:t> – </a:t>
            </a:r>
            <a:r>
              <a:rPr lang="en-GB" b="0" baseline="0" dirty="0" err="1"/>
              <a:t>Cydraddoldeb</a:t>
            </a:r>
            <a:r>
              <a:rPr lang="en-GB" b="0" baseline="0" dirty="0"/>
              <a:t> a </a:t>
            </a:r>
            <a:r>
              <a:rPr lang="en-GB" b="0" baseline="0" dirty="0" err="1"/>
              <a:t>Pheidio</a:t>
            </a:r>
            <a:r>
              <a:rPr lang="en-GB" b="0" baseline="0" dirty="0"/>
              <a:t> â </a:t>
            </a:r>
            <a:r>
              <a:rPr lang="en-GB" b="0" baseline="0" dirty="0" err="1"/>
              <a:t>Chamwahaniaethu</a:t>
            </a:r>
            <a:r>
              <a:rPr lang="en-GB" b="0" baseline="0" dirty="0"/>
              <a:t> – </a:t>
            </a:r>
            <a:r>
              <a:rPr lang="en-GB" b="0" baseline="0" dirty="0" err="1"/>
              <a:t>yw</a:t>
            </a:r>
            <a:r>
              <a:rPr lang="en-GB" b="0" baseline="0" dirty="0"/>
              <a:t> </a:t>
            </a:r>
            <a:r>
              <a:rPr lang="en-GB" b="0" baseline="0" dirty="0" err="1"/>
              <a:t>sicrhau</a:t>
            </a:r>
            <a:r>
              <a:rPr lang="en-GB" b="0" baseline="0" dirty="0"/>
              <a:t> bod </a:t>
            </a:r>
            <a:r>
              <a:rPr lang="en-GB" b="0" baseline="0" dirty="0" err="1"/>
              <a:t>pob</a:t>
            </a:r>
            <a:r>
              <a:rPr lang="en-GB" b="0" baseline="0" dirty="0"/>
              <a:t> </a:t>
            </a:r>
            <a:r>
              <a:rPr lang="en-GB" b="0" baseline="0" dirty="0" err="1"/>
              <a:t>plentyn</a:t>
            </a:r>
            <a:r>
              <a:rPr lang="en-GB" b="0" baseline="0" dirty="0"/>
              <a:t> </a:t>
            </a:r>
            <a:r>
              <a:rPr lang="en-GB" b="0" baseline="0" dirty="0" err="1"/>
              <a:t>yn</a:t>
            </a:r>
            <a:r>
              <a:rPr lang="en-GB" b="0" baseline="0" dirty="0"/>
              <a:t> </a:t>
            </a:r>
            <a:r>
              <a:rPr lang="en-GB" b="0" baseline="0" dirty="0" err="1"/>
              <a:t>cael</a:t>
            </a:r>
            <a:r>
              <a:rPr lang="en-GB" b="0" baseline="0" dirty="0"/>
              <a:t> </a:t>
            </a:r>
            <a:r>
              <a:rPr lang="en-GB" b="0" baseline="0" dirty="0" err="1"/>
              <a:t>cyfle</a:t>
            </a:r>
            <a:r>
              <a:rPr lang="en-GB" b="0" baseline="0" dirty="0"/>
              <a:t> </a:t>
            </a:r>
            <a:r>
              <a:rPr lang="en-GB" b="0" baseline="0" dirty="0" err="1"/>
              <a:t>cyfartal</a:t>
            </a:r>
            <a:r>
              <a:rPr lang="en-GB" b="0" baseline="0" dirty="0"/>
              <a:t> </a:t>
            </a:r>
            <a:r>
              <a:rPr lang="en-GB" b="0" baseline="0" dirty="0" err="1"/>
              <a:t>i</a:t>
            </a:r>
            <a:r>
              <a:rPr lang="en-GB" b="0" baseline="0" dirty="0"/>
              <a:t> </a:t>
            </a:r>
            <a:r>
              <a:rPr lang="en-GB" b="0" baseline="0" dirty="0" err="1"/>
              <a:t>fanteisio’n</a:t>
            </a:r>
            <a:r>
              <a:rPr lang="en-GB" b="0" baseline="0" dirty="0"/>
              <a:t> </a:t>
            </a:r>
            <a:r>
              <a:rPr lang="en-GB" b="0" baseline="0" dirty="0" err="1"/>
              <a:t>llawn</a:t>
            </a:r>
            <a:r>
              <a:rPr lang="en-GB" b="0" baseline="0" dirty="0"/>
              <a:t> </a:t>
            </a:r>
            <a:r>
              <a:rPr lang="en-GB" b="0" baseline="0" dirty="0" err="1"/>
              <a:t>ar</a:t>
            </a:r>
            <a:r>
              <a:rPr lang="en-GB" b="0" baseline="0" dirty="0"/>
              <a:t> </a:t>
            </a:r>
            <a:r>
              <a:rPr lang="en-GB" b="0" baseline="0" dirty="0" err="1"/>
              <a:t>eu</a:t>
            </a:r>
            <a:r>
              <a:rPr lang="en-GB" b="0" baseline="0" dirty="0"/>
              <a:t> </a:t>
            </a:r>
            <a:r>
              <a:rPr lang="en-GB" b="0" baseline="0" dirty="0" err="1"/>
              <a:t>doniau</a:t>
            </a:r>
            <a:r>
              <a:rPr lang="en-GB" b="0" baseline="0" dirty="0"/>
              <a:t> a </a:t>
            </a:r>
            <a:r>
              <a:rPr lang="en-GB" b="0" baseline="0" dirty="0" err="1"/>
              <a:t>datblygu</a:t>
            </a:r>
            <a:r>
              <a:rPr lang="en-GB" b="0" baseline="0" dirty="0"/>
              <a:t> </a:t>
            </a:r>
            <a:r>
              <a:rPr lang="en-GB" b="0" baseline="0" dirty="0" err="1"/>
              <a:t>hyd</a:t>
            </a:r>
            <a:r>
              <a:rPr lang="en-GB" b="0" baseline="0" dirty="0"/>
              <a:t> </a:t>
            </a:r>
            <a:r>
              <a:rPr lang="en-GB" b="0" baseline="0" dirty="0" err="1"/>
              <a:t>eithaf</a:t>
            </a:r>
            <a:r>
              <a:rPr lang="en-GB" b="0" baseline="0" dirty="0"/>
              <a:t> </a:t>
            </a:r>
            <a:r>
              <a:rPr lang="en-GB" b="0" baseline="0" dirty="0" err="1"/>
              <a:t>eu</a:t>
            </a:r>
            <a:r>
              <a:rPr lang="en-GB" b="0" baseline="0" dirty="0"/>
              <a:t> </a:t>
            </a:r>
            <a:r>
              <a:rPr lang="en-GB" b="0" baseline="0" dirty="0" err="1"/>
              <a:t>potensial</a:t>
            </a:r>
            <a:r>
              <a:rPr lang="en-GB" b="0" baseline="0" dirty="0"/>
              <a:t>, ac </a:t>
            </a:r>
            <a:r>
              <a:rPr lang="en-GB" b="0" baseline="0" dirty="0" err="1"/>
              <a:t>nad</a:t>
            </a:r>
            <a:r>
              <a:rPr lang="en-GB" b="0" baseline="0" dirty="0"/>
              <a:t> </a:t>
            </a:r>
            <a:r>
              <a:rPr lang="en-GB" b="0" baseline="0" dirty="0" err="1"/>
              <a:t>oes</a:t>
            </a:r>
            <a:r>
              <a:rPr lang="en-GB" b="0" baseline="0" dirty="0"/>
              <a:t> </a:t>
            </a:r>
            <a:r>
              <a:rPr lang="en-GB" b="0" baseline="0" dirty="0" err="1"/>
              <a:t>rhaid</a:t>
            </a:r>
            <a:r>
              <a:rPr lang="en-GB" b="0" baseline="0" dirty="0"/>
              <a:t> </a:t>
            </a:r>
            <a:r>
              <a:rPr lang="en-GB" b="0" baseline="0" dirty="0" err="1"/>
              <a:t>i</a:t>
            </a:r>
            <a:r>
              <a:rPr lang="en-GB" b="0" baseline="0" dirty="0"/>
              <a:t> </a:t>
            </a:r>
            <a:r>
              <a:rPr lang="en-GB" b="0" baseline="0" dirty="0" err="1"/>
              <a:t>unrhyw</a:t>
            </a:r>
            <a:r>
              <a:rPr lang="en-GB" b="0" baseline="0" dirty="0"/>
              <a:t> </a:t>
            </a:r>
            <a:r>
              <a:rPr lang="en-GB" b="0" baseline="0" dirty="0" err="1"/>
              <a:t>blentyn</a:t>
            </a:r>
            <a:r>
              <a:rPr lang="en-GB" b="0" baseline="0" dirty="0"/>
              <a:t> </a:t>
            </a:r>
            <a:r>
              <a:rPr lang="en-GB" b="0" baseline="0" dirty="0" err="1"/>
              <a:t>oddef</a:t>
            </a:r>
            <a:r>
              <a:rPr lang="en-GB" b="0" baseline="0" dirty="0"/>
              <a:t> </a:t>
            </a:r>
            <a:r>
              <a:rPr lang="en-GB" b="0" baseline="0" dirty="0" err="1"/>
              <a:t>cyfleoedd</a:t>
            </a:r>
            <a:r>
              <a:rPr lang="en-GB" b="0" baseline="0" dirty="0"/>
              <a:t> </a:t>
            </a:r>
            <a:r>
              <a:rPr lang="en-GB" b="0" baseline="0" dirty="0" err="1"/>
              <a:t>gwael</a:t>
            </a:r>
            <a:r>
              <a:rPr lang="en-GB" b="0" baseline="0" dirty="0"/>
              <a:t> </a:t>
            </a:r>
            <a:r>
              <a:rPr lang="en-GB" b="0" baseline="0" dirty="0" err="1"/>
              <a:t>mewn</a:t>
            </a:r>
            <a:r>
              <a:rPr lang="en-GB" b="0" baseline="0" dirty="0"/>
              <a:t> </a:t>
            </a:r>
            <a:r>
              <a:rPr lang="en-GB" b="0" baseline="0" dirty="0" err="1"/>
              <a:t>bywyd</a:t>
            </a:r>
            <a:r>
              <a:rPr lang="en-GB" b="0" baseline="0" dirty="0"/>
              <a:t> </a:t>
            </a:r>
            <a:r>
              <a:rPr lang="en-GB" b="0" baseline="0" dirty="0" err="1"/>
              <a:t>oherwydd</a:t>
            </a:r>
            <a:r>
              <a:rPr lang="en-GB" b="0" baseline="0" dirty="0"/>
              <a:t> </a:t>
            </a:r>
            <a:r>
              <a:rPr lang="en-GB" b="0" baseline="0" dirty="0" err="1"/>
              <a:t>camwahaniaethu</a:t>
            </a:r>
            <a:r>
              <a:rPr lang="en-GB" b="0" baseline="0" dirty="0"/>
              <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16</a:t>
            </a:fld>
            <a:endParaRPr lang="en-GB"/>
          </a:p>
        </p:txBody>
      </p:sp>
    </p:spTree>
    <p:extLst>
      <p:ext uri="{BB962C8B-B14F-4D97-AF65-F5344CB8AC3E}">
        <p14:creationId xmlns:p14="http://schemas.microsoft.com/office/powerpoint/2010/main" val="3722844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Focus of Slide – </a:t>
            </a:r>
            <a:r>
              <a:rPr lang="en-GB" sz="1200" b="0" baseline="0" dirty="0" err="1"/>
              <a:t>Childrens</a:t>
            </a:r>
            <a:r>
              <a:rPr lang="en-GB" sz="1200" b="0" baseline="0" dirty="0"/>
              <a:t> Commissioner’s work to address Bullying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Context </a:t>
            </a:r>
            <a:r>
              <a:rPr lang="en-GB" sz="1200" dirty="0"/>
              <a:t>Some examples of work</a:t>
            </a:r>
            <a:r>
              <a:rPr lang="en-GB" sz="1200" baseline="0" dirty="0"/>
              <a:t> that the Children’s Commissioner’s office has done directly on this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Many </a:t>
            </a:r>
            <a:r>
              <a:rPr lang="en-GB" sz="1200" baseline="0" dirty="0"/>
              <a:t>children feel discriminated against, and b</a:t>
            </a:r>
            <a:r>
              <a:rPr lang="en-GB" sz="1200" dirty="0"/>
              <a:t>ullying</a:t>
            </a:r>
            <a:r>
              <a:rPr lang="en-GB" sz="1200" baseline="0" dirty="0"/>
              <a:t> was identified the most important issue for Children and Young people when Sally Holland started her post. The Commissioner’s office asked over 2000 children across Wales about their experiences of bullying in 2017, and found that difference was seen as one of the main reasons a child is bullied. It looked at how schools and national Government can improve the experiences of children across Wales </a:t>
            </a:r>
            <a:r>
              <a:rPr lang="en-GB" sz="1100" b="0" i="0" kern="1200" dirty="0">
                <a:solidFill>
                  <a:schemeClr val="tx1"/>
                </a:solidFill>
                <a:effectLst/>
                <a:latin typeface="+mn-lt"/>
                <a:ea typeface="+mn-ea"/>
                <a:cs typeface="+mn-cs"/>
              </a:rPr>
              <a:t>. </a:t>
            </a:r>
            <a:r>
              <a:rPr lang="en-GB" sz="1100" b="1" i="0" kern="1200" dirty="0">
                <a:solidFill>
                  <a:schemeClr val="tx1"/>
                </a:solidFill>
                <a:effectLst/>
                <a:latin typeface="+mn-lt"/>
                <a:ea typeface="+mn-ea"/>
                <a:cs typeface="+mn-cs"/>
              </a:rPr>
              <a:t>Lesson plans around this issue</a:t>
            </a:r>
            <a:r>
              <a:rPr lang="en-GB" sz="1100" b="1" i="0" kern="1200" baseline="0" dirty="0">
                <a:solidFill>
                  <a:schemeClr val="tx1"/>
                </a:solidFill>
                <a:effectLst/>
                <a:latin typeface="+mn-lt"/>
                <a:ea typeface="+mn-ea"/>
                <a:cs typeface="+mn-cs"/>
              </a:rPr>
              <a:t> can be found on our website under Our Schemes – Primary/Secondary – Useful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1"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kern="1200" baseline="0" dirty="0" err="1">
                <a:solidFill>
                  <a:schemeClr val="tx1"/>
                </a:solidFill>
                <a:effectLst/>
                <a:latin typeface="+mn-lt"/>
                <a:ea typeface="+mn-ea"/>
                <a:cs typeface="+mn-cs"/>
              </a:rPr>
              <a:t>Ffocws</a:t>
            </a:r>
            <a:r>
              <a:rPr lang="en-GB" sz="1100" b="1" i="0" kern="1200" baseline="0" dirty="0">
                <a:solidFill>
                  <a:schemeClr val="tx1"/>
                </a:solidFill>
                <a:effectLst/>
                <a:latin typeface="+mn-lt"/>
                <a:ea typeface="+mn-ea"/>
                <a:cs typeface="+mn-cs"/>
              </a:rPr>
              <a:t> y </a:t>
            </a:r>
            <a:r>
              <a:rPr lang="en-GB" sz="1100" b="1" i="0" kern="1200" baseline="0" dirty="0" err="1">
                <a:solidFill>
                  <a:schemeClr val="tx1"/>
                </a:solidFill>
                <a:effectLst/>
                <a:latin typeface="+mn-lt"/>
                <a:ea typeface="+mn-ea"/>
                <a:cs typeface="+mn-cs"/>
              </a:rPr>
              <a:t>Sleid</a:t>
            </a:r>
            <a:r>
              <a:rPr lang="en-GB" sz="1100" b="1" i="0" kern="1200" baseline="0" dirty="0">
                <a:solidFill>
                  <a:schemeClr val="tx1"/>
                </a:solidFill>
                <a:effectLst/>
                <a:latin typeface="+mn-lt"/>
                <a:ea typeface="+mn-ea"/>
                <a:cs typeface="+mn-cs"/>
              </a:rPr>
              <a:t> </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Gwaith</a:t>
            </a:r>
            <a:r>
              <a:rPr lang="en-GB" sz="1100" b="0" i="0" kern="1200" baseline="0" dirty="0">
                <a:solidFill>
                  <a:schemeClr val="tx1"/>
                </a:solidFill>
                <a:effectLst/>
                <a:latin typeface="+mn-lt"/>
                <a:ea typeface="+mn-ea"/>
                <a:cs typeface="+mn-cs"/>
              </a:rPr>
              <a:t> y </a:t>
            </a:r>
            <a:r>
              <a:rPr lang="en-GB" sz="1100" b="0" i="0" kern="1200" baseline="0" dirty="0" err="1">
                <a:solidFill>
                  <a:schemeClr val="tx1"/>
                </a:solidFill>
                <a:effectLst/>
                <a:latin typeface="+mn-lt"/>
                <a:ea typeface="+mn-ea"/>
                <a:cs typeface="+mn-cs"/>
              </a:rPr>
              <a:t>Comisiynydd</a:t>
            </a:r>
            <a:r>
              <a:rPr lang="en-GB" sz="1100" b="0" i="0" kern="1200" baseline="0" dirty="0">
                <a:solidFill>
                  <a:schemeClr val="tx1"/>
                </a:solidFill>
                <a:effectLst/>
                <a:latin typeface="+mn-lt"/>
                <a:ea typeface="+mn-ea"/>
                <a:cs typeface="+mn-cs"/>
              </a:rPr>
              <a:t> Plant </a:t>
            </a:r>
            <a:r>
              <a:rPr lang="en-GB" sz="1100" b="0" i="0" kern="1200" baseline="0" dirty="0" err="1">
                <a:solidFill>
                  <a:schemeClr val="tx1"/>
                </a:solidFill>
                <a:effectLst/>
                <a:latin typeface="+mn-lt"/>
                <a:ea typeface="+mn-ea"/>
                <a:cs typeface="+mn-cs"/>
              </a:rPr>
              <a:t>i</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ymdrin</a:t>
            </a:r>
            <a:r>
              <a:rPr lang="en-GB" sz="1100" b="0" i="0" kern="1200" baseline="0" dirty="0">
                <a:solidFill>
                  <a:schemeClr val="tx1"/>
                </a:solidFill>
                <a:effectLst/>
                <a:latin typeface="+mn-lt"/>
                <a:ea typeface="+mn-ea"/>
                <a:cs typeface="+mn-cs"/>
              </a:rPr>
              <a:t> â </a:t>
            </a:r>
            <a:r>
              <a:rPr lang="en-GB" sz="1100" b="0" i="0" kern="1200" baseline="0" dirty="0" err="1">
                <a:solidFill>
                  <a:schemeClr val="tx1"/>
                </a:solidFill>
                <a:effectLst/>
                <a:latin typeface="+mn-lt"/>
                <a:ea typeface="+mn-ea"/>
                <a:cs typeface="+mn-cs"/>
              </a:rPr>
              <a:t>Bwlio</a:t>
            </a:r>
            <a:endParaRPr lang="en-GB" sz="11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kern="1200" baseline="0" dirty="0" err="1">
                <a:solidFill>
                  <a:schemeClr val="tx1"/>
                </a:solidFill>
                <a:effectLst/>
                <a:latin typeface="+mn-lt"/>
                <a:ea typeface="+mn-ea"/>
                <a:cs typeface="+mn-cs"/>
              </a:rPr>
              <a:t>Cyd-destun</a:t>
            </a:r>
            <a:r>
              <a:rPr lang="en-GB" sz="1100" b="1"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Rhai</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enghreifftiau</a:t>
            </a:r>
            <a:r>
              <a:rPr lang="en-GB" sz="1100" b="0" i="0" kern="1200" baseline="0" dirty="0">
                <a:solidFill>
                  <a:schemeClr val="tx1"/>
                </a:solidFill>
                <a:effectLst/>
                <a:latin typeface="+mn-lt"/>
                <a:ea typeface="+mn-ea"/>
                <a:cs typeface="+mn-cs"/>
              </a:rPr>
              <a:t> o </a:t>
            </a:r>
            <a:r>
              <a:rPr lang="en-GB" sz="1100" b="0" i="0" kern="1200" baseline="0" dirty="0" err="1">
                <a:solidFill>
                  <a:schemeClr val="tx1"/>
                </a:solidFill>
                <a:effectLst/>
                <a:latin typeface="+mn-lt"/>
                <a:ea typeface="+mn-ea"/>
                <a:cs typeface="+mn-cs"/>
              </a:rPr>
              <a:t>waith</a:t>
            </a:r>
            <a:r>
              <a:rPr lang="en-GB" sz="1100" b="0" i="0" kern="1200" baseline="0" dirty="0">
                <a:solidFill>
                  <a:schemeClr val="tx1"/>
                </a:solidFill>
                <a:effectLst/>
                <a:latin typeface="+mn-lt"/>
                <a:ea typeface="+mn-ea"/>
                <a:cs typeface="+mn-cs"/>
              </a:rPr>
              <a:t> y </a:t>
            </a:r>
            <a:r>
              <a:rPr lang="en-GB" sz="1100" b="0" i="0" kern="1200" baseline="0" dirty="0" err="1">
                <a:solidFill>
                  <a:schemeClr val="tx1"/>
                </a:solidFill>
                <a:effectLst/>
                <a:latin typeface="+mn-lt"/>
                <a:ea typeface="+mn-ea"/>
                <a:cs typeface="+mn-cs"/>
              </a:rPr>
              <a:t>mae</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swyddfa’r</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Comisiynydd</a:t>
            </a:r>
            <a:r>
              <a:rPr lang="en-GB" sz="1100" b="0" i="0" kern="1200" baseline="0" dirty="0">
                <a:solidFill>
                  <a:schemeClr val="tx1"/>
                </a:solidFill>
                <a:effectLst/>
                <a:latin typeface="+mn-lt"/>
                <a:ea typeface="+mn-ea"/>
                <a:cs typeface="+mn-cs"/>
              </a:rPr>
              <a:t> Plant </a:t>
            </a:r>
            <a:r>
              <a:rPr lang="en-GB" sz="1100" b="0" i="0" kern="1200" baseline="0" dirty="0" err="1">
                <a:solidFill>
                  <a:schemeClr val="tx1"/>
                </a:solidFill>
                <a:effectLst/>
                <a:latin typeface="+mn-lt"/>
                <a:ea typeface="+mn-ea"/>
                <a:cs typeface="+mn-cs"/>
              </a:rPr>
              <a:t>wedi’i</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wneud</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yn</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uniongyrchol</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ar</a:t>
            </a:r>
            <a:r>
              <a:rPr lang="en-GB" sz="1100" b="0" i="0" kern="1200" baseline="0" dirty="0">
                <a:solidFill>
                  <a:schemeClr val="tx1"/>
                </a:solidFill>
                <a:effectLst/>
                <a:latin typeface="+mn-lt"/>
                <a:ea typeface="+mn-ea"/>
                <a:cs typeface="+mn-cs"/>
              </a:rPr>
              <a:t> y mater </a:t>
            </a:r>
            <a:r>
              <a:rPr lang="en-GB" sz="1100" b="0" i="0" kern="1200" baseline="0" dirty="0" err="1">
                <a:solidFill>
                  <a:schemeClr val="tx1"/>
                </a:solidFill>
                <a:effectLst/>
                <a:latin typeface="+mn-lt"/>
                <a:ea typeface="+mn-ea"/>
                <a:cs typeface="+mn-cs"/>
              </a:rPr>
              <a:t>hwn</a:t>
            </a:r>
            <a:r>
              <a:rPr lang="en-GB" sz="11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kern="1200" baseline="0" dirty="0">
                <a:solidFill>
                  <a:schemeClr val="tx1"/>
                </a:solidFill>
                <a:effectLst/>
                <a:latin typeface="+mn-lt"/>
                <a:ea typeface="+mn-ea"/>
                <a:cs typeface="+mn-cs"/>
              </a:rPr>
              <a:t>Mae </a:t>
            </a:r>
            <a:r>
              <a:rPr lang="en-GB" sz="1100" b="0" i="0" kern="1200" baseline="0" dirty="0" err="1">
                <a:solidFill>
                  <a:schemeClr val="tx1"/>
                </a:solidFill>
                <a:effectLst/>
                <a:latin typeface="+mn-lt"/>
                <a:ea typeface="+mn-ea"/>
                <a:cs typeface="+mn-cs"/>
              </a:rPr>
              <a:t>llawer</a:t>
            </a:r>
            <a:r>
              <a:rPr lang="en-GB" sz="1100" b="0" i="0" kern="1200" baseline="0" dirty="0">
                <a:solidFill>
                  <a:schemeClr val="tx1"/>
                </a:solidFill>
                <a:effectLst/>
                <a:latin typeface="+mn-lt"/>
                <a:ea typeface="+mn-ea"/>
                <a:cs typeface="+mn-cs"/>
              </a:rPr>
              <a:t> o </a:t>
            </a:r>
            <a:r>
              <a:rPr lang="en-GB" sz="1100" b="0" i="0" kern="1200" baseline="0" dirty="0" err="1">
                <a:solidFill>
                  <a:schemeClr val="tx1"/>
                </a:solidFill>
                <a:effectLst/>
                <a:latin typeface="+mn-lt"/>
                <a:ea typeface="+mn-ea"/>
                <a:cs typeface="+mn-cs"/>
              </a:rPr>
              <a:t>blant</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yn</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teimlo</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eu</a:t>
            </a:r>
            <a:r>
              <a:rPr lang="en-GB" sz="1100" b="0" i="0" kern="1200" baseline="0" dirty="0">
                <a:solidFill>
                  <a:schemeClr val="tx1"/>
                </a:solidFill>
                <a:effectLst/>
                <a:latin typeface="+mn-lt"/>
                <a:ea typeface="+mn-ea"/>
                <a:cs typeface="+mn-cs"/>
              </a:rPr>
              <a:t> bod </a:t>
            </a:r>
            <a:r>
              <a:rPr lang="en-GB" sz="1100" b="0" i="0" kern="1200" baseline="0" dirty="0" err="1">
                <a:solidFill>
                  <a:schemeClr val="tx1"/>
                </a:solidFill>
                <a:effectLst/>
                <a:latin typeface="+mn-lt"/>
                <a:ea typeface="+mn-ea"/>
                <a:cs typeface="+mn-cs"/>
              </a:rPr>
              <a:t>yn</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dioddef</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camwahaniaethu</a:t>
            </a:r>
            <a:r>
              <a:rPr lang="en-GB" sz="1100" b="0" i="0" kern="1200" baseline="0" dirty="0">
                <a:solidFill>
                  <a:schemeClr val="tx1"/>
                </a:solidFill>
                <a:effectLst/>
                <a:latin typeface="+mn-lt"/>
                <a:ea typeface="+mn-ea"/>
                <a:cs typeface="+mn-cs"/>
              </a:rPr>
              <a:t>, a </a:t>
            </a:r>
            <a:r>
              <a:rPr lang="en-GB" sz="1100" b="0" i="0" kern="1200" baseline="0" dirty="0" err="1">
                <a:solidFill>
                  <a:schemeClr val="tx1"/>
                </a:solidFill>
                <a:effectLst/>
                <a:latin typeface="+mn-lt"/>
                <a:ea typeface="+mn-ea"/>
                <a:cs typeface="+mn-cs"/>
              </a:rPr>
              <a:t>nodwyd</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bwlio</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fel</a:t>
            </a:r>
            <a:r>
              <a:rPr lang="en-GB" sz="1100" b="0" i="0" kern="1200" baseline="0" dirty="0">
                <a:solidFill>
                  <a:schemeClr val="tx1"/>
                </a:solidFill>
                <a:effectLst/>
                <a:latin typeface="+mn-lt"/>
                <a:ea typeface="+mn-ea"/>
                <a:cs typeface="+mn-cs"/>
              </a:rPr>
              <a:t> y mater </a:t>
            </a:r>
            <a:r>
              <a:rPr lang="en-GB" sz="1100" b="0" i="0" kern="1200" baseline="0" dirty="0" err="1">
                <a:solidFill>
                  <a:schemeClr val="tx1"/>
                </a:solidFill>
                <a:effectLst/>
                <a:latin typeface="+mn-lt"/>
                <a:ea typeface="+mn-ea"/>
                <a:cs typeface="+mn-cs"/>
              </a:rPr>
              <a:t>pwysicaf</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i</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Blant</a:t>
            </a:r>
            <a:r>
              <a:rPr lang="en-GB" sz="1100" b="0" i="0" kern="1200" baseline="0" dirty="0">
                <a:solidFill>
                  <a:schemeClr val="tx1"/>
                </a:solidFill>
                <a:effectLst/>
                <a:latin typeface="+mn-lt"/>
                <a:ea typeface="+mn-ea"/>
                <a:cs typeface="+mn-cs"/>
              </a:rPr>
              <a:t> a </a:t>
            </a:r>
            <a:r>
              <a:rPr lang="en-GB" sz="1100" b="0" i="0" kern="1200" baseline="0" dirty="0" err="1">
                <a:solidFill>
                  <a:schemeClr val="tx1"/>
                </a:solidFill>
                <a:effectLst/>
                <a:latin typeface="+mn-lt"/>
                <a:ea typeface="+mn-ea"/>
                <a:cs typeface="+mn-cs"/>
              </a:rPr>
              <a:t>Phobl</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Ifanc</a:t>
            </a:r>
            <a:r>
              <a:rPr lang="en-GB" sz="1100" b="0" i="0" kern="1200" baseline="0" dirty="0">
                <a:solidFill>
                  <a:schemeClr val="tx1"/>
                </a:solidFill>
                <a:effectLst/>
                <a:latin typeface="+mn-lt"/>
                <a:ea typeface="+mn-ea"/>
                <a:cs typeface="+mn-cs"/>
              </a:rPr>
              <a:t> pan </a:t>
            </a:r>
            <a:r>
              <a:rPr lang="en-GB" sz="1100" b="0" i="0" kern="1200" baseline="0" dirty="0" err="1">
                <a:solidFill>
                  <a:schemeClr val="tx1"/>
                </a:solidFill>
                <a:effectLst/>
                <a:latin typeface="+mn-lt"/>
                <a:ea typeface="+mn-ea"/>
                <a:cs typeface="+mn-cs"/>
              </a:rPr>
              <a:t>gychwynnodd</a:t>
            </a:r>
            <a:r>
              <a:rPr lang="en-GB" sz="1100" b="0" i="0" kern="1200" baseline="0" dirty="0">
                <a:solidFill>
                  <a:schemeClr val="tx1"/>
                </a:solidFill>
                <a:effectLst/>
                <a:latin typeface="+mn-lt"/>
                <a:ea typeface="+mn-ea"/>
                <a:cs typeface="+mn-cs"/>
              </a:rPr>
              <a:t> Sally Holland </a:t>
            </a:r>
            <a:r>
              <a:rPr lang="en-GB" sz="1100" b="0" i="0" kern="1200" baseline="0" dirty="0" err="1">
                <a:solidFill>
                  <a:schemeClr val="tx1"/>
                </a:solidFill>
                <a:effectLst/>
                <a:latin typeface="+mn-lt"/>
                <a:ea typeface="+mn-ea"/>
                <a:cs typeface="+mn-cs"/>
              </a:rPr>
              <a:t>yn</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ei</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swydd</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Gofynnodd</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swyddfa’r</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Comisiynydd</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i</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fwy</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na</a:t>
            </a:r>
            <a:r>
              <a:rPr lang="en-GB" sz="1100" b="0" i="0" kern="1200" baseline="0" dirty="0">
                <a:solidFill>
                  <a:schemeClr val="tx1"/>
                </a:solidFill>
                <a:effectLst/>
                <a:latin typeface="+mn-lt"/>
                <a:ea typeface="+mn-ea"/>
                <a:cs typeface="+mn-cs"/>
              </a:rPr>
              <a:t> 2000 o </a:t>
            </a:r>
            <a:r>
              <a:rPr lang="en-GB" sz="1100" b="0" i="0" kern="1200" baseline="0" dirty="0" err="1">
                <a:solidFill>
                  <a:schemeClr val="tx1"/>
                </a:solidFill>
                <a:effectLst/>
                <a:latin typeface="+mn-lt"/>
                <a:ea typeface="+mn-ea"/>
                <a:cs typeface="+mn-cs"/>
              </a:rPr>
              <a:t>blant</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ledled</a:t>
            </a:r>
            <a:r>
              <a:rPr lang="en-GB" sz="1100" b="0" i="0" kern="1200" baseline="0" dirty="0">
                <a:solidFill>
                  <a:schemeClr val="tx1"/>
                </a:solidFill>
                <a:effectLst/>
                <a:latin typeface="+mn-lt"/>
                <a:ea typeface="+mn-ea"/>
                <a:cs typeface="+mn-cs"/>
              </a:rPr>
              <a:t> Cymru am </a:t>
            </a:r>
            <a:r>
              <a:rPr lang="en-GB" sz="1100" b="0" i="0" kern="1200" baseline="0" dirty="0" err="1">
                <a:solidFill>
                  <a:schemeClr val="tx1"/>
                </a:solidFill>
                <a:effectLst/>
                <a:latin typeface="+mn-lt"/>
                <a:ea typeface="+mn-ea"/>
                <a:cs typeface="+mn-cs"/>
              </a:rPr>
              <a:t>eu</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profiadau</a:t>
            </a:r>
            <a:r>
              <a:rPr lang="en-GB" sz="1100" b="0" i="0" kern="1200" baseline="0" dirty="0">
                <a:solidFill>
                  <a:schemeClr val="tx1"/>
                </a:solidFill>
                <a:effectLst/>
                <a:latin typeface="+mn-lt"/>
                <a:ea typeface="+mn-ea"/>
                <a:cs typeface="+mn-cs"/>
              </a:rPr>
              <a:t> o </a:t>
            </a:r>
            <a:r>
              <a:rPr lang="en-GB" sz="1100" b="0" i="0" kern="1200" baseline="0" dirty="0" err="1">
                <a:solidFill>
                  <a:schemeClr val="tx1"/>
                </a:solidFill>
                <a:effectLst/>
                <a:latin typeface="+mn-lt"/>
                <a:ea typeface="+mn-ea"/>
                <a:cs typeface="+mn-cs"/>
              </a:rPr>
              <a:t>fwlio</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yn</a:t>
            </a:r>
            <a:r>
              <a:rPr lang="en-GB" sz="1100" b="0" i="0" kern="1200" baseline="0" dirty="0">
                <a:solidFill>
                  <a:schemeClr val="tx1"/>
                </a:solidFill>
                <a:effectLst/>
                <a:latin typeface="+mn-lt"/>
                <a:ea typeface="+mn-ea"/>
                <a:cs typeface="+mn-cs"/>
              </a:rPr>
              <a:t> 2017, a </a:t>
            </a:r>
            <a:r>
              <a:rPr lang="en-GB" sz="1100" b="0" i="0" kern="1200" baseline="0" dirty="0" err="1">
                <a:solidFill>
                  <a:schemeClr val="tx1"/>
                </a:solidFill>
                <a:effectLst/>
                <a:latin typeface="+mn-lt"/>
                <a:ea typeface="+mn-ea"/>
                <a:cs typeface="+mn-cs"/>
              </a:rPr>
              <a:t>darganfod</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ei</a:t>
            </a:r>
            <a:r>
              <a:rPr lang="en-GB" sz="1100" b="0" i="0" kern="1200" baseline="0" dirty="0">
                <a:solidFill>
                  <a:schemeClr val="tx1"/>
                </a:solidFill>
                <a:effectLst/>
                <a:latin typeface="+mn-lt"/>
                <a:ea typeface="+mn-ea"/>
                <a:cs typeface="+mn-cs"/>
              </a:rPr>
              <a:t> bod </a:t>
            </a:r>
            <a:r>
              <a:rPr lang="en-GB" sz="1100" b="0" i="0" kern="1200" baseline="0" dirty="0" err="1">
                <a:solidFill>
                  <a:schemeClr val="tx1"/>
                </a:solidFill>
                <a:effectLst/>
                <a:latin typeface="+mn-lt"/>
                <a:ea typeface="+mn-ea"/>
                <a:cs typeface="+mn-cs"/>
              </a:rPr>
              <a:t>hi’n</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ymddangos</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mai</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gwahaniaeth</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oedd</a:t>
            </a:r>
            <a:r>
              <a:rPr lang="en-GB" sz="1100" b="0" i="0" kern="1200" baseline="0" dirty="0">
                <a:solidFill>
                  <a:schemeClr val="tx1"/>
                </a:solidFill>
                <a:effectLst/>
                <a:latin typeface="+mn-lt"/>
                <a:ea typeface="+mn-ea"/>
                <a:cs typeface="+mn-cs"/>
              </a:rPr>
              <a:t> un </a:t>
            </a:r>
            <a:r>
              <a:rPr lang="en-GB" sz="1100" b="0" i="0" kern="1200" baseline="0" dirty="0" err="1">
                <a:solidFill>
                  <a:schemeClr val="tx1"/>
                </a:solidFill>
                <a:effectLst/>
                <a:latin typeface="+mn-lt"/>
                <a:ea typeface="+mn-ea"/>
                <a:cs typeface="+mn-cs"/>
              </a:rPr>
              <a:t>o’r</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prif</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resymau</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dros</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fwlio</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plentyn</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Edrychodd</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ar</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sut</a:t>
            </a:r>
            <a:r>
              <a:rPr lang="en-GB" sz="1100" b="0" i="0" kern="1200" baseline="0" dirty="0">
                <a:solidFill>
                  <a:schemeClr val="tx1"/>
                </a:solidFill>
                <a:effectLst/>
                <a:latin typeface="+mn-lt"/>
                <a:ea typeface="+mn-ea"/>
                <a:cs typeface="+mn-cs"/>
              </a:rPr>
              <a:t> gall </a:t>
            </a:r>
            <a:r>
              <a:rPr lang="en-GB" sz="1100" b="0" i="0" kern="1200" baseline="0" dirty="0" err="1">
                <a:solidFill>
                  <a:schemeClr val="tx1"/>
                </a:solidFill>
                <a:effectLst/>
                <a:latin typeface="+mn-lt"/>
                <a:ea typeface="+mn-ea"/>
                <a:cs typeface="+mn-cs"/>
              </a:rPr>
              <a:t>ysgolion</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a’r</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Llywodraeth</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genedlaethol</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wella</a:t>
            </a:r>
            <a:r>
              <a:rPr lang="en-GB" sz="1100" b="0" i="0" kern="1200" baseline="0" dirty="0">
                <a:solidFill>
                  <a:schemeClr val="tx1"/>
                </a:solidFill>
                <a:effectLst/>
                <a:latin typeface="+mn-lt"/>
                <a:ea typeface="+mn-ea"/>
                <a:cs typeface="+mn-cs"/>
              </a:rPr>
              <a:t> </a:t>
            </a:r>
            <a:r>
              <a:rPr lang="en-GB" sz="1100" b="0" i="0" kern="1200" baseline="0" dirty="0" err="1">
                <a:solidFill>
                  <a:schemeClr val="tx1"/>
                </a:solidFill>
                <a:effectLst/>
                <a:latin typeface="+mn-lt"/>
                <a:ea typeface="+mn-ea"/>
                <a:cs typeface="+mn-cs"/>
              </a:rPr>
              <a:t>profiadau</a:t>
            </a:r>
            <a:r>
              <a:rPr lang="en-GB" sz="1100" b="0" i="0" kern="1200" baseline="0" dirty="0">
                <a:solidFill>
                  <a:schemeClr val="tx1"/>
                </a:solidFill>
                <a:effectLst/>
                <a:latin typeface="+mn-lt"/>
                <a:ea typeface="+mn-ea"/>
                <a:cs typeface="+mn-cs"/>
              </a:rPr>
              <a:t> plant </a:t>
            </a:r>
            <a:r>
              <a:rPr lang="en-GB" sz="1100" b="0" i="0" kern="1200" baseline="0" dirty="0" err="1">
                <a:solidFill>
                  <a:schemeClr val="tx1"/>
                </a:solidFill>
                <a:effectLst/>
                <a:latin typeface="+mn-lt"/>
                <a:ea typeface="+mn-ea"/>
                <a:cs typeface="+mn-cs"/>
              </a:rPr>
              <a:t>ledled</a:t>
            </a:r>
            <a:r>
              <a:rPr lang="en-GB" sz="1100" b="0" i="0" kern="1200" baseline="0" dirty="0">
                <a:solidFill>
                  <a:schemeClr val="tx1"/>
                </a:solidFill>
                <a:effectLst/>
                <a:latin typeface="+mn-lt"/>
                <a:ea typeface="+mn-ea"/>
                <a:cs typeface="+mn-cs"/>
              </a:rPr>
              <a:t> Cymru.  </a:t>
            </a:r>
            <a:r>
              <a:rPr lang="en-GB" sz="1100" b="1" i="0" kern="1200" baseline="0" dirty="0">
                <a:solidFill>
                  <a:schemeClr val="tx1"/>
                </a:solidFill>
                <a:effectLst/>
                <a:latin typeface="+mn-lt"/>
                <a:ea typeface="+mn-ea"/>
                <a:cs typeface="+mn-cs"/>
              </a:rPr>
              <a:t>Mae </a:t>
            </a:r>
            <a:r>
              <a:rPr lang="en-GB" sz="1100" b="1" i="0" kern="1200" baseline="0" dirty="0" err="1">
                <a:solidFill>
                  <a:schemeClr val="tx1"/>
                </a:solidFill>
                <a:effectLst/>
                <a:latin typeface="+mn-lt"/>
                <a:ea typeface="+mn-ea"/>
                <a:cs typeface="+mn-cs"/>
              </a:rPr>
              <a:t>cynlluniau</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gwersi</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sy’n</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ymwneud</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â’r</a:t>
            </a:r>
            <a:r>
              <a:rPr lang="en-GB" sz="1100" b="1" i="0" kern="1200" baseline="0" dirty="0">
                <a:solidFill>
                  <a:schemeClr val="tx1"/>
                </a:solidFill>
                <a:effectLst/>
                <a:latin typeface="+mn-lt"/>
                <a:ea typeface="+mn-ea"/>
                <a:cs typeface="+mn-cs"/>
              </a:rPr>
              <a:t> mater </a:t>
            </a:r>
            <a:r>
              <a:rPr lang="en-GB" sz="1100" b="1" i="0" kern="1200" baseline="0" dirty="0" err="1">
                <a:solidFill>
                  <a:schemeClr val="tx1"/>
                </a:solidFill>
                <a:effectLst/>
                <a:latin typeface="+mn-lt"/>
                <a:ea typeface="+mn-ea"/>
                <a:cs typeface="+mn-cs"/>
              </a:rPr>
              <a:t>hwn</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ar</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gael</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ar</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ein</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gwefan</a:t>
            </a:r>
            <a:r>
              <a:rPr lang="en-GB" sz="1100" b="1" i="0" kern="1200" baseline="0" dirty="0">
                <a:solidFill>
                  <a:schemeClr val="tx1"/>
                </a:solidFill>
                <a:effectLst/>
                <a:latin typeface="+mn-lt"/>
                <a:ea typeface="+mn-ea"/>
                <a:cs typeface="+mn-cs"/>
              </a:rPr>
              <a:t> o </a:t>
            </a:r>
            <a:r>
              <a:rPr lang="en-GB" sz="1100" b="1" i="0" kern="1200" baseline="0" dirty="0" err="1">
                <a:solidFill>
                  <a:schemeClr val="tx1"/>
                </a:solidFill>
                <a:effectLst/>
                <a:latin typeface="+mn-lt"/>
                <a:ea typeface="+mn-ea"/>
                <a:cs typeface="+mn-cs"/>
              </a:rPr>
              <a:t>dan</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Ein</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Cynlluniau</a:t>
            </a:r>
            <a:r>
              <a:rPr lang="en-GB" sz="1100" b="1" i="0" kern="1200" baseline="0" dirty="0">
                <a:solidFill>
                  <a:schemeClr val="tx1"/>
                </a:solidFill>
                <a:effectLst/>
                <a:latin typeface="+mn-lt"/>
                <a:ea typeface="+mn-ea"/>
                <a:cs typeface="+mn-cs"/>
              </a:rPr>
              <a:t> – </a:t>
            </a:r>
            <a:r>
              <a:rPr lang="en-GB" sz="1100" b="1" i="0" kern="1200" baseline="0" dirty="0" err="1">
                <a:solidFill>
                  <a:schemeClr val="tx1"/>
                </a:solidFill>
                <a:effectLst/>
                <a:latin typeface="+mn-lt"/>
                <a:ea typeface="+mn-ea"/>
                <a:cs typeface="+mn-cs"/>
              </a:rPr>
              <a:t>Cynradd</a:t>
            </a:r>
            <a:r>
              <a:rPr lang="en-GB" sz="1100" b="1" i="0" kern="1200" baseline="0" dirty="0">
                <a:solidFill>
                  <a:schemeClr val="tx1"/>
                </a:solidFill>
                <a:effectLst/>
                <a:latin typeface="+mn-lt"/>
                <a:ea typeface="+mn-ea"/>
                <a:cs typeface="+mn-cs"/>
              </a:rPr>
              <a:t>/</a:t>
            </a:r>
            <a:r>
              <a:rPr lang="en-GB" sz="1100" b="1" i="0" kern="1200" baseline="0" dirty="0" err="1">
                <a:solidFill>
                  <a:schemeClr val="tx1"/>
                </a:solidFill>
                <a:effectLst/>
                <a:latin typeface="+mn-lt"/>
                <a:ea typeface="+mn-ea"/>
                <a:cs typeface="+mn-cs"/>
              </a:rPr>
              <a:t>Uwchradd</a:t>
            </a:r>
            <a:r>
              <a:rPr lang="en-GB" sz="1100" b="1" i="0" kern="1200" baseline="0" dirty="0">
                <a:solidFill>
                  <a:schemeClr val="tx1"/>
                </a:solidFill>
                <a:effectLst/>
                <a:latin typeface="+mn-lt"/>
                <a:ea typeface="+mn-ea"/>
                <a:cs typeface="+mn-cs"/>
              </a:rPr>
              <a:t> – </a:t>
            </a:r>
            <a:r>
              <a:rPr lang="en-GB" sz="1100" b="1" i="0" kern="1200" baseline="0" dirty="0" err="1">
                <a:solidFill>
                  <a:schemeClr val="tx1"/>
                </a:solidFill>
                <a:effectLst/>
                <a:latin typeface="+mn-lt"/>
                <a:ea typeface="+mn-ea"/>
                <a:cs typeface="+mn-cs"/>
              </a:rPr>
              <a:t>Adnoddau</a:t>
            </a:r>
            <a:r>
              <a:rPr lang="en-GB" sz="1100" b="1" i="0" kern="1200" baseline="0" dirty="0">
                <a:solidFill>
                  <a:schemeClr val="tx1"/>
                </a:solidFill>
                <a:effectLst/>
                <a:latin typeface="+mn-lt"/>
                <a:ea typeface="+mn-ea"/>
                <a:cs typeface="+mn-cs"/>
              </a:rPr>
              <a:t> </a:t>
            </a:r>
            <a:r>
              <a:rPr lang="en-GB" sz="1100" b="1" i="0" kern="1200" baseline="0" dirty="0" err="1">
                <a:solidFill>
                  <a:schemeClr val="tx1"/>
                </a:solidFill>
                <a:effectLst/>
                <a:latin typeface="+mn-lt"/>
                <a:ea typeface="+mn-ea"/>
                <a:cs typeface="+mn-cs"/>
              </a:rPr>
              <a:t>defnyddiol</a:t>
            </a:r>
            <a:endParaRPr lang="en-GB" sz="1200"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17</a:t>
            </a:fld>
            <a:endParaRPr lang="en-GB"/>
          </a:p>
        </p:txBody>
      </p:sp>
    </p:spTree>
    <p:extLst>
      <p:ext uri="{BB962C8B-B14F-4D97-AF65-F5344CB8AC3E}">
        <p14:creationId xmlns:p14="http://schemas.microsoft.com/office/powerpoint/2010/main" val="3471544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Islamophobia resources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The Commissioner’s office has also produced a resource that specifically looks at Islamophobia.</a:t>
            </a:r>
            <a:r>
              <a:rPr lang="en-GB" baseline="0" dirty="0"/>
              <a:t> Concerns were raised with the Commissioner by young people and professionals about the safety of Muslim pupils in school and their communities; concerns backed up by recent studies that show a rise in </a:t>
            </a:r>
            <a:r>
              <a:rPr lang="en-GB" baseline="0" dirty="0" err="1"/>
              <a:t>Islamophobic</a:t>
            </a:r>
            <a:r>
              <a:rPr lang="en-GB" baseline="0" dirty="0"/>
              <a:t> hate crime. </a:t>
            </a:r>
            <a:r>
              <a:rPr lang="en-GB" dirty="0"/>
              <a:t>This resource</a:t>
            </a:r>
            <a:r>
              <a:rPr lang="en-GB" baseline="0" dirty="0"/>
              <a:t> provides lesson plans for Secondary aged pupils using video as a stimulus for debate and exploration of stereotypes and the impact of discrimination on young peoples lives in Wales today. Find them on our website by going to </a:t>
            </a:r>
            <a:r>
              <a:rPr lang="en-GB" b="1" baseline="0" dirty="0"/>
              <a:t>Our Work –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a:t>
            </a:r>
            <a:r>
              <a:rPr lang="en-GB" b="0" baseline="0" dirty="0" err="1"/>
              <a:t>adnoddau</a:t>
            </a:r>
            <a:r>
              <a:rPr lang="en-GB" b="0" baseline="0" dirty="0"/>
              <a:t> </a:t>
            </a:r>
            <a:r>
              <a:rPr lang="en-GB" b="0" baseline="0" dirty="0" err="1"/>
              <a:t>Islamoffobia</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Mae </a:t>
            </a:r>
            <a:r>
              <a:rPr lang="en-GB" b="0" baseline="0" dirty="0" err="1"/>
              <a:t>swyddfa’r</a:t>
            </a:r>
            <a:r>
              <a:rPr lang="en-GB" b="0" baseline="0" dirty="0"/>
              <a:t> </a:t>
            </a:r>
            <a:r>
              <a:rPr lang="en-GB" b="0" baseline="0" dirty="0" err="1"/>
              <a:t>Comisiynydd</a:t>
            </a:r>
            <a:r>
              <a:rPr lang="en-GB" b="0" baseline="0" dirty="0"/>
              <a:t> </a:t>
            </a:r>
            <a:r>
              <a:rPr lang="en-GB" b="0" baseline="0" dirty="0" err="1"/>
              <a:t>hefyd</a:t>
            </a:r>
            <a:r>
              <a:rPr lang="en-GB" b="0" baseline="0" dirty="0"/>
              <a:t> </a:t>
            </a:r>
            <a:r>
              <a:rPr lang="en-GB" b="0" baseline="0" dirty="0" err="1"/>
              <a:t>wedi</a:t>
            </a:r>
            <a:r>
              <a:rPr lang="en-GB" b="0" baseline="0" dirty="0"/>
              <a:t> </a:t>
            </a:r>
            <a:r>
              <a:rPr lang="en-GB" b="0" baseline="0" dirty="0" err="1"/>
              <a:t>cynhyrchu</a:t>
            </a:r>
            <a:r>
              <a:rPr lang="en-GB" b="0" baseline="0" dirty="0"/>
              <a:t> </a:t>
            </a:r>
            <a:r>
              <a:rPr lang="en-GB" b="0" baseline="0" dirty="0" err="1"/>
              <a:t>adnodd</a:t>
            </a:r>
            <a:r>
              <a:rPr lang="en-GB" b="0" baseline="0" dirty="0"/>
              <a:t> </a:t>
            </a:r>
            <a:r>
              <a:rPr lang="en-GB" b="0" baseline="0" dirty="0" err="1"/>
              <a:t>sy’n</a:t>
            </a:r>
            <a:r>
              <a:rPr lang="en-GB" b="0" baseline="0" dirty="0"/>
              <a:t> </a:t>
            </a:r>
            <a:r>
              <a:rPr lang="en-GB" b="0" baseline="0" dirty="0" err="1"/>
              <a:t>edrych</a:t>
            </a:r>
            <a:r>
              <a:rPr lang="en-GB" b="0" baseline="0" dirty="0"/>
              <a:t> </a:t>
            </a:r>
            <a:r>
              <a:rPr lang="en-GB" b="0" baseline="0" dirty="0" err="1"/>
              <a:t>yn</a:t>
            </a:r>
            <a:r>
              <a:rPr lang="en-GB" b="0" baseline="0" dirty="0"/>
              <a:t> </a:t>
            </a:r>
            <a:r>
              <a:rPr lang="en-GB" b="0" baseline="0" dirty="0" err="1"/>
              <a:t>benodol</a:t>
            </a:r>
            <a:r>
              <a:rPr lang="en-GB" b="0" baseline="0" dirty="0"/>
              <a:t> </a:t>
            </a:r>
            <a:r>
              <a:rPr lang="en-GB" b="0" baseline="0" dirty="0" err="1"/>
              <a:t>ar</a:t>
            </a:r>
            <a:r>
              <a:rPr lang="en-GB" b="0" baseline="0" dirty="0"/>
              <a:t> </a:t>
            </a:r>
            <a:r>
              <a:rPr lang="en-GB" b="0" baseline="0" dirty="0" err="1"/>
              <a:t>Islamoffobia</a:t>
            </a:r>
            <a:r>
              <a:rPr lang="en-GB" b="0" baseline="0" dirty="0"/>
              <a:t>. Bu </a:t>
            </a:r>
            <a:r>
              <a:rPr lang="en-GB" b="0" baseline="0" dirty="0" err="1"/>
              <a:t>pobl</a:t>
            </a:r>
            <a:r>
              <a:rPr lang="en-GB" b="0" baseline="0" dirty="0"/>
              <a:t> </a:t>
            </a:r>
            <a:r>
              <a:rPr lang="en-GB" b="0" baseline="0" dirty="0" err="1"/>
              <a:t>ifanc</a:t>
            </a:r>
            <a:r>
              <a:rPr lang="en-GB" b="0" baseline="0" dirty="0"/>
              <a:t> a </a:t>
            </a:r>
            <a:r>
              <a:rPr lang="en-GB" b="0" baseline="0" dirty="0" err="1"/>
              <a:t>gweithwyr</a:t>
            </a:r>
            <a:r>
              <a:rPr lang="en-GB" b="0" baseline="0" dirty="0"/>
              <a:t> </a:t>
            </a:r>
            <a:r>
              <a:rPr lang="en-GB" b="0" baseline="0" dirty="0" err="1"/>
              <a:t>proffesiynol</a:t>
            </a:r>
            <a:r>
              <a:rPr lang="en-GB" b="0" baseline="0" dirty="0"/>
              <a:t> </a:t>
            </a:r>
            <a:r>
              <a:rPr lang="en-GB" b="0" baseline="0" dirty="0" err="1"/>
              <a:t>yn</a:t>
            </a:r>
            <a:r>
              <a:rPr lang="en-GB" b="0" baseline="0" dirty="0"/>
              <a:t> </a:t>
            </a:r>
            <a:r>
              <a:rPr lang="en-GB" b="0" baseline="0" dirty="0" err="1"/>
              <a:t>codi</a:t>
            </a:r>
            <a:r>
              <a:rPr lang="en-GB" b="0" baseline="0" dirty="0"/>
              <a:t> </a:t>
            </a:r>
            <a:r>
              <a:rPr lang="en-GB" b="0" baseline="0" dirty="0" err="1"/>
              <a:t>pryderon</a:t>
            </a:r>
            <a:r>
              <a:rPr lang="en-GB" b="0" baseline="0" dirty="0"/>
              <a:t> </a:t>
            </a:r>
            <a:r>
              <a:rPr lang="en-GB" b="0" baseline="0" dirty="0" err="1"/>
              <a:t>gyda’r</a:t>
            </a:r>
            <a:r>
              <a:rPr lang="en-GB" b="0" baseline="0" dirty="0"/>
              <a:t> </a:t>
            </a:r>
            <a:r>
              <a:rPr lang="en-GB" b="0" baseline="0" dirty="0" err="1"/>
              <a:t>Comisiynydd</a:t>
            </a:r>
            <a:r>
              <a:rPr lang="en-GB" b="0" baseline="0" dirty="0"/>
              <a:t> </a:t>
            </a:r>
            <a:r>
              <a:rPr lang="en-GB" b="0" baseline="0" dirty="0" err="1"/>
              <a:t>ynghylch</a:t>
            </a:r>
            <a:r>
              <a:rPr lang="en-GB" b="0" baseline="0" dirty="0"/>
              <a:t> </a:t>
            </a:r>
            <a:r>
              <a:rPr lang="en-GB" b="0" baseline="0" dirty="0" err="1"/>
              <a:t>diogelwch</a:t>
            </a:r>
            <a:r>
              <a:rPr lang="en-GB" b="0" baseline="0" dirty="0"/>
              <a:t> </a:t>
            </a:r>
            <a:r>
              <a:rPr lang="en-GB" b="0" baseline="0" dirty="0" err="1"/>
              <a:t>disgyblion</a:t>
            </a:r>
            <a:r>
              <a:rPr lang="en-GB" b="0" baseline="0" dirty="0"/>
              <a:t> </a:t>
            </a:r>
            <a:r>
              <a:rPr lang="en-GB" b="0" baseline="0" dirty="0" err="1"/>
              <a:t>Mwslimaidd</a:t>
            </a:r>
            <a:r>
              <a:rPr lang="en-GB" b="0" baseline="0" dirty="0"/>
              <a:t> </a:t>
            </a:r>
            <a:r>
              <a:rPr lang="en-GB" b="0" baseline="0" dirty="0" err="1"/>
              <a:t>yn</a:t>
            </a:r>
            <a:r>
              <a:rPr lang="en-GB" b="0" baseline="0" dirty="0"/>
              <a:t> yr </a:t>
            </a:r>
            <a:r>
              <a:rPr lang="en-GB" b="0" baseline="0" dirty="0" err="1"/>
              <a:t>ysgol</a:t>
            </a:r>
            <a:r>
              <a:rPr lang="en-GB" b="0" baseline="0" dirty="0"/>
              <a:t> ac </a:t>
            </a:r>
            <a:r>
              <a:rPr lang="en-GB" b="0" baseline="0" dirty="0" err="1"/>
              <a:t>yn</a:t>
            </a:r>
            <a:r>
              <a:rPr lang="en-GB" b="0" baseline="0" dirty="0"/>
              <a:t> </a:t>
            </a:r>
            <a:r>
              <a:rPr lang="en-GB" b="0" baseline="0" dirty="0" err="1"/>
              <a:t>eu</a:t>
            </a:r>
            <a:r>
              <a:rPr lang="en-GB" b="0" baseline="0" dirty="0"/>
              <a:t> </a:t>
            </a:r>
            <a:r>
              <a:rPr lang="en-GB" b="0" baseline="0" dirty="0" err="1"/>
              <a:t>cymunedau</a:t>
            </a:r>
            <a:r>
              <a:rPr lang="en-GB" b="0" baseline="0" dirty="0"/>
              <a:t>; </a:t>
            </a:r>
            <a:r>
              <a:rPr lang="en-GB" b="0" baseline="0" dirty="0" err="1"/>
              <a:t>pryderon</a:t>
            </a:r>
            <a:r>
              <a:rPr lang="en-GB" b="0" baseline="0" dirty="0"/>
              <a:t> a </a:t>
            </a:r>
            <a:r>
              <a:rPr lang="en-GB" b="0" baseline="0" dirty="0" err="1"/>
              <a:t>ategwyd</a:t>
            </a:r>
            <a:r>
              <a:rPr lang="en-GB" b="0" baseline="0" dirty="0"/>
              <a:t> </a:t>
            </a:r>
            <a:r>
              <a:rPr lang="en-GB" b="0" baseline="0" dirty="0" err="1"/>
              <a:t>gan</a:t>
            </a:r>
            <a:r>
              <a:rPr lang="en-GB" b="0" baseline="0" dirty="0"/>
              <a:t> </a:t>
            </a:r>
            <a:r>
              <a:rPr lang="en-GB" b="0" baseline="0" dirty="0" err="1"/>
              <a:t>astudiaethau</a:t>
            </a:r>
            <a:r>
              <a:rPr lang="en-GB" b="0" baseline="0" dirty="0"/>
              <a:t> </a:t>
            </a:r>
            <a:r>
              <a:rPr lang="en-GB" b="0" baseline="0" dirty="0" err="1"/>
              <a:t>diweddar</a:t>
            </a:r>
            <a:r>
              <a:rPr lang="en-GB" b="0" baseline="0" dirty="0"/>
              <a:t> </a:t>
            </a:r>
            <a:r>
              <a:rPr lang="en-GB" b="0" baseline="0" dirty="0" err="1"/>
              <a:t>sy’n</a:t>
            </a:r>
            <a:r>
              <a:rPr lang="en-GB" b="0" baseline="0" dirty="0"/>
              <a:t> </a:t>
            </a:r>
            <a:r>
              <a:rPr lang="en-GB" b="0" baseline="0" dirty="0" err="1"/>
              <a:t>dangos</a:t>
            </a:r>
            <a:r>
              <a:rPr lang="en-GB" b="0" baseline="0" dirty="0"/>
              <a:t> </a:t>
            </a:r>
            <a:r>
              <a:rPr lang="en-GB" b="0" baseline="0" dirty="0" err="1"/>
              <a:t>cynnydd</a:t>
            </a:r>
            <a:r>
              <a:rPr lang="en-GB" b="0" baseline="0" dirty="0"/>
              <a:t> </a:t>
            </a:r>
            <a:r>
              <a:rPr lang="en-GB" b="0" baseline="0" dirty="0" err="1"/>
              <a:t>mewn</a:t>
            </a:r>
            <a:r>
              <a:rPr lang="en-GB" b="0" baseline="0" dirty="0"/>
              <a:t> </a:t>
            </a:r>
            <a:r>
              <a:rPr lang="en-GB" b="0" baseline="0" dirty="0" err="1"/>
              <a:t>troseddau</a:t>
            </a:r>
            <a:r>
              <a:rPr lang="en-GB" b="0" baseline="0" dirty="0"/>
              <a:t> </a:t>
            </a:r>
            <a:r>
              <a:rPr lang="en-GB" b="0" baseline="0" dirty="0" err="1"/>
              <a:t>atgasedd</a:t>
            </a:r>
            <a:r>
              <a:rPr lang="en-GB" b="0" baseline="0" dirty="0"/>
              <a:t> </a:t>
            </a:r>
            <a:r>
              <a:rPr lang="en-GB" b="0" baseline="0" dirty="0" err="1"/>
              <a:t>Islamoffobig</a:t>
            </a:r>
            <a:r>
              <a:rPr lang="en-GB" b="0" baseline="0" dirty="0"/>
              <a:t>. </a:t>
            </a:r>
            <a:r>
              <a:rPr lang="en-GB" b="0" baseline="0" dirty="0" err="1"/>
              <a:t>Mae’r</a:t>
            </a:r>
            <a:r>
              <a:rPr lang="en-GB" b="0" baseline="0" dirty="0"/>
              <a:t> </a:t>
            </a:r>
            <a:r>
              <a:rPr lang="en-GB" b="0" baseline="0" dirty="0" err="1"/>
              <a:t>adnodd</a:t>
            </a:r>
            <a:r>
              <a:rPr lang="en-GB" b="0" baseline="0" dirty="0"/>
              <a:t> </a:t>
            </a:r>
            <a:r>
              <a:rPr lang="en-GB" b="0" baseline="0" dirty="0" err="1"/>
              <a:t>hwn</a:t>
            </a:r>
            <a:r>
              <a:rPr lang="en-GB" b="0" baseline="0" dirty="0"/>
              <a:t> </a:t>
            </a:r>
            <a:r>
              <a:rPr lang="en-GB" b="0" baseline="0" dirty="0" err="1"/>
              <a:t>yn</a:t>
            </a:r>
            <a:r>
              <a:rPr lang="en-GB" b="0" baseline="0" dirty="0"/>
              <a:t> </a:t>
            </a:r>
            <a:r>
              <a:rPr lang="en-GB" b="0" baseline="0" dirty="0" err="1"/>
              <a:t>darparu</a:t>
            </a:r>
            <a:r>
              <a:rPr lang="en-GB" b="0" baseline="0" dirty="0"/>
              <a:t> </a:t>
            </a:r>
            <a:r>
              <a:rPr lang="en-GB" b="0" baseline="0" dirty="0" err="1"/>
              <a:t>cynlluniau</a:t>
            </a:r>
            <a:r>
              <a:rPr lang="en-GB" b="0" baseline="0" dirty="0"/>
              <a:t> </a:t>
            </a:r>
            <a:r>
              <a:rPr lang="en-GB" b="0" baseline="0" dirty="0" err="1"/>
              <a:t>gwersi</a:t>
            </a:r>
            <a:r>
              <a:rPr lang="en-GB" b="0" baseline="0" dirty="0"/>
              <a:t> </a:t>
            </a:r>
            <a:r>
              <a:rPr lang="en-GB" b="0" baseline="0" dirty="0" err="1"/>
              <a:t>ar</a:t>
            </a:r>
            <a:r>
              <a:rPr lang="en-GB" b="0" baseline="0" dirty="0"/>
              <a:t> </a:t>
            </a:r>
            <a:r>
              <a:rPr lang="en-GB" b="0" baseline="0" dirty="0" err="1"/>
              <a:t>gyfer</a:t>
            </a:r>
            <a:r>
              <a:rPr lang="en-GB" b="0" baseline="0" dirty="0"/>
              <a:t> </a:t>
            </a:r>
            <a:r>
              <a:rPr lang="en-GB" b="0" baseline="0" dirty="0" err="1"/>
              <a:t>disgyblion</a:t>
            </a:r>
            <a:r>
              <a:rPr lang="en-GB" b="0" baseline="0" dirty="0"/>
              <a:t> </a:t>
            </a:r>
            <a:r>
              <a:rPr lang="en-GB" b="0" baseline="0" dirty="0" err="1"/>
              <a:t>Uwchradd</a:t>
            </a:r>
            <a:r>
              <a:rPr lang="en-GB" b="0" baseline="0" dirty="0"/>
              <a:t> </a:t>
            </a:r>
            <a:r>
              <a:rPr lang="en-GB" b="0" baseline="0" dirty="0" err="1"/>
              <a:t>gan</a:t>
            </a:r>
            <a:r>
              <a:rPr lang="en-GB" b="0" baseline="0" dirty="0"/>
              <a:t> </a:t>
            </a:r>
            <a:r>
              <a:rPr lang="en-GB" b="0" baseline="0" dirty="0" err="1"/>
              <a:t>ddefnyddio</a:t>
            </a:r>
            <a:r>
              <a:rPr lang="en-GB" b="0" baseline="0" dirty="0"/>
              <a:t> </a:t>
            </a:r>
            <a:r>
              <a:rPr lang="en-GB" b="0" baseline="0" dirty="0" err="1"/>
              <a:t>fideo’n</a:t>
            </a:r>
            <a:r>
              <a:rPr lang="en-GB" b="0" baseline="0" dirty="0"/>
              <a:t> </a:t>
            </a:r>
            <a:r>
              <a:rPr lang="en-GB" b="0" baseline="0" dirty="0" err="1"/>
              <a:t>sbardun</a:t>
            </a:r>
            <a:r>
              <a:rPr lang="en-GB" b="0" baseline="0" dirty="0"/>
              <a:t> </a:t>
            </a:r>
            <a:r>
              <a:rPr lang="en-GB" b="0" baseline="0" dirty="0" err="1"/>
              <a:t>ar</a:t>
            </a:r>
            <a:r>
              <a:rPr lang="en-GB" b="0" baseline="0" dirty="0"/>
              <a:t> </a:t>
            </a:r>
            <a:r>
              <a:rPr lang="en-GB" b="0" baseline="0" dirty="0" err="1"/>
              <a:t>gyfer</a:t>
            </a:r>
            <a:r>
              <a:rPr lang="en-GB" b="0" baseline="0" dirty="0"/>
              <a:t> </a:t>
            </a:r>
            <a:r>
              <a:rPr lang="en-GB" b="0" baseline="0" dirty="0" err="1"/>
              <a:t>trafod</a:t>
            </a:r>
            <a:r>
              <a:rPr lang="en-GB" b="0" baseline="0" dirty="0"/>
              <a:t> ac </a:t>
            </a:r>
            <a:r>
              <a:rPr lang="en-GB" b="0" baseline="0" dirty="0" err="1"/>
              <a:t>archwilio</a:t>
            </a:r>
            <a:r>
              <a:rPr lang="en-GB" b="0" baseline="0" dirty="0"/>
              <a:t> </a:t>
            </a:r>
            <a:r>
              <a:rPr lang="en-GB" b="0" baseline="0" dirty="0" err="1"/>
              <a:t>stereoteipiau</a:t>
            </a:r>
            <a:r>
              <a:rPr lang="en-GB" b="0" baseline="0" dirty="0"/>
              <a:t> ac </a:t>
            </a:r>
            <a:r>
              <a:rPr lang="en-GB" b="0" baseline="0" dirty="0" err="1"/>
              <a:t>effaith</a:t>
            </a:r>
            <a:r>
              <a:rPr lang="en-GB" b="0" baseline="0" dirty="0"/>
              <a:t> </a:t>
            </a:r>
            <a:r>
              <a:rPr lang="en-GB" b="0" baseline="0" dirty="0" err="1"/>
              <a:t>camwahaniaethu</a:t>
            </a:r>
            <a:r>
              <a:rPr lang="en-GB" b="0" baseline="0" dirty="0"/>
              <a:t> </a:t>
            </a:r>
            <a:r>
              <a:rPr lang="en-GB" b="0" baseline="0" dirty="0" err="1"/>
              <a:t>ar</a:t>
            </a:r>
            <a:r>
              <a:rPr lang="en-GB" b="0" baseline="0" dirty="0"/>
              <a:t> </a:t>
            </a:r>
            <a:r>
              <a:rPr lang="en-GB" b="0" baseline="0" dirty="0" err="1"/>
              <a:t>fywydau</a:t>
            </a:r>
            <a:r>
              <a:rPr lang="en-GB" b="0" baseline="0" dirty="0"/>
              <a:t> </a:t>
            </a:r>
            <a:r>
              <a:rPr lang="en-GB" b="0" baseline="0" dirty="0" err="1"/>
              <a:t>pobl</a:t>
            </a:r>
            <a:r>
              <a:rPr lang="en-GB" b="0" baseline="0" dirty="0"/>
              <a:t> </a:t>
            </a:r>
            <a:r>
              <a:rPr lang="en-GB" b="0" baseline="0" dirty="0" err="1"/>
              <a:t>ifanc</a:t>
            </a:r>
            <a:r>
              <a:rPr lang="en-GB" b="0" baseline="0" dirty="0"/>
              <a:t> </a:t>
            </a:r>
            <a:r>
              <a:rPr lang="en-GB" b="0" baseline="0" dirty="0" err="1"/>
              <a:t>yng</a:t>
            </a:r>
            <a:r>
              <a:rPr lang="en-GB" b="0" baseline="0" dirty="0"/>
              <a:t> </a:t>
            </a:r>
            <a:r>
              <a:rPr lang="en-GB" b="0" baseline="0" dirty="0" err="1"/>
              <a:t>Nghymru</a:t>
            </a:r>
            <a:r>
              <a:rPr lang="en-GB" b="0" baseline="0" dirty="0"/>
              <a:t> </a:t>
            </a:r>
            <a:r>
              <a:rPr lang="en-GB" b="0" baseline="0" dirty="0" err="1"/>
              <a:t>heddiw</a:t>
            </a:r>
            <a:r>
              <a:rPr lang="en-GB" b="0" baseline="0" dirty="0"/>
              <a:t>. </a:t>
            </a:r>
            <a:r>
              <a:rPr lang="en-GB" b="0" baseline="0" dirty="0" err="1"/>
              <a:t>Mae’r</a:t>
            </a:r>
            <a:r>
              <a:rPr lang="en-GB" b="0" baseline="0" dirty="0"/>
              <a:t> </a:t>
            </a:r>
            <a:r>
              <a:rPr lang="en-GB" b="0" baseline="0" dirty="0" err="1"/>
              <a:t>rhain</a:t>
            </a:r>
            <a:r>
              <a:rPr lang="en-GB" b="0" baseline="0" dirty="0"/>
              <a:t> </a:t>
            </a:r>
            <a:r>
              <a:rPr lang="en-GB" b="0" baseline="0" dirty="0" err="1"/>
              <a:t>i’w</a:t>
            </a:r>
            <a:r>
              <a:rPr lang="en-GB" b="0" baseline="0" dirty="0"/>
              <a:t> </a:t>
            </a:r>
            <a:r>
              <a:rPr lang="en-GB" b="0" baseline="0" dirty="0" err="1"/>
              <a:t>gweld</a:t>
            </a:r>
            <a:r>
              <a:rPr lang="en-GB" b="0" baseline="0" dirty="0"/>
              <a:t> </a:t>
            </a:r>
            <a:r>
              <a:rPr lang="en-GB" b="0" baseline="0" dirty="0" err="1"/>
              <a:t>ar</a:t>
            </a:r>
            <a:r>
              <a:rPr lang="en-GB" b="0" baseline="0" dirty="0"/>
              <a:t> </a:t>
            </a:r>
            <a:r>
              <a:rPr lang="en-GB" b="0" baseline="0" dirty="0" err="1"/>
              <a:t>ein</a:t>
            </a:r>
            <a:r>
              <a:rPr lang="en-GB" b="0" baseline="0" dirty="0"/>
              <a:t> </a:t>
            </a:r>
            <a:r>
              <a:rPr lang="en-GB" b="0" baseline="0" dirty="0" err="1"/>
              <a:t>gwefan</a:t>
            </a:r>
            <a:r>
              <a:rPr lang="en-GB" b="0" baseline="0" dirty="0"/>
              <a:t> </a:t>
            </a:r>
            <a:r>
              <a:rPr lang="en-GB" b="0" baseline="0" dirty="0" err="1"/>
              <a:t>trwy</a:t>
            </a:r>
            <a:r>
              <a:rPr lang="en-GB" b="0" baseline="0" dirty="0"/>
              <a:t> </a:t>
            </a:r>
            <a:r>
              <a:rPr lang="en-GB" b="0" baseline="0" dirty="0" err="1"/>
              <a:t>fynd</a:t>
            </a:r>
            <a:r>
              <a:rPr lang="en-GB" b="0" baseline="0" dirty="0"/>
              <a:t> </a:t>
            </a:r>
            <a:r>
              <a:rPr lang="en-GB" b="0" baseline="0" dirty="0" err="1"/>
              <a:t>i</a:t>
            </a:r>
            <a:r>
              <a:rPr lang="en-GB" b="0" baseline="0" dirty="0"/>
              <a:t> </a:t>
            </a:r>
            <a:r>
              <a:rPr lang="en-GB" b="1" baseline="0" dirty="0" err="1"/>
              <a:t>Ein</a:t>
            </a:r>
            <a:r>
              <a:rPr lang="en-GB" b="1" baseline="0" dirty="0"/>
              <a:t> </a:t>
            </a:r>
            <a:r>
              <a:rPr lang="en-GB" b="1" baseline="0" dirty="0" err="1"/>
              <a:t>Gwaith</a:t>
            </a:r>
            <a:r>
              <a:rPr lang="en-GB" b="1" baseline="0" dirty="0"/>
              <a:t> - </a:t>
            </a:r>
            <a:r>
              <a:rPr lang="en-GB" b="1" baseline="0" dirty="0" err="1"/>
              <a:t>Adnoddau</a:t>
            </a:r>
            <a:endParaRPr lang="en-GB" b="1" baseline="0"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18</a:t>
            </a:fld>
            <a:endParaRPr lang="en-GB"/>
          </a:p>
        </p:txBody>
      </p:sp>
    </p:spTree>
    <p:extLst>
      <p:ext uri="{BB962C8B-B14F-4D97-AF65-F5344CB8AC3E}">
        <p14:creationId xmlns:p14="http://schemas.microsoft.com/office/powerpoint/2010/main" val="640845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Accessibility in schools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This report published in March 2018 is</a:t>
            </a:r>
            <a:r>
              <a:rPr lang="en-GB" baseline="0" dirty="0"/>
              <a:t> a </a:t>
            </a:r>
            <a:r>
              <a:rPr lang="en-GB" sz="1200" b="1" i="0" kern="1200" dirty="0">
                <a:solidFill>
                  <a:schemeClr val="tx1"/>
                </a:solidFill>
                <a:effectLst/>
                <a:latin typeface="+mn-lt"/>
                <a:ea typeface="+mn-ea"/>
                <a:cs typeface="+mn-cs"/>
              </a:rPr>
              <a:t>follow up report on wheelchair accessibility in schools in Wales and explores </a:t>
            </a:r>
            <a:r>
              <a:rPr lang="en-GB" sz="1200" b="0" i="0" kern="1200" dirty="0">
                <a:solidFill>
                  <a:schemeClr val="tx1"/>
                </a:solidFill>
                <a:effectLst/>
                <a:latin typeface="+mn-lt"/>
                <a:ea typeface="+mn-ea"/>
                <a:cs typeface="+mn-cs"/>
              </a:rPr>
              <a:t>how authorities, Government, and schools can </a:t>
            </a:r>
            <a:r>
              <a:rPr lang="en-GB" sz="1200" b="0" i="0" kern="1200" baseline="0" dirty="0">
                <a:solidFill>
                  <a:schemeClr val="tx1"/>
                </a:solidFill>
                <a:effectLst/>
                <a:latin typeface="+mn-lt"/>
                <a:ea typeface="+mn-ea"/>
                <a:cs typeface="+mn-cs"/>
              </a:rPr>
              <a:t>make sure that the voices of young disabled people and their families are included in</a:t>
            </a:r>
            <a:r>
              <a:rPr lang="en-GB" sz="1200" b="0" i="0" kern="1200" dirty="0">
                <a:solidFill>
                  <a:schemeClr val="tx1"/>
                </a:solidFill>
                <a:effectLst/>
                <a:latin typeface="+mn-lt"/>
                <a:ea typeface="+mn-ea"/>
                <a:cs typeface="+mn-cs"/>
              </a:rPr>
              <a:t> accessibility planning</a:t>
            </a:r>
            <a:r>
              <a:rPr lang="en-GB" sz="1200" b="0" i="0" kern="1200" baseline="0" dirty="0">
                <a:solidFill>
                  <a:schemeClr val="tx1"/>
                </a:solidFill>
                <a:effectLst/>
                <a:latin typeface="+mn-lt"/>
                <a:ea typeface="+mn-ea"/>
                <a:cs typeface="+mn-cs"/>
              </a:rPr>
              <a:t>. Find this report by going to the Publications section of our website.</a:t>
            </a:r>
          </a:p>
          <a:p>
            <a:pPr fontAlgn="base"/>
            <a:endParaRPr lang="en-GB" sz="1200" b="0" i="0" kern="1200" baseline="0" dirty="0">
              <a:solidFill>
                <a:schemeClr val="tx1"/>
              </a:solidFill>
              <a:effectLst/>
              <a:latin typeface="+mn-lt"/>
              <a:ea typeface="+mn-ea"/>
              <a:cs typeface="+mn-cs"/>
            </a:endParaRPr>
          </a:p>
          <a:p>
            <a:pPr fontAlgn="base"/>
            <a:r>
              <a:rPr lang="en-GB" sz="1200" b="0" i="0" kern="1200" baseline="0" dirty="0">
                <a:solidFill>
                  <a:schemeClr val="tx1"/>
                </a:solidFill>
                <a:effectLst/>
                <a:latin typeface="+mn-lt"/>
                <a:ea typeface="+mn-ea"/>
                <a:cs typeface="+mn-cs"/>
              </a:rPr>
              <a:t>-------------------------------------------------------------------------------</a:t>
            </a:r>
          </a:p>
          <a:p>
            <a:pPr fontAlgn="base"/>
            <a:endParaRPr lang="en-GB" sz="1200" b="0" i="0" kern="1200" baseline="0" dirty="0">
              <a:solidFill>
                <a:schemeClr val="tx1"/>
              </a:solidFill>
              <a:effectLst/>
              <a:latin typeface="+mn-lt"/>
              <a:ea typeface="+mn-ea"/>
              <a:cs typeface="+mn-cs"/>
            </a:endParaRPr>
          </a:p>
          <a:p>
            <a:pPr fontAlgn="base"/>
            <a:r>
              <a:rPr lang="en-GB" sz="1200" b="1" i="0" kern="1200" baseline="0" dirty="0">
                <a:solidFill>
                  <a:schemeClr val="tx1"/>
                </a:solidFill>
                <a:effectLst/>
                <a:latin typeface="+mn-lt"/>
                <a:ea typeface="+mn-ea"/>
                <a:cs typeface="+mn-cs"/>
              </a:rPr>
              <a:t>Ffocws </a:t>
            </a:r>
            <a:r>
              <a:rPr lang="en-GB" sz="1200" b="1" i="0" kern="1200" baseline="0" dirty="0" err="1">
                <a:solidFill>
                  <a:schemeClr val="tx1"/>
                </a:solidFill>
                <a:effectLst/>
                <a:latin typeface="+mn-lt"/>
                <a:ea typeface="+mn-ea"/>
                <a:cs typeface="+mn-cs"/>
              </a:rPr>
              <a:t>y</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Sleid</a:t>
            </a:r>
            <a:r>
              <a:rPr lang="en-GB" sz="1200" b="1" i="0" kern="1200" baseline="0" dirty="0">
                <a:solidFill>
                  <a:schemeClr val="tx1"/>
                </a:solidFill>
                <a:effectLst/>
                <a:latin typeface="+mn-lt"/>
                <a:ea typeface="+mn-ea"/>
                <a:cs typeface="+mn-cs"/>
              </a:rPr>
              <a:t> </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Hygyrchedd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mewn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ysgolion</a:t>
            </a:r>
            <a:endParaRPr lang="en-GB" sz="1200" b="0" i="0" kern="1200" baseline="0" dirty="0">
              <a:solidFill>
                <a:schemeClr val="tx1"/>
              </a:solidFill>
              <a:effectLst/>
              <a:latin typeface="+mn-lt"/>
              <a:ea typeface="+mn-ea"/>
              <a:cs typeface="+mn-cs"/>
            </a:endParaRPr>
          </a:p>
          <a:p>
            <a:pPr fontAlgn="base"/>
            <a:r>
              <a:rPr lang="en-GB" sz="1200" b="1" i="0" kern="1200" baseline="0" dirty="0" err="1">
                <a:solidFill>
                  <a:schemeClr val="tx1"/>
                </a:solidFill>
                <a:effectLst/>
                <a:latin typeface="+mn-lt"/>
                <a:ea typeface="+mn-ea"/>
                <a:cs typeface="+mn-cs"/>
              </a:rPr>
              <a:t>Cyd-destun</a:t>
            </a:r>
            <a:r>
              <a:rPr lang="en-GB" sz="1200" b="1"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Mae’r</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adroddiad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hwn</a:t>
            </a:r>
            <a:r>
              <a:rPr lang="en-GB" sz="1200" b="0" i="0" kern="1200" baseline="0" dirty="0">
                <a:solidFill>
                  <a:schemeClr val="tx1"/>
                </a:solidFill>
                <a:effectLst/>
                <a:latin typeface="+mn-lt"/>
                <a:ea typeface="+mn-ea"/>
                <a:cs typeface="+mn-cs"/>
              </a:rPr>
              <a:t>, a </a:t>
            </a:r>
            <a:r>
              <a:rPr lang="en-GB" sz="1200" b="0" i="0" kern="1200" baseline="0" dirty="0" err="1">
                <a:solidFill>
                  <a:schemeClr val="tx1"/>
                </a:solidFill>
                <a:effectLst/>
                <a:latin typeface="+mn-lt"/>
                <a:ea typeface="+mn-ea"/>
                <a:cs typeface="+mn-cs"/>
              </a:rPr>
              <a:t>gyhoeddwyd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ym</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mis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Mawrth</a:t>
            </a:r>
            <a:r>
              <a:rPr lang="en-GB" sz="1200" b="0" i="0" kern="1200" baseline="0" dirty="0">
                <a:solidFill>
                  <a:schemeClr val="tx1"/>
                </a:solidFill>
                <a:effectLst/>
                <a:latin typeface="+mn-lt"/>
                <a:ea typeface="+mn-ea"/>
                <a:cs typeface="+mn-cs"/>
              </a:rPr>
              <a:t> 2018, </a:t>
            </a:r>
            <a:r>
              <a:rPr lang="en-GB" sz="1200" b="0" i="0" kern="1200" baseline="0" dirty="0" err="1">
                <a:solidFill>
                  <a:schemeClr val="tx1"/>
                </a:solidFill>
                <a:effectLst/>
                <a:latin typeface="+mn-lt"/>
                <a:ea typeface="+mn-ea"/>
                <a:cs typeface="+mn-cs"/>
              </a:rPr>
              <a:t>yn</a:t>
            </a:r>
            <a:r>
              <a:rPr lang="en-GB" sz="1200" b="0"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adroddiad</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dilynol</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ar</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hygyrchedd</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ysgolion</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yng</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Nghymru</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i</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ddefnyddwyr</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cadeiriau</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olwyn</a:t>
            </a:r>
            <a:r>
              <a:rPr lang="en-GB" sz="1200" b="1" i="0" kern="1200" baseline="0" dirty="0">
                <a:solidFill>
                  <a:schemeClr val="tx1"/>
                </a:solidFill>
                <a:effectLst/>
                <a:latin typeface="+mn-lt"/>
                <a:ea typeface="+mn-ea"/>
                <a:cs typeface="+mn-cs"/>
              </a:rPr>
              <a:t> ac </a:t>
            </a:r>
            <a:r>
              <a:rPr lang="en-GB" sz="1200" b="1" i="0" kern="1200" baseline="0" dirty="0" err="1">
                <a:solidFill>
                  <a:schemeClr val="tx1"/>
                </a:solidFill>
                <a:effectLst/>
                <a:latin typeface="+mn-lt"/>
                <a:ea typeface="+mn-ea"/>
                <a:cs typeface="+mn-cs"/>
              </a:rPr>
              <a:t>yn</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edrych</a:t>
            </a:r>
            <a:r>
              <a:rPr lang="en-GB" sz="1200" b="1" i="0" kern="1200" baseline="0" dirty="0">
                <a:solidFill>
                  <a:schemeClr val="tx1"/>
                </a:solidFill>
                <a:effectLst/>
                <a:latin typeface="+mn-lt"/>
                <a:ea typeface="+mn-ea"/>
                <a:cs typeface="+mn-cs"/>
              </a:rPr>
              <a:t> </a:t>
            </a:r>
            <a:r>
              <a:rPr lang="en-GB" sz="1200" b="1" i="0" kern="1200" baseline="0" dirty="0" err="1">
                <a:solidFill>
                  <a:schemeClr val="tx1"/>
                </a:solidFill>
                <a:effectLst/>
                <a:latin typeface="+mn-lt"/>
                <a:ea typeface="+mn-ea"/>
                <a:cs typeface="+mn-cs"/>
              </a:rPr>
              <a:t>ar</a:t>
            </a:r>
            <a:r>
              <a:rPr lang="en-GB" sz="1200" b="1"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sut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mae</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awdurdodau</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y</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Llywodraeth</a:t>
            </a:r>
            <a:r>
              <a:rPr lang="en-GB" sz="1200" b="0" i="0" kern="1200" baseline="0" dirty="0">
                <a:solidFill>
                  <a:schemeClr val="tx1"/>
                </a:solidFill>
                <a:effectLst/>
                <a:latin typeface="+mn-lt"/>
                <a:ea typeface="+mn-ea"/>
                <a:cs typeface="+mn-cs"/>
              </a:rPr>
              <a:t>, ac </a:t>
            </a:r>
            <a:r>
              <a:rPr lang="en-GB" sz="1200" b="0" i="0" kern="1200" baseline="0" dirty="0" err="1">
                <a:solidFill>
                  <a:schemeClr val="tx1"/>
                </a:solidFill>
                <a:effectLst/>
                <a:latin typeface="+mn-lt"/>
                <a:ea typeface="+mn-ea"/>
                <a:cs typeface="+mn-cs"/>
              </a:rPr>
              <a:t>ysgolion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yn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gallu</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gwneud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yn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siŵr</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bod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lleisiau</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pobl</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ifanc</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anabl</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a’u</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teuluoedd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yn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cael</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eu</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cynnwys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wrth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gynllunio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hygyrchedd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Gallwch</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ddod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o</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hyd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i’r</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adroddiad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hwn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trwy</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fynd</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i</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adran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Cyhoeddiadau</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ein</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gwefan</a:t>
            </a:r>
            <a:r>
              <a:rPr lang="en-GB" sz="1200" b="0" i="0" kern="1200" baseline="0" dirty="0">
                <a:solidFill>
                  <a:schemeClr val="tx1"/>
                </a:solidFill>
                <a:effectLst/>
                <a:latin typeface="+mn-lt"/>
                <a:ea typeface="+mn-ea"/>
                <a:cs typeface="+mn-cs"/>
              </a:rPr>
              <a:t>. </a:t>
            </a:r>
            <a:endParaRPr lang="en-GB" sz="1200" b="1"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E19FFE-CFB6-4989-9E57-3B559C25B546}" type="slidenum">
              <a:rPr lang="en-GB" smtClean="0"/>
              <a:pPr/>
              <a:t>19</a:t>
            </a:fld>
            <a:endParaRPr lang="en-GB"/>
          </a:p>
        </p:txBody>
      </p:sp>
    </p:spTree>
    <p:extLst>
      <p:ext uri="{BB962C8B-B14F-4D97-AF65-F5344CB8AC3E}">
        <p14:creationId xmlns:p14="http://schemas.microsoft.com/office/powerpoint/2010/main" val="600556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baseline="0" dirty="0"/>
              <a:t>Focus of Slide – </a:t>
            </a:r>
            <a:r>
              <a:rPr lang="en-GB" sz="2000" b="0" baseline="0" dirty="0"/>
              <a:t>Recap Session 1 and 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baseline="0" dirty="0"/>
              <a:t>Context </a:t>
            </a:r>
            <a:r>
              <a:rPr lang="en-GB" sz="2000" dirty="0"/>
              <a:t>In recapping the last</a:t>
            </a:r>
            <a:r>
              <a:rPr lang="en-GB" sz="2000" baseline="0" dirty="0"/>
              <a:t> session you can ask some questions – How many  rights are there in the UNCRC? What articles do you remember? What  is the name of the </a:t>
            </a:r>
            <a:r>
              <a:rPr lang="en-GB" sz="2000" baseline="0" dirty="0" err="1"/>
              <a:t>CCfW</a:t>
            </a:r>
            <a:r>
              <a:rPr lang="en-GB" sz="2000" baseline="0" dirty="0"/>
              <a:t>? </a:t>
            </a:r>
          </a:p>
          <a:p>
            <a:endParaRPr lang="en-GB" sz="2000" baseline="0" dirty="0"/>
          </a:p>
          <a:p>
            <a:r>
              <a:rPr lang="en-GB" sz="2000" baseline="0" dirty="0"/>
              <a:t>Then go on to explain this session is about understanding, exploring and discussing What a Rights based approach is and how they as professionals can support this in their future work. </a:t>
            </a:r>
          </a:p>
          <a:p>
            <a:endParaRPr lang="en-GB" sz="2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a:t>
            </a:r>
          </a:p>
          <a:p>
            <a:endParaRPr lang="en-GB" sz="2000" baseline="0" dirty="0"/>
          </a:p>
          <a:p>
            <a:r>
              <a:rPr lang="en-GB" sz="2000" b="1" dirty="0"/>
              <a:t>Ffocws</a:t>
            </a:r>
            <a:r>
              <a:rPr lang="en-GB" sz="2000" b="1" baseline="0" dirty="0"/>
              <a:t> </a:t>
            </a:r>
            <a:r>
              <a:rPr lang="en-GB" sz="2000" b="1" baseline="0" dirty="0" err="1"/>
              <a:t>y</a:t>
            </a:r>
            <a:r>
              <a:rPr lang="en-GB" sz="2000" b="1" baseline="0" dirty="0"/>
              <a:t> </a:t>
            </a:r>
            <a:r>
              <a:rPr lang="en-GB" sz="2000" b="1" baseline="0" dirty="0" err="1"/>
              <a:t>Sleid</a:t>
            </a:r>
            <a:r>
              <a:rPr lang="en-GB" sz="2000" b="1" baseline="0" dirty="0"/>
              <a:t> </a:t>
            </a:r>
            <a:r>
              <a:rPr lang="en-GB" sz="2000" b="0" baseline="0" dirty="0"/>
              <a:t>– </a:t>
            </a:r>
            <a:r>
              <a:rPr lang="en-GB" sz="2000" b="0" baseline="0" dirty="0" err="1"/>
              <a:t>Crynhoi</a:t>
            </a:r>
            <a:r>
              <a:rPr lang="en-GB" sz="2000" b="0" baseline="0" dirty="0"/>
              <a:t> </a:t>
            </a:r>
            <a:r>
              <a:rPr lang="en-GB" sz="2000" b="0" baseline="0" dirty="0" err="1"/>
              <a:t>Sesiwn</a:t>
            </a:r>
            <a:r>
              <a:rPr lang="en-GB" sz="2000" b="0" baseline="0" dirty="0"/>
              <a:t> 1 </a:t>
            </a:r>
            <a:r>
              <a:rPr lang="en-GB" sz="2000" b="0" baseline="0" dirty="0" err="1"/>
              <a:t>a’r</a:t>
            </a:r>
            <a:r>
              <a:rPr lang="en-GB" sz="2000" b="0" baseline="0" dirty="0"/>
              <a:t> </a:t>
            </a:r>
            <a:r>
              <a:rPr lang="en-GB" sz="2000" b="0" baseline="0" dirty="0" err="1"/>
              <a:t>Nodau</a:t>
            </a:r>
            <a:endParaRPr lang="en-GB" sz="2000" b="0" baseline="0" dirty="0"/>
          </a:p>
          <a:p>
            <a:r>
              <a:rPr lang="en-GB" sz="2000" b="1" baseline="0" dirty="0" err="1"/>
              <a:t>Cyd-destun</a:t>
            </a:r>
            <a:r>
              <a:rPr lang="en-GB" sz="2000" b="1" baseline="0" dirty="0"/>
              <a:t> </a:t>
            </a:r>
            <a:r>
              <a:rPr lang="en-GB" sz="2000" b="0" baseline="0" dirty="0"/>
              <a:t>– </a:t>
            </a:r>
            <a:r>
              <a:rPr lang="en-GB" sz="2000" b="0" baseline="0" dirty="0" err="1"/>
              <a:t>wrth</a:t>
            </a:r>
            <a:r>
              <a:rPr lang="en-GB" sz="2000" b="0" baseline="0" dirty="0"/>
              <a:t> </a:t>
            </a:r>
            <a:r>
              <a:rPr lang="en-GB" sz="2000" b="0" baseline="0" dirty="0" err="1"/>
              <a:t>grynhoi’r</a:t>
            </a:r>
            <a:r>
              <a:rPr lang="en-GB" sz="2000" b="0" baseline="0" dirty="0"/>
              <a:t> </a:t>
            </a:r>
            <a:r>
              <a:rPr lang="en-GB" sz="2000" b="0" baseline="0" dirty="0" err="1"/>
              <a:t>sesiwn</a:t>
            </a:r>
            <a:r>
              <a:rPr lang="en-GB" sz="2000" b="0" baseline="0" dirty="0"/>
              <a:t> </a:t>
            </a:r>
            <a:r>
              <a:rPr lang="en-GB" sz="2000" b="0" baseline="0" dirty="0" err="1"/>
              <a:t>ddiwethaf</a:t>
            </a:r>
            <a:r>
              <a:rPr lang="en-GB" sz="2000" b="0" baseline="0" dirty="0"/>
              <a:t> </a:t>
            </a:r>
            <a:r>
              <a:rPr lang="en-GB" sz="2000" b="0" baseline="0" dirty="0" err="1"/>
              <a:t>gallwch</a:t>
            </a:r>
            <a:r>
              <a:rPr lang="en-GB" sz="2000" b="0" baseline="0" dirty="0"/>
              <a:t> chi </a:t>
            </a:r>
            <a:r>
              <a:rPr lang="en-GB" sz="2000" b="0" baseline="0" dirty="0" err="1"/>
              <a:t>ofyn</a:t>
            </a:r>
            <a:r>
              <a:rPr lang="en-GB" sz="2000" b="0" baseline="0" dirty="0"/>
              <a:t> </a:t>
            </a:r>
            <a:r>
              <a:rPr lang="en-GB" sz="2000" b="0" baseline="0" dirty="0" err="1"/>
              <a:t>rhai</a:t>
            </a:r>
            <a:r>
              <a:rPr lang="en-GB" sz="2000" b="0" baseline="0" dirty="0"/>
              <a:t> </a:t>
            </a:r>
            <a:r>
              <a:rPr lang="en-GB" sz="2000" b="0" baseline="0" dirty="0" err="1"/>
              <a:t>cwestiynau</a:t>
            </a:r>
            <a:r>
              <a:rPr lang="en-GB" sz="2000" b="0" baseline="0" dirty="0"/>
              <a:t> – Faint </a:t>
            </a:r>
            <a:r>
              <a:rPr lang="en-GB" sz="2000" b="0" baseline="0" dirty="0" err="1"/>
              <a:t>o</a:t>
            </a:r>
            <a:r>
              <a:rPr lang="en-GB" sz="2000" b="0" baseline="0" dirty="0"/>
              <a:t> </a:t>
            </a:r>
            <a:r>
              <a:rPr lang="en-GB" sz="2000" b="0" baseline="0" dirty="0" err="1"/>
              <a:t>hawliau</a:t>
            </a:r>
            <a:r>
              <a:rPr lang="en-GB" sz="2000" b="0" baseline="0" dirty="0"/>
              <a:t> </a:t>
            </a:r>
            <a:r>
              <a:rPr lang="en-GB" sz="2000" b="0" baseline="0" dirty="0" err="1"/>
              <a:t>sydd</a:t>
            </a:r>
            <a:r>
              <a:rPr lang="en-GB" sz="2000" b="0" baseline="0" dirty="0"/>
              <a:t> </a:t>
            </a:r>
            <a:r>
              <a:rPr lang="en-GB" sz="2000" b="0" baseline="0" dirty="0" err="1"/>
              <a:t>yn</a:t>
            </a:r>
            <a:r>
              <a:rPr lang="en-GB" sz="2000" b="0" baseline="0" dirty="0"/>
              <a:t> CCUHP? Pa </a:t>
            </a:r>
            <a:r>
              <a:rPr lang="en-GB" sz="2000" b="0" baseline="0" dirty="0" err="1"/>
              <a:t>erthyglau</a:t>
            </a:r>
            <a:r>
              <a:rPr lang="en-GB" sz="2000" b="0" baseline="0" dirty="0"/>
              <a:t> </a:t>
            </a:r>
            <a:r>
              <a:rPr lang="en-GB" sz="2000" b="0" baseline="0" dirty="0" err="1"/>
              <a:t>rydych</a:t>
            </a:r>
            <a:r>
              <a:rPr lang="en-GB" sz="2000" b="0" baseline="0" dirty="0"/>
              <a:t> </a:t>
            </a:r>
            <a:r>
              <a:rPr lang="en-GB" sz="2000" b="0" baseline="0" dirty="0" err="1"/>
              <a:t>chi’n</a:t>
            </a:r>
            <a:r>
              <a:rPr lang="en-GB" sz="2000" b="0" baseline="0" dirty="0"/>
              <a:t> </a:t>
            </a:r>
            <a:r>
              <a:rPr lang="en-GB" sz="2000" b="0" baseline="0" dirty="0" err="1"/>
              <a:t>eu</a:t>
            </a:r>
            <a:r>
              <a:rPr lang="en-GB" sz="2000" b="0" baseline="0" dirty="0"/>
              <a:t> </a:t>
            </a:r>
            <a:r>
              <a:rPr lang="en-GB" sz="2000" b="0" baseline="0" dirty="0" err="1"/>
              <a:t>cofio</a:t>
            </a:r>
            <a:r>
              <a:rPr lang="en-GB" sz="2000" b="0" baseline="0" dirty="0"/>
              <a:t>? Beth </a:t>
            </a:r>
            <a:r>
              <a:rPr lang="en-GB" sz="2000" b="0" baseline="0" dirty="0" err="1"/>
              <a:t>yw</a:t>
            </a:r>
            <a:r>
              <a:rPr lang="en-GB" sz="2000" b="0" baseline="0" dirty="0"/>
              <a:t> </a:t>
            </a:r>
            <a:r>
              <a:rPr lang="en-GB" sz="2000" b="0" baseline="0" dirty="0" err="1"/>
              <a:t>enw</a:t>
            </a:r>
            <a:r>
              <a:rPr lang="en-GB" sz="2000" b="0" baseline="0" dirty="0"/>
              <a:t> CPC?</a:t>
            </a:r>
          </a:p>
          <a:p>
            <a:endParaRPr lang="en-GB" sz="2000" b="0" baseline="0" dirty="0"/>
          </a:p>
          <a:p>
            <a:r>
              <a:rPr lang="en-GB" sz="2000" b="0" baseline="0" dirty="0" err="1"/>
              <a:t>Yna</a:t>
            </a:r>
            <a:r>
              <a:rPr lang="en-GB" sz="2000" b="0" baseline="0" dirty="0"/>
              <a:t> </a:t>
            </a:r>
            <a:r>
              <a:rPr lang="en-GB" sz="2000" b="0" baseline="0" dirty="0" err="1"/>
              <a:t>ewch</a:t>
            </a:r>
            <a:r>
              <a:rPr lang="en-GB" sz="2000" b="0" baseline="0" dirty="0"/>
              <a:t> </a:t>
            </a:r>
            <a:r>
              <a:rPr lang="en-GB" sz="2000" b="0" baseline="0" dirty="0" err="1"/>
              <a:t>ymlaen</a:t>
            </a:r>
            <a:r>
              <a:rPr lang="en-GB" sz="2000" b="0" baseline="0" dirty="0"/>
              <a:t> </a:t>
            </a:r>
            <a:r>
              <a:rPr lang="en-GB" sz="2000" b="0" baseline="0" dirty="0" err="1"/>
              <a:t>i</a:t>
            </a:r>
            <a:r>
              <a:rPr lang="en-GB" sz="2000" b="0" baseline="0" dirty="0"/>
              <a:t> </a:t>
            </a:r>
            <a:r>
              <a:rPr lang="en-GB" sz="2000" b="0" baseline="0" dirty="0" err="1"/>
              <a:t>esbonio</a:t>
            </a:r>
            <a:r>
              <a:rPr lang="en-GB" sz="2000" b="0" baseline="0" dirty="0"/>
              <a:t> bod y </a:t>
            </a:r>
            <a:r>
              <a:rPr lang="en-GB" sz="2000" b="0" baseline="0" dirty="0" err="1"/>
              <a:t>sesiwn</a:t>
            </a:r>
            <a:r>
              <a:rPr lang="en-GB" sz="2000" b="0" baseline="0" dirty="0"/>
              <a:t> hon </a:t>
            </a:r>
            <a:r>
              <a:rPr lang="en-GB" sz="2000" b="0" baseline="0" dirty="0" err="1"/>
              <a:t>yn</a:t>
            </a:r>
            <a:r>
              <a:rPr lang="en-GB" sz="2000" b="0" baseline="0" dirty="0"/>
              <a:t> </a:t>
            </a:r>
            <a:r>
              <a:rPr lang="en-GB" sz="2000" b="0" baseline="0" dirty="0" err="1"/>
              <a:t>ymwneud</a:t>
            </a:r>
            <a:r>
              <a:rPr lang="en-GB" sz="2000" b="0" baseline="0" dirty="0"/>
              <a:t> </a:t>
            </a:r>
            <a:r>
              <a:rPr lang="en-GB" sz="2000" b="0" baseline="0" dirty="0" err="1"/>
              <a:t>â</a:t>
            </a:r>
            <a:r>
              <a:rPr lang="en-GB" sz="2000" b="0" baseline="0" dirty="0"/>
              <a:t> </a:t>
            </a:r>
            <a:r>
              <a:rPr lang="en-GB" sz="2000" b="0" baseline="0" dirty="0" err="1"/>
              <a:t>deall</a:t>
            </a:r>
            <a:r>
              <a:rPr lang="en-GB" sz="2000" b="0" baseline="0" dirty="0"/>
              <a:t>, </a:t>
            </a:r>
            <a:r>
              <a:rPr lang="en-GB" sz="2000" b="0" baseline="0" dirty="0" err="1"/>
              <a:t>archwiio</a:t>
            </a:r>
            <a:r>
              <a:rPr lang="en-GB" sz="2000" b="0" baseline="0" dirty="0"/>
              <a:t> a </a:t>
            </a:r>
            <a:r>
              <a:rPr lang="en-GB" sz="2000" b="0" baseline="0" dirty="0" err="1"/>
              <a:t>thrafod</a:t>
            </a:r>
            <a:r>
              <a:rPr lang="en-GB" sz="2000" b="0" baseline="0" dirty="0"/>
              <a:t> </a:t>
            </a:r>
            <a:r>
              <a:rPr lang="en-GB" sz="2000" b="0" baseline="0" dirty="0" err="1"/>
              <a:t>beth</a:t>
            </a:r>
            <a:r>
              <a:rPr lang="en-GB" sz="2000" b="0" baseline="0" dirty="0"/>
              <a:t> </a:t>
            </a:r>
            <a:r>
              <a:rPr lang="en-GB" sz="2000" b="0" baseline="0" dirty="0" err="1"/>
              <a:t>yw</a:t>
            </a:r>
            <a:r>
              <a:rPr lang="en-GB" sz="2000" b="0" baseline="0" dirty="0"/>
              <a:t> dull </a:t>
            </a:r>
            <a:r>
              <a:rPr lang="en-GB" sz="2000" b="0" baseline="0" dirty="0" err="1"/>
              <a:t>gweithredu</a:t>
            </a:r>
            <a:r>
              <a:rPr lang="en-GB" sz="2000" b="0" baseline="0" dirty="0"/>
              <a:t> </a:t>
            </a:r>
            <a:r>
              <a:rPr lang="en-GB" sz="2000" b="0" baseline="0" dirty="0" err="1"/>
              <a:t>seiliedig</a:t>
            </a:r>
            <a:r>
              <a:rPr lang="en-GB" sz="2000" b="0" baseline="0" dirty="0"/>
              <a:t> </a:t>
            </a:r>
            <a:r>
              <a:rPr lang="en-GB" sz="2000" b="0" baseline="0" dirty="0" err="1"/>
              <a:t>ar</a:t>
            </a:r>
            <a:r>
              <a:rPr lang="en-GB" sz="2000" b="0" baseline="0" dirty="0"/>
              <a:t> </a:t>
            </a:r>
            <a:r>
              <a:rPr lang="en-GB" sz="2000" b="0" baseline="0" dirty="0" err="1"/>
              <a:t>Hawliau</a:t>
            </a:r>
            <a:r>
              <a:rPr lang="en-GB" sz="2000" b="0" baseline="0" dirty="0"/>
              <a:t> a </a:t>
            </a:r>
            <a:r>
              <a:rPr lang="en-GB" sz="2000" b="0" baseline="0" dirty="0" err="1"/>
              <a:t>sut</a:t>
            </a:r>
            <a:r>
              <a:rPr lang="en-GB" sz="2000" b="0" baseline="0" dirty="0"/>
              <a:t> </a:t>
            </a:r>
            <a:r>
              <a:rPr lang="en-GB" sz="2000" b="0" baseline="0" dirty="0" err="1"/>
              <a:t>gallan</a:t>
            </a:r>
            <a:r>
              <a:rPr lang="en-GB" sz="2000" b="0" baseline="0" dirty="0"/>
              <a:t> </a:t>
            </a:r>
            <a:r>
              <a:rPr lang="en-GB" sz="2000" b="0" baseline="0" dirty="0" err="1"/>
              <a:t>nhw</a:t>
            </a:r>
            <a:r>
              <a:rPr lang="en-GB" sz="2000" b="0" baseline="0" dirty="0"/>
              <a:t>, </a:t>
            </a:r>
            <a:r>
              <a:rPr lang="en-GB" sz="2000" b="0" baseline="0" dirty="0" err="1"/>
              <a:t>fel</a:t>
            </a:r>
            <a:r>
              <a:rPr lang="en-GB" sz="2000" b="0" baseline="0" dirty="0"/>
              <a:t> </a:t>
            </a:r>
            <a:r>
              <a:rPr lang="en-GB" sz="2000" b="0" baseline="0" dirty="0" err="1"/>
              <a:t>gweithwyr</a:t>
            </a:r>
            <a:r>
              <a:rPr lang="en-GB" sz="2000" b="0" baseline="0" dirty="0"/>
              <a:t> </a:t>
            </a:r>
            <a:r>
              <a:rPr lang="en-GB" sz="2000" b="0" baseline="0" dirty="0" err="1"/>
              <a:t>proffesiynol</a:t>
            </a:r>
            <a:r>
              <a:rPr lang="en-GB" sz="2000" b="0" baseline="0" dirty="0"/>
              <a:t>, </a:t>
            </a:r>
            <a:r>
              <a:rPr lang="en-GB" sz="2000" b="0" baseline="0" dirty="0" err="1"/>
              <a:t>gefnogi</a:t>
            </a:r>
            <a:r>
              <a:rPr lang="en-GB" sz="2000" b="0" baseline="0" dirty="0"/>
              <a:t> </a:t>
            </a:r>
            <a:r>
              <a:rPr lang="en-GB" sz="2000" b="0" baseline="0" dirty="0" err="1"/>
              <a:t>hynny</a:t>
            </a:r>
            <a:r>
              <a:rPr lang="en-GB" sz="2000" b="0" baseline="0" dirty="0"/>
              <a:t> </a:t>
            </a:r>
            <a:r>
              <a:rPr lang="en-GB" sz="2000" b="0" baseline="0" dirty="0" err="1"/>
              <a:t>yn</a:t>
            </a:r>
            <a:r>
              <a:rPr lang="en-GB" sz="2000" b="0" baseline="0" dirty="0"/>
              <a:t> </a:t>
            </a:r>
            <a:r>
              <a:rPr lang="en-GB" sz="2000" b="0" baseline="0" dirty="0" err="1"/>
              <a:t>eu</a:t>
            </a:r>
            <a:r>
              <a:rPr lang="en-GB" sz="2000" b="0" baseline="0" dirty="0"/>
              <a:t> </a:t>
            </a:r>
            <a:r>
              <a:rPr lang="en-GB" sz="2000" b="0" baseline="0" dirty="0" err="1"/>
              <a:t>gwaith</a:t>
            </a:r>
            <a:r>
              <a:rPr lang="en-GB" sz="2000" b="0" baseline="0" dirty="0"/>
              <a:t> </a:t>
            </a:r>
            <a:r>
              <a:rPr lang="en-GB" sz="2000" b="0" baseline="0" dirty="0" err="1"/>
              <a:t>yn</a:t>
            </a:r>
            <a:r>
              <a:rPr lang="en-GB" sz="2000" b="0" baseline="0" dirty="0"/>
              <a:t> y </a:t>
            </a:r>
            <a:r>
              <a:rPr lang="en-GB" sz="2000" b="0" baseline="0" dirty="0" err="1"/>
              <a:t>dyfodol</a:t>
            </a:r>
            <a:r>
              <a:rPr lang="en-GB" sz="2000" b="0" baseline="0" dirty="0"/>
              <a:t>. </a:t>
            </a:r>
            <a:endParaRPr lang="en-GB" sz="2000" b="1" dirty="0"/>
          </a:p>
        </p:txBody>
      </p:sp>
      <p:sp>
        <p:nvSpPr>
          <p:cNvPr id="4" name="Slide Number Placeholder 3"/>
          <p:cNvSpPr>
            <a:spLocks noGrp="1"/>
          </p:cNvSpPr>
          <p:nvPr>
            <p:ph type="sldNum" sz="quarter" idx="10"/>
          </p:nvPr>
        </p:nvSpPr>
        <p:spPr/>
        <p:txBody>
          <a:bodyPr/>
          <a:lstStyle/>
          <a:p>
            <a:fld id="{36168537-78D0-469E-99C4-C1D1E2A00AEA}" type="slidenum">
              <a:rPr lang="en-GB" smtClean="0"/>
              <a:pPr/>
              <a:t>2</a:t>
            </a:fld>
            <a:endParaRPr lang="en-GB"/>
          </a:p>
        </p:txBody>
      </p:sp>
    </p:spTree>
    <p:extLst>
      <p:ext uri="{BB962C8B-B14F-4D97-AF65-F5344CB8AC3E}">
        <p14:creationId xmlns:p14="http://schemas.microsoft.com/office/powerpoint/2010/main" val="626248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Empowering Children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 </a:t>
            </a:r>
            <a:r>
              <a:rPr lang="en-GB" sz="1200" kern="1200" baseline="0" dirty="0">
                <a:solidFill>
                  <a:schemeClr val="tx1"/>
                </a:solidFill>
                <a:effectLst/>
                <a:latin typeface="+mn-lt"/>
                <a:ea typeface="+mn-ea"/>
                <a:cs typeface="+mn-cs"/>
              </a:rPr>
              <a:t>The Third principle – Empowering Children and young people means enhancing their capabilities as individuals so they are better able to take advantage of their rights, and to engage with, influence and hold accountable the people and organisations that affect their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err="1">
                <a:solidFill>
                  <a:schemeClr val="tx1"/>
                </a:solidFill>
                <a:effectLst/>
                <a:latin typeface="+mn-lt"/>
                <a:ea typeface="+mn-ea"/>
                <a:cs typeface="+mn-cs"/>
              </a:rPr>
              <a:t>Ffocws</a:t>
            </a:r>
            <a:r>
              <a:rPr lang="en-GB" sz="1200" b="1" kern="1200" baseline="0" dirty="0">
                <a:solidFill>
                  <a:schemeClr val="tx1"/>
                </a:solidFill>
                <a:effectLst/>
                <a:latin typeface="+mn-lt"/>
                <a:ea typeface="+mn-ea"/>
                <a:cs typeface="+mn-cs"/>
              </a:rPr>
              <a:t> y </a:t>
            </a:r>
            <a:r>
              <a:rPr lang="en-GB" sz="1200" b="1" kern="1200" baseline="0" dirty="0" err="1">
                <a:solidFill>
                  <a:schemeClr val="tx1"/>
                </a:solidFill>
                <a:effectLst/>
                <a:latin typeface="+mn-lt"/>
                <a:ea typeface="+mn-ea"/>
                <a:cs typeface="+mn-cs"/>
              </a:rPr>
              <a:t>Sleid</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Grymuso</a:t>
            </a:r>
            <a:r>
              <a:rPr lang="en-GB" sz="1200" b="0" kern="1200" baseline="0" dirty="0">
                <a:solidFill>
                  <a:schemeClr val="tx1"/>
                </a:solidFill>
                <a:effectLst/>
                <a:latin typeface="+mn-lt"/>
                <a:ea typeface="+mn-ea"/>
                <a:cs typeface="+mn-cs"/>
              </a:rPr>
              <a:t> Plant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err="1">
                <a:solidFill>
                  <a:schemeClr val="tx1"/>
                </a:solidFill>
                <a:effectLst/>
                <a:latin typeface="+mn-lt"/>
                <a:ea typeface="+mn-ea"/>
                <a:cs typeface="+mn-cs"/>
              </a:rPr>
              <a:t>Cyd-destun</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Mae’r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drydedd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egwyddor</a:t>
            </a:r>
            <a:r>
              <a:rPr lang="en-GB" sz="1200" b="0" kern="1200" baseline="0" dirty="0">
                <a:solidFill>
                  <a:schemeClr val="tx1"/>
                </a:solidFill>
                <a:effectLst/>
                <a:latin typeface="+mn-lt"/>
                <a:ea typeface="+mn-ea"/>
                <a:cs typeface="+mn-cs"/>
              </a:rPr>
              <a:t> – </a:t>
            </a:r>
            <a:r>
              <a:rPr lang="en-GB" sz="1200" b="0" kern="1200" baseline="0" dirty="0" err="1">
                <a:solidFill>
                  <a:schemeClr val="tx1"/>
                </a:solidFill>
                <a:effectLst/>
                <a:latin typeface="+mn-lt"/>
                <a:ea typeface="+mn-ea"/>
                <a:cs typeface="+mn-cs"/>
              </a:rPr>
              <a:t>Grymuso</a:t>
            </a:r>
            <a:r>
              <a:rPr lang="en-GB" sz="1200" b="0" kern="1200" baseline="0" dirty="0">
                <a:solidFill>
                  <a:schemeClr val="tx1"/>
                </a:solidFill>
                <a:effectLst/>
                <a:latin typeface="+mn-lt"/>
                <a:ea typeface="+mn-ea"/>
                <a:cs typeface="+mn-cs"/>
              </a:rPr>
              <a:t> Plant a </a:t>
            </a:r>
            <a:r>
              <a:rPr lang="en-GB" sz="1200" b="0" kern="1200" baseline="0" dirty="0" err="1">
                <a:solidFill>
                  <a:schemeClr val="tx1"/>
                </a:solidFill>
                <a:effectLst/>
                <a:latin typeface="+mn-lt"/>
                <a:ea typeface="+mn-ea"/>
                <a:cs typeface="+mn-cs"/>
              </a:rPr>
              <a:t>Phobl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Ifanc</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golygu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gwella’u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galluoedd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unigolion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bod </a:t>
            </a:r>
            <a:r>
              <a:rPr lang="en-GB" sz="1200" b="0" kern="1200" baseline="0" dirty="0" err="1">
                <a:solidFill>
                  <a:schemeClr val="tx1"/>
                </a:solidFill>
                <a:effectLst/>
                <a:latin typeface="+mn-lt"/>
                <a:ea typeface="+mn-ea"/>
                <a:cs typeface="+mn-cs"/>
              </a:rPr>
              <a:t>mewn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sefyllfa</a:t>
            </a:r>
            <a:r>
              <a:rPr lang="en-GB" sz="1200" b="0" kern="1200" baseline="0" dirty="0">
                <a:solidFill>
                  <a:schemeClr val="tx1"/>
                </a:solidFill>
                <a:effectLst/>
                <a:latin typeface="+mn-lt"/>
                <a:ea typeface="+mn-ea"/>
                <a:cs typeface="+mn-cs"/>
              </a:rPr>
              <a:t> well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fedru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manteisio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hawliau</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ymgysylltu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â’r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bobl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sefydliadau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effeithio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bywydau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dylanwadu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arnynt</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galw</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gyfrif</a:t>
            </a:r>
            <a:r>
              <a:rPr lang="en-GB" sz="1200" b="0" kern="1200" baseline="0" dirty="0">
                <a:solidFill>
                  <a:schemeClr val="tx1"/>
                </a:solidFill>
                <a:effectLst/>
                <a:latin typeface="+mn-lt"/>
                <a:ea typeface="+mn-ea"/>
                <a:cs typeface="+mn-cs"/>
              </a:rPr>
              <a:t>. </a:t>
            </a:r>
            <a:endParaRPr lang="en-GB"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E19FFE-CFB6-4989-9E57-3B559C25B546}" type="slidenum">
              <a:rPr lang="en-GB" smtClean="0"/>
              <a:pPr/>
              <a:t>20</a:t>
            </a:fld>
            <a:endParaRPr lang="en-GB"/>
          </a:p>
        </p:txBody>
      </p:sp>
    </p:spTree>
    <p:extLst>
      <p:ext uri="{BB962C8B-B14F-4D97-AF65-F5344CB8AC3E}">
        <p14:creationId xmlns:p14="http://schemas.microsoft.com/office/powerpoint/2010/main" val="2109812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Agenda resource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The Office</a:t>
            </a:r>
            <a:r>
              <a:rPr lang="en-GB" baseline="0" dirty="0"/>
              <a:t> for the Children’s Commissioner has co-produced this resource to explore relationships that empowers children and young people to create environments that support healthy relationships, and gender equality in their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err="1"/>
              <a:t>Adnodd</a:t>
            </a:r>
            <a:r>
              <a:rPr lang="en-GB" b="0" baseline="0" dirty="0"/>
              <a:t> Agenda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Mae </a:t>
            </a:r>
            <a:r>
              <a:rPr lang="en-GB" b="0" baseline="0" dirty="0" err="1"/>
              <a:t>Swyddfa’r</a:t>
            </a:r>
            <a:r>
              <a:rPr lang="en-GB" b="0" baseline="0" dirty="0"/>
              <a:t> </a:t>
            </a:r>
            <a:r>
              <a:rPr lang="en-GB" b="0" baseline="0" dirty="0" err="1"/>
              <a:t>Comisiynydd</a:t>
            </a:r>
            <a:r>
              <a:rPr lang="en-GB" b="0" baseline="0" dirty="0"/>
              <a:t> Plant </a:t>
            </a:r>
            <a:r>
              <a:rPr lang="en-GB" b="0" baseline="0" dirty="0" err="1"/>
              <a:t>wedi</a:t>
            </a:r>
            <a:r>
              <a:rPr lang="en-GB" b="0" baseline="0" dirty="0"/>
              <a:t> </a:t>
            </a:r>
            <a:r>
              <a:rPr lang="en-GB" b="0" baseline="0" dirty="0" err="1"/>
              <a:t>cynhyrchu’r</a:t>
            </a:r>
            <a:r>
              <a:rPr lang="en-GB" b="0" baseline="0" dirty="0"/>
              <a:t> </a:t>
            </a:r>
            <a:r>
              <a:rPr lang="en-GB" b="0" baseline="0" dirty="0" err="1"/>
              <a:t>adnodd</a:t>
            </a:r>
            <a:r>
              <a:rPr lang="en-GB" b="0" baseline="0" dirty="0"/>
              <a:t> </a:t>
            </a:r>
            <a:r>
              <a:rPr lang="en-GB" b="0" baseline="0" dirty="0" err="1"/>
              <a:t>hwn</a:t>
            </a:r>
            <a:r>
              <a:rPr lang="en-GB" b="0" baseline="0" dirty="0"/>
              <a:t> </a:t>
            </a:r>
            <a:r>
              <a:rPr lang="en-GB" b="0" baseline="0" dirty="0" err="1"/>
              <a:t>ar</a:t>
            </a:r>
            <a:r>
              <a:rPr lang="en-GB" b="0" baseline="0" dirty="0"/>
              <a:t> </a:t>
            </a:r>
            <a:r>
              <a:rPr lang="en-GB" b="0" baseline="0" dirty="0" err="1"/>
              <a:t>y</a:t>
            </a:r>
            <a:r>
              <a:rPr lang="en-GB" b="0" baseline="0" dirty="0"/>
              <a:t> </a:t>
            </a:r>
            <a:r>
              <a:rPr lang="en-GB" b="0" baseline="0" dirty="0" err="1"/>
              <a:t>cyd</a:t>
            </a:r>
            <a:r>
              <a:rPr lang="en-GB" b="0" baseline="0" dirty="0"/>
              <a:t> </a:t>
            </a:r>
            <a:r>
              <a:rPr lang="en-GB" b="0" baseline="0" dirty="0" err="1"/>
              <a:t>er</a:t>
            </a:r>
            <a:r>
              <a:rPr lang="en-GB" b="0" baseline="0" dirty="0"/>
              <a:t> </a:t>
            </a:r>
            <a:r>
              <a:rPr lang="en-GB" b="0" baseline="0" dirty="0" err="1"/>
              <a:t>mwyn</a:t>
            </a:r>
            <a:r>
              <a:rPr lang="en-GB" b="0" baseline="0" dirty="0"/>
              <a:t> </a:t>
            </a:r>
            <a:r>
              <a:rPr lang="en-GB" b="0" baseline="0" dirty="0" err="1"/>
              <a:t>archwilio</a:t>
            </a:r>
            <a:r>
              <a:rPr lang="en-GB" b="0" baseline="0" dirty="0"/>
              <a:t> </a:t>
            </a:r>
            <a:r>
              <a:rPr lang="en-GB" b="0" baseline="0" dirty="0" err="1"/>
              <a:t>perthnasoedd</a:t>
            </a:r>
            <a:r>
              <a:rPr lang="en-GB" b="0" baseline="0" dirty="0"/>
              <a:t> </a:t>
            </a:r>
            <a:r>
              <a:rPr lang="en-GB" b="0" baseline="0" dirty="0" err="1"/>
              <a:t>sy’n</a:t>
            </a:r>
            <a:r>
              <a:rPr lang="en-GB" b="0" baseline="0" dirty="0"/>
              <a:t> </a:t>
            </a:r>
            <a:r>
              <a:rPr lang="en-GB" b="0" baseline="0" dirty="0" err="1"/>
              <a:t>grymuso</a:t>
            </a:r>
            <a:r>
              <a:rPr lang="en-GB" b="0" baseline="0" dirty="0"/>
              <a:t> plant a </a:t>
            </a:r>
            <a:r>
              <a:rPr lang="en-GB" b="0" baseline="0" dirty="0" err="1"/>
              <a:t>phobl</a:t>
            </a:r>
            <a:r>
              <a:rPr lang="en-GB" b="0" baseline="0" dirty="0"/>
              <a:t> </a:t>
            </a:r>
            <a:r>
              <a:rPr lang="en-GB" b="0" baseline="0" dirty="0" err="1"/>
              <a:t>ifanc</a:t>
            </a:r>
            <a:r>
              <a:rPr lang="en-GB" b="0" baseline="0" dirty="0"/>
              <a:t> </a:t>
            </a:r>
            <a:r>
              <a:rPr lang="en-GB" b="0" baseline="0" dirty="0" err="1"/>
              <a:t>i</a:t>
            </a:r>
            <a:r>
              <a:rPr lang="en-GB" b="0" baseline="0" dirty="0"/>
              <a:t> </a:t>
            </a:r>
            <a:r>
              <a:rPr lang="en-GB" b="0" baseline="0" dirty="0" err="1"/>
              <a:t>greu</a:t>
            </a:r>
            <a:r>
              <a:rPr lang="en-GB" b="0" baseline="0" dirty="0"/>
              <a:t> </a:t>
            </a:r>
            <a:r>
              <a:rPr lang="en-GB" b="0" baseline="0" dirty="0" err="1"/>
              <a:t>amgylcheddau</a:t>
            </a:r>
            <a:r>
              <a:rPr lang="en-GB" b="0" baseline="0" dirty="0"/>
              <a:t> </a:t>
            </a:r>
            <a:r>
              <a:rPr lang="en-GB" b="0" baseline="0" dirty="0" err="1"/>
              <a:t>sy’n</a:t>
            </a:r>
            <a:r>
              <a:rPr lang="en-GB" b="0" baseline="0" dirty="0"/>
              <a:t> </a:t>
            </a:r>
            <a:r>
              <a:rPr lang="en-GB" b="0" baseline="0" dirty="0" err="1"/>
              <a:t>cynnal</a:t>
            </a:r>
            <a:r>
              <a:rPr lang="en-GB" b="0" baseline="0" dirty="0"/>
              <a:t> </a:t>
            </a:r>
            <a:r>
              <a:rPr lang="en-GB" b="0" baseline="0" dirty="0" err="1"/>
              <a:t>perthnasoedd</a:t>
            </a:r>
            <a:r>
              <a:rPr lang="en-GB" b="0" baseline="0" dirty="0"/>
              <a:t> </a:t>
            </a:r>
            <a:r>
              <a:rPr lang="en-GB" b="0" baseline="0" dirty="0" err="1"/>
              <a:t>iach</a:t>
            </a:r>
            <a:r>
              <a:rPr lang="en-GB" b="0" baseline="0" dirty="0"/>
              <a:t> a </a:t>
            </a:r>
            <a:r>
              <a:rPr lang="en-GB" b="0" baseline="0" dirty="0" err="1"/>
              <a:t>chydraddoldeb</a:t>
            </a:r>
            <a:r>
              <a:rPr lang="en-GB" b="0" baseline="0" dirty="0"/>
              <a:t> </a:t>
            </a:r>
            <a:r>
              <a:rPr lang="en-GB" b="0" baseline="0" dirty="0" err="1"/>
              <a:t>rhywedd</a:t>
            </a:r>
            <a:r>
              <a:rPr lang="en-GB" b="0" baseline="0" dirty="0"/>
              <a:t> </a:t>
            </a:r>
            <a:r>
              <a:rPr lang="en-GB" b="0" baseline="0" dirty="0" err="1"/>
              <a:t>yn</a:t>
            </a:r>
            <a:r>
              <a:rPr lang="en-GB" b="0" baseline="0" dirty="0"/>
              <a:t> </a:t>
            </a:r>
            <a:r>
              <a:rPr lang="en-GB" b="0" baseline="0" dirty="0" err="1"/>
              <a:t>eu</a:t>
            </a:r>
            <a:r>
              <a:rPr lang="en-GB" b="0" baseline="0" dirty="0"/>
              <a:t> </a:t>
            </a:r>
            <a:r>
              <a:rPr lang="en-GB" b="0" baseline="0" dirty="0" err="1"/>
              <a:t>hysgolion</a:t>
            </a:r>
            <a:r>
              <a:rPr lang="en-GB" b="0" baseline="0" dirty="0"/>
              <a:t>. </a:t>
            </a:r>
            <a:endParaRPr lang="en-GB"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21</a:t>
            </a:fld>
            <a:endParaRPr lang="en-GB"/>
          </a:p>
        </p:txBody>
      </p:sp>
    </p:spTree>
    <p:extLst>
      <p:ext uri="{BB962C8B-B14F-4D97-AF65-F5344CB8AC3E}">
        <p14:creationId xmlns:p14="http://schemas.microsoft.com/office/powerpoint/2010/main" val="4157269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Participation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 </a:t>
            </a:r>
            <a:r>
              <a:rPr lang="en-GB" baseline="0" dirty="0"/>
              <a:t>The fourth principle is Participation – this means listening to children and young people and taking their views meaningfully into account. All children and young people should be supported to freely express their opinion; they should be both heard and listened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Ffocws</a:t>
            </a:r>
            <a:r>
              <a:rPr lang="en-GB" b="1" baseline="0" dirty="0"/>
              <a:t> y </a:t>
            </a:r>
            <a:r>
              <a:rPr lang="en-GB" b="1" baseline="0" dirty="0" err="1"/>
              <a:t>Sleid</a:t>
            </a:r>
            <a:r>
              <a:rPr lang="en-GB" b="1" baseline="0" dirty="0"/>
              <a:t> </a:t>
            </a:r>
            <a:r>
              <a:rPr lang="en-GB" b="0" baseline="0" dirty="0"/>
              <a:t>– </a:t>
            </a:r>
            <a:r>
              <a:rPr lang="en-GB" b="0" baseline="0" dirty="0" err="1"/>
              <a:t>Cyfranogiad</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 Y </a:t>
            </a:r>
            <a:r>
              <a:rPr lang="en-GB" b="0" baseline="0" dirty="0" err="1"/>
              <a:t>pedwerydd</a:t>
            </a:r>
            <a:r>
              <a:rPr lang="en-GB" b="0" baseline="0" dirty="0"/>
              <a:t> </a:t>
            </a:r>
            <a:r>
              <a:rPr lang="en-GB" b="0" baseline="0" dirty="0" err="1"/>
              <a:t>egwyddor</a:t>
            </a:r>
            <a:r>
              <a:rPr lang="en-GB" b="0" baseline="0" dirty="0"/>
              <a:t> </a:t>
            </a:r>
            <a:r>
              <a:rPr lang="en-GB" b="0" baseline="0" dirty="0" err="1"/>
              <a:t>yw</a:t>
            </a:r>
            <a:r>
              <a:rPr lang="en-GB" b="0" baseline="0" dirty="0"/>
              <a:t> </a:t>
            </a:r>
            <a:r>
              <a:rPr lang="en-GB" b="0" baseline="0" dirty="0" err="1"/>
              <a:t>Cyfranogiad</a:t>
            </a:r>
            <a:r>
              <a:rPr lang="en-GB" b="0" baseline="0" dirty="0"/>
              <a:t> – </a:t>
            </a:r>
            <a:r>
              <a:rPr lang="en-GB" b="0" baseline="0" dirty="0" err="1"/>
              <a:t>ystyr</a:t>
            </a:r>
            <a:r>
              <a:rPr lang="en-GB" b="0" baseline="0" dirty="0"/>
              <a:t> </a:t>
            </a:r>
            <a:r>
              <a:rPr lang="en-GB" b="0" baseline="0" dirty="0" err="1"/>
              <a:t>hynny</a:t>
            </a:r>
            <a:r>
              <a:rPr lang="en-GB" b="0" baseline="0" dirty="0"/>
              <a:t> </a:t>
            </a:r>
            <a:r>
              <a:rPr lang="en-GB" b="0" baseline="0" dirty="0" err="1"/>
              <a:t>yw</a:t>
            </a:r>
            <a:r>
              <a:rPr lang="en-GB" b="0" baseline="0" dirty="0"/>
              <a:t> </a:t>
            </a:r>
            <a:r>
              <a:rPr lang="en-GB" b="0" baseline="0" dirty="0" err="1"/>
              <a:t>gwrando</a:t>
            </a:r>
            <a:r>
              <a:rPr lang="en-GB" b="0" baseline="0" dirty="0"/>
              <a:t> </a:t>
            </a:r>
            <a:r>
              <a:rPr lang="en-GB" b="0" baseline="0" dirty="0" err="1"/>
              <a:t>ar</a:t>
            </a:r>
            <a:r>
              <a:rPr lang="en-GB" b="0" baseline="0" dirty="0"/>
              <a:t> </a:t>
            </a:r>
            <a:r>
              <a:rPr lang="en-GB" b="0" baseline="0" dirty="0" err="1"/>
              <a:t>blant</a:t>
            </a:r>
            <a:r>
              <a:rPr lang="en-GB" b="0" baseline="0" dirty="0"/>
              <a:t> a </a:t>
            </a:r>
            <a:r>
              <a:rPr lang="en-GB" b="0" baseline="0" dirty="0" err="1"/>
              <a:t>phobl</a:t>
            </a:r>
            <a:r>
              <a:rPr lang="en-GB" b="0" baseline="0" dirty="0"/>
              <a:t> </a:t>
            </a:r>
            <a:r>
              <a:rPr lang="en-GB" b="0" baseline="0" dirty="0" err="1"/>
              <a:t>ifanc</a:t>
            </a:r>
            <a:r>
              <a:rPr lang="en-GB" b="0" baseline="0" dirty="0"/>
              <a:t> a </a:t>
            </a:r>
            <a:r>
              <a:rPr lang="en-GB" b="0" baseline="0" dirty="0" err="1"/>
              <a:t>chymryd</a:t>
            </a:r>
            <a:r>
              <a:rPr lang="en-GB" b="0" baseline="0" dirty="0"/>
              <a:t> </a:t>
            </a:r>
            <a:r>
              <a:rPr lang="en-GB" b="0" baseline="0" dirty="0" err="1"/>
              <a:t>eu</a:t>
            </a:r>
            <a:r>
              <a:rPr lang="en-GB" b="0" baseline="0" dirty="0"/>
              <a:t> barn </a:t>
            </a:r>
            <a:r>
              <a:rPr lang="en-GB" b="0" baseline="0" dirty="0" err="1"/>
              <a:t>i</a:t>
            </a:r>
            <a:r>
              <a:rPr lang="en-GB" b="0" baseline="0" dirty="0"/>
              <a:t> </a:t>
            </a:r>
            <a:r>
              <a:rPr lang="en-GB" b="0" baseline="0" dirty="0" err="1"/>
              <a:t>ystyriaeth</a:t>
            </a:r>
            <a:r>
              <a:rPr lang="en-GB" b="0" baseline="0" dirty="0"/>
              <a:t> </a:t>
            </a:r>
            <a:r>
              <a:rPr lang="en-GB" b="0" baseline="0" dirty="0" err="1"/>
              <a:t>mewn</a:t>
            </a:r>
            <a:r>
              <a:rPr lang="en-GB" b="0" baseline="0" dirty="0"/>
              <a:t> </a:t>
            </a:r>
            <a:r>
              <a:rPr lang="en-GB" b="0" baseline="0" dirty="0" err="1"/>
              <a:t>ffordd</a:t>
            </a:r>
            <a:r>
              <a:rPr lang="en-GB" b="0" baseline="0" dirty="0"/>
              <a:t> </a:t>
            </a:r>
            <a:r>
              <a:rPr lang="en-GB" b="0" baseline="0" dirty="0" err="1"/>
              <a:t>ystyrlon</a:t>
            </a:r>
            <a:r>
              <a:rPr lang="en-GB" b="0" baseline="0" dirty="0"/>
              <a:t>. </a:t>
            </a:r>
            <a:r>
              <a:rPr lang="en-GB" b="0" baseline="0" dirty="0" err="1"/>
              <a:t>Dylai</a:t>
            </a:r>
            <a:r>
              <a:rPr lang="en-GB" b="0" baseline="0" dirty="0"/>
              <a:t> </a:t>
            </a:r>
            <a:r>
              <a:rPr lang="en-GB" b="0" baseline="0" dirty="0" err="1"/>
              <a:t>pob</a:t>
            </a:r>
            <a:r>
              <a:rPr lang="en-GB" b="0" baseline="0" dirty="0"/>
              <a:t> </a:t>
            </a:r>
            <a:r>
              <a:rPr lang="en-GB" b="0" baseline="0" dirty="0" err="1"/>
              <a:t>plentyn</a:t>
            </a:r>
            <a:r>
              <a:rPr lang="en-GB" b="0" baseline="0" dirty="0"/>
              <a:t> a </a:t>
            </a:r>
            <a:r>
              <a:rPr lang="en-GB" b="0" baseline="0" dirty="0" err="1"/>
              <a:t>pherson</a:t>
            </a:r>
            <a:r>
              <a:rPr lang="en-GB" b="0" baseline="0" dirty="0"/>
              <a:t> </a:t>
            </a:r>
            <a:r>
              <a:rPr lang="en-GB" b="0" baseline="0" dirty="0" err="1"/>
              <a:t>ifanc</a:t>
            </a:r>
            <a:r>
              <a:rPr lang="en-GB" b="0" baseline="0" dirty="0"/>
              <a:t> </a:t>
            </a:r>
            <a:r>
              <a:rPr lang="en-GB" b="0" baseline="0" dirty="0" err="1"/>
              <a:t>gael</a:t>
            </a:r>
            <a:r>
              <a:rPr lang="en-GB" b="0" baseline="0" dirty="0"/>
              <a:t> </a:t>
            </a:r>
            <a:r>
              <a:rPr lang="en-GB" b="0" baseline="0" dirty="0" err="1"/>
              <a:t>eu</a:t>
            </a:r>
            <a:r>
              <a:rPr lang="en-GB" b="0" baseline="0" dirty="0"/>
              <a:t> </a:t>
            </a:r>
            <a:r>
              <a:rPr lang="en-GB" b="0" baseline="0" dirty="0" err="1"/>
              <a:t>cefnogi</a:t>
            </a:r>
            <a:r>
              <a:rPr lang="en-GB" b="0" baseline="0" dirty="0"/>
              <a:t> </a:t>
            </a:r>
            <a:r>
              <a:rPr lang="en-GB" b="0" baseline="0" dirty="0" err="1"/>
              <a:t>i</a:t>
            </a:r>
            <a:r>
              <a:rPr lang="en-GB" b="0" baseline="0" dirty="0"/>
              <a:t> </a:t>
            </a:r>
            <a:r>
              <a:rPr lang="en-GB" b="0" baseline="0" dirty="0" err="1"/>
              <a:t>fynegi</a:t>
            </a:r>
            <a:r>
              <a:rPr lang="en-GB" b="0" baseline="0" dirty="0"/>
              <a:t> </a:t>
            </a:r>
            <a:r>
              <a:rPr lang="en-GB" b="0" baseline="0" dirty="0" err="1"/>
              <a:t>eu</a:t>
            </a:r>
            <a:r>
              <a:rPr lang="en-GB" b="0" baseline="0" dirty="0"/>
              <a:t> barn </a:t>
            </a:r>
            <a:r>
              <a:rPr lang="en-GB" b="0" baseline="0" dirty="0" err="1"/>
              <a:t>yn</a:t>
            </a:r>
            <a:r>
              <a:rPr lang="en-GB" b="0" baseline="0" dirty="0"/>
              <a:t> </a:t>
            </a:r>
            <a:r>
              <a:rPr lang="en-GB" b="0" baseline="0" dirty="0" err="1"/>
              <a:t>rhydd</a:t>
            </a:r>
            <a:r>
              <a:rPr lang="en-GB" b="0" baseline="0" dirty="0"/>
              <a:t>; </a:t>
            </a:r>
            <a:r>
              <a:rPr lang="en-GB" b="0" baseline="0" dirty="0" err="1"/>
              <a:t>dylen</a:t>
            </a:r>
            <a:r>
              <a:rPr lang="en-GB" b="0" baseline="0" dirty="0"/>
              <a:t> </a:t>
            </a:r>
            <a:r>
              <a:rPr lang="en-GB" b="0" baseline="0" dirty="0" err="1"/>
              <a:t>nhw</a:t>
            </a:r>
            <a:r>
              <a:rPr lang="en-GB" b="0" baseline="0" dirty="0"/>
              <a:t> </a:t>
            </a:r>
            <a:r>
              <a:rPr lang="en-GB" b="0" baseline="0" dirty="0" err="1"/>
              <a:t>gael</a:t>
            </a:r>
            <a:r>
              <a:rPr lang="en-GB" b="0" baseline="0" dirty="0"/>
              <a:t> </a:t>
            </a:r>
            <a:r>
              <a:rPr lang="en-GB" b="0" baseline="0" dirty="0" err="1"/>
              <a:t>eu</a:t>
            </a:r>
            <a:r>
              <a:rPr lang="en-GB" b="0" baseline="0" dirty="0"/>
              <a:t> </a:t>
            </a:r>
            <a:r>
              <a:rPr lang="en-GB" b="0" baseline="0" dirty="0" err="1"/>
              <a:t>clywed</a:t>
            </a:r>
            <a:r>
              <a:rPr lang="en-GB" b="0" baseline="0" dirty="0"/>
              <a:t> a </a:t>
            </a:r>
            <a:r>
              <a:rPr lang="en-GB" b="0" baseline="0" dirty="0" err="1"/>
              <a:t>chael</a:t>
            </a:r>
            <a:r>
              <a:rPr lang="en-GB" b="0" baseline="0" dirty="0"/>
              <a:t> </a:t>
            </a:r>
            <a:r>
              <a:rPr lang="en-GB" b="0" baseline="0" dirty="0" err="1"/>
              <a:t>gwrandawiad</a:t>
            </a:r>
            <a:r>
              <a:rPr lang="en-GB" b="0" baseline="0" dirty="0"/>
              <a:t>.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22</a:t>
            </a:fld>
            <a:endParaRPr lang="en-GB"/>
          </a:p>
        </p:txBody>
      </p:sp>
    </p:spTree>
    <p:extLst>
      <p:ext uri="{BB962C8B-B14F-4D97-AF65-F5344CB8AC3E}">
        <p14:creationId xmlns:p14="http://schemas.microsoft.com/office/powerpoint/2010/main" val="2346667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Ambassador schemes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The</a:t>
            </a:r>
            <a:r>
              <a:rPr lang="en-GB" baseline="0" dirty="0"/>
              <a:t> Children’s Commissioner has three schemes that support young people to become participate and get their voices heard.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school schemes are for ALL schools in Wales and offer a free scheme for teachers and pupils to embed a rights based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Community Ambassador scheme is targeted at special interest groups across Wales mostly in youth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Ffocws </a:t>
            </a:r>
            <a:r>
              <a:rPr lang="en-GB" b="1" dirty="0" err="1"/>
              <a:t>y</a:t>
            </a:r>
            <a:r>
              <a:rPr lang="en-GB" b="1" dirty="0"/>
              <a:t> </a:t>
            </a:r>
            <a:r>
              <a:rPr lang="en-GB" b="1" dirty="0" err="1"/>
              <a:t>Sleid</a:t>
            </a:r>
            <a:r>
              <a:rPr lang="en-GB" b="1" dirty="0"/>
              <a:t> </a:t>
            </a:r>
            <a:r>
              <a:rPr lang="en-GB" b="0" dirty="0"/>
              <a:t>– </a:t>
            </a:r>
            <a:r>
              <a:rPr lang="en-GB" b="0" dirty="0" err="1"/>
              <a:t>Cynlluniau</a:t>
            </a:r>
            <a:r>
              <a:rPr lang="en-GB" b="0" dirty="0"/>
              <a:t> </a:t>
            </a:r>
            <a:r>
              <a:rPr lang="en-GB" b="0" dirty="0" err="1"/>
              <a:t>Llysgenhadon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Cyd-destun</a:t>
            </a:r>
            <a:r>
              <a:rPr lang="en-GB" b="1" dirty="0"/>
              <a:t> </a:t>
            </a:r>
            <a:r>
              <a:rPr lang="en-GB" b="0" dirty="0"/>
              <a:t>Mae </a:t>
            </a:r>
            <a:r>
              <a:rPr lang="en-GB" b="0" dirty="0" err="1"/>
              <a:t>gan</a:t>
            </a:r>
            <a:r>
              <a:rPr lang="en-GB" b="0" dirty="0"/>
              <a:t> </a:t>
            </a:r>
            <a:r>
              <a:rPr lang="en-GB" b="0" dirty="0" err="1"/>
              <a:t>y</a:t>
            </a:r>
            <a:r>
              <a:rPr lang="en-GB" b="0" dirty="0"/>
              <a:t> </a:t>
            </a:r>
            <a:r>
              <a:rPr lang="en-GB" b="0" dirty="0" err="1"/>
              <a:t>Comisiynydd</a:t>
            </a:r>
            <a:r>
              <a:rPr lang="en-GB" b="0" dirty="0"/>
              <a:t> Plant</a:t>
            </a:r>
            <a:r>
              <a:rPr lang="en-GB" b="0" baseline="0" dirty="0"/>
              <a:t> </a:t>
            </a:r>
            <a:r>
              <a:rPr lang="en-GB" b="0" baseline="0" dirty="0" err="1"/>
              <a:t>dri</a:t>
            </a:r>
            <a:r>
              <a:rPr lang="en-GB" b="0" baseline="0" dirty="0"/>
              <a:t> </a:t>
            </a:r>
            <a:r>
              <a:rPr lang="en-GB" b="0" baseline="0" dirty="0" err="1"/>
              <a:t>chynllun</a:t>
            </a:r>
            <a:r>
              <a:rPr lang="en-GB" b="0" baseline="0" dirty="0"/>
              <a:t> </a:t>
            </a:r>
            <a:r>
              <a:rPr lang="en-GB" b="0" baseline="0" dirty="0" err="1"/>
              <a:t>sy’n</a:t>
            </a:r>
            <a:r>
              <a:rPr lang="en-GB" b="0" baseline="0" dirty="0"/>
              <a:t> </a:t>
            </a:r>
            <a:r>
              <a:rPr lang="en-GB" b="0" baseline="0" dirty="0" err="1"/>
              <a:t>cefnogi</a:t>
            </a:r>
            <a:r>
              <a:rPr lang="en-GB" b="0" baseline="0" dirty="0"/>
              <a:t> </a:t>
            </a:r>
            <a:r>
              <a:rPr lang="en-GB" b="0" baseline="0" dirty="0" err="1"/>
              <a:t>pobl</a:t>
            </a:r>
            <a:r>
              <a:rPr lang="en-GB" b="0" baseline="0" dirty="0"/>
              <a:t> </a:t>
            </a:r>
            <a:r>
              <a:rPr lang="en-GB" b="0" baseline="0" dirty="0" err="1"/>
              <a:t>ifanc</a:t>
            </a:r>
            <a:r>
              <a:rPr lang="en-GB" b="0" baseline="0" dirty="0"/>
              <a:t> </a:t>
            </a:r>
            <a:r>
              <a:rPr lang="en-GB" b="0" baseline="0" dirty="0" err="1"/>
              <a:t>i</a:t>
            </a:r>
            <a:r>
              <a:rPr lang="en-GB" b="0" baseline="0" dirty="0"/>
              <a:t> </a:t>
            </a:r>
            <a:r>
              <a:rPr lang="en-GB" b="0" baseline="0" dirty="0" err="1"/>
              <a:t>gyfranogi</a:t>
            </a:r>
            <a:r>
              <a:rPr lang="en-GB" b="0" baseline="0" dirty="0"/>
              <a:t> a </a:t>
            </a:r>
            <a:r>
              <a:rPr lang="en-GB" b="0" baseline="0" dirty="0" err="1"/>
              <a:t>dweud</a:t>
            </a:r>
            <a:r>
              <a:rPr lang="en-GB" b="0" baseline="0" dirty="0"/>
              <a:t> </a:t>
            </a:r>
            <a:r>
              <a:rPr lang="en-GB" b="0" baseline="0" dirty="0" err="1"/>
              <a:t>eu</a:t>
            </a:r>
            <a:r>
              <a:rPr lang="en-GB" b="0" baseline="0" dirty="0"/>
              <a:t> </a:t>
            </a:r>
            <a:r>
              <a:rPr lang="en-GB" b="0" baseline="0" dirty="0" err="1"/>
              <a:t>dweud</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Mae’r</a:t>
            </a:r>
            <a:r>
              <a:rPr lang="en-GB" b="0" baseline="0" dirty="0"/>
              <a:t> </a:t>
            </a:r>
            <a:r>
              <a:rPr lang="en-GB" b="0" baseline="0" dirty="0" err="1"/>
              <a:t>cynlluniau</a:t>
            </a:r>
            <a:r>
              <a:rPr lang="en-GB" b="0" baseline="0" dirty="0"/>
              <a:t> </a:t>
            </a:r>
            <a:r>
              <a:rPr lang="en-GB" b="0" baseline="0" dirty="0" err="1"/>
              <a:t>ysgol</a:t>
            </a:r>
            <a:r>
              <a:rPr lang="en-GB" b="0" baseline="0" dirty="0"/>
              <a:t> </a:t>
            </a:r>
            <a:r>
              <a:rPr lang="en-GB" b="0" baseline="0" dirty="0" err="1"/>
              <a:t>ar</a:t>
            </a:r>
            <a:r>
              <a:rPr lang="en-GB" b="0" baseline="0" dirty="0"/>
              <a:t> </a:t>
            </a:r>
            <a:r>
              <a:rPr lang="en-GB" b="0" baseline="0" dirty="0" err="1"/>
              <a:t>gyfer</a:t>
            </a:r>
            <a:r>
              <a:rPr lang="en-GB" b="0" baseline="0" dirty="0"/>
              <a:t> HOLL </a:t>
            </a:r>
            <a:r>
              <a:rPr lang="en-GB" b="0" baseline="0" dirty="0" err="1"/>
              <a:t>ysgolion</a:t>
            </a:r>
            <a:r>
              <a:rPr lang="en-GB" b="0" baseline="0" dirty="0"/>
              <a:t> Cymru ac </a:t>
            </a:r>
            <a:r>
              <a:rPr lang="en-GB" b="0" baseline="0" dirty="0" err="1"/>
              <a:t>yn</a:t>
            </a:r>
            <a:r>
              <a:rPr lang="en-GB" b="0" baseline="0" dirty="0"/>
              <a:t> </a:t>
            </a:r>
            <a:r>
              <a:rPr lang="en-GB" b="0" baseline="0" dirty="0" err="1"/>
              <a:t>cynnig</a:t>
            </a:r>
            <a:r>
              <a:rPr lang="en-GB" b="0" baseline="0" dirty="0"/>
              <a:t> </a:t>
            </a:r>
            <a:r>
              <a:rPr lang="en-GB" b="0" baseline="0" dirty="0" err="1"/>
              <a:t>cynllun</a:t>
            </a:r>
            <a:r>
              <a:rPr lang="en-GB" b="0" baseline="0" dirty="0"/>
              <a:t> di-</a:t>
            </a:r>
            <a:r>
              <a:rPr lang="en-GB" b="0" baseline="0" dirty="0" err="1"/>
              <a:t>dâl</a:t>
            </a:r>
            <a:r>
              <a:rPr lang="en-GB" b="0" baseline="0" dirty="0"/>
              <a:t> </a:t>
            </a:r>
            <a:r>
              <a:rPr lang="en-GB" b="0" baseline="0" dirty="0" err="1"/>
              <a:t>er</a:t>
            </a:r>
            <a:r>
              <a:rPr lang="en-GB" b="0" baseline="0" dirty="0"/>
              <a:t> </a:t>
            </a:r>
            <a:r>
              <a:rPr lang="en-GB" b="0" baseline="0" dirty="0" err="1"/>
              <a:t>mwyn</a:t>
            </a:r>
            <a:r>
              <a:rPr lang="en-GB" b="0" baseline="0" dirty="0"/>
              <a:t> </a:t>
            </a:r>
            <a:r>
              <a:rPr lang="en-GB" b="0" baseline="0" dirty="0" err="1"/>
              <a:t>i</a:t>
            </a:r>
            <a:r>
              <a:rPr lang="en-GB" b="0" baseline="0" dirty="0"/>
              <a:t> </a:t>
            </a:r>
            <a:r>
              <a:rPr lang="en-GB" b="0" baseline="0" dirty="0" err="1"/>
              <a:t>athrawon</a:t>
            </a:r>
            <a:r>
              <a:rPr lang="en-GB" b="0" baseline="0" dirty="0"/>
              <a:t> a </a:t>
            </a:r>
            <a:r>
              <a:rPr lang="en-GB" b="0" baseline="0" dirty="0" err="1"/>
              <a:t>disgyblion</a:t>
            </a:r>
            <a:r>
              <a:rPr lang="en-GB" b="0" baseline="0" dirty="0"/>
              <a:t> </a:t>
            </a:r>
            <a:r>
              <a:rPr lang="en-GB" b="0" baseline="0" dirty="0" err="1"/>
              <a:t>ymgorffori</a:t>
            </a:r>
            <a:r>
              <a:rPr lang="en-GB" b="0" baseline="0" dirty="0"/>
              <a:t>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Mae’r</a:t>
            </a:r>
            <a:r>
              <a:rPr lang="en-GB" b="0" baseline="0" dirty="0"/>
              <a:t> </a:t>
            </a:r>
            <a:r>
              <a:rPr lang="en-GB" b="0" baseline="0" dirty="0" err="1"/>
              <a:t>cynllun</a:t>
            </a:r>
            <a:r>
              <a:rPr lang="en-GB" b="0" baseline="0" dirty="0"/>
              <a:t> </a:t>
            </a:r>
            <a:r>
              <a:rPr lang="en-GB" b="0" baseline="0" dirty="0" err="1"/>
              <a:t>Llysgenhadon</a:t>
            </a:r>
            <a:r>
              <a:rPr lang="en-GB" b="0" baseline="0" dirty="0"/>
              <a:t> </a:t>
            </a:r>
            <a:r>
              <a:rPr lang="en-GB" b="0" baseline="0" dirty="0" err="1"/>
              <a:t>Cymunedol</a:t>
            </a:r>
            <a:r>
              <a:rPr lang="en-GB" b="0" baseline="0" dirty="0"/>
              <a:t> </a:t>
            </a:r>
            <a:r>
              <a:rPr lang="en-GB" b="0" baseline="0" dirty="0" err="1"/>
              <a:t>yn</a:t>
            </a:r>
            <a:r>
              <a:rPr lang="en-GB" b="0" baseline="0" dirty="0"/>
              <a:t> </a:t>
            </a:r>
            <a:r>
              <a:rPr lang="en-GB" b="0" baseline="0" dirty="0" err="1"/>
              <a:t>targedu</a:t>
            </a:r>
            <a:r>
              <a:rPr lang="en-GB" b="0" baseline="0" dirty="0"/>
              <a:t> </a:t>
            </a:r>
            <a:r>
              <a:rPr lang="en-GB" b="0" baseline="0" dirty="0" err="1"/>
              <a:t>grwpiau</a:t>
            </a:r>
            <a:r>
              <a:rPr lang="en-GB" b="0" baseline="0" dirty="0"/>
              <a:t> </a:t>
            </a:r>
            <a:r>
              <a:rPr lang="en-GB" b="0" baseline="0" dirty="0" err="1"/>
              <a:t>diddordeb</a:t>
            </a:r>
            <a:r>
              <a:rPr lang="en-GB" b="0" baseline="0" dirty="0"/>
              <a:t> </a:t>
            </a:r>
            <a:r>
              <a:rPr lang="en-GB" b="0" baseline="0" dirty="0" err="1"/>
              <a:t>arbennig</a:t>
            </a:r>
            <a:r>
              <a:rPr lang="en-GB" b="0" baseline="0" dirty="0"/>
              <a:t> </a:t>
            </a:r>
            <a:r>
              <a:rPr lang="en-GB" b="0" baseline="0" dirty="0" err="1"/>
              <a:t>ledled</a:t>
            </a:r>
            <a:r>
              <a:rPr lang="en-GB" b="0" baseline="0" dirty="0"/>
              <a:t> </a:t>
            </a:r>
            <a:r>
              <a:rPr lang="en-GB" b="0" baseline="0" dirty="0" err="1"/>
              <a:t>Cymru,yn</a:t>
            </a:r>
            <a:r>
              <a:rPr lang="en-GB" b="0" baseline="0" dirty="0"/>
              <a:t> </a:t>
            </a:r>
            <a:r>
              <a:rPr lang="en-GB" b="0" baseline="0" dirty="0" err="1"/>
              <a:t>bennaf</a:t>
            </a:r>
            <a:r>
              <a:rPr lang="en-GB" b="0" baseline="0" dirty="0"/>
              <a:t> </a:t>
            </a:r>
            <a:r>
              <a:rPr lang="en-GB" b="0" baseline="0" dirty="0" err="1"/>
              <a:t>mewn</a:t>
            </a:r>
            <a:r>
              <a:rPr lang="en-GB" b="0" baseline="0" dirty="0"/>
              <a:t> </a:t>
            </a:r>
            <a:r>
              <a:rPr lang="en-GB" b="0" baseline="0" dirty="0" err="1"/>
              <a:t>lleoliadau</a:t>
            </a:r>
            <a:r>
              <a:rPr lang="en-GB" b="0" baseline="0" dirty="0"/>
              <a:t> </a:t>
            </a:r>
            <a:r>
              <a:rPr lang="en-GB" b="0" baseline="0" dirty="0" err="1"/>
              <a:t>ieuenctid</a:t>
            </a:r>
            <a:r>
              <a:rPr lang="en-GB" b="0" baseline="0" dirty="0"/>
              <a:t>.</a:t>
            </a:r>
            <a:endParaRPr lang="en-GB" b="1" dirty="0"/>
          </a:p>
        </p:txBody>
      </p:sp>
    </p:spTree>
    <p:extLst>
      <p:ext uri="{BB962C8B-B14F-4D97-AF65-F5344CB8AC3E}">
        <p14:creationId xmlns:p14="http://schemas.microsoft.com/office/powerpoint/2010/main" val="208303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Focus of Slide – </a:t>
            </a:r>
            <a:r>
              <a:rPr lang="en-GB" sz="1200" b="0" baseline="0" dirty="0"/>
              <a:t>Purpose of Ambassador schemes</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Context – </a:t>
            </a:r>
            <a:r>
              <a:rPr lang="en-GB" sz="1200" b="0" baseline="0" dirty="0"/>
              <a:t>this outlines the role of the free school schemes that the Children’s Commissioners office supports to find out more please visit their website and go to ‘Our Schemes’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Ffocws</a:t>
            </a:r>
            <a:r>
              <a:rPr lang="en-GB" sz="1200" b="1" baseline="0" dirty="0"/>
              <a:t> y </a:t>
            </a:r>
            <a:r>
              <a:rPr lang="en-GB" sz="1200" b="1" baseline="0" dirty="0" err="1"/>
              <a:t>Sleid</a:t>
            </a:r>
            <a:r>
              <a:rPr lang="en-GB" sz="1200" b="1" baseline="0" dirty="0"/>
              <a:t> </a:t>
            </a:r>
            <a:r>
              <a:rPr lang="en-GB" sz="1200" b="0" baseline="0" dirty="0" err="1"/>
              <a:t>Diben</a:t>
            </a:r>
            <a:r>
              <a:rPr lang="en-GB" sz="1200" b="0" baseline="0" dirty="0"/>
              <a:t> </a:t>
            </a:r>
            <a:r>
              <a:rPr lang="en-GB" sz="1200" b="0" baseline="0" dirty="0" err="1"/>
              <a:t>cynlluniau</a:t>
            </a:r>
            <a:r>
              <a:rPr lang="en-GB" sz="1200" b="0" baseline="0" dirty="0"/>
              <a:t> </a:t>
            </a:r>
            <a:r>
              <a:rPr lang="en-GB" sz="1200" b="0" baseline="0" dirty="0" err="1"/>
              <a:t>Llysgenhadon</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Cyd-destun</a:t>
            </a:r>
            <a:r>
              <a:rPr lang="en-GB" sz="1200" b="1" baseline="0" dirty="0"/>
              <a:t> </a:t>
            </a:r>
            <a:r>
              <a:rPr lang="en-GB" sz="1200" b="0" baseline="0" dirty="0"/>
              <a:t>– </a:t>
            </a:r>
            <a:r>
              <a:rPr lang="en-GB" sz="1200" b="0" baseline="0" dirty="0" err="1"/>
              <a:t>mae</a:t>
            </a:r>
            <a:r>
              <a:rPr lang="en-GB" sz="1200" b="0" baseline="0" dirty="0"/>
              <a:t> </a:t>
            </a:r>
            <a:r>
              <a:rPr lang="en-GB" sz="1200" b="0" baseline="0" dirty="0" err="1"/>
              <a:t>hyn</a:t>
            </a:r>
            <a:r>
              <a:rPr lang="en-GB" sz="1200" b="0" baseline="0" dirty="0"/>
              <a:t> </a:t>
            </a:r>
            <a:r>
              <a:rPr lang="en-GB" sz="1200" b="0" baseline="0" dirty="0" err="1"/>
              <a:t>yn</a:t>
            </a:r>
            <a:r>
              <a:rPr lang="en-GB" sz="1200" b="0" baseline="0" dirty="0"/>
              <a:t> </a:t>
            </a:r>
            <a:r>
              <a:rPr lang="en-GB" sz="1200" b="0" baseline="0" dirty="0" err="1"/>
              <a:t>amlinellu</a:t>
            </a:r>
            <a:r>
              <a:rPr lang="en-GB" sz="1200" b="0" baseline="0" dirty="0"/>
              <a:t> </a:t>
            </a:r>
            <a:r>
              <a:rPr lang="en-GB" sz="1200" b="0" baseline="0" dirty="0" err="1"/>
              <a:t>rôl</a:t>
            </a:r>
            <a:r>
              <a:rPr lang="en-GB" sz="1200" b="0" baseline="0" dirty="0"/>
              <a:t> y </a:t>
            </a:r>
            <a:r>
              <a:rPr lang="en-GB" sz="1200" b="0" baseline="0" dirty="0" err="1"/>
              <a:t>cynlluniau</a:t>
            </a:r>
            <a:r>
              <a:rPr lang="en-GB" sz="1200" b="0" baseline="0" dirty="0"/>
              <a:t> </a:t>
            </a:r>
            <a:r>
              <a:rPr lang="en-GB" sz="1200" b="0" baseline="0" dirty="0" err="1"/>
              <a:t>ysgol</a:t>
            </a:r>
            <a:r>
              <a:rPr lang="en-GB" sz="1200" b="0" baseline="0" dirty="0"/>
              <a:t> di-</a:t>
            </a:r>
            <a:r>
              <a:rPr lang="en-GB" sz="1200" b="0" baseline="0" dirty="0" err="1"/>
              <a:t>dâl</a:t>
            </a:r>
            <a:r>
              <a:rPr lang="en-GB" sz="1200" b="0" baseline="0" dirty="0"/>
              <a:t> y </a:t>
            </a:r>
            <a:r>
              <a:rPr lang="en-GB" sz="1200" b="0" baseline="0" dirty="0" err="1"/>
              <a:t>mae</a:t>
            </a:r>
            <a:r>
              <a:rPr lang="en-GB" sz="1200" b="0" baseline="0" dirty="0"/>
              <a:t> </a:t>
            </a:r>
            <a:r>
              <a:rPr lang="en-GB" sz="1200" b="0" baseline="0" dirty="0" err="1"/>
              <a:t>swyddfa’r</a:t>
            </a:r>
            <a:r>
              <a:rPr lang="en-GB" sz="1200" b="0" baseline="0" dirty="0"/>
              <a:t> </a:t>
            </a:r>
            <a:r>
              <a:rPr lang="en-GB" sz="1200" b="0" baseline="0" dirty="0" err="1"/>
              <a:t>Comisiynydd</a:t>
            </a:r>
            <a:r>
              <a:rPr lang="en-GB" sz="1200" b="0" baseline="0" dirty="0"/>
              <a:t> Plant </a:t>
            </a:r>
            <a:r>
              <a:rPr lang="en-GB" sz="1200" b="0" baseline="0" dirty="0" err="1"/>
              <a:t>yn</a:t>
            </a:r>
            <a:r>
              <a:rPr lang="en-GB" sz="1200" b="0" baseline="0" dirty="0"/>
              <a:t> </a:t>
            </a:r>
            <a:r>
              <a:rPr lang="en-GB" sz="1200" b="0" baseline="0" dirty="0" err="1"/>
              <a:t>eu</a:t>
            </a:r>
            <a:r>
              <a:rPr lang="en-GB" sz="1200" b="0" baseline="0" dirty="0"/>
              <a:t> </a:t>
            </a:r>
            <a:r>
              <a:rPr lang="en-GB" sz="1200" b="0" baseline="0" dirty="0" err="1"/>
              <a:t>cefnogi</a:t>
            </a:r>
            <a:r>
              <a:rPr lang="en-GB" sz="1200" b="0" baseline="0" dirty="0"/>
              <a:t>. I </a:t>
            </a:r>
            <a:r>
              <a:rPr lang="en-GB" sz="1200" b="0" baseline="0" dirty="0" err="1"/>
              <a:t>gael</a:t>
            </a:r>
            <a:r>
              <a:rPr lang="en-GB" sz="1200" b="0" baseline="0" dirty="0"/>
              <a:t> </a:t>
            </a:r>
            <a:r>
              <a:rPr lang="en-GB" sz="1200" b="0" baseline="0" dirty="0" err="1"/>
              <a:t>rhagor</a:t>
            </a:r>
            <a:r>
              <a:rPr lang="en-GB" sz="1200" b="0" baseline="0" dirty="0"/>
              <a:t> o </a:t>
            </a:r>
            <a:r>
              <a:rPr lang="en-GB" sz="1200" b="0" baseline="0" dirty="0" err="1"/>
              <a:t>wybodaeth</a:t>
            </a:r>
            <a:r>
              <a:rPr lang="en-GB" sz="1200" b="0" baseline="0" dirty="0"/>
              <a:t>, </a:t>
            </a:r>
            <a:r>
              <a:rPr lang="en-GB" sz="1200" b="0" baseline="0" dirty="0" err="1"/>
              <a:t>ewch</a:t>
            </a:r>
            <a:r>
              <a:rPr lang="en-GB" sz="1200" b="0" baseline="0" dirty="0"/>
              <a:t> </a:t>
            </a:r>
            <a:r>
              <a:rPr lang="en-GB" sz="1200" b="0" baseline="0" dirty="0" err="1"/>
              <a:t>i’w</a:t>
            </a:r>
            <a:r>
              <a:rPr lang="en-GB" sz="1200" b="0" baseline="0" dirty="0"/>
              <a:t> </a:t>
            </a:r>
            <a:r>
              <a:rPr lang="en-GB" sz="1200" b="0" baseline="0" dirty="0" err="1"/>
              <a:t>gwefan</a:t>
            </a:r>
            <a:r>
              <a:rPr lang="en-GB" sz="1200" b="0" baseline="0" dirty="0"/>
              <a:t> ac </a:t>
            </a:r>
            <a:r>
              <a:rPr lang="en-GB" sz="1200" b="0" baseline="0" dirty="0" err="1"/>
              <a:t>i’r</a:t>
            </a:r>
            <a:r>
              <a:rPr lang="en-GB" sz="1200" b="0" baseline="0" dirty="0"/>
              <a:t> </a:t>
            </a:r>
            <a:r>
              <a:rPr lang="en-GB" sz="1200" b="0" baseline="0" dirty="0" err="1"/>
              <a:t>dudalen</a:t>
            </a:r>
            <a:r>
              <a:rPr lang="en-GB" sz="1200" b="0" baseline="0" dirty="0"/>
              <a:t> ‘</a:t>
            </a:r>
            <a:r>
              <a:rPr lang="en-GB" sz="1200" b="0" baseline="0" dirty="0" err="1"/>
              <a:t>Ein</a:t>
            </a:r>
            <a:r>
              <a:rPr lang="en-GB" sz="1200" b="0" baseline="0" dirty="0"/>
              <a:t> </a:t>
            </a:r>
            <a:r>
              <a:rPr lang="en-GB" sz="1200" b="0" baseline="0" dirty="0" err="1"/>
              <a:t>Cynlluniau</a:t>
            </a:r>
            <a:r>
              <a:rPr lang="en-GB" sz="1200" b="0" baseline="0" dirty="0"/>
              <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Tree>
    <p:extLst>
      <p:ext uri="{BB962C8B-B14F-4D97-AF65-F5344CB8AC3E}">
        <p14:creationId xmlns:p14="http://schemas.microsoft.com/office/powerpoint/2010/main" val="1237684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a:t>
            </a:r>
            <a:r>
              <a:rPr lang="en-GB" b="0" baseline="0" dirty="0"/>
              <a:t>Why learning about Rights is important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This</a:t>
            </a:r>
            <a:r>
              <a:rPr lang="en-GB" baseline="0" dirty="0"/>
              <a:t> short clip outlines why it is important to learn about Children’s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Activity </a:t>
            </a:r>
            <a:r>
              <a:rPr lang="en-GB" baseline="0" dirty="0"/>
              <a:t>– 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Ffocws</a:t>
            </a:r>
            <a:r>
              <a:rPr lang="en-GB" b="1" baseline="0" dirty="0"/>
              <a:t> y </a:t>
            </a:r>
            <a:r>
              <a:rPr lang="en-GB" b="1" baseline="0" dirty="0" err="1"/>
              <a:t>Sleid</a:t>
            </a:r>
            <a:r>
              <a:rPr lang="en-GB" b="1" baseline="0" dirty="0"/>
              <a:t> </a:t>
            </a:r>
            <a:r>
              <a:rPr lang="en-GB" b="0" baseline="0" dirty="0"/>
              <a:t>– Pam </a:t>
            </a:r>
            <a:r>
              <a:rPr lang="en-GB" b="0" baseline="0" dirty="0" err="1"/>
              <a:t>mae</a:t>
            </a:r>
            <a:r>
              <a:rPr lang="en-GB" b="0" baseline="0" dirty="0"/>
              <a:t> </a:t>
            </a:r>
            <a:r>
              <a:rPr lang="en-GB" b="0" baseline="0" dirty="0" err="1"/>
              <a:t>dysgu</a:t>
            </a:r>
            <a:r>
              <a:rPr lang="en-GB" b="0" baseline="0" dirty="0"/>
              <a:t> am </a:t>
            </a:r>
            <a:r>
              <a:rPr lang="en-GB" b="0" baseline="0" dirty="0" err="1"/>
              <a:t>Hawliau</a:t>
            </a:r>
            <a:r>
              <a:rPr lang="en-GB" b="0" baseline="0" dirty="0"/>
              <a:t> </a:t>
            </a:r>
            <a:r>
              <a:rPr lang="en-GB" b="0" baseline="0" dirty="0" err="1"/>
              <a:t>yn</a:t>
            </a:r>
            <a:r>
              <a:rPr lang="en-GB" b="0" baseline="0" dirty="0"/>
              <a:t> </a:t>
            </a:r>
            <a:r>
              <a:rPr lang="en-GB" b="0" baseline="0" dirty="0" err="1"/>
              <a:t>bwysig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err="1"/>
              <a:t>Mae’r</a:t>
            </a:r>
            <a:r>
              <a:rPr lang="en-GB" b="0" baseline="0" dirty="0"/>
              <a:t> clip </a:t>
            </a:r>
            <a:r>
              <a:rPr lang="en-GB" b="0" baseline="0" dirty="0" err="1"/>
              <a:t>byr</a:t>
            </a:r>
            <a:r>
              <a:rPr lang="en-GB" b="0" baseline="0" dirty="0"/>
              <a:t> </a:t>
            </a:r>
            <a:r>
              <a:rPr lang="en-GB" b="0" baseline="0" dirty="0" err="1"/>
              <a:t>hwn</a:t>
            </a:r>
            <a:r>
              <a:rPr lang="en-GB" b="0" baseline="0" dirty="0"/>
              <a:t> </a:t>
            </a:r>
            <a:r>
              <a:rPr lang="en-GB" b="0" baseline="0" dirty="0" err="1"/>
              <a:t>yn</a:t>
            </a:r>
            <a:r>
              <a:rPr lang="en-GB" b="0" baseline="0" dirty="0"/>
              <a:t> </a:t>
            </a:r>
            <a:r>
              <a:rPr lang="en-GB" b="0" baseline="0" dirty="0" err="1"/>
              <a:t>amlinellu</a:t>
            </a:r>
            <a:r>
              <a:rPr lang="en-GB" b="0" baseline="0" dirty="0"/>
              <a:t> pam </a:t>
            </a:r>
            <a:r>
              <a:rPr lang="en-GB" b="0" baseline="0" dirty="0" err="1"/>
              <a:t>mae’n</a:t>
            </a:r>
            <a:r>
              <a:rPr lang="en-GB" b="0" baseline="0" dirty="0"/>
              <a:t> </a:t>
            </a:r>
            <a:r>
              <a:rPr lang="en-GB" b="0" baseline="0" dirty="0" err="1"/>
              <a:t>bwysig</a:t>
            </a:r>
            <a:r>
              <a:rPr lang="en-GB" b="0" baseline="0" dirty="0"/>
              <a:t> </a:t>
            </a:r>
            <a:r>
              <a:rPr lang="en-GB" b="0" baseline="0" dirty="0" err="1"/>
              <a:t>dysgu</a:t>
            </a:r>
            <a:r>
              <a:rPr lang="en-GB" b="0" baseline="0" dirty="0"/>
              <a:t> am </a:t>
            </a:r>
            <a:r>
              <a:rPr lang="en-GB" b="0" baseline="0" dirty="0" err="1"/>
              <a:t>Hawliau</a:t>
            </a:r>
            <a:r>
              <a:rPr lang="en-GB" b="0" baseline="0" dirty="0"/>
              <a:t> Plant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Gweithgaredd</a:t>
            </a:r>
            <a:r>
              <a:rPr lang="en-GB" b="1" baseline="0" dirty="0"/>
              <a:t> </a:t>
            </a:r>
            <a:r>
              <a:rPr lang="en-GB" b="0" baseline="0" dirty="0"/>
              <a:t>- </a:t>
            </a:r>
            <a:r>
              <a:rPr lang="en-GB" b="0" baseline="0" dirty="0" err="1"/>
              <a:t>fideo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Tree>
    <p:extLst>
      <p:ext uri="{BB962C8B-B14F-4D97-AF65-F5344CB8AC3E}">
        <p14:creationId xmlns:p14="http://schemas.microsoft.com/office/powerpoint/2010/main" val="3099120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Quotes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Empowering</a:t>
            </a:r>
            <a:r>
              <a:rPr lang="en-GB" baseline="0" dirty="0"/>
              <a:t> means ensuring not only that children are aware of their rights but that the access their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a:t>
            </a:r>
            <a:r>
              <a:rPr lang="en-GB" b="0" baseline="0" dirty="0" err="1"/>
              <a:t>Dyfyniadau</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err="1"/>
              <a:t>Ystyr</a:t>
            </a:r>
            <a:r>
              <a:rPr lang="en-GB" b="0" baseline="0" dirty="0"/>
              <a:t> </a:t>
            </a:r>
            <a:r>
              <a:rPr lang="en-GB" b="0" baseline="0" dirty="0" err="1"/>
              <a:t>grymuso</a:t>
            </a:r>
            <a:r>
              <a:rPr lang="en-GB" b="0" baseline="0" dirty="0"/>
              <a:t> </a:t>
            </a:r>
            <a:r>
              <a:rPr lang="en-GB" b="0" baseline="0" dirty="0" err="1"/>
              <a:t>yw</a:t>
            </a:r>
            <a:r>
              <a:rPr lang="en-GB" b="0" baseline="0" dirty="0"/>
              <a:t> </a:t>
            </a:r>
            <a:r>
              <a:rPr lang="en-GB" b="0" baseline="0" dirty="0" err="1"/>
              <a:t>sicrhau</a:t>
            </a:r>
            <a:r>
              <a:rPr lang="en-GB" b="0" baseline="0" dirty="0"/>
              <a:t> </a:t>
            </a:r>
            <a:r>
              <a:rPr lang="en-GB" b="0" baseline="0" dirty="0" err="1"/>
              <a:t>nid</a:t>
            </a:r>
            <a:r>
              <a:rPr lang="en-GB" b="0" baseline="0" dirty="0"/>
              <a:t> </a:t>
            </a:r>
            <a:r>
              <a:rPr lang="en-GB" b="0" baseline="0" dirty="0" err="1"/>
              <a:t>yn</a:t>
            </a:r>
            <a:r>
              <a:rPr lang="en-GB" b="0" baseline="0" dirty="0"/>
              <a:t> </a:t>
            </a:r>
            <a:r>
              <a:rPr lang="en-GB" b="0" baseline="0" dirty="0" err="1"/>
              <a:t>unig</a:t>
            </a:r>
            <a:r>
              <a:rPr lang="en-GB" b="0" baseline="0" dirty="0"/>
              <a:t> </a:t>
            </a:r>
            <a:r>
              <a:rPr lang="en-GB" b="0" baseline="0" dirty="0" err="1"/>
              <a:t>bod</a:t>
            </a:r>
            <a:r>
              <a:rPr lang="en-GB" b="0" baseline="0" dirty="0"/>
              <a:t> plant </a:t>
            </a:r>
            <a:r>
              <a:rPr lang="en-GB" b="0" baseline="0" dirty="0" err="1"/>
              <a:t>yn</a:t>
            </a:r>
            <a:r>
              <a:rPr lang="en-GB" b="0" baseline="0" dirty="0"/>
              <a:t> </a:t>
            </a:r>
            <a:r>
              <a:rPr lang="en-GB" b="0" baseline="0" dirty="0" err="1"/>
              <a:t>ymwybodol</a:t>
            </a:r>
            <a:r>
              <a:rPr lang="en-GB" b="0" baseline="0" dirty="0"/>
              <a:t> </a:t>
            </a:r>
            <a:r>
              <a:rPr lang="en-GB" b="0" baseline="0" dirty="0" err="1"/>
              <a:t>o’u</a:t>
            </a:r>
            <a:r>
              <a:rPr lang="en-GB" b="0" baseline="0" dirty="0"/>
              <a:t> </a:t>
            </a:r>
            <a:r>
              <a:rPr lang="en-GB" b="0" baseline="0" dirty="0" err="1"/>
              <a:t>hawliau</a:t>
            </a:r>
            <a:r>
              <a:rPr lang="en-GB" b="0" baseline="0" dirty="0"/>
              <a:t>, </a:t>
            </a:r>
            <a:r>
              <a:rPr lang="en-GB" b="0" baseline="0" dirty="0" err="1"/>
              <a:t>ond</a:t>
            </a:r>
            <a:r>
              <a:rPr lang="en-GB" b="0" baseline="0" dirty="0"/>
              <a:t> </a:t>
            </a:r>
            <a:r>
              <a:rPr lang="en-GB" b="0" baseline="0" dirty="0" err="1"/>
              <a:t>eu</a:t>
            </a:r>
            <a:r>
              <a:rPr lang="en-GB" b="0" baseline="0" dirty="0"/>
              <a:t> </a:t>
            </a:r>
            <a:r>
              <a:rPr lang="en-GB" b="0" baseline="0" dirty="0" err="1"/>
              <a:t>bod</a:t>
            </a:r>
            <a:r>
              <a:rPr lang="en-GB" b="0" baseline="0" dirty="0"/>
              <a:t> </a:t>
            </a:r>
            <a:r>
              <a:rPr lang="en-GB" b="0" baseline="0" dirty="0" err="1"/>
              <a:t>yn</a:t>
            </a:r>
            <a:r>
              <a:rPr lang="en-GB" b="0" baseline="0" dirty="0"/>
              <a:t> </a:t>
            </a:r>
            <a:r>
              <a:rPr lang="en-GB" b="0" baseline="0" dirty="0" err="1"/>
              <a:t>cael</a:t>
            </a:r>
            <a:r>
              <a:rPr lang="en-GB" b="0" baseline="0" dirty="0"/>
              <a:t> </a:t>
            </a:r>
            <a:r>
              <a:rPr lang="en-GB" b="0" baseline="0" dirty="0" err="1"/>
              <a:t>mynediad</a:t>
            </a:r>
            <a:r>
              <a:rPr lang="en-GB" b="0" baseline="0" dirty="0"/>
              <a:t> </a:t>
            </a:r>
            <a:r>
              <a:rPr lang="en-GB" b="0" baseline="0" dirty="0" err="1"/>
              <a:t>i’w</a:t>
            </a:r>
            <a:r>
              <a:rPr lang="en-GB" b="0" baseline="0" dirty="0"/>
              <a:t> </a:t>
            </a:r>
            <a:r>
              <a:rPr lang="en-GB" b="0" baseline="0" dirty="0" err="1"/>
              <a:t>hawliau</a:t>
            </a:r>
            <a:r>
              <a:rPr lang="en-GB" b="0" baseline="0" dirty="0"/>
              <a:t>!</a:t>
            </a:r>
            <a:endParaRPr lang="en-GB" b="1" dirty="0"/>
          </a:p>
        </p:txBody>
      </p:sp>
    </p:spTree>
    <p:extLst>
      <p:ext uri="{BB962C8B-B14F-4D97-AF65-F5344CB8AC3E}">
        <p14:creationId xmlns:p14="http://schemas.microsoft.com/office/powerpoint/2010/main" val="315051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Accountability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The fifth and last principle is Accountability – All staff in education settings have responsibilities and</a:t>
            </a:r>
            <a:r>
              <a:rPr lang="en-GB" baseline="0" dirty="0"/>
              <a:t> take decisions and actions that impact on children. Children should be provided with information and given access to procedures which enable them to question and challenge decisions that have been taken in educational settings.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Ffocws</a:t>
            </a:r>
            <a:r>
              <a:rPr lang="en-GB" b="1" baseline="0" dirty="0"/>
              <a:t> y </a:t>
            </a:r>
            <a:r>
              <a:rPr lang="en-GB" b="1" baseline="0" dirty="0" err="1"/>
              <a:t>Sleid</a:t>
            </a:r>
            <a:r>
              <a:rPr lang="en-GB" b="1" baseline="0" dirty="0"/>
              <a:t> </a:t>
            </a:r>
            <a:r>
              <a:rPr lang="en-GB" b="0" baseline="0" dirty="0"/>
              <a:t>– </a:t>
            </a:r>
            <a:r>
              <a:rPr lang="en-GB" b="0" baseline="0" dirty="0" err="1"/>
              <a:t>Atebolrwydd</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Y </a:t>
            </a:r>
            <a:r>
              <a:rPr lang="en-GB" b="0" baseline="0" dirty="0" err="1"/>
              <a:t>pumed</a:t>
            </a:r>
            <a:r>
              <a:rPr lang="en-GB" b="0" baseline="0" dirty="0"/>
              <a:t> </a:t>
            </a:r>
            <a:r>
              <a:rPr lang="en-GB" b="0" baseline="0" dirty="0" err="1"/>
              <a:t>egwyddor</a:t>
            </a:r>
            <a:r>
              <a:rPr lang="en-GB" b="0" baseline="0" dirty="0"/>
              <a:t>, </a:t>
            </a:r>
            <a:r>
              <a:rPr lang="en-GB" b="0" baseline="0" dirty="0" err="1"/>
              <a:t>yr</a:t>
            </a:r>
            <a:r>
              <a:rPr lang="en-GB" b="0" baseline="0" dirty="0"/>
              <a:t> un </a:t>
            </a:r>
            <a:r>
              <a:rPr lang="en-GB" b="0" baseline="0" dirty="0" err="1"/>
              <a:t>olaf</a:t>
            </a:r>
            <a:r>
              <a:rPr lang="en-GB" b="0" baseline="0" dirty="0"/>
              <a:t>, </a:t>
            </a:r>
            <a:r>
              <a:rPr lang="en-GB" b="0" baseline="0" dirty="0" err="1"/>
              <a:t>yw</a:t>
            </a:r>
            <a:r>
              <a:rPr lang="en-GB" b="0" baseline="0" dirty="0"/>
              <a:t> </a:t>
            </a:r>
            <a:r>
              <a:rPr lang="en-GB" b="0" baseline="0" dirty="0" err="1"/>
              <a:t>Atebolrwydd</a:t>
            </a:r>
            <a:r>
              <a:rPr lang="en-GB" b="0" baseline="0" dirty="0"/>
              <a:t> – Mae </a:t>
            </a:r>
            <a:r>
              <a:rPr lang="en-GB" b="0" baseline="0" dirty="0" err="1"/>
              <a:t>gan</a:t>
            </a:r>
            <a:r>
              <a:rPr lang="en-GB" b="0" baseline="0" dirty="0"/>
              <a:t> </a:t>
            </a:r>
            <a:r>
              <a:rPr lang="en-GB" b="0" baseline="0" dirty="0" err="1"/>
              <a:t>holl</a:t>
            </a:r>
            <a:r>
              <a:rPr lang="en-GB" b="0" baseline="0" dirty="0"/>
              <a:t> staff </a:t>
            </a:r>
            <a:r>
              <a:rPr lang="en-GB" b="0" baseline="0" dirty="0" err="1"/>
              <a:t>lleoliadau</a:t>
            </a:r>
            <a:r>
              <a:rPr lang="en-GB" b="0" baseline="0" dirty="0"/>
              <a:t> </a:t>
            </a:r>
            <a:r>
              <a:rPr lang="en-GB" b="0" baseline="0" dirty="0" err="1"/>
              <a:t>addysg</a:t>
            </a:r>
            <a:r>
              <a:rPr lang="en-GB" b="0" baseline="0" dirty="0"/>
              <a:t> </a:t>
            </a:r>
            <a:r>
              <a:rPr lang="en-GB" b="0" baseline="0" dirty="0" err="1"/>
              <a:t>gyfrifoldebau</a:t>
            </a:r>
            <a:r>
              <a:rPr lang="en-GB" b="0" baseline="0" dirty="0"/>
              <a:t>, ac </a:t>
            </a:r>
            <a:r>
              <a:rPr lang="en-GB" b="0" baseline="0" dirty="0" err="1"/>
              <a:t>maent</a:t>
            </a:r>
            <a:r>
              <a:rPr lang="en-GB" b="0" baseline="0" dirty="0"/>
              <a:t> </a:t>
            </a:r>
            <a:r>
              <a:rPr lang="en-GB" b="0" baseline="0" dirty="0" err="1"/>
              <a:t>yn</a:t>
            </a:r>
            <a:r>
              <a:rPr lang="en-GB" b="0" baseline="0" dirty="0"/>
              <a:t> </a:t>
            </a:r>
            <a:r>
              <a:rPr lang="en-GB" b="0" baseline="0" dirty="0" err="1"/>
              <a:t>cymryd</a:t>
            </a:r>
            <a:r>
              <a:rPr lang="en-GB" b="0" baseline="0" dirty="0"/>
              <a:t> </a:t>
            </a:r>
            <a:r>
              <a:rPr lang="en-GB" b="0" baseline="0" dirty="0" err="1"/>
              <a:t>penderfyniadau</a:t>
            </a:r>
            <a:r>
              <a:rPr lang="en-GB" b="0" baseline="0" dirty="0"/>
              <a:t> a </a:t>
            </a:r>
            <a:r>
              <a:rPr lang="en-GB" b="0" baseline="0" dirty="0" err="1"/>
              <a:t>chamau</a:t>
            </a:r>
            <a:r>
              <a:rPr lang="en-GB" b="0" baseline="0" dirty="0"/>
              <a:t> </a:t>
            </a:r>
            <a:r>
              <a:rPr lang="en-GB" b="0" baseline="0" dirty="0" err="1"/>
              <a:t>sy’n</a:t>
            </a:r>
            <a:r>
              <a:rPr lang="en-GB" b="0" baseline="0" dirty="0"/>
              <a:t> </a:t>
            </a:r>
            <a:r>
              <a:rPr lang="en-GB" b="0" baseline="0" dirty="0" err="1"/>
              <a:t>effeithio</a:t>
            </a:r>
            <a:r>
              <a:rPr lang="en-GB" b="0" baseline="0" dirty="0"/>
              <a:t> </a:t>
            </a:r>
            <a:r>
              <a:rPr lang="en-GB" b="0" baseline="0" dirty="0" err="1"/>
              <a:t>ar</a:t>
            </a:r>
            <a:r>
              <a:rPr lang="en-GB" b="0" baseline="0" dirty="0"/>
              <a:t> </a:t>
            </a:r>
            <a:r>
              <a:rPr lang="en-GB" b="0" baseline="0" dirty="0" err="1"/>
              <a:t>blant</a:t>
            </a:r>
            <a:r>
              <a:rPr lang="en-GB" b="0" baseline="0" dirty="0"/>
              <a:t>. </a:t>
            </a:r>
            <a:r>
              <a:rPr lang="en-GB" b="0" baseline="0" dirty="0" err="1"/>
              <a:t>Dylai</a:t>
            </a:r>
            <a:r>
              <a:rPr lang="en-GB" b="0" baseline="0" dirty="0"/>
              <a:t> plant </a:t>
            </a:r>
            <a:r>
              <a:rPr lang="en-GB" b="0" baseline="0" dirty="0" err="1"/>
              <a:t>gael</a:t>
            </a:r>
            <a:r>
              <a:rPr lang="en-GB" b="0" baseline="0" dirty="0"/>
              <a:t> </a:t>
            </a:r>
            <a:r>
              <a:rPr lang="en-GB" b="0" baseline="0" dirty="0" err="1"/>
              <a:t>gwybodaeth</a:t>
            </a:r>
            <a:r>
              <a:rPr lang="en-GB" b="0" baseline="0" dirty="0"/>
              <a:t> a </a:t>
            </a:r>
            <a:r>
              <a:rPr lang="en-GB" b="0" baseline="0" dirty="0" err="1"/>
              <a:t>mynediad</a:t>
            </a:r>
            <a:r>
              <a:rPr lang="en-GB" b="0" baseline="0" dirty="0"/>
              <a:t> </a:t>
            </a:r>
            <a:r>
              <a:rPr lang="en-GB" b="0" baseline="0" dirty="0" err="1"/>
              <a:t>i</a:t>
            </a:r>
            <a:r>
              <a:rPr lang="en-GB" b="0" baseline="0" dirty="0"/>
              <a:t> </a:t>
            </a:r>
            <a:r>
              <a:rPr lang="en-GB" b="0" baseline="0" dirty="0" err="1"/>
              <a:t>weithdrefnau</a:t>
            </a:r>
            <a:r>
              <a:rPr lang="en-GB" b="0" baseline="0" dirty="0"/>
              <a:t> </a:t>
            </a:r>
            <a:r>
              <a:rPr lang="en-GB" b="0" baseline="0" dirty="0" err="1"/>
              <a:t>sy’n</a:t>
            </a:r>
            <a:r>
              <a:rPr lang="en-GB" b="0" baseline="0" dirty="0"/>
              <a:t> </a:t>
            </a:r>
            <a:r>
              <a:rPr lang="en-GB" b="0" baseline="0" dirty="0" err="1"/>
              <a:t>eu</a:t>
            </a:r>
            <a:r>
              <a:rPr lang="en-GB" b="0" baseline="0" dirty="0"/>
              <a:t> </a:t>
            </a:r>
            <a:r>
              <a:rPr lang="en-GB" b="0" baseline="0" dirty="0" err="1"/>
              <a:t>galluogi</a:t>
            </a:r>
            <a:r>
              <a:rPr lang="en-GB" b="0" baseline="0" dirty="0"/>
              <a:t> </a:t>
            </a:r>
            <a:r>
              <a:rPr lang="en-GB" b="0" baseline="0" dirty="0" err="1"/>
              <a:t>i</a:t>
            </a:r>
            <a:r>
              <a:rPr lang="en-GB" b="0" baseline="0" dirty="0"/>
              <a:t> </a:t>
            </a:r>
            <a:r>
              <a:rPr lang="en-GB" b="0" baseline="0" dirty="0" err="1"/>
              <a:t>gwestiynu</a:t>
            </a:r>
            <a:r>
              <a:rPr lang="en-GB" b="0" baseline="0" dirty="0"/>
              <a:t> a </a:t>
            </a:r>
            <a:r>
              <a:rPr lang="en-GB" b="0" baseline="0" dirty="0" err="1"/>
              <a:t>herio</a:t>
            </a:r>
            <a:r>
              <a:rPr lang="en-GB" b="0" baseline="0" dirty="0"/>
              <a:t> </a:t>
            </a:r>
            <a:r>
              <a:rPr lang="en-GB" b="0" baseline="0" dirty="0" err="1"/>
              <a:t>penderfyniadau</a:t>
            </a:r>
            <a:r>
              <a:rPr lang="en-GB" b="0" baseline="0" dirty="0"/>
              <a:t> a </a:t>
            </a:r>
            <a:r>
              <a:rPr lang="en-GB" b="0" baseline="0" dirty="0" err="1"/>
              <a:t>wnaed</a:t>
            </a:r>
            <a:r>
              <a:rPr lang="en-GB" b="0" baseline="0" dirty="0"/>
              <a:t> </a:t>
            </a:r>
            <a:r>
              <a:rPr lang="en-GB" b="0" baseline="0" dirty="0" err="1"/>
              <a:t>mewn</a:t>
            </a:r>
            <a:r>
              <a:rPr lang="en-GB" b="0" baseline="0" dirty="0"/>
              <a:t> </a:t>
            </a:r>
            <a:r>
              <a:rPr lang="en-GB" b="0" baseline="0" dirty="0" err="1"/>
              <a:t>lleoliadau</a:t>
            </a:r>
            <a:r>
              <a:rPr lang="en-GB" b="0" baseline="0" dirty="0"/>
              <a:t> </a:t>
            </a:r>
            <a:r>
              <a:rPr lang="en-GB" b="0" baseline="0" dirty="0" err="1"/>
              <a:t>addysgol</a:t>
            </a:r>
            <a:r>
              <a:rPr lang="en-GB" b="0" baseline="0" dirty="0"/>
              <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Tree>
    <p:extLst>
      <p:ext uri="{BB962C8B-B14F-4D97-AF65-F5344CB8AC3E}">
        <p14:creationId xmlns:p14="http://schemas.microsoft.com/office/powerpoint/2010/main" val="2334007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Video example in secondary setting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 </a:t>
            </a:r>
            <a:r>
              <a:rPr lang="en-GB" dirty="0"/>
              <a:t>Here is</a:t>
            </a:r>
            <a:r>
              <a:rPr lang="en-GB" baseline="0" dirty="0"/>
              <a:t> a short video from a Secondary School in Swansea – </a:t>
            </a:r>
            <a:r>
              <a:rPr lang="en-GB" baseline="0" dirty="0" err="1"/>
              <a:t>Pentrehafod</a:t>
            </a:r>
            <a:r>
              <a:rPr lang="en-GB" baseline="0" dirty="0"/>
              <a:t> Comprehensive where you will hear from pupils about and staff why they have embedded the Right Way approach to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Activity – </a:t>
            </a:r>
            <a:r>
              <a:rPr lang="en-GB" baseline="0" dirty="0"/>
              <a:t>video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Ffocws</a:t>
            </a:r>
            <a:r>
              <a:rPr lang="en-GB" b="1" baseline="0" dirty="0"/>
              <a:t> y </a:t>
            </a:r>
            <a:r>
              <a:rPr lang="en-GB" b="1" baseline="0" dirty="0" err="1"/>
              <a:t>Sleid</a:t>
            </a:r>
            <a:r>
              <a:rPr lang="en-GB" b="1" baseline="0" dirty="0"/>
              <a:t> </a:t>
            </a:r>
            <a:r>
              <a:rPr lang="en-GB" b="0" baseline="0" dirty="0"/>
              <a:t>– </a:t>
            </a:r>
            <a:r>
              <a:rPr lang="en-GB" b="0" baseline="0" dirty="0" err="1"/>
              <a:t>Enghraifft</a:t>
            </a:r>
            <a:r>
              <a:rPr lang="en-GB" b="0" baseline="0" dirty="0"/>
              <a:t> o </a:t>
            </a:r>
            <a:r>
              <a:rPr lang="en-GB" b="0" baseline="0" dirty="0" err="1"/>
              <a:t>fideo</a:t>
            </a:r>
            <a:r>
              <a:rPr lang="en-GB" b="0" baseline="0" dirty="0"/>
              <a:t> </a:t>
            </a:r>
            <a:r>
              <a:rPr lang="en-GB" b="0" baseline="0" dirty="0" err="1"/>
              <a:t>mewn</a:t>
            </a:r>
            <a:r>
              <a:rPr lang="en-GB" b="0" baseline="0" dirty="0"/>
              <a:t> </a:t>
            </a:r>
            <a:r>
              <a:rPr lang="en-GB" b="0" baseline="0" dirty="0" err="1"/>
              <a:t>lleoliad</a:t>
            </a:r>
            <a:r>
              <a:rPr lang="en-GB" b="0" baseline="0" dirty="0"/>
              <a:t> </a:t>
            </a:r>
            <a:r>
              <a:rPr lang="en-GB" b="0" baseline="0" dirty="0" err="1"/>
              <a:t>uwchradd</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 </a:t>
            </a:r>
            <a:r>
              <a:rPr lang="en-GB" b="0" baseline="0" dirty="0" err="1"/>
              <a:t>Dyma</a:t>
            </a:r>
            <a:r>
              <a:rPr lang="en-GB" b="0" baseline="0" dirty="0"/>
              <a:t> </a:t>
            </a:r>
            <a:r>
              <a:rPr lang="en-GB" b="0" baseline="0" dirty="0" err="1"/>
              <a:t>fideo</a:t>
            </a:r>
            <a:r>
              <a:rPr lang="en-GB" b="0" baseline="0" dirty="0"/>
              <a:t> </a:t>
            </a:r>
            <a:r>
              <a:rPr lang="en-GB" b="0" baseline="0" dirty="0" err="1"/>
              <a:t>fer</a:t>
            </a:r>
            <a:r>
              <a:rPr lang="en-GB" b="0" baseline="0" dirty="0"/>
              <a:t> o </a:t>
            </a:r>
            <a:r>
              <a:rPr lang="en-GB" b="0" baseline="0" dirty="0" err="1"/>
              <a:t>Ysgol</a:t>
            </a:r>
            <a:r>
              <a:rPr lang="en-GB" b="0" baseline="0" dirty="0"/>
              <a:t> </a:t>
            </a:r>
            <a:r>
              <a:rPr lang="en-GB" b="0" baseline="0" dirty="0" err="1"/>
              <a:t>Uwchradd</a:t>
            </a:r>
            <a:r>
              <a:rPr lang="en-GB" b="0" baseline="0" dirty="0"/>
              <a:t> </a:t>
            </a:r>
            <a:r>
              <a:rPr lang="en-GB" b="0" baseline="0" dirty="0" err="1"/>
              <a:t>yn</a:t>
            </a:r>
            <a:r>
              <a:rPr lang="en-GB" b="0" baseline="0" dirty="0"/>
              <a:t> </a:t>
            </a:r>
            <a:r>
              <a:rPr lang="en-GB" b="0" baseline="0" dirty="0" err="1"/>
              <a:t>Abertawe</a:t>
            </a:r>
            <a:r>
              <a:rPr lang="en-GB" b="0" baseline="0" dirty="0"/>
              <a:t> – </a:t>
            </a:r>
            <a:r>
              <a:rPr lang="en-GB" b="0" baseline="0" dirty="0" err="1"/>
              <a:t>Ysgol</a:t>
            </a:r>
            <a:r>
              <a:rPr lang="en-GB" b="0" baseline="0" dirty="0"/>
              <a:t> </a:t>
            </a:r>
            <a:r>
              <a:rPr lang="en-GB" b="0" baseline="0" dirty="0" err="1"/>
              <a:t>Gyfun</a:t>
            </a:r>
            <a:r>
              <a:rPr lang="en-GB" b="0" baseline="0" dirty="0"/>
              <a:t> </a:t>
            </a:r>
            <a:r>
              <a:rPr lang="en-GB" b="0" baseline="0" dirty="0" err="1"/>
              <a:t>Pentrehafod</a:t>
            </a:r>
            <a:r>
              <a:rPr lang="en-GB" b="0" baseline="0" dirty="0"/>
              <a:t>, </a:t>
            </a:r>
            <a:r>
              <a:rPr lang="en-GB" b="0" baseline="0" dirty="0" err="1"/>
              <a:t>lle</a:t>
            </a:r>
            <a:r>
              <a:rPr lang="en-GB" b="0" baseline="0" dirty="0"/>
              <a:t> </a:t>
            </a:r>
            <a:r>
              <a:rPr lang="en-GB" b="0" baseline="0" dirty="0" err="1"/>
              <a:t>byddwch</a:t>
            </a:r>
            <a:r>
              <a:rPr lang="en-GB" b="0" baseline="0" dirty="0"/>
              <a:t> </a:t>
            </a:r>
            <a:r>
              <a:rPr lang="en-GB" b="0" baseline="0" dirty="0" err="1"/>
              <a:t>chi’n</a:t>
            </a:r>
            <a:r>
              <a:rPr lang="en-GB" b="0" baseline="0" dirty="0"/>
              <a:t> </a:t>
            </a:r>
            <a:r>
              <a:rPr lang="en-GB" b="0" baseline="0" dirty="0" err="1"/>
              <a:t>clywed</a:t>
            </a:r>
            <a:r>
              <a:rPr lang="en-GB" b="0" baseline="0" dirty="0"/>
              <a:t> </a:t>
            </a:r>
            <a:r>
              <a:rPr lang="en-GB" b="0" baseline="0" dirty="0" err="1"/>
              <a:t>gan</a:t>
            </a:r>
            <a:r>
              <a:rPr lang="en-GB" b="0" baseline="0" dirty="0"/>
              <a:t> </a:t>
            </a:r>
            <a:r>
              <a:rPr lang="en-GB" b="0" baseline="0" dirty="0" err="1"/>
              <a:t>ddisgyblion</a:t>
            </a:r>
            <a:r>
              <a:rPr lang="en-GB" b="0" baseline="0" dirty="0"/>
              <a:t> a staff pam </a:t>
            </a:r>
            <a:r>
              <a:rPr lang="en-GB" b="0" baseline="0" dirty="0" err="1"/>
              <a:t>maen</a:t>
            </a:r>
            <a:r>
              <a:rPr lang="en-GB" b="0" baseline="0" dirty="0"/>
              <a:t> </a:t>
            </a:r>
            <a:r>
              <a:rPr lang="en-GB" b="0" baseline="0" dirty="0" err="1"/>
              <a:t>nhw</a:t>
            </a:r>
            <a:r>
              <a:rPr lang="en-GB" b="0" baseline="0" dirty="0"/>
              <a:t> </a:t>
            </a:r>
            <a:r>
              <a:rPr lang="en-GB" b="0" baseline="0" dirty="0" err="1"/>
              <a:t>wedi</a:t>
            </a:r>
            <a:r>
              <a:rPr lang="en-GB" b="0" baseline="0" dirty="0"/>
              <a:t> </a:t>
            </a:r>
            <a:r>
              <a:rPr lang="en-GB" b="0" baseline="0" dirty="0" err="1"/>
              <a:t>ymgorffori</a:t>
            </a:r>
            <a:r>
              <a:rPr lang="en-GB" b="0" baseline="0" dirty="0"/>
              <a:t> dull </a:t>
            </a:r>
            <a:r>
              <a:rPr lang="en-GB" b="0" baseline="0" dirty="0" err="1"/>
              <a:t>gweithredu’r</a:t>
            </a:r>
            <a:r>
              <a:rPr lang="en-GB" b="0" baseline="0" dirty="0"/>
              <a:t> </a:t>
            </a:r>
            <a:r>
              <a:rPr lang="en-GB" b="0" baseline="0" dirty="0" err="1"/>
              <a:t>Ffordd</a:t>
            </a:r>
            <a:r>
              <a:rPr lang="en-GB" b="0" baseline="0" dirty="0"/>
              <a:t> </a:t>
            </a:r>
            <a:r>
              <a:rPr lang="en-GB" b="0" baseline="0" dirty="0" err="1"/>
              <a:t>Gywir</a:t>
            </a:r>
            <a:r>
              <a:rPr lang="en-GB" b="0" baseline="0" dirty="0"/>
              <a:t> </a:t>
            </a:r>
            <a:r>
              <a:rPr lang="en-GB" b="0" baseline="0" dirty="0" err="1"/>
              <a:t>i</a:t>
            </a:r>
            <a:r>
              <a:rPr lang="en-GB" b="0" baseline="0" dirty="0"/>
              <a:t> </a:t>
            </a:r>
            <a:r>
              <a:rPr lang="en-GB" b="0" baseline="0" dirty="0" err="1"/>
              <a:t>addysg</a:t>
            </a:r>
            <a:r>
              <a:rPr lang="en-GB" b="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Gweithgaredd</a:t>
            </a:r>
            <a:r>
              <a:rPr lang="en-GB" b="1" baseline="0" dirty="0"/>
              <a:t> </a:t>
            </a:r>
            <a:r>
              <a:rPr lang="en-GB" b="0" baseline="0" dirty="0"/>
              <a:t>- </a:t>
            </a:r>
            <a:r>
              <a:rPr lang="en-GB" b="0" baseline="0" dirty="0" err="1"/>
              <a:t>fideo</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Tree>
    <p:extLst>
      <p:ext uri="{BB962C8B-B14F-4D97-AF65-F5344CB8AC3E}">
        <p14:creationId xmlns:p14="http://schemas.microsoft.com/office/powerpoint/2010/main" val="822566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0650" y="1241425"/>
            <a:ext cx="4016375" cy="2260600"/>
          </a:xfrm>
        </p:spPr>
      </p:sp>
      <p:sp>
        <p:nvSpPr>
          <p:cNvPr id="3" name="Notes Placeholder 2"/>
          <p:cNvSpPr>
            <a:spLocks noGrp="1"/>
          </p:cNvSpPr>
          <p:nvPr>
            <p:ph type="body" idx="1"/>
          </p:nvPr>
        </p:nvSpPr>
        <p:spPr>
          <a:xfrm>
            <a:off x="679768" y="3758739"/>
            <a:ext cx="5438140" cy="54540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Case studies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b="0" baseline="0" dirty="0"/>
              <a:t>This will allow participants an opportunity to see practical examples of the Right Way and consider how they as Duty Bearers can support children and young people to access their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Activity -  </a:t>
            </a:r>
            <a:r>
              <a:rPr lang="en-GB" dirty="0"/>
              <a:t>Split into groups and supply each group with case studies around one of the principles and ask them to consider how they can use these examples to influence their practice using</a:t>
            </a:r>
            <a:r>
              <a:rPr lang="en-GB" baseline="0" dirty="0"/>
              <a:t> a Menu for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Case studies - https://www.childcomwales.org.uk/wp-content/uploads/2018/06/TRW-education-case-studies-bilingual-1.docx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Menu for change - https://www.childcomwales.org.uk/wp-content/uploads/2018/06/Menu-Education_headed-1.docx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endParaRPr lang="en-GB" dirty="0"/>
          </a:p>
          <a:p>
            <a:endParaRPr lang="en-GB" dirty="0"/>
          </a:p>
          <a:p>
            <a:r>
              <a:rPr lang="en-GB" b="1" dirty="0" err="1"/>
              <a:t>Ffocws</a:t>
            </a:r>
            <a:r>
              <a:rPr lang="en-GB" b="1" dirty="0"/>
              <a:t> y </a:t>
            </a:r>
            <a:r>
              <a:rPr lang="en-GB" b="1" dirty="0" err="1"/>
              <a:t>Sleid</a:t>
            </a:r>
            <a:r>
              <a:rPr lang="en-GB" b="1" dirty="0"/>
              <a:t> </a:t>
            </a:r>
            <a:r>
              <a:rPr lang="en-GB" b="0" dirty="0"/>
              <a:t>– </a:t>
            </a:r>
            <a:r>
              <a:rPr lang="en-GB" b="0" dirty="0" err="1"/>
              <a:t>Astudiaethau</a:t>
            </a:r>
            <a:r>
              <a:rPr lang="en-GB" b="0" dirty="0"/>
              <a:t> </a:t>
            </a:r>
            <a:r>
              <a:rPr lang="en-GB" b="0" dirty="0" err="1"/>
              <a:t>achos</a:t>
            </a:r>
            <a:endParaRPr lang="en-GB" b="0" dirty="0"/>
          </a:p>
          <a:p>
            <a:r>
              <a:rPr lang="en-GB" b="1" dirty="0" err="1"/>
              <a:t>Cyd-destun</a:t>
            </a:r>
            <a:r>
              <a:rPr lang="en-GB" b="1" dirty="0"/>
              <a:t> </a:t>
            </a:r>
            <a:r>
              <a:rPr lang="en-GB" b="0" dirty="0"/>
              <a:t>– </a:t>
            </a:r>
            <a:r>
              <a:rPr lang="en-GB" b="0" dirty="0" err="1"/>
              <a:t>Bydd</a:t>
            </a:r>
            <a:r>
              <a:rPr lang="en-GB" b="0" dirty="0"/>
              <a:t> </a:t>
            </a:r>
            <a:r>
              <a:rPr lang="en-GB" b="0" dirty="0" err="1"/>
              <a:t>hyn</a:t>
            </a:r>
            <a:r>
              <a:rPr lang="en-GB" b="0" dirty="0"/>
              <a:t> </a:t>
            </a:r>
            <a:r>
              <a:rPr lang="en-GB" b="0" dirty="0" err="1"/>
              <a:t>yn</a:t>
            </a:r>
            <a:r>
              <a:rPr lang="en-GB" b="0" dirty="0"/>
              <a:t> </a:t>
            </a:r>
            <a:r>
              <a:rPr lang="en-GB" b="0" dirty="0" err="1"/>
              <a:t>rhoi</a:t>
            </a:r>
            <a:r>
              <a:rPr lang="en-GB" b="0" dirty="0"/>
              <a:t> </a:t>
            </a:r>
            <a:r>
              <a:rPr lang="en-GB" b="0" dirty="0" err="1"/>
              <a:t>cyfle</a:t>
            </a:r>
            <a:r>
              <a:rPr lang="en-GB" b="0" dirty="0"/>
              <a:t> </a:t>
            </a:r>
            <a:r>
              <a:rPr lang="en-GB" b="0" dirty="0" err="1"/>
              <a:t>i’r</a:t>
            </a:r>
            <a:r>
              <a:rPr lang="en-GB" b="0" dirty="0"/>
              <a:t> </a:t>
            </a:r>
            <a:r>
              <a:rPr lang="en-GB" b="0" dirty="0" err="1"/>
              <a:t>cyfranogwyr</a:t>
            </a:r>
            <a:r>
              <a:rPr lang="en-GB" b="0" dirty="0"/>
              <a:t> weld </a:t>
            </a:r>
            <a:r>
              <a:rPr lang="en-GB" b="0" dirty="0" err="1"/>
              <a:t>enghreifftiau</a:t>
            </a:r>
            <a:r>
              <a:rPr lang="en-GB" b="0" baseline="0" dirty="0"/>
              <a:t> </a:t>
            </a:r>
            <a:r>
              <a:rPr lang="en-GB" b="0" baseline="0" dirty="0" err="1"/>
              <a:t>ymarferol</a:t>
            </a:r>
            <a:r>
              <a:rPr lang="en-GB" b="0" baseline="0" dirty="0"/>
              <a:t> </a:t>
            </a:r>
            <a:r>
              <a:rPr lang="en-GB" b="0" baseline="0" dirty="0" err="1"/>
              <a:t>o’r</a:t>
            </a:r>
            <a:r>
              <a:rPr lang="en-GB" b="0" baseline="0" dirty="0"/>
              <a:t> </a:t>
            </a:r>
            <a:r>
              <a:rPr lang="en-GB" b="0" baseline="0" dirty="0" err="1"/>
              <a:t>Ffordd</a:t>
            </a:r>
            <a:r>
              <a:rPr lang="en-GB" b="0" baseline="0" dirty="0"/>
              <a:t> </a:t>
            </a:r>
            <a:r>
              <a:rPr lang="en-GB" b="0" baseline="0" dirty="0" err="1"/>
              <a:t>Gywir</a:t>
            </a:r>
            <a:r>
              <a:rPr lang="en-GB" b="0" baseline="0" dirty="0"/>
              <a:t> ac </a:t>
            </a:r>
            <a:r>
              <a:rPr lang="en-GB" b="0" baseline="0" dirty="0" err="1"/>
              <a:t>ystyried</a:t>
            </a:r>
            <a:r>
              <a:rPr lang="en-GB" b="0" baseline="0" dirty="0"/>
              <a:t> </a:t>
            </a:r>
            <a:r>
              <a:rPr lang="en-GB" b="0" baseline="0" dirty="0" err="1"/>
              <a:t>sut</a:t>
            </a:r>
            <a:r>
              <a:rPr lang="en-GB" b="0" baseline="0" dirty="0"/>
              <a:t> </a:t>
            </a:r>
            <a:r>
              <a:rPr lang="en-GB" b="0" baseline="0" dirty="0" err="1"/>
              <a:t>gallan</a:t>
            </a:r>
            <a:r>
              <a:rPr lang="en-GB" b="0" baseline="0" dirty="0"/>
              <a:t> </a:t>
            </a:r>
            <a:r>
              <a:rPr lang="en-GB" b="0" baseline="0" dirty="0" err="1"/>
              <a:t>nhw</a:t>
            </a:r>
            <a:r>
              <a:rPr lang="en-GB" b="0" baseline="0" dirty="0"/>
              <a:t>, </a:t>
            </a:r>
            <a:r>
              <a:rPr lang="en-GB" b="0" baseline="0" dirty="0" err="1"/>
              <a:t>fel</a:t>
            </a:r>
            <a:r>
              <a:rPr lang="en-GB" b="0" baseline="0" dirty="0"/>
              <a:t> </a:t>
            </a:r>
            <a:r>
              <a:rPr lang="en-GB" b="0" baseline="0" dirty="0" err="1"/>
              <a:t>Deiliaid</a:t>
            </a:r>
            <a:r>
              <a:rPr lang="en-GB" b="0" baseline="0" dirty="0"/>
              <a:t> </a:t>
            </a:r>
            <a:r>
              <a:rPr lang="en-GB" b="0" baseline="0" dirty="0" err="1"/>
              <a:t>Dyletswydd</a:t>
            </a:r>
            <a:r>
              <a:rPr lang="en-GB" b="0" baseline="0" dirty="0"/>
              <a:t>, </a:t>
            </a:r>
            <a:r>
              <a:rPr lang="en-GB" b="0" baseline="0" dirty="0" err="1"/>
              <a:t>gefnogi</a:t>
            </a:r>
            <a:r>
              <a:rPr lang="en-GB" b="0" baseline="0" dirty="0"/>
              <a:t> plant a </a:t>
            </a:r>
            <a:r>
              <a:rPr lang="en-GB" b="0" baseline="0" dirty="0" err="1"/>
              <a:t>phobl</a:t>
            </a:r>
            <a:r>
              <a:rPr lang="en-GB" b="0" baseline="0" dirty="0"/>
              <a:t> </a:t>
            </a:r>
            <a:r>
              <a:rPr lang="en-GB" b="0" baseline="0" dirty="0" err="1"/>
              <a:t>ifanc</a:t>
            </a:r>
            <a:r>
              <a:rPr lang="en-GB" b="0" baseline="0" dirty="0"/>
              <a:t> </a:t>
            </a:r>
            <a:r>
              <a:rPr lang="en-GB" b="0" baseline="0" dirty="0" err="1"/>
              <a:t>i</a:t>
            </a:r>
            <a:r>
              <a:rPr lang="en-GB" b="0" baseline="0" dirty="0"/>
              <a:t> </a:t>
            </a:r>
            <a:r>
              <a:rPr lang="en-GB" b="0" baseline="0" dirty="0" err="1"/>
              <a:t>gael</a:t>
            </a:r>
            <a:r>
              <a:rPr lang="en-GB" b="0" baseline="0" dirty="0"/>
              <a:t> </a:t>
            </a:r>
            <a:r>
              <a:rPr lang="en-GB" b="0" baseline="0" dirty="0" err="1"/>
              <a:t>mynediad</a:t>
            </a:r>
            <a:r>
              <a:rPr lang="en-GB" b="0" baseline="0" dirty="0"/>
              <a:t> </a:t>
            </a:r>
            <a:r>
              <a:rPr lang="en-GB" b="0" baseline="0" dirty="0" err="1"/>
              <a:t>i’w</a:t>
            </a:r>
            <a:r>
              <a:rPr lang="en-GB" b="0" baseline="0" dirty="0"/>
              <a:t> </a:t>
            </a:r>
            <a:r>
              <a:rPr lang="en-GB" b="0" baseline="0" dirty="0" err="1"/>
              <a:t>hawliau</a:t>
            </a:r>
            <a:endParaRPr lang="en-GB" b="0" baseline="0" dirty="0"/>
          </a:p>
          <a:p>
            <a:r>
              <a:rPr lang="en-GB" b="1" baseline="0" dirty="0" err="1"/>
              <a:t>Gweithgaredd</a:t>
            </a:r>
            <a:r>
              <a:rPr lang="en-GB" b="1" baseline="0" dirty="0"/>
              <a:t> </a:t>
            </a:r>
            <a:r>
              <a:rPr lang="en-GB" b="0" baseline="0" dirty="0"/>
              <a:t>– </a:t>
            </a:r>
            <a:r>
              <a:rPr lang="en-GB" b="0" baseline="0" dirty="0" err="1"/>
              <a:t>Rhannu’n</a:t>
            </a:r>
            <a:r>
              <a:rPr lang="en-GB" b="0" baseline="0" dirty="0"/>
              <a:t> </a:t>
            </a:r>
            <a:r>
              <a:rPr lang="en-GB" b="0" baseline="0" dirty="0" err="1"/>
              <a:t>grwpiau</a:t>
            </a:r>
            <a:r>
              <a:rPr lang="en-GB" b="0" baseline="0" dirty="0"/>
              <a:t> a </a:t>
            </a:r>
            <a:r>
              <a:rPr lang="en-GB" b="0" baseline="0" dirty="0" err="1"/>
              <a:t>rhoi</a:t>
            </a:r>
            <a:r>
              <a:rPr lang="en-GB" b="0" baseline="0" dirty="0"/>
              <a:t> </a:t>
            </a:r>
            <a:r>
              <a:rPr lang="en-GB" b="0" baseline="0" dirty="0" err="1"/>
              <a:t>astudiaethau</a:t>
            </a:r>
            <a:r>
              <a:rPr lang="en-GB" b="0" baseline="0" dirty="0"/>
              <a:t> </a:t>
            </a:r>
            <a:r>
              <a:rPr lang="en-GB" b="0" baseline="0" dirty="0" err="1"/>
              <a:t>achos</a:t>
            </a:r>
            <a:r>
              <a:rPr lang="en-GB" b="0" baseline="0" dirty="0"/>
              <a:t> </a:t>
            </a:r>
            <a:r>
              <a:rPr lang="en-GB" b="0" baseline="0" dirty="0" err="1"/>
              <a:t>i</a:t>
            </a:r>
            <a:r>
              <a:rPr lang="en-GB" b="0" baseline="0" dirty="0"/>
              <a:t> bob </a:t>
            </a:r>
            <a:r>
              <a:rPr lang="en-GB" b="0" baseline="0" dirty="0" err="1"/>
              <a:t>grŵp</a:t>
            </a:r>
            <a:r>
              <a:rPr lang="en-GB" b="0" baseline="0" dirty="0"/>
              <a:t> </a:t>
            </a:r>
            <a:r>
              <a:rPr lang="en-GB" b="0" baseline="0" dirty="0" err="1"/>
              <a:t>sy’n</a:t>
            </a:r>
            <a:r>
              <a:rPr lang="en-GB" b="0" baseline="0" dirty="0"/>
              <a:t> </a:t>
            </a:r>
            <a:r>
              <a:rPr lang="en-GB" b="0" baseline="0" dirty="0" err="1"/>
              <a:t>ymwneud</a:t>
            </a:r>
            <a:r>
              <a:rPr lang="en-GB" b="0" baseline="0" dirty="0"/>
              <a:t> ag un </a:t>
            </a:r>
            <a:r>
              <a:rPr lang="en-GB" b="0" baseline="0" dirty="0" err="1"/>
              <a:t>o’r</a:t>
            </a:r>
            <a:r>
              <a:rPr lang="en-GB" b="0" baseline="0" dirty="0"/>
              <a:t> </a:t>
            </a:r>
            <a:r>
              <a:rPr lang="en-GB" b="0" baseline="0" dirty="0" err="1"/>
              <a:t>egwyddorion</a:t>
            </a:r>
            <a:r>
              <a:rPr lang="en-GB" b="0" baseline="0" dirty="0"/>
              <a:t> a </a:t>
            </a:r>
            <a:r>
              <a:rPr lang="en-GB" b="0" baseline="0" dirty="0" err="1"/>
              <a:t>gofynnwch</a:t>
            </a:r>
            <a:r>
              <a:rPr lang="en-GB" b="0" baseline="0" dirty="0"/>
              <a:t> </a:t>
            </a:r>
            <a:r>
              <a:rPr lang="en-GB" b="0" baseline="0" dirty="0" err="1"/>
              <a:t>iddyn</a:t>
            </a:r>
            <a:r>
              <a:rPr lang="en-GB" b="0" baseline="0" dirty="0"/>
              <a:t> </a:t>
            </a:r>
            <a:r>
              <a:rPr lang="en-GB" b="0" baseline="0" dirty="0" err="1"/>
              <a:t>nhw</a:t>
            </a:r>
            <a:r>
              <a:rPr lang="en-GB" b="0" baseline="0" dirty="0"/>
              <a:t> </a:t>
            </a:r>
            <a:r>
              <a:rPr lang="en-GB" b="0" baseline="0" dirty="0" err="1"/>
              <a:t>ystyried</a:t>
            </a:r>
            <a:r>
              <a:rPr lang="en-GB" b="0" baseline="0" dirty="0"/>
              <a:t> </a:t>
            </a:r>
            <a:r>
              <a:rPr lang="en-GB" b="0" baseline="0" dirty="0" err="1"/>
              <a:t>sut</a:t>
            </a:r>
            <a:r>
              <a:rPr lang="en-GB" b="0" baseline="0" dirty="0"/>
              <a:t> </a:t>
            </a:r>
            <a:r>
              <a:rPr lang="en-GB" b="0" baseline="0" dirty="0" err="1"/>
              <a:t>gallan</a:t>
            </a:r>
            <a:r>
              <a:rPr lang="en-GB" b="0" baseline="0" dirty="0"/>
              <a:t> </a:t>
            </a:r>
            <a:r>
              <a:rPr lang="en-GB" b="0" baseline="0" dirty="0" err="1"/>
              <a:t>nhw</a:t>
            </a:r>
            <a:r>
              <a:rPr lang="en-GB" b="0" baseline="0" dirty="0"/>
              <a:t> </a:t>
            </a:r>
            <a:r>
              <a:rPr lang="en-GB" b="0" baseline="0" dirty="0" err="1"/>
              <a:t>ddefnyddio’r</a:t>
            </a:r>
            <a:r>
              <a:rPr lang="en-GB" b="0" baseline="0" dirty="0"/>
              <a:t> </a:t>
            </a:r>
            <a:r>
              <a:rPr lang="en-GB" b="0" baseline="0" dirty="0" err="1"/>
              <a:t>enghreifftiau</a:t>
            </a:r>
            <a:r>
              <a:rPr lang="en-GB" b="0" baseline="0" dirty="0"/>
              <a:t> </a:t>
            </a:r>
            <a:r>
              <a:rPr lang="en-GB" b="0" baseline="0" dirty="0" err="1"/>
              <a:t>hyn</a:t>
            </a:r>
            <a:r>
              <a:rPr lang="en-GB" b="0" baseline="0" dirty="0"/>
              <a:t> </a:t>
            </a:r>
            <a:r>
              <a:rPr lang="en-GB" b="0" baseline="0" dirty="0" err="1"/>
              <a:t>i</a:t>
            </a:r>
            <a:r>
              <a:rPr lang="en-GB" b="0" baseline="0" dirty="0"/>
              <a:t> </a:t>
            </a:r>
            <a:r>
              <a:rPr lang="en-GB" b="0" baseline="0" dirty="0" err="1"/>
              <a:t>ddylanwadu</a:t>
            </a:r>
            <a:r>
              <a:rPr lang="en-GB" b="0" baseline="0" dirty="0"/>
              <a:t> </a:t>
            </a:r>
            <a:r>
              <a:rPr lang="en-GB" b="0" baseline="0" dirty="0" err="1"/>
              <a:t>ar</a:t>
            </a:r>
            <a:r>
              <a:rPr lang="en-GB" b="0" baseline="0" dirty="0"/>
              <a:t> </a:t>
            </a:r>
            <a:r>
              <a:rPr lang="en-GB" b="0" baseline="0" dirty="0" err="1"/>
              <a:t>eu</a:t>
            </a:r>
            <a:r>
              <a:rPr lang="en-GB" b="0" baseline="0" dirty="0"/>
              <a:t> </a:t>
            </a:r>
            <a:r>
              <a:rPr lang="en-GB" b="0" baseline="0" dirty="0" err="1"/>
              <a:t>hymarfer</a:t>
            </a:r>
            <a:r>
              <a:rPr lang="en-GB" b="0" baseline="0" dirty="0"/>
              <a:t> </a:t>
            </a:r>
            <a:r>
              <a:rPr lang="en-GB" b="0" baseline="0" dirty="0" err="1"/>
              <a:t>trwy</a:t>
            </a:r>
            <a:r>
              <a:rPr lang="en-GB" b="0" baseline="0" dirty="0"/>
              <a:t> </a:t>
            </a:r>
            <a:r>
              <a:rPr lang="en-GB" b="0" baseline="0" dirty="0" err="1"/>
              <a:t>ddefnyddio</a:t>
            </a:r>
            <a:r>
              <a:rPr lang="en-GB" b="0" baseline="0" dirty="0"/>
              <a:t> </a:t>
            </a:r>
            <a:r>
              <a:rPr lang="en-GB" b="0" baseline="0" dirty="0" err="1"/>
              <a:t>Dewislen</a:t>
            </a:r>
            <a:r>
              <a:rPr lang="en-GB" b="0" baseline="0" dirty="0"/>
              <a:t> </a:t>
            </a:r>
            <a:r>
              <a:rPr lang="en-GB" b="0" baseline="0" dirty="0" err="1"/>
              <a:t>ar</a:t>
            </a:r>
            <a:r>
              <a:rPr lang="en-GB" b="0" baseline="0" dirty="0"/>
              <a:t> </a:t>
            </a:r>
            <a:r>
              <a:rPr lang="en-GB" b="0" baseline="0" dirty="0" err="1"/>
              <a:t>gyfer</a:t>
            </a:r>
            <a:r>
              <a:rPr lang="en-GB" b="0" baseline="0" dirty="0"/>
              <a:t> </a:t>
            </a:r>
            <a:r>
              <a:rPr lang="en-GB" b="0" baseline="0" dirty="0" err="1"/>
              <a:t>Newid</a:t>
            </a:r>
            <a:r>
              <a:rPr lang="en-GB" b="0" baseline="0" dirty="0"/>
              <a:t>.</a:t>
            </a:r>
          </a:p>
          <a:p>
            <a:endParaRPr lang="en-GB" b="0" baseline="0" dirty="0"/>
          </a:p>
          <a:p>
            <a:r>
              <a:rPr lang="en-GB" b="0" baseline="0" dirty="0" err="1"/>
              <a:t>Astudiaethau</a:t>
            </a:r>
            <a:r>
              <a:rPr lang="en-GB" b="0" baseline="0" dirty="0"/>
              <a:t> </a:t>
            </a:r>
            <a:r>
              <a:rPr lang="en-GB" b="0" baseline="0" dirty="0" err="1"/>
              <a:t>Achos</a:t>
            </a:r>
            <a:r>
              <a:rPr lang="en-GB" b="0" baseline="0" dirty="0"/>
              <a:t> - </a:t>
            </a:r>
            <a:r>
              <a:rPr lang="en-GB" baseline="0" dirty="0"/>
              <a:t>https://www.childcomwales.org.uk/wp-content/uploads/2018/06/TRW-education-case-studies-bilingual-1.docx</a:t>
            </a:r>
          </a:p>
          <a:p>
            <a:endParaRPr lang="en-GB" b="0" baseline="0" dirty="0"/>
          </a:p>
          <a:p>
            <a:r>
              <a:rPr lang="en-GB" b="0" baseline="0" dirty="0" err="1"/>
              <a:t>Dewislen</a:t>
            </a:r>
            <a:r>
              <a:rPr lang="en-GB" b="0" baseline="0" dirty="0"/>
              <a:t> </a:t>
            </a:r>
            <a:r>
              <a:rPr lang="en-GB" b="0" baseline="0" dirty="0" err="1"/>
              <a:t>ar</a:t>
            </a:r>
            <a:r>
              <a:rPr lang="en-GB" b="0" baseline="0" dirty="0"/>
              <a:t> </a:t>
            </a:r>
            <a:r>
              <a:rPr lang="en-GB" b="0" baseline="0" dirty="0" err="1"/>
              <a:t>gyfer</a:t>
            </a:r>
            <a:r>
              <a:rPr lang="en-GB" b="0" baseline="0" dirty="0"/>
              <a:t> </a:t>
            </a:r>
            <a:r>
              <a:rPr lang="en-GB" b="0" baseline="0" dirty="0" err="1"/>
              <a:t>Newid</a:t>
            </a:r>
            <a:r>
              <a:rPr lang="en-GB" b="0" baseline="0" dirty="0"/>
              <a:t> - https://www.childcomwales.org.uk/wp-content/uploads/2018/06/Dewislen-Addysg_headed.docx</a:t>
            </a:r>
            <a:endParaRPr lang="en-GB" b="0" dirty="0"/>
          </a:p>
        </p:txBody>
      </p:sp>
    </p:spTree>
    <p:extLst>
      <p:ext uri="{BB962C8B-B14F-4D97-AF65-F5344CB8AC3E}">
        <p14:creationId xmlns:p14="http://schemas.microsoft.com/office/powerpoint/2010/main" val="2977575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Why a Childrens Rights Approach</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Before</a:t>
            </a:r>
            <a:r>
              <a:rPr lang="en-GB" baseline="0" dirty="0"/>
              <a:t> going on to look at the Five principles of a Children’s Rights approach this is Sally Holland wants to embed a rights based approach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Pam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err="1"/>
              <a:t>Cyn</a:t>
            </a:r>
            <a:r>
              <a:rPr lang="en-GB" b="0" baseline="0" dirty="0"/>
              <a:t> </a:t>
            </a:r>
            <a:r>
              <a:rPr lang="en-GB" b="0" baseline="0" dirty="0" err="1"/>
              <a:t>mynd</a:t>
            </a:r>
            <a:r>
              <a:rPr lang="en-GB" b="0" baseline="0" dirty="0"/>
              <a:t> </a:t>
            </a:r>
            <a:r>
              <a:rPr lang="en-GB" b="0" baseline="0" dirty="0" err="1"/>
              <a:t>ymlaen</a:t>
            </a:r>
            <a:r>
              <a:rPr lang="en-GB" b="0" baseline="0" dirty="0"/>
              <a:t> </a:t>
            </a:r>
            <a:r>
              <a:rPr lang="en-GB" b="0" baseline="0" dirty="0" err="1"/>
              <a:t>i</a:t>
            </a:r>
            <a:r>
              <a:rPr lang="en-GB" b="0" baseline="0" dirty="0"/>
              <a:t> </a:t>
            </a:r>
            <a:r>
              <a:rPr lang="en-GB" b="0" baseline="0" dirty="0" err="1"/>
              <a:t>edrych</a:t>
            </a:r>
            <a:r>
              <a:rPr lang="en-GB" b="0" baseline="0" dirty="0"/>
              <a:t> </a:t>
            </a:r>
            <a:r>
              <a:rPr lang="en-GB" b="0" baseline="0" dirty="0" err="1"/>
              <a:t>ar</a:t>
            </a:r>
            <a:r>
              <a:rPr lang="en-GB" b="0" baseline="0" dirty="0"/>
              <a:t> 5 </a:t>
            </a:r>
            <a:r>
              <a:rPr lang="en-GB" b="0" baseline="0" dirty="0" err="1"/>
              <a:t>egwyddor</a:t>
            </a:r>
            <a:r>
              <a:rPr lang="en-GB" b="0" baseline="0" dirty="0"/>
              <a:t>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 </a:t>
            </a:r>
            <a:r>
              <a:rPr lang="en-GB" b="0" baseline="0" dirty="0" err="1"/>
              <a:t>dyma</a:t>
            </a:r>
            <a:r>
              <a:rPr lang="en-GB" b="0" baseline="0" dirty="0"/>
              <a:t> Sally Holland, </a:t>
            </a:r>
            <a:r>
              <a:rPr lang="en-GB" b="0" baseline="0" dirty="0" err="1"/>
              <a:t>sydd</a:t>
            </a:r>
            <a:r>
              <a:rPr lang="en-GB" b="0" baseline="0" dirty="0"/>
              <a:t> </a:t>
            </a:r>
            <a:r>
              <a:rPr lang="en-GB" b="0" baseline="0" dirty="0" err="1"/>
              <a:t>eisiau</a:t>
            </a:r>
            <a:r>
              <a:rPr lang="en-GB" b="0" baseline="0" dirty="0"/>
              <a:t> </a:t>
            </a:r>
            <a:r>
              <a:rPr lang="en-GB" b="0" baseline="0" dirty="0" err="1"/>
              <a:t>gwreiddio</a:t>
            </a:r>
            <a:r>
              <a:rPr lang="en-GB" b="0" baseline="0" dirty="0"/>
              <a:t>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endParaRPr lang="en-GB"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3</a:t>
            </a:fld>
            <a:endParaRPr lang="en-GB"/>
          </a:p>
        </p:txBody>
      </p:sp>
    </p:spTree>
    <p:extLst>
      <p:ext uri="{BB962C8B-B14F-4D97-AF65-F5344CB8AC3E}">
        <p14:creationId xmlns:p14="http://schemas.microsoft.com/office/powerpoint/2010/main" val="3265973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The Right Way to Education publication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For more</a:t>
            </a:r>
            <a:r>
              <a:rPr lang="en-GB" baseline="0" dirty="0"/>
              <a:t> details on the Right Way to Education and to obtain your own copy, go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https://www.childcomwales.org.uk/publications/childrens-rights-approach-education-wales/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a:t>
            </a:r>
            <a:r>
              <a:rPr lang="en-GB" b="0" baseline="0" dirty="0" err="1"/>
              <a:t>Cyhoeddiad</a:t>
            </a:r>
            <a:r>
              <a:rPr lang="en-GB" b="0" baseline="0" dirty="0"/>
              <a:t> </a:t>
            </a:r>
            <a:r>
              <a:rPr lang="en-GB" b="0" baseline="0" dirty="0" err="1"/>
              <a:t>y</a:t>
            </a:r>
            <a:r>
              <a:rPr lang="en-GB" b="0" baseline="0" dirty="0"/>
              <a:t> </a:t>
            </a:r>
            <a:r>
              <a:rPr lang="en-GB" b="0" baseline="0" dirty="0" err="1"/>
              <a:t>Ffordd</a:t>
            </a:r>
            <a:r>
              <a:rPr lang="en-GB" b="0" baseline="0" dirty="0"/>
              <a:t> </a:t>
            </a:r>
            <a:r>
              <a:rPr lang="en-GB" b="0" baseline="0" dirty="0" err="1"/>
              <a:t>Gywir</a:t>
            </a:r>
            <a:r>
              <a:rPr lang="en-GB" b="0" baseline="0" dirty="0"/>
              <a:t> </a:t>
            </a:r>
            <a:r>
              <a:rPr lang="en-GB" b="0" baseline="0" dirty="0" err="1"/>
              <a:t>i</a:t>
            </a:r>
            <a:r>
              <a:rPr lang="en-GB" b="0" baseline="0" dirty="0"/>
              <a:t> </a:t>
            </a:r>
            <a:r>
              <a:rPr lang="en-GB" b="0" baseline="0" dirty="0" err="1"/>
              <a:t>Addysg</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I </a:t>
            </a:r>
            <a:r>
              <a:rPr lang="en-GB" b="0" baseline="0" dirty="0" err="1"/>
              <a:t>gael</a:t>
            </a:r>
            <a:r>
              <a:rPr lang="en-GB" b="0" baseline="0" dirty="0"/>
              <a:t> </a:t>
            </a:r>
            <a:r>
              <a:rPr lang="en-GB" b="0" baseline="0" dirty="0" err="1"/>
              <a:t>rhagor</a:t>
            </a:r>
            <a:r>
              <a:rPr lang="en-GB" b="0" baseline="0" dirty="0"/>
              <a:t> o </a:t>
            </a:r>
            <a:r>
              <a:rPr lang="en-GB" b="0" baseline="0" dirty="0" err="1"/>
              <a:t>fanylion</a:t>
            </a:r>
            <a:r>
              <a:rPr lang="en-GB" b="0" baseline="0" dirty="0"/>
              <a:t> </a:t>
            </a:r>
            <a:r>
              <a:rPr lang="en-GB" b="0" baseline="0" dirty="0" err="1"/>
              <a:t>ynghylch</a:t>
            </a:r>
            <a:r>
              <a:rPr lang="en-GB" b="0" baseline="0" dirty="0"/>
              <a:t> y </a:t>
            </a:r>
            <a:r>
              <a:rPr lang="en-GB" b="0" baseline="0" dirty="0" err="1"/>
              <a:t>Ffordd</a:t>
            </a:r>
            <a:r>
              <a:rPr lang="en-GB" b="0" baseline="0" dirty="0"/>
              <a:t> </a:t>
            </a:r>
            <a:r>
              <a:rPr lang="en-GB" b="0" baseline="0" dirty="0" err="1"/>
              <a:t>Gywir</a:t>
            </a:r>
            <a:r>
              <a:rPr lang="en-GB" b="0" baseline="0" dirty="0"/>
              <a:t> </a:t>
            </a:r>
            <a:r>
              <a:rPr lang="en-GB" b="0" baseline="0" dirty="0" err="1"/>
              <a:t>i</a:t>
            </a:r>
            <a:r>
              <a:rPr lang="en-GB" b="0" baseline="0" dirty="0"/>
              <a:t> Addysg ac </a:t>
            </a:r>
            <a:r>
              <a:rPr lang="en-GB" b="0" baseline="0" dirty="0" err="1"/>
              <a:t>i</a:t>
            </a:r>
            <a:r>
              <a:rPr lang="en-GB" b="0" baseline="0" dirty="0"/>
              <a:t> </a:t>
            </a:r>
            <a:r>
              <a:rPr lang="en-GB" b="0" baseline="0" dirty="0" err="1"/>
              <a:t>lawrlwytho</a:t>
            </a:r>
            <a:r>
              <a:rPr lang="en-GB" b="0" baseline="0" dirty="0"/>
              <a:t> </a:t>
            </a:r>
            <a:r>
              <a:rPr lang="en-GB" b="0" baseline="0" dirty="0" err="1"/>
              <a:t>copi</a:t>
            </a:r>
            <a:r>
              <a:rPr lang="en-GB" b="0" baseline="0" dirty="0"/>
              <a:t>, </a:t>
            </a:r>
            <a:r>
              <a:rPr lang="en-GB" b="0" baseline="0" dirty="0" err="1"/>
              <a:t>ewch</a:t>
            </a:r>
            <a:r>
              <a:rPr lang="en-GB" b="0" baseline="0" dirty="0"/>
              <a:t> </a:t>
            </a:r>
            <a:r>
              <a:rPr lang="en-GB" b="0" baseline="0" dirty="0" err="1"/>
              <a:t>i</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https://www.complantcymru.org.uk/cyhoeddiadau/dull-gweithredu-seiliedig-ar-hawliau-plant-i-addysg-yng-nghymru/</a:t>
            </a:r>
          </a:p>
        </p:txBody>
      </p:sp>
      <p:sp>
        <p:nvSpPr>
          <p:cNvPr id="4" name="Slide Number Placeholder 3"/>
          <p:cNvSpPr>
            <a:spLocks noGrp="1"/>
          </p:cNvSpPr>
          <p:nvPr>
            <p:ph type="sldNum" sz="quarter" idx="10"/>
          </p:nvPr>
        </p:nvSpPr>
        <p:spPr/>
        <p:txBody>
          <a:bodyPr/>
          <a:lstStyle/>
          <a:p>
            <a:fld id="{DFE19FFE-CFB6-4989-9E57-3B559C25B546}" type="slidenum">
              <a:rPr lang="en-GB" smtClean="0"/>
              <a:pPr/>
              <a:t>30</a:t>
            </a:fld>
            <a:endParaRPr lang="en-GB"/>
          </a:p>
        </p:txBody>
      </p:sp>
    </p:spTree>
    <p:extLst>
      <p:ext uri="{BB962C8B-B14F-4D97-AF65-F5344CB8AC3E}">
        <p14:creationId xmlns:p14="http://schemas.microsoft.com/office/powerpoint/2010/main" val="2449424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Recap and revisit 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 </a:t>
            </a:r>
            <a:r>
              <a:rPr lang="en-GB" b="0" baseline="0" dirty="0"/>
              <a:t>By the end of these two sessions we hope that participants have gained an understanding of UNCRC and the role of the Children’s Commissioner for Wales. Participants should be aware of their duty to support the UNCRC and have had an opportunity to reflect on how they would make this a reality in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a:t>
            </a:r>
            <a:r>
              <a:rPr lang="en-GB" b="0" baseline="0" dirty="0" err="1"/>
              <a:t>Crynhoi</a:t>
            </a:r>
            <a:r>
              <a:rPr lang="en-GB" b="0" baseline="0" dirty="0"/>
              <a:t> ac </a:t>
            </a:r>
            <a:r>
              <a:rPr lang="en-GB" b="0" baseline="0" dirty="0" err="1"/>
              <a:t>adolygu’r</a:t>
            </a:r>
            <a:r>
              <a:rPr lang="en-GB" b="0" baseline="0" dirty="0"/>
              <a:t> </a:t>
            </a:r>
            <a:r>
              <a:rPr lang="en-GB" b="0" baseline="0" dirty="0" err="1"/>
              <a:t>Nodau</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 </a:t>
            </a:r>
            <a:r>
              <a:rPr lang="en-GB" b="0" baseline="0" dirty="0" err="1"/>
              <a:t>Erbyn</a:t>
            </a:r>
            <a:r>
              <a:rPr lang="en-GB" b="0" baseline="0" dirty="0"/>
              <a:t> </a:t>
            </a:r>
            <a:r>
              <a:rPr lang="en-GB" b="0" baseline="0" dirty="0" err="1"/>
              <a:t>diwedd</a:t>
            </a:r>
            <a:r>
              <a:rPr lang="en-GB" b="0" baseline="0" dirty="0"/>
              <a:t> </a:t>
            </a:r>
            <a:r>
              <a:rPr lang="en-GB" b="0" baseline="0" dirty="0" err="1"/>
              <a:t>y</a:t>
            </a:r>
            <a:r>
              <a:rPr lang="en-GB" b="0" baseline="0" dirty="0"/>
              <a:t> </a:t>
            </a:r>
            <a:r>
              <a:rPr lang="en-GB" b="0" baseline="0" dirty="0" err="1"/>
              <a:t>ddwy</a:t>
            </a:r>
            <a:r>
              <a:rPr lang="en-GB" b="0" baseline="0" dirty="0"/>
              <a:t> </a:t>
            </a:r>
            <a:r>
              <a:rPr lang="en-GB" b="0" baseline="0" dirty="0" err="1"/>
              <a:t>sesiwn</a:t>
            </a:r>
            <a:r>
              <a:rPr lang="en-GB" b="0" baseline="0" dirty="0"/>
              <a:t> hon </a:t>
            </a:r>
            <a:r>
              <a:rPr lang="en-GB" b="0" baseline="0" dirty="0" err="1"/>
              <a:t>rydyn</a:t>
            </a:r>
            <a:r>
              <a:rPr lang="en-GB" b="0" baseline="0" dirty="0"/>
              <a:t> </a:t>
            </a:r>
            <a:r>
              <a:rPr lang="en-GB" b="0" baseline="0" dirty="0" err="1"/>
              <a:t>ni’n</a:t>
            </a:r>
            <a:r>
              <a:rPr lang="en-GB" b="0" baseline="0" dirty="0"/>
              <a:t> </a:t>
            </a:r>
            <a:r>
              <a:rPr lang="en-GB" b="0" baseline="0" dirty="0" err="1"/>
              <a:t>gobeithio</a:t>
            </a:r>
            <a:r>
              <a:rPr lang="en-GB" b="0" baseline="0" dirty="0"/>
              <a:t> </a:t>
            </a:r>
            <a:r>
              <a:rPr lang="en-GB" b="0" baseline="0" dirty="0" err="1"/>
              <a:t>bydd</a:t>
            </a:r>
            <a:r>
              <a:rPr lang="en-GB" b="0" baseline="0" dirty="0"/>
              <a:t> </a:t>
            </a:r>
            <a:r>
              <a:rPr lang="en-GB" b="0" baseline="0" dirty="0" err="1"/>
              <a:t>y</a:t>
            </a:r>
            <a:r>
              <a:rPr lang="en-GB" b="0" baseline="0" dirty="0"/>
              <a:t> </a:t>
            </a:r>
            <a:r>
              <a:rPr lang="en-GB" b="0" baseline="0" dirty="0" err="1"/>
              <a:t>cyfranogwyr</a:t>
            </a:r>
            <a:r>
              <a:rPr lang="en-GB" b="0" baseline="0" dirty="0"/>
              <a:t> </a:t>
            </a:r>
            <a:r>
              <a:rPr lang="en-GB" b="0" baseline="0" dirty="0" err="1"/>
              <a:t>wedi</a:t>
            </a:r>
            <a:r>
              <a:rPr lang="en-GB" b="0" baseline="0" dirty="0"/>
              <a:t> </a:t>
            </a:r>
            <a:r>
              <a:rPr lang="en-GB" b="0" baseline="0" dirty="0" err="1"/>
              <a:t>dod</a:t>
            </a:r>
            <a:r>
              <a:rPr lang="en-GB" b="0" baseline="0" dirty="0"/>
              <a:t> </a:t>
            </a:r>
            <a:r>
              <a:rPr lang="en-GB" b="0" baseline="0" dirty="0" err="1"/>
              <a:t>i</a:t>
            </a:r>
            <a:r>
              <a:rPr lang="en-GB" b="0" baseline="0" dirty="0"/>
              <a:t> </a:t>
            </a:r>
            <a:r>
              <a:rPr lang="en-GB" b="0" baseline="0" dirty="0" err="1"/>
              <a:t>ddeall</a:t>
            </a:r>
            <a:r>
              <a:rPr lang="en-GB" b="0" baseline="0" dirty="0"/>
              <a:t> CCUHP a </a:t>
            </a:r>
            <a:r>
              <a:rPr lang="en-GB" b="0" baseline="0" dirty="0" err="1"/>
              <a:t>rôl</a:t>
            </a:r>
            <a:r>
              <a:rPr lang="en-GB" b="0" baseline="0" dirty="0"/>
              <a:t> </a:t>
            </a:r>
            <a:r>
              <a:rPr lang="en-GB" b="0" baseline="0" dirty="0" err="1"/>
              <a:t>Comisiynydd</a:t>
            </a:r>
            <a:r>
              <a:rPr lang="en-GB" b="0" baseline="0" dirty="0"/>
              <a:t> Plant </a:t>
            </a:r>
            <a:r>
              <a:rPr lang="en-GB" b="0" baseline="0" dirty="0" err="1"/>
              <a:t>Cymru</a:t>
            </a:r>
            <a:r>
              <a:rPr lang="en-GB" b="0" baseline="0" dirty="0"/>
              <a:t>. </a:t>
            </a:r>
            <a:r>
              <a:rPr lang="en-GB" b="0" baseline="0" dirty="0" err="1"/>
              <a:t>Dylai’r</a:t>
            </a:r>
            <a:r>
              <a:rPr lang="en-GB" b="0" baseline="0" dirty="0"/>
              <a:t> </a:t>
            </a:r>
            <a:r>
              <a:rPr lang="en-GB" b="0" baseline="0" dirty="0" err="1"/>
              <a:t>cyfranogwyr</a:t>
            </a:r>
            <a:r>
              <a:rPr lang="en-GB" b="0" baseline="0" dirty="0"/>
              <a:t> </a:t>
            </a:r>
            <a:r>
              <a:rPr lang="en-GB" b="0" baseline="0" dirty="0" err="1"/>
              <a:t>fod</a:t>
            </a:r>
            <a:r>
              <a:rPr lang="en-GB" b="0" baseline="0" dirty="0"/>
              <a:t> </a:t>
            </a:r>
            <a:r>
              <a:rPr lang="en-GB" b="0" baseline="0" dirty="0" err="1"/>
              <a:t>yn</a:t>
            </a:r>
            <a:r>
              <a:rPr lang="en-GB" b="0" baseline="0" dirty="0"/>
              <a:t> </a:t>
            </a:r>
            <a:r>
              <a:rPr lang="en-GB" b="0" baseline="0" dirty="0" err="1"/>
              <a:t>ymwybodol</a:t>
            </a:r>
            <a:r>
              <a:rPr lang="en-GB" b="0" baseline="0" dirty="0"/>
              <a:t> </a:t>
            </a:r>
            <a:r>
              <a:rPr lang="en-GB" b="0" baseline="0" dirty="0" err="1"/>
              <a:t>o’u</a:t>
            </a:r>
            <a:r>
              <a:rPr lang="en-GB" b="0" baseline="0" dirty="0"/>
              <a:t> </a:t>
            </a:r>
            <a:r>
              <a:rPr lang="en-GB" b="0" baseline="0" dirty="0" err="1"/>
              <a:t>dyletswydd</a:t>
            </a:r>
            <a:r>
              <a:rPr lang="en-GB" b="0" baseline="0" dirty="0"/>
              <a:t> </a:t>
            </a:r>
            <a:r>
              <a:rPr lang="en-GB" b="0" baseline="0" dirty="0" err="1"/>
              <a:t>i</a:t>
            </a:r>
            <a:r>
              <a:rPr lang="en-GB" b="0" baseline="0" dirty="0"/>
              <a:t> </a:t>
            </a:r>
            <a:r>
              <a:rPr lang="en-GB" b="0" baseline="0" dirty="0" err="1"/>
              <a:t>gefnogi</a:t>
            </a:r>
            <a:r>
              <a:rPr lang="en-GB" b="0" baseline="0" dirty="0"/>
              <a:t> CCUHP, a </a:t>
            </a:r>
            <a:r>
              <a:rPr lang="en-GB" b="0" baseline="0" dirty="0" err="1"/>
              <a:t>byddant</a:t>
            </a:r>
            <a:r>
              <a:rPr lang="en-GB" b="0" baseline="0" dirty="0"/>
              <a:t> </a:t>
            </a:r>
            <a:r>
              <a:rPr lang="en-GB" b="0" baseline="0" dirty="0" err="1"/>
              <a:t>wedi</a:t>
            </a:r>
            <a:r>
              <a:rPr lang="en-GB" b="0" baseline="0" dirty="0"/>
              <a:t> </a:t>
            </a:r>
            <a:r>
              <a:rPr lang="en-GB" b="0" baseline="0" dirty="0" err="1"/>
              <a:t>cael</a:t>
            </a:r>
            <a:r>
              <a:rPr lang="en-GB" b="0" baseline="0" dirty="0"/>
              <a:t> </a:t>
            </a:r>
            <a:r>
              <a:rPr lang="en-GB" b="0" baseline="0" dirty="0" err="1"/>
              <a:t>cyfle</a:t>
            </a:r>
            <a:r>
              <a:rPr lang="en-GB" b="0" baseline="0" dirty="0"/>
              <a:t> </a:t>
            </a:r>
            <a:r>
              <a:rPr lang="en-GB" b="0" baseline="0" dirty="0" err="1"/>
              <a:t>i</a:t>
            </a:r>
            <a:r>
              <a:rPr lang="en-GB" b="0" baseline="0" dirty="0"/>
              <a:t> </a:t>
            </a:r>
            <a:r>
              <a:rPr lang="en-GB" b="0" baseline="0" dirty="0" err="1"/>
              <a:t>fyfyrio</a:t>
            </a:r>
            <a:r>
              <a:rPr lang="en-GB" b="0" baseline="0" dirty="0"/>
              <a:t> </a:t>
            </a:r>
            <a:r>
              <a:rPr lang="en-GB" b="0" baseline="0" dirty="0" err="1"/>
              <a:t>ar</a:t>
            </a:r>
            <a:r>
              <a:rPr lang="en-GB" b="0" baseline="0" dirty="0"/>
              <a:t> </a:t>
            </a:r>
            <a:r>
              <a:rPr lang="en-GB" b="0" baseline="0" dirty="0" err="1"/>
              <a:t>sut</a:t>
            </a:r>
            <a:r>
              <a:rPr lang="en-GB" b="0" baseline="0" dirty="0"/>
              <a:t> </a:t>
            </a:r>
            <a:r>
              <a:rPr lang="en-GB" b="0" baseline="0" dirty="0" err="1"/>
              <a:t>bydden</a:t>
            </a:r>
            <a:r>
              <a:rPr lang="en-GB" b="0" baseline="0" dirty="0"/>
              <a:t> </a:t>
            </a:r>
            <a:r>
              <a:rPr lang="en-GB" b="0" baseline="0" dirty="0" err="1"/>
              <a:t>nhw’n</a:t>
            </a:r>
            <a:r>
              <a:rPr lang="en-GB" b="0" baseline="0" dirty="0"/>
              <a:t> </a:t>
            </a:r>
            <a:r>
              <a:rPr lang="en-GB" b="0" baseline="0" dirty="0" err="1"/>
              <a:t>gwireddu</a:t>
            </a:r>
            <a:r>
              <a:rPr lang="en-GB" b="0" baseline="0" dirty="0"/>
              <a:t> </a:t>
            </a:r>
            <a:r>
              <a:rPr lang="en-GB" b="0" baseline="0" dirty="0" err="1"/>
              <a:t>hynny’n</a:t>
            </a:r>
            <a:r>
              <a:rPr lang="en-GB" b="0" baseline="0" dirty="0"/>
              <a:t> </a:t>
            </a:r>
            <a:r>
              <a:rPr lang="en-GB" b="0" baseline="0" dirty="0" err="1"/>
              <a:t>ymarferol</a:t>
            </a:r>
            <a:r>
              <a:rPr lang="en-GB" b="0" baseline="0" dirty="0"/>
              <a:t>. </a:t>
            </a:r>
            <a:endParaRPr lang="en-GB"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31</a:t>
            </a:fld>
            <a:endParaRPr lang="en-GB"/>
          </a:p>
        </p:txBody>
      </p:sp>
    </p:spTree>
    <p:extLst>
      <p:ext uri="{BB962C8B-B14F-4D97-AF65-F5344CB8AC3E}">
        <p14:creationId xmlns:p14="http://schemas.microsoft.com/office/powerpoint/2010/main" val="1213384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Contact details for Childrens Commissioner for Wales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For further</a:t>
            </a:r>
            <a:r>
              <a:rPr lang="en-GB" baseline="0" dirty="0"/>
              <a:t> information about our work and our contacts details please look at our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a:t>
            </a:r>
            <a:r>
              <a:rPr lang="en-GB" b="0" baseline="0" dirty="0" err="1"/>
              <a:t>Manylion</a:t>
            </a:r>
            <a:r>
              <a:rPr lang="en-GB" b="0" baseline="0" dirty="0"/>
              <a:t> </a:t>
            </a:r>
            <a:r>
              <a:rPr lang="en-GB" b="0" baseline="0" dirty="0" err="1"/>
              <a:t>cyswllt</a:t>
            </a:r>
            <a:r>
              <a:rPr lang="en-GB" b="0" baseline="0" dirty="0"/>
              <a:t> </a:t>
            </a:r>
            <a:r>
              <a:rPr lang="en-GB" b="0" baseline="0" dirty="0" err="1"/>
              <a:t>ar</a:t>
            </a:r>
            <a:r>
              <a:rPr lang="en-GB" b="0" baseline="0" dirty="0"/>
              <a:t> </a:t>
            </a:r>
            <a:r>
              <a:rPr lang="en-GB" b="0" baseline="0" dirty="0" err="1"/>
              <a:t>gyfer</a:t>
            </a:r>
            <a:r>
              <a:rPr lang="en-GB" b="0" baseline="0" dirty="0"/>
              <a:t> </a:t>
            </a:r>
            <a:r>
              <a:rPr lang="en-GB" b="0" baseline="0" dirty="0" err="1"/>
              <a:t>Comisiynydd</a:t>
            </a:r>
            <a:r>
              <a:rPr lang="en-GB" b="0" baseline="0" dirty="0"/>
              <a:t> Plant </a:t>
            </a:r>
            <a:r>
              <a:rPr lang="en-GB" b="0" baseline="0" dirty="0" err="1"/>
              <a:t>Cymru</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I </a:t>
            </a:r>
            <a:r>
              <a:rPr lang="en-GB" b="0" baseline="0" dirty="0" err="1"/>
              <a:t>gael</a:t>
            </a:r>
            <a:r>
              <a:rPr lang="en-GB" b="0" baseline="0" dirty="0"/>
              <a:t> </a:t>
            </a:r>
            <a:r>
              <a:rPr lang="en-GB" b="0" baseline="0" dirty="0" err="1"/>
              <a:t>rhagor</a:t>
            </a:r>
            <a:r>
              <a:rPr lang="en-GB" b="0" baseline="0" dirty="0"/>
              <a:t> </a:t>
            </a:r>
            <a:r>
              <a:rPr lang="en-GB" b="0" baseline="0" dirty="0" err="1"/>
              <a:t>o</a:t>
            </a:r>
            <a:r>
              <a:rPr lang="en-GB" b="0" baseline="0" dirty="0"/>
              <a:t> </a:t>
            </a:r>
            <a:r>
              <a:rPr lang="en-GB" b="0" baseline="0" dirty="0" err="1"/>
              <a:t>wybodaeth</a:t>
            </a:r>
            <a:r>
              <a:rPr lang="en-GB" b="0" baseline="0" dirty="0"/>
              <a:t> am </a:t>
            </a:r>
            <a:r>
              <a:rPr lang="en-GB" b="0" baseline="0" dirty="0" err="1"/>
              <a:t>ein</a:t>
            </a:r>
            <a:r>
              <a:rPr lang="en-GB" b="0" baseline="0" dirty="0"/>
              <a:t> </a:t>
            </a:r>
            <a:r>
              <a:rPr lang="en-GB" b="0" baseline="0" dirty="0" err="1"/>
              <a:t>gwaith</a:t>
            </a:r>
            <a:r>
              <a:rPr lang="en-GB" b="0" baseline="0" dirty="0"/>
              <a:t> </a:t>
            </a:r>
            <a:r>
              <a:rPr lang="en-GB" b="0" baseline="0" dirty="0" err="1"/>
              <a:t>a’n</a:t>
            </a:r>
            <a:r>
              <a:rPr lang="en-GB" b="0" baseline="0" dirty="0"/>
              <a:t> </a:t>
            </a:r>
            <a:r>
              <a:rPr lang="en-GB" b="0" baseline="0" dirty="0" err="1"/>
              <a:t>manylion</a:t>
            </a:r>
            <a:r>
              <a:rPr lang="en-GB" b="0" baseline="0" dirty="0"/>
              <a:t> </a:t>
            </a:r>
            <a:r>
              <a:rPr lang="en-GB" b="0" baseline="0" dirty="0" err="1"/>
              <a:t>cyswllt</a:t>
            </a:r>
            <a:r>
              <a:rPr lang="en-GB" b="0" baseline="0" dirty="0"/>
              <a:t>, </a:t>
            </a:r>
            <a:r>
              <a:rPr lang="en-GB" b="0" baseline="0" dirty="0" err="1"/>
              <a:t>edrychwch</a:t>
            </a:r>
            <a:r>
              <a:rPr lang="en-GB" b="0" baseline="0" dirty="0"/>
              <a:t> </a:t>
            </a:r>
            <a:r>
              <a:rPr lang="en-GB" b="0" baseline="0" dirty="0" err="1"/>
              <a:t>ar</a:t>
            </a:r>
            <a:r>
              <a:rPr lang="en-GB" b="0" baseline="0" dirty="0"/>
              <a:t> </a:t>
            </a:r>
            <a:r>
              <a:rPr lang="en-GB" b="0" baseline="0" dirty="0" err="1"/>
              <a:t>ein</a:t>
            </a:r>
            <a:r>
              <a:rPr lang="en-GB" b="0" baseline="0" dirty="0"/>
              <a:t> </a:t>
            </a:r>
            <a:r>
              <a:rPr lang="en-GB" b="0" baseline="0" dirty="0" err="1"/>
              <a:t>gwefan</a:t>
            </a:r>
            <a:endParaRPr lang="en-GB" b="1"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32</a:t>
            </a:fld>
            <a:endParaRPr lang="en-GB"/>
          </a:p>
        </p:txBody>
      </p:sp>
    </p:spTree>
    <p:extLst>
      <p:ext uri="{BB962C8B-B14F-4D97-AF65-F5344CB8AC3E}">
        <p14:creationId xmlns:p14="http://schemas.microsoft.com/office/powerpoint/2010/main" val="400335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What is a Childrens Rights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The</a:t>
            </a:r>
            <a:r>
              <a:rPr lang="en-GB" baseline="0" dirty="0"/>
              <a:t> aim of the Rights Way to Education is to help professionals in education embed a Children’s Rights Approach in a practical and meaningful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Beth </a:t>
            </a:r>
            <a:r>
              <a:rPr lang="en-GB" b="0" baseline="0" dirty="0" err="1"/>
              <a:t>yw</a:t>
            </a:r>
            <a:r>
              <a:rPr lang="en-GB" b="0" baseline="0" dirty="0"/>
              <a:t>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a:t>Nod </a:t>
            </a:r>
            <a:r>
              <a:rPr lang="en-GB" b="0" baseline="0" dirty="0" err="1"/>
              <a:t>y</a:t>
            </a:r>
            <a:r>
              <a:rPr lang="en-GB" b="0" baseline="0" dirty="0"/>
              <a:t> </a:t>
            </a:r>
            <a:r>
              <a:rPr lang="en-GB" b="0" baseline="0" dirty="0" err="1"/>
              <a:t>Ffordd</a:t>
            </a:r>
            <a:r>
              <a:rPr lang="en-GB" b="0" baseline="0" dirty="0"/>
              <a:t> </a:t>
            </a:r>
            <a:r>
              <a:rPr lang="en-GB" b="0" baseline="0" dirty="0" err="1"/>
              <a:t>Gywir</a:t>
            </a:r>
            <a:r>
              <a:rPr lang="en-GB" b="0" baseline="0" dirty="0"/>
              <a:t> </a:t>
            </a:r>
            <a:r>
              <a:rPr lang="en-GB" b="0" baseline="0" dirty="0" err="1"/>
              <a:t>i</a:t>
            </a:r>
            <a:r>
              <a:rPr lang="en-GB" b="0" baseline="0" dirty="0"/>
              <a:t> </a:t>
            </a:r>
            <a:r>
              <a:rPr lang="en-GB" b="0" baseline="0" dirty="0" err="1"/>
              <a:t>Addysg</a:t>
            </a:r>
            <a:r>
              <a:rPr lang="en-GB" b="0" baseline="0" dirty="0"/>
              <a:t> </a:t>
            </a:r>
            <a:r>
              <a:rPr lang="en-GB" b="0" baseline="0" dirty="0" err="1"/>
              <a:t>yw</a:t>
            </a:r>
            <a:r>
              <a:rPr lang="en-GB" b="0" baseline="0" dirty="0"/>
              <a:t> </a:t>
            </a:r>
            <a:r>
              <a:rPr lang="en-GB" b="0" baseline="0" dirty="0" err="1"/>
              <a:t>helpu</a:t>
            </a:r>
            <a:r>
              <a:rPr lang="en-GB" b="0" baseline="0" dirty="0"/>
              <a:t> </a:t>
            </a:r>
            <a:r>
              <a:rPr lang="en-GB" b="0" baseline="0" dirty="0" err="1"/>
              <a:t>gweithwyr</a:t>
            </a:r>
            <a:r>
              <a:rPr lang="en-GB" b="0" baseline="0" dirty="0"/>
              <a:t> </a:t>
            </a:r>
            <a:r>
              <a:rPr lang="en-GB" b="0" baseline="0" dirty="0" err="1"/>
              <a:t>proffesiynol</a:t>
            </a:r>
            <a:r>
              <a:rPr lang="en-GB" b="0" baseline="0" dirty="0"/>
              <a:t> </a:t>
            </a:r>
            <a:r>
              <a:rPr lang="en-GB" b="0" baseline="0" dirty="0" err="1"/>
              <a:t>ym</a:t>
            </a:r>
            <a:r>
              <a:rPr lang="en-GB" b="0" baseline="0" dirty="0"/>
              <a:t> </a:t>
            </a:r>
            <a:r>
              <a:rPr lang="en-GB" b="0" baseline="0" dirty="0" err="1"/>
              <a:t>myd</a:t>
            </a:r>
            <a:r>
              <a:rPr lang="en-GB" b="0" baseline="0" dirty="0"/>
              <a:t> </a:t>
            </a:r>
            <a:r>
              <a:rPr lang="en-GB" b="0" baseline="0" dirty="0" err="1"/>
              <a:t>addysg</a:t>
            </a:r>
            <a:r>
              <a:rPr lang="en-GB" b="0" baseline="0" dirty="0"/>
              <a:t> </a:t>
            </a:r>
            <a:r>
              <a:rPr lang="en-GB" b="0" baseline="0" dirty="0" err="1"/>
              <a:t>i</a:t>
            </a:r>
            <a:r>
              <a:rPr lang="en-GB" b="0" baseline="0" dirty="0"/>
              <a:t> </a:t>
            </a:r>
            <a:r>
              <a:rPr lang="en-GB" b="0" baseline="0" dirty="0" err="1"/>
              <a:t>wreiddio</a:t>
            </a:r>
            <a:r>
              <a:rPr lang="en-GB" b="0" baseline="0" dirty="0"/>
              <a:t> Dull </a:t>
            </a:r>
            <a:r>
              <a:rPr lang="en-GB" b="0" baseline="0" dirty="0" err="1"/>
              <a:t>Gweithredu</a:t>
            </a:r>
            <a:r>
              <a:rPr lang="en-GB" b="0" baseline="0" dirty="0"/>
              <a:t> </a:t>
            </a:r>
            <a:r>
              <a:rPr lang="en-GB" b="0" baseline="0" dirty="0" err="1"/>
              <a:t>seiliedig</a:t>
            </a:r>
            <a:r>
              <a:rPr lang="en-GB" b="0" baseline="0" dirty="0"/>
              <a:t> </a:t>
            </a:r>
            <a:r>
              <a:rPr lang="en-GB" b="0" baseline="0" dirty="0" err="1"/>
              <a:t>ar</a:t>
            </a:r>
            <a:r>
              <a:rPr lang="en-GB" b="0" baseline="0" dirty="0"/>
              <a:t> </a:t>
            </a:r>
            <a:r>
              <a:rPr lang="en-GB" b="0" baseline="0" dirty="0" err="1"/>
              <a:t>Hawliau</a:t>
            </a:r>
            <a:r>
              <a:rPr lang="en-GB" b="0" baseline="0" dirty="0"/>
              <a:t> Plant </a:t>
            </a:r>
            <a:r>
              <a:rPr lang="en-GB" b="0" baseline="0" dirty="0" err="1"/>
              <a:t>mewn</a:t>
            </a:r>
            <a:r>
              <a:rPr lang="en-GB" b="0" baseline="0" dirty="0"/>
              <a:t> </a:t>
            </a:r>
            <a:r>
              <a:rPr lang="en-GB" b="0" baseline="0" dirty="0" err="1"/>
              <a:t>ffordd</a:t>
            </a:r>
            <a:r>
              <a:rPr lang="en-GB" b="0" baseline="0" dirty="0"/>
              <a:t> </a:t>
            </a:r>
            <a:r>
              <a:rPr lang="en-GB" b="0" baseline="0" dirty="0" err="1"/>
              <a:t>ymarferol</a:t>
            </a:r>
            <a:r>
              <a:rPr lang="en-GB" b="0" baseline="0" dirty="0"/>
              <a:t> ac </a:t>
            </a:r>
            <a:r>
              <a:rPr lang="en-GB" b="0" baseline="0" dirty="0" err="1"/>
              <a:t>ystyrlon</a:t>
            </a:r>
            <a:r>
              <a:rPr lang="en-GB" b="0" baseline="0" dirty="0"/>
              <a:t>. </a:t>
            </a:r>
            <a:endParaRPr lang="en-GB" b="1" dirty="0"/>
          </a:p>
        </p:txBody>
      </p:sp>
      <p:sp>
        <p:nvSpPr>
          <p:cNvPr id="4" name="Slide Number Placeholder 3"/>
          <p:cNvSpPr>
            <a:spLocks noGrp="1"/>
          </p:cNvSpPr>
          <p:nvPr>
            <p:ph type="sldNum" sz="quarter" idx="10"/>
          </p:nvPr>
        </p:nvSpPr>
        <p:spPr/>
        <p:txBody>
          <a:bodyPr/>
          <a:lstStyle/>
          <a:p>
            <a:fld id="{36168537-78D0-469E-99C4-C1D1E2A00AEA}" type="slidenum">
              <a:rPr lang="en-GB" smtClean="0"/>
              <a:pPr/>
              <a:t>4</a:t>
            </a:fld>
            <a:endParaRPr lang="en-GB"/>
          </a:p>
        </p:txBody>
      </p:sp>
    </p:spTree>
    <p:extLst>
      <p:ext uri="{BB962C8B-B14F-4D97-AF65-F5344CB8AC3E}">
        <p14:creationId xmlns:p14="http://schemas.microsoft.com/office/powerpoint/2010/main" val="3564373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Focus of Slide – </a:t>
            </a:r>
            <a:r>
              <a:rPr lang="en-GB" b="0" baseline="0" dirty="0"/>
              <a:t>Activity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Context </a:t>
            </a:r>
            <a:r>
              <a:rPr lang="en-GB" dirty="0"/>
              <a:t>Before going onto look at the five principles of the Right Way we will do a practical activity to explore how rights link to school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Activity - </a:t>
            </a:r>
            <a:r>
              <a:rPr lang="en-GB" dirty="0"/>
              <a:t>Ask participants to work in small groups</a:t>
            </a:r>
            <a:r>
              <a:rPr lang="en-GB" baseline="0" dirty="0"/>
              <a:t> and hand out a symbols card – these can be downloaded here - https://www.childcomwales.org.uk/uncrc-childrens-rights/uncrc-symbols-resource/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Ffocws </a:t>
            </a:r>
            <a:r>
              <a:rPr lang="en-GB" b="1" baseline="0" dirty="0" err="1"/>
              <a:t>y</a:t>
            </a:r>
            <a:r>
              <a:rPr lang="en-GB" b="1" baseline="0" dirty="0"/>
              <a:t> </a:t>
            </a:r>
            <a:r>
              <a:rPr lang="en-GB" b="1" baseline="0" dirty="0" err="1"/>
              <a:t>Sleid</a:t>
            </a:r>
            <a:r>
              <a:rPr lang="en-GB" b="1" baseline="0" dirty="0"/>
              <a:t> </a:t>
            </a:r>
            <a:r>
              <a:rPr lang="en-GB" b="0" baseline="0" dirty="0"/>
              <a:t>– </a:t>
            </a:r>
            <a:r>
              <a:rPr lang="en-GB" b="0" baseline="0" dirty="0" err="1"/>
              <a:t>Gweithgaredd</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Cyd-destun</a:t>
            </a:r>
            <a:r>
              <a:rPr lang="en-GB" b="1" baseline="0" dirty="0"/>
              <a:t> </a:t>
            </a:r>
            <a:r>
              <a:rPr lang="en-GB" b="0" baseline="0" dirty="0" err="1"/>
              <a:t>Cyn</a:t>
            </a:r>
            <a:r>
              <a:rPr lang="en-GB" b="0" baseline="0" dirty="0"/>
              <a:t> </a:t>
            </a:r>
            <a:r>
              <a:rPr lang="en-GB" b="0" baseline="0" dirty="0" err="1"/>
              <a:t>mynd</a:t>
            </a:r>
            <a:r>
              <a:rPr lang="en-GB" b="0" baseline="0" dirty="0"/>
              <a:t> </a:t>
            </a:r>
            <a:r>
              <a:rPr lang="en-GB" b="0" baseline="0" dirty="0" err="1"/>
              <a:t>ymlaen</a:t>
            </a:r>
            <a:r>
              <a:rPr lang="en-GB" b="0" baseline="0" dirty="0"/>
              <a:t> </a:t>
            </a:r>
            <a:r>
              <a:rPr lang="en-GB" b="0" baseline="0" dirty="0" err="1"/>
              <a:t>i</a:t>
            </a:r>
            <a:r>
              <a:rPr lang="en-GB" b="0" baseline="0" dirty="0"/>
              <a:t> </a:t>
            </a:r>
            <a:r>
              <a:rPr lang="en-GB" b="0" baseline="0" dirty="0" err="1"/>
              <a:t>edrych</a:t>
            </a:r>
            <a:r>
              <a:rPr lang="en-GB" b="0" baseline="0" dirty="0"/>
              <a:t> </a:t>
            </a:r>
            <a:r>
              <a:rPr lang="en-GB" b="0" baseline="0" dirty="0" err="1"/>
              <a:t>ar</a:t>
            </a:r>
            <a:r>
              <a:rPr lang="en-GB" b="0" baseline="0" dirty="0"/>
              <a:t> 5 </a:t>
            </a:r>
            <a:r>
              <a:rPr lang="en-GB" b="0" baseline="0" dirty="0" err="1"/>
              <a:t>egwyddor</a:t>
            </a:r>
            <a:r>
              <a:rPr lang="en-GB" b="0" baseline="0" dirty="0"/>
              <a:t> y </a:t>
            </a:r>
            <a:r>
              <a:rPr lang="en-GB" b="0" baseline="0" dirty="0" err="1"/>
              <a:t>Ffordd</a:t>
            </a:r>
            <a:r>
              <a:rPr lang="en-GB" b="0" baseline="0" dirty="0"/>
              <a:t> </a:t>
            </a:r>
            <a:r>
              <a:rPr lang="en-GB" b="0" baseline="0" dirty="0" err="1"/>
              <a:t>Gywir</a:t>
            </a:r>
            <a:r>
              <a:rPr lang="en-GB" b="0" baseline="0" dirty="0"/>
              <a:t>, </a:t>
            </a:r>
            <a:r>
              <a:rPr lang="en-GB" b="0" baseline="0" dirty="0" err="1"/>
              <a:t>byddwn</a:t>
            </a:r>
            <a:r>
              <a:rPr lang="en-GB" b="0" baseline="0" dirty="0"/>
              <a:t> </a:t>
            </a:r>
            <a:r>
              <a:rPr lang="en-GB" b="0" baseline="0" dirty="0" err="1"/>
              <a:t>ni’n</a:t>
            </a:r>
            <a:r>
              <a:rPr lang="en-GB" b="0" baseline="0" dirty="0"/>
              <a:t> </a:t>
            </a:r>
            <a:r>
              <a:rPr lang="en-GB" b="0" baseline="0" dirty="0" err="1"/>
              <a:t>gwneud</a:t>
            </a:r>
            <a:r>
              <a:rPr lang="en-GB" b="0" baseline="0" dirty="0"/>
              <a:t> </a:t>
            </a:r>
            <a:r>
              <a:rPr lang="en-GB" b="0" baseline="0" dirty="0" err="1"/>
              <a:t>gweithgaredd</a:t>
            </a:r>
            <a:r>
              <a:rPr lang="en-GB" b="0" baseline="0" dirty="0"/>
              <a:t> </a:t>
            </a:r>
            <a:r>
              <a:rPr lang="en-GB" b="0" baseline="0" dirty="0" err="1"/>
              <a:t>ymarferol</a:t>
            </a:r>
            <a:r>
              <a:rPr lang="en-GB" b="0" baseline="0" dirty="0"/>
              <a:t> </a:t>
            </a:r>
            <a:r>
              <a:rPr lang="en-GB" b="0" baseline="0" dirty="0" err="1"/>
              <a:t>i</a:t>
            </a:r>
            <a:r>
              <a:rPr lang="en-GB" b="0" baseline="0" dirty="0"/>
              <a:t> </a:t>
            </a:r>
            <a:r>
              <a:rPr lang="en-GB" b="0" baseline="0" dirty="0" err="1"/>
              <a:t>archwilio’r</a:t>
            </a:r>
            <a:r>
              <a:rPr lang="en-GB" b="0" baseline="0" dirty="0"/>
              <a:t> </a:t>
            </a:r>
            <a:r>
              <a:rPr lang="en-GB" b="0" baseline="0" dirty="0" err="1"/>
              <a:t>cysylltiad</a:t>
            </a:r>
            <a:r>
              <a:rPr lang="en-GB" b="0" baseline="0" dirty="0"/>
              <a:t> </a:t>
            </a:r>
            <a:r>
              <a:rPr lang="en-GB" b="0" baseline="0" dirty="0" err="1"/>
              <a:t>rhwng</a:t>
            </a:r>
            <a:r>
              <a:rPr lang="en-GB" b="0" baseline="0" dirty="0"/>
              <a:t> </a:t>
            </a:r>
            <a:r>
              <a:rPr lang="en-GB" b="0" baseline="0" dirty="0" err="1"/>
              <a:t>hawliau</a:t>
            </a:r>
            <a:r>
              <a:rPr lang="en-GB" b="0" baseline="0" dirty="0"/>
              <a:t> a </a:t>
            </a:r>
            <a:r>
              <a:rPr lang="en-GB" b="0" baseline="0" dirty="0" err="1"/>
              <a:t>bywyd</a:t>
            </a:r>
            <a:r>
              <a:rPr lang="en-GB" b="0" baseline="0" dirty="0"/>
              <a:t> </a:t>
            </a:r>
            <a:r>
              <a:rPr lang="en-GB" b="0" baseline="0" dirty="0" err="1"/>
              <a:t>ysgol</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err="1"/>
              <a:t>Gweithgaredd</a:t>
            </a:r>
            <a:r>
              <a:rPr lang="en-GB" b="1" baseline="0" dirty="0"/>
              <a:t> </a:t>
            </a:r>
            <a:r>
              <a:rPr lang="en-GB" b="0" baseline="0" dirty="0"/>
              <a:t>– </a:t>
            </a:r>
            <a:r>
              <a:rPr lang="en-GB" sz="1200" kern="1200" dirty="0" err="1">
                <a:solidFill>
                  <a:schemeClr val="tx1"/>
                </a:solidFill>
                <a:latin typeface="+mn-lt"/>
                <a:ea typeface="+mn-ea"/>
                <a:cs typeface="+mn-cs"/>
              </a:rPr>
              <a:t>Gofynnwch</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gyfranogwyr</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i</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weithio</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mewn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grwpiau</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bach</a:t>
            </a:r>
            <a:r>
              <a:rPr lang="en-GB" sz="1200" kern="1200" dirty="0">
                <a:solidFill>
                  <a:schemeClr val="tx1"/>
                </a:solidFill>
                <a:latin typeface="+mn-lt"/>
                <a:ea typeface="+mn-ea"/>
                <a:cs typeface="+mn-cs"/>
              </a:rPr>
              <a:t> a </a:t>
            </a:r>
            <a:r>
              <a:rPr lang="en-GB" sz="1200" kern="1200" dirty="0" err="1">
                <a:solidFill>
                  <a:schemeClr val="tx1"/>
                </a:solidFill>
                <a:latin typeface="+mn-lt"/>
                <a:ea typeface="+mn-ea"/>
                <a:cs typeface="+mn-cs"/>
              </a:rPr>
              <a:t>darparwch</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gerdyn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symbolau</a:t>
            </a:r>
            <a:r>
              <a:rPr lang="en-GB" sz="1200" kern="1200" dirty="0">
                <a:solidFill>
                  <a:schemeClr val="tx1"/>
                </a:solidFill>
                <a:latin typeface="+mn-lt"/>
                <a:ea typeface="+mn-ea"/>
                <a:cs typeface="+mn-cs"/>
              </a:rPr>
              <a:t> – gall y </a:t>
            </a:r>
            <a:r>
              <a:rPr lang="en-GB" sz="1200" kern="1200" dirty="0" err="1">
                <a:solidFill>
                  <a:schemeClr val="tx1"/>
                </a:solidFill>
                <a:latin typeface="+mn-lt"/>
                <a:ea typeface="+mn-ea"/>
                <a:cs typeface="+mn-cs"/>
              </a:rPr>
              <a:t>rhain</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cael</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eu</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lawr</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lwytho</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yma</a:t>
            </a:r>
            <a:r>
              <a:rPr lang="en-GB" sz="1200" kern="1200" dirty="0">
                <a:solidFill>
                  <a:schemeClr val="tx1"/>
                </a:solidFill>
                <a:latin typeface="+mn-lt"/>
                <a:ea typeface="+mn-ea"/>
                <a:cs typeface="+mn-cs"/>
              </a:rPr>
              <a:t>  - https://www.complantcymru.org.uk/ccuhp-hawliau-plant/adnodd-symbolau-ccuhp/</a:t>
            </a:r>
            <a:endParaRPr lang="en-GB" sz="1200" b="1"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5</a:t>
            </a:fld>
            <a:endParaRPr lang="en-GB"/>
          </a:p>
        </p:txBody>
      </p:sp>
    </p:spTree>
    <p:extLst>
      <p:ext uri="{BB962C8B-B14F-4D97-AF65-F5344CB8AC3E}">
        <p14:creationId xmlns:p14="http://schemas.microsoft.com/office/powerpoint/2010/main" val="2182348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Focus of Slide – </a:t>
            </a:r>
            <a:r>
              <a:rPr lang="en-GB" sz="1200" b="0" baseline="0" dirty="0"/>
              <a:t>How UNCRC links to education</a:t>
            </a:r>
            <a:endParaRPr lang="en-GB"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Context -</a:t>
            </a:r>
            <a:r>
              <a:rPr lang="en-GB" sz="1200" dirty="0"/>
              <a:t>This was created by teachers</a:t>
            </a:r>
            <a:r>
              <a:rPr lang="en-GB" sz="1200" baseline="0" dirty="0"/>
              <a:t> to show that schools already do lots of work linked to rights.  In fact, everything schools do can be underpinned by the rights of the child.  It’s not an add-on, it underpins what schools are already doing – and it can be very powerful if teachers and pupils can make the link and understand that the work they do is helping them experience their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Ffocws</a:t>
            </a:r>
            <a:r>
              <a:rPr lang="en-GB" sz="1200" b="1" baseline="0" dirty="0"/>
              <a:t> y </a:t>
            </a:r>
            <a:r>
              <a:rPr lang="en-GB" sz="1200" b="1" baseline="0" dirty="0" err="1"/>
              <a:t>Sleid</a:t>
            </a:r>
            <a:r>
              <a:rPr lang="en-GB" sz="1200" b="1" baseline="0" dirty="0"/>
              <a:t> </a:t>
            </a:r>
            <a:r>
              <a:rPr lang="en-GB" sz="1200" b="0" baseline="0" dirty="0"/>
              <a:t>– Beth </a:t>
            </a:r>
            <a:r>
              <a:rPr lang="en-GB" sz="1200" b="0" baseline="0" dirty="0" err="1"/>
              <a:t>yw’r</a:t>
            </a:r>
            <a:r>
              <a:rPr lang="en-GB" sz="1200" b="0" baseline="0" dirty="0"/>
              <a:t> </a:t>
            </a:r>
            <a:r>
              <a:rPr lang="en-GB" sz="1200" b="0" baseline="0" dirty="0" err="1"/>
              <a:t>cysylltiad</a:t>
            </a:r>
            <a:r>
              <a:rPr lang="en-GB" sz="1200" b="0" baseline="0" dirty="0"/>
              <a:t> </a:t>
            </a:r>
            <a:r>
              <a:rPr lang="en-GB" sz="1200" b="0" baseline="0" dirty="0" err="1"/>
              <a:t>rhwng</a:t>
            </a:r>
            <a:r>
              <a:rPr lang="en-GB" sz="1200" b="0" baseline="0" dirty="0"/>
              <a:t> CCUHP ac </a:t>
            </a:r>
            <a:r>
              <a:rPr lang="en-GB" sz="1200" b="0" baseline="0" dirty="0" err="1"/>
              <a:t>addysg</a:t>
            </a: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Cyd-destun</a:t>
            </a:r>
            <a:r>
              <a:rPr lang="en-GB" sz="1200" b="1" baseline="0" dirty="0"/>
              <a:t> - </a:t>
            </a:r>
            <a:r>
              <a:rPr lang="en-GB" sz="1200" b="0" baseline="0" dirty="0" err="1"/>
              <a:t>Cafodd</a:t>
            </a:r>
            <a:r>
              <a:rPr lang="en-GB" sz="1200" b="0" baseline="0" dirty="0"/>
              <a:t> </a:t>
            </a:r>
            <a:r>
              <a:rPr lang="en-GB" sz="1200" b="0" baseline="0" dirty="0" err="1"/>
              <a:t>hyn</a:t>
            </a:r>
            <a:r>
              <a:rPr lang="en-GB" sz="1200" b="0" baseline="0" dirty="0"/>
              <a:t> </a:t>
            </a:r>
            <a:r>
              <a:rPr lang="en-GB" sz="1200" b="0" baseline="0" dirty="0" err="1"/>
              <a:t>ei</a:t>
            </a:r>
            <a:r>
              <a:rPr lang="en-GB" sz="1200" b="0" baseline="0" dirty="0"/>
              <a:t> </a:t>
            </a:r>
            <a:r>
              <a:rPr lang="en-GB" sz="1200" b="0" baseline="0" dirty="0" err="1"/>
              <a:t>greu</a:t>
            </a:r>
            <a:r>
              <a:rPr lang="en-GB" sz="1200" b="0" baseline="0" dirty="0"/>
              <a:t> </a:t>
            </a:r>
            <a:r>
              <a:rPr lang="en-GB" sz="1200" b="0" baseline="0" dirty="0" err="1"/>
              <a:t>gan</a:t>
            </a:r>
            <a:r>
              <a:rPr lang="en-GB" sz="1200" b="0" baseline="0" dirty="0"/>
              <a:t> </a:t>
            </a:r>
            <a:r>
              <a:rPr lang="en-GB" sz="1200" b="0" baseline="0" dirty="0" err="1"/>
              <a:t>athrawon</a:t>
            </a:r>
            <a:r>
              <a:rPr lang="en-GB" sz="1200" b="0" baseline="0" dirty="0"/>
              <a:t>, ac </a:t>
            </a:r>
            <a:r>
              <a:rPr lang="en-GB" sz="1200" b="0" baseline="0" dirty="0" err="1"/>
              <a:t>mae’n</a:t>
            </a:r>
            <a:r>
              <a:rPr lang="en-GB" sz="1200" b="0" baseline="0" dirty="0"/>
              <a:t> </a:t>
            </a:r>
            <a:r>
              <a:rPr lang="en-GB" sz="1200" b="0" baseline="0" dirty="0" err="1"/>
              <a:t>dangos</a:t>
            </a:r>
            <a:r>
              <a:rPr lang="en-GB" sz="1200" b="0" baseline="0" dirty="0"/>
              <a:t> bod </a:t>
            </a:r>
            <a:r>
              <a:rPr lang="en-GB" sz="1200" b="0" baseline="0" dirty="0" err="1"/>
              <a:t>ysgolion</a:t>
            </a:r>
            <a:r>
              <a:rPr lang="en-GB" sz="1200" b="0" baseline="0" dirty="0"/>
              <a:t> </a:t>
            </a:r>
            <a:r>
              <a:rPr lang="en-GB" sz="1200" b="0" baseline="0" dirty="0" err="1"/>
              <a:t>eisoes</a:t>
            </a:r>
            <a:r>
              <a:rPr lang="en-GB" sz="1200" b="0" baseline="0" dirty="0"/>
              <a:t> </a:t>
            </a:r>
            <a:r>
              <a:rPr lang="en-GB" sz="1200" b="0" baseline="0" dirty="0" err="1"/>
              <a:t>yn</a:t>
            </a:r>
            <a:r>
              <a:rPr lang="en-GB" sz="1200" b="0" baseline="0" dirty="0"/>
              <a:t> </a:t>
            </a:r>
            <a:r>
              <a:rPr lang="en-GB" sz="1200" b="0" baseline="0" dirty="0" err="1"/>
              <a:t>gwneud</a:t>
            </a:r>
            <a:r>
              <a:rPr lang="en-GB" sz="1200" b="0" baseline="0" dirty="0"/>
              <a:t> </a:t>
            </a:r>
            <a:r>
              <a:rPr lang="en-GB" sz="1200" b="0" baseline="0" dirty="0" err="1"/>
              <a:t>llawer</a:t>
            </a:r>
            <a:r>
              <a:rPr lang="en-GB" sz="1200" b="0" baseline="0" dirty="0"/>
              <a:t> o </a:t>
            </a:r>
            <a:r>
              <a:rPr lang="en-GB" sz="1200" b="0" baseline="0" dirty="0" err="1"/>
              <a:t>waith</a:t>
            </a:r>
            <a:r>
              <a:rPr lang="en-GB" sz="1200" b="0" baseline="0" dirty="0"/>
              <a:t> </a:t>
            </a:r>
            <a:r>
              <a:rPr lang="en-GB" sz="1200" b="0" baseline="0" dirty="0" err="1"/>
              <a:t>sy’n</a:t>
            </a:r>
            <a:r>
              <a:rPr lang="en-GB" sz="1200" b="0" baseline="0" dirty="0"/>
              <a:t> </a:t>
            </a:r>
            <a:r>
              <a:rPr lang="en-GB" sz="1200" b="0" baseline="0" dirty="0" err="1"/>
              <a:t>gysylltiedig</a:t>
            </a:r>
            <a:r>
              <a:rPr lang="en-GB" sz="1200" b="0" baseline="0" dirty="0"/>
              <a:t> â </a:t>
            </a:r>
            <a:r>
              <a:rPr lang="en-GB" sz="1200" b="0" baseline="0" dirty="0" err="1"/>
              <a:t>hawliau</a:t>
            </a:r>
            <a:r>
              <a:rPr lang="en-GB" sz="1200" b="0" baseline="0" dirty="0"/>
              <a:t>. </a:t>
            </a:r>
            <a:r>
              <a:rPr lang="en-GB" sz="1200" b="0" baseline="0" dirty="0" err="1"/>
              <a:t>Yn</a:t>
            </a:r>
            <a:r>
              <a:rPr lang="en-GB" sz="1200" b="0" baseline="0" dirty="0"/>
              <a:t> </a:t>
            </a:r>
            <a:r>
              <a:rPr lang="en-GB" sz="1200" b="0" baseline="0" dirty="0" err="1"/>
              <a:t>wir</a:t>
            </a:r>
            <a:r>
              <a:rPr lang="en-GB" sz="1200" b="0" baseline="0" dirty="0"/>
              <a:t>, gall </a:t>
            </a:r>
            <a:r>
              <a:rPr lang="en-GB" sz="1200" b="0" baseline="0" dirty="0" err="1"/>
              <a:t>popeth</a:t>
            </a:r>
            <a:r>
              <a:rPr lang="en-GB" sz="1200" b="0" baseline="0" dirty="0"/>
              <a:t> </a:t>
            </a:r>
            <a:r>
              <a:rPr lang="en-GB" sz="1200" b="0" baseline="0" dirty="0" err="1"/>
              <a:t>mae</a:t>
            </a:r>
            <a:r>
              <a:rPr lang="en-GB" sz="1200" b="0" baseline="0" dirty="0"/>
              <a:t> </a:t>
            </a:r>
            <a:r>
              <a:rPr lang="en-GB" sz="1200" b="0" baseline="0" dirty="0" err="1"/>
              <a:t>ysgolion</a:t>
            </a:r>
            <a:r>
              <a:rPr lang="en-GB" sz="1200" b="0" baseline="0" dirty="0"/>
              <a:t> </a:t>
            </a:r>
            <a:r>
              <a:rPr lang="en-GB" sz="1200" b="0" baseline="0" dirty="0" err="1"/>
              <a:t>yn</a:t>
            </a:r>
            <a:r>
              <a:rPr lang="en-GB" sz="1200" b="0" baseline="0" dirty="0"/>
              <a:t> </a:t>
            </a:r>
            <a:r>
              <a:rPr lang="en-GB" sz="1200" b="0" baseline="0" dirty="0" err="1"/>
              <a:t>ei</a:t>
            </a:r>
            <a:r>
              <a:rPr lang="en-GB" sz="1200" b="0" baseline="0" dirty="0"/>
              <a:t> </a:t>
            </a:r>
            <a:r>
              <a:rPr lang="en-GB" sz="1200" b="0" baseline="0" dirty="0" err="1"/>
              <a:t>wneud</a:t>
            </a:r>
            <a:r>
              <a:rPr lang="en-GB" sz="1200" b="0" baseline="0" dirty="0"/>
              <a:t> </a:t>
            </a:r>
            <a:r>
              <a:rPr lang="en-GB" sz="1200" b="0" baseline="0" dirty="0" err="1"/>
              <a:t>gael</a:t>
            </a:r>
            <a:r>
              <a:rPr lang="en-GB" sz="1200" b="0" baseline="0" dirty="0"/>
              <a:t> </a:t>
            </a:r>
            <a:r>
              <a:rPr lang="en-GB" sz="1200" b="0" baseline="0" dirty="0" err="1"/>
              <a:t>ei</a:t>
            </a:r>
            <a:r>
              <a:rPr lang="en-GB" sz="1200" b="0" baseline="0" dirty="0"/>
              <a:t> </a:t>
            </a:r>
            <a:r>
              <a:rPr lang="en-GB" sz="1200" b="0" baseline="0" dirty="0" err="1"/>
              <a:t>seilio</a:t>
            </a:r>
            <a:r>
              <a:rPr lang="en-GB" sz="1200" b="0" baseline="0" dirty="0"/>
              <a:t> </a:t>
            </a:r>
            <a:r>
              <a:rPr lang="en-GB" sz="1200" b="0" baseline="0" dirty="0" err="1"/>
              <a:t>ar</a:t>
            </a:r>
            <a:r>
              <a:rPr lang="en-GB" sz="1200" b="0" baseline="0" dirty="0"/>
              <a:t> </a:t>
            </a:r>
            <a:r>
              <a:rPr lang="en-GB" sz="1200" b="0" baseline="0" dirty="0" err="1"/>
              <a:t>hawliau’r</a:t>
            </a:r>
            <a:r>
              <a:rPr lang="en-GB" sz="1200" b="0" baseline="0" dirty="0"/>
              <a:t> </a:t>
            </a:r>
            <a:r>
              <a:rPr lang="en-GB" sz="1200" b="0" baseline="0" dirty="0" err="1"/>
              <a:t>plentyn</a:t>
            </a:r>
            <a:r>
              <a:rPr lang="en-GB" sz="1200" b="0" baseline="0" dirty="0"/>
              <a:t>. </a:t>
            </a:r>
            <a:r>
              <a:rPr lang="en-GB" sz="1200" b="0" baseline="0" dirty="0" err="1"/>
              <a:t>Nid</a:t>
            </a:r>
            <a:r>
              <a:rPr lang="en-GB" sz="1200" b="0" baseline="0" dirty="0"/>
              <a:t> </a:t>
            </a:r>
            <a:r>
              <a:rPr lang="en-GB" sz="1200" b="0" baseline="0" dirty="0" err="1"/>
              <a:t>rhyw</a:t>
            </a:r>
            <a:r>
              <a:rPr lang="en-GB" sz="1200" b="0" baseline="0" dirty="0"/>
              <a:t> </a:t>
            </a:r>
            <a:r>
              <a:rPr lang="en-GB" sz="1200" b="0" baseline="0" dirty="0" err="1"/>
              <a:t>atodiad</a:t>
            </a:r>
            <a:r>
              <a:rPr lang="en-GB" sz="1200" b="0" baseline="0" dirty="0"/>
              <a:t> </a:t>
            </a:r>
            <a:r>
              <a:rPr lang="en-GB" sz="1200" b="0" baseline="0" dirty="0" err="1"/>
              <a:t>yw</a:t>
            </a:r>
            <a:r>
              <a:rPr lang="en-GB" sz="1200" b="0" baseline="0" dirty="0"/>
              <a:t> </a:t>
            </a:r>
            <a:r>
              <a:rPr lang="en-GB" sz="1200" b="0" baseline="0" dirty="0" err="1"/>
              <a:t>hynny</a:t>
            </a:r>
            <a:r>
              <a:rPr lang="en-GB" sz="1200" b="0" baseline="0" dirty="0"/>
              <a:t>, </a:t>
            </a:r>
            <a:r>
              <a:rPr lang="en-GB" sz="1200" b="0" baseline="0" dirty="0" err="1"/>
              <a:t>mae’n</a:t>
            </a:r>
            <a:r>
              <a:rPr lang="en-GB" sz="1200" b="0" baseline="0" dirty="0"/>
              <a:t> </a:t>
            </a:r>
            <a:r>
              <a:rPr lang="en-GB" sz="1200" b="0" baseline="0" dirty="0" err="1"/>
              <a:t>sylfaen</a:t>
            </a:r>
            <a:r>
              <a:rPr lang="en-GB" sz="1200" b="0" baseline="0" dirty="0"/>
              <a:t> </a:t>
            </a:r>
            <a:r>
              <a:rPr lang="en-GB" sz="1200" b="0" baseline="0" dirty="0" err="1"/>
              <a:t>ar</a:t>
            </a:r>
            <a:r>
              <a:rPr lang="en-GB" sz="1200" b="0" baseline="0" dirty="0"/>
              <a:t> </a:t>
            </a:r>
            <a:r>
              <a:rPr lang="en-GB" sz="1200" b="0" baseline="0" dirty="0" err="1"/>
              <a:t>gyfer</a:t>
            </a:r>
            <a:r>
              <a:rPr lang="en-GB" sz="1200" b="0" baseline="0" dirty="0"/>
              <a:t> y </a:t>
            </a:r>
            <a:r>
              <a:rPr lang="en-GB" sz="1200" b="0" baseline="0" dirty="0" err="1"/>
              <a:t>gwaith</a:t>
            </a:r>
            <a:r>
              <a:rPr lang="en-GB" sz="1200" b="0" baseline="0" dirty="0"/>
              <a:t> </a:t>
            </a:r>
            <a:r>
              <a:rPr lang="en-GB" sz="1200" b="0" baseline="0" dirty="0" err="1"/>
              <a:t>mae</a:t>
            </a:r>
            <a:r>
              <a:rPr lang="en-GB" sz="1200" b="0" baseline="0" dirty="0"/>
              <a:t> </a:t>
            </a:r>
            <a:r>
              <a:rPr lang="en-GB" sz="1200" b="0" baseline="0" dirty="0" err="1"/>
              <a:t>ysgolion</a:t>
            </a:r>
            <a:r>
              <a:rPr lang="en-GB" sz="1200" b="0" baseline="0" dirty="0"/>
              <a:t> </a:t>
            </a:r>
            <a:r>
              <a:rPr lang="en-GB" sz="1200" b="0" baseline="0" dirty="0" err="1"/>
              <a:t>eisoes</a:t>
            </a:r>
            <a:r>
              <a:rPr lang="en-GB" sz="1200" b="0" baseline="0" dirty="0"/>
              <a:t> </a:t>
            </a:r>
            <a:r>
              <a:rPr lang="en-GB" sz="1200" b="0" baseline="0" dirty="0" err="1"/>
              <a:t>yn</a:t>
            </a:r>
            <a:r>
              <a:rPr lang="en-GB" sz="1200" b="0" baseline="0" dirty="0"/>
              <a:t> </a:t>
            </a:r>
            <a:r>
              <a:rPr lang="en-GB" sz="1200" b="0" baseline="0" dirty="0" err="1"/>
              <a:t>ei</a:t>
            </a:r>
            <a:r>
              <a:rPr lang="en-GB" sz="1200" b="0" baseline="0" dirty="0"/>
              <a:t> </a:t>
            </a:r>
            <a:r>
              <a:rPr lang="en-GB" sz="1200" b="0" baseline="0" dirty="0" err="1"/>
              <a:t>wneud</a:t>
            </a:r>
            <a:r>
              <a:rPr lang="en-GB" sz="1200" b="0" baseline="0" dirty="0"/>
              <a:t> – a gall </a:t>
            </a:r>
            <a:r>
              <a:rPr lang="en-GB" sz="1200" b="0" baseline="0" dirty="0" err="1"/>
              <a:t>fod</a:t>
            </a:r>
            <a:r>
              <a:rPr lang="en-GB" sz="1200" b="0" baseline="0" dirty="0"/>
              <a:t> </a:t>
            </a:r>
            <a:r>
              <a:rPr lang="en-GB" sz="1200" b="0" baseline="0" dirty="0" err="1"/>
              <a:t>yn</a:t>
            </a:r>
            <a:r>
              <a:rPr lang="en-GB" sz="1200" b="0" baseline="0" dirty="0"/>
              <a:t> </a:t>
            </a:r>
            <a:r>
              <a:rPr lang="en-GB" sz="1200" b="0" baseline="0" dirty="0" err="1"/>
              <a:t>rymus</a:t>
            </a:r>
            <a:r>
              <a:rPr lang="en-GB" sz="1200" b="0" baseline="0" dirty="0"/>
              <a:t> </a:t>
            </a:r>
            <a:r>
              <a:rPr lang="en-GB" sz="1200" b="0" baseline="0" dirty="0" err="1"/>
              <a:t>iawn</a:t>
            </a:r>
            <a:r>
              <a:rPr lang="en-GB" sz="1200" b="0" baseline="0" dirty="0"/>
              <a:t> </a:t>
            </a:r>
            <a:r>
              <a:rPr lang="en-GB" sz="1200" b="0" baseline="0" dirty="0" err="1"/>
              <a:t>os</a:t>
            </a:r>
            <a:r>
              <a:rPr lang="en-GB" sz="1200" b="0" baseline="0" dirty="0"/>
              <a:t> gall </a:t>
            </a:r>
            <a:r>
              <a:rPr lang="en-GB" sz="1200" b="0" baseline="0" dirty="0" err="1"/>
              <a:t>athrawon</a:t>
            </a:r>
            <a:r>
              <a:rPr lang="en-GB" sz="1200" b="0" baseline="0" dirty="0"/>
              <a:t> a </a:t>
            </a:r>
            <a:r>
              <a:rPr lang="en-GB" sz="1200" b="0" baseline="0" dirty="0" err="1"/>
              <a:t>disgyblion</a:t>
            </a:r>
            <a:r>
              <a:rPr lang="en-GB" sz="1200" b="0" baseline="0" dirty="0"/>
              <a:t> </a:t>
            </a:r>
            <a:r>
              <a:rPr lang="en-GB" sz="1200" b="0" baseline="0" dirty="0" err="1"/>
              <a:t>greu’r</a:t>
            </a:r>
            <a:r>
              <a:rPr lang="en-GB" sz="1200" b="0" baseline="0" dirty="0"/>
              <a:t> </a:t>
            </a:r>
            <a:r>
              <a:rPr lang="en-GB" sz="1200" b="0" baseline="0" dirty="0" err="1"/>
              <a:t>cysylltiad</a:t>
            </a:r>
            <a:r>
              <a:rPr lang="en-GB" sz="1200" b="0" baseline="0" dirty="0"/>
              <a:t> a </a:t>
            </a:r>
            <a:r>
              <a:rPr lang="en-GB" sz="1200" b="0" baseline="0" dirty="0" err="1"/>
              <a:t>deall</a:t>
            </a:r>
            <a:r>
              <a:rPr lang="en-GB" sz="1200" b="0" baseline="0" dirty="0"/>
              <a:t> bod y </a:t>
            </a:r>
            <a:r>
              <a:rPr lang="en-GB" sz="1200" b="0" baseline="0" dirty="0" err="1"/>
              <a:t>gwaith</a:t>
            </a:r>
            <a:r>
              <a:rPr lang="en-GB" sz="1200" b="0" baseline="0" dirty="0"/>
              <a:t> </a:t>
            </a:r>
            <a:r>
              <a:rPr lang="en-GB" sz="1200" b="0" baseline="0" dirty="0" err="1"/>
              <a:t>maen</a:t>
            </a:r>
            <a:r>
              <a:rPr lang="en-GB" sz="1200" b="0" baseline="0" dirty="0"/>
              <a:t> </a:t>
            </a:r>
            <a:r>
              <a:rPr lang="en-GB" sz="1200" b="0" baseline="0" dirty="0" err="1"/>
              <a:t>nhw’n</a:t>
            </a:r>
            <a:r>
              <a:rPr lang="en-GB" sz="1200" b="0" baseline="0" dirty="0"/>
              <a:t> </a:t>
            </a:r>
            <a:r>
              <a:rPr lang="en-GB" sz="1200" b="0" baseline="0" dirty="0" err="1"/>
              <a:t>ei</a:t>
            </a:r>
            <a:r>
              <a:rPr lang="en-GB" sz="1200" b="0" baseline="0" dirty="0"/>
              <a:t> </a:t>
            </a:r>
            <a:r>
              <a:rPr lang="en-GB" sz="1200" b="0" baseline="0" dirty="0" err="1"/>
              <a:t>wneud</a:t>
            </a:r>
            <a:r>
              <a:rPr lang="en-GB" sz="1200" b="0" baseline="0" dirty="0"/>
              <a:t> </a:t>
            </a:r>
            <a:r>
              <a:rPr lang="en-GB" sz="1200" b="0" baseline="0" dirty="0" err="1"/>
              <a:t>yn</a:t>
            </a:r>
            <a:r>
              <a:rPr lang="en-GB" sz="1200" b="0" baseline="0" dirty="0"/>
              <a:t> </a:t>
            </a:r>
            <a:r>
              <a:rPr lang="en-GB" sz="1200" b="0" baseline="0" dirty="0" err="1"/>
              <a:t>eu</a:t>
            </a:r>
            <a:r>
              <a:rPr lang="en-GB" sz="1200" b="0" baseline="0" dirty="0"/>
              <a:t> </a:t>
            </a:r>
            <a:r>
              <a:rPr lang="en-GB" sz="1200" b="0" baseline="0" dirty="0" err="1"/>
              <a:t>helpu</a:t>
            </a:r>
            <a:r>
              <a:rPr lang="en-GB" sz="1200" b="0" baseline="0" dirty="0"/>
              <a:t> </a:t>
            </a:r>
            <a:r>
              <a:rPr lang="en-GB" sz="1200" b="0" baseline="0" dirty="0" err="1"/>
              <a:t>i</a:t>
            </a:r>
            <a:r>
              <a:rPr lang="en-GB" sz="1200" b="0" baseline="0" dirty="0"/>
              <a:t> </a:t>
            </a:r>
            <a:r>
              <a:rPr lang="en-GB" sz="1200" b="0" baseline="0" dirty="0" err="1"/>
              <a:t>gael</a:t>
            </a:r>
            <a:r>
              <a:rPr lang="en-GB" sz="1200" b="0" baseline="0" dirty="0"/>
              <a:t> </a:t>
            </a:r>
            <a:r>
              <a:rPr lang="en-GB" sz="1200" b="0" baseline="0" dirty="0" err="1"/>
              <a:t>profiad</a:t>
            </a:r>
            <a:r>
              <a:rPr lang="en-GB" sz="1200" b="0" baseline="0" dirty="0"/>
              <a:t> </a:t>
            </a:r>
            <a:r>
              <a:rPr lang="en-GB" sz="1200" b="0" baseline="0" dirty="0" err="1"/>
              <a:t>o’u</a:t>
            </a:r>
            <a:r>
              <a:rPr lang="en-GB" sz="1200" b="0" baseline="0" dirty="0"/>
              <a:t> </a:t>
            </a:r>
            <a:r>
              <a:rPr lang="en-GB" sz="1200" b="0" baseline="0" dirty="0" err="1"/>
              <a:t>hawliau</a:t>
            </a:r>
            <a:r>
              <a:rPr lang="en-GB" sz="1200" b="0" baseline="0" dirty="0"/>
              <a:t>.  </a:t>
            </a:r>
            <a:endParaRPr lang="en-GB" sz="1200" b="1" dirty="0"/>
          </a:p>
          <a:p>
            <a:endParaRPr lang="en-GB"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6</a:t>
            </a:fld>
            <a:endParaRPr lang="en-GB"/>
          </a:p>
        </p:txBody>
      </p:sp>
    </p:spTree>
    <p:extLst>
      <p:ext uri="{BB962C8B-B14F-4D97-AF65-F5344CB8AC3E}">
        <p14:creationId xmlns:p14="http://schemas.microsoft.com/office/powerpoint/2010/main" val="473218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Focus of Slide - </a:t>
            </a:r>
            <a:r>
              <a:rPr lang="en-GB" dirty="0"/>
              <a:t>Four</a:t>
            </a:r>
            <a:r>
              <a:rPr lang="en-GB" baseline="0" dirty="0"/>
              <a:t> Purposes of the Curriculum for Wales</a:t>
            </a:r>
          </a:p>
          <a:p>
            <a:endParaRPr lang="en-GB" dirty="0"/>
          </a:p>
          <a:p>
            <a:r>
              <a:rPr lang="en-GB" sz="1200" b="1" baseline="0" dirty="0"/>
              <a:t>Context - </a:t>
            </a:r>
            <a:r>
              <a:rPr lang="en-GB" baseline="0" dirty="0"/>
              <a:t>Just as the last slide showed that the work done in a school was underpinned by the United Nations Rights of the Child, so to, the developing curriculum for Wales is also underpinned by rights.  Professor Donaldson cites the </a:t>
            </a:r>
            <a:r>
              <a:rPr lang="en-GB" dirty="0"/>
              <a:t>United Nations Convention on the Rights of the Child (UNCRC) in the</a:t>
            </a:r>
            <a:r>
              <a:rPr lang="en-GB" baseline="0" dirty="0"/>
              <a:t> discussion of the principles of curriculum design in Successful Futures.  </a:t>
            </a:r>
          </a:p>
          <a:p>
            <a:endParaRPr lang="en-GB" baseline="0" dirty="0"/>
          </a:p>
          <a:p>
            <a:r>
              <a:rPr lang="en-GB" baseline="0" dirty="0"/>
              <a:t>Invite participants to consider how the rights they have been discussing and exploring also underpin the four purposes of the new curriculum. </a:t>
            </a:r>
          </a:p>
          <a:p>
            <a:endParaRPr lang="en-GB" sz="1200"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ambitious, capable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enterprising, creative contributors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h</a:t>
            </a:r>
            <a:r>
              <a:rPr lang="en-GB" dirty="0"/>
              <a:t>ealthy,</a:t>
            </a:r>
            <a:r>
              <a:rPr lang="en-GB" baseline="0" dirty="0"/>
              <a:t> confident individuals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ethical, informed citizens</a:t>
            </a:r>
            <a:endParaRPr lang="en-GB" dirty="0"/>
          </a:p>
          <a:p>
            <a:endParaRPr lang="en-GB" sz="1200" b="1" baseline="0" dirty="0"/>
          </a:p>
          <a:p>
            <a:r>
              <a:rPr lang="en-GB" sz="1200"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Ffocws</a:t>
            </a:r>
            <a:r>
              <a:rPr lang="en-GB" sz="1200" b="1" baseline="0" dirty="0"/>
              <a:t> y </a:t>
            </a:r>
            <a:r>
              <a:rPr lang="en-GB" sz="1200" b="1" baseline="0" dirty="0" err="1"/>
              <a:t>Sleid</a:t>
            </a:r>
            <a:r>
              <a:rPr lang="en-GB" sz="1200" b="1" baseline="0" dirty="0"/>
              <a:t> - </a:t>
            </a:r>
            <a:r>
              <a:rPr lang="en-GB" dirty="0" err="1"/>
              <a:t>Pedwar</a:t>
            </a:r>
            <a:r>
              <a:rPr lang="en-GB" dirty="0"/>
              <a:t> </a:t>
            </a:r>
            <a:r>
              <a:rPr lang="en-GB" dirty="0" err="1"/>
              <a:t>Diben</a:t>
            </a:r>
            <a:r>
              <a:rPr lang="en-GB" dirty="0"/>
              <a:t> y </a:t>
            </a:r>
            <a:r>
              <a:rPr lang="en-GB" dirty="0" err="1"/>
              <a:t>cwricwlwm</a:t>
            </a:r>
            <a:r>
              <a:rPr lang="en-GB" baseline="0" dirty="0"/>
              <a:t> </a:t>
            </a:r>
            <a:r>
              <a:rPr lang="en-GB" baseline="0" dirty="0" err="1"/>
              <a:t>i</a:t>
            </a:r>
            <a:r>
              <a:rPr lang="en-GB" baseline="0" dirty="0"/>
              <a:t> </a:t>
            </a:r>
            <a:r>
              <a:rPr lang="en-GB" baseline="0" dirty="0" err="1"/>
              <a:t>Gymru</a:t>
            </a:r>
            <a:r>
              <a:rPr lang="en-GB" baseline="0" dirty="0"/>
              <a:t> </a:t>
            </a:r>
            <a:endParaRPr lang="en-GB" dirty="0"/>
          </a:p>
          <a:p>
            <a:r>
              <a:rPr lang="en-GB" sz="1200" b="1" baseline="0" dirty="0" err="1"/>
              <a:t>Cyd-destun</a:t>
            </a:r>
            <a:r>
              <a:rPr lang="en-GB" sz="1200" b="1" baseline="0" dirty="0"/>
              <a:t> - </a:t>
            </a:r>
            <a:r>
              <a:rPr lang="en-GB" baseline="0" dirty="0" err="1"/>
              <a:t>Yn</a:t>
            </a:r>
            <a:r>
              <a:rPr lang="en-GB" baseline="0" dirty="0"/>
              <a:t> union </a:t>
            </a:r>
            <a:r>
              <a:rPr lang="en-GB" baseline="0" dirty="0" err="1"/>
              <a:t>fel</a:t>
            </a:r>
            <a:r>
              <a:rPr lang="en-GB" baseline="0" dirty="0"/>
              <a:t> y </a:t>
            </a:r>
            <a:r>
              <a:rPr lang="en-GB" baseline="0" dirty="0" err="1"/>
              <a:t>dangosodd</a:t>
            </a:r>
            <a:r>
              <a:rPr lang="en-GB" baseline="0" dirty="0"/>
              <a:t> y </a:t>
            </a:r>
            <a:r>
              <a:rPr lang="en-GB" baseline="0" dirty="0" err="1"/>
              <a:t>sleid</a:t>
            </a:r>
            <a:r>
              <a:rPr lang="en-GB" baseline="0" dirty="0"/>
              <a:t> </a:t>
            </a:r>
            <a:r>
              <a:rPr lang="en-GB" baseline="0" dirty="0" err="1"/>
              <a:t>diwethaf</a:t>
            </a:r>
            <a:r>
              <a:rPr lang="en-GB" baseline="0" dirty="0"/>
              <a:t> </a:t>
            </a:r>
            <a:r>
              <a:rPr lang="en-GB" baseline="0" dirty="0" err="1"/>
              <a:t>fod</a:t>
            </a:r>
            <a:r>
              <a:rPr lang="en-GB" baseline="0" dirty="0"/>
              <a:t> y </a:t>
            </a:r>
            <a:r>
              <a:rPr lang="en-GB" baseline="0" dirty="0" err="1"/>
              <a:t>gwaith</a:t>
            </a:r>
            <a:r>
              <a:rPr lang="en-GB" baseline="0" dirty="0"/>
              <a:t> </a:t>
            </a:r>
            <a:r>
              <a:rPr lang="en-GB" baseline="0" dirty="0" err="1"/>
              <a:t>sy’n</a:t>
            </a:r>
            <a:r>
              <a:rPr lang="en-GB" baseline="0" dirty="0"/>
              <a:t> </a:t>
            </a:r>
            <a:r>
              <a:rPr lang="en-GB" baseline="0" dirty="0" err="1"/>
              <a:t>cael</a:t>
            </a:r>
            <a:r>
              <a:rPr lang="en-GB" baseline="0" dirty="0"/>
              <a:t> </a:t>
            </a:r>
            <a:r>
              <a:rPr lang="en-GB" baseline="0" dirty="0" err="1"/>
              <a:t>ei</a:t>
            </a:r>
            <a:r>
              <a:rPr lang="en-GB" baseline="0" dirty="0"/>
              <a:t> </a:t>
            </a:r>
            <a:r>
              <a:rPr lang="en-GB" baseline="0" dirty="0" err="1"/>
              <a:t>wneud</a:t>
            </a:r>
            <a:r>
              <a:rPr lang="en-GB" baseline="0" dirty="0"/>
              <a:t> </a:t>
            </a:r>
            <a:r>
              <a:rPr lang="en-GB" baseline="0" dirty="0" err="1"/>
              <a:t>mewn</a:t>
            </a:r>
            <a:r>
              <a:rPr lang="en-GB" baseline="0" dirty="0"/>
              <a:t> </a:t>
            </a:r>
            <a:r>
              <a:rPr lang="en-GB" baseline="0" dirty="0" err="1"/>
              <a:t>ysgol</a:t>
            </a:r>
            <a:r>
              <a:rPr lang="en-GB" baseline="0" dirty="0"/>
              <a:t> </a:t>
            </a:r>
            <a:r>
              <a:rPr lang="en-GB" baseline="0" dirty="0" err="1"/>
              <a:t>yn</a:t>
            </a:r>
            <a:r>
              <a:rPr lang="en-GB" baseline="0" dirty="0"/>
              <a:t> </a:t>
            </a:r>
            <a:r>
              <a:rPr lang="en-GB" baseline="0" dirty="0" err="1"/>
              <a:t>cael</a:t>
            </a:r>
            <a:r>
              <a:rPr lang="en-GB" baseline="0" dirty="0"/>
              <a:t> </a:t>
            </a:r>
            <a:r>
              <a:rPr lang="en-GB" baseline="0" dirty="0" err="1"/>
              <a:t>ei</a:t>
            </a:r>
            <a:r>
              <a:rPr lang="en-GB" baseline="0" dirty="0"/>
              <a:t> </a:t>
            </a:r>
            <a:r>
              <a:rPr lang="en-GB" baseline="0" dirty="0" err="1"/>
              <a:t>seilio</a:t>
            </a:r>
            <a:r>
              <a:rPr lang="en-GB" baseline="0" dirty="0"/>
              <a:t> </a:t>
            </a:r>
            <a:r>
              <a:rPr lang="en-GB" baseline="0" dirty="0" err="1"/>
              <a:t>ar</a:t>
            </a:r>
            <a:r>
              <a:rPr lang="en-GB" baseline="0" dirty="0"/>
              <a:t> </a:t>
            </a:r>
            <a:r>
              <a:rPr lang="en-GB" baseline="0" dirty="0" err="1"/>
              <a:t>Hawliau’r</a:t>
            </a:r>
            <a:r>
              <a:rPr lang="en-GB" baseline="0" dirty="0"/>
              <a:t> </a:t>
            </a:r>
            <a:r>
              <a:rPr lang="en-GB" baseline="0" dirty="0" err="1"/>
              <a:t>Plentyn</a:t>
            </a:r>
            <a:r>
              <a:rPr lang="en-GB" baseline="0" dirty="0"/>
              <a:t> </a:t>
            </a:r>
            <a:r>
              <a:rPr lang="en-GB" baseline="0" dirty="0" err="1"/>
              <a:t>yn</a:t>
            </a:r>
            <a:r>
              <a:rPr lang="en-GB" baseline="0" dirty="0"/>
              <a:t> </a:t>
            </a:r>
            <a:r>
              <a:rPr lang="en-GB" baseline="0" dirty="0" err="1"/>
              <a:t>ôl</a:t>
            </a:r>
            <a:r>
              <a:rPr lang="en-GB" baseline="0" dirty="0"/>
              <a:t> y </a:t>
            </a:r>
            <a:r>
              <a:rPr lang="en-GB" baseline="0" dirty="0" err="1"/>
              <a:t>Cenhedloedd</a:t>
            </a:r>
            <a:r>
              <a:rPr lang="en-GB" baseline="0" dirty="0"/>
              <a:t> </a:t>
            </a:r>
            <a:r>
              <a:rPr lang="en-GB" baseline="0" dirty="0" err="1"/>
              <a:t>Unedig</a:t>
            </a:r>
            <a:r>
              <a:rPr lang="en-GB" baseline="0" dirty="0"/>
              <a:t>, ac </a:t>
            </a:r>
            <a:r>
              <a:rPr lang="en-GB" baseline="0" dirty="0" err="1"/>
              <a:t>mae’r</a:t>
            </a:r>
            <a:r>
              <a:rPr lang="en-GB" baseline="0" dirty="0"/>
              <a:t> </a:t>
            </a:r>
            <a:r>
              <a:rPr lang="en-GB" baseline="0" dirty="0" err="1"/>
              <a:t>cwricwlwm</a:t>
            </a:r>
            <a:r>
              <a:rPr lang="en-GB" baseline="0" dirty="0"/>
              <a:t> </a:t>
            </a:r>
            <a:r>
              <a:rPr lang="en-GB" baseline="0" dirty="0" err="1"/>
              <a:t>sy’n</a:t>
            </a:r>
            <a:r>
              <a:rPr lang="en-GB" baseline="0" dirty="0"/>
              <a:t> </a:t>
            </a:r>
            <a:r>
              <a:rPr lang="en-GB" baseline="0" dirty="0" err="1"/>
              <a:t>cael</a:t>
            </a:r>
            <a:r>
              <a:rPr lang="en-GB" baseline="0" dirty="0"/>
              <a:t> </a:t>
            </a:r>
            <a:r>
              <a:rPr lang="en-GB" baseline="0" dirty="0" err="1"/>
              <a:t>ei</a:t>
            </a:r>
            <a:r>
              <a:rPr lang="en-GB" baseline="0" dirty="0"/>
              <a:t> </a:t>
            </a:r>
            <a:r>
              <a:rPr lang="en-GB" baseline="0" dirty="0" err="1"/>
              <a:t>ddatblygu</a:t>
            </a:r>
            <a:r>
              <a:rPr lang="en-GB" baseline="0" dirty="0"/>
              <a:t> </a:t>
            </a:r>
            <a:r>
              <a:rPr lang="en-GB" baseline="0" dirty="0" err="1"/>
              <a:t>i</a:t>
            </a:r>
            <a:r>
              <a:rPr lang="en-GB" baseline="0" dirty="0"/>
              <a:t> </a:t>
            </a:r>
            <a:r>
              <a:rPr lang="en-GB" baseline="0" dirty="0" err="1"/>
              <a:t>Gymru</a:t>
            </a:r>
            <a:r>
              <a:rPr lang="en-GB" baseline="0" dirty="0"/>
              <a:t> </a:t>
            </a:r>
            <a:r>
              <a:rPr lang="en-GB" baseline="0" dirty="0" err="1"/>
              <a:t>hefyd</a:t>
            </a:r>
            <a:r>
              <a:rPr lang="en-GB" baseline="0" dirty="0"/>
              <a:t> </a:t>
            </a:r>
            <a:r>
              <a:rPr lang="en-GB" baseline="0" dirty="0" err="1"/>
              <a:t>yn</a:t>
            </a:r>
            <a:r>
              <a:rPr lang="en-GB" baseline="0" dirty="0"/>
              <a:t> </a:t>
            </a:r>
            <a:r>
              <a:rPr lang="en-GB" baseline="0" dirty="0" err="1"/>
              <a:t>cael</a:t>
            </a:r>
            <a:r>
              <a:rPr lang="en-GB" baseline="0" dirty="0"/>
              <a:t> </a:t>
            </a:r>
            <a:r>
              <a:rPr lang="en-GB" baseline="0" dirty="0" err="1"/>
              <a:t>ei</a:t>
            </a:r>
            <a:r>
              <a:rPr lang="en-GB" baseline="0" dirty="0"/>
              <a:t> </a:t>
            </a:r>
            <a:r>
              <a:rPr lang="en-GB" baseline="0" dirty="0" err="1"/>
              <a:t>seilio</a:t>
            </a:r>
            <a:r>
              <a:rPr lang="en-GB" baseline="0" dirty="0"/>
              <a:t> </a:t>
            </a:r>
            <a:r>
              <a:rPr lang="en-GB" baseline="0" dirty="0" err="1"/>
              <a:t>ar</a:t>
            </a:r>
            <a:r>
              <a:rPr lang="en-GB" baseline="0" dirty="0"/>
              <a:t> </a:t>
            </a:r>
            <a:r>
              <a:rPr lang="en-GB" baseline="0" dirty="0" err="1"/>
              <a:t>hawliau</a:t>
            </a:r>
            <a:r>
              <a:rPr lang="en-GB" baseline="0" dirty="0"/>
              <a:t>. </a:t>
            </a:r>
            <a:r>
              <a:rPr lang="en-GB" baseline="0" dirty="0" err="1"/>
              <a:t>Mae’r</a:t>
            </a:r>
            <a:r>
              <a:rPr lang="en-GB" baseline="0" dirty="0"/>
              <a:t> </a:t>
            </a:r>
            <a:r>
              <a:rPr lang="en-GB" baseline="0" dirty="0" err="1"/>
              <a:t>Athro</a:t>
            </a:r>
            <a:r>
              <a:rPr lang="en-GB" baseline="0" dirty="0"/>
              <a:t> Donaldson </a:t>
            </a:r>
            <a:r>
              <a:rPr lang="en-GB" baseline="0" dirty="0" err="1"/>
              <a:t>yn</a:t>
            </a:r>
            <a:r>
              <a:rPr lang="en-GB" baseline="0" dirty="0"/>
              <a:t> </a:t>
            </a:r>
            <a:r>
              <a:rPr lang="en-GB" baseline="0" dirty="0" err="1"/>
              <a:t>cyfeirio</a:t>
            </a:r>
            <a:r>
              <a:rPr lang="en-GB" baseline="0" dirty="0"/>
              <a:t> at </a:t>
            </a:r>
            <a:r>
              <a:rPr lang="en-GB" baseline="0" dirty="0" err="1"/>
              <a:t>Gonfensiwn</a:t>
            </a:r>
            <a:r>
              <a:rPr lang="en-GB" baseline="0" dirty="0"/>
              <a:t> y </a:t>
            </a:r>
            <a:r>
              <a:rPr lang="en-GB" baseline="0" dirty="0" err="1"/>
              <a:t>Cenhedloedd</a:t>
            </a:r>
            <a:r>
              <a:rPr lang="en-GB" baseline="0" dirty="0"/>
              <a:t> </a:t>
            </a:r>
            <a:r>
              <a:rPr lang="en-GB" baseline="0" dirty="0" err="1"/>
              <a:t>Unedig</a:t>
            </a:r>
            <a:r>
              <a:rPr lang="en-GB" baseline="0" dirty="0"/>
              <a:t> </a:t>
            </a:r>
            <a:r>
              <a:rPr lang="en-GB" baseline="0" dirty="0" err="1"/>
              <a:t>ar</a:t>
            </a:r>
            <a:r>
              <a:rPr lang="en-GB" baseline="0" dirty="0"/>
              <a:t> </a:t>
            </a:r>
            <a:r>
              <a:rPr lang="en-GB" baseline="0" dirty="0" err="1"/>
              <a:t>Hawliau’r</a:t>
            </a:r>
            <a:r>
              <a:rPr lang="en-GB" baseline="0" dirty="0"/>
              <a:t> </a:t>
            </a:r>
            <a:r>
              <a:rPr lang="en-GB" baseline="0" dirty="0" err="1"/>
              <a:t>Plentyn</a:t>
            </a:r>
            <a:r>
              <a:rPr lang="en-GB" baseline="0" dirty="0"/>
              <a:t> (CCUHP) </a:t>
            </a:r>
            <a:r>
              <a:rPr lang="en-GB" baseline="0" dirty="0" err="1"/>
              <a:t>wrth</a:t>
            </a:r>
            <a:r>
              <a:rPr lang="en-GB" baseline="0" dirty="0"/>
              <a:t> </a:t>
            </a:r>
            <a:r>
              <a:rPr lang="en-GB" baseline="0" dirty="0" err="1"/>
              <a:t>drafod</a:t>
            </a:r>
            <a:r>
              <a:rPr lang="en-GB" baseline="0" dirty="0"/>
              <a:t> </a:t>
            </a:r>
            <a:r>
              <a:rPr lang="en-GB" baseline="0" dirty="0" err="1"/>
              <a:t>egwyddorion</a:t>
            </a:r>
            <a:r>
              <a:rPr lang="en-GB" baseline="0" dirty="0"/>
              <a:t> </a:t>
            </a:r>
            <a:r>
              <a:rPr lang="en-GB" baseline="0" dirty="0" err="1"/>
              <a:t>dylunio’r</a:t>
            </a:r>
            <a:r>
              <a:rPr lang="en-GB" baseline="0" dirty="0"/>
              <a:t> </a:t>
            </a:r>
            <a:r>
              <a:rPr lang="en-GB" baseline="0" dirty="0" err="1"/>
              <a:t>cwricwlwm</a:t>
            </a:r>
            <a:r>
              <a:rPr lang="en-GB" baseline="0" dirty="0"/>
              <a:t> </a:t>
            </a:r>
            <a:r>
              <a:rPr lang="en-GB" baseline="0" dirty="0" err="1"/>
              <a:t>Dyfodol</a:t>
            </a:r>
            <a:r>
              <a:rPr lang="en-GB" baseline="0" dirty="0"/>
              <a:t> </a:t>
            </a:r>
            <a:r>
              <a:rPr lang="en-GB" baseline="0" dirty="0" err="1"/>
              <a:t>Llwyddiannus</a:t>
            </a:r>
            <a:r>
              <a:rPr lang="en-GB" baseline="0" dirty="0"/>
              <a:t>. </a:t>
            </a:r>
          </a:p>
          <a:p>
            <a:endParaRPr lang="en-GB" baseline="0" dirty="0"/>
          </a:p>
          <a:p>
            <a:r>
              <a:rPr lang="en-GB" baseline="0" dirty="0" err="1"/>
              <a:t>Gwahoddwch</a:t>
            </a:r>
            <a:r>
              <a:rPr lang="en-GB" baseline="0" dirty="0"/>
              <a:t> y </a:t>
            </a:r>
            <a:r>
              <a:rPr lang="en-GB" baseline="0" dirty="0" err="1"/>
              <a:t>cyfranogwyr</a:t>
            </a:r>
            <a:r>
              <a:rPr lang="en-GB" baseline="0" dirty="0"/>
              <a:t> </a:t>
            </a:r>
            <a:r>
              <a:rPr lang="en-GB" baseline="0" dirty="0" err="1"/>
              <a:t>i</a:t>
            </a:r>
            <a:r>
              <a:rPr lang="en-GB" baseline="0" dirty="0"/>
              <a:t> </a:t>
            </a:r>
            <a:r>
              <a:rPr lang="en-GB" baseline="0" dirty="0" err="1"/>
              <a:t>ystyried</a:t>
            </a:r>
            <a:r>
              <a:rPr lang="en-GB" baseline="0" dirty="0"/>
              <a:t> </a:t>
            </a:r>
            <a:r>
              <a:rPr lang="en-GB" baseline="0" dirty="0" err="1"/>
              <a:t>sut</a:t>
            </a:r>
            <a:r>
              <a:rPr lang="en-GB" baseline="0" dirty="0"/>
              <a:t> </a:t>
            </a:r>
            <a:r>
              <a:rPr lang="en-GB" baseline="0" dirty="0" err="1"/>
              <a:t>mae’r</a:t>
            </a:r>
            <a:r>
              <a:rPr lang="en-GB" baseline="0" dirty="0"/>
              <a:t> </a:t>
            </a:r>
            <a:r>
              <a:rPr lang="en-GB" baseline="0" dirty="0" err="1"/>
              <a:t>hawliau</a:t>
            </a:r>
            <a:r>
              <a:rPr lang="en-GB" baseline="0" dirty="0"/>
              <a:t> </a:t>
            </a:r>
            <a:r>
              <a:rPr lang="en-GB" baseline="0" dirty="0" err="1"/>
              <a:t>maen</a:t>
            </a:r>
            <a:r>
              <a:rPr lang="en-GB" baseline="0" dirty="0"/>
              <a:t> </a:t>
            </a:r>
            <a:r>
              <a:rPr lang="en-GB" baseline="0" dirty="0" err="1"/>
              <a:t>nhw</a:t>
            </a:r>
            <a:r>
              <a:rPr lang="en-GB" baseline="0" dirty="0"/>
              <a:t> </a:t>
            </a:r>
            <a:r>
              <a:rPr lang="en-GB" baseline="0" dirty="0" err="1"/>
              <a:t>wedi</a:t>
            </a:r>
            <a:r>
              <a:rPr lang="en-GB" baseline="0" dirty="0"/>
              <a:t> bod </a:t>
            </a:r>
            <a:r>
              <a:rPr lang="en-GB" baseline="0" dirty="0" err="1"/>
              <a:t>yn</a:t>
            </a:r>
            <a:r>
              <a:rPr lang="en-GB" baseline="0" dirty="0"/>
              <a:t> </a:t>
            </a:r>
            <a:r>
              <a:rPr lang="en-GB" baseline="0" dirty="0" err="1"/>
              <a:t>eu</a:t>
            </a:r>
            <a:r>
              <a:rPr lang="en-GB" baseline="0" dirty="0"/>
              <a:t> </a:t>
            </a:r>
            <a:r>
              <a:rPr lang="en-GB" baseline="0" dirty="0" err="1"/>
              <a:t>trafod</a:t>
            </a:r>
            <a:r>
              <a:rPr lang="en-GB" baseline="0" dirty="0"/>
              <a:t> </a:t>
            </a:r>
            <a:r>
              <a:rPr lang="en-GB" baseline="0" dirty="0" err="1"/>
              <a:t>a’u</a:t>
            </a:r>
            <a:r>
              <a:rPr lang="en-GB" baseline="0" dirty="0"/>
              <a:t> </a:t>
            </a:r>
            <a:r>
              <a:rPr lang="en-GB" baseline="0" dirty="0" err="1"/>
              <a:t>harchwilio</a:t>
            </a:r>
            <a:r>
              <a:rPr lang="en-GB" baseline="0" dirty="0"/>
              <a:t> </a:t>
            </a:r>
            <a:r>
              <a:rPr lang="en-GB" baseline="0" dirty="0" err="1"/>
              <a:t>hefyd</a:t>
            </a:r>
            <a:r>
              <a:rPr lang="en-GB" baseline="0" dirty="0"/>
              <a:t> </a:t>
            </a:r>
            <a:r>
              <a:rPr lang="en-GB" baseline="0" dirty="0" err="1"/>
              <a:t>yn</a:t>
            </a:r>
            <a:r>
              <a:rPr lang="en-GB" baseline="0" dirty="0"/>
              <a:t> </a:t>
            </a:r>
            <a:r>
              <a:rPr lang="en-GB" baseline="0" dirty="0" err="1"/>
              <a:t>sylfaen</a:t>
            </a:r>
            <a:r>
              <a:rPr lang="en-GB" baseline="0" dirty="0"/>
              <a:t> </a:t>
            </a:r>
            <a:r>
              <a:rPr lang="en-GB" baseline="0" dirty="0" err="1"/>
              <a:t>ar</a:t>
            </a:r>
            <a:r>
              <a:rPr lang="en-GB" baseline="0" dirty="0"/>
              <a:t> </a:t>
            </a:r>
            <a:r>
              <a:rPr lang="en-GB" baseline="0" dirty="0" err="1"/>
              <a:t>gyfer</a:t>
            </a:r>
            <a:r>
              <a:rPr lang="en-GB" baseline="0" dirty="0"/>
              <a:t> </a:t>
            </a:r>
            <a:r>
              <a:rPr lang="en-GB" baseline="0" dirty="0" err="1"/>
              <a:t>pedwar</a:t>
            </a:r>
            <a:r>
              <a:rPr lang="en-GB" baseline="0" dirty="0"/>
              <a:t> </a:t>
            </a:r>
            <a:r>
              <a:rPr lang="en-GB" baseline="0" dirty="0" err="1"/>
              <a:t>diben</a:t>
            </a:r>
            <a:r>
              <a:rPr lang="en-GB" baseline="0" dirty="0"/>
              <a:t> y </a:t>
            </a:r>
            <a:r>
              <a:rPr lang="en-GB" baseline="0" dirty="0" err="1"/>
              <a:t>cwricwlwm</a:t>
            </a:r>
            <a:r>
              <a:rPr lang="en-GB" baseline="0" dirty="0"/>
              <a:t> </a:t>
            </a:r>
            <a:r>
              <a:rPr lang="en-GB" baseline="0" dirty="0" err="1"/>
              <a:t>newydd</a:t>
            </a:r>
            <a:r>
              <a:rPr lang="en-GB" baseline="0" dirty="0"/>
              <a:t>. </a:t>
            </a:r>
          </a:p>
          <a:p>
            <a:endParaRPr lang="en-GB" dirty="0"/>
          </a:p>
          <a:p>
            <a:pPr marL="171450" indent="-171450">
              <a:buFont typeface="Arial" panose="020B0604020202020204" pitchFamily="34" charset="0"/>
              <a:buChar char="•"/>
            </a:pPr>
            <a:r>
              <a:rPr lang="en-GB" baseline="0" dirty="0" err="1"/>
              <a:t>d</a:t>
            </a:r>
            <a:r>
              <a:rPr lang="en-GB" dirty="0" err="1"/>
              <a:t>ysgwyr</a:t>
            </a:r>
            <a:r>
              <a:rPr lang="en-GB" dirty="0"/>
              <a:t> </a:t>
            </a:r>
            <a:r>
              <a:rPr lang="en-GB" dirty="0" err="1"/>
              <a:t>uchelgeisiol</a:t>
            </a:r>
            <a:r>
              <a:rPr lang="en-GB" dirty="0"/>
              <a:t>, </a:t>
            </a:r>
            <a:r>
              <a:rPr lang="en-GB" dirty="0" err="1"/>
              <a:t>galluog</a:t>
            </a:r>
            <a:r>
              <a:rPr lang="en-GB" dirty="0"/>
              <a:t> </a:t>
            </a:r>
            <a:endParaRPr lang="en-GB" baseline="0" dirty="0"/>
          </a:p>
          <a:p>
            <a:pPr marL="171450" indent="-171450">
              <a:buFont typeface="Arial" panose="020B0604020202020204" pitchFamily="34" charset="0"/>
              <a:buChar char="•"/>
            </a:pPr>
            <a:r>
              <a:rPr lang="en-GB" dirty="0" err="1"/>
              <a:t>cyfranwyr</a:t>
            </a:r>
            <a:r>
              <a:rPr lang="en-GB" dirty="0"/>
              <a:t> </a:t>
            </a:r>
            <a:r>
              <a:rPr lang="en-GB" dirty="0" err="1"/>
              <a:t>mentrus</a:t>
            </a:r>
            <a:r>
              <a:rPr lang="en-GB" dirty="0"/>
              <a:t>, </a:t>
            </a:r>
            <a:r>
              <a:rPr lang="en-GB" dirty="0" err="1"/>
              <a:t>creadigol</a:t>
            </a:r>
            <a:r>
              <a:rPr lang="en-GB" dirty="0"/>
              <a:t> </a:t>
            </a:r>
          </a:p>
          <a:p>
            <a:pPr marL="171450" indent="-171450">
              <a:buFont typeface="Arial" panose="020B0604020202020204" pitchFamily="34" charset="0"/>
              <a:buChar char="•"/>
            </a:pPr>
            <a:r>
              <a:rPr lang="en-GB" dirty="0" err="1"/>
              <a:t>unigolion</a:t>
            </a:r>
            <a:r>
              <a:rPr lang="en-GB" dirty="0"/>
              <a:t> </a:t>
            </a:r>
            <a:r>
              <a:rPr lang="en-GB" dirty="0" err="1"/>
              <a:t>iach</a:t>
            </a:r>
            <a:r>
              <a:rPr lang="en-GB" dirty="0"/>
              <a:t>, </a:t>
            </a:r>
            <a:r>
              <a:rPr lang="en-GB" dirty="0" err="1"/>
              <a:t>hyderus</a:t>
            </a:r>
            <a:r>
              <a:rPr lang="en-GB" dirty="0"/>
              <a:t> </a:t>
            </a:r>
            <a:endParaRPr lang="en-GB" baseline="0" dirty="0"/>
          </a:p>
          <a:p>
            <a:pPr marL="171450" indent="-171450">
              <a:buFont typeface="Arial" panose="020B0604020202020204" pitchFamily="34" charset="0"/>
              <a:buChar char="•"/>
            </a:pPr>
            <a:r>
              <a:rPr lang="en-GB" dirty="0" err="1"/>
              <a:t>dinasyddion</a:t>
            </a:r>
            <a:r>
              <a:rPr lang="en-GB" dirty="0"/>
              <a:t> </a:t>
            </a:r>
            <a:r>
              <a:rPr lang="en-GB" dirty="0" err="1"/>
              <a:t>egwyddorol</a:t>
            </a:r>
            <a:r>
              <a:rPr lang="en-GB" dirty="0"/>
              <a:t>, </a:t>
            </a:r>
            <a:r>
              <a:rPr lang="en-GB" dirty="0" err="1"/>
              <a:t>gwybodus</a:t>
            </a:r>
            <a:r>
              <a:rPr lang="en-GB" baseline="0" dirty="0"/>
              <a:t> </a:t>
            </a:r>
          </a:p>
          <a:p>
            <a:pPr marL="171450" indent="-17145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7</a:t>
            </a:fld>
            <a:endParaRPr lang="en-GB"/>
          </a:p>
        </p:txBody>
      </p:sp>
    </p:spTree>
    <p:extLst>
      <p:ext uri="{BB962C8B-B14F-4D97-AF65-F5344CB8AC3E}">
        <p14:creationId xmlns:p14="http://schemas.microsoft.com/office/powerpoint/2010/main" val="978274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Focus of Slide - </a:t>
            </a:r>
            <a:r>
              <a:rPr lang="en-GB" dirty="0"/>
              <a:t>Professional standards for teaching and leadership </a:t>
            </a:r>
          </a:p>
          <a:p>
            <a:r>
              <a:rPr lang="en-GB" sz="1200" b="1" baseline="0" dirty="0"/>
              <a:t>Context – </a:t>
            </a:r>
            <a:r>
              <a:rPr lang="en-GB" dirty="0"/>
              <a:t>This</a:t>
            </a:r>
            <a:r>
              <a:rPr lang="en-GB" baseline="0" dirty="0"/>
              <a:t> slide shows how children’s rights link to the professional standards for teaching and leadership which will be adopted by all serving teachers and leaders by September 2018 and will apply to student teachers on all ITE programmes by September 2019; and all school support staff by September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kern="1200" dirty="0">
                <a:solidFill>
                  <a:schemeClr val="tx1"/>
                </a:solidFill>
                <a:effectLst/>
                <a:latin typeface="+mn-lt"/>
                <a:ea typeface="+mn-ea"/>
                <a:cs typeface="+mn-cs"/>
              </a:rPr>
              <a:t>http://learning.gov.wales/docs/learningwales/publications/170901-professional-standards-for-teaching-and-leadership-en.pdf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1" baseline="0" dirty="0"/>
              <a:t>Central to the values and disposition of all professionals in education is the Rights of Learners.</a:t>
            </a:r>
          </a:p>
          <a:p>
            <a:endParaRPr lang="en-GB" b="1" baseline="0" dirty="0"/>
          </a:p>
          <a:p>
            <a:r>
              <a:rPr lang="en-GB" sz="1200" b="0" kern="1200" dirty="0">
                <a:solidFill>
                  <a:schemeClr val="tx1"/>
                </a:solidFill>
                <a:effectLst/>
                <a:latin typeface="+mn-lt"/>
                <a:ea typeface="+mn-ea"/>
                <a:cs typeface="+mn-cs"/>
              </a:rPr>
              <a:t>This is further</a:t>
            </a:r>
            <a:r>
              <a:rPr lang="en-GB" sz="1200" b="0" kern="1200" baseline="0" dirty="0">
                <a:solidFill>
                  <a:schemeClr val="tx1"/>
                </a:solidFill>
                <a:effectLst/>
                <a:latin typeface="+mn-lt"/>
                <a:ea typeface="+mn-ea"/>
                <a:cs typeface="+mn-cs"/>
              </a:rPr>
              <a:t> explained in the standards</a:t>
            </a:r>
            <a:r>
              <a:rPr lang="en-GB" sz="1200" b="0" kern="1200" dirty="0">
                <a:solidFill>
                  <a:schemeClr val="tx1"/>
                </a:solidFill>
                <a:effectLst/>
                <a:latin typeface="+mn-lt"/>
                <a:ea typeface="+mn-ea"/>
                <a:cs typeface="+mn-cs"/>
              </a:rPr>
              <a:t> as:</a:t>
            </a:r>
            <a:r>
              <a:rPr lang="en-GB" sz="1200" b="0" kern="1200" baseline="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needs and rights of learners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will be central and take priority 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teacher’s approach to their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job. The teacher exhibits high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expectations and commitment</a:t>
            </a:r>
          </a:p>
          <a:p>
            <a:r>
              <a:rPr lang="en-GB" sz="1200" kern="1200" dirty="0">
                <a:solidFill>
                  <a:schemeClr val="tx1"/>
                </a:solidFill>
                <a:effectLst/>
                <a:latin typeface="+mn-lt"/>
                <a:ea typeface="+mn-ea"/>
                <a:cs typeface="+mn-cs"/>
              </a:rPr>
              <a:t>to the achievement of each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learner.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Within </a:t>
            </a:r>
            <a:r>
              <a:rPr lang="en-GB" sz="1200" b="1" kern="1200" dirty="0">
                <a:solidFill>
                  <a:schemeClr val="tx1"/>
                </a:solidFill>
                <a:effectLst/>
                <a:latin typeface="+mn-lt"/>
                <a:ea typeface="+mn-ea"/>
                <a:cs typeface="+mn-cs"/>
              </a:rPr>
              <a:t>Sustained highly-effective formal leadership descriptor (p.80):</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rights and needs of learners are paramount in all the school does, ensuring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every learner benefits from an entitlement to the best possible experience of</a:t>
            </a:r>
          </a:p>
          <a:p>
            <a:r>
              <a:rPr lang="en-GB" sz="1200" kern="1200" dirty="0">
                <a:solidFill>
                  <a:schemeClr val="tx1"/>
                </a:solidFill>
                <a:effectLst/>
                <a:latin typeface="+mn-lt"/>
                <a:ea typeface="+mn-ea"/>
                <a:cs typeface="+mn-cs"/>
              </a:rPr>
              <a:t>schooling in Wales.</a:t>
            </a:r>
          </a:p>
          <a:p>
            <a:endParaRPr lang="en-GB" sz="1200" b="1" baseline="0" dirty="0"/>
          </a:p>
          <a:p>
            <a:r>
              <a:rPr lang="en-GB" sz="1200" b="0" baseline="0" dirty="0"/>
              <a:t>-----------------------------------------------------------------------------</a:t>
            </a:r>
          </a:p>
          <a:p>
            <a:endParaRPr lang="en-GB" sz="1200" b="1" baseline="0" dirty="0"/>
          </a:p>
          <a:p>
            <a:r>
              <a:rPr lang="en-GB" sz="1200" b="1" baseline="0" dirty="0" err="1"/>
              <a:t>Ffocws</a:t>
            </a:r>
            <a:r>
              <a:rPr lang="en-GB" sz="1200" b="1" baseline="0" dirty="0"/>
              <a:t> y </a:t>
            </a:r>
            <a:r>
              <a:rPr lang="en-GB" sz="1200" b="1" baseline="0" dirty="0" err="1"/>
              <a:t>Sleid</a:t>
            </a:r>
            <a:r>
              <a:rPr lang="en-GB" sz="1200" b="1" baseline="0" dirty="0"/>
              <a:t> – </a:t>
            </a:r>
            <a:r>
              <a:rPr lang="en-GB" dirty="0" err="1">
                <a:solidFill>
                  <a:srgbClr val="D0004B"/>
                </a:solidFill>
              </a:rPr>
              <a:t>Safonau</a:t>
            </a:r>
            <a:r>
              <a:rPr lang="en-GB" dirty="0">
                <a:solidFill>
                  <a:srgbClr val="D0004B"/>
                </a:solidFill>
              </a:rPr>
              <a:t> </a:t>
            </a:r>
            <a:r>
              <a:rPr lang="en-GB" dirty="0" err="1">
                <a:solidFill>
                  <a:srgbClr val="D0004B"/>
                </a:solidFill>
              </a:rPr>
              <a:t>proffesiynol</a:t>
            </a:r>
            <a:r>
              <a:rPr lang="en-GB" dirty="0">
                <a:solidFill>
                  <a:srgbClr val="D0004B"/>
                </a:solidFill>
              </a:rPr>
              <a:t> </a:t>
            </a:r>
            <a:r>
              <a:rPr lang="en-GB" dirty="0" err="1">
                <a:solidFill>
                  <a:srgbClr val="D0004B"/>
                </a:solidFill>
              </a:rPr>
              <a:t>ar</a:t>
            </a:r>
            <a:r>
              <a:rPr lang="en-GB" dirty="0">
                <a:solidFill>
                  <a:srgbClr val="D0004B"/>
                </a:solidFill>
              </a:rPr>
              <a:t> </a:t>
            </a:r>
            <a:r>
              <a:rPr lang="en-GB" dirty="0" err="1">
                <a:solidFill>
                  <a:srgbClr val="D0004B"/>
                </a:solidFill>
              </a:rPr>
              <a:t>gyfer</a:t>
            </a:r>
            <a:r>
              <a:rPr lang="en-GB" dirty="0">
                <a:solidFill>
                  <a:srgbClr val="D0004B"/>
                </a:solidFill>
              </a:rPr>
              <a:t> </a:t>
            </a:r>
            <a:r>
              <a:rPr lang="en-GB" dirty="0" err="1">
                <a:solidFill>
                  <a:srgbClr val="D0004B"/>
                </a:solidFill>
              </a:rPr>
              <a:t>addysgu</a:t>
            </a:r>
            <a:r>
              <a:rPr lang="en-GB" dirty="0">
                <a:solidFill>
                  <a:srgbClr val="D0004B"/>
                </a:solidFill>
              </a:rPr>
              <a:t> ac </a:t>
            </a:r>
            <a:r>
              <a:rPr lang="en-GB" dirty="0" err="1">
                <a:solidFill>
                  <a:srgbClr val="D0004B"/>
                </a:solidFill>
              </a:rPr>
              <a:t>arweinyddiaeth</a:t>
            </a:r>
            <a:r>
              <a:rPr lang="en-GB" dirty="0">
                <a:solidFill>
                  <a:srgbClr val="D0004B"/>
                </a:solidFill>
              </a:rPr>
              <a:t> </a:t>
            </a:r>
            <a:endParaRPr lang="en-GB" sz="1200" b="1" baseline="0" dirty="0"/>
          </a:p>
          <a:p>
            <a:r>
              <a:rPr lang="en-GB" sz="1200" b="1" baseline="0" dirty="0" err="1"/>
              <a:t>Cyd-destun</a:t>
            </a:r>
            <a:r>
              <a:rPr lang="en-GB" sz="1200" b="1" baseline="0" dirty="0"/>
              <a:t> - </a:t>
            </a:r>
            <a:r>
              <a:rPr lang="en-GB" sz="1200" kern="1200" dirty="0" err="1">
                <a:solidFill>
                  <a:schemeClr val="tx1"/>
                </a:solidFill>
                <a:effectLst/>
                <a:latin typeface="+mn-lt"/>
                <a:ea typeface="+mn-ea"/>
                <a:cs typeface="+mn-cs"/>
              </a:rPr>
              <a:t>Mae’r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sleid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hwn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dangos</a:t>
            </a:r>
            <a:r>
              <a:rPr lang="en-GB" sz="1200" kern="1200" dirty="0">
                <a:solidFill>
                  <a:schemeClr val="tx1"/>
                </a:solidFill>
                <a:effectLst/>
                <a:latin typeface="+mn-lt"/>
                <a:ea typeface="+mn-ea"/>
                <a:cs typeface="+mn-cs"/>
              </a:rPr>
              <a:t> y </a:t>
            </a:r>
            <a:r>
              <a:rPr lang="en-GB" sz="1200" kern="1200" dirty="0" err="1">
                <a:solidFill>
                  <a:schemeClr val="tx1"/>
                </a:solidFill>
                <a:effectLst/>
                <a:latin typeface="+mn-lt"/>
                <a:ea typeface="+mn-ea"/>
                <a:cs typeface="+mn-cs"/>
              </a:rPr>
              <a:t>cysylltiad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rhwng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hawliau</a:t>
            </a:r>
            <a:r>
              <a:rPr lang="en-GB" sz="1200" kern="1200" dirty="0">
                <a:solidFill>
                  <a:schemeClr val="tx1"/>
                </a:solidFill>
                <a:effectLst/>
                <a:latin typeface="+mn-lt"/>
                <a:ea typeface="+mn-ea"/>
                <a:cs typeface="+mn-cs"/>
              </a:rPr>
              <a:t> plant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safonau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proffesiynol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gyfer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addysgu</a:t>
            </a:r>
            <a:r>
              <a:rPr lang="en-GB" sz="1200" kern="1200" dirty="0">
                <a:solidFill>
                  <a:schemeClr val="tx1"/>
                </a:solidFill>
                <a:effectLst/>
                <a:latin typeface="+mn-lt"/>
                <a:ea typeface="+mn-ea"/>
                <a:cs typeface="+mn-cs"/>
              </a:rPr>
              <a:t> ac </a:t>
            </a:r>
            <a:r>
              <a:rPr lang="en-GB" sz="1200" kern="1200" dirty="0" err="1">
                <a:solidFill>
                  <a:schemeClr val="tx1"/>
                </a:solidFill>
                <a:effectLst/>
                <a:latin typeface="+mn-lt"/>
                <a:ea typeface="+mn-ea"/>
                <a:cs typeface="+mn-cs"/>
              </a:rPr>
              <a:t>arweinyddiaeth</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mabwysiadu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bob </a:t>
            </a:r>
            <a:r>
              <a:rPr lang="en-GB" sz="1200" kern="1200" baseline="0" dirty="0" err="1">
                <a:solidFill>
                  <a:schemeClr val="tx1"/>
                </a:solidFill>
                <a:effectLst/>
                <a:latin typeface="+mn-lt"/>
                <a:ea typeface="+mn-ea"/>
                <a:cs typeface="+mn-cs"/>
              </a:rPr>
              <a:t>athro</a:t>
            </a:r>
            <a:r>
              <a:rPr lang="en-GB" sz="1200" kern="1200" baseline="0" dirty="0">
                <a:solidFill>
                  <a:schemeClr val="tx1"/>
                </a:solidFill>
                <a:effectLst/>
                <a:latin typeface="+mn-lt"/>
                <a:ea typeface="+mn-ea"/>
                <a:cs typeface="+mn-cs"/>
              </a:rPr>
              <a:t> ac </a:t>
            </a:r>
            <a:r>
              <a:rPr lang="en-GB" sz="1200" kern="1200" baseline="0" dirty="0" err="1">
                <a:solidFill>
                  <a:schemeClr val="tx1"/>
                </a:solidFill>
                <a:effectLst/>
                <a:latin typeface="+mn-lt"/>
                <a:ea typeface="+mn-ea"/>
                <a:cs typeface="+mn-cs"/>
              </a:rPr>
              <a:t>arweinydd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gweithredol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mis</a:t>
            </a:r>
            <a:r>
              <a:rPr lang="en-GB" sz="1200" kern="1200" baseline="0" dirty="0">
                <a:solidFill>
                  <a:schemeClr val="tx1"/>
                </a:solidFill>
                <a:effectLst/>
                <a:latin typeface="+mn-lt"/>
                <a:ea typeface="+mn-ea"/>
                <a:cs typeface="+mn-cs"/>
              </a:rPr>
              <a:t> Medi 2018, ac a </a:t>
            </a:r>
            <a:r>
              <a:rPr lang="en-GB" sz="1200" kern="1200" baseline="0" dirty="0" err="1">
                <a:solidFill>
                  <a:schemeClr val="tx1"/>
                </a:solidFill>
                <a:effectLst/>
                <a:latin typeface="+mn-lt"/>
                <a:ea typeface="+mn-ea"/>
                <a:cs typeface="+mn-cs"/>
              </a:rPr>
              <a:t>fydd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berthnasol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ddarpar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athrawon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bob </a:t>
            </a:r>
            <a:r>
              <a:rPr lang="en-GB" sz="1200" kern="1200" baseline="0" dirty="0" err="1">
                <a:solidFill>
                  <a:schemeClr val="tx1"/>
                </a:solidFill>
                <a:effectLst/>
                <a:latin typeface="+mn-lt"/>
                <a:ea typeface="+mn-ea"/>
                <a:cs typeface="+mn-cs"/>
              </a:rPr>
              <a:t>rhaglen</a:t>
            </a:r>
            <a:r>
              <a:rPr lang="en-GB" sz="1200" kern="1200" baseline="0" dirty="0">
                <a:solidFill>
                  <a:schemeClr val="tx1"/>
                </a:solidFill>
                <a:effectLst/>
                <a:latin typeface="+mn-lt"/>
                <a:ea typeface="+mn-ea"/>
                <a:cs typeface="+mn-cs"/>
              </a:rPr>
              <a:t> ITE </a:t>
            </a:r>
            <a:r>
              <a:rPr lang="en-GB" sz="1200" kern="1200" baseline="0" dirty="0" err="1">
                <a:solidFill>
                  <a:schemeClr val="tx1"/>
                </a:solidFill>
                <a:effectLst/>
                <a:latin typeface="+mn-lt"/>
                <a:ea typeface="+mn-ea"/>
                <a:cs typeface="+mn-cs"/>
              </a:rPr>
              <a:t>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mis</a:t>
            </a:r>
            <a:r>
              <a:rPr lang="en-GB" sz="1200" kern="1200" baseline="0" dirty="0">
                <a:solidFill>
                  <a:schemeClr val="tx1"/>
                </a:solidFill>
                <a:effectLst/>
                <a:latin typeface="+mn-lt"/>
                <a:ea typeface="+mn-ea"/>
                <a:cs typeface="+mn-cs"/>
              </a:rPr>
              <a:t> Medi 2019; a </a:t>
            </a:r>
            <a:r>
              <a:rPr lang="en-GB" sz="1200" kern="1200" baseline="0" dirty="0" err="1">
                <a:solidFill>
                  <a:schemeClr val="tx1"/>
                </a:solidFill>
                <a:effectLst/>
                <a:latin typeface="+mn-lt"/>
                <a:ea typeface="+mn-ea"/>
                <a:cs typeface="+mn-cs"/>
              </a:rPr>
              <a:t>holl</a:t>
            </a:r>
            <a:r>
              <a:rPr lang="en-GB" sz="1200" kern="1200" baseline="0" dirty="0">
                <a:solidFill>
                  <a:schemeClr val="tx1"/>
                </a:solidFill>
                <a:effectLst/>
                <a:latin typeface="+mn-lt"/>
                <a:ea typeface="+mn-ea"/>
                <a:cs typeface="+mn-cs"/>
              </a:rPr>
              <a:t> staff </a:t>
            </a:r>
            <a:r>
              <a:rPr lang="en-GB" sz="1200" kern="1200" baseline="0" dirty="0" err="1">
                <a:solidFill>
                  <a:schemeClr val="tx1"/>
                </a:solidFill>
                <a:effectLst/>
                <a:latin typeface="+mn-lt"/>
                <a:ea typeface="+mn-ea"/>
                <a:cs typeface="+mn-cs"/>
              </a:rPr>
              <a:t>ategol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ysgolion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mis</a:t>
            </a:r>
            <a:r>
              <a:rPr lang="en-GB" sz="1200" kern="1200" baseline="0" dirty="0">
                <a:solidFill>
                  <a:schemeClr val="tx1"/>
                </a:solidFill>
                <a:effectLst/>
                <a:latin typeface="+mn-lt"/>
                <a:ea typeface="+mn-ea"/>
                <a:cs typeface="+mn-cs"/>
              </a:rPr>
              <a:t> Medi 2019.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http://learning.gov.wales/docs/learningwales/publications/180521-professional-standards-pdf-cy.pdf</a:t>
            </a:r>
          </a:p>
          <a:p>
            <a:endParaRPr lang="en-GB" sz="1200" kern="1200" baseline="0" dirty="0">
              <a:solidFill>
                <a:schemeClr val="tx1"/>
              </a:solidFill>
              <a:effectLst/>
              <a:latin typeface="+mn-lt"/>
              <a:ea typeface="+mn-ea"/>
              <a:cs typeface="+mn-cs"/>
            </a:endParaRPr>
          </a:p>
          <a:p>
            <a:r>
              <a:rPr lang="en-GB" sz="1200" b="1" kern="1200" baseline="0" dirty="0">
                <a:solidFill>
                  <a:schemeClr val="tx1"/>
                </a:solidFill>
                <a:effectLst/>
                <a:latin typeface="+mn-lt"/>
                <a:ea typeface="+mn-ea"/>
                <a:cs typeface="+mn-cs"/>
              </a:rPr>
              <a:t>Mae </a:t>
            </a:r>
            <a:r>
              <a:rPr lang="en-GB" sz="1200" b="1" kern="1200" baseline="0" dirty="0" err="1">
                <a:solidFill>
                  <a:schemeClr val="tx1"/>
                </a:solidFill>
                <a:effectLst/>
                <a:latin typeface="+mn-lt"/>
                <a:ea typeface="+mn-ea"/>
                <a:cs typeface="+mn-cs"/>
              </a:rPr>
              <a:t>Hawliau</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Dysgwyr</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yn</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ganolog</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i</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werthoedd</a:t>
            </a:r>
            <a:r>
              <a:rPr lang="en-GB" sz="1200" b="1" kern="1200" baseline="0" dirty="0">
                <a:solidFill>
                  <a:schemeClr val="tx1"/>
                </a:solidFill>
                <a:effectLst/>
                <a:latin typeface="+mn-lt"/>
                <a:ea typeface="+mn-ea"/>
                <a:cs typeface="+mn-cs"/>
              </a:rPr>
              <a:t> ac </a:t>
            </a:r>
            <a:r>
              <a:rPr lang="en-GB" sz="1200" b="1" kern="1200" baseline="0" dirty="0" err="1">
                <a:solidFill>
                  <a:schemeClr val="tx1"/>
                </a:solidFill>
                <a:effectLst/>
                <a:latin typeface="+mn-lt"/>
                <a:ea typeface="+mn-ea"/>
                <a:cs typeface="+mn-cs"/>
              </a:rPr>
              <a:t>ymagwedd</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pob</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gweithiwr</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proffesiynol</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ym</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myd</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addysg</a:t>
            </a:r>
            <a:r>
              <a:rPr lang="en-GB" sz="1200" b="1" kern="1200" baseline="0" dirty="0">
                <a:solidFill>
                  <a:schemeClr val="tx1"/>
                </a:solidFill>
                <a:effectLst/>
                <a:latin typeface="+mn-lt"/>
                <a:ea typeface="+mn-ea"/>
                <a:cs typeface="+mn-cs"/>
              </a:rPr>
              <a:t>. </a:t>
            </a:r>
          </a:p>
          <a:p>
            <a:endParaRPr lang="en-GB" sz="1200" b="1"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Mae </a:t>
            </a:r>
            <a:r>
              <a:rPr lang="en-GB" sz="1200" b="0" kern="1200" baseline="0" dirty="0" err="1">
                <a:solidFill>
                  <a:schemeClr val="tx1"/>
                </a:solidFill>
                <a:effectLst/>
                <a:latin typeface="+mn-lt"/>
                <a:ea typeface="+mn-ea"/>
                <a:cs typeface="+mn-cs"/>
              </a:rPr>
              <a:t>hyn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esbonio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ymhellach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safonau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hyn</a:t>
            </a:r>
            <a:r>
              <a:rPr lang="en-GB" sz="1200" b="0" kern="1200" baseline="0" dirty="0">
                <a:solidFill>
                  <a:schemeClr val="tx1"/>
                </a:solidFill>
                <a:effectLst/>
                <a:latin typeface="+mn-lt"/>
                <a:ea typeface="+mn-ea"/>
                <a:cs typeface="+mn-cs"/>
              </a:rPr>
              <a:t>:</a:t>
            </a:r>
          </a:p>
          <a:p>
            <a:r>
              <a:rPr lang="en-GB" sz="1200" b="0" kern="1200" baseline="0" dirty="0" err="1">
                <a:solidFill>
                  <a:schemeClr val="tx1"/>
                </a:solidFill>
                <a:effectLst/>
                <a:latin typeface="+mn-lt"/>
                <a:ea typeface="+mn-ea"/>
                <a:cs typeface="+mn-cs"/>
              </a:rPr>
              <a:t>Bydd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anghenion</a:t>
            </a:r>
            <a:r>
              <a:rPr lang="en-GB" sz="1200" b="0" kern="1200" baseline="0" dirty="0">
                <a:solidFill>
                  <a:schemeClr val="tx1"/>
                </a:solidFill>
                <a:effectLst/>
                <a:latin typeface="+mn-lt"/>
                <a:ea typeface="+mn-ea"/>
                <a:cs typeface="+mn-cs"/>
              </a:rPr>
              <a:t> a </a:t>
            </a:r>
            <a:r>
              <a:rPr lang="en-GB" sz="1200" b="0" kern="1200" baseline="0" dirty="0" err="1">
                <a:solidFill>
                  <a:schemeClr val="tx1"/>
                </a:solidFill>
                <a:effectLst/>
                <a:latin typeface="+mn-lt"/>
                <a:ea typeface="+mn-ea"/>
                <a:cs typeface="+mn-cs"/>
              </a:rPr>
              <a:t>hawliau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dysgwyr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ganolog</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blaenoriaeth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null </a:t>
            </a:r>
            <a:r>
              <a:rPr lang="en-GB" sz="1200" b="0" kern="1200" baseline="0" dirty="0" err="1">
                <a:solidFill>
                  <a:schemeClr val="tx1"/>
                </a:solidFill>
                <a:effectLst/>
                <a:latin typeface="+mn-lt"/>
                <a:ea typeface="+mn-ea"/>
                <a:cs typeface="+mn-cs"/>
              </a:rPr>
              <a:t>athrawon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wneud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gwaith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Bydd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athrawon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arddangos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disgwyliadau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uchel</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ymrwymiad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gyflawniad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dysgwr</a:t>
            </a:r>
            <a:r>
              <a:rPr lang="en-GB" sz="1200" b="0" kern="1200" baseline="0" dirty="0">
                <a:solidFill>
                  <a:schemeClr val="tx1"/>
                </a:solidFill>
                <a:effectLst/>
                <a:latin typeface="+mn-lt"/>
                <a:ea typeface="+mn-ea"/>
                <a:cs typeface="+mn-cs"/>
              </a:rPr>
              <a:t>.. </a:t>
            </a:r>
          </a:p>
          <a:p>
            <a:endParaRPr lang="en-GB" sz="1200" b="0" kern="1200" baseline="0" dirty="0">
              <a:solidFill>
                <a:schemeClr val="tx1"/>
              </a:solidFill>
              <a:effectLst/>
              <a:latin typeface="+mn-lt"/>
              <a:ea typeface="+mn-ea"/>
              <a:cs typeface="+mn-cs"/>
            </a:endParaRPr>
          </a:p>
          <a:p>
            <a:r>
              <a:rPr lang="en-GB" sz="1200" b="0" kern="1200" baseline="0" dirty="0" err="1">
                <a:solidFill>
                  <a:schemeClr val="tx1"/>
                </a:solidFill>
                <a:effectLst/>
                <a:latin typeface="+mn-lt"/>
                <a:ea typeface="+mn-ea"/>
                <a:cs typeface="+mn-cs"/>
              </a:rPr>
              <a:t>Oddi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mewn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i’r</a:t>
            </a:r>
            <a:r>
              <a:rPr lang="en-GB" sz="1200" b="0"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Disgrifiad</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o</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arweinyddiaeth</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ffurfiol</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hynod</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effeithiol</a:t>
            </a:r>
            <a:r>
              <a:rPr lang="en-GB" sz="1200" b="1" kern="1200" baseline="0" dirty="0">
                <a:solidFill>
                  <a:schemeClr val="tx1"/>
                </a:solidFill>
                <a:effectLst/>
                <a:latin typeface="+mn-lt"/>
                <a:ea typeface="+mn-ea"/>
                <a:cs typeface="+mn-cs"/>
              </a:rPr>
              <a:t> a </a:t>
            </a:r>
            <a:r>
              <a:rPr lang="en-GB" sz="1200" b="1" kern="1200" baseline="0" dirty="0" err="1">
                <a:solidFill>
                  <a:schemeClr val="tx1"/>
                </a:solidFill>
                <a:effectLst/>
                <a:latin typeface="+mn-lt"/>
                <a:ea typeface="+mn-ea"/>
                <a:cs typeface="+mn-cs"/>
              </a:rPr>
              <a:t>gynhelir</a:t>
            </a:r>
            <a:r>
              <a:rPr lang="en-GB" sz="1200" b="1" kern="1200" baseline="0" dirty="0">
                <a:solidFill>
                  <a:schemeClr val="tx1"/>
                </a:solidFill>
                <a:effectLst/>
                <a:latin typeface="+mn-lt"/>
                <a:ea typeface="+mn-ea"/>
                <a:cs typeface="+mn-cs"/>
              </a:rPr>
              <a:t> (t.80):</a:t>
            </a:r>
          </a:p>
          <a:p>
            <a:r>
              <a:rPr lang="en-GB" sz="1200" b="0" kern="1200" baseline="0" dirty="0">
                <a:solidFill>
                  <a:schemeClr val="tx1"/>
                </a:solidFill>
                <a:effectLst/>
                <a:latin typeface="+mn-lt"/>
                <a:ea typeface="+mn-ea"/>
                <a:cs typeface="+mn-cs"/>
              </a:rPr>
              <a:t>Mae </a:t>
            </a:r>
            <a:r>
              <a:rPr lang="en-GB" sz="1200" b="0" kern="1200" baseline="0" dirty="0" err="1">
                <a:solidFill>
                  <a:schemeClr val="tx1"/>
                </a:solidFill>
                <a:effectLst/>
                <a:latin typeface="+mn-lt"/>
                <a:ea typeface="+mn-ea"/>
                <a:cs typeface="+mn-cs"/>
              </a:rPr>
              <a:t>hawliau</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anghenion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dysgwyr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hollbwysig</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holl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waith</a:t>
            </a:r>
            <a:r>
              <a:rPr lang="en-GB" sz="1200" b="0" kern="1200" baseline="0" dirty="0">
                <a:solidFill>
                  <a:schemeClr val="tx1"/>
                </a:solidFill>
                <a:effectLst/>
                <a:latin typeface="+mn-lt"/>
                <a:ea typeface="+mn-ea"/>
                <a:cs typeface="+mn-cs"/>
              </a:rPr>
              <a:t> yr </a:t>
            </a:r>
            <a:r>
              <a:rPr lang="en-GB" sz="1200" b="0" kern="1200" baseline="0" dirty="0" err="1">
                <a:solidFill>
                  <a:schemeClr val="tx1"/>
                </a:solidFill>
                <a:effectLst/>
                <a:latin typeface="+mn-lt"/>
                <a:ea typeface="+mn-ea"/>
                <a:cs typeface="+mn-cs"/>
              </a:rPr>
              <a:t>ysgol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sicrhau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bod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dysgwr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elwa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fedru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hawlio’r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profiad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gorau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posibl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addysgu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yng</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Nghymru</a:t>
            </a:r>
            <a:r>
              <a:rPr lang="en-GB" sz="1200" b="0" kern="1200" baseline="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E19FFE-CFB6-4989-9E57-3B559C25B546}" type="slidenum">
              <a:rPr lang="en-GB" smtClean="0"/>
              <a:pPr/>
              <a:t>8</a:t>
            </a:fld>
            <a:endParaRPr lang="en-GB"/>
          </a:p>
        </p:txBody>
      </p:sp>
    </p:spTree>
    <p:extLst>
      <p:ext uri="{BB962C8B-B14F-4D97-AF65-F5344CB8AC3E}">
        <p14:creationId xmlns:p14="http://schemas.microsoft.com/office/powerpoint/2010/main" val="2704821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latin typeface="+mn-lt"/>
                <a:ea typeface="+mn-ea"/>
                <a:cs typeface="+mn-cs"/>
              </a:rPr>
              <a:t>Focus of Slide – </a:t>
            </a:r>
            <a:r>
              <a:rPr lang="en-GB" sz="1200" b="0" kern="1200" dirty="0">
                <a:solidFill>
                  <a:schemeClr val="tx1"/>
                </a:solidFill>
                <a:latin typeface="+mn-lt"/>
                <a:ea typeface="+mn-ea"/>
                <a:cs typeface="+mn-cs"/>
              </a:rPr>
              <a:t>Values</a:t>
            </a:r>
            <a:r>
              <a:rPr lang="en-GB" sz="1200" b="0" kern="1200" baseline="0" dirty="0">
                <a:solidFill>
                  <a:schemeClr val="tx1"/>
                </a:solidFill>
                <a:latin typeface="+mn-lt"/>
                <a:ea typeface="+mn-ea"/>
                <a:cs typeface="+mn-cs"/>
              </a:rPr>
              <a:t> of the teacher</a:t>
            </a:r>
            <a:endParaRPr lang="en-GB" sz="1200" b="1" kern="1200" dirty="0">
              <a:solidFill>
                <a:schemeClr val="tx1"/>
              </a:solidFill>
              <a:latin typeface="+mn-lt"/>
              <a:ea typeface="+mn-ea"/>
              <a:cs typeface="+mn-cs"/>
            </a:endParaRPr>
          </a:p>
          <a:p>
            <a:r>
              <a:rPr lang="en-GB" sz="1200" b="1" kern="1200" dirty="0">
                <a:solidFill>
                  <a:schemeClr val="tx1"/>
                </a:solidFill>
                <a:latin typeface="+mn-lt"/>
                <a:ea typeface="+mn-ea"/>
                <a:cs typeface="+mn-cs"/>
              </a:rPr>
              <a:t>Context – </a:t>
            </a:r>
            <a:r>
              <a:rPr lang="en-GB" sz="1200" b="0" kern="1200" dirty="0">
                <a:solidFill>
                  <a:schemeClr val="tx1"/>
                </a:solidFill>
                <a:effectLst/>
                <a:latin typeface="+mn-lt"/>
                <a:ea typeface="+mn-ea"/>
                <a:cs typeface="+mn-cs"/>
              </a:rPr>
              <a:t>This is further</a:t>
            </a:r>
            <a:r>
              <a:rPr lang="en-GB" sz="1200" b="0" kern="1200" baseline="0" dirty="0">
                <a:solidFill>
                  <a:schemeClr val="tx1"/>
                </a:solidFill>
                <a:effectLst/>
                <a:latin typeface="+mn-lt"/>
                <a:ea typeface="+mn-ea"/>
                <a:cs typeface="+mn-cs"/>
              </a:rPr>
              <a:t> explained as forming the values of each teacher </a:t>
            </a:r>
            <a:r>
              <a:rPr lang="en-GB" sz="1200" b="0" kern="1200" dirty="0">
                <a:solidFill>
                  <a:schemeClr val="tx1"/>
                </a:solidFill>
                <a:effectLst/>
                <a:latin typeface="+mn-lt"/>
                <a:ea typeface="+mn-ea"/>
                <a:cs typeface="+mn-cs"/>
              </a:rPr>
              <a:t>as:</a:t>
            </a:r>
            <a:r>
              <a:rPr lang="en-GB" sz="1200" b="0" kern="1200" baseline="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needs and rights of learners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will be central and take priority in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teacher’s approach to their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job. The teacher exhibits high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expectations and commitment</a:t>
            </a:r>
          </a:p>
          <a:p>
            <a:r>
              <a:rPr lang="en-GB" sz="1200" kern="1200" dirty="0">
                <a:solidFill>
                  <a:schemeClr val="tx1"/>
                </a:solidFill>
                <a:effectLst/>
                <a:latin typeface="+mn-lt"/>
                <a:ea typeface="+mn-ea"/>
                <a:cs typeface="+mn-cs"/>
              </a:rPr>
              <a:t>to the achievement of each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learner.” (p.8)</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standards also describe how rights are paramount to school leadership and whole-school approaches, in the </a:t>
            </a:r>
            <a:r>
              <a:rPr lang="en-GB" sz="1200" b="1" kern="1200" dirty="0">
                <a:solidFill>
                  <a:schemeClr val="tx1"/>
                </a:solidFill>
                <a:effectLst/>
                <a:latin typeface="+mn-lt"/>
                <a:ea typeface="+mn-ea"/>
                <a:cs typeface="+mn-cs"/>
              </a:rPr>
              <a:t>Sustained highly-effective formal leadership descriptor (p.80):</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rights and needs of learners are paramount in all the school does, ensuring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every learner benefits from an entitlement to the best possible experience of</a:t>
            </a:r>
          </a:p>
          <a:p>
            <a:r>
              <a:rPr lang="en-GB" sz="1200" kern="1200" dirty="0">
                <a:solidFill>
                  <a:schemeClr val="tx1"/>
                </a:solidFill>
                <a:effectLst/>
                <a:latin typeface="+mn-lt"/>
                <a:ea typeface="+mn-ea"/>
                <a:cs typeface="+mn-cs"/>
              </a:rPr>
              <a:t>schooling in Wales.”</a:t>
            </a:r>
          </a:p>
          <a:p>
            <a:endParaRPr lang="en-GB" sz="1200" b="1" kern="1200" dirty="0">
              <a:solidFill>
                <a:schemeClr val="tx1"/>
              </a:solidFill>
              <a:latin typeface="+mn-lt"/>
              <a:ea typeface="+mn-ea"/>
              <a:cs typeface="+mn-cs"/>
            </a:endParaRPr>
          </a:p>
          <a:p>
            <a:r>
              <a:rPr lang="en-GB" sz="1200" b="0" kern="1200" dirty="0">
                <a:solidFill>
                  <a:schemeClr val="tx1"/>
                </a:solidFill>
                <a:latin typeface="+mn-lt"/>
                <a:ea typeface="+mn-ea"/>
                <a:cs typeface="+mn-cs"/>
              </a:rPr>
              <a:t>---------------------------------------------------------------------------------------</a:t>
            </a:r>
          </a:p>
          <a:p>
            <a:endParaRPr lang="en-GB" sz="1200" b="1" kern="1200" dirty="0">
              <a:solidFill>
                <a:schemeClr val="tx1"/>
              </a:solidFill>
              <a:latin typeface="+mn-lt"/>
              <a:ea typeface="+mn-ea"/>
              <a:cs typeface="+mn-cs"/>
            </a:endParaRPr>
          </a:p>
          <a:p>
            <a:r>
              <a:rPr lang="en-GB" sz="1200" b="1" kern="1200" dirty="0" err="1">
                <a:solidFill>
                  <a:schemeClr val="tx1"/>
                </a:solidFill>
                <a:latin typeface="+mn-lt"/>
                <a:ea typeface="+mn-ea"/>
                <a:cs typeface="+mn-cs"/>
              </a:rPr>
              <a:t>Ffocws</a:t>
            </a:r>
            <a:r>
              <a:rPr lang="en-GB" sz="1200" b="1" kern="1200" dirty="0">
                <a:solidFill>
                  <a:schemeClr val="tx1"/>
                </a:solidFill>
                <a:latin typeface="+mn-lt"/>
                <a:ea typeface="+mn-ea"/>
                <a:cs typeface="+mn-cs"/>
              </a:rPr>
              <a:t> y </a:t>
            </a:r>
            <a:r>
              <a:rPr lang="en-GB" sz="1200" b="1" kern="1200" dirty="0" err="1">
                <a:solidFill>
                  <a:schemeClr val="tx1"/>
                </a:solidFill>
                <a:latin typeface="+mn-lt"/>
                <a:ea typeface="+mn-ea"/>
                <a:cs typeface="+mn-cs"/>
              </a:rPr>
              <a:t>Sleid</a:t>
            </a:r>
            <a:r>
              <a:rPr lang="en-GB" sz="1200" b="1" kern="1200" dirty="0">
                <a:solidFill>
                  <a:schemeClr val="tx1"/>
                </a:solidFill>
                <a:latin typeface="+mn-lt"/>
                <a:ea typeface="+mn-ea"/>
                <a:cs typeface="+mn-cs"/>
              </a:rPr>
              <a:t> – </a:t>
            </a:r>
            <a:r>
              <a:rPr lang="en-GB" sz="1200" b="0" kern="1200" dirty="0" err="1">
                <a:solidFill>
                  <a:schemeClr val="tx1"/>
                </a:solidFill>
                <a:latin typeface="+mn-lt"/>
                <a:ea typeface="+mn-ea"/>
                <a:cs typeface="+mn-cs"/>
              </a:rPr>
              <a:t>G</a:t>
            </a:r>
            <a:r>
              <a:rPr lang="en-GB" dirty="0" err="1"/>
              <a:t>werthoedd</a:t>
            </a:r>
            <a:r>
              <a:rPr lang="en-GB" dirty="0"/>
              <a:t> </a:t>
            </a:r>
            <a:r>
              <a:rPr lang="en-GB" dirty="0" err="1"/>
              <a:t>i</a:t>
            </a:r>
            <a:r>
              <a:rPr lang="en-GB" baseline="0" dirty="0"/>
              <a:t> bob </a:t>
            </a:r>
            <a:r>
              <a:rPr lang="en-GB" baseline="0" dirty="0" err="1"/>
              <a:t>athro</a:t>
            </a:r>
            <a:endParaRPr lang="en-GB" sz="1200" b="1" kern="1200" dirty="0">
              <a:solidFill>
                <a:schemeClr val="tx1"/>
              </a:solidFill>
              <a:latin typeface="+mn-lt"/>
              <a:ea typeface="+mn-ea"/>
              <a:cs typeface="+mn-cs"/>
            </a:endParaRPr>
          </a:p>
          <a:p>
            <a:r>
              <a:rPr lang="en-GB" sz="1200" b="1" kern="1200" dirty="0" err="1">
                <a:solidFill>
                  <a:schemeClr val="tx1"/>
                </a:solidFill>
                <a:latin typeface="+mn-lt"/>
                <a:ea typeface="+mn-ea"/>
                <a:cs typeface="+mn-cs"/>
              </a:rPr>
              <a:t>Cyd-destun</a:t>
            </a:r>
            <a:r>
              <a:rPr lang="en-GB" sz="1200" b="1" kern="1200" dirty="0">
                <a:solidFill>
                  <a:schemeClr val="tx1"/>
                </a:solidFill>
                <a:latin typeface="+mn-lt"/>
                <a:ea typeface="+mn-ea"/>
                <a:cs typeface="+mn-cs"/>
              </a:rPr>
              <a:t> - </a:t>
            </a:r>
            <a:r>
              <a:rPr lang="en-GB" dirty="0" err="1"/>
              <a:t>Mae’r</a:t>
            </a:r>
            <a:r>
              <a:rPr lang="en-GB" dirty="0"/>
              <a:t> </a:t>
            </a:r>
            <a:r>
              <a:rPr lang="en-GB" dirty="0" err="1"/>
              <a:t>esboniad</a:t>
            </a:r>
            <a:r>
              <a:rPr lang="en-GB" dirty="0"/>
              <a:t> </a:t>
            </a:r>
            <a:r>
              <a:rPr lang="en-GB" dirty="0" err="1"/>
              <a:t>pellach</a:t>
            </a:r>
            <a:r>
              <a:rPr lang="en-GB" dirty="0"/>
              <a:t> </a:t>
            </a:r>
            <a:r>
              <a:rPr lang="en-GB" dirty="0" err="1"/>
              <a:t>ar</a:t>
            </a:r>
            <a:r>
              <a:rPr lang="en-GB" dirty="0"/>
              <a:t> </a:t>
            </a:r>
            <a:r>
              <a:rPr lang="en-GB" dirty="0" err="1"/>
              <a:t>hyn</a:t>
            </a:r>
            <a:r>
              <a:rPr lang="en-GB" dirty="0"/>
              <a:t> </a:t>
            </a:r>
            <a:r>
              <a:rPr lang="en-GB" dirty="0" err="1"/>
              <a:t>yn</a:t>
            </a:r>
            <a:r>
              <a:rPr lang="en-GB" dirty="0"/>
              <a:t> </a:t>
            </a:r>
            <a:r>
              <a:rPr lang="en-GB" dirty="0" err="1"/>
              <a:t>nodi’r</a:t>
            </a:r>
            <a:r>
              <a:rPr lang="en-GB" dirty="0"/>
              <a:t> </a:t>
            </a:r>
            <a:r>
              <a:rPr lang="en-GB" dirty="0" err="1"/>
              <a:t>canlynol</a:t>
            </a:r>
            <a:r>
              <a:rPr lang="en-GB" dirty="0"/>
              <a:t> </a:t>
            </a:r>
            <a:r>
              <a:rPr lang="en-GB" dirty="0" err="1"/>
              <a:t>fel</a:t>
            </a:r>
            <a:r>
              <a:rPr lang="en-GB" dirty="0"/>
              <a:t> </a:t>
            </a:r>
            <a:r>
              <a:rPr lang="en-GB" dirty="0" err="1"/>
              <a:t>gwerthoedd</a:t>
            </a:r>
            <a:r>
              <a:rPr lang="en-GB" dirty="0"/>
              <a:t> </a:t>
            </a:r>
            <a:r>
              <a:rPr lang="en-GB" dirty="0" err="1"/>
              <a:t>i</a:t>
            </a:r>
            <a:r>
              <a:rPr lang="en-GB" baseline="0" dirty="0"/>
              <a:t> bob </a:t>
            </a:r>
            <a:r>
              <a:rPr lang="en-GB" baseline="0" dirty="0" err="1"/>
              <a:t>athro</a:t>
            </a:r>
            <a:r>
              <a:rPr lang="en-GB" baseline="0" dirty="0"/>
              <a:t>:</a:t>
            </a:r>
          </a:p>
          <a:p>
            <a:r>
              <a:rPr lang="en-GB" baseline="0" dirty="0"/>
              <a:t>“</a:t>
            </a:r>
            <a:r>
              <a:rPr lang="en-GB" baseline="0" dirty="0" err="1"/>
              <a:t>Bydd</a:t>
            </a:r>
            <a:r>
              <a:rPr lang="en-GB" baseline="0" dirty="0"/>
              <a:t> </a:t>
            </a:r>
            <a:r>
              <a:rPr lang="en-GB" baseline="0" dirty="0" err="1"/>
              <a:t>anghenion</a:t>
            </a:r>
            <a:r>
              <a:rPr lang="en-GB" baseline="0" dirty="0"/>
              <a:t> a </a:t>
            </a:r>
            <a:r>
              <a:rPr lang="en-GB" baseline="0" dirty="0" err="1"/>
              <a:t>hawliau</a:t>
            </a:r>
            <a:r>
              <a:rPr lang="en-GB" baseline="0" dirty="0"/>
              <a:t> </a:t>
            </a:r>
            <a:r>
              <a:rPr lang="en-GB" baseline="0" dirty="0" err="1"/>
              <a:t>dysgwyr</a:t>
            </a:r>
            <a:r>
              <a:rPr lang="en-GB" baseline="0" dirty="0"/>
              <a:t> </a:t>
            </a:r>
            <a:r>
              <a:rPr lang="en-GB" baseline="0" dirty="0" err="1"/>
              <a:t>yn</a:t>
            </a:r>
            <a:r>
              <a:rPr lang="en-GB" baseline="0" dirty="0"/>
              <a:t> </a:t>
            </a:r>
            <a:r>
              <a:rPr lang="en-GB" baseline="0" dirty="0" err="1"/>
              <a:t>ganolog</a:t>
            </a:r>
            <a:r>
              <a:rPr lang="en-GB" baseline="0" dirty="0"/>
              <a:t> ac </a:t>
            </a:r>
            <a:r>
              <a:rPr lang="en-GB" baseline="0" dirty="0" err="1"/>
              <a:t>yn</a:t>
            </a:r>
            <a:r>
              <a:rPr lang="en-GB" baseline="0" dirty="0"/>
              <a:t> </a:t>
            </a:r>
            <a:r>
              <a:rPr lang="en-GB" baseline="0" dirty="0" err="1"/>
              <a:t>cael</a:t>
            </a:r>
            <a:r>
              <a:rPr lang="en-GB" baseline="0" dirty="0"/>
              <a:t> </a:t>
            </a:r>
            <a:r>
              <a:rPr lang="en-GB" baseline="0" dirty="0" err="1"/>
              <a:t>blaenoriaeth</a:t>
            </a:r>
            <a:r>
              <a:rPr lang="en-GB" baseline="0" dirty="0"/>
              <a:t> </a:t>
            </a:r>
            <a:r>
              <a:rPr lang="en-GB" baseline="0" dirty="0" err="1"/>
              <a:t>yn</a:t>
            </a:r>
            <a:r>
              <a:rPr lang="en-GB" baseline="0" dirty="0"/>
              <a:t> null </a:t>
            </a:r>
            <a:r>
              <a:rPr lang="en-GB" baseline="0" dirty="0" err="1"/>
              <a:t>athrawon</a:t>
            </a:r>
            <a:r>
              <a:rPr lang="en-GB" baseline="0" dirty="0"/>
              <a:t> </a:t>
            </a:r>
            <a:r>
              <a:rPr lang="en-GB" baseline="0" dirty="0" err="1"/>
              <a:t>o</a:t>
            </a:r>
            <a:r>
              <a:rPr lang="en-GB" baseline="0" dirty="0"/>
              <a:t> </a:t>
            </a:r>
            <a:r>
              <a:rPr lang="en-GB" baseline="0" dirty="0" err="1"/>
              <a:t>gyflawni</a:t>
            </a:r>
            <a:r>
              <a:rPr lang="en-GB" baseline="0" dirty="0"/>
              <a:t> </a:t>
            </a:r>
            <a:r>
              <a:rPr lang="en-GB" baseline="0" dirty="0" err="1"/>
              <a:t>eu</a:t>
            </a:r>
            <a:r>
              <a:rPr lang="en-GB" baseline="0" dirty="0"/>
              <a:t> </a:t>
            </a:r>
            <a:r>
              <a:rPr lang="en-GB" baseline="0" dirty="0" err="1"/>
              <a:t>gwaith</a:t>
            </a:r>
            <a:r>
              <a:rPr lang="en-GB" baseline="0" dirty="0"/>
              <a:t>. </a:t>
            </a:r>
            <a:r>
              <a:rPr lang="en-GB" baseline="0" dirty="0" err="1"/>
              <a:t>Bydd</a:t>
            </a:r>
            <a:r>
              <a:rPr lang="en-GB" baseline="0" dirty="0"/>
              <a:t> </a:t>
            </a:r>
            <a:r>
              <a:rPr lang="en-GB" baseline="0" dirty="0" err="1"/>
              <a:t>athrawon</a:t>
            </a:r>
            <a:r>
              <a:rPr lang="en-GB" baseline="0" dirty="0"/>
              <a:t> </a:t>
            </a:r>
            <a:r>
              <a:rPr lang="en-GB" baseline="0" dirty="0" err="1"/>
              <a:t>yn</a:t>
            </a:r>
            <a:r>
              <a:rPr lang="en-GB" baseline="0" dirty="0"/>
              <a:t> </a:t>
            </a:r>
            <a:r>
              <a:rPr lang="en-GB" baseline="0" dirty="0" err="1"/>
              <a:t>arddangos</a:t>
            </a:r>
            <a:r>
              <a:rPr lang="en-GB" baseline="0" dirty="0"/>
              <a:t> </a:t>
            </a:r>
            <a:r>
              <a:rPr lang="en-GB" baseline="0" dirty="0" err="1"/>
              <a:t>disgwyliadau</a:t>
            </a:r>
            <a:r>
              <a:rPr lang="en-GB" baseline="0" dirty="0"/>
              <a:t> </a:t>
            </a:r>
            <a:r>
              <a:rPr lang="en-GB" baseline="0" dirty="0" err="1"/>
              <a:t>uchel</a:t>
            </a:r>
            <a:r>
              <a:rPr lang="en-GB" baseline="0" dirty="0"/>
              <a:t> ac </a:t>
            </a:r>
            <a:r>
              <a:rPr lang="en-GB" baseline="0" dirty="0" err="1"/>
              <a:t>ymrwymiad</a:t>
            </a:r>
            <a:r>
              <a:rPr lang="en-GB" baseline="0" dirty="0"/>
              <a:t> </a:t>
            </a:r>
            <a:r>
              <a:rPr lang="en-GB" baseline="0" dirty="0" err="1"/>
              <a:t>i</a:t>
            </a:r>
            <a:r>
              <a:rPr lang="en-GB" baseline="0" dirty="0"/>
              <a:t> </a:t>
            </a:r>
            <a:r>
              <a:rPr lang="en-GB" baseline="0" dirty="0" err="1"/>
              <a:t>gyflawniad</a:t>
            </a:r>
            <a:r>
              <a:rPr lang="en-GB" baseline="0" dirty="0"/>
              <a:t> </a:t>
            </a:r>
            <a:r>
              <a:rPr lang="en-GB" baseline="0" dirty="0" err="1"/>
              <a:t>pob</a:t>
            </a:r>
            <a:r>
              <a:rPr lang="en-GB" baseline="0" dirty="0"/>
              <a:t> </a:t>
            </a:r>
            <a:r>
              <a:rPr lang="en-GB" baseline="0" dirty="0" err="1"/>
              <a:t>dysgwr</a:t>
            </a:r>
            <a:r>
              <a:rPr lang="en-GB" baseline="0" dirty="0"/>
              <a:t>.” (</a:t>
            </a:r>
            <a:r>
              <a:rPr lang="en-GB" baseline="0" dirty="0" err="1"/>
              <a:t>t</a:t>
            </a:r>
            <a:r>
              <a:rPr lang="en-GB" baseline="0" dirty="0"/>
              <a:t>. 8)</a:t>
            </a:r>
          </a:p>
          <a:p>
            <a:endParaRPr lang="en-GB" baseline="0" dirty="0"/>
          </a:p>
          <a:p>
            <a:r>
              <a:rPr lang="en-GB" baseline="0" dirty="0" err="1"/>
              <a:t>Mae’r</a:t>
            </a:r>
            <a:r>
              <a:rPr lang="en-GB" baseline="0" dirty="0"/>
              <a:t> </a:t>
            </a:r>
            <a:r>
              <a:rPr lang="en-GB" baseline="0" dirty="0" err="1"/>
              <a:t>safonau</a:t>
            </a:r>
            <a:r>
              <a:rPr lang="en-GB" baseline="0" dirty="0"/>
              <a:t> </a:t>
            </a:r>
            <a:r>
              <a:rPr lang="en-GB" baseline="0" dirty="0" err="1"/>
              <a:t>hefyd</a:t>
            </a:r>
            <a:r>
              <a:rPr lang="en-GB" baseline="0" dirty="0"/>
              <a:t> </a:t>
            </a:r>
            <a:r>
              <a:rPr lang="en-GB" baseline="0" dirty="0" err="1"/>
              <a:t>yn</a:t>
            </a:r>
            <a:r>
              <a:rPr lang="en-GB" baseline="0" dirty="0"/>
              <a:t> </a:t>
            </a:r>
            <a:r>
              <a:rPr lang="en-GB" baseline="0" dirty="0" err="1"/>
              <a:t>disgrifio</a:t>
            </a:r>
            <a:r>
              <a:rPr lang="en-GB" baseline="0" dirty="0"/>
              <a:t> </a:t>
            </a:r>
            <a:r>
              <a:rPr lang="en-GB" baseline="0" dirty="0" err="1"/>
              <a:t>sut</a:t>
            </a:r>
            <a:r>
              <a:rPr lang="en-GB" baseline="0" dirty="0"/>
              <a:t> </a:t>
            </a:r>
            <a:r>
              <a:rPr lang="en-GB" baseline="0" dirty="0" err="1"/>
              <a:t>mae</a:t>
            </a:r>
            <a:r>
              <a:rPr lang="en-GB" baseline="0" dirty="0"/>
              <a:t> </a:t>
            </a:r>
            <a:r>
              <a:rPr lang="en-GB" baseline="0" dirty="0" err="1"/>
              <a:t>hawliau’n</a:t>
            </a:r>
            <a:r>
              <a:rPr lang="en-GB" baseline="0" dirty="0"/>
              <a:t> </a:t>
            </a:r>
            <a:r>
              <a:rPr lang="en-GB" baseline="0" dirty="0" err="1"/>
              <a:t>rhan</a:t>
            </a:r>
            <a:r>
              <a:rPr lang="en-GB" baseline="0" dirty="0"/>
              <a:t> </a:t>
            </a:r>
            <a:r>
              <a:rPr lang="en-GB" baseline="0" dirty="0" err="1"/>
              <a:t>hanfodol</a:t>
            </a:r>
            <a:r>
              <a:rPr lang="en-GB" baseline="0" dirty="0"/>
              <a:t> </a:t>
            </a:r>
            <a:r>
              <a:rPr lang="en-GB" baseline="0" dirty="0" err="1"/>
              <a:t>o</a:t>
            </a:r>
            <a:r>
              <a:rPr lang="en-GB" baseline="0" dirty="0"/>
              <a:t> </a:t>
            </a:r>
            <a:r>
              <a:rPr lang="en-GB" baseline="0" dirty="0" err="1"/>
              <a:t>arweinyddiaeth</a:t>
            </a:r>
            <a:r>
              <a:rPr lang="en-GB" baseline="0" dirty="0"/>
              <a:t> </a:t>
            </a:r>
            <a:r>
              <a:rPr lang="en-GB" baseline="0" dirty="0" err="1"/>
              <a:t>ysgol</a:t>
            </a:r>
            <a:r>
              <a:rPr lang="en-GB" baseline="0" dirty="0"/>
              <a:t> a dull </a:t>
            </a:r>
            <a:r>
              <a:rPr lang="en-GB" baseline="0" dirty="0" err="1"/>
              <a:t>gweithredu</a:t>
            </a:r>
            <a:r>
              <a:rPr lang="en-GB" baseline="0" dirty="0"/>
              <a:t> </a:t>
            </a:r>
            <a:r>
              <a:rPr lang="en-GB" baseline="0" dirty="0" err="1"/>
              <a:t>ysgol</a:t>
            </a:r>
            <a:r>
              <a:rPr lang="en-GB" baseline="0" dirty="0"/>
              <a:t> </a:t>
            </a:r>
            <a:r>
              <a:rPr lang="en-GB" baseline="0" dirty="0" err="1"/>
              <a:t>gyfan</a:t>
            </a:r>
            <a:r>
              <a:rPr lang="en-GB" baseline="0" dirty="0"/>
              <a:t>, </a:t>
            </a:r>
            <a:r>
              <a:rPr lang="en-GB" baseline="0" dirty="0" err="1"/>
              <a:t>yn</a:t>
            </a:r>
            <a:r>
              <a:rPr lang="en-GB" baseline="0" dirty="0"/>
              <a:t> </a:t>
            </a:r>
            <a:r>
              <a:rPr lang="en-GB" baseline="0" dirty="0" err="1"/>
              <a:t>y</a:t>
            </a:r>
            <a:r>
              <a:rPr lang="en-GB" baseline="0" dirty="0"/>
              <a:t> </a:t>
            </a:r>
            <a:r>
              <a:rPr lang="en-GB" b="1" baseline="0" dirty="0" err="1"/>
              <a:t>Disgrifiwr</a:t>
            </a:r>
            <a:r>
              <a:rPr lang="en-GB" b="1" baseline="0" dirty="0"/>
              <a:t> </a:t>
            </a:r>
            <a:r>
              <a:rPr lang="en-GB" b="1" baseline="0" dirty="0" err="1"/>
              <a:t>arweinyddiaeth</a:t>
            </a:r>
            <a:r>
              <a:rPr lang="en-GB" b="1" baseline="0" dirty="0"/>
              <a:t> </a:t>
            </a:r>
            <a:r>
              <a:rPr lang="en-GB" b="1" baseline="0" dirty="0" err="1"/>
              <a:t>ffurfiol</a:t>
            </a:r>
            <a:r>
              <a:rPr lang="en-GB" b="1" baseline="0" dirty="0"/>
              <a:t> </a:t>
            </a:r>
            <a:r>
              <a:rPr lang="en-GB" b="1" baseline="0" dirty="0" err="1"/>
              <a:t>hynod</a:t>
            </a:r>
            <a:r>
              <a:rPr lang="en-GB" b="1" baseline="0" dirty="0"/>
              <a:t> </a:t>
            </a:r>
            <a:r>
              <a:rPr lang="en-GB" b="1" baseline="0" dirty="0" err="1"/>
              <a:t>effeithiol</a:t>
            </a:r>
            <a:r>
              <a:rPr lang="en-GB" b="1" baseline="0" dirty="0"/>
              <a:t> a </a:t>
            </a:r>
            <a:r>
              <a:rPr lang="en-GB" b="1" baseline="0" dirty="0" err="1"/>
              <a:t>gynhelir</a:t>
            </a:r>
            <a:r>
              <a:rPr lang="en-GB" b="1" baseline="0" dirty="0"/>
              <a:t> (t.80):</a:t>
            </a:r>
          </a:p>
          <a:p>
            <a:r>
              <a:rPr lang="en-GB" b="0" baseline="0" dirty="0"/>
              <a:t>“Mae </a:t>
            </a:r>
            <a:r>
              <a:rPr lang="en-GB" b="0" baseline="0" dirty="0" err="1"/>
              <a:t>hawliau</a:t>
            </a:r>
            <a:r>
              <a:rPr lang="en-GB" b="0" baseline="0" dirty="0"/>
              <a:t> ac </a:t>
            </a:r>
            <a:r>
              <a:rPr lang="en-GB" b="0" baseline="0" dirty="0" err="1"/>
              <a:t>anghenion</a:t>
            </a:r>
            <a:r>
              <a:rPr lang="en-GB" b="0" baseline="0" dirty="0"/>
              <a:t> </a:t>
            </a:r>
            <a:r>
              <a:rPr lang="en-GB" b="0" baseline="0" dirty="0" err="1"/>
              <a:t>dysgwyr</a:t>
            </a:r>
            <a:r>
              <a:rPr lang="en-GB" b="0" baseline="0" dirty="0"/>
              <a:t> </a:t>
            </a:r>
            <a:r>
              <a:rPr lang="en-GB" b="0" baseline="0" dirty="0" err="1"/>
              <a:t>yn</a:t>
            </a:r>
            <a:r>
              <a:rPr lang="en-GB" b="0" baseline="0" dirty="0"/>
              <a:t> </a:t>
            </a:r>
            <a:r>
              <a:rPr lang="en-GB" b="0" baseline="0" dirty="0" err="1"/>
              <a:t>rhan</a:t>
            </a:r>
            <a:r>
              <a:rPr lang="en-GB" b="0" baseline="0" dirty="0"/>
              <a:t> </a:t>
            </a:r>
            <a:r>
              <a:rPr lang="en-GB" b="0" baseline="0" dirty="0" err="1"/>
              <a:t>hanfodol</a:t>
            </a:r>
            <a:r>
              <a:rPr lang="en-GB" b="0" baseline="0" dirty="0"/>
              <a:t> </a:t>
            </a:r>
            <a:r>
              <a:rPr lang="en-GB" b="0" baseline="0" dirty="0" err="1"/>
              <a:t>o</a:t>
            </a:r>
            <a:r>
              <a:rPr lang="en-GB" b="0" baseline="0" dirty="0"/>
              <a:t> </a:t>
            </a:r>
            <a:r>
              <a:rPr lang="en-GB" b="0" baseline="0" dirty="0" err="1"/>
              <a:t>holl</a:t>
            </a:r>
            <a:r>
              <a:rPr lang="en-GB" b="0" baseline="0" dirty="0"/>
              <a:t> </a:t>
            </a:r>
            <a:r>
              <a:rPr lang="en-GB" b="0" baseline="0" dirty="0" err="1"/>
              <a:t>waith</a:t>
            </a:r>
            <a:r>
              <a:rPr lang="en-GB" b="0" baseline="0" dirty="0"/>
              <a:t> yr </a:t>
            </a:r>
            <a:r>
              <a:rPr lang="en-GB" b="0" baseline="0" dirty="0" err="1"/>
              <a:t>ysgol</a:t>
            </a:r>
            <a:r>
              <a:rPr lang="en-GB" b="0" baseline="0" dirty="0"/>
              <a:t>, </a:t>
            </a:r>
            <a:r>
              <a:rPr lang="en-GB" b="0" baseline="0" dirty="0" err="1"/>
              <a:t>gan</a:t>
            </a:r>
            <a:r>
              <a:rPr lang="en-GB" b="0" baseline="0" dirty="0"/>
              <a:t> </a:t>
            </a:r>
            <a:r>
              <a:rPr lang="en-GB" b="0" baseline="0" dirty="0" err="1"/>
              <a:t>sicrhau</a:t>
            </a:r>
            <a:r>
              <a:rPr lang="en-GB" b="0" baseline="0" dirty="0"/>
              <a:t> </a:t>
            </a:r>
            <a:r>
              <a:rPr lang="en-GB" b="0" baseline="0" dirty="0" err="1"/>
              <a:t>bod</a:t>
            </a:r>
            <a:r>
              <a:rPr lang="en-GB" b="0" baseline="0" dirty="0"/>
              <a:t> </a:t>
            </a:r>
            <a:r>
              <a:rPr lang="en-GB" b="0" baseline="0" dirty="0" err="1"/>
              <a:t>pob</a:t>
            </a:r>
            <a:r>
              <a:rPr lang="en-GB" b="0" baseline="0" dirty="0"/>
              <a:t> </a:t>
            </a:r>
            <a:r>
              <a:rPr lang="en-GB" b="0" baseline="0" dirty="0" err="1"/>
              <a:t>dysgwr</a:t>
            </a:r>
            <a:r>
              <a:rPr lang="en-GB" b="0" baseline="0" dirty="0"/>
              <a:t> </a:t>
            </a:r>
            <a:r>
              <a:rPr lang="en-GB" b="0" baseline="0" dirty="0" err="1"/>
              <a:t>yn</a:t>
            </a:r>
            <a:r>
              <a:rPr lang="en-GB" b="0" baseline="0" dirty="0"/>
              <a:t> </a:t>
            </a:r>
            <a:r>
              <a:rPr lang="en-GB" b="0" baseline="0" dirty="0" err="1"/>
              <a:t>elwa</a:t>
            </a:r>
            <a:r>
              <a:rPr lang="en-GB" b="0" baseline="0" dirty="0"/>
              <a:t> </a:t>
            </a:r>
            <a:r>
              <a:rPr lang="en-GB" b="0" baseline="0" dirty="0" err="1"/>
              <a:t>o</a:t>
            </a:r>
            <a:r>
              <a:rPr lang="en-GB" b="0" baseline="0" dirty="0"/>
              <a:t> </a:t>
            </a:r>
            <a:r>
              <a:rPr lang="en-GB" b="0" baseline="0" dirty="0" err="1"/>
              <a:t>fedru</a:t>
            </a:r>
            <a:r>
              <a:rPr lang="en-GB" b="0" baseline="0" dirty="0"/>
              <a:t> </a:t>
            </a:r>
            <a:r>
              <a:rPr lang="en-GB" b="0" baseline="0" dirty="0" err="1"/>
              <a:t>hawlio’r</a:t>
            </a:r>
            <a:r>
              <a:rPr lang="en-GB" b="0" baseline="0" dirty="0"/>
              <a:t> </a:t>
            </a:r>
            <a:r>
              <a:rPr lang="en-GB" b="0" baseline="0" dirty="0" err="1"/>
              <a:t>profiad</a:t>
            </a:r>
            <a:r>
              <a:rPr lang="en-GB" b="0" baseline="0" dirty="0"/>
              <a:t> </a:t>
            </a:r>
            <a:r>
              <a:rPr lang="en-GB" b="0" baseline="0" dirty="0" err="1"/>
              <a:t>gorau</a:t>
            </a:r>
            <a:r>
              <a:rPr lang="en-GB" b="0" baseline="0" dirty="0"/>
              <a:t> </a:t>
            </a:r>
            <a:r>
              <a:rPr lang="en-GB" b="0" baseline="0" dirty="0" err="1"/>
              <a:t>posibl</a:t>
            </a:r>
            <a:r>
              <a:rPr lang="en-GB" b="0" baseline="0" dirty="0"/>
              <a:t> </a:t>
            </a:r>
            <a:r>
              <a:rPr lang="en-GB" b="0" baseline="0" dirty="0" err="1"/>
              <a:t>o</a:t>
            </a:r>
            <a:r>
              <a:rPr lang="en-GB" b="0" baseline="0" dirty="0"/>
              <a:t> </a:t>
            </a:r>
            <a:r>
              <a:rPr lang="en-GB" b="0" baseline="0" dirty="0" err="1"/>
              <a:t>addysgu</a:t>
            </a:r>
            <a:r>
              <a:rPr lang="en-GB" b="0" baseline="0" dirty="0"/>
              <a:t> </a:t>
            </a:r>
            <a:r>
              <a:rPr lang="en-GB" b="0" baseline="0" dirty="0" err="1"/>
              <a:t>yng</a:t>
            </a:r>
            <a:r>
              <a:rPr lang="en-GB" b="0" baseline="0" dirty="0"/>
              <a:t> </a:t>
            </a:r>
            <a:r>
              <a:rPr lang="en-GB" b="0" baseline="0" dirty="0" err="1"/>
              <a:t>Nghymru</a:t>
            </a:r>
            <a:r>
              <a:rPr lang="en-GB" b="0" baseline="0" dirty="0"/>
              <a:t>.”</a:t>
            </a:r>
            <a:endParaRPr lang="en-GB" b="0" dirty="0"/>
          </a:p>
        </p:txBody>
      </p:sp>
      <p:sp>
        <p:nvSpPr>
          <p:cNvPr id="4" name="Slide Number Placeholder 3"/>
          <p:cNvSpPr>
            <a:spLocks noGrp="1"/>
          </p:cNvSpPr>
          <p:nvPr>
            <p:ph type="sldNum" sz="quarter" idx="10"/>
          </p:nvPr>
        </p:nvSpPr>
        <p:spPr/>
        <p:txBody>
          <a:bodyPr/>
          <a:lstStyle/>
          <a:p>
            <a:fld id="{DFE19FFE-CFB6-4989-9E57-3B559C25B546}" type="slidenum">
              <a:rPr lang="en-GB" smtClean="0"/>
              <a:pPr/>
              <a:t>9</a:t>
            </a:fld>
            <a:endParaRPr lang="en-GB"/>
          </a:p>
        </p:txBody>
      </p:sp>
    </p:spTree>
    <p:extLst>
      <p:ext uri="{BB962C8B-B14F-4D97-AF65-F5344CB8AC3E}">
        <p14:creationId xmlns:p14="http://schemas.microsoft.com/office/powerpoint/2010/main" val="356515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3748464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1136900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110294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2" name="Shape 22"/>
          <p:cNvSpPr>
            <a:spLocks noGrp="1"/>
          </p:cNvSpPr>
          <p:nvPr>
            <p:ph type="body" idx="1"/>
          </p:nvPr>
        </p:nvSpPr>
        <p:spPr>
          <a:xfrm>
            <a:off x="266932" y="1331366"/>
            <a:ext cx="5590193" cy="4845598"/>
          </a:xfrm>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3" name="Shape 23"/>
          <p:cNvSpPr>
            <a:spLocks noGrp="1"/>
          </p:cNvSpPr>
          <p:nvPr>
            <p:ph type="sldNum" sz="quarter" idx="2"/>
          </p:nvPr>
        </p:nvSpPr>
        <p:spPr>
          <a:prstGeom prst="rect">
            <a:avLst/>
          </a:prstGeom>
        </p:spPr>
        <p:txBody>
          <a:bodyPr/>
          <a:lstStyle/>
          <a:p>
            <a:pPr lvl="0"/>
            <a:fld id="{86CB4B4D-7CA3-9044-876B-883B54F8677D}" type="slidenum">
              <a:rPr/>
              <a:pPr lvl="0"/>
              <a:t>‹#›</a:t>
            </a:fld>
            <a:endParaRPr/>
          </a:p>
        </p:txBody>
      </p:sp>
      <p:grpSp>
        <p:nvGrpSpPr>
          <p:cNvPr id="26" name="Group 26"/>
          <p:cNvGrpSpPr/>
          <p:nvPr/>
        </p:nvGrpSpPr>
        <p:grpSpPr>
          <a:xfrm>
            <a:off x="266929" y="0"/>
            <a:ext cx="11925072" cy="1331368"/>
            <a:chOff x="0" y="0"/>
            <a:chExt cx="8943802" cy="1331366"/>
          </a:xfrm>
        </p:grpSpPr>
        <p:pic>
          <p:nvPicPr>
            <p:cNvPr id="24" name="image1.png"/>
            <p:cNvPicPr/>
            <p:nvPr/>
          </p:nvPicPr>
          <p:blipFill>
            <a:blip r:embed="rId2" cstate="print">
              <a:extLst/>
            </a:blip>
            <a:srcRect r="15548" b="38631"/>
            <a:stretch>
              <a:fillRect/>
            </a:stretch>
          </p:blipFill>
          <p:spPr>
            <a:xfrm>
              <a:off x="-1" y="226837"/>
              <a:ext cx="5827137" cy="687563"/>
            </a:xfrm>
            <a:prstGeom prst="rect">
              <a:avLst/>
            </a:prstGeom>
            <a:ln w="12700" cap="flat">
              <a:noFill/>
              <a:miter lim="400000"/>
            </a:ln>
            <a:effectLst/>
          </p:spPr>
        </p:pic>
        <p:pic>
          <p:nvPicPr>
            <p:cNvPr id="25" name="image2.jpg"/>
            <p:cNvPicPr/>
            <p:nvPr/>
          </p:nvPicPr>
          <p:blipFill>
            <a:blip r:embed="rId3" cstate="print">
              <a:extLst/>
            </a:blip>
            <a:srcRect l="16392" t="9297" r="17879" b="13347"/>
            <a:stretch>
              <a:fillRect/>
            </a:stretch>
          </p:blipFill>
          <p:spPr>
            <a:xfrm>
              <a:off x="7343602" y="0"/>
              <a:ext cx="1600201" cy="1331368"/>
            </a:xfrm>
            <a:prstGeom prst="rect">
              <a:avLst/>
            </a:prstGeom>
            <a:ln w="12700" cap="flat">
              <a:noFill/>
              <a:miter lim="400000"/>
            </a:ln>
            <a:effectLst/>
          </p:spPr>
        </p:pic>
      </p:grpSp>
    </p:spTree>
    <p:extLst>
      <p:ext uri="{BB962C8B-B14F-4D97-AF65-F5344CB8AC3E}">
        <p14:creationId xmlns:p14="http://schemas.microsoft.com/office/powerpoint/2010/main" val="36731871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932" y="1331367"/>
            <a:ext cx="5590193" cy="4845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0797" y="1331367"/>
            <a:ext cx="5726129" cy="4845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F6F5E0-BAA0-4677-A32C-D834D31365FE}"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0EDCD2-FA09-4CA8-8D55-609EC1077AC0}" type="slidenum">
              <a:rPr lang="en-GB" smtClean="0"/>
              <a:pPr/>
              <a:t>‹#›</a:t>
            </a:fld>
            <a:endParaRPr lang="en-GB"/>
          </a:p>
        </p:txBody>
      </p:sp>
      <p:grpSp>
        <p:nvGrpSpPr>
          <p:cNvPr id="9" name="Group 8"/>
          <p:cNvGrpSpPr/>
          <p:nvPr userDrawn="1"/>
        </p:nvGrpSpPr>
        <p:grpSpPr>
          <a:xfrm>
            <a:off x="266931" y="1"/>
            <a:ext cx="11925069" cy="1331367"/>
            <a:chOff x="200198" y="0"/>
            <a:chExt cx="8943802" cy="1331367"/>
          </a:xfrm>
        </p:grpSpPr>
        <p:pic>
          <p:nvPicPr>
            <p:cNvPr id="10" name="Picture 9"/>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5548" b="38631"/>
            <a:stretch/>
          </p:blipFill>
          <p:spPr bwMode="auto">
            <a:xfrm>
              <a:off x="200198" y="226837"/>
              <a:ext cx="5827135" cy="6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6392" t="9297" r="17879" b="13348"/>
            <a:stretch/>
          </p:blipFill>
          <p:spPr>
            <a:xfrm>
              <a:off x="7543800" y="0"/>
              <a:ext cx="1600200" cy="1331367"/>
            </a:xfrm>
            <a:prstGeom prst="rect">
              <a:avLst/>
            </a:prstGeom>
          </p:spPr>
        </p:pic>
      </p:grpSp>
    </p:spTree>
    <p:extLst>
      <p:ext uri="{BB962C8B-B14F-4D97-AF65-F5344CB8AC3E}">
        <p14:creationId xmlns:p14="http://schemas.microsoft.com/office/powerpoint/2010/main" val="3592660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932" y="1331367"/>
            <a:ext cx="5590193" cy="4845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0797" y="1331367"/>
            <a:ext cx="5726129" cy="4845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F6F5E0-BAA0-4677-A32C-D834D31365FE}"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0EDCD2-FA09-4CA8-8D55-609EC1077AC0}" type="slidenum">
              <a:rPr lang="en-GB" smtClean="0"/>
              <a:pPr/>
              <a:t>‹#›</a:t>
            </a:fld>
            <a:endParaRPr lang="en-GB"/>
          </a:p>
        </p:txBody>
      </p:sp>
      <p:grpSp>
        <p:nvGrpSpPr>
          <p:cNvPr id="9" name="Group 8"/>
          <p:cNvGrpSpPr/>
          <p:nvPr userDrawn="1"/>
        </p:nvGrpSpPr>
        <p:grpSpPr>
          <a:xfrm>
            <a:off x="266931" y="1"/>
            <a:ext cx="11925069" cy="1331367"/>
            <a:chOff x="200198" y="0"/>
            <a:chExt cx="8943802" cy="1331367"/>
          </a:xfrm>
        </p:grpSpPr>
        <p:pic>
          <p:nvPicPr>
            <p:cNvPr id="10" name="Picture 9"/>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5548" b="38631"/>
            <a:stretch/>
          </p:blipFill>
          <p:spPr bwMode="auto">
            <a:xfrm>
              <a:off x="200198" y="226837"/>
              <a:ext cx="5827135" cy="6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6392" t="9297" r="17879" b="13348"/>
            <a:stretch/>
          </p:blipFill>
          <p:spPr>
            <a:xfrm>
              <a:off x="7543800" y="0"/>
              <a:ext cx="1600200" cy="1331367"/>
            </a:xfrm>
            <a:prstGeom prst="rect">
              <a:avLst/>
            </a:prstGeom>
          </p:spPr>
        </p:pic>
      </p:grpSp>
    </p:spTree>
    <p:extLst>
      <p:ext uri="{BB962C8B-B14F-4D97-AF65-F5344CB8AC3E}">
        <p14:creationId xmlns:p14="http://schemas.microsoft.com/office/powerpoint/2010/main" val="3666889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932" y="1331367"/>
            <a:ext cx="5590193" cy="4845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0797" y="1331367"/>
            <a:ext cx="5726129" cy="48455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F6F5E0-BAA0-4677-A32C-D834D31365FE}"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0EDCD2-FA09-4CA8-8D55-609EC1077AC0}" type="slidenum">
              <a:rPr lang="en-GB" smtClean="0"/>
              <a:pPr/>
              <a:t>‹#›</a:t>
            </a:fld>
            <a:endParaRPr lang="en-GB"/>
          </a:p>
        </p:txBody>
      </p:sp>
      <p:grpSp>
        <p:nvGrpSpPr>
          <p:cNvPr id="9" name="Group 8"/>
          <p:cNvGrpSpPr/>
          <p:nvPr userDrawn="1"/>
        </p:nvGrpSpPr>
        <p:grpSpPr>
          <a:xfrm>
            <a:off x="266931" y="1"/>
            <a:ext cx="11925069" cy="1331367"/>
            <a:chOff x="200198" y="0"/>
            <a:chExt cx="8943802" cy="1331367"/>
          </a:xfrm>
        </p:grpSpPr>
        <p:pic>
          <p:nvPicPr>
            <p:cNvPr id="10" name="Picture 9"/>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5548" b="38631"/>
            <a:stretch/>
          </p:blipFill>
          <p:spPr bwMode="auto">
            <a:xfrm>
              <a:off x="200198" y="226837"/>
              <a:ext cx="5827135" cy="6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6392" t="9297" r="17879" b="13348"/>
            <a:stretch/>
          </p:blipFill>
          <p:spPr>
            <a:xfrm>
              <a:off x="7543800" y="0"/>
              <a:ext cx="1600200" cy="1331367"/>
            </a:xfrm>
            <a:prstGeom prst="rect">
              <a:avLst/>
            </a:prstGeom>
          </p:spPr>
        </p:pic>
      </p:grpSp>
    </p:spTree>
    <p:extLst>
      <p:ext uri="{BB962C8B-B14F-4D97-AF65-F5344CB8AC3E}">
        <p14:creationId xmlns:p14="http://schemas.microsoft.com/office/powerpoint/2010/main" val="518324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301716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93258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283033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2854694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4121690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1323961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401560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5554A7-BC5C-468E-BE00-62B95ABE0873}" type="datetimeFigureOut">
              <a:rPr lang="en-GB" smtClean="0"/>
              <a:pPr/>
              <a:t>13/09/2018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59D164-F679-44E0-B666-C8A57C414879}" type="slidenum">
              <a:rPr lang="en-GB" smtClean="0"/>
              <a:pPr/>
              <a:t>‹#›</a:t>
            </a:fld>
            <a:endParaRPr lang="en-GB"/>
          </a:p>
        </p:txBody>
      </p:sp>
    </p:spTree>
    <p:extLst>
      <p:ext uri="{BB962C8B-B14F-4D97-AF65-F5344CB8AC3E}">
        <p14:creationId xmlns:p14="http://schemas.microsoft.com/office/powerpoint/2010/main" val="3917016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554A7-BC5C-468E-BE00-62B95ABE0873}" type="datetimeFigureOut">
              <a:rPr lang="en-GB" smtClean="0"/>
              <a:pPr/>
              <a:t>13/09/2018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9D164-F679-44E0-B666-C8A57C414879}" type="slidenum">
              <a:rPr lang="en-GB" smtClean="0"/>
              <a:pPr/>
              <a:t>‹#›</a:t>
            </a:fld>
            <a:endParaRPr lang="en-GB"/>
          </a:p>
        </p:txBody>
      </p:sp>
    </p:spTree>
    <p:extLst>
      <p:ext uri="{BB962C8B-B14F-4D97-AF65-F5344CB8AC3E}">
        <p14:creationId xmlns:p14="http://schemas.microsoft.com/office/powerpoint/2010/main" val="966445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WSpfLMV3_sA"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0cQqjWlVp8k"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BNMjPirPNpo"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file:////https/::www.youtube.com:embed:7bF5s4J195I" TargetMode="Externa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Dcupw8mR-OE"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www.childcomwales.org.uk/our-work/resources/right-way-childrens-rights-approach-wales/"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www.complantcymru.org.uk/y-ffordd-gywir-2/"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hyperlink" Target="mailto:post@childcomwales.org.uk" TargetMode="External"/><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hyperlink" Target="http://www.complantcymru.org.uk/" TargetMode="External"/><Relationship Id="rId4" Type="http://schemas.openxmlformats.org/officeDocument/2006/relationships/hyperlink" Target="https://www.facebook.com/childcomwale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learning.gov.wales/docs/learningwales/publications/170901-professional-standards-for-teaching-and-leadership-en.pdf"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p:nvPr>
        </p:nvSpPr>
        <p:spPr>
          <a:xfrm>
            <a:off x="1563932" y="1873628"/>
            <a:ext cx="7829550" cy="2678022"/>
          </a:xfrm>
          <a:prstGeom prst="rect">
            <a:avLst/>
          </a:prstGeom>
        </p:spPr>
        <p:txBody>
          <a:bodyPr>
            <a:normAutofit fontScale="90000"/>
          </a:bodyPr>
          <a:lstStyle/>
          <a:p>
            <a:br>
              <a:rPr sz="2160" dirty="0"/>
            </a:br>
            <a:br>
              <a:rPr sz="2160" dirty="0"/>
            </a:br>
            <a:br>
              <a:rPr sz="2160" dirty="0"/>
            </a:br>
            <a:br>
              <a:rPr sz="2160" dirty="0"/>
            </a:br>
            <a:br>
              <a:rPr sz="2160" dirty="0"/>
            </a:br>
            <a:br>
              <a:rPr sz="2160" dirty="0"/>
            </a:br>
            <a:br>
              <a:rPr sz="2160" dirty="0"/>
            </a:br>
            <a:br>
              <a:rPr lang="en-GB" sz="2160" dirty="0"/>
            </a:br>
            <a:br>
              <a:rPr lang="en-GB" sz="2160" dirty="0"/>
            </a:br>
            <a:br>
              <a:rPr lang="en-GB" sz="3600" b="1" dirty="0">
                <a:solidFill>
                  <a:srgbClr val="E5387D"/>
                </a:solidFill>
              </a:rPr>
            </a:br>
            <a:br>
              <a:rPr lang="en-GB" sz="3600" b="1" dirty="0">
                <a:solidFill>
                  <a:srgbClr val="E5387D"/>
                </a:solidFill>
              </a:rPr>
            </a:br>
            <a:br>
              <a:rPr lang="en-GB" sz="3600" dirty="0"/>
            </a:br>
            <a:br>
              <a:rPr lang="en-GB" sz="800" dirty="0"/>
            </a:br>
            <a:br>
              <a:rPr lang="en-GB" sz="800" dirty="0"/>
            </a:br>
            <a:br>
              <a:rPr sz="840" b="1" dirty="0"/>
            </a:br>
            <a:endParaRPr sz="840" b="1" dirty="0"/>
          </a:p>
        </p:txBody>
      </p:sp>
      <p:sp>
        <p:nvSpPr>
          <p:cNvPr id="56" name="Shape 56"/>
          <p:cNvSpPr>
            <a:spLocks noGrp="1"/>
          </p:cNvSpPr>
          <p:nvPr>
            <p:ph type="body" idx="1"/>
          </p:nvPr>
        </p:nvSpPr>
        <p:spPr>
          <a:xfrm>
            <a:off x="6228146" y="4100190"/>
            <a:ext cx="5113126" cy="2198659"/>
          </a:xfrm>
          <a:prstGeom prst="rect">
            <a:avLst/>
          </a:prstGeom>
        </p:spPr>
        <p:txBody>
          <a:bodyPr>
            <a:normAutofit fontScale="92500" lnSpcReduction="20000"/>
          </a:bodyPr>
          <a:lstStyle/>
          <a:p>
            <a:pPr lvl="0">
              <a:defRPr sz="1800"/>
            </a:pPr>
            <a:endParaRPr sz="2000" dirty="0"/>
          </a:p>
          <a:p>
            <a:pPr algn="r">
              <a:spcBef>
                <a:spcPts val="1400"/>
              </a:spcBef>
              <a:defRPr sz="1800"/>
            </a:pPr>
            <a:endParaRPr lang="en-GB" sz="2000" dirty="0"/>
          </a:p>
          <a:p>
            <a:pPr algn="r">
              <a:spcBef>
                <a:spcPts val="1400"/>
              </a:spcBef>
              <a:defRPr sz="1800"/>
            </a:pPr>
            <a:endParaRPr lang="en-GB" sz="2800" dirty="0"/>
          </a:p>
          <a:p>
            <a:pPr algn="r">
              <a:spcBef>
                <a:spcPts val="1400"/>
              </a:spcBef>
              <a:defRPr sz="1800"/>
            </a:pPr>
            <a:r>
              <a:rPr sz="2800" dirty="0" err="1">
                <a:solidFill>
                  <a:srgbClr val="DE0058"/>
                </a:solidFill>
              </a:rPr>
              <a:t>Comisiynydd</a:t>
            </a:r>
            <a:r>
              <a:rPr sz="2800" dirty="0">
                <a:solidFill>
                  <a:srgbClr val="DE0058"/>
                </a:solidFill>
              </a:rPr>
              <a:t> Plant Cymru</a:t>
            </a:r>
            <a:endParaRPr lang="en-GB" sz="2800" dirty="0">
              <a:solidFill>
                <a:srgbClr val="DE0058"/>
              </a:solidFill>
            </a:endParaRPr>
          </a:p>
          <a:p>
            <a:pPr algn="r">
              <a:spcBef>
                <a:spcPts val="1400"/>
              </a:spcBef>
              <a:defRPr sz="1800"/>
            </a:pPr>
            <a:r>
              <a:rPr lang="en-GB" sz="2800" dirty="0"/>
              <a:t>Children’s Commissioner for Wales</a:t>
            </a:r>
            <a:r>
              <a:rPr sz="2800" dirty="0"/>
              <a:t> </a:t>
            </a:r>
          </a:p>
        </p:txBody>
      </p:sp>
      <p:pic>
        <p:nvPicPr>
          <p:cNvPr id="57" name="image2.jpg"/>
          <p:cNvPicPr/>
          <p:nvPr/>
        </p:nvPicPr>
        <p:blipFill>
          <a:blip r:embed="rId3" cstate="print">
            <a:extLst/>
          </a:blip>
          <a:srcRect l="16392" t="9297" r="17879" b="13347"/>
          <a:stretch>
            <a:fillRect/>
          </a:stretch>
        </p:blipFill>
        <p:spPr>
          <a:xfrm>
            <a:off x="8784709" y="355922"/>
            <a:ext cx="2551813" cy="1950892"/>
          </a:xfrm>
          <a:prstGeom prst="rect">
            <a:avLst/>
          </a:prstGeom>
          <a:ln w="12700">
            <a:miter lim="400000"/>
          </a:ln>
        </p:spPr>
      </p:pic>
      <p:sp>
        <p:nvSpPr>
          <p:cNvPr id="3" name="TextBox 2"/>
          <p:cNvSpPr txBox="1"/>
          <p:nvPr/>
        </p:nvSpPr>
        <p:spPr>
          <a:xfrm>
            <a:off x="966774" y="2103121"/>
            <a:ext cx="10369748" cy="2308324"/>
          </a:xfrm>
          <a:prstGeom prst="rect">
            <a:avLst/>
          </a:prstGeom>
          <a:noFill/>
        </p:spPr>
        <p:txBody>
          <a:bodyPr wrap="square" rtlCol="0">
            <a:spAutoFit/>
          </a:bodyPr>
          <a:lstStyle/>
          <a:p>
            <a:r>
              <a:rPr lang="en-GB" sz="3600" b="1" dirty="0">
                <a:solidFill>
                  <a:srgbClr val="D0004B"/>
                </a:solidFill>
              </a:rPr>
              <a:t>Y </a:t>
            </a:r>
            <a:r>
              <a:rPr lang="en-GB" sz="3600" b="1" dirty="0" err="1">
                <a:solidFill>
                  <a:srgbClr val="D0004B"/>
                </a:solidFill>
              </a:rPr>
              <a:t>Ffordd</a:t>
            </a:r>
            <a:r>
              <a:rPr lang="en-GB" sz="3600" b="1" dirty="0">
                <a:solidFill>
                  <a:srgbClr val="D0004B"/>
                </a:solidFill>
              </a:rPr>
              <a:t> </a:t>
            </a:r>
            <a:r>
              <a:rPr lang="en-GB" sz="3600" b="1" dirty="0" err="1">
                <a:solidFill>
                  <a:srgbClr val="D0004B"/>
                </a:solidFill>
              </a:rPr>
              <a:t>Gywir</a:t>
            </a:r>
            <a:r>
              <a:rPr lang="en-GB" sz="3600" b="1" dirty="0">
                <a:solidFill>
                  <a:srgbClr val="D0004B"/>
                </a:solidFill>
              </a:rPr>
              <a:t>: Dull </a:t>
            </a:r>
            <a:r>
              <a:rPr lang="en-GB" sz="3600" b="1" dirty="0" err="1">
                <a:solidFill>
                  <a:srgbClr val="D0004B"/>
                </a:solidFill>
              </a:rPr>
              <a:t>Gweithredu</a:t>
            </a:r>
            <a:r>
              <a:rPr lang="en-GB" sz="3600" b="1" dirty="0">
                <a:solidFill>
                  <a:srgbClr val="D0004B"/>
                </a:solidFill>
              </a:rPr>
              <a:t> </a:t>
            </a:r>
            <a:r>
              <a:rPr lang="en-GB" sz="3600" b="1" dirty="0" err="1">
                <a:solidFill>
                  <a:srgbClr val="D0004B"/>
                </a:solidFill>
              </a:rPr>
              <a:t>seiliedig</a:t>
            </a:r>
            <a:r>
              <a:rPr lang="en-GB" sz="3600" b="1" dirty="0">
                <a:solidFill>
                  <a:srgbClr val="D0004B"/>
                </a:solidFill>
              </a:rPr>
              <a:t> </a:t>
            </a:r>
            <a:r>
              <a:rPr lang="en-GB" sz="3600" b="1" dirty="0" err="1">
                <a:solidFill>
                  <a:srgbClr val="D0004B"/>
                </a:solidFill>
              </a:rPr>
              <a:t>ar</a:t>
            </a:r>
            <a:r>
              <a:rPr lang="en-GB" sz="3600" b="1" dirty="0">
                <a:solidFill>
                  <a:srgbClr val="D0004B"/>
                </a:solidFill>
              </a:rPr>
              <a:t> </a:t>
            </a:r>
            <a:r>
              <a:rPr lang="en-GB" sz="3600" b="1" dirty="0" err="1">
                <a:solidFill>
                  <a:srgbClr val="D0004B"/>
                </a:solidFill>
              </a:rPr>
              <a:t>Hawliau</a:t>
            </a:r>
            <a:r>
              <a:rPr lang="en-GB" sz="3600" b="1" dirty="0">
                <a:solidFill>
                  <a:srgbClr val="D0004B"/>
                </a:solidFill>
              </a:rPr>
              <a:t> Plant </a:t>
            </a:r>
            <a:r>
              <a:rPr lang="en-GB" sz="3600" b="1" dirty="0" err="1">
                <a:solidFill>
                  <a:srgbClr val="D0004B"/>
                </a:solidFill>
              </a:rPr>
              <a:t>i</a:t>
            </a:r>
            <a:r>
              <a:rPr lang="en-GB" sz="3600" b="1" dirty="0">
                <a:solidFill>
                  <a:srgbClr val="D0004B"/>
                </a:solidFill>
              </a:rPr>
              <a:t> Addysg </a:t>
            </a:r>
            <a:r>
              <a:rPr lang="en-GB" sz="3600" b="1" dirty="0" err="1">
                <a:solidFill>
                  <a:srgbClr val="D0004B"/>
                </a:solidFill>
              </a:rPr>
              <a:t>yng</a:t>
            </a:r>
            <a:r>
              <a:rPr lang="en-GB" sz="3600" b="1" dirty="0">
                <a:solidFill>
                  <a:srgbClr val="D0004B"/>
                </a:solidFill>
              </a:rPr>
              <a:t> </a:t>
            </a:r>
            <a:r>
              <a:rPr lang="en-GB" sz="3600" b="1" dirty="0" err="1">
                <a:solidFill>
                  <a:srgbClr val="D0004B"/>
                </a:solidFill>
              </a:rPr>
              <a:t>Nghymru</a:t>
            </a:r>
            <a:endParaRPr lang="en-GB" sz="3600" b="1" dirty="0">
              <a:solidFill>
                <a:srgbClr val="D0004B"/>
              </a:solidFill>
            </a:endParaRPr>
          </a:p>
          <a:p>
            <a:r>
              <a:rPr lang="en-GB" sz="3600" dirty="0"/>
              <a:t>The Right Way: A Children’s Rights Approach for Education in Wales</a:t>
            </a:r>
          </a:p>
        </p:txBody>
      </p:sp>
    </p:spTree>
    <p:extLst>
      <p:ext uri="{BB962C8B-B14F-4D97-AF65-F5344CB8AC3E}">
        <p14:creationId xmlns:p14="http://schemas.microsoft.com/office/powerpoint/2010/main" val="131204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4"/>
          <p:cNvSpPr txBox="1">
            <a:spLocks/>
          </p:cNvSpPr>
          <p:nvPr/>
        </p:nvSpPr>
        <p:spPr>
          <a:xfrm>
            <a:off x="400699" y="1134750"/>
            <a:ext cx="5497733" cy="43395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72214">
              <a:lnSpc>
                <a:spcPct val="120000"/>
              </a:lnSpc>
              <a:spcBef>
                <a:spcPts val="200"/>
              </a:spcBef>
              <a:defRPr sz="1800"/>
            </a:pPr>
            <a:r>
              <a:rPr lang="en-GB" sz="3000" dirty="0" err="1">
                <a:solidFill>
                  <a:srgbClr val="DE0058"/>
                </a:solidFill>
                <a:latin typeface="+mj-lt"/>
              </a:rPr>
              <a:t>Ymgorffori</a:t>
            </a:r>
            <a:r>
              <a:rPr lang="en-GB" sz="3000" dirty="0">
                <a:solidFill>
                  <a:srgbClr val="DE0058"/>
                </a:solidFill>
                <a:latin typeface="+mj-lt"/>
              </a:rPr>
              <a:t> CCUHP</a:t>
            </a:r>
          </a:p>
          <a:p>
            <a:pPr defTabSz="572214">
              <a:lnSpc>
                <a:spcPct val="120000"/>
              </a:lnSpc>
              <a:spcBef>
                <a:spcPts val="200"/>
              </a:spcBef>
              <a:defRPr sz="1800"/>
            </a:pPr>
            <a:endParaRPr lang="en-GB" sz="3000" dirty="0">
              <a:solidFill>
                <a:srgbClr val="DE0058"/>
              </a:solidFill>
              <a:latin typeface="+mj-lt"/>
            </a:endParaRPr>
          </a:p>
          <a:p>
            <a:pPr defTabSz="572214">
              <a:lnSpc>
                <a:spcPct val="120000"/>
              </a:lnSpc>
              <a:spcBef>
                <a:spcPts val="200"/>
              </a:spcBef>
              <a:defRPr sz="1800"/>
            </a:pPr>
            <a:r>
              <a:rPr lang="en-GB" sz="3000" dirty="0" err="1">
                <a:solidFill>
                  <a:srgbClr val="DE0058"/>
                </a:solidFill>
                <a:latin typeface="+mj-lt"/>
              </a:rPr>
              <a:t>Cydraddoldeb</a:t>
            </a:r>
            <a:r>
              <a:rPr lang="en-GB" sz="3000" dirty="0">
                <a:solidFill>
                  <a:srgbClr val="DE0058"/>
                </a:solidFill>
                <a:latin typeface="+mj-lt"/>
              </a:rPr>
              <a:t> a </a:t>
            </a:r>
            <a:r>
              <a:rPr lang="en-GB" sz="3000" dirty="0" err="1">
                <a:solidFill>
                  <a:srgbClr val="DE0058"/>
                </a:solidFill>
                <a:latin typeface="+mj-lt"/>
              </a:rPr>
              <a:t>pheidio</a:t>
            </a:r>
            <a:r>
              <a:rPr lang="en-GB" sz="3000" dirty="0">
                <a:solidFill>
                  <a:srgbClr val="DE0058"/>
                </a:solidFill>
                <a:latin typeface="+mj-lt"/>
              </a:rPr>
              <a:t> </a:t>
            </a:r>
            <a:r>
              <a:rPr lang="en-GB" sz="3000" dirty="0" err="1">
                <a:solidFill>
                  <a:srgbClr val="DE0058"/>
                </a:solidFill>
                <a:latin typeface="+mj-lt"/>
              </a:rPr>
              <a:t>â</a:t>
            </a:r>
            <a:r>
              <a:rPr lang="en-GB" sz="3000" dirty="0">
                <a:solidFill>
                  <a:srgbClr val="DE0058"/>
                </a:solidFill>
                <a:latin typeface="+mj-lt"/>
              </a:rPr>
              <a:t> </a:t>
            </a:r>
            <a:r>
              <a:rPr lang="en-GB" sz="3000" dirty="0" err="1">
                <a:solidFill>
                  <a:srgbClr val="DE0058"/>
                </a:solidFill>
                <a:latin typeface="+mj-lt"/>
              </a:rPr>
              <a:t>chamwahaniaethu</a:t>
            </a:r>
            <a:endParaRPr lang="en-GB" sz="3000" dirty="0">
              <a:solidFill>
                <a:srgbClr val="DE0058"/>
              </a:solidFill>
              <a:latin typeface="+mj-lt"/>
            </a:endParaRPr>
          </a:p>
          <a:p>
            <a:pPr defTabSz="572214">
              <a:lnSpc>
                <a:spcPct val="120000"/>
              </a:lnSpc>
              <a:spcBef>
                <a:spcPts val="200"/>
              </a:spcBef>
              <a:buNone/>
              <a:defRPr sz="1800"/>
            </a:pPr>
            <a:endParaRPr lang="en-GB" sz="3000" dirty="0">
              <a:latin typeface="+mj-lt"/>
            </a:endParaRPr>
          </a:p>
          <a:p>
            <a:pPr defTabSz="572214">
              <a:lnSpc>
                <a:spcPct val="120000"/>
              </a:lnSpc>
              <a:spcBef>
                <a:spcPts val="200"/>
              </a:spcBef>
              <a:defRPr sz="1800"/>
            </a:pPr>
            <a:r>
              <a:rPr lang="en-GB" sz="3000" dirty="0" err="1">
                <a:solidFill>
                  <a:srgbClr val="DE0058"/>
                </a:solidFill>
                <a:latin typeface="+mj-lt"/>
              </a:rPr>
              <a:t>Grymuso</a:t>
            </a:r>
            <a:r>
              <a:rPr lang="en-GB" sz="3000" dirty="0">
                <a:solidFill>
                  <a:srgbClr val="DE0058"/>
                </a:solidFill>
                <a:latin typeface="+mj-lt"/>
              </a:rPr>
              <a:t> plant</a:t>
            </a:r>
          </a:p>
          <a:p>
            <a:pPr defTabSz="572214">
              <a:lnSpc>
                <a:spcPct val="120000"/>
              </a:lnSpc>
              <a:spcBef>
                <a:spcPts val="200"/>
              </a:spcBef>
              <a:defRPr sz="1800"/>
            </a:pPr>
            <a:endParaRPr lang="en-GB" sz="3000" dirty="0">
              <a:solidFill>
                <a:srgbClr val="DE0058"/>
              </a:solidFill>
              <a:latin typeface="+mj-lt"/>
            </a:endParaRPr>
          </a:p>
          <a:p>
            <a:pPr defTabSz="572214">
              <a:lnSpc>
                <a:spcPct val="120000"/>
              </a:lnSpc>
              <a:spcBef>
                <a:spcPts val="200"/>
              </a:spcBef>
              <a:defRPr sz="1800"/>
            </a:pPr>
            <a:r>
              <a:rPr lang="en-GB" sz="3000" dirty="0" err="1">
                <a:solidFill>
                  <a:srgbClr val="DE0058"/>
                </a:solidFill>
                <a:latin typeface="+mj-lt"/>
              </a:rPr>
              <a:t>Cyfranogiad</a:t>
            </a:r>
            <a:endParaRPr lang="en-GB" sz="3000" dirty="0">
              <a:solidFill>
                <a:srgbClr val="DE0058"/>
              </a:solidFill>
              <a:latin typeface="+mj-lt"/>
            </a:endParaRPr>
          </a:p>
          <a:p>
            <a:pPr defTabSz="572214">
              <a:lnSpc>
                <a:spcPct val="120000"/>
              </a:lnSpc>
              <a:spcBef>
                <a:spcPts val="200"/>
              </a:spcBef>
              <a:defRPr sz="1800"/>
            </a:pPr>
            <a:endParaRPr lang="en-GB" sz="3000" dirty="0">
              <a:solidFill>
                <a:srgbClr val="DE0058"/>
              </a:solidFill>
              <a:latin typeface="+mj-lt"/>
            </a:endParaRPr>
          </a:p>
          <a:p>
            <a:pPr defTabSz="572214">
              <a:lnSpc>
                <a:spcPct val="120000"/>
              </a:lnSpc>
              <a:spcBef>
                <a:spcPts val="200"/>
              </a:spcBef>
              <a:defRPr sz="1800"/>
            </a:pPr>
            <a:r>
              <a:rPr lang="en-GB" sz="3000" dirty="0" err="1">
                <a:solidFill>
                  <a:srgbClr val="DE0058"/>
                </a:solidFill>
                <a:latin typeface="+mj-lt"/>
              </a:rPr>
              <a:t>Atebolrwydd</a:t>
            </a:r>
            <a:endParaRPr lang="en-GB" sz="3000" dirty="0">
              <a:solidFill>
                <a:srgbClr val="DE0058"/>
              </a:solidFill>
              <a:latin typeface="+mj-lt"/>
            </a:endParaRPr>
          </a:p>
        </p:txBody>
      </p:sp>
      <p:sp>
        <p:nvSpPr>
          <p:cNvPr id="6" name="Shape 74"/>
          <p:cNvSpPr txBox="1">
            <a:spLocks/>
          </p:cNvSpPr>
          <p:nvPr/>
        </p:nvSpPr>
        <p:spPr>
          <a:xfrm>
            <a:off x="5661317" y="1322320"/>
            <a:ext cx="5515171" cy="470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72214">
              <a:lnSpc>
                <a:spcPct val="80000"/>
              </a:lnSpc>
              <a:spcBef>
                <a:spcPts val="200"/>
              </a:spcBef>
              <a:defRPr sz="1800"/>
            </a:pPr>
            <a:r>
              <a:rPr lang="en-GB" sz="3000" dirty="0">
                <a:latin typeface="+mj-lt"/>
              </a:rPr>
              <a:t>Embedding the UNCRC</a:t>
            </a:r>
          </a:p>
          <a:p>
            <a:pPr defTabSz="572214">
              <a:lnSpc>
                <a:spcPct val="80000"/>
              </a:lnSpc>
              <a:spcBef>
                <a:spcPts val="200"/>
              </a:spcBef>
              <a:defRPr sz="1800"/>
            </a:pPr>
            <a:endParaRPr lang="en-GB" sz="3000" dirty="0">
              <a:latin typeface="+mj-lt"/>
            </a:endParaRPr>
          </a:p>
          <a:p>
            <a:pPr marL="0" indent="0" defTabSz="572214">
              <a:lnSpc>
                <a:spcPct val="80000"/>
              </a:lnSpc>
              <a:spcBef>
                <a:spcPts val="200"/>
              </a:spcBef>
              <a:buNone/>
              <a:defRPr sz="1800"/>
            </a:pPr>
            <a:endParaRPr lang="en-GB" sz="3000" dirty="0">
              <a:latin typeface="+mj-lt"/>
            </a:endParaRPr>
          </a:p>
          <a:p>
            <a:pPr defTabSz="572214">
              <a:lnSpc>
                <a:spcPct val="80000"/>
              </a:lnSpc>
              <a:spcBef>
                <a:spcPts val="200"/>
              </a:spcBef>
              <a:defRPr sz="1800"/>
            </a:pPr>
            <a:r>
              <a:rPr lang="en-GB" sz="3000" dirty="0">
                <a:latin typeface="+mj-lt"/>
              </a:rPr>
              <a:t>Equality and non-discrimination</a:t>
            </a:r>
          </a:p>
          <a:p>
            <a:pPr defTabSz="572214">
              <a:lnSpc>
                <a:spcPct val="80000"/>
              </a:lnSpc>
              <a:spcBef>
                <a:spcPts val="200"/>
              </a:spcBef>
              <a:defRPr sz="1800"/>
            </a:pPr>
            <a:endParaRPr lang="en-GB" sz="3000" dirty="0">
              <a:latin typeface="+mj-lt"/>
            </a:endParaRPr>
          </a:p>
          <a:p>
            <a:pPr marL="0" indent="0" defTabSz="572214">
              <a:lnSpc>
                <a:spcPct val="80000"/>
              </a:lnSpc>
              <a:spcBef>
                <a:spcPts val="200"/>
              </a:spcBef>
              <a:buNone/>
              <a:defRPr sz="1800"/>
            </a:pPr>
            <a:endParaRPr lang="en-GB" sz="3000" dirty="0">
              <a:latin typeface="+mj-lt"/>
            </a:endParaRPr>
          </a:p>
          <a:p>
            <a:pPr defTabSz="572214">
              <a:lnSpc>
                <a:spcPct val="80000"/>
              </a:lnSpc>
              <a:spcBef>
                <a:spcPts val="200"/>
              </a:spcBef>
              <a:defRPr sz="1800"/>
            </a:pPr>
            <a:r>
              <a:rPr lang="en-GB" sz="3000" dirty="0">
                <a:latin typeface="+mj-lt"/>
              </a:rPr>
              <a:t>Empowering Children</a:t>
            </a:r>
          </a:p>
          <a:p>
            <a:pPr marL="0" indent="0" defTabSz="572214">
              <a:lnSpc>
                <a:spcPct val="80000"/>
              </a:lnSpc>
              <a:spcBef>
                <a:spcPts val="200"/>
              </a:spcBef>
              <a:buNone/>
              <a:defRPr sz="1800"/>
            </a:pPr>
            <a:endParaRPr lang="en-GB" sz="3000" dirty="0">
              <a:latin typeface="+mj-lt"/>
            </a:endParaRPr>
          </a:p>
          <a:p>
            <a:pPr marL="0" indent="0" defTabSz="572214">
              <a:lnSpc>
                <a:spcPct val="80000"/>
              </a:lnSpc>
              <a:spcBef>
                <a:spcPts val="200"/>
              </a:spcBef>
              <a:buNone/>
              <a:defRPr sz="1800"/>
            </a:pPr>
            <a:endParaRPr lang="en-GB" sz="3000" dirty="0">
              <a:latin typeface="+mj-lt"/>
            </a:endParaRPr>
          </a:p>
          <a:p>
            <a:pPr defTabSz="572214">
              <a:lnSpc>
                <a:spcPct val="80000"/>
              </a:lnSpc>
              <a:spcBef>
                <a:spcPts val="200"/>
              </a:spcBef>
              <a:defRPr sz="1800"/>
            </a:pPr>
            <a:r>
              <a:rPr lang="en-GB" sz="3000" dirty="0">
                <a:latin typeface="+mj-lt"/>
              </a:rPr>
              <a:t>Participation</a:t>
            </a:r>
          </a:p>
          <a:p>
            <a:pPr lvl="1" defTabSz="572214">
              <a:lnSpc>
                <a:spcPct val="80000"/>
              </a:lnSpc>
              <a:spcBef>
                <a:spcPts val="200"/>
              </a:spcBef>
              <a:defRPr sz="1800"/>
            </a:pPr>
            <a:endParaRPr lang="en-GB" sz="3000" dirty="0">
              <a:latin typeface="+mj-lt"/>
            </a:endParaRPr>
          </a:p>
          <a:p>
            <a:pPr lvl="1" defTabSz="572214">
              <a:lnSpc>
                <a:spcPct val="80000"/>
              </a:lnSpc>
              <a:spcBef>
                <a:spcPts val="200"/>
              </a:spcBef>
              <a:defRPr sz="1800"/>
            </a:pPr>
            <a:endParaRPr lang="en-GB" sz="3000" dirty="0">
              <a:latin typeface="+mj-lt"/>
            </a:endParaRPr>
          </a:p>
          <a:p>
            <a:pPr defTabSz="572214">
              <a:lnSpc>
                <a:spcPct val="80000"/>
              </a:lnSpc>
              <a:spcBef>
                <a:spcPts val="200"/>
              </a:spcBef>
              <a:defRPr sz="1800"/>
            </a:pPr>
            <a:r>
              <a:rPr lang="en-GB" sz="3000" dirty="0">
                <a:latin typeface="+mj-lt"/>
              </a:rPr>
              <a:t>Accountability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5552" y="4727638"/>
            <a:ext cx="3906448" cy="2130362"/>
          </a:xfrm>
          <a:prstGeom prst="rect">
            <a:avLst/>
          </a:prstGeom>
        </p:spPr>
      </p:pic>
    </p:spTree>
    <p:extLst>
      <p:ext uri="{BB962C8B-B14F-4D97-AF65-F5344CB8AC3E}">
        <p14:creationId xmlns:p14="http://schemas.microsoft.com/office/powerpoint/2010/main" val="13367742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463042" y="1303418"/>
            <a:ext cx="8918916" cy="5111305"/>
          </a:xfrm>
          <a:prstGeom prst="rect">
            <a:avLst/>
          </a:prstGeom>
        </p:spPr>
      </p:pic>
    </p:spTree>
    <p:extLst>
      <p:ext uri="{BB962C8B-B14F-4D97-AF65-F5344CB8AC3E}">
        <p14:creationId xmlns:p14="http://schemas.microsoft.com/office/powerpoint/2010/main" val="36296539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256200" y="1336430"/>
            <a:ext cx="9383099" cy="4943182"/>
          </a:xfrm>
          <a:prstGeom prst="rect">
            <a:avLst/>
          </a:prstGeom>
        </p:spPr>
      </p:pic>
    </p:spTree>
    <p:extLst>
      <p:ext uri="{BB962C8B-B14F-4D97-AF65-F5344CB8AC3E}">
        <p14:creationId xmlns:p14="http://schemas.microsoft.com/office/powerpoint/2010/main" val="32572884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42996" y="5755963"/>
            <a:ext cx="9767197" cy="443132"/>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3200" b="1" dirty="0" err="1">
                <a:solidFill>
                  <a:srgbClr val="DE0058"/>
                </a:solidFill>
              </a:rPr>
              <a:t>Ymgorffori'r</a:t>
            </a:r>
            <a:r>
              <a:rPr lang="en-GB" sz="3200" b="1" dirty="0">
                <a:solidFill>
                  <a:srgbClr val="DE0058"/>
                </a:solidFill>
              </a:rPr>
              <a:t> </a:t>
            </a:r>
            <a:r>
              <a:rPr lang="en-GB" sz="3200" b="1" dirty="0" err="1">
                <a:solidFill>
                  <a:srgbClr val="DE0058"/>
                </a:solidFill>
              </a:rPr>
              <a:t>Confensiwn</a:t>
            </a:r>
            <a:r>
              <a:rPr lang="en-GB" sz="3200" b="1" dirty="0">
                <a:solidFill>
                  <a:srgbClr val="DE0058"/>
                </a:solidFill>
              </a:rPr>
              <a:t> (CCUHP)</a:t>
            </a:r>
          </a:p>
          <a:p>
            <a:pPr marL="0" indent="0" algn="ctr">
              <a:buNone/>
            </a:pPr>
            <a:r>
              <a:rPr lang="en-GB" sz="3200" b="1" dirty="0"/>
              <a:t>| Embedding the UNCRC</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57" y="1139483"/>
            <a:ext cx="4838453" cy="46164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3058" y="1139484"/>
            <a:ext cx="4806858" cy="4616480"/>
          </a:xfrm>
          <a:prstGeom prst="rect">
            <a:avLst/>
          </a:prstGeom>
        </p:spPr>
      </p:pic>
    </p:spTree>
    <p:extLst>
      <p:ext uri="{BB962C8B-B14F-4D97-AF65-F5344CB8AC3E}">
        <p14:creationId xmlns:p14="http://schemas.microsoft.com/office/powerpoint/2010/main" val="267460645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rot="10800000">
            <a:off x="5906936" y="1859648"/>
            <a:ext cx="5770291" cy="3427841"/>
          </a:xfrm>
          <a:prstGeom prst="wedgeEllipseCallout">
            <a:avLst/>
          </a:prstGeom>
          <a:solidFill>
            <a:srgbClr val="DE005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3" name="Rectangle 2"/>
          <p:cNvSpPr/>
          <p:nvPr/>
        </p:nvSpPr>
        <p:spPr>
          <a:xfrm>
            <a:off x="1292710" y="1998922"/>
            <a:ext cx="4891105" cy="1077218"/>
          </a:xfrm>
          <a:prstGeom prst="rect">
            <a:avLst/>
          </a:prstGeom>
        </p:spPr>
        <p:txBody>
          <a:bodyPr wrap="square">
            <a:spAutoFit/>
          </a:bodyPr>
          <a:lstStyle/>
          <a:p>
            <a:pPr algn="ctr"/>
            <a:endParaRPr lang="en-GB" sz="3200" dirty="0">
              <a:solidFill>
                <a:srgbClr val="DE0058"/>
              </a:solidFill>
            </a:endParaRPr>
          </a:p>
          <a:p>
            <a:pPr algn="ctr"/>
            <a:endParaRPr lang="en-GB" sz="3200" dirty="0">
              <a:solidFill>
                <a:prstClr val="black"/>
              </a:solidFill>
            </a:endParaRPr>
          </a:p>
        </p:txBody>
      </p:sp>
      <p:sp>
        <p:nvSpPr>
          <p:cNvPr id="5" name="Oval Callout 4"/>
          <p:cNvSpPr/>
          <p:nvPr/>
        </p:nvSpPr>
        <p:spPr>
          <a:xfrm>
            <a:off x="412504" y="2564780"/>
            <a:ext cx="5771311" cy="3300761"/>
          </a:xfrm>
          <a:prstGeom prst="wedgeEllipseCallout">
            <a:avLst/>
          </a:prstGeom>
          <a:solidFill>
            <a:srgbClr val="DE005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2" name="Text Placeholder 1"/>
          <p:cNvSpPr>
            <a:spLocks noGrp="1"/>
          </p:cNvSpPr>
          <p:nvPr>
            <p:ph type="body" idx="1"/>
          </p:nvPr>
        </p:nvSpPr>
        <p:spPr>
          <a:xfrm>
            <a:off x="1137750" y="3096846"/>
            <a:ext cx="4549371" cy="2521760"/>
          </a:xfrm>
        </p:spPr>
        <p:txBody>
          <a:bodyPr>
            <a:noAutofit/>
          </a:bodyPr>
          <a:lstStyle/>
          <a:p>
            <a:pPr marL="0" indent="0">
              <a:buNone/>
            </a:pPr>
            <a:r>
              <a:rPr lang="en-GB" sz="3200" dirty="0">
                <a:solidFill>
                  <a:schemeClr val="bg1"/>
                </a:solidFill>
              </a:rPr>
              <a:t>“Mae </a:t>
            </a:r>
            <a:r>
              <a:rPr lang="en-GB" sz="3200" dirty="0" err="1">
                <a:solidFill>
                  <a:schemeClr val="bg1"/>
                </a:solidFill>
              </a:rPr>
              <a:t>angen</a:t>
            </a:r>
            <a:r>
              <a:rPr lang="en-GB" sz="3200" dirty="0">
                <a:solidFill>
                  <a:schemeClr val="bg1"/>
                </a:solidFill>
              </a:rPr>
              <a:t> </a:t>
            </a:r>
            <a:r>
              <a:rPr lang="en-GB" sz="3200" dirty="0" err="1">
                <a:solidFill>
                  <a:schemeClr val="bg1"/>
                </a:solidFill>
              </a:rPr>
              <a:t>i</a:t>
            </a:r>
            <a:r>
              <a:rPr lang="en-GB" sz="3200" dirty="0">
                <a:solidFill>
                  <a:schemeClr val="bg1"/>
                </a:solidFill>
              </a:rPr>
              <a:t> bob </a:t>
            </a:r>
            <a:r>
              <a:rPr lang="en-GB" sz="3200" dirty="0" err="1">
                <a:solidFill>
                  <a:schemeClr val="bg1"/>
                </a:solidFill>
              </a:rPr>
              <a:t>aelod</a:t>
            </a:r>
            <a:r>
              <a:rPr lang="en-GB" sz="3200" dirty="0">
                <a:solidFill>
                  <a:schemeClr val="bg1"/>
                </a:solidFill>
              </a:rPr>
              <a:t> o staff </a:t>
            </a:r>
            <a:r>
              <a:rPr lang="en-GB" sz="3200" dirty="0" err="1">
                <a:solidFill>
                  <a:schemeClr val="bg1"/>
                </a:solidFill>
              </a:rPr>
              <a:t>ddeall</a:t>
            </a:r>
            <a:r>
              <a:rPr lang="en-GB" sz="3200" dirty="0">
                <a:solidFill>
                  <a:schemeClr val="bg1"/>
                </a:solidFill>
              </a:rPr>
              <a:t> </a:t>
            </a:r>
            <a:r>
              <a:rPr lang="en-GB" sz="3200" dirty="0" err="1">
                <a:solidFill>
                  <a:schemeClr val="bg1"/>
                </a:solidFill>
              </a:rPr>
              <a:t>mai</a:t>
            </a:r>
            <a:r>
              <a:rPr lang="en-GB" sz="3200" dirty="0">
                <a:solidFill>
                  <a:schemeClr val="bg1"/>
                </a:solidFill>
              </a:rPr>
              <a:t> </a:t>
            </a:r>
            <a:r>
              <a:rPr lang="en-GB" sz="3200" dirty="0" err="1">
                <a:solidFill>
                  <a:schemeClr val="bg1"/>
                </a:solidFill>
              </a:rPr>
              <a:t>dyma’r</a:t>
            </a:r>
            <a:r>
              <a:rPr lang="en-GB" sz="3200" dirty="0">
                <a:solidFill>
                  <a:schemeClr val="bg1"/>
                </a:solidFill>
              </a:rPr>
              <a:t> </a:t>
            </a:r>
            <a:r>
              <a:rPr lang="en-GB" sz="3200" dirty="0" err="1">
                <a:solidFill>
                  <a:schemeClr val="bg1"/>
                </a:solidFill>
              </a:rPr>
              <a:t>egwyddorion</a:t>
            </a:r>
            <a:r>
              <a:rPr lang="en-GB" sz="3200" dirty="0">
                <a:solidFill>
                  <a:schemeClr val="bg1"/>
                </a:solidFill>
              </a:rPr>
              <a:t> </a:t>
            </a:r>
            <a:r>
              <a:rPr lang="en-GB" sz="3200" dirty="0" err="1">
                <a:solidFill>
                  <a:schemeClr val="bg1"/>
                </a:solidFill>
              </a:rPr>
              <a:t>sy’n</a:t>
            </a:r>
            <a:r>
              <a:rPr lang="en-GB" sz="3200" dirty="0">
                <a:solidFill>
                  <a:schemeClr val="bg1"/>
                </a:solidFill>
              </a:rPr>
              <a:t> </a:t>
            </a:r>
            <a:r>
              <a:rPr lang="en-GB" sz="3200" dirty="0" err="1">
                <a:solidFill>
                  <a:schemeClr val="bg1"/>
                </a:solidFill>
              </a:rPr>
              <a:t>eich</a:t>
            </a:r>
            <a:r>
              <a:rPr lang="en-GB" sz="3200" dirty="0">
                <a:solidFill>
                  <a:schemeClr val="bg1"/>
                </a:solidFill>
              </a:rPr>
              <a:t> </a:t>
            </a:r>
            <a:r>
              <a:rPr lang="en-GB" sz="3200" dirty="0" err="1">
                <a:solidFill>
                  <a:schemeClr val="bg1"/>
                </a:solidFill>
              </a:rPr>
              <a:t>tywys</a:t>
            </a:r>
            <a:r>
              <a:rPr lang="en-GB" sz="3200" dirty="0">
                <a:solidFill>
                  <a:schemeClr val="bg1"/>
                </a:solidFill>
              </a:rPr>
              <a:t>” </a:t>
            </a:r>
          </a:p>
          <a:p>
            <a:pPr marL="0" indent="0">
              <a:buNone/>
            </a:pPr>
            <a:r>
              <a:rPr lang="en-GB" sz="2400" dirty="0" err="1">
                <a:solidFill>
                  <a:schemeClr val="bg1"/>
                </a:solidFill>
              </a:rPr>
              <a:t>Dirprwy</a:t>
            </a:r>
            <a:r>
              <a:rPr lang="en-GB" sz="2400" dirty="0">
                <a:solidFill>
                  <a:schemeClr val="bg1"/>
                </a:solidFill>
              </a:rPr>
              <a:t> </a:t>
            </a:r>
            <a:r>
              <a:rPr lang="en-GB" sz="2400" dirty="0" err="1">
                <a:solidFill>
                  <a:schemeClr val="bg1"/>
                </a:solidFill>
              </a:rPr>
              <a:t>Bennaeth</a:t>
            </a:r>
            <a:r>
              <a:rPr lang="en-GB" sz="2400" dirty="0">
                <a:solidFill>
                  <a:schemeClr val="bg1"/>
                </a:solidFill>
              </a:rPr>
              <a:t>, Ysgol </a:t>
            </a:r>
            <a:r>
              <a:rPr lang="en-GB" sz="2400" dirty="0" err="1">
                <a:solidFill>
                  <a:schemeClr val="bg1"/>
                </a:solidFill>
              </a:rPr>
              <a:t>Gynradd</a:t>
            </a:r>
            <a:endParaRPr lang="en-GB" sz="2400" dirty="0">
              <a:solidFill>
                <a:schemeClr val="bg1"/>
              </a:solidFill>
            </a:endParaRPr>
          </a:p>
          <a:p>
            <a:pPr marL="0" indent="0">
              <a:buNone/>
            </a:pPr>
            <a:endParaRPr lang="en-GB" sz="3200" dirty="0">
              <a:solidFill>
                <a:schemeClr val="bg1"/>
              </a:solidFill>
            </a:endParaRPr>
          </a:p>
          <a:p>
            <a:pPr marL="0" indent="0">
              <a:buNone/>
            </a:pPr>
            <a:endParaRPr lang="en-GB" sz="2400" i="1" dirty="0">
              <a:solidFill>
                <a:schemeClr val="bg1"/>
              </a:solidFill>
            </a:endParaRPr>
          </a:p>
        </p:txBody>
      </p:sp>
      <p:sp>
        <p:nvSpPr>
          <p:cNvPr id="7" name="Text Placeholder 1"/>
          <p:cNvSpPr txBox="1">
            <a:spLocks/>
          </p:cNvSpPr>
          <p:nvPr/>
        </p:nvSpPr>
        <p:spPr>
          <a:xfrm>
            <a:off x="7356411" y="2602484"/>
            <a:ext cx="4320816" cy="2521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dirty="0">
              <a:solidFill>
                <a:prstClr val="white"/>
              </a:solidFill>
            </a:endParaRPr>
          </a:p>
          <a:p>
            <a:pPr marL="0" indent="0">
              <a:buFont typeface="Arial" panose="020B0604020202020204" pitchFamily="34" charset="0"/>
              <a:buNone/>
            </a:pPr>
            <a:endParaRPr lang="en-GB" sz="2500" i="1" dirty="0">
              <a:solidFill>
                <a:prstClr val="white"/>
              </a:solidFill>
            </a:endParaRPr>
          </a:p>
        </p:txBody>
      </p:sp>
      <p:sp>
        <p:nvSpPr>
          <p:cNvPr id="8" name="Text Placeholder 1"/>
          <p:cNvSpPr txBox="1">
            <a:spLocks/>
          </p:cNvSpPr>
          <p:nvPr/>
        </p:nvSpPr>
        <p:spPr>
          <a:xfrm>
            <a:off x="6412367" y="2478343"/>
            <a:ext cx="4769187" cy="28091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“Every single member of staff needs to understand that these are the principles that guide you” </a:t>
            </a:r>
          </a:p>
          <a:p>
            <a:pPr marL="0" indent="0">
              <a:buNone/>
            </a:pPr>
            <a:r>
              <a:rPr lang="en-GB" sz="2400" dirty="0">
                <a:solidFill>
                  <a:schemeClr val="bg1"/>
                </a:solidFill>
              </a:rPr>
              <a:t>Deputy Head, Primary School </a:t>
            </a:r>
          </a:p>
        </p:txBody>
      </p:sp>
    </p:spTree>
    <p:extLst>
      <p:ext uri="{BB962C8B-B14F-4D97-AF65-F5344CB8AC3E}">
        <p14:creationId xmlns:p14="http://schemas.microsoft.com/office/powerpoint/2010/main" val="27726183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466557" y="1265982"/>
            <a:ext cx="9238957" cy="5142438"/>
          </a:xfrm>
          <a:prstGeom prst="rect">
            <a:avLst/>
          </a:prstGeom>
        </p:spPr>
      </p:pic>
    </p:spTree>
    <p:extLst>
      <p:ext uri="{BB962C8B-B14F-4D97-AF65-F5344CB8AC3E}">
        <p14:creationId xmlns:p14="http://schemas.microsoft.com/office/powerpoint/2010/main" val="247200515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389" y="1193470"/>
            <a:ext cx="8202725" cy="4473315"/>
          </a:xfrm>
          <a:prstGeom prst="rect">
            <a:avLst/>
          </a:prstGeom>
        </p:spPr>
      </p:pic>
      <p:sp>
        <p:nvSpPr>
          <p:cNvPr id="5" name="Content Placeholder 2"/>
          <p:cNvSpPr txBox="1">
            <a:spLocks/>
          </p:cNvSpPr>
          <p:nvPr/>
        </p:nvSpPr>
        <p:spPr>
          <a:xfrm>
            <a:off x="359413" y="5666785"/>
            <a:ext cx="10660676" cy="921052"/>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3200" b="1" dirty="0" err="1">
                <a:solidFill>
                  <a:srgbClr val="DE0058"/>
                </a:solidFill>
              </a:rPr>
              <a:t>Cydraddoldeb</a:t>
            </a:r>
            <a:r>
              <a:rPr lang="en-GB" sz="3200" b="1" dirty="0">
                <a:solidFill>
                  <a:srgbClr val="DE0058"/>
                </a:solidFill>
              </a:rPr>
              <a:t> a </a:t>
            </a:r>
            <a:r>
              <a:rPr lang="en-GB" sz="3200" b="1" dirty="0" err="1">
                <a:solidFill>
                  <a:srgbClr val="DE0058"/>
                </a:solidFill>
              </a:rPr>
              <a:t>Pheidio</a:t>
            </a:r>
            <a:r>
              <a:rPr lang="en-GB" sz="3200" b="1" dirty="0">
                <a:solidFill>
                  <a:srgbClr val="DE0058"/>
                </a:solidFill>
              </a:rPr>
              <a:t> </a:t>
            </a:r>
            <a:r>
              <a:rPr lang="en-GB" sz="3200" b="1" dirty="0" err="1">
                <a:solidFill>
                  <a:srgbClr val="DE0058"/>
                </a:solidFill>
              </a:rPr>
              <a:t>â</a:t>
            </a:r>
            <a:r>
              <a:rPr lang="en-GB" sz="3200" b="1" dirty="0">
                <a:solidFill>
                  <a:srgbClr val="DE0058"/>
                </a:solidFill>
              </a:rPr>
              <a:t> </a:t>
            </a:r>
            <a:r>
              <a:rPr lang="en-GB" sz="3200" b="1" dirty="0" err="1">
                <a:solidFill>
                  <a:srgbClr val="DE0058"/>
                </a:solidFill>
              </a:rPr>
              <a:t>Chamwahaniaethu</a:t>
            </a:r>
            <a:endParaRPr lang="en-GB" sz="3200" b="1" dirty="0">
              <a:solidFill>
                <a:srgbClr val="DE0058"/>
              </a:solidFill>
            </a:endParaRPr>
          </a:p>
          <a:p>
            <a:pPr marL="0" indent="0" algn="ctr">
              <a:buNone/>
            </a:pPr>
            <a:r>
              <a:rPr lang="en-GB" sz="3200" b="1" dirty="0"/>
              <a:t>| Equality and Non-Discrimination</a:t>
            </a:r>
          </a:p>
        </p:txBody>
      </p:sp>
    </p:spTree>
    <p:extLst>
      <p:ext uri="{BB962C8B-B14F-4D97-AF65-F5344CB8AC3E}">
        <p14:creationId xmlns:p14="http://schemas.microsoft.com/office/powerpoint/2010/main" val="167213089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70292" y="1443329"/>
            <a:ext cx="4759227" cy="4376448"/>
          </a:xfrm>
          <a:prstGeom prst="rect">
            <a:avLst/>
          </a:prstGeom>
        </p:spPr>
      </p:pic>
      <p:pic>
        <p:nvPicPr>
          <p:cNvPr id="6" name="Picture 5"/>
          <p:cNvPicPr>
            <a:picLocks noChangeAspect="1"/>
          </p:cNvPicPr>
          <p:nvPr/>
        </p:nvPicPr>
        <p:blipFill>
          <a:blip r:embed="rId4"/>
          <a:stretch>
            <a:fillRect/>
          </a:stretch>
        </p:blipFill>
        <p:spPr>
          <a:xfrm>
            <a:off x="1979826" y="3786772"/>
            <a:ext cx="2824469" cy="2494481"/>
          </a:xfrm>
          <a:prstGeom prst="rect">
            <a:avLst/>
          </a:prstGeom>
        </p:spPr>
      </p:pic>
      <p:pic>
        <p:nvPicPr>
          <p:cNvPr id="7" name="Picture 6"/>
          <p:cNvPicPr>
            <a:picLocks noChangeAspect="1"/>
          </p:cNvPicPr>
          <p:nvPr/>
        </p:nvPicPr>
        <p:blipFill>
          <a:blip r:embed="rId5"/>
          <a:stretch>
            <a:fillRect/>
          </a:stretch>
        </p:blipFill>
        <p:spPr>
          <a:xfrm>
            <a:off x="1979827" y="1012924"/>
            <a:ext cx="3131807" cy="2424825"/>
          </a:xfrm>
          <a:prstGeom prst="rect">
            <a:avLst/>
          </a:prstGeom>
        </p:spPr>
      </p:pic>
    </p:spTree>
    <p:extLst>
      <p:ext uri="{BB962C8B-B14F-4D97-AF65-F5344CB8AC3E}">
        <p14:creationId xmlns:p14="http://schemas.microsoft.com/office/powerpoint/2010/main" val="14592928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Testun 1"/>
          <p:cNvSpPr>
            <a:spLocks noGrp="1"/>
          </p:cNvSpPr>
          <p:nvPr>
            <p:ph type="body" idx="1"/>
          </p:nvPr>
        </p:nvSpPr>
        <p:spPr>
          <a:xfrm>
            <a:off x="2911658" y="2012402"/>
            <a:ext cx="5590193" cy="4845598"/>
          </a:xfrm>
        </p:spPr>
        <p:txBody>
          <a:bodyPr/>
          <a:lstStyle/>
          <a:p>
            <a:r>
              <a:rPr lang="en-GB" dirty="0"/>
              <a:t>Islamophobia</a:t>
            </a:r>
            <a:r>
              <a:rPr lang="cy-GB"/>
              <a:t> </a:t>
            </a:r>
            <a:r>
              <a:rPr lang="cy-GB" dirty="0"/>
              <a:t>Resource</a:t>
            </a:r>
            <a:endParaRPr lang="en-GB" dirty="0"/>
          </a:p>
        </p:txBody>
      </p:sp>
      <p:pic>
        <p:nvPicPr>
          <p:cNvPr id="1026" name="2A5CC8FA-C976-4EF4-899C-9C1500CA48E8"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246" b="5978"/>
          <a:stretch/>
        </p:blipFill>
        <p:spPr bwMode="auto">
          <a:xfrm>
            <a:off x="478302" y="1016152"/>
            <a:ext cx="7047913" cy="556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Llun 2"/>
          <p:cNvPicPr>
            <a:picLocks noChangeAspect="1"/>
          </p:cNvPicPr>
          <p:nvPr/>
        </p:nvPicPr>
        <p:blipFill rotWithShape="1">
          <a:blip r:embed="rId4"/>
          <a:srcRect l="54461" t="35692" r="21885" b="31446"/>
          <a:stretch/>
        </p:blipFill>
        <p:spPr>
          <a:xfrm>
            <a:off x="7526215" y="1542764"/>
            <a:ext cx="3690149" cy="1602066"/>
          </a:xfrm>
          <a:prstGeom prst="rect">
            <a:avLst/>
          </a:prstGeom>
        </p:spPr>
      </p:pic>
      <p:pic>
        <p:nvPicPr>
          <p:cNvPr id="4" name="Llun 3"/>
          <p:cNvPicPr>
            <a:picLocks noChangeAspect="1"/>
          </p:cNvPicPr>
          <p:nvPr/>
        </p:nvPicPr>
        <p:blipFill rotWithShape="1">
          <a:blip r:embed="rId5"/>
          <a:srcRect l="57115" t="24984" r="423" b="5231"/>
          <a:stretch/>
        </p:blipFill>
        <p:spPr>
          <a:xfrm>
            <a:off x="9000221" y="3244826"/>
            <a:ext cx="3191779" cy="1639256"/>
          </a:xfrm>
          <a:prstGeom prst="rect">
            <a:avLst/>
          </a:prstGeom>
        </p:spPr>
      </p:pic>
      <p:pic>
        <p:nvPicPr>
          <p:cNvPr id="8" name="Llun 7"/>
          <p:cNvPicPr>
            <a:picLocks noChangeAspect="1"/>
          </p:cNvPicPr>
          <p:nvPr/>
        </p:nvPicPr>
        <p:blipFill rotWithShape="1">
          <a:blip r:embed="rId6"/>
          <a:srcRect l="49538" t="7015" b="12005"/>
          <a:stretch/>
        </p:blipFill>
        <p:spPr>
          <a:xfrm>
            <a:off x="5625937" y="3244826"/>
            <a:ext cx="3268782" cy="1639256"/>
          </a:xfrm>
          <a:prstGeom prst="rect">
            <a:avLst/>
          </a:prstGeom>
        </p:spPr>
      </p:pic>
      <p:pic>
        <p:nvPicPr>
          <p:cNvPr id="9" name="Llun 8"/>
          <p:cNvPicPr>
            <a:picLocks noChangeAspect="1"/>
          </p:cNvPicPr>
          <p:nvPr/>
        </p:nvPicPr>
        <p:blipFill rotWithShape="1">
          <a:blip r:embed="rId7"/>
          <a:srcRect l="50193" t="5144" r="657" b="5940"/>
          <a:stretch/>
        </p:blipFill>
        <p:spPr>
          <a:xfrm>
            <a:off x="8894719" y="4946091"/>
            <a:ext cx="3260517" cy="1860956"/>
          </a:xfrm>
          <a:prstGeom prst="rect">
            <a:avLst/>
          </a:prstGeom>
        </p:spPr>
      </p:pic>
    </p:spTree>
    <p:extLst>
      <p:ext uri="{BB962C8B-B14F-4D97-AF65-F5344CB8AC3E}">
        <p14:creationId xmlns:p14="http://schemas.microsoft.com/office/powerpoint/2010/main" val="402996628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lu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815" y="1191985"/>
            <a:ext cx="3902529" cy="3902529"/>
          </a:xfrm>
          <a:prstGeom prst="rect">
            <a:avLst/>
          </a:prstGeom>
        </p:spPr>
      </p:pic>
      <p:pic>
        <p:nvPicPr>
          <p:cNvPr id="4" name="Llu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785" y="1191985"/>
            <a:ext cx="3902529" cy="3902529"/>
          </a:xfrm>
          <a:prstGeom prst="rect">
            <a:avLst/>
          </a:prstGeom>
        </p:spPr>
      </p:pic>
      <p:sp>
        <p:nvSpPr>
          <p:cNvPr id="5" name="Blwch Testun 4"/>
          <p:cNvSpPr txBox="1"/>
          <p:nvPr/>
        </p:nvSpPr>
        <p:spPr>
          <a:xfrm>
            <a:off x="6498772" y="5241471"/>
            <a:ext cx="4490357" cy="1200329"/>
          </a:xfrm>
          <a:prstGeom prst="rect">
            <a:avLst/>
          </a:prstGeom>
          <a:noFill/>
        </p:spPr>
        <p:txBody>
          <a:bodyPr wrap="square" rtlCol="0">
            <a:spAutoFit/>
          </a:bodyPr>
          <a:lstStyle/>
          <a:p>
            <a:r>
              <a:rPr lang="en-GB" sz="2400" b="1" dirty="0">
                <a:solidFill>
                  <a:srgbClr val="DE0058"/>
                </a:solidFill>
              </a:rPr>
              <a:t>Full Lives: Equal Access</a:t>
            </a:r>
          </a:p>
          <a:p>
            <a:r>
              <a:rPr lang="en-GB" sz="2400" dirty="0">
                <a:solidFill>
                  <a:srgbClr val="DE0058"/>
                </a:solidFill>
              </a:rPr>
              <a:t>A follow up report on wheelchair accessibility in schools in Wales</a:t>
            </a:r>
          </a:p>
        </p:txBody>
      </p:sp>
      <p:sp>
        <p:nvSpPr>
          <p:cNvPr id="6" name="Blwch Testun 5"/>
          <p:cNvSpPr txBox="1"/>
          <p:nvPr/>
        </p:nvSpPr>
        <p:spPr>
          <a:xfrm>
            <a:off x="800100" y="5094514"/>
            <a:ext cx="5437414" cy="1569660"/>
          </a:xfrm>
          <a:prstGeom prst="rect">
            <a:avLst/>
          </a:prstGeom>
          <a:noFill/>
        </p:spPr>
        <p:txBody>
          <a:bodyPr wrap="square" rtlCol="0">
            <a:spAutoFit/>
          </a:bodyPr>
          <a:lstStyle/>
          <a:p>
            <a:r>
              <a:rPr lang="en-GB" sz="2400" b="1" dirty="0" err="1"/>
              <a:t>Bywydau</a:t>
            </a:r>
            <a:r>
              <a:rPr lang="en-GB" sz="2400" b="1" dirty="0"/>
              <a:t> </a:t>
            </a:r>
            <a:r>
              <a:rPr lang="en-GB" sz="2400" b="1" dirty="0" err="1"/>
              <a:t>Llawn</a:t>
            </a:r>
            <a:r>
              <a:rPr lang="en-GB" sz="2400" b="1" dirty="0"/>
              <a:t>: </a:t>
            </a:r>
            <a:r>
              <a:rPr lang="en-GB" sz="2400" b="1" dirty="0" err="1"/>
              <a:t>Mynediad</a:t>
            </a:r>
            <a:r>
              <a:rPr lang="en-GB" sz="2400" b="1" dirty="0"/>
              <a:t> </a:t>
            </a:r>
            <a:r>
              <a:rPr lang="en-GB" sz="2400" b="1" dirty="0" err="1"/>
              <a:t>Cyfartal</a:t>
            </a:r>
            <a:endParaRPr lang="en-GB" sz="2400" b="1" dirty="0"/>
          </a:p>
          <a:p>
            <a:r>
              <a:rPr lang="en-GB" sz="2400" dirty="0"/>
              <a:t> </a:t>
            </a:r>
            <a:r>
              <a:rPr lang="en-GB" sz="2400" dirty="0" err="1"/>
              <a:t>Adroddiad</a:t>
            </a:r>
            <a:r>
              <a:rPr lang="en-GB" sz="2400" dirty="0"/>
              <a:t> </a:t>
            </a:r>
            <a:r>
              <a:rPr lang="en-GB" sz="2400" dirty="0" err="1"/>
              <a:t>dilynol</a:t>
            </a:r>
            <a:r>
              <a:rPr lang="en-GB" sz="2400" dirty="0"/>
              <a:t> </a:t>
            </a:r>
            <a:r>
              <a:rPr lang="en-GB" sz="2400" dirty="0" err="1"/>
              <a:t>ar</a:t>
            </a:r>
            <a:r>
              <a:rPr lang="en-GB" sz="2400" dirty="0"/>
              <a:t> </a:t>
            </a:r>
            <a:r>
              <a:rPr lang="en-GB" sz="2400" dirty="0" err="1"/>
              <a:t>hygyrchedd</a:t>
            </a:r>
            <a:r>
              <a:rPr lang="en-GB" sz="2400" dirty="0"/>
              <a:t> </a:t>
            </a:r>
            <a:r>
              <a:rPr lang="en-GB" sz="2400" dirty="0" err="1"/>
              <a:t>i</a:t>
            </a:r>
            <a:r>
              <a:rPr lang="en-GB" sz="2400" dirty="0"/>
              <a:t> </a:t>
            </a:r>
            <a:r>
              <a:rPr lang="en-GB" sz="2400" dirty="0" err="1"/>
              <a:t>ddefnyddwyr</a:t>
            </a:r>
            <a:r>
              <a:rPr lang="en-GB" sz="2400" dirty="0"/>
              <a:t> </a:t>
            </a:r>
            <a:r>
              <a:rPr lang="en-GB" sz="2400" dirty="0" err="1"/>
              <a:t>cadair</a:t>
            </a:r>
            <a:r>
              <a:rPr lang="en-GB" sz="2400" dirty="0"/>
              <a:t> </a:t>
            </a:r>
            <a:r>
              <a:rPr lang="en-GB" sz="2400" dirty="0" err="1"/>
              <a:t>olwyn</a:t>
            </a:r>
            <a:r>
              <a:rPr lang="en-GB" sz="2400" dirty="0"/>
              <a:t> </a:t>
            </a:r>
            <a:r>
              <a:rPr lang="en-GB" sz="2400" dirty="0" err="1"/>
              <a:t>mewn</a:t>
            </a:r>
            <a:r>
              <a:rPr lang="en-GB" sz="2400" dirty="0"/>
              <a:t> </a:t>
            </a:r>
            <a:r>
              <a:rPr lang="en-GB" sz="2400" dirty="0" err="1"/>
              <a:t>ysgolion</a:t>
            </a:r>
            <a:r>
              <a:rPr lang="en-GB" sz="2400" dirty="0"/>
              <a:t> </a:t>
            </a:r>
            <a:r>
              <a:rPr lang="en-GB" sz="2400" dirty="0" err="1"/>
              <a:t>yng</a:t>
            </a:r>
            <a:r>
              <a:rPr lang="en-GB" sz="2400" dirty="0"/>
              <a:t> </a:t>
            </a:r>
            <a:r>
              <a:rPr lang="en-GB" sz="2400" dirty="0" err="1"/>
              <a:t>Nghymru</a:t>
            </a:r>
            <a:endParaRPr lang="en-GB" sz="2400" dirty="0"/>
          </a:p>
        </p:txBody>
      </p:sp>
    </p:spTree>
    <p:extLst>
      <p:ext uri="{BB962C8B-B14F-4D97-AF65-F5344CB8AC3E}">
        <p14:creationId xmlns:p14="http://schemas.microsoft.com/office/powerpoint/2010/main" val="22257147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32329" y="1331367"/>
            <a:ext cx="4984515" cy="5103939"/>
          </a:xfrm>
        </p:spPr>
        <p:txBody>
          <a:bodyPr>
            <a:normAutofit/>
          </a:bodyPr>
          <a:lstStyle/>
          <a:p>
            <a:pPr>
              <a:buFontTx/>
              <a:buChar char="•"/>
            </a:pPr>
            <a:endParaRPr lang="en-US" altLang="en-US" sz="2400" dirty="0">
              <a:solidFill>
                <a:srgbClr val="DE0058"/>
              </a:solidFill>
              <a:latin typeface="Calibri" panose="020F0502020204030204" pitchFamily="34" charset="0"/>
              <a:sym typeface="GillSans" charset="0"/>
            </a:endParaRPr>
          </a:p>
          <a:p>
            <a:pPr>
              <a:buFontTx/>
              <a:buChar char="•"/>
            </a:pPr>
            <a:endParaRPr lang="en-US" altLang="en-US" dirty="0">
              <a:latin typeface="Calibri" panose="020F0502020204030204" pitchFamily="34" charset="0"/>
              <a:sym typeface="GillSans" charset="0"/>
            </a:endParaRPr>
          </a:p>
        </p:txBody>
      </p:sp>
      <p:sp>
        <p:nvSpPr>
          <p:cNvPr id="3" name="Content Placeholder 2"/>
          <p:cNvSpPr>
            <a:spLocks noGrp="1"/>
          </p:cNvSpPr>
          <p:nvPr>
            <p:ph sz="half" idx="2"/>
          </p:nvPr>
        </p:nvSpPr>
        <p:spPr/>
        <p:txBody>
          <a:bodyPr>
            <a:normAutofit/>
          </a:bodyPr>
          <a:lstStyle/>
          <a:p>
            <a:pPr marL="0" indent="0">
              <a:buNone/>
            </a:pPr>
            <a:r>
              <a:rPr lang="en-GB" b="1" dirty="0"/>
              <a:t>Recap of the last lecture/Session</a:t>
            </a:r>
            <a:endParaRPr lang="en-US" altLang="en-US" b="1" dirty="0">
              <a:latin typeface="Calibri" panose="020F0502020204030204" pitchFamily="34" charset="0"/>
              <a:ea typeface="ＭＳ Ｐゴシック" panose="020B0600070205080204" pitchFamily="34" charset="-128"/>
            </a:endParaRPr>
          </a:p>
          <a:p>
            <a:pPr marL="0" indent="0">
              <a:buFontTx/>
              <a:buChar char="•"/>
            </a:pPr>
            <a:r>
              <a:rPr lang="en-GB" altLang="en-US" dirty="0">
                <a:latin typeface="Calibri" panose="020F0502020204030204" pitchFamily="34" charset="0"/>
                <a:ea typeface="ＭＳ Ｐゴシック" panose="020B0600070205080204" pitchFamily="34" charset="-128"/>
              </a:rPr>
              <a:t>Introduced the United Nations Convention on the Rights of the Child (UNCRC)</a:t>
            </a:r>
            <a:endParaRPr lang="en-US" altLang="en-US" dirty="0">
              <a:latin typeface="Calibri" panose="020F0502020204030204" pitchFamily="34" charset="0"/>
              <a:ea typeface="ＭＳ Ｐゴシック" panose="020B0600070205080204" pitchFamily="34" charset="-128"/>
            </a:endParaRPr>
          </a:p>
          <a:p>
            <a:pPr marL="0" indent="0">
              <a:buFontTx/>
              <a:buChar char="•"/>
            </a:pPr>
            <a:r>
              <a:rPr lang="en-US" altLang="en-US" dirty="0">
                <a:latin typeface="Calibri" panose="020F0502020204030204" pitchFamily="34" charset="0"/>
                <a:ea typeface="ＭＳ Ｐゴシック" panose="020B0600070205080204" pitchFamily="34" charset="-128"/>
              </a:rPr>
              <a:t>Outlined the role of the Children’s Commissioner for Wales</a:t>
            </a:r>
          </a:p>
          <a:p>
            <a:pPr marL="0" indent="0">
              <a:buFontTx/>
              <a:buChar char="•"/>
            </a:pPr>
            <a:endParaRPr lang="en-US" altLang="en-US" dirty="0">
              <a:latin typeface="Calibri" panose="020F0502020204030204" pitchFamily="34" charset="0"/>
              <a:ea typeface="ＭＳ Ｐゴシック" panose="020B0600070205080204" pitchFamily="34" charset="-128"/>
            </a:endParaRPr>
          </a:p>
          <a:p>
            <a:pPr marL="0" indent="0">
              <a:buNone/>
            </a:pPr>
            <a:r>
              <a:rPr lang="en-US" altLang="en-US" b="1" dirty="0">
                <a:latin typeface="Calibri" panose="020F0502020204030204" pitchFamily="34" charset="0"/>
                <a:ea typeface="ＭＳ Ｐゴシック" panose="020B0600070205080204" pitchFamily="34" charset="-128"/>
              </a:rPr>
              <a:t>Aims of this Session</a:t>
            </a:r>
          </a:p>
          <a:p>
            <a:pPr marL="0" indent="0">
              <a:buFontTx/>
              <a:buChar char="•"/>
            </a:pPr>
            <a:r>
              <a:rPr lang="en-US" altLang="en-US" dirty="0">
                <a:latin typeface="Calibri" panose="020F0502020204030204" pitchFamily="34" charset="0"/>
                <a:ea typeface="ＭＳ Ｐゴシック" panose="020B0600070205080204" pitchFamily="34" charset="-128"/>
              </a:rPr>
              <a:t>Explore and discuss The Right Way to Education</a:t>
            </a:r>
          </a:p>
          <a:p>
            <a:pPr marL="0" indent="0">
              <a:buFontTx/>
              <a:buChar char="•"/>
            </a:pPr>
            <a:endParaRPr lang="en-US" altLang="en-US" dirty="0">
              <a:latin typeface="Calibri" panose="020F0502020204030204" pitchFamily="34" charset="0"/>
              <a:ea typeface="ＭＳ Ｐゴシック" panose="020B0600070205080204" pitchFamily="34" charset="-128"/>
            </a:endParaRPr>
          </a:p>
          <a:p>
            <a:endParaRPr lang="en-GB" dirty="0"/>
          </a:p>
        </p:txBody>
      </p:sp>
      <p:sp>
        <p:nvSpPr>
          <p:cNvPr id="4" name="Content Placeholder 2"/>
          <p:cNvSpPr txBox="1">
            <a:spLocks/>
          </p:cNvSpPr>
          <p:nvPr/>
        </p:nvSpPr>
        <p:spPr>
          <a:xfrm>
            <a:off x="365940" y="1396923"/>
            <a:ext cx="5726129" cy="484559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1" i="0" u="none" strike="noStrike" kern="1200" cap="none" spc="0" normalizeH="0" baseline="0" noProof="0" dirty="0" err="1">
                <a:ln>
                  <a:noFill/>
                </a:ln>
                <a:solidFill>
                  <a:srgbClr val="DE0058"/>
                </a:solidFill>
                <a:effectLst/>
                <a:uLnTx/>
                <a:uFillTx/>
                <a:latin typeface="+mn-lt"/>
                <a:ea typeface="+mn-ea"/>
                <a:cs typeface="+mn-cs"/>
              </a:rPr>
              <a:t>Crynhoi’r</a:t>
            </a:r>
            <a:r>
              <a:rPr kumimoji="0" lang="en-GB" sz="2800" b="1" i="0" u="none" strike="noStrike" kern="1200" cap="none" spc="0" normalizeH="0" baseline="0" noProof="0" dirty="0">
                <a:ln>
                  <a:noFill/>
                </a:ln>
                <a:solidFill>
                  <a:srgbClr val="DE0058"/>
                </a:solidFill>
                <a:effectLst/>
                <a:uLnTx/>
                <a:uFillTx/>
                <a:latin typeface="+mn-lt"/>
                <a:ea typeface="+mn-ea"/>
                <a:cs typeface="+mn-cs"/>
              </a:rPr>
              <a:t> </a:t>
            </a:r>
            <a:r>
              <a:rPr kumimoji="0" lang="en-GB" sz="2800" b="1" i="0" u="none" strike="noStrike" kern="1200" cap="none" spc="0" normalizeH="0" baseline="0" noProof="0" dirty="0" err="1">
                <a:ln>
                  <a:noFill/>
                </a:ln>
                <a:solidFill>
                  <a:srgbClr val="DE0058"/>
                </a:solidFill>
                <a:effectLst/>
                <a:uLnTx/>
                <a:uFillTx/>
                <a:latin typeface="+mn-lt"/>
                <a:ea typeface="+mn-ea"/>
                <a:cs typeface="+mn-cs"/>
              </a:rPr>
              <a:t>ddarlith/Sesiwn</a:t>
            </a:r>
            <a:r>
              <a:rPr kumimoji="0" lang="en-GB" sz="2800" b="1" i="0" u="none" strike="noStrike" kern="1200" cap="none" spc="0" normalizeH="0" noProof="0" dirty="0">
                <a:ln>
                  <a:noFill/>
                </a:ln>
                <a:solidFill>
                  <a:srgbClr val="DE0058"/>
                </a:solidFill>
                <a:effectLst/>
                <a:uLnTx/>
                <a:uFillTx/>
                <a:latin typeface="+mn-lt"/>
                <a:ea typeface="+mn-ea"/>
                <a:cs typeface="+mn-cs"/>
              </a:rPr>
              <a:t> </a:t>
            </a:r>
            <a:r>
              <a:rPr kumimoji="0" lang="en-GB" sz="2800" b="1" i="0" u="none" strike="noStrike" kern="1200" cap="none" spc="0" normalizeH="0" noProof="0" dirty="0" err="1">
                <a:ln>
                  <a:noFill/>
                </a:ln>
                <a:solidFill>
                  <a:srgbClr val="DE0058"/>
                </a:solidFill>
                <a:effectLst/>
                <a:uLnTx/>
                <a:uFillTx/>
                <a:latin typeface="+mn-lt"/>
                <a:ea typeface="+mn-ea"/>
                <a:cs typeface="+mn-cs"/>
              </a:rPr>
              <a:t>ddiwethaf</a:t>
            </a:r>
            <a:endParaRPr kumimoji="0" lang="en-US" altLang="en-US" sz="2800" b="1"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Tx/>
              <a:buChar char="•"/>
              <a:tabLst/>
              <a:defRPr/>
            </a:pPr>
            <a:r>
              <a:rPr lang="en-GB" altLang="en-US" sz="2800" dirty="0" err="1">
                <a:solidFill>
                  <a:srgbClr val="DE0058"/>
                </a:solidFill>
                <a:latin typeface="Calibri" panose="020F0502020204030204" pitchFamily="34" charset="0"/>
                <a:ea typeface="ＭＳ Ｐゴシック" panose="020B0600070205080204" pitchFamily="34" charset="-128"/>
              </a:rPr>
              <a:t>Cyflwynwyd</a:t>
            </a:r>
            <a:r>
              <a:rPr lang="en-GB" altLang="en-US" sz="2800" dirty="0">
                <a:solidFill>
                  <a:srgbClr val="DE0058"/>
                </a:solidFill>
                <a:latin typeface="Calibri" panose="020F0502020204030204" pitchFamily="34" charset="0"/>
                <a:ea typeface="ＭＳ Ｐゴシック" panose="020B0600070205080204" pitchFamily="34" charset="-128"/>
              </a:rPr>
              <a:t> </a:t>
            </a:r>
            <a:r>
              <a:rPr lang="en-GB" altLang="en-US" sz="2800" dirty="0" err="1">
                <a:solidFill>
                  <a:srgbClr val="DE0058"/>
                </a:solidFill>
                <a:latin typeface="Calibri" panose="020F0502020204030204" pitchFamily="34" charset="0"/>
                <a:ea typeface="ＭＳ Ｐゴシック" panose="020B0600070205080204" pitchFamily="34" charset="-128"/>
              </a:rPr>
              <a:t>Confensiwn</a:t>
            </a:r>
            <a:r>
              <a:rPr lang="en-GB" altLang="en-US" sz="2800" dirty="0">
                <a:solidFill>
                  <a:srgbClr val="DE0058"/>
                </a:solidFill>
                <a:latin typeface="Calibri" panose="020F0502020204030204" pitchFamily="34" charset="0"/>
                <a:ea typeface="ＭＳ Ｐゴシック" panose="020B0600070205080204" pitchFamily="34" charset="-128"/>
              </a:rPr>
              <a:t> </a:t>
            </a:r>
            <a:r>
              <a:rPr lang="en-GB" altLang="en-US" sz="2800" dirty="0" err="1">
                <a:solidFill>
                  <a:srgbClr val="DE0058"/>
                </a:solidFill>
                <a:latin typeface="Calibri" panose="020F0502020204030204" pitchFamily="34" charset="0"/>
                <a:ea typeface="ＭＳ Ｐゴシック" panose="020B0600070205080204" pitchFamily="34" charset="-128"/>
              </a:rPr>
              <a:t>y</a:t>
            </a:r>
            <a:r>
              <a:rPr lang="en-GB" altLang="en-US" sz="2800" dirty="0">
                <a:solidFill>
                  <a:srgbClr val="DE0058"/>
                </a:solidFill>
                <a:latin typeface="Calibri" panose="020F0502020204030204" pitchFamily="34" charset="0"/>
                <a:ea typeface="ＭＳ Ｐゴシック" panose="020B0600070205080204" pitchFamily="34" charset="-128"/>
              </a:rPr>
              <a:t> </a:t>
            </a:r>
            <a:r>
              <a:rPr lang="en-GB" altLang="en-US" sz="2800" dirty="0" err="1">
                <a:solidFill>
                  <a:srgbClr val="DE0058"/>
                </a:solidFill>
                <a:latin typeface="Calibri" panose="020F0502020204030204" pitchFamily="34" charset="0"/>
                <a:ea typeface="ＭＳ Ｐゴシック" panose="020B0600070205080204" pitchFamily="34" charset="-128"/>
              </a:rPr>
              <a:t>Cenhedloedd</a:t>
            </a:r>
            <a:r>
              <a:rPr lang="en-GB" altLang="en-US" sz="2800" dirty="0">
                <a:solidFill>
                  <a:srgbClr val="DE0058"/>
                </a:solidFill>
                <a:latin typeface="Calibri" panose="020F0502020204030204" pitchFamily="34" charset="0"/>
                <a:ea typeface="ＭＳ Ｐゴシック" panose="020B0600070205080204" pitchFamily="34" charset="-128"/>
              </a:rPr>
              <a:t> </a:t>
            </a:r>
            <a:r>
              <a:rPr lang="en-GB" altLang="en-US" sz="2800" dirty="0" err="1">
                <a:solidFill>
                  <a:srgbClr val="DE0058"/>
                </a:solidFill>
                <a:latin typeface="Calibri" panose="020F0502020204030204" pitchFamily="34" charset="0"/>
                <a:ea typeface="ＭＳ Ｐゴシック" panose="020B0600070205080204" pitchFamily="34" charset="-128"/>
              </a:rPr>
              <a:t>Unedig</a:t>
            </a:r>
            <a:r>
              <a:rPr lang="en-GB" altLang="en-US" sz="2800" dirty="0">
                <a:solidFill>
                  <a:srgbClr val="DE0058"/>
                </a:solidFill>
                <a:latin typeface="Calibri" panose="020F0502020204030204" pitchFamily="34" charset="0"/>
                <a:ea typeface="ＭＳ Ｐゴシック" panose="020B0600070205080204" pitchFamily="34" charset="-128"/>
              </a:rPr>
              <a:t> </a:t>
            </a:r>
            <a:r>
              <a:rPr lang="en-GB" altLang="en-US" sz="2800" dirty="0" err="1">
                <a:solidFill>
                  <a:srgbClr val="DE0058"/>
                </a:solidFill>
                <a:latin typeface="Calibri" panose="020F0502020204030204" pitchFamily="34" charset="0"/>
                <a:ea typeface="ＭＳ Ｐゴシック" panose="020B0600070205080204" pitchFamily="34" charset="-128"/>
              </a:rPr>
              <a:t>ar</a:t>
            </a:r>
            <a:r>
              <a:rPr lang="en-GB" altLang="en-US" sz="2800" dirty="0">
                <a:solidFill>
                  <a:srgbClr val="DE0058"/>
                </a:solidFill>
                <a:latin typeface="Calibri" panose="020F0502020204030204" pitchFamily="34" charset="0"/>
                <a:ea typeface="ＭＳ Ｐゴシック" panose="020B0600070205080204" pitchFamily="34" charset="-128"/>
              </a:rPr>
              <a:t> </a:t>
            </a:r>
            <a:r>
              <a:rPr lang="en-GB" altLang="en-US" sz="2800" dirty="0" err="1">
                <a:solidFill>
                  <a:srgbClr val="DE0058"/>
                </a:solidFill>
                <a:latin typeface="Calibri" panose="020F0502020204030204" pitchFamily="34" charset="0"/>
                <a:ea typeface="ＭＳ Ｐゴシック" panose="020B0600070205080204" pitchFamily="34" charset="-128"/>
              </a:rPr>
              <a:t>Hawliau’r</a:t>
            </a:r>
            <a:r>
              <a:rPr lang="en-GB" altLang="en-US" sz="2800" dirty="0">
                <a:solidFill>
                  <a:srgbClr val="DE0058"/>
                </a:solidFill>
                <a:latin typeface="Calibri" panose="020F0502020204030204" pitchFamily="34" charset="0"/>
                <a:ea typeface="ＭＳ Ｐゴシック" panose="020B0600070205080204" pitchFamily="34" charset="-128"/>
              </a:rPr>
              <a:t> </a:t>
            </a:r>
            <a:r>
              <a:rPr lang="en-GB" altLang="en-US" sz="2800" dirty="0" err="1">
                <a:solidFill>
                  <a:srgbClr val="DE0058"/>
                </a:solidFill>
                <a:latin typeface="Calibri" panose="020F0502020204030204" pitchFamily="34" charset="0"/>
                <a:ea typeface="ＭＳ Ｐゴシック" panose="020B0600070205080204" pitchFamily="34" charset="-128"/>
              </a:rPr>
              <a:t>Plentyn</a:t>
            </a:r>
            <a:r>
              <a:rPr lang="en-GB" altLang="en-US" sz="2800" dirty="0">
                <a:solidFill>
                  <a:srgbClr val="DE0058"/>
                </a:solidFill>
                <a:latin typeface="Calibri" panose="020F0502020204030204" pitchFamily="34" charset="0"/>
                <a:ea typeface="ＭＳ Ｐゴシック" panose="020B0600070205080204" pitchFamily="34" charset="-128"/>
              </a:rPr>
              <a:t> (CCUHP)</a:t>
            </a:r>
            <a:endParaRPr kumimoji="0" lang="en-US" altLang="en-US" sz="2800" b="0"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Tx/>
              <a:buChar char="•"/>
              <a:tabLst/>
              <a:defRPr/>
            </a:pPr>
            <a:r>
              <a:rPr kumimoji="0" lang="en-US" altLang="en-US" sz="2800" b="0" i="0" u="none" strike="noStrike" kern="1200" cap="none" spc="0" normalizeH="0" baseline="0" noProof="0" dirty="0" err="1">
                <a:ln>
                  <a:noFill/>
                </a:ln>
                <a:solidFill>
                  <a:srgbClr val="DE0058"/>
                </a:solidFill>
                <a:effectLst/>
                <a:uLnTx/>
                <a:uFillTx/>
                <a:latin typeface="Calibri" panose="020F0502020204030204" pitchFamily="34" charset="0"/>
                <a:ea typeface="ＭＳ Ｐゴシック" panose="020B0600070205080204" pitchFamily="34" charset="-128"/>
                <a:cs typeface="+mn-cs"/>
              </a:rPr>
              <a:t>Amlinellwyd</a:t>
            </a:r>
            <a:r>
              <a:rPr kumimoji="0" lang="en-US" altLang="en-US" sz="2800" b="0"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rPr>
              <a:t> </a:t>
            </a:r>
            <a:r>
              <a:rPr kumimoji="0" lang="en-US" altLang="en-US" sz="2800" b="0" i="0" u="none" strike="noStrike" kern="1200" cap="none" spc="0" normalizeH="0" baseline="0" noProof="0" dirty="0" err="1">
                <a:ln>
                  <a:noFill/>
                </a:ln>
                <a:solidFill>
                  <a:srgbClr val="DE0058"/>
                </a:solidFill>
                <a:effectLst/>
                <a:uLnTx/>
                <a:uFillTx/>
                <a:latin typeface="Calibri" panose="020F0502020204030204" pitchFamily="34" charset="0"/>
                <a:ea typeface="ＭＳ Ｐゴシック" panose="020B0600070205080204" pitchFamily="34" charset="-128"/>
                <a:cs typeface="+mn-cs"/>
              </a:rPr>
              <a:t>rôl</a:t>
            </a:r>
            <a:r>
              <a:rPr kumimoji="0" lang="en-US" altLang="en-US" sz="2800" b="0"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rPr>
              <a:t> </a:t>
            </a:r>
            <a:r>
              <a:rPr kumimoji="0" lang="en-US" altLang="en-US" sz="2800" b="0" i="0" u="none" strike="noStrike" kern="1200" cap="none" spc="0" normalizeH="0" baseline="0" noProof="0" dirty="0" err="1">
                <a:ln>
                  <a:noFill/>
                </a:ln>
                <a:solidFill>
                  <a:srgbClr val="DE0058"/>
                </a:solidFill>
                <a:effectLst/>
                <a:uLnTx/>
                <a:uFillTx/>
                <a:latin typeface="Calibri" panose="020F0502020204030204" pitchFamily="34" charset="0"/>
                <a:ea typeface="ＭＳ Ｐゴシック" panose="020B0600070205080204" pitchFamily="34" charset="-128"/>
                <a:cs typeface="+mn-cs"/>
              </a:rPr>
              <a:t>Comisiynydd</a:t>
            </a:r>
            <a:r>
              <a:rPr kumimoji="0" lang="en-US" altLang="en-US" sz="2800" b="0"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rPr>
              <a:t> Plant </a:t>
            </a:r>
            <a:r>
              <a:rPr kumimoji="0" lang="en-US" altLang="en-US" sz="2800" b="0" i="0" u="none" strike="noStrike" kern="1200" cap="none" spc="0" normalizeH="0" baseline="0" noProof="0" dirty="0" err="1">
                <a:ln>
                  <a:noFill/>
                </a:ln>
                <a:solidFill>
                  <a:srgbClr val="DE0058"/>
                </a:solidFill>
                <a:effectLst/>
                <a:uLnTx/>
                <a:uFillTx/>
                <a:latin typeface="Calibri" panose="020F0502020204030204" pitchFamily="34" charset="0"/>
                <a:ea typeface="ＭＳ Ｐゴシック" panose="020B0600070205080204" pitchFamily="34" charset="-128"/>
                <a:cs typeface="+mn-cs"/>
              </a:rPr>
              <a:t>Cymru</a:t>
            </a:r>
            <a:endParaRPr kumimoji="0" lang="en-US" altLang="en-US" sz="2800" b="0"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Tx/>
              <a:buChar char="•"/>
              <a:tabLst/>
              <a:defRPr/>
            </a:pPr>
            <a:endParaRPr kumimoji="0" lang="en-US" altLang="en-US" sz="2800" b="0"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rgbClr val="DE0058"/>
                </a:solidFill>
                <a:effectLst/>
                <a:uLnTx/>
                <a:uFillTx/>
                <a:latin typeface="Calibri" panose="020F0502020204030204" pitchFamily="34" charset="0"/>
                <a:ea typeface="ＭＳ Ｐゴシック" panose="020B0600070205080204" pitchFamily="34" charset="-128"/>
                <a:cs typeface="+mn-cs"/>
              </a:rPr>
              <a:t>Nodau’r</a:t>
            </a:r>
            <a:r>
              <a:rPr kumimoji="0" lang="en-US" altLang="en-US" sz="2800" b="1"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rPr>
              <a:t> </a:t>
            </a:r>
            <a:r>
              <a:rPr kumimoji="0" lang="en-US" altLang="en-US" sz="2800" b="1" i="0" u="none" strike="noStrike" kern="1200" cap="none" spc="0" normalizeH="0" baseline="0" noProof="0" dirty="0" err="1">
                <a:ln>
                  <a:noFill/>
                </a:ln>
                <a:solidFill>
                  <a:srgbClr val="DE0058"/>
                </a:solidFill>
                <a:effectLst/>
                <a:uLnTx/>
                <a:uFillTx/>
                <a:latin typeface="Calibri" panose="020F0502020204030204" pitchFamily="34" charset="0"/>
                <a:ea typeface="ＭＳ Ｐゴシック" panose="020B0600070205080204" pitchFamily="34" charset="-128"/>
                <a:cs typeface="+mn-cs"/>
              </a:rPr>
              <a:t>Sesiwn</a:t>
            </a:r>
            <a:r>
              <a:rPr kumimoji="0" lang="en-US" altLang="en-US" sz="2800" b="1" i="0" u="none" strike="noStrike" kern="1200" cap="none" spc="0" normalizeH="0" baseline="0" noProof="0" dirty="0">
                <a:ln>
                  <a:noFill/>
                </a:ln>
                <a:solidFill>
                  <a:srgbClr val="DE0058"/>
                </a:solidFill>
                <a:effectLst/>
                <a:uLnTx/>
                <a:uFillTx/>
                <a:latin typeface="Calibri" panose="020F0502020204030204" pitchFamily="34" charset="0"/>
                <a:ea typeface="ＭＳ Ｐゴシック" panose="020B0600070205080204" pitchFamily="34" charset="-128"/>
                <a:cs typeface="+mn-cs"/>
              </a:rPr>
              <a:t> hon</a:t>
            </a:r>
          </a:p>
          <a:p>
            <a:pPr marL="0" marR="0" lvl="0" indent="0" algn="l" defTabSz="914400" rtl="0" eaLnBrk="1" fontAlgn="auto" latinLnBrk="0" hangingPunct="1">
              <a:lnSpc>
                <a:spcPct val="90000"/>
              </a:lnSpc>
              <a:spcBef>
                <a:spcPts val="1000"/>
              </a:spcBef>
              <a:spcAft>
                <a:spcPts val="0"/>
              </a:spcAft>
              <a:buClrTx/>
              <a:buSzTx/>
              <a:buFontTx/>
              <a:buChar char="•"/>
              <a:tabLst/>
              <a:defRPr/>
            </a:pPr>
            <a:r>
              <a:rPr lang="en-US" altLang="en-US" sz="2800" dirty="0" err="1">
                <a:solidFill>
                  <a:srgbClr val="DE0058"/>
                </a:solidFill>
                <a:latin typeface="Calibri" panose="020F0502020204030204" pitchFamily="34" charset="0"/>
                <a:ea typeface="ＭＳ Ｐゴシック" panose="020B0600070205080204" pitchFamily="34" charset="-128"/>
              </a:rPr>
              <a:t>Archwilio</a:t>
            </a:r>
            <a:r>
              <a:rPr lang="en-US" altLang="en-US" sz="2800" dirty="0">
                <a:solidFill>
                  <a:srgbClr val="DE0058"/>
                </a:solidFill>
                <a:latin typeface="Calibri" panose="020F0502020204030204" pitchFamily="34" charset="0"/>
                <a:ea typeface="ＭＳ Ｐゴシック" panose="020B0600070205080204" pitchFamily="34" charset="-128"/>
              </a:rPr>
              <a:t> a </a:t>
            </a:r>
            <a:r>
              <a:rPr lang="en-US" altLang="en-US" sz="2800" dirty="0" err="1">
                <a:solidFill>
                  <a:srgbClr val="DE0058"/>
                </a:solidFill>
                <a:latin typeface="Calibri" panose="020F0502020204030204" pitchFamily="34" charset="0"/>
                <a:ea typeface="ＭＳ Ｐゴシック" panose="020B0600070205080204" pitchFamily="34" charset="-128"/>
              </a:rPr>
              <a:t>thrafod</a:t>
            </a:r>
            <a:r>
              <a:rPr lang="en-US" altLang="en-US" sz="2800" dirty="0">
                <a:solidFill>
                  <a:srgbClr val="DE0058"/>
                </a:solidFill>
                <a:latin typeface="Calibri" panose="020F0502020204030204" pitchFamily="34" charset="0"/>
                <a:ea typeface="ＭＳ Ｐゴシック" panose="020B0600070205080204" pitchFamily="34" charset="-128"/>
              </a:rPr>
              <a:t> Y </a:t>
            </a:r>
            <a:r>
              <a:rPr lang="en-US" altLang="en-US" sz="2800" dirty="0" err="1">
                <a:solidFill>
                  <a:srgbClr val="DE0058"/>
                </a:solidFill>
                <a:latin typeface="Calibri" panose="020F0502020204030204" pitchFamily="34" charset="0"/>
                <a:ea typeface="ＭＳ Ｐゴシック" panose="020B0600070205080204" pitchFamily="34" charset="-128"/>
              </a:rPr>
              <a:t>Ffordd</a:t>
            </a:r>
            <a:r>
              <a:rPr lang="en-US" altLang="en-US" sz="2800" dirty="0">
                <a:solidFill>
                  <a:srgbClr val="DE0058"/>
                </a:solidFill>
                <a:latin typeface="Calibri" panose="020F0502020204030204" pitchFamily="34" charset="0"/>
                <a:ea typeface="ＭＳ Ｐゴシック" panose="020B0600070205080204" pitchFamily="34" charset="-128"/>
              </a:rPr>
              <a:t> </a:t>
            </a:r>
            <a:r>
              <a:rPr lang="en-US" altLang="en-US" sz="2800" dirty="0" err="1">
                <a:solidFill>
                  <a:srgbClr val="DE0058"/>
                </a:solidFill>
                <a:latin typeface="Calibri" panose="020F0502020204030204" pitchFamily="34" charset="0"/>
                <a:ea typeface="ＭＳ Ｐゴシック" panose="020B0600070205080204" pitchFamily="34" charset="-128"/>
              </a:rPr>
              <a:t>Gywir</a:t>
            </a:r>
            <a:r>
              <a:rPr lang="en-US" altLang="en-US" sz="2800" dirty="0">
                <a:solidFill>
                  <a:srgbClr val="DE0058"/>
                </a:solidFill>
                <a:latin typeface="Calibri" panose="020F0502020204030204" pitchFamily="34" charset="0"/>
                <a:ea typeface="ＭＳ Ｐゴシック" panose="020B0600070205080204" pitchFamily="34" charset="-128"/>
              </a:rPr>
              <a:t> </a:t>
            </a:r>
            <a:r>
              <a:rPr lang="en-US" altLang="en-US" sz="2800" dirty="0" err="1">
                <a:solidFill>
                  <a:srgbClr val="DE0058"/>
                </a:solidFill>
                <a:latin typeface="Calibri" panose="020F0502020204030204" pitchFamily="34" charset="0"/>
                <a:ea typeface="ＭＳ Ｐゴシック" panose="020B0600070205080204" pitchFamily="34" charset="-128"/>
              </a:rPr>
              <a:t>i</a:t>
            </a:r>
            <a:r>
              <a:rPr lang="en-US" altLang="en-US" sz="2800" dirty="0">
                <a:solidFill>
                  <a:srgbClr val="DE0058"/>
                </a:solidFill>
                <a:latin typeface="Calibri" panose="020F0502020204030204" pitchFamily="34" charset="0"/>
                <a:ea typeface="ＭＳ Ｐゴシック" panose="020B0600070205080204" pitchFamily="34" charset="-128"/>
              </a:rPr>
              <a:t> </a:t>
            </a:r>
            <a:r>
              <a:rPr lang="en-US" altLang="en-US" sz="2800" dirty="0" err="1">
                <a:solidFill>
                  <a:srgbClr val="DE0058"/>
                </a:solidFill>
                <a:latin typeface="Calibri" panose="020F0502020204030204" pitchFamily="34" charset="0"/>
                <a:ea typeface="ＭＳ Ｐゴシック" panose="020B0600070205080204" pitchFamily="34" charset="-128"/>
              </a:rPr>
              <a:t>Addysg</a:t>
            </a:r>
            <a:endParaRPr kumimoji="0" lang="en-US" altLang="en-US" sz="28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8630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450919" y="5934651"/>
            <a:ext cx="9631617" cy="541984"/>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3400" b="1" dirty="0" err="1">
                <a:solidFill>
                  <a:srgbClr val="DE0058"/>
                </a:solidFill>
              </a:rPr>
              <a:t>Grymuso</a:t>
            </a:r>
            <a:r>
              <a:rPr lang="en-GB" sz="3400" b="1" dirty="0">
                <a:solidFill>
                  <a:srgbClr val="DE0058"/>
                </a:solidFill>
              </a:rPr>
              <a:t> Plant </a:t>
            </a:r>
            <a:r>
              <a:rPr lang="en-GB" sz="3400" b="1" dirty="0"/>
              <a:t>| Empowering Children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794" y="1111348"/>
            <a:ext cx="5210152" cy="466766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6728" y="1111348"/>
            <a:ext cx="5249200" cy="4667660"/>
          </a:xfrm>
          <a:prstGeom prst="rect">
            <a:avLst/>
          </a:prstGeom>
        </p:spPr>
      </p:pic>
    </p:spTree>
    <p:extLst>
      <p:ext uri="{BB962C8B-B14F-4D97-AF65-F5344CB8AC3E}">
        <p14:creationId xmlns:p14="http://schemas.microsoft.com/office/powerpoint/2010/main" val="119019651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nspcc.org.uk/globalassets/for-go-live-images/pdf-document-cover/agenda-pdf-cover-engl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290" y="1064069"/>
            <a:ext cx="9233942" cy="519152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119921" y="6255596"/>
            <a:ext cx="11672339" cy="571501"/>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4000" b="1" dirty="0">
                <a:solidFill>
                  <a:srgbClr val="DE0058"/>
                </a:solidFill>
              </a:rPr>
              <a:t>www.agenda.cymru</a:t>
            </a:r>
            <a:r>
              <a:rPr lang="en-GB" sz="4000" b="1" dirty="0"/>
              <a:t>| www.agenda.wales</a:t>
            </a:r>
          </a:p>
        </p:txBody>
      </p:sp>
    </p:spTree>
    <p:extLst>
      <p:ext uri="{BB962C8B-B14F-4D97-AF65-F5344CB8AC3E}">
        <p14:creationId xmlns:p14="http://schemas.microsoft.com/office/powerpoint/2010/main" val="100288013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490208" y="5988201"/>
            <a:ext cx="9389045" cy="472125"/>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4000" b="1" dirty="0" err="1">
                <a:solidFill>
                  <a:srgbClr val="DE0058"/>
                </a:solidFill>
              </a:rPr>
              <a:t>Cyfranogiad</a:t>
            </a:r>
            <a:r>
              <a:rPr lang="en-GB" sz="4000" b="1" dirty="0"/>
              <a:t> | Participation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596" y="1181687"/>
            <a:ext cx="4666271" cy="4806514"/>
          </a:xfrm>
          <a:prstGeom prst="rect">
            <a:avLst/>
          </a:prstGeom>
        </p:spPr>
      </p:pic>
    </p:spTree>
    <p:extLst>
      <p:ext uri="{BB962C8B-B14F-4D97-AF65-F5344CB8AC3E}">
        <p14:creationId xmlns:p14="http://schemas.microsoft.com/office/powerpoint/2010/main" val="362900188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2710" y="1998922"/>
            <a:ext cx="4891105" cy="1077218"/>
          </a:xfrm>
          <a:prstGeom prst="rect">
            <a:avLst/>
          </a:prstGeom>
        </p:spPr>
        <p:txBody>
          <a:bodyPr wrap="square">
            <a:spAutoFit/>
          </a:bodyPr>
          <a:lstStyle/>
          <a:p>
            <a:pPr algn="ctr"/>
            <a:endParaRPr lang="en-GB" sz="3200" dirty="0">
              <a:solidFill>
                <a:srgbClr val="DE0058"/>
              </a:solidFill>
            </a:endParaRPr>
          </a:p>
          <a:p>
            <a:pPr algn="ctr"/>
            <a:endParaRPr lang="en-GB" sz="3200" dirty="0"/>
          </a:p>
        </p:txBody>
      </p:sp>
      <p:sp>
        <p:nvSpPr>
          <p:cNvPr id="7" name="Text Placeholder 1"/>
          <p:cNvSpPr txBox="1">
            <a:spLocks/>
          </p:cNvSpPr>
          <p:nvPr/>
        </p:nvSpPr>
        <p:spPr>
          <a:xfrm>
            <a:off x="7356411" y="2602484"/>
            <a:ext cx="4320816" cy="2521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dirty="0">
              <a:solidFill>
                <a:schemeClr val="bg1"/>
              </a:solidFill>
            </a:endParaRPr>
          </a:p>
          <a:p>
            <a:pPr marL="0" indent="0">
              <a:buFont typeface="Arial" panose="020B0604020202020204" pitchFamily="34" charset="0"/>
              <a:buNone/>
            </a:pPr>
            <a:endParaRPr lang="en-GB" sz="2500" i="1" dirty="0">
              <a:solidFill>
                <a:schemeClr val="bg1"/>
              </a:solidFill>
            </a:endParaRPr>
          </a:p>
        </p:txBody>
      </p:sp>
      <p:sp>
        <p:nvSpPr>
          <p:cNvPr id="8" name="Text Placeholder 1"/>
          <p:cNvSpPr txBox="1">
            <a:spLocks/>
          </p:cNvSpPr>
          <p:nvPr/>
        </p:nvSpPr>
        <p:spPr>
          <a:xfrm>
            <a:off x="6722698" y="2214857"/>
            <a:ext cx="4954529" cy="22065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bg1"/>
                </a:solidFill>
              </a:rPr>
              <a:t>Article 19</a:t>
            </a:r>
          </a:p>
          <a:p>
            <a:pPr marL="0" indent="0">
              <a:buNone/>
            </a:pPr>
            <a:r>
              <a:rPr lang="en-GB" b="1" dirty="0">
                <a:solidFill>
                  <a:schemeClr val="bg1"/>
                </a:solidFill>
              </a:rPr>
              <a:t>I have the right to be protected from all forms of violence, abuse, neglect and bad treatment by the people who look after me.  </a:t>
            </a:r>
            <a:endParaRPr lang="en-GB" dirty="0">
              <a:solidFill>
                <a:schemeClr val="bg1"/>
              </a:solidFill>
            </a:endParaRPr>
          </a:p>
        </p:txBody>
      </p:sp>
      <p:sp>
        <p:nvSpPr>
          <p:cNvPr id="10" name="Rectangle 9"/>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1" name="Rectangle 10"/>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190" y="39196"/>
            <a:ext cx="6769810" cy="478389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02" y="1312435"/>
            <a:ext cx="5308335" cy="2457759"/>
          </a:xfrm>
          <a:prstGeom prst="rect">
            <a:avLst/>
          </a:prstGeom>
        </p:spPr>
      </p:pic>
      <p:pic>
        <p:nvPicPr>
          <p:cNvPr id="16" name="Llun 15" descr=":Assets:megaphone.png"/>
          <p:cNvPicPr/>
          <p:nvPr/>
        </p:nvPicPr>
        <p:blipFill>
          <a:blip r:embed="rId5"/>
          <a:srcRect/>
          <a:stretch>
            <a:fillRect/>
          </a:stretch>
        </p:blipFill>
        <p:spPr bwMode="auto">
          <a:xfrm rot="670772">
            <a:off x="357423" y="5633474"/>
            <a:ext cx="916106" cy="1090584"/>
          </a:xfrm>
          <a:prstGeom prst="rect">
            <a:avLst/>
          </a:prstGeom>
          <a:noFill/>
          <a:ln w="9525">
            <a:noFill/>
            <a:miter lim="800000"/>
            <a:headEnd/>
            <a:tailEnd/>
          </a:ln>
        </p:spPr>
      </p:pic>
      <p:pic>
        <p:nvPicPr>
          <p:cNvPr id="17" name="Llun 16" descr=":Assets:group.png"/>
          <p:cNvPicPr/>
          <p:nvPr/>
        </p:nvPicPr>
        <p:blipFill>
          <a:blip r:embed="rId6"/>
          <a:srcRect/>
          <a:stretch>
            <a:fillRect/>
          </a:stretch>
        </p:blipFill>
        <p:spPr bwMode="auto">
          <a:xfrm>
            <a:off x="5265898" y="3463840"/>
            <a:ext cx="762000" cy="870585"/>
          </a:xfrm>
          <a:prstGeom prst="rect">
            <a:avLst/>
          </a:prstGeom>
          <a:noFill/>
          <a:ln w="9525">
            <a:noFill/>
            <a:miter lim="800000"/>
            <a:headEnd/>
            <a:tailEnd/>
          </a:ln>
        </p:spPr>
      </p:pic>
      <p:sp>
        <p:nvSpPr>
          <p:cNvPr id="6" name="Petryal 5"/>
          <p:cNvSpPr/>
          <p:nvPr/>
        </p:nvSpPr>
        <p:spPr>
          <a:xfrm>
            <a:off x="6027898" y="3648212"/>
            <a:ext cx="6175024" cy="769441"/>
          </a:xfrm>
          <a:prstGeom prst="rect">
            <a:avLst/>
          </a:prstGeom>
        </p:spPr>
        <p:txBody>
          <a:bodyPr wrap="none">
            <a:spAutoFit/>
          </a:bodyPr>
          <a:lstStyle/>
          <a:p>
            <a:pPr algn="ctr"/>
            <a:r>
              <a:rPr lang="cy-GB" sz="4400" b="1" dirty="0">
                <a:ln w="0"/>
                <a:solidFill>
                  <a:srgbClr val="7030A0"/>
                </a:solidFill>
                <a:effectLst>
                  <a:outerShdw blurRad="38100" dist="25400" dir="5400000" algn="ctr" rotWithShape="0">
                    <a:srgbClr val="6E747A">
                      <a:alpha val="43000"/>
                    </a:srgbClr>
                  </a:outerShdw>
                </a:effectLst>
              </a:rPr>
              <a:t>Llysgenhadon Cymunedol</a:t>
            </a:r>
          </a:p>
        </p:txBody>
      </p:sp>
      <p:sp>
        <p:nvSpPr>
          <p:cNvPr id="18" name="Petryal 17"/>
          <p:cNvSpPr/>
          <p:nvPr/>
        </p:nvSpPr>
        <p:spPr>
          <a:xfrm>
            <a:off x="5106784" y="4142820"/>
            <a:ext cx="6171433" cy="769441"/>
          </a:xfrm>
          <a:prstGeom prst="rect">
            <a:avLst/>
          </a:prstGeom>
        </p:spPr>
        <p:txBody>
          <a:bodyPr wrap="none">
            <a:spAutoFit/>
          </a:bodyPr>
          <a:lstStyle/>
          <a:p>
            <a:pPr algn="ctr"/>
            <a:r>
              <a:rPr lang="cy-GB" sz="4400" b="1" dirty="0" err="1">
                <a:ln w="0"/>
                <a:solidFill>
                  <a:srgbClr val="7030A0"/>
                </a:solidFill>
                <a:effectLst>
                  <a:outerShdw blurRad="38100" dist="25400" dir="5400000" algn="ctr" rotWithShape="0">
                    <a:srgbClr val="6E747A">
                      <a:alpha val="43000"/>
                    </a:srgbClr>
                  </a:outerShdw>
                </a:effectLst>
              </a:rPr>
              <a:t>Community</a:t>
            </a:r>
            <a:r>
              <a:rPr lang="cy-GB" sz="4400" b="1" dirty="0">
                <a:ln w="0"/>
                <a:solidFill>
                  <a:srgbClr val="7030A0"/>
                </a:solidFill>
                <a:effectLst>
                  <a:outerShdw blurRad="38100" dist="25400" dir="5400000" algn="ctr" rotWithShape="0">
                    <a:srgbClr val="6E747A">
                      <a:alpha val="43000"/>
                    </a:srgbClr>
                  </a:outerShdw>
                </a:effectLst>
              </a:rPr>
              <a:t> </a:t>
            </a:r>
            <a:r>
              <a:rPr lang="cy-GB" sz="4400" b="1" dirty="0" err="1">
                <a:ln w="0"/>
                <a:solidFill>
                  <a:srgbClr val="7030A0"/>
                </a:solidFill>
                <a:effectLst>
                  <a:outerShdw blurRad="38100" dist="25400" dir="5400000" algn="ctr" rotWithShape="0">
                    <a:srgbClr val="6E747A">
                      <a:alpha val="43000"/>
                    </a:srgbClr>
                  </a:outerShdw>
                </a:effectLst>
              </a:rPr>
              <a:t>Ambassadors</a:t>
            </a:r>
            <a:endParaRPr lang="cy-GB" sz="4400" b="1" dirty="0">
              <a:ln w="0"/>
              <a:solidFill>
                <a:srgbClr val="7030A0"/>
              </a:solidFill>
              <a:effectLst>
                <a:outerShdw blurRad="38100" dist="25400" dir="5400000" algn="ctr" rotWithShape="0">
                  <a:srgbClr val="6E747A">
                    <a:alpha val="43000"/>
                  </a:srgbClr>
                </a:outerShdw>
              </a:effectLst>
            </a:endParaRPr>
          </a:p>
        </p:txBody>
      </p:sp>
      <p:pic>
        <p:nvPicPr>
          <p:cNvPr id="19" name="Llun 18" descr=":Assets:group.png"/>
          <p:cNvPicPr/>
          <p:nvPr/>
        </p:nvPicPr>
        <p:blipFill>
          <a:blip r:embed="rId6"/>
          <a:srcRect/>
          <a:stretch>
            <a:fillRect/>
          </a:stretch>
        </p:blipFill>
        <p:spPr bwMode="auto">
          <a:xfrm>
            <a:off x="11296227" y="4321851"/>
            <a:ext cx="762000" cy="870585"/>
          </a:xfrm>
          <a:prstGeom prst="rect">
            <a:avLst/>
          </a:prstGeom>
          <a:noFill/>
          <a:ln w="9525">
            <a:noFill/>
            <a:miter lim="800000"/>
            <a:headEnd/>
            <a:tailEnd/>
          </a:ln>
        </p:spPr>
      </p:pic>
      <p:pic>
        <p:nvPicPr>
          <p:cNvPr id="2" name="Llu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4495" y="5472794"/>
            <a:ext cx="4457031" cy="1422804"/>
          </a:xfrm>
          <a:prstGeom prst="rect">
            <a:avLst/>
          </a:prstGeom>
        </p:spPr>
      </p:pic>
      <p:pic>
        <p:nvPicPr>
          <p:cNvPr id="5" name="Llu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391" y="4081472"/>
            <a:ext cx="4712620" cy="1391322"/>
          </a:xfrm>
          <a:prstGeom prst="rect">
            <a:avLst/>
          </a:prstGeom>
        </p:spPr>
      </p:pic>
    </p:spTree>
    <p:extLst>
      <p:ext uri="{BB962C8B-B14F-4D97-AF65-F5344CB8AC3E}">
        <p14:creationId xmlns:p14="http://schemas.microsoft.com/office/powerpoint/2010/main" val="426051338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083049" y="1384869"/>
            <a:ext cx="4318722" cy="4893647"/>
          </a:xfrm>
          <a:prstGeom prst="rect">
            <a:avLst/>
          </a:prstGeom>
        </p:spPr>
        <p:txBody>
          <a:bodyPr wrap="square">
            <a:spAutoFit/>
          </a:bodyPr>
          <a:lstStyle/>
          <a:p>
            <a:pPr defTabSz="452050" fontAlgn="base">
              <a:spcBef>
                <a:spcPct val="0"/>
              </a:spcBef>
              <a:spcAft>
                <a:spcPct val="0"/>
              </a:spcAft>
              <a:defRPr/>
            </a:pPr>
            <a:r>
              <a:rPr lang="en-US" sz="2400" dirty="0">
                <a:solidFill>
                  <a:srgbClr val="000000">
                    <a:lumMod val="75000"/>
                    <a:lumOff val="25000"/>
                  </a:srgbClr>
                </a:solidFill>
                <a:latin typeface="Calibri" panose="020F0502020204030204" pitchFamily="34" charset="0"/>
                <a:sym typeface="GillSans" charset="0"/>
              </a:rPr>
              <a:t>The Children’s Commissioner for Wales’ Ambassador schemes are  initiatives that empower pupils to become children’s rights champions within their schools or Community Groups.</a:t>
            </a:r>
          </a:p>
          <a:p>
            <a:pPr defTabSz="452050" fontAlgn="base">
              <a:spcBef>
                <a:spcPct val="0"/>
              </a:spcBef>
              <a:spcAft>
                <a:spcPct val="0"/>
              </a:spcAft>
              <a:defRPr/>
            </a:pPr>
            <a:endParaRPr lang="en-US" sz="2400" dirty="0">
              <a:solidFill>
                <a:srgbClr val="000000">
                  <a:lumMod val="75000"/>
                  <a:lumOff val="25000"/>
                </a:srgbClr>
              </a:solidFill>
              <a:latin typeface="Calibri" panose="020F0502020204030204" pitchFamily="34" charset="0"/>
              <a:sym typeface="GillSans" charset="0"/>
            </a:endParaRPr>
          </a:p>
          <a:p>
            <a:pPr defTabSz="452050" fontAlgn="base">
              <a:spcBef>
                <a:spcPct val="0"/>
              </a:spcBef>
              <a:spcAft>
                <a:spcPct val="0"/>
              </a:spcAft>
              <a:defRPr/>
            </a:pPr>
            <a:r>
              <a:rPr lang="en-US" sz="2400" dirty="0">
                <a:solidFill>
                  <a:srgbClr val="000000">
                    <a:lumMod val="75000"/>
                    <a:lumOff val="25000"/>
                  </a:srgbClr>
                </a:solidFill>
                <a:latin typeface="Calibri" panose="020F0502020204030204" pitchFamily="34" charset="0"/>
                <a:sym typeface="GillSans" charset="0"/>
              </a:rPr>
              <a:t>Children and young people  -take a lead role in promoting the United Nations Convention on the Rights of the Child (UNCRC) and the role of the Children’s Commissioner.</a:t>
            </a:r>
          </a:p>
        </p:txBody>
      </p:sp>
      <p:sp>
        <p:nvSpPr>
          <p:cNvPr id="21" name="Rectangle 20"/>
          <p:cNvSpPr/>
          <p:nvPr/>
        </p:nvSpPr>
        <p:spPr>
          <a:xfrm>
            <a:off x="1198331" y="1200204"/>
            <a:ext cx="4003747" cy="5262979"/>
          </a:xfrm>
          <a:prstGeom prst="rect">
            <a:avLst/>
          </a:prstGeom>
        </p:spPr>
        <p:txBody>
          <a:bodyPr wrap="square">
            <a:spAutoFit/>
          </a:bodyPr>
          <a:lstStyle/>
          <a:p>
            <a:pPr defTabSz="452050" fontAlgn="base">
              <a:spcBef>
                <a:spcPct val="0"/>
              </a:spcBef>
              <a:spcAft>
                <a:spcPct val="0"/>
              </a:spcAft>
              <a:defRPr/>
            </a:pPr>
            <a:r>
              <a:rPr lang="en-US" altLang="en-US" sz="2400" dirty="0">
                <a:solidFill>
                  <a:srgbClr val="7030A0"/>
                </a:solidFill>
                <a:latin typeface="Calibri" panose="020F0502020204030204" pitchFamily="34" charset="0"/>
                <a:sym typeface="GillSans" charset="0"/>
              </a:rPr>
              <a:t>Mae </a:t>
            </a:r>
            <a:r>
              <a:rPr lang="en-US" altLang="en-US" sz="2400" dirty="0" err="1">
                <a:solidFill>
                  <a:srgbClr val="7030A0"/>
                </a:solidFill>
                <a:latin typeface="Calibri" panose="020F0502020204030204" pitchFamily="34" charset="0"/>
                <a:sym typeface="GillSans" charset="0"/>
              </a:rPr>
              <a:t>cynlluniau</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Llysgenhadon</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Comisiynydd</a:t>
            </a:r>
            <a:r>
              <a:rPr lang="en-US" altLang="en-US" sz="2400" dirty="0">
                <a:solidFill>
                  <a:srgbClr val="7030A0"/>
                </a:solidFill>
                <a:latin typeface="Calibri" panose="020F0502020204030204" pitchFamily="34" charset="0"/>
                <a:sym typeface="GillSans" charset="0"/>
              </a:rPr>
              <a:t> Plant Cymru </a:t>
            </a:r>
            <a:r>
              <a:rPr lang="en-US" altLang="en-US" sz="2400" dirty="0" err="1">
                <a:solidFill>
                  <a:srgbClr val="7030A0"/>
                </a:solidFill>
                <a:latin typeface="Calibri" panose="020F0502020204030204" pitchFamily="34" charset="0"/>
                <a:sym typeface="GillSans" charset="0"/>
              </a:rPr>
              <a:t>yn</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fentrau</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sy’n</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grymuso</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disgyblion</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i</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ddod</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yn</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hyrwyddwyr</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hawliau</a:t>
            </a:r>
            <a:r>
              <a:rPr lang="en-US" altLang="en-US" sz="2400" dirty="0">
                <a:solidFill>
                  <a:srgbClr val="7030A0"/>
                </a:solidFill>
                <a:latin typeface="Calibri" panose="020F0502020204030204" pitchFamily="34" charset="0"/>
                <a:sym typeface="GillSans" charset="0"/>
              </a:rPr>
              <a:t> plant </a:t>
            </a:r>
            <a:r>
              <a:rPr lang="en-US" altLang="en-US" sz="2400" dirty="0" err="1">
                <a:solidFill>
                  <a:srgbClr val="7030A0"/>
                </a:solidFill>
                <a:latin typeface="Calibri" panose="020F0502020204030204" pitchFamily="34" charset="0"/>
                <a:sym typeface="GillSans" charset="0"/>
              </a:rPr>
              <a:t>yn</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eu</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hysgolion</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neu</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eu</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Grwpiau</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Cymunedol</a:t>
            </a:r>
            <a:r>
              <a:rPr lang="en-US" altLang="en-US" sz="2400" dirty="0">
                <a:solidFill>
                  <a:srgbClr val="7030A0"/>
                </a:solidFill>
                <a:latin typeface="Calibri" panose="020F0502020204030204" pitchFamily="34" charset="0"/>
                <a:sym typeface="GillSans" charset="0"/>
              </a:rPr>
              <a:t>.</a:t>
            </a:r>
          </a:p>
          <a:p>
            <a:pPr defTabSz="452050" fontAlgn="base">
              <a:spcBef>
                <a:spcPct val="0"/>
              </a:spcBef>
              <a:spcAft>
                <a:spcPct val="0"/>
              </a:spcAft>
              <a:defRPr/>
            </a:pPr>
            <a:endParaRPr lang="en-GB" altLang="en-US" sz="2400" dirty="0">
              <a:solidFill>
                <a:srgbClr val="7030A0"/>
              </a:solidFill>
              <a:latin typeface="Calibri" panose="020F0502020204030204" pitchFamily="34" charset="0"/>
              <a:sym typeface="GillSans" charset="0"/>
            </a:endParaRPr>
          </a:p>
          <a:p>
            <a:pPr defTabSz="452050" fontAlgn="base">
              <a:spcBef>
                <a:spcPct val="0"/>
              </a:spcBef>
              <a:spcAft>
                <a:spcPct val="0"/>
              </a:spcAft>
              <a:defRPr/>
            </a:pPr>
            <a:r>
              <a:rPr lang="en-US" altLang="en-US" sz="2400" dirty="0">
                <a:solidFill>
                  <a:srgbClr val="7030A0"/>
                </a:solidFill>
                <a:latin typeface="Calibri" panose="020F0502020204030204" pitchFamily="34" charset="0"/>
                <a:sym typeface="GillSans" charset="0"/>
              </a:rPr>
              <a:t>Mae plant a </a:t>
            </a:r>
            <a:r>
              <a:rPr lang="en-US" altLang="en-US" sz="2400" dirty="0" err="1">
                <a:solidFill>
                  <a:srgbClr val="7030A0"/>
                </a:solidFill>
                <a:latin typeface="Calibri" panose="020F0502020204030204" pitchFamily="34" charset="0"/>
                <a:sym typeface="GillSans" charset="0"/>
              </a:rPr>
              <a:t>phobl</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ifanc</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yn</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cymryd</a:t>
            </a:r>
            <a:r>
              <a:rPr lang="en-US" altLang="en-US" sz="2400" dirty="0">
                <a:solidFill>
                  <a:srgbClr val="7030A0"/>
                </a:solidFill>
                <a:latin typeface="Calibri" panose="020F0502020204030204" pitchFamily="34" charset="0"/>
                <a:sym typeface="GillSans" charset="0"/>
              </a:rPr>
              <a:t> yr </a:t>
            </a:r>
            <a:r>
              <a:rPr lang="en-US" altLang="en-US" sz="2400" dirty="0" err="1">
                <a:solidFill>
                  <a:srgbClr val="7030A0"/>
                </a:solidFill>
                <a:latin typeface="Calibri" panose="020F0502020204030204" pitchFamily="34" charset="0"/>
                <a:sym typeface="GillSans" charset="0"/>
              </a:rPr>
              <a:t>awenau</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o</a:t>
            </a:r>
            <a:r>
              <a:rPr lang="en-US" altLang="en-US" sz="2400" dirty="0">
                <a:solidFill>
                  <a:srgbClr val="7030A0"/>
                </a:solidFill>
                <a:latin typeface="Calibri" panose="020F0502020204030204" pitchFamily="34" charset="0"/>
                <a:sym typeface="GillSans" charset="0"/>
              </a:rPr>
              <a:t> ran </a:t>
            </a:r>
            <a:r>
              <a:rPr lang="en-US" altLang="en-US" sz="2400" dirty="0" err="1">
                <a:solidFill>
                  <a:srgbClr val="7030A0"/>
                </a:solidFill>
                <a:latin typeface="Calibri" panose="020F0502020204030204" pitchFamily="34" charset="0"/>
                <a:sym typeface="GillSans" charset="0"/>
              </a:rPr>
              <a:t>hyrwyddo</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Confensiwn</a:t>
            </a:r>
            <a:r>
              <a:rPr lang="en-US" altLang="en-US" sz="2400" dirty="0">
                <a:solidFill>
                  <a:srgbClr val="7030A0"/>
                </a:solidFill>
                <a:latin typeface="Calibri" panose="020F0502020204030204" pitchFamily="34" charset="0"/>
                <a:sym typeface="GillSans" charset="0"/>
              </a:rPr>
              <a:t> y </a:t>
            </a:r>
            <a:r>
              <a:rPr lang="en-US" altLang="en-US" sz="2400" dirty="0" err="1">
                <a:solidFill>
                  <a:srgbClr val="7030A0"/>
                </a:solidFill>
                <a:latin typeface="Calibri" panose="020F0502020204030204" pitchFamily="34" charset="0"/>
                <a:sym typeface="GillSans" charset="0"/>
              </a:rPr>
              <a:t>Cenhedloedd</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Unedig</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ar</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Hawliau’r</a:t>
            </a:r>
            <a:r>
              <a:rPr lang="en-US" altLang="en-US" sz="2400" dirty="0">
                <a:solidFill>
                  <a:srgbClr val="7030A0"/>
                </a:solidFill>
                <a:latin typeface="Calibri" panose="020F0502020204030204" pitchFamily="34" charset="0"/>
                <a:sym typeface="GillSans" charset="0"/>
              </a:rPr>
              <a:t> </a:t>
            </a:r>
            <a:r>
              <a:rPr lang="en-US" altLang="en-US" sz="2400" dirty="0" err="1">
                <a:solidFill>
                  <a:srgbClr val="7030A0"/>
                </a:solidFill>
                <a:latin typeface="Calibri" panose="020F0502020204030204" pitchFamily="34" charset="0"/>
                <a:sym typeface="GillSans" charset="0"/>
              </a:rPr>
              <a:t>Plentyn</a:t>
            </a:r>
            <a:r>
              <a:rPr lang="en-US" altLang="en-US" sz="2400" dirty="0">
                <a:solidFill>
                  <a:srgbClr val="7030A0"/>
                </a:solidFill>
                <a:latin typeface="Calibri" panose="020F0502020204030204" pitchFamily="34" charset="0"/>
                <a:sym typeface="GillSans" charset="0"/>
              </a:rPr>
              <a:t> (CCUHP) a </a:t>
            </a:r>
            <a:r>
              <a:rPr lang="en-US" altLang="en-US" sz="2400" dirty="0" err="1">
                <a:solidFill>
                  <a:srgbClr val="7030A0"/>
                </a:solidFill>
                <a:latin typeface="Calibri" panose="020F0502020204030204" pitchFamily="34" charset="0"/>
                <a:sym typeface="GillSans" charset="0"/>
              </a:rPr>
              <a:t>rôl</a:t>
            </a:r>
            <a:r>
              <a:rPr lang="en-US" altLang="en-US" sz="2400" dirty="0">
                <a:solidFill>
                  <a:srgbClr val="7030A0"/>
                </a:solidFill>
                <a:latin typeface="Calibri" panose="020F0502020204030204" pitchFamily="34" charset="0"/>
                <a:sym typeface="GillSans" charset="0"/>
              </a:rPr>
              <a:t> y </a:t>
            </a:r>
            <a:r>
              <a:rPr lang="en-US" altLang="en-US" sz="2400" dirty="0" err="1">
                <a:solidFill>
                  <a:srgbClr val="7030A0"/>
                </a:solidFill>
                <a:latin typeface="Calibri" panose="020F0502020204030204" pitchFamily="34" charset="0"/>
                <a:sym typeface="GillSans" charset="0"/>
              </a:rPr>
              <a:t>Comisiynydd</a:t>
            </a:r>
            <a:r>
              <a:rPr lang="en-US" altLang="en-US" sz="2400" dirty="0">
                <a:solidFill>
                  <a:srgbClr val="7030A0"/>
                </a:solidFill>
                <a:latin typeface="Calibri" panose="020F0502020204030204" pitchFamily="34" charset="0"/>
                <a:sym typeface="GillSans" charset="0"/>
              </a:rPr>
              <a:t> Plant.</a:t>
            </a:r>
          </a:p>
        </p:txBody>
      </p:sp>
    </p:spTree>
    <p:extLst>
      <p:ext uri="{BB962C8B-B14F-4D97-AF65-F5344CB8AC3E}">
        <p14:creationId xmlns:p14="http://schemas.microsoft.com/office/powerpoint/2010/main" val="127005131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bF5s4J195I"/>
          <p:cNvPicPr/>
          <p:nvPr>
            <a:videoFile r:link="rId1"/>
          </p:nvPr>
        </p:nvPicPr>
        <p:blipFill>
          <a:blip r:embed="rId4"/>
          <a:stretch>
            <a:fillRect/>
          </a:stretch>
        </p:blipFill>
        <p:spPr>
          <a:xfrm>
            <a:off x="2528508" y="1577030"/>
            <a:ext cx="7625240" cy="4289197"/>
          </a:xfrm>
          <a:prstGeom prst="rect">
            <a:avLst/>
          </a:prstGeom>
        </p:spPr>
      </p:pic>
    </p:spTree>
    <p:extLst>
      <p:ext uri="{BB962C8B-B14F-4D97-AF65-F5344CB8AC3E}">
        <p14:creationId xmlns:p14="http://schemas.microsoft.com/office/powerpoint/2010/main" val="2346946136"/>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rot="10800000">
            <a:off x="5906936" y="1859648"/>
            <a:ext cx="5770291" cy="3427841"/>
          </a:xfrm>
          <a:prstGeom prst="wedgeEllipseCallout">
            <a:avLst/>
          </a:prstGeom>
          <a:solidFill>
            <a:srgbClr val="DE005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Rectangle 2"/>
          <p:cNvSpPr/>
          <p:nvPr/>
        </p:nvSpPr>
        <p:spPr>
          <a:xfrm>
            <a:off x="1292710" y="1998922"/>
            <a:ext cx="4891105" cy="1077218"/>
          </a:xfrm>
          <a:prstGeom prst="rect">
            <a:avLst/>
          </a:prstGeom>
        </p:spPr>
        <p:txBody>
          <a:bodyPr wrap="square">
            <a:spAutoFit/>
          </a:bodyPr>
          <a:lstStyle/>
          <a:p>
            <a:pPr algn="ctr"/>
            <a:endParaRPr lang="en-GB" sz="3200" dirty="0">
              <a:solidFill>
                <a:srgbClr val="DE0058"/>
              </a:solidFill>
            </a:endParaRPr>
          </a:p>
          <a:p>
            <a:pPr algn="ctr"/>
            <a:endParaRPr lang="en-GB" sz="3200" dirty="0"/>
          </a:p>
        </p:txBody>
      </p:sp>
      <p:sp>
        <p:nvSpPr>
          <p:cNvPr id="5" name="Oval Callout 4"/>
          <p:cNvSpPr/>
          <p:nvPr/>
        </p:nvSpPr>
        <p:spPr>
          <a:xfrm>
            <a:off x="412504" y="2564780"/>
            <a:ext cx="5771311" cy="3300761"/>
          </a:xfrm>
          <a:prstGeom prst="wedgeEllipseCallout">
            <a:avLst/>
          </a:prstGeom>
          <a:solidFill>
            <a:srgbClr val="DE0058"/>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ext Placeholder 1"/>
          <p:cNvSpPr>
            <a:spLocks noGrp="1"/>
          </p:cNvSpPr>
          <p:nvPr>
            <p:ph type="body" idx="1"/>
          </p:nvPr>
        </p:nvSpPr>
        <p:spPr>
          <a:xfrm>
            <a:off x="1137750" y="3096846"/>
            <a:ext cx="4549371" cy="2521760"/>
          </a:xfrm>
        </p:spPr>
        <p:txBody>
          <a:bodyPr>
            <a:normAutofit/>
          </a:bodyPr>
          <a:lstStyle/>
          <a:p>
            <a:pPr marL="0" indent="0">
              <a:buNone/>
            </a:pPr>
            <a:r>
              <a:rPr lang="en-GB" dirty="0">
                <a:solidFill>
                  <a:schemeClr val="bg1"/>
                </a:solidFill>
              </a:rPr>
              <a:t>“</a:t>
            </a:r>
            <a:r>
              <a:rPr lang="en-GB" dirty="0" err="1">
                <a:solidFill>
                  <a:schemeClr val="bg1"/>
                </a:solidFill>
              </a:rPr>
              <a:t>Galla</a:t>
            </a:r>
            <a:r>
              <a:rPr lang="en-GB" dirty="0">
                <a:solidFill>
                  <a:schemeClr val="bg1"/>
                </a:solidFill>
              </a:rPr>
              <a:t> </a:t>
            </a:r>
            <a:r>
              <a:rPr lang="en-GB" dirty="0" err="1">
                <a:solidFill>
                  <a:schemeClr val="bg1"/>
                </a:solidFill>
              </a:rPr>
              <a:t>i</a:t>
            </a:r>
            <a:r>
              <a:rPr lang="en-GB" dirty="0">
                <a:solidFill>
                  <a:schemeClr val="bg1"/>
                </a:solidFill>
              </a:rPr>
              <a:t> </a:t>
            </a:r>
            <a:r>
              <a:rPr lang="en-GB" dirty="0" err="1">
                <a:solidFill>
                  <a:schemeClr val="bg1"/>
                </a:solidFill>
              </a:rPr>
              <a:t>siarad</a:t>
            </a:r>
            <a:r>
              <a:rPr lang="en-GB" dirty="0">
                <a:solidFill>
                  <a:schemeClr val="bg1"/>
                </a:solidFill>
              </a:rPr>
              <a:t> ag </a:t>
            </a:r>
            <a:r>
              <a:rPr lang="en-GB" dirty="0" err="1">
                <a:solidFill>
                  <a:schemeClr val="bg1"/>
                </a:solidFill>
              </a:rPr>
              <a:t>oedolion</a:t>
            </a:r>
            <a:r>
              <a:rPr lang="en-GB" dirty="0">
                <a:solidFill>
                  <a:schemeClr val="bg1"/>
                </a:solidFill>
              </a:rPr>
              <a:t> ac </a:t>
            </a:r>
            <a:r>
              <a:rPr lang="en-GB" dirty="0" err="1">
                <a:solidFill>
                  <a:schemeClr val="bg1"/>
                </a:solidFill>
              </a:rPr>
              <a:t>esbonio</a:t>
            </a:r>
            <a:r>
              <a:rPr lang="en-GB" dirty="0">
                <a:solidFill>
                  <a:schemeClr val="bg1"/>
                </a:solidFill>
              </a:rPr>
              <a:t>... </a:t>
            </a:r>
            <a:r>
              <a:rPr lang="en-GB" dirty="0" err="1">
                <a:solidFill>
                  <a:schemeClr val="bg1"/>
                </a:solidFill>
              </a:rPr>
              <a:t>beth</a:t>
            </a:r>
            <a:r>
              <a:rPr lang="en-GB" dirty="0">
                <a:solidFill>
                  <a:schemeClr val="bg1"/>
                </a:solidFill>
              </a:rPr>
              <a:t> </a:t>
            </a:r>
            <a:r>
              <a:rPr lang="en-GB" dirty="0" err="1">
                <a:solidFill>
                  <a:schemeClr val="bg1"/>
                </a:solidFill>
              </a:rPr>
              <a:t>yw</a:t>
            </a:r>
            <a:r>
              <a:rPr lang="en-GB" dirty="0">
                <a:solidFill>
                  <a:schemeClr val="bg1"/>
                </a:solidFill>
              </a:rPr>
              <a:t> </a:t>
            </a:r>
            <a:r>
              <a:rPr lang="en-GB" dirty="0" err="1">
                <a:solidFill>
                  <a:schemeClr val="bg1"/>
                </a:solidFill>
              </a:rPr>
              <a:t>ein</a:t>
            </a:r>
            <a:r>
              <a:rPr lang="en-GB" dirty="0">
                <a:solidFill>
                  <a:schemeClr val="bg1"/>
                </a:solidFill>
              </a:rPr>
              <a:t> </a:t>
            </a:r>
            <a:r>
              <a:rPr lang="en-GB" dirty="0" err="1">
                <a:solidFill>
                  <a:schemeClr val="bg1"/>
                </a:solidFill>
              </a:rPr>
              <a:t>hawliau</a:t>
            </a:r>
            <a:r>
              <a:rPr lang="en-GB" dirty="0">
                <a:solidFill>
                  <a:schemeClr val="bg1"/>
                </a:solidFill>
              </a:rPr>
              <a:t> a </a:t>
            </a:r>
            <a:r>
              <a:rPr lang="en-GB" dirty="0" err="1">
                <a:solidFill>
                  <a:schemeClr val="bg1"/>
                </a:solidFill>
              </a:rPr>
              <a:t>beth</a:t>
            </a:r>
            <a:r>
              <a:rPr lang="en-GB" dirty="0">
                <a:solidFill>
                  <a:schemeClr val="bg1"/>
                </a:solidFill>
              </a:rPr>
              <a:t> </a:t>
            </a:r>
            <a:r>
              <a:rPr lang="en-GB" dirty="0" err="1">
                <a:solidFill>
                  <a:schemeClr val="bg1"/>
                </a:solidFill>
              </a:rPr>
              <a:t>hoffen</a:t>
            </a:r>
            <a:r>
              <a:rPr lang="en-GB" dirty="0">
                <a:solidFill>
                  <a:schemeClr val="bg1"/>
                </a:solidFill>
              </a:rPr>
              <a:t> </a:t>
            </a:r>
            <a:r>
              <a:rPr lang="en-GB" dirty="0" err="1">
                <a:solidFill>
                  <a:schemeClr val="bg1"/>
                </a:solidFill>
              </a:rPr>
              <a:t>ni</a:t>
            </a:r>
            <a:r>
              <a:rPr lang="en-GB" dirty="0">
                <a:solidFill>
                  <a:schemeClr val="bg1"/>
                </a:solidFill>
              </a:rPr>
              <a:t> </a:t>
            </a:r>
            <a:r>
              <a:rPr lang="en-GB" dirty="0" err="1">
                <a:solidFill>
                  <a:schemeClr val="bg1"/>
                </a:solidFill>
              </a:rPr>
              <a:t>newid</a:t>
            </a:r>
            <a:r>
              <a:rPr lang="en-GB" dirty="0">
                <a:solidFill>
                  <a:schemeClr val="bg1"/>
                </a:solidFill>
              </a:rPr>
              <a:t>.” </a:t>
            </a:r>
          </a:p>
          <a:p>
            <a:pPr marL="0" indent="0">
              <a:buNone/>
            </a:pPr>
            <a:r>
              <a:rPr lang="en-GB" dirty="0" err="1">
                <a:solidFill>
                  <a:schemeClr val="bg1"/>
                </a:solidFill>
              </a:rPr>
              <a:t>Disgybl</a:t>
            </a:r>
            <a:r>
              <a:rPr lang="en-GB" dirty="0">
                <a:solidFill>
                  <a:schemeClr val="bg1"/>
                </a:solidFill>
              </a:rPr>
              <a:t> </a:t>
            </a:r>
            <a:r>
              <a:rPr lang="en-GB" dirty="0" err="1">
                <a:solidFill>
                  <a:schemeClr val="bg1"/>
                </a:solidFill>
              </a:rPr>
              <a:t>Blwyddyn</a:t>
            </a:r>
            <a:r>
              <a:rPr lang="en-GB" dirty="0">
                <a:solidFill>
                  <a:schemeClr val="bg1"/>
                </a:solidFill>
              </a:rPr>
              <a:t> 6</a:t>
            </a:r>
          </a:p>
          <a:p>
            <a:pPr marL="0" indent="0">
              <a:buNone/>
            </a:pPr>
            <a:endParaRPr lang="en-GB" sz="2500" i="1" dirty="0">
              <a:solidFill>
                <a:schemeClr val="bg1"/>
              </a:solidFill>
            </a:endParaRPr>
          </a:p>
        </p:txBody>
      </p:sp>
      <p:sp>
        <p:nvSpPr>
          <p:cNvPr id="7" name="Text Placeholder 1"/>
          <p:cNvSpPr txBox="1">
            <a:spLocks/>
          </p:cNvSpPr>
          <p:nvPr/>
        </p:nvSpPr>
        <p:spPr>
          <a:xfrm>
            <a:off x="7356411" y="2602484"/>
            <a:ext cx="4320816" cy="2521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dirty="0">
              <a:solidFill>
                <a:schemeClr val="bg1"/>
              </a:solidFill>
            </a:endParaRPr>
          </a:p>
          <a:p>
            <a:pPr marL="0" indent="0">
              <a:buFont typeface="Arial" panose="020B0604020202020204" pitchFamily="34" charset="0"/>
              <a:buNone/>
            </a:pPr>
            <a:endParaRPr lang="en-GB" sz="2500" i="1" dirty="0">
              <a:solidFill>
                <a:schemeClr val="bg1"/>
              </a:solidFill>
            </a:endParaRPr>
          </a:p>
        </p:txBody>
      </p:sp>
      <p:sp>
        <p:nvSpPr>
          <p:cNvPr id="8" name="Text Placeholder 1"/>
          <p:cNvSpPr txBox="1">
            <a:spLocks/>
          </p:cNvSpPr>
          <p:nvPr/>
        </p:nvSpPr>
        <p:spPr>
          <a:xfrm>
            <a:off x="6722698" y="2826688"/>
            <a:ext cx="4458855" cy="26459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rPr>
              <a:t>“I can talk to adults and explain…what my rights are and what I want to change.” </a:t>
            </a:r>
          </a:p>
          <a:p>
            <a:pPr marL="0" indent="0">
              <a:buNone/>
            </a:pPr>
            <a:r>
              <a:rPr lang="en-GB" dirty="0">
                <a:solidFill>
                  <a:schemeClr val="bg1"/>
                </a:solidFill>
              </a:rPr>
              <a:t>Year 6 Pupil</a:t>
            </a:r>
          </a:p>
        </p:txBody>
      </p:sp>
    </p:spTree>
    <p:extLst>
      <p:ext uri="{BB962C8B-B14F-4D97-AF65-F5344CB8AC3E}">
        <p14:creationId xmlns:p14="http://schemas.microsoft.com/office/powerpoint/2010/main" val="351606390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2710" y="1998922"/>
            <a:ext cx="4891105" cy="1077218"/>
          </a:xfrm>
          <a:prstGeom prst="rect">
            <a:avLst/>
          </a:prstGeom>
        </p:spPr>
        <p:txBody>
          <a:bodyPr wrap="square">
            <a:spAutoFit/>
          </a:bodyPr>
          <a:lstStyle/>
          <a:p>
            <a:pPr algn="ctr"/>
            <a:endParaRPr lang="en-GB" sz="3200" dirty="0">
              <a:solidFill>
                <a:srgbClr val="DE0058"/>
              </a:solidFill>
            </a:endParaRPr>
          </a:p>
          <a:p>
            <a:pPr algn="ctr"/>
            <a:endParaRPr lang="en-GB" sz="3200" dirty="0"/>
          </a:p>
        </p:txBody>
      </p:sp>
      <p:sp>
        <p:nvSpPr>
          <p:cNvPr id="7" name="Text Placeholder 1"/>
          <p:cNvSpPr txBox="1">
            <a:spLocks/>
          </p:cNvSpPr>
          <p:nvPr/>
        </p:nvSpPr>
        <p:spPr>
          <a:xfrm>
            <a:off x="7356411" y="2602484"/>
            <a:ext cx="4320816" cy="2521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dirty="0">
              <a:solidFill>
                <a:schemeClr val="bg1"/>
              </a:solidFill>
            </a:endParaRPr>
          </a:p>
          <a:p>
            <a:pPr marL="0" indent="0">
              <a:buFont typeface="Arial" panose="020B0604020202020204" pitchFamily="34" charset="0"/>
              <a:buNone/>
            </a:pPr>
            <a:endParaRPr lang="en-GB" sz="2500" i="1" dirty="0">
              <a:solidFill>
                <a:schemeClr val="bg1"/>
              </a:solidFill>
            </a:endParaRPr>
          </a:p>
        </p:txBody>
      </p:sp>
      <p:sp>
        <p:nvSpPr>
          <p:cNvPr id="10" name="Content Placeholder 2"/>
          <p:cNvSpPr txBox="1">
            <a:spLocks/>
          </p:cNvSpPr>
          <p:nvPr/>
        </p:nvSpPr>
        <p:spPr>
          <a:xfrm>
            <a:off x="1138437" y="5889289"/>
            <a:ext cx="10083497" cy="540381"/>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GB" sz="4000" b="1" dirty="0" err="1">
                <a:solidFill>
                  <a:srgbClr val="DE0058"/>
                </a:solidFill>
              </a:rPr>
              <a:t>Atebolrwydd</a:t>
            </a:r>
            <a:r>
              <a:rPr lang="en-GB" sz="4000" b="1" dirty="0"/>
              <a:t> | Accountability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8245" y="1003087"/>
            <a:ext cx="8591140" cy="4709610"/>
          </a:xfrm>
          <a:prstGeom prst="rect">
            <a:avLst/>
          </a:prstGeom>
        </p:spPr>
      </p:pic>
    </p:spTree>
    <p:extLst>
      <p:ext uri="{BB962C8B-B14F-4D97-AF65-F5344CB8AC3E}">
        <p14:creationId xmlns:p14="http://schemas.microsoft.com/office/powerpoint/2010/main" val="49864492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2710" y="1998922"/>
            <a:ext cx="4891105" cy="1077218"/>
          </a:xfrm>
          <a:prstGeom prst="rect">
            <a:avLst/>
          </a:prstGeom>
        </p:spPr>
        <p:txBody>
          <a:bodyPr wrap="square">
            <a:spAutoFit/>
          </a:bodyPr>
          <a:lstStyle/>
          <a:p>
            <a:pPr algn="ctr"/>
            <a:endParaRPr lang="en-GB" sz="3200" dirty="0">
              <a:solidFill>
                <a:srgbClr val="DE0058"/>
              </a:solidFill>
            </a:endParaRPr>
          </a:p>
          <a:p>
            <a:pPr algn="ctr"/>
            <a:endParaRPr lang="en-GB" sz="3200" dirty="0"/>
          </a:p>
        </p:txBody>
      </p:sp>
      <p:sp>
        <p:nvSpPr>
          <p:cNvPr id="7" name="Text Placeholder 1"/>
          <p:cNvSpPr txBox="1">
            <a:spLocks/>
          </p:cNvSpPr>
          <p:nvPr/>
        </p:nvSpPr>
        <p:spPr>
          <a:xfrm>
            <a:off x="7356411" y="2602484"/>
            <a:ext cx="4320816" cy="2521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dirty="0">
              <a:solidFill>
                <a:schemeClr val="bg1"/>
              </a:solidFill>
            </a:endParaRPr>
          </a:p>
          <a:p>
            <a:pPr marL="0" indent="0">
              <a:buFont typeface="Arial" panose="020B0604020202020204" pitchFamily="34" charset="0"/>
              <a:buNone/>
            </a:pPr>
            <a:endParaRPr lang="en-GB" sz="2500" i="1" dirty="0">
              <a:solidFill>
                <a:schemeClr val="bg1"/>
              </a:solidFill>
            </a:endParaRPr>
          </a:p>
        </p:txBody>
      </p:sp>
      <p:pic>
        <p:nvPicPr>
          <p:cNvPr id="6" name="Picture 5">
            <a:hlinkClick r:id="rId3"/>
          </p:cNvPr>
          <p:cNvPicPr>
            <a:picLocks noChangeAspect="1"/>
          </p:cNvPicPr>
          <p:nvPr/>
        </p:nvPicPr>
        <p:blipFill>
          <a:blip r:embed="rId4"/>
          <a:stretch>
            <a:fillRect/>
          </a:stretch>
        </p:blipFill>
        <p:spPr>
          <a:xfrm>
            <a:off x="1627531" y="1346967"/>
            <a:ext cx="9112568" cy="5032793"/>
          </a:xfrm>
          <a:prstGeom prst="rect">
            <a:avLst/>
          </a:prstGeom>
        </p:spPr>
      </p:pic>
    </p:spTree>
    <p:extLst>
      <p:ext uri="{BB962C8B-B14F-4D97-AF65-F5344CB8AC3E}">
        <p14:creationId xmlns:p14="http://schemas.microsoft.com/office/powerpoint/2010/main" val="224845289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2710" y="1998922"/>
            <a:ext cx="4891105" cy="1077218"/>
          </a:xfrm>
          <a:prstGeom prst="rect">
            <a:avLst/>
          </a:prstGeom>
        </p:spPr>
        <p:txBody>
          <a:bodyPr wrap="square">
            <a:spAutoFit/>
          </a:bodyPr>
          <a:lstStyle/>
          <a:p>
            <a:pPr algn="ctr"/>
            <a:endParaRPr lang="en-GB" sz="3200" dirty="0">
              <a:solidFill>
                <a:srgbClr val="DE0058"/>
              </a:solidFill>
            </a:endParaRPr>
          </a:p>
          <a:p>
            <a:pPr algn="ctr"/>
            <a:endParaRPr lang="en-GB" sz="3200" dirty="0"/>
          </a:p>
        </p:txBody>
      </p:sp>
      <p:sp>
        <p:nvSpPr>
          <p:cNvPr id="7" name="Text Placeholder 1"/>
          <p:cNvSpPr txBox="1">
            <a:spLocks/>
          </p:cNvSpPr>
          <p:nvPr/>
        </p:nvSpPr>
        <p:spPr>
          <a:xfrm>
            <a:off x="7356411" y="2602484"/>
            <a:ext cx="4320816" cy="2521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dirty="0">
              <a:solidFill>
                <a:schemeClr val="bg1"/>
              </a:solidFill>
            </a:endParaRPr>
          </a:p>
          <a:p>
            <a:pPr marL="0" indent="0">
              <a:buFont typeface="Arial" panose="020B0604020202020204" pitchFamily="34" charset="0"/>
              <a:buNone/>
            </a:pPr>
            <a:endParaRPr lang="en-GB" sz="2500" i="1" dirty="0">
              <a:solidFill>
                <a:schemeClr val="bg1"/>
              </a:solidFill>
            </a:endParaRPr>
          </a:p>
        </p:txBody>
      </p:sp>
      <p:sp>
        <p:nvSpPr>
          <p:cNvPr id="5" name="Title 1"/>
          <p:cNvSpPr txBox="1">
            <a:spLocks/>
          </p:cNvSpPr>
          <p:nvPr/>
        </p:nvSpPr>
        <p:spPr>
          <a:xfrm>
            <a:off x="6507479" y="1191836"/>
            <a:ext cx="3385829" cy="11294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latin typeface="Calibri" panose="020F0502020204030204" pitchFamily="34" charset="0"/>
              </a:rPr>
              <a:t>Case studies </a:t>
            </a:r>
          </a:p>
        </p:txBody>
      </p:sp>
      <p:sp>
        <p:nvSpPr>
          <p:cNvPr id="8" name="Content Placeholder 2"/>
          <p:cNvSpPr txBox="1">
            <a:spLocks/>
          </p:cNvSpPr>
          <p:nvPr/>
        </p:nvSpPr>
        <p:spPr>
          <a:xfrm>
            <a:off x="6073753" y="2453274"/>
            <a:ext cx="5764444" cy="3707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Calibri" panose="020F0502020204030204" pitchFamily="34" charset="0"/>
              </a:rPr>
              <a:t>Using a sample of case studies from the Right Way to Education and Top Tips, make plans to Make Rights a Reality. Split into groups to look at case studies around one of the principles and consider how you can use these examples to influence your own practice. </a:t>
            </a:r>
          </a:p>
          <a:p>
            <a:endParaRPr lang="en-GB" dirty="0">
              <a:latin typeface="Calibri" panose="020F0502020204030204" pitchFamily="34" charset="0"/>
            </a:endParaRPr>
          </a:p>
        </p:txBody>
      </p:sp>
      <p:sp>
        <p:nvSpPr>
          <p:cNvPr id="9" name="Title 1"/>
          <p:cNvSpPr txBox="1">
            <a:spLocks/>
          </p:cNvSpPr>
          <p:nvPr/>
        </p:nvSpPr>
        <p:spPr>
          <a:xfrm>
            <a:off x="564732" y="1150472"/>
            <a:ext cx="3739981" cy="1129482"/>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err="1">
                <a:ln>
                  <a:noFill/>
                </a:ln>
                <a:solidFill>
                  <a:srgbClr val="DE0058"/>
                </a:solidFill>
                <a:effectLst/>
                <a:uLnTx/>
                <a:uFillTx/>
                <a:latin typeface="Calibri" panose="020F0502020204030204" pitchFamily="34" charset="0"/>
                <a:ea typeface="+mj-ea"/>
                <a:cs typeface="+mj-cs"/>
              </a:rPr>
              <a:t>Astudiaethau</a:t>
            </a:r>
            <a:endParaRPr kumimoji="0" lang="en-GB" sz="4400" b="1" i="0" u="none" strike="noStrike" kern="1200" cap="none" spc="0" normalizeH="0" baseline="0" noProof="0" dirty="0">
              <a:ln>
                <a:noFill/>
              </a:ln>
              <a:solidFill>
                <a:srgbClr val="DE0058"/>
              </a:solidFill>
              <a:effectLst/>
              <a:uLnTx/>
              <a:uFillTx/>
              <a:latin typeface="Calibri" panose="020F050202020403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400" b="1" dirty="0" err="1">
                <a:solidFill>
                  <a:srgbClr val="DE0058"/>
                </a:solidFill>
                <a:latin typeface="Calibri" panose="020F0502020204030204" pitchFamily="34" charset="0"/>
                <a:ea typeface="+mj-ea"/>
                <a:cs typeface="+mj-cs"/>
              </a:rPr>
              <a:t>achos</a:t>
            </a:r>
            <a:r>
              <a:rPr kumimoji="0" lang="en-GB" sz="4400" b="1" i="0" u="none" strike="noStrike" kern="1200" cap="none" spc="0" normalizeH="0" baseline="0" noProof="0" dirty="0">
                <a:ln>
                  <a:noFill/>
                </a:ln>
                <a:solidFill>
                  <a:srgbClr val="DE0058"/>
                </a:solidFill>
                <a:effectLst/>
                <a:uLnTx/>
                <a:uFillTx/>
                <a:latin typeface="Calibri" panose="020F0502020204030204" pitchFamily="34" charset="0"/>
                <a:ea typeface="+mj-ea"/>
                <a:cs typeface="+mj-cs"/>
              </a:rPr>
              <a:t> </a:t>
            </a:r>
          </a:p>
        </p:txBody>
      </p:sp>
      <p:sp>
        <p:nvSpPr>
          <p:cNvPr id="10" name="Content Placeholder 2"/>
          <p:cNvSpPr txBox="1">
            <a:spLocks/>
          </p:cNvSpPr>
          <p:nvPr/>
        </p:nvSpPr>
        <p:spPr>
          <a:xfrm>
            <a:off x="309309" y="2560986"/>
            <a:ext cx="5764444" cy="3707676"/>
          </a:xfrm>
          <a:prstGeom prst="rect">
            <a:avLst/>
          </a:prstGeom>
        </p:spPr>
        <p:txBody>
          <a:bodyPr vert="horz" lIns="91440" tIns="45720" rIns="91440" bIns="45720" rtlCol="0">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Gan</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ddefnyddio</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sampl</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o</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astudiaethau</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achos</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o’r</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Ffordd</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kumimoji="0" lang="en-GB" sz="2800" b="0" i="0" u="none" strike="noStrike" kern="1200" cap="none" spc="0" normalizeH="0" baseline="0" noProof="0" dirty="0" err="1">
                <a:ln>
                  <a:noFill/>
                </a:ln>
                <a:solidFill>
                  <a:srgbClr val="DE0058"/>
                </a:solidFill>
                <a:effectLst/>
                <a:uLnTx/>
                <a:uFillTx/>
                <a:latin typeface="Calibri" panose="020F0502020204030204" pitchFamily="34" charset="0"/>
              </a:rPr>
              <a:t>Gywir</a:t>
            </a:r>
            <a:r>
              <a:rPr kumimoji="0" lang="en-GB" sz="2800" b="0" i="0" u="none" strike="noStrike" kern="1200" cap="none" spc="0" normalizeH="0" baseline="0" noProof="0" dirty="0">
                <a:ln>
                  <a:noFill/>
                </a:ln>
                <a:solidFill>
                  <a:srgbClr val="DE0058"/>
                </a:solidFill>
                <a:effectLst/>
                <a:uLnTx/>
                <a:uFillTx/>
                <a:latin typeface="Calibri" panose="020F0502020204030204" pitchFamily="34" charset="0"/>
              </a:rPr>
              <a:t> </a:t>
            </a:r>
            <a:r>
              <a:rPr lang="en-GB" sz="2800" dirty="0" err="1">
                <a:solidFill>
                  <a:srgbClr val="DE0058"/>
                </a:solidFill>
                <a:latin typeface="Calibri" panose="020F0502020204030204" pitchFamily="34" charset="0"/>
              </a:rPr>
              <a:t>i</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Addysg</a:t>
            </a:r>
            <a:r>
              <a:rPr lang="en-GB" sz="2800" dirty="0">
                <a:solidFill>
                  <a:srgbClr val="DE0058"/>
                </a:solidFill>
                <a:latin typeface="Calibri" panose="020F0502020204030204" pitchFamily="34" charset="0"/>
              </a:rPr>
              <a:t> ac </a:t>
            </a:r>
            <a:r>
              <a:rPr lang="en-GB" sz="2800" dirty="0" err="1">
                <a:solidFill>
                  <a:srgbClr val="DE0058"/>
                </a:solidFill>
                <a:latin typeface="Calibri" panose="020F0502020204030204" pitchFamily="34" charset="0"/>
              </a:rPr>
              <a:t>Awgrymiadau</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Gwych</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gwnewch</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gynlluniau</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i</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Wireddu</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Hawliau</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Ffurfiwch</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grwpiau</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i</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edrych</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ar</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astudiaethau</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achos</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sy’n</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ymwneud</a:t>
            </a:r>
            <a:r>
              <a:rPr lang="en-GB" sz="2800" dirty="0">
                <a:solidFill>
                  <a:srgbClr val="DE0058"/>
                </a:solidFill>
                <a:latin typeface="Calibri" panose="020F0502020204030204" pitchFamily="34" charset="0"/>
              </a:rPr>
              <a:t> ag un </a:t>
            </a:r>
            <a:r>
              <a:rPr lang="en-GB" sz="2800" dirty="0" err="1">
                <a:solidFill>
                  <a:srgbClr val="DE0058"/>
                </a:solidFill>
                <a:latin typeface="Calibri" panose="020F0502020204030204" pitchFamily="34" charset="0"/>
              </a:rPr>
              <a:t>o’r</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egwyddorion</a:t>
            </a:r>
            <a:r>
              <a:rPr lang="en-GB" sz="2800" dirty="0">
                <a:solidFill>
                  <a:srgbClr val="DE0058"/>
                </a:solidFill>
                <a:latin typeface="Calibri" panose="020F0502020204030204" pitchFamily="34" charset="0"/>
              </a:rPr>
              <a:t> ac </a:t>
            </a:r>
            <a:r>
              <a:rPr lang="en-GB" sz="2800" dirty="0" err="1">
                <a:solidFill>
                  <a:srgbClr val="DE0058"/>
                </a:solidFill>
                <a:latin typeface="Calibri" panose="020F0502020204030204" pitchFamily="34" charset="0"/>
              </a:rPr>
              <a:t>ystyriwch</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sut</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gallwch</a:t>
            </a:r>
            <a:r>
              <a:rPr lang="en-GB" sz="2800" dirty="0">
                <a:solidFill>
                  <a:srgbClr val="DE0058"/>
                </a:solidFill>
                <a:latin typeface="Calibri" panose="020F0502020204030204" pitchFamily="34" charset="0"/>
              </a:rPr>
              <a:t> chi </a:t>
            </a:r>
            <a:r>
              <a:rPr lang="en-GB" sz="2800" dirty="0" err="1">
                <a:solidFill>
                  <a:srgbClr val="DE0058"/>
                </a:solidFill>
                <a:latin typeface="Calibri" panose="020F0502020204030204" pitchFamily="34" charset="0"/>
              </a:rPr>
              <a:t>ddefnyddio’r</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enghreifftiau</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hyn</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i</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ddylanwadu</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ar</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eich</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ymarfer</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eich</a:t>
            </a:r>
            <a:r>
              <a:rPr lang="en-GB" sz="2800" dirty="0">
                <a:solidFill>
                  <a:srgbClr val="DE0058"/>
                </a:solidFill>
                <a:latin typeface="Calibri" panose="020F0502020204030204" pitchFamily="34" charset="0"/>
              </a:rPr>
              <a:t> </a:t>
            </a:r>
            <a:r>
              <a:rPr lang="en-GB" sz="2800" dirty="0" err="1">
                <a:solidFill>
                  <a:srgbClr val="DE0058"/>
                </a:solidFill>
                <a:latin typeface="Calibri" panose="020F0502020204030204" pitchFamily="34" charset="0"/>
              </a:rPr>
              <a:t>hun</a:t>
            </a:r>
            <a:r>
              <a:rPr lang="en-GB" sz="2800" dirty="0">
                <a:solidFill>
                  <a:srgbClr val="DE0058"/>
                </a:solidFill>
                <a:latin typeface="Calibri" panose="020F0502020204030204" pitchFamily="34" charset="0"/>
              </a:rPr>
              <a:t>.  </a:t>
            </a:r>
            <a:endParaRPr kumimoji="0" lang="en-GB" sz="2800" b="0" i="0" u="none" strike="noStrike" kern="1200" cap="none" spc="0" normalizeH="0" baseline="0" noProof="0" dirty="0">
              <a:ln>
                <a:noFill/>
              </a:ln>
              <a:solidFill>
                <a:srgbClr val="DE0058"/>
              </a:solidFill>
              <a:effectLst/>
              <a:uLnTx/>
              <a:uFillTx/>
              <a:latin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DE0058"/>
              </a:solidFill>
              <a:effectLst/>
              <a:uLnTx/>
              <a:uFillTx/>
              <a:latin typeface="Calibri" panose="020F0502020204030204" pitchFamily="34" charset="0"/>
            </a:endParaRPr>
          </a:p>
        </p:txBody>
      </p:sp>
    </p:spTree>
    <p:extLst>
      <p:ext uri="{BB962C8B-B14F-4D97-AF65-F5344CB8AC3E}">
        <p14:creationId xmlns:p14="http://schemas.microsoft.com/office/powerpoint/2010/main" val="8018102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24199" y="1138688"/>
            <a:ext cx="4192645" cy="5719312"/>
          </a:xfrm>
        </p:spPr>
        <p:txBody>
          <a:bodyPr>
            <a:normAutofit fontScale="55000" lnSpcReduction="20000"/>
          </a:bodyPr>
          <a:lstStyle/>
          <a:p>
            <a:pPr marL="0" indent="0">
              <a:buNone/>
            </a:pPr>
            <a:r>
              <a:rPr lang="cy-GB" sz="5100" b="1" dirty="0">
                <a:solidFill>
                  <a:srgbClr val="DE0058"/>
                </a:solidFill>
              </a:rPr>
              <a:t>Pam Dull Gweithredu Seiliedig ar Hawliau Plant?</a:t>
            </a:r>
          </a:p>
          <a:p>
            <a:r>
              <a:rPr lang="cy-GB" sz="5100" dirty="0">
                <a:solidFill>
                  <a:srgbClr val="DE0058"/>
                </a:solidFill>
              </a:rPr>
              <a:t>Eisiau gweld Cymru lle mae pob un plentyn a pherson ifanc â chyfle cyfartal i gyrraedd ei botensial llawn………..</a:t>
            </a:r>
          </a:p>
          <a:p>
            <a:pPr marL="0" indent="0">
              <a:buNone/>
            </a:pPr>
            <a:endParaRPr lang="cy-GB" sz="5100" dirty="0">
              <a:solidFill>
                <a:srgbClr val="DE0058"/>
              </a:solidFill>
            </a:endParaRPr>
          </a:p>
          <a:p>
            <a:pPr marL="0" indent="0">
              <a:buNone/>
            </a:pPr>
            <a:r>
              <a:rPr lang="en-GB" sz="5100" b="1" dirty="0"/>
              <a:t>Why a Children’s Rights Approach?</a:t>
            </a:r>
          </a:p>
          <a:p>
            <a:r>
              <a:rPr lang="en-GB" sz="5100" dirty="0"/>
              <a:t>Aspires to a Wales where all children and young people have an equal chance to be the best that they can be………..</a:t>
            </a:r>
          </a:p>
          <a:p>
            <a:endParaRPr lang="cy-GB" dirty="0">
              <a:solidFill>
                <a:srgbClr val="DE0058"/>
              </a:solidFill>
            </a:endParaRPr>
          </a:p>
          <a:p>
            <a:pPr marL="0" indent="0">
              <a:buNone/>
            </a:pPr>
            <a:r>
              <a:rPr lang="cy-GB" b="1" dirty="0"/>
              <a:t> </a:t>
            </a:r>
          </a:p>
          <a:p>
            <a:pPr marL="0" indent="0">
              <a:buNone/>
            </a:pPr>
            <a:endParaRPr lang="en-GB" dirty="0"/>
          </a:p>
        </p:txBody>
      </p:sp>
      <p:pic>
        <p:nvPicPr>
          <p:cNvPr id="4" name="Picture 3"/>
          <p:cNvPicPr/>
          <p:nvPr/>
        </p:nvPicPr>
        <p:blipFill>
          <a:blip r:embed="rId3"/>
          <a:stretch>
            <a:fillRect/>
          </a:stretch>
        </p:blipFill>
        <p:spPr>
          <a:xfrm>
            <a:off x="5916843" y="1744513"/>
            <a:ext cx="4258402" cy="2730968"/>
          </a:xfrm>
          <a:prstGeom prst="rect">
            <a:avLst/>
          </a:prstGeom>
        </p:spPr>
      </p:pic>
      <p:sp>
        <p:nvSpPr>
          <p:cNvPr id="5" name="TextBox 4"/>
          <p:cNvSpPr txBox="1"/>
          <p:nvPr/>
        </p:nvSpPr>
        <p:spPr>
          <a:xfrm>
            <a:off x="5916843" y="4587369"/>
            <a:ext cx="4258402" cy="1015663"/>
          </a:xfrm>
          <a:prstGeom prst="rect">
            <a:avLst/>
          </a:prstGeom>
          <a:noFill/>
        </p:spPr>
        <p:txBody>
          <a:bodyPr wrap="square" rtlCol="0">
            <a:spAutoFit/>
          </a:bodyPr>
          <a:lstStyle/>
          <a:p>
            <a:r>
              <a:rPr lang="en-GB" sz="2000" dirty="0"/>
              <a:t>Sally Holland</a:t>
            </a:r>
          </a:p>
          <a:p>
            <a:r>
              <a:rPr lang="en-GB" sz="2000" dirty="0" err="1">
                <a:solidFill>
                  <a:srgbClr val="DE0058"/>
                </a:solidFill>
              </a:rPr>
              <a:t>Comisiynydd</a:t>
            </a:r>
            <a:r>
              <a:rPr lang="en-GB" sz="2000" dirty="0">
                <a:solidFill>
                  <a:srgbClr val="DE0058"/>
                </a:solidFill>
              </a:rPr>
              <a:t> Plant Cymru</a:t>
            </a:r>
          </a:p>
          <a:p>
            <a:r>
              <a:rPr lang="en-GB" sz="2000" dirty="0"/>
              <a:t>Children’s Commissioner for Wales</a:t>
            </a:r>
          </a:p>
        </p:txBody>
      </p:sp>
    </p:spTree>
    <p:extLst>
      <p:ext uri="{BB962C8B-B14F-4D97-AF65-F5344CB8AC3E}">
        <p14:creationId xmlns:p14="http://schemas.microsoft.com/office/powerpoint/2010/main" val="1553096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009525" y="2268060"/>
            <a:ext cx="5590193" cy="4845598"/>
          </a:xfrm>
        </p:spPr>
        <p:txBody>
          <a:bodyPr>
            <a:normAutofit/>
          </a:bodyPr>
          <a:lstStyle/>
          <a:p>
            <a:pPr marL="0" indent="0">
              <a:buNone/>
            </a:pPr>
            <a:endParaRPr lang="en-GB" dirty="0"/>
          </a:p>
          <a:p>
            <a:pPr marL="0" indent="0" algn="ctr" defTabSz="685800">
              <a:spcBef>
                <a:spcPts val="750"/>
              </a:spcBef>
              <a:buNone/>
            </a:pPr>
            <a:r>
              <a:rPr lang="en-GB" sz="3400" b="1" dirty="0">
                <a:hlinkClick r:id="rId3"/>
              </a:rPr>
              <a:t>The Rights Way – A Children’s Rights Approach for Education in Wales</a:t>
            </a:r>
            <a:endParaRPr lang="en-GB" sz="3400" b="1" dirty="0"/>
          </a:p>
        </p:txBody>
      </p:sp>
      <p:sp>
        <p:nvSpPr>
          <p:cNvPr id="3" name="Text Placeholder 1"/>
          <p:cNvSpPr txBox="1">
            <a:spLocks/>
          </p:cNvSpPr>
          <p:nvPr/>
        </p:nvSpPr>
        <p:spPr>
          <a:xfrm>
            <a:off x="419332" y="2616256"/>
            <a:ext cx="5590193" cy="47400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400" b="1" dirty="0">
                <a:solidFill>
                  <a:srgbClr val="DE0058"/>
                </a:solidFill>
                <a:hlinkClick r:id="rId4"/>
              </a:rPr>
              <a:t>Y Ffordd Gywir – Dull Gweithredu seiliedig ar Hawliau Plant i Addysg yng Nghymru </a:t>
            </a:r>
            <a:endParaRPr lang="en-GB" sz="3400" b="1" dirty="0">
              <a:solidFill>
                <a:srgbClr val="DE0058"/>
              </a:solidFill>
            </a:endParaRPr>
          </a:p>
          <a:p>
            <a:pPr marL="0" indent="0" algn="ctr">
              <a:buFont typeface="Arial" panose="020B0604020202020204" pitchFamily="34" charset="0"/>
              <a:buNone/>
            </a:pPr>
            <a:endParaRPr lang="en-GB" sz="3400" b="1" dirty="0">
              <a:solidFill>
                <a:srgbClr val="DE0058"/>
              </a:solidFill>
            </a:endParaRPr>
          </a:p>
        </p:txBody>
      </p:sp>
    </p:spTree>
    <p:extLst>
      <p:ext uri="{BB962C8B-B14F-4D97-AF65-F5344CB8AC3E}">
        <p14:creationId xmlns:p14="http://schemas.microsoft.com/office/powerpoint/2010/main" val="200066622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865874" y="1486111"/>
            <a:ext cx="5590193" cy="4845598"/>
          </a:xfrm>
        </p:spPr>
        <p:txBody>
          <a:bodyPr/>
          <a:lstStyle/>
          <a:p>
            <a:r>
              <a:rPr lang="en-GB" dirty="0"/>
              <a:t>Recap on Aims </a:t>
            </a:r>
          </a:p>
          <a:p>
            <a:r>
              <a:rPr lang="en-GB" dirty="0"/>
              <a:t>Session one- gained knowledge and understanding of UNCRC and role of </a:t>
            </a:r>
            <a:r>
              <a:rPr lang="en-GB" dirty="0" err="1"/>
              <a:t>CCfW</a:t>
            </a:r>
            <a:endParaRPr lang="en-GB" dirty="0"/>
          </a:p>
          <a:p>
            <a:r>
              <a:rPr lang="en-GB" dirty="0"/>
              <a:t>Session two – considered the Right Way to Education, the five principles and reflected on how you as professionals can ensure children and young people access the UNCRC</a:t>
            </a:r>
          </a:p>
        </p:txBody>
      </p:sp>
      <p:sp>
        <p:nvSpPr>
          <p:cNvPr id="3" name="Text Placeholder 1"/>
          <p:cNvSpPr txBox="1">
            <a:spLocks/>
          </p:cNvSpPr>
          <p:nvPr/>
        </p:nvSpPr>
        <p:spPr>
          <a:xfrm>
            <a:off x="319809" y="1584233"/>
            <a:ext cx="5590193" cy="484559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srgbClr val="DE0058"/>
                </a:solidFill>
                <a:effectLst/>
                <a:uLnTx/>
                <a:uFillTx/>
                <a:latin typeface="+mn-lt"/>
                <a:ea typeface="+mn-ea"/>
                <a:cs typeface="+mn-cs"/>
              </a:rPr>
              <a:t>Crynhoi’r</a:t>
            </a:r>
            <a:r>
              <a:rPr kumimoji="0" lang="en-GB" sz="2800" b="0" i="0" u="none" strike="noStrike" kern="1200" cap="none" spc="0" normalizeH="0" baseline="0" noProof="0" dirty="0">
                <a:ln>
                  <a:noFill/>
                </a:ln>
                <a:solidFill>
                  <a:srgbClr val="DE0058"/>
                </a:solidFill>
                <a:effectLst/>
                <a:uLnTx/>
                <a:uFillTx/>
                <a:latin typeface="+mn-lt"/>
                <a:ea typeface="+mn-ea"/>
                <a:cs typeface="+mn-cs"/>
              </a:rPr>
              <a:t> </a:t>
            </a:r>
            <a:r>
              <a:rPr kumimoji="0" lang="en-GB" sz="2800" b="0" i="0" u="none" strike="noStrike" kern="1200" cap="none" spc="0" normalizeH="0" baseline="0" noProof="0" dirty="0" err="1">
                <a:ln>
                  <a:noFill/>
                </a:ln>
                <a:solidFill>
                  <a:srgbClr val="DE0058"/>
                </a:solidFill>
                <a:effectLst/>
                <a:uLnTx/>
                <a:uFillTx/>
                <a:latin typeface="+mn-lt"/>
                <a:ea typeface="+mn-ea"/>
                <a:cs typeface="+mn-cs"/>
              </a:rPr>
              <a:t>Nodau</a:t>
            </a:r>
            <a:endParaRPr kumimoji="0" lang="en-GB" sz="2800" b="0" i="0" u="none" strike="noStrike" kern="1200" cap="none" spc="0" normalizeH="0" baseline="0" noProof="0" dirty="0">
              <a:ln>
                <a:noFill/>
              </a:ln>
              <a:solidFill>
                <a:srgbClr val="DE0058"/>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err="1">
                <a:ln>
                  <a:noFill/>
                </a:ln>
                <a:solidFill>
                  <a:srgbClr val="DE0058"/>
                </a:solidFill>
                <a:effectLst/>
                <a:uLnTx/>
                <a:uFillTx/>
                <a:latin typeface="+mn-lt"/>
                <a:ea typeface="+mn-ea"/>
                <a:cs typeface="+mn-cs"/>
              </a:rPr>
              <a:t>Sesiwn</a:t>
            </a:r>
            <a:r>
              <a:rPr kumimoji="0" lang="en-GB" sz="2800" b="0" i="0" u="none" strike="noStrike" kern="1200" cap="none" spc="0" normalizeH="0" baseline="0" noProof="0" dirty="0">
                <a:ln>
                  <a:noFill/>
                </a:ln>
                <a:solidFill>
                  <a:srgbClr val="DE0058"/>
                </a:solidFill>
                <a:effectLst/>
                <a:uLnTx/>
                <a:uFillTx/>
                <a:latin typeface="+mn-lt"/>
                <a:ea typeface="+mn-ea"/>
                <a:cs typeface="+mn-cs"/>
              </a:rPr>
              <a:t> un – </a:t>
            </a:r>
            <a:r>
              <a:rPr kumimoji="0" lang="en-GB" sz="2800" b="0" i="0" u="none" strike="noStrike" kern="1200" cap="none" spc="0" normalizeH="0" baseline="0" noProof="0" dirty="0" err="1">
                <a:ln>
                  <a:noFill/>
                </a:ln>
                <a:solidFill>
                  <a:srgbClr val="DE0058"/>
                </a:solidFill>
                <a:effectLst/>
                <a:uLnTx/>
                <a:uFillTx/>
                <a:latin typeface="+mn-lt"/>
                <a:ea typeface="+mn-ea"/>
                <a:cs typeface="+mn-cs"/>
              </a:rPr>
              <a:t>datblygu</a:t>
            </a:r>
            <a:r>
              <a:rPr kumimoji="0" lang="en-GB" sz="2800" b="0" i="0" u="none" strike="noStrike" kern="1200" cap="none" spc="0" normalizeH="0" baseline="0" noProof="0" dirty="0">
                <a:ln>
                  <a:noFill/>
                </a:ln>
                <a:solidFill>
                  <a:srgbClr val="DE0058"/>
                </a:solidFill>
                <a:effectLst/>
                <a:uLnTx/>
                <a:uFillTx/>
                <a:latin typeface="+mn-lt"/>
                <a:ea typeface="+mn-ea"/>
                <a:cs typeface="+mn-cs"/>
              </a:rPr>
              <a:t> </a:t>
            </a:r>
            <a:r>
              <a:rPr kumimoji="0" lang="en-GB" sz="2800" b="0" i="0" u="none" strike="noStrike" kern="1200" cap="none" spc="0" normalizeH="0" baseline="0" noProof="0" dirty="0" err="1">
                <a:ln>
                  <a:noFill/>
                </a:ln>
                <a:solidFill>
                  <a:srgbClr val="DE0058"/>
                </a:solidFill>
                <a:effectLst/>
                <a:uLnTx/>
                <a:uFillTx/>
                <a:latin typeface="+mn-lt"/>
                <a:ea typeface="+mn-ea"/>
                <a:cs typeface="+mn-cs"/>
              </a:rPr>
              <a:t>gwybodaeth</a:t>
            </a:r>
            <a:r>
              <a:rPr kumimoji="0" lang="en-GB" sz="2800" b="0" i="0" u="none" strike="noStrike" kern="1200" cap="none" spc="0" normalizeH="0" baseline="0" noProof="0" dirty="0">
                <a:ln>
                  <a:noFill/>
                </a:ln>
                <a:solidFill>
                  <a:srgbClr val="DE0058"/>
                </a:solidFill>
                <a:effectLst/>
                <a:uLnTx/>
                <a:uFillTx/>
                <a:latin typeface="+mn-lt"/>
                <a:ea typeface="+mn-ea"/>
                <a:cs typeface="+mn-cs"/>
              </a:rPr>
              <a:t> a </a:t>
            </a:r>
            <a:r>
              <a:rPr kumimoji="0" lang="en-GB" sz="2800" b="0" i="0" u="none" strike="noStrike" kern="1200" cap="none" spc="0" normalizeH="0" baseline="0" noProof="0" dirty="0" err="1">
                <a:ln>
                  <a:noFill/>
                </a:ln>
                <a:solidFill>
                  <a:srgbClr val="DE0058"/>
                </a:solidFill>
                <a:effectLst/>
                <a:uLnTx/>
                <a:uFillTx/>
                <a:latin typeface="+mn-lt"/>
                <a:ea typeface="+mn-ea"/>
                <a:cs typeface="+mn-cs"/>
              </a:rPr>
              <a:t>dealltwriaeth</a:t>
            </a:r>
            <a:r>
              <a:rPr kumimoji="0" lang="en-GB" sz="2800" b="0" i="0" u="none" strike="noStrike" kern="1200" cap="none" spc="0" normalizeH="0" baseline="0" noProof="0" dirty="0">
                <a:ln>
                  <a:noFill/>
                </a:ln>
                <a:solidFill>
                  <a:srgbClr val="DE0058"/>
                </a:solidFill>
                <a:effectLst/>
                <a:uLnTx/>
                <a:uFillTx/>
                <a:latin typeface="+mn-lt"/>
                <a:ea typeface="+mn-ea"/>
                <a:cs typeface="+mn-cs"/>
              </a:rPr>
              <a:t> </a:t>
            </a:r>
            <a:r>
              <a:rPr kumimoji="0" lang="en-GB" sz="2800" b="0" i="0" u="none" strike="noStrike" kern="1200" cap="none" spc="0" normalizeH="0" baseline="0" noProof="0" dirty="0" err="1">
                <a:ln>
                  <a:noFill/>
                </a:ln>
                <a:solidFill>
                  <a:srgbClr val="DE0058"/>
                </a:solidFill>
                <a:effectLst/>
                <a:uLnTx/>
                <a:uFillTx/>
                <a:latin typeface="+mn-lt"/>
                <a:ea typeface="+mn-ea"/>
                <a:cs typeface="+mn-cs"/>
              </a:rPr>
              <a:t>o</a:t>
            </a:r>
            <a:r>
              <a:rPr kumimoji="0" lang="en-GB" sz="2800" b="0" i="0" u="none" strike="noStrike" kern="1200" cap="none" spc="0" normalizeH="0" baseline="0" noProof="0" dirty="0">
                <a:ln>
                  <a:noFill/>
                </a:ln>
                <a:solidFill>
                  <a:srgbClr val="DE0058"/>
                </a:solidFill>
                <a:effectLst/>
                <a:uLnTx/>
                <a:uFillTx/>
                <a:latin typeface="+mn-lt"/>
                <a:ea typeface="+mn-ea"/>
                <a:cs typeface="+mn-cs"/>
              </a:rPr>
              <a:t> CCUHP a </a:t>
            </a:r>
            <a:r>
              <a:rPr kumimoji="0" lang="en-GB" sz="2800" b="0" i="0" u="none" strike="noStrike" kern="1200" cap="none" spc="0" normalizeH="0" baseline="0" noProof="0" dirty="0" err="1">
                <a:ln>
                  <a:noFill/>
                </a:ln>
                <a:solidFill>
                  <a:srgbClr val="DE0058"/>
                </a:solidFill>
                <a:effectLst/>
                <a:uLnTx/>
                <a:uFillTx/>
                <a:latin typeface="+mn-lt"/>
                <a:ea typeface="+mn-ea"/>
                <a:cs typeface="+mn-cs"/>
              </a:rPr>
              <a:t>rôl</a:t>
            </a:r>
            <a:r>
              <a:rPr kumimoji="0" lang="en-GB" sz="2800" b="0" i="0" u="none" strike="noStrike" kern="1200" cap="none" spc="0" normalizeH="0" baseline="0" noProof="0" dirty="0">
                <a:ln>
                  <a:noFill/>
                </a:ln>
                <a:solidFill>
                  <a:srgbClr val="DE0058"/>
                </a:solidFill>
                <a:effectLst/>
                <a:uLnTx/>
                <a:uFillTx/>
                <a:latin typeface="+mn-lt"/>
                <a:ea typeface="+mn-ea"/>
                <a:cs typeface="+mn-cs"/>
              </a:rPr>
              <a:t> CPC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800" dirty="0" err="1">
                <a:solidFill>
                  <a:srgbClr val="DE0058"/>
                </a:solidFill>
              </a:rPr>
              <a:t>Sesiwn</a:t>
            </a:r>
            <a:r>
              <a:rPr lang="en-GB" sz="2800" dirty="0">
                <a:solidFill>
                  <a:srgbClr val="DE0058"/>
                </a:solidFill>
              </a:rPr>
              <a:t> </a:t>
            </a:r>
            <a:r>
              <a:rPr lang="en-GB" sz="2800" dirty="0" err="1">
                <a:solidFill>
                  <a:srgbClr val="DE0058"/>
                </a:solidFill>
              </a:rPr>
              <a:t>dau</a:t>
            </a:r>
            <a:r>
              <a:rPr lang="en-GB" sz="2800" dirty="0">
                <a:solidFill>
                  <a:srgbClr val="DE0058"/>
                </a:solidFill>
              </a:rPr>
              <a:t> – </a:t>
            </a:r>
            <a:r>
              <a:rPr lang="en-GB" sz="2800" dirty="0" err="1">
                <a:solidFill>
                  <a:srgbClr val="DE0058"/>
                </a:solidFill>
              </a:rPr>
              <a:t>ystyried</a:t>
            </a:r>
            <a:r>
              <a:rPr lang="en-GB" sz="2800" dirty="0">
                <a:solidFill>
                  <a:srgbClr val="DE0058"/>
                </a:solidFill>
              </a:rPr>
              <a:t> </a:t>
            </a:r>
            <a:r>
              <a:rPr lang="en-GB" sz="2800" dirty="0" err="1">
                <a:solidFill>
                  <a:srgbClr val="DE0058"/>
                </a:solidFill>
              </a:rPr>
              <a:t>y</a:t>
            </a:r>
            <a:r>
              <a:rPr lang="en-GB" sz="2800" dirty="0">
                <a:solidFill>
                  <a:srgbClr val="DE0058"/>
                </a:solidFill>
              </a:rPr>
              <a:t> </a:t>
            </a:r>
            <a:r>
              <a:rPr lang="en-GB" sz="2800" dirty="0" err="1">
                <a:solidFill>
                  <a:srgbClr val="DE0058"/>
                </a:solidFill>
              </a:rPr>
              <a:t>Ffordd</a:t>
            </a:r>
            <a:r>
              <a:rPr lang="en-GB" sz="2800" dirty="0">
                <a:solidFill>
                  <a:srgbClr val="DE0058"/>
                </a:solidFill>
              </a:rPr>
              <a:t> </a:t>
            </a:r>
            <a:r>
              <a:rPr lang="en-GB" sz="2800" dirty="0" err="1">
                <a:solidFill>
                  <a:srgbClr val="DE0058"/>
                </a:solidFill>
              </a:rPr>
              <a:t>Gywir</a:t>
            </a:r>
            <a:r>
              <a:rPr lang="en-GB" sz="2800" dirty="0">
                <a:solidFill>
                  <a:srgbClr val="DE0058"/>
                </a:solidFill>
              </a:rPr>
              <a:t> </a:t>
            </a:r>
            <a:r>
              <a:rPr lang="en-GB" sz="2800" dirty="0" err="1">
                <a:solidFill>
                  <a:srgbClr val="DE0058"/>
                </a:solidFill>
              </a:rPr>
              <a:t>i</a:t>
            </a:r>
            <a:r>
              <a:rPr lang="en-GB" sz="2800" dirty="0">
                <a:solidFill>
                  <a:srgbClr val="DE0058"/>
                </a:solidFill>
              </a:rPr>
              <a:t> </a:t>
            </a:r>
            <a:r>
              <a:rPr lang="en-GB" sz="2800" dirty="0" err="1">
                <a:solidFill>
                  <a:srgbClr val="DE0058"/>
                </a:solidFill>
              </a:rPr>
              <a:t>Addysg</a:t>
            </a:r>
            <a:r>
              <a:rPr lang="en-GB" sz="2800" dirty="0">
                <a:solidFill>
                  <a:srgbClr val="DE0058"/>
                </a:solidFill>
              </a:rPr>
              <a:t>, </a:t>
            </a:r>
            <a:r>
              <a:rPr lang="en-GB" sz="2800" dirty="0" err="1">
                <a:solidFill>
                  <a:srgbClr val="DE0058"/>
                </a:solidFill>
              </a:rPr>
              <a:t>y</a:t>
            </a:r>
            <a:r>
              <a:rPr lang="en-GB" sz="2800" dirty="0">
                <a:solidFill>
                  <a:srgbClr val="DE0058"/>
                </a:solidFill>
              </a:rPr>
              <a:t> </a:t>
            </a:r>
            <a:r>
              <a:rPr lang="en-GB" sz="2800" dirty="0" err="1">
                <a:solidFill>
                  <a:srgbClr val="DE0058"/>
                </a:solidFill>
              </a:rPr>
              <a:t>pum</a:t>
            </a:r>
            <a:r>
              <a:rPr lang="en-GB" sz="2800" dirty="0">
                <a:solidFill>
                  <a:srgbClr val="DE0058"/>
                </a:solidFill>
              </a:rPr>
              <a:t> </a:t>
            </a:r>
            <a:r>
              <a:rPr lang="en-GB" sz="2800" dirty="0" err="1">
                <a:solidFill>
                  <a:srgbClr val="DE0058"/>
                </a:solidFill>
              </a:rPr>
              <a:t>egwyddor</a:t>
            </a:r>
            <a:r>
              <a:rPr lang="en-GB" sz="2800" dirty="0">
                <a:solidFill>
                  <a:srgbClr val="DE0058"/>
                </a:solidFill>
              </a:rPr>
              <a:t>, a </a:t>
            </a:r>
            <a:r>
              <a:rPr lang="en-GB" sz="2800" dirty="0" err="1">
                <a:solidFill>
                  <a:srgbClr val="DE0058"/>
                </a:solidFill>
              </a:rPr>
              <a:t>myfyrio</a:t>
            </a:r>
            <a:r>
              <a:rPr lang="en-GB" sz="2800" dirty="0">
                <a:solidFill>
                  <a:srgbClr val="DE0058"/>
                </a:solidFill>
              </a:rPr>
              <a:t> </a:t>
            </a:r>
            <a:r>
              <a:rPr lang="en-GB" sz="2800" dirty="0" err="1">
                <a:solidFill>
                  <a:srgbClr val="DE0058"/>
                </a:solidFill>
              </a:rPr>
              <a:t>ar</a:t>
            </a:r>
            <a:r>
              <a:rPr lang="en-GB" sz="2800" dirty="0">
                <a:solidFill>
                  <a:srgbClr val="DE0058"/>
                </a:solidFill>
              </a:rPr>
              <a:t> </a:t>
            </a:r>
            <a:r>
              <a:rPr lang="en-GB" sz="2800" dirty="0" err="1">
                <a:solidFill>
                  <a:srgbClr val="DE0058"/>
                </a:solidFill>
              </a:rPr>
              <a:t>sut</a:t>
            </a:r>
            <a:r>
              <a:rPr lang="en-GB" sz="2800" dirty="0">
                <a:solidFill>
                  <a:srgbClr val="DE0058"/>
                </a:solidFill>
              </a:rPr>
              <a:t> </a:t>
            </a:r>
            <a:r>
              <a:rPr lang="en-GB" sz="2800" dirty="0" err="1">
                <a:solidFill>
                  <a:srgbClr val="DE0058"/>
                </a:solidFill>
              </a:rPr>
              <a:t>gallwch</a:t>
            </a:r>
            <a:r>
              <a:rPr lang="en-GB" sz="2800" dirty="0">
                <a:solidFill>
                  <a:srgbClr val="DE0058"/>
                </a:solidFill>
              </a:rPr>
              <a:t> chi, </a:t>
            </a:r>
            <a:r>
              <a:rPr lang="en-GB" sz="2800" dirty="0" err="1">
                <a:solidFill>
                  <a:srgbClr val="DE0058"/>
                </a:solidFill>
              </a:rPr>
              <a:t>fel</a:t>
            </a:r>
            <a:r>
              <a:rPr lang="en-GB" sz="2800" dirty="0">
                <a:solidFill>
                  <a:srgbClr val="DE0058"/>
                </a:solidFill>
              </a:rPr>
              <a:t> </a:t>
            </a:r>
            <a:r>
              <a:rPr lang="en-GB" sz="2800" dirty="0" err="1">
                <a:solidFill>
                  <a:srgbClr val="DE0058"/>
                </a:solidFill>
              </a:rPr>
              <a:t>gweithwyr</a:t>
            </a:r>
            <a:r>
              <a:rPr lang="en-GB" sz="2800" dirty="0">
                <a:solidFill>
                  <a:srgbClr val="DE0058"/>
                </a:solidFill>
              </a:rPr>
              <a:t> </a:t>
            </a:r>
            <a:r>
              <a:rPr lang="en-GB" sz="2800" dirty="0" err="1">
                <a:solidFill>
                  <a:srgbClr val="DE0058"/>
                </a:solidFill>
              </a:rPr>
              <a:t>proffesiynol</a:t>
            </a:r>
            <a:r>
              <a:rPr lang="en-GB" sz="2800" dirty="0">
                <a:solidFill>
                  <a:srgbClr val="DE0058"/>
                </a:solidFill>
              </a:rPr>
              <a:t>, </a:t>
            </a:r>
            <a:r>
              <a:rPr lang="en-GB" sz="2800" dirty="0" err="1">
                <a:solidFill>
                  <a:srgbClr val="DE0058"/>
                </a:solidFill>
              </a:rPr>
              <a:t>sicrhau</a:t>
            </a:r>
            <a:r>
              <a:rPr lang="en-GB" sz="2800" dirty="0">
                <a:solidFill>
                  <a:srgbClr val="DE0058"/>
                </a:solidFill>
              </a:rPr>
              <a:t> </a:t>
            </a:r>
            <a:r>
              <a:rPr lang="en-GB" sz="2800" dirty="0" err="1">
                <a:solidFill>
                  <a:srgbClr val="DE0058"/>
                </a:solidFill>
              </a:rPr>
              <a:t>bod</a:t>
            </a:r>
            <a:r>
              <a:rPr lang="en-GB" sz="2800" dirty="0">
                <a:solidFill>
                  <a:srgbClr val="DE0058"/>
                </a:solidFill>
              </a:rPr>
              <a:t> plant a </a:t>
            </a:r>
            <a:r>
              <a:rPr lang="en-GB" sz="2800" dirty="0" err="1">
                <a:solidFill>
                  <a:srgbClr val="DE0058"/>
                </a:solidFill>
              </a:rPr>
              <a:t>phobl</a:t>
            </a:r>
            <a:r>
              <a:rPr lang="en-GB" sz="2800" dirty="0">
                <a:solidFill>
                  <a:srgbClr val="DE0058"/>
                </a:solidFill>
              </a:rPr>
              <a:t> </a:t>
            </a:r>
            <a:r>
              <a:rPr lang="en-GB" sz="2800" dirty="0" err="1">
                <a:solidFill>
                  <a:srgbClr val="DE0058"/>
                </a:solidFill>
              </a:rPr>
              <a:t>ifanc</a:t>
            </a:r>
            <a:r>
              <a:rPr lang="en-GB" sz="2800" dirty="0">
                <a:solidFill>
                  <a:srgbClr val="DE0058"/>
                </a:solidFill>
              </a:rPr>
              <a:t> </a:t>
            </a:r>
            <a:r>
              <a:rPr lang="en-GB" sz="2800" dirty="0" err="1">
                <a:solidFill>
                  <a:srgbClr val="DE0058"/>
                </a:solidFill>
              </a:rPr>
              <a:t>yn</a:t>
            </a:r>
            <a:r>
              <a:rPr lang="en-GB" sz="2800" dirty="0">
                <a:solidFill>
                  <a:srgbClr val="DE0058"/>
                </a:solidFill>
              </a:rPr>
              <a:t> </a:t>
            </a:r>
            <a:r>
              <a:rPr lang="en-GB" sz="2800" dirty="0" err="1">
                <a:solidFill>
                  <a:srgbClr val="DE0058"/>
                </a:solidFill>
              </a:rPr>
              <a:t>cael</a:t>
            </a:r>
            <a:r>
              <a:rPr lang="en-GB" sz="2800" dirty="0">
                <a:solidFill>
                  <a:srgbClr val="DE0058"/>
                </a:solidFill>
              </a:rPr>
              <a:t> </a:t>
            </a:r>
            <a:r>
              <a:rPr lang="en-GB" sz="2800" dirty="0" err="1">
                <a:solidFill>
                  <a:srgbClr val="DE0058"/>
                </a:solidFill>
              </a:rPr>
              <a:t>mynediad</a:t>
            </a:r>
            <a:r>
              <a:rPr lang="en-GB" sz="2800" dirty="0">
                <a:solidFill>
                  <a:srgbClr val="DE0058"/>
                </a:solidFill>
              </a:rPr>
              <a:t> </a:t>
            </a:r>
            <a:r>
              <a:rPr lang="en-GB" sz="2800" dirty="0" err="1">
                <a:solidFill>
                  <a:srgbClr val="DE0058"/>
                </a:solidFill>
              </a:rPr>
              <a:t>i</a:t>
            </a:r>
            <a:r>
              <a:rPr lang="en-GB" sz="2800" dirty="0">
                <a:solidFill>
                  <a:srgbClr val="DE0058"/>
                </a:solidFill>
              </a:rPr>
              <a:t> CCUHP</a:t>
            </a:r>
            <a:endParaRPr kumimoji="0" lang="en-GB" sz="2800" b="0" i="0" u="none" strike="noStrike" kern="1200" cap="none" spc="0" normalizeH="0" baseline="0" noProof="0" dirty="0">
              <a:ln>
                <a:noFill/>
              </a:ln>
              <a:solidFill>
                <a:srgbClr val="DE0058"/>
              </a:solidFill>
              <a:effectLst/>
              <a:uLnTx/>
              <a:uFillTx/>
            </a:endParaRPr>
          </a:p>
        </p:txBody>
      </p:sp>
    </p:spTree>
    <p:extLst>
      <p:ext uri="{BB962C8B-B14F-4D97-AF65-F5344CB8AC3E}">
        <p14:creationId xmlns:p14="http://schemas.microsoft.com/office/powerpoint/2010/main" val="65775919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body" idx="1"/>
          </p:nvPr>
        </p:nvSpPr>
        <p:spPr>
          <a:xfrm>
            <a:off x="309489" y="1533379"/>
            <a:ext cx="11633982" cy="4276579"/>
          </a:xfrm>
          <a:prstGeom prst="rect">
            <a:avLst/>
          </a:prstGeom>
        </p:spPr>
        <p:txBody>
          <a:bodyPr>
            <a:normAutofit fontScale="62500" lnSpcReduction="20000"/>
          </a:bodyPr>
          <a:lstStyle/>
          <a:p>
            <a:pPr marL="0" indent="0">
              <a:lnSpc>
                <a:spcPct val="100000"/>
              </a:lnSpc>
              <a:buNone/>
              <a:defRPr sz="1800"/>
            </a:pPr>
            <a:r>
              <a:rPr sz="4000" b="1" dirty="0" err="1">
                <a:solidFill>
                  <a:srgbClr val="DE0058"/>
                </a:solidFill>
              </a:rPr>
              <a:t>Manylion</a:t>
            </a:r>
            <a:r>
              <a:rPr sz="4000" b="1" dirty="0">
                <a:solidFill>
                  <a:srgbClr val="DE0058"/>
                </a:solidFill>
              </a:rPr>
              <a:t> </a:t>
            </a:r>
            <a:r>
              <a:rPr sz="4000" b="1" dirty="0" err="1">
                <a:solidFill>
                  <a:srgbClr val="DE0058"/>
                </a:solidFill>
              </a:rPr>
              <a:t>Cyswllt</a:t>
            </a:r>
            <a:r>
              <a:rPr lang="en-GB" sz="4000" b="1" dirty="0"/>
              <a:t> | Contact Details</a:t>
            </a:r>
            <a:endParaRPr lang="en-GB" sz="4000" b="1" dirty="0">
              <a:solidFill>
                <a:srgbClr val="DE0058"/>
              </a:solidFill>
            </a:endParaRPr>
          </a:p>
          <a:p>
            <a:pPr marL="0" indent="0">
              <a:lnSpc>
                <a:spcPct val="100000"/>
              </a:lnSpc>
              <a:buNone/>
              <a:defRPr sz="1800"/>
            </a:pPr>
            <a:endParaRPr lang="en-GB" sz="2200" b="1" dirty="0"/>
          </a:p>
          <a:p>
            <a:pPr marL="0" indent="0">
              <a:lnSpc>
                <a:spcPct val="100000"/>
              </a:lnSpc>
              <a:buNone/>
              <a:defRPr sz="1800"/>
            </a:pPr>
            <a:endParaRPr sz="2600" b="1" dirty="0"/>
          </a:p>
          <a:p>
            <a:pPr marL="0" indent="0">
              <a:lnSpc>
                <a:spcPct val="100000"/>
              </a:lnSpc>
              <a:buNone/>
              <a:defRPr sz="1800"/>
            </a:pPr>
            <a:r>
              <a:rPr lang="en-GB" sz="3400" b="1" dirty="0" err="1">
                <a:solidFill>
                  <a:srgbClr val="DE0058"/>
                </a:solidFill>
              </a:rPr>
              <a:t>Trydar</a:t>
            </a:r>
            <a:r>
              <a:rPr lang="en-GB" sz="3400" b="1" dirty="0">
                <a:solidFill>
                  <a:srgbClr val="DE0058"/>
                </a:solidFill>
              </a:rPr>
              <a:t> | </a:t>
            </a:r>
            <a:r>
              <a:rPr lang="en-GB" sz="3400" b="1" dirty="0"/>
              <a:t>Twitter</a:t>
            </a:r>
            <a:r>
              <a:rPr lang="en-GB" sz="3400" b="1" dirty="0">
                <a:solidFill>
                  <a:srgbClr val="DE0058"/>
                </a:solidFill>
              </a:rPr>
              <a:t>              		@</a:t>
            </a:r>
            <a:r>
              <a:rPr lang="en-GB" sz="3400" b="1" dirty="0" err="1">
                <a:solidFill>
                  <a:srgbClr val="DE0058"/>
                </a:solidFill>
              </a:rPr>
              <a:t>childcomwales</a:t>
            </a:r>
            <a:r>
              <a:rPr lang="en-GB" sz="3400" b="1" dirty="0"/>
              <a:t> | @</a:t>
            </a:r>
            <a:r>
              <a:rPr lang="en-GB" sz="3400" b="1" dirty="0" err="1"/>
              <a:t>complantcymru</a:t>
            </a:r>
            <a:endParaRPr lang="en-GB" sz="3400" b="1" dirty="0"/>
          </a:p>
          <a:p>
            <a:pPr marL="0" indent="0">
              <a:lnSpc>
                <a:spcPct val="100000"/>
              </a:lnSpc>
              <a:buNone/>
              <a:defRPr sz="1800"/>
            </a:pPr>
            <a:r>
              <a:rPr lang="en-GB" sz="3400" b="1" dirty="0" err="1">
                <a:solidFill>
                  <a:srgbClr val="DE0058"/>
                </a:solidFill>
              </a:rPr>
              <a:t>Awr</a:t>
            </a:r>
            <a:r>
              <a:rPr lang="en-GB" sz="3400" b="1" dirty="0">
                <a:solidFill>
                  <a:srgbClr val="DE0058"/>
                </a:solidFill>
              </a:rPr>
              <a:t> </a:t>
            </a:r>
            <a:r>
              <a:rPr lang="en-GB" sz="3400" b="1" dirty="0" err="1">
                <a:solidFill>
                  <a:srgbClr val="DE0058"/>
                </a:solidFill>
              </a:rPr>
              <a:t>Hawliau</a:t>
            </a:r>
            <a:r>
              <a:rPr lang="en-GB" sz="3400" b="1" dirty="0"/>
              <a:t> |Rights Hour  	 </a:t>
            </a:r>
            <a:r>
              <a:rPr lang="en-GB" sz="3400" b="1" dirty="0" err="1">
                <a:solidFill>
                  <a:srgbClr val="DE0058"/>
                </a:solidFill>
              </a:rPr>
              <a:t>Dydd</a:t>
            </a:r>
            <a:r>
              <a:rPr lang="en-GB" sz="3400" b="1" dirty="0">
                <a:solidFill>
                  <a:srgbClr val="DE0058"/>
                </a:solidFill>
              </a:rPr>
              <a:t> </a:t>
            </a:r>
            <a:r>
              <a:rPr lang="en-GB" sz="3400" b="1" dirty="0" err="1">
                <a:solidFill>
                  <a:srgbClr val="DE0058"/>
                </a:solidFill>
              </a:rPr>
              <a:t>Gwener</a:t>
            </a:r>
            <a:r>
              <a:rPr lang="en-GB" sz="3400" b="1" dirty="0">
                <a:solidFill>
                  <a:srgbClr val="DE0058"/>
                </a:solidFill>
              </a:rPr>
              <a:t> </a:t>
            </a:r>
            <a:r>
              <a:rPr lang="en-GB" sz="3400" b="1" dirty="0"/>
              <a:t>|Friday 12- 1 </a:t>
            </a:r>
          </a:p>
          <a:p>
            <a:pPr marL="0" indent="0">
              <a:lnSpc>
                <a:spcPct val="100000"/>
              </a:lnSpc>
              <a:buNone/>
              <a:defRPr sz="1800"/>
            </a:pPr>
            <a:r>
              <a:rPr sz="3400" b="1" dirty="0" err="1">
                <a:solidFill>
                  <a:srgbClr val="DE0058"/>
                </a:solidFill>
              </a:rPr>
              <a:t>Ffôn</a:t>
            </a:r>
            <a:r>
              <a:rPr sz="3400" b="1" dirty="0">
                <a:solidFill>
                  <a:srgbClr val="DE0058"/>
                </a:solidFill>
              </a:rPr>
              <a:t>  </a:t>
            </a:r>
            <a:r>
              <a:rPr lang="en-GB" sz="3400" b="1" dirty="0"/>
              <a:t>| Phone</a:t>
            </a:r>
            <a:r>
              <a:rPr sz="3400" dirty="0"/>
              <a:t>       </a:t>
            </a:r>
            <a:r>
              <a:rPr lang="en-GB" sz="3400" dirty="0"/>
              <a:t>     </a:t>
            </a:r>
            <a:r>
              <a:rPr sz="3400" dirty="0"/>
              <a:t> </a:t>
            </a:r>
            <a:r>
              <a:rPr lang="en-GB" sz="3400" dirty="0"/>
              <a:t>		</a:t>
            </a:r>
            <a:r>
              <a:rPr sz="3400" dirty="0"/>
              <a:t>01792 765600</a:t>
            </a:r>
          </a:p>
          <a:p>
            <a:pPr marL="0" indent="0">
              <a:lnSpc>
                <a:spcPct val="100000"/>
              </a:lnSpc>
              <a:buNone/>
              <a:defRPr sz="1800"/>
            </a:pPr>
            <a:r>
              <a:rPr sz="3400" b="1" dirty="0" err="1">
                <a:solidFill>
                  <a:srgbClr val="DE0058"/>
                </a:solidFill>
              </a:rPr>
              <a:t>Ebost</a:t>
            </a:r>
            <a:r>
              <a:rPr sz="3400" b="1" dirty="0">
                <a:solidFill>
                  <a:srgbClr val="DE0058"/>
                </a:solidFill>
              </a:rPr>
              <a:t> </a:t>
            </a:r>
            <a:r>
              <a:rPr lang="en-GB" sz="3400" b="1" dirty="0"/>
              <a:t>| Email</a:t>
            </a:r>
            <a:r>
              <a:rPr sz="3400" b="1" dirty="0"/>
              <a:t>   </a:t>
            </a:r>
            <a:r>
              <a:rPr sz="3400" dirty="0"/>
              <a:t>      </a:t>
            </a:r>
            <a:r>
              <a:rPr lang="en-GB" sz="3400" dirty="0"/>
              <a:t>       		</a:t>
            </a:r>
            <a:r>
              <a:rPr sz="3400" u="sng" dirty="0">
                <a:solidFill>
                  <a:srgbClr val="0563C1"/>
                </a:solidFill>
                <a:uFill>
                  <a:solidFill>
                    <a:srgbClr val="0563C1"/>
                  </a:solidFill>
                </a:uFill>
                <a:hlinkClick r:id="rId3"/>
              </a:rPr>
              <a:t>post@childcomwales.org.uk</a:t>
            </a:r>
            <a:r>
              <a:rPr lang="en-GB" sz="3400" u="sng" dirty="0">
                <a:solidFill>
                  <a:srgbClr val="0563C1"/>
                </a:solidFill>
                <a:uFill>
                  <a:solidFill>
                    <a:srgbClr val="0563C1"/>
                  </a:solidFill>
                </a:uFill>
              </a:rPr>
              <a:t> </a:t>
            </a:r>
            <a:r>
              <a:rPr lang="en-GB" sz="3400" dirty="0"/>
              <a:t>| </a:t>
            </a:r>
            <a:r>
              <a:rPr lang="en-GB" sz="3400" u="sng" dirty="0">
                <a:solidFill>
                  <a:srgbClr val="0563C1"/>
                </a:solidFill>
                <a:uFill>
                  <a:solidFill>
                    <a:srgbClr val="0563C1"/>
                  </a:solidFill>
                </a:uFill>
              </a:rPr>
              <a:t>post@complantcymru.org.uk </a:t>
            </a:r>
          </a:p>
          <a:p>
            <a:pPr marL="0" indent="0">
              <a:lnSpc>
                <a:spcPct val="100000"/>
              </a:lnSpc>
              <a:buNone/>
              <a:defRPr sz="1800"/>
            </a:pPr>
            <a:r>
              <a:rPr lang="en-GB" sz="3400" b="1" dirty="0"/>
              <a:t>Facebook			</a:t>
            </a:r>
            <a:r>
              <a:rPr lang="en-GB" sz="3400" dirty="0">
                <a:hlinkClick r:id="rId4"/>
              </a:rPr>
              <a:t>https://www.facebook.com/childcomwales/</a:t>
            </a:r>
            <a:endParaRPr sz="3400" dirty="0"/>
          </a:p>
          <a:p>
            <a:pPr marL="0" indent="0">
              <a:lnSpc>
                <a:spcPct val="100000"/>
              </a:lnSpc>
              <a:buNone/>
              <a:defRPr sz="1800"/>
            </a:pPr>
            <a:r>
              <a:rPr sz="3400" b="1" dirty="0" err="1">
                <a:solidFill>
                  <a:srgbClr val="DE0058"/>
                </a:solidFill>
              </a:rPr>
              <a:t>Gwefan</a:t>
            </a:r>
            <a:r>
              <a:rPr sz="3400" dirty="0"/>
              <a:t>  </a:t>
            </a:r>
            <a:r>
              <a:rPr lang="en-GB" sz="3400" b="1" dirty="0"/>
              <a:t>| Website   		</a:t>
            </a:r>
            <a:r>
              <a:rPr sz="3400" u="sng" dirty="0">
                <a:solidFill>
                  <a:srgbClr val="0563C1"/>
                </a:solidFill>
                <a:uFill>
                  <a:solidFill>
                    <a:srgbClr val="0563C1"/>
                  </a:solidFill>
                </a:uFill>
                <a:hlinkClick r:id="" invalidUrl="http://www.childcomwales.org.uk%7C/"/>
              </a:rPr>
              <a:t>www.childcomwales.org.uk</a:t>
            </a:r>
            <a:r>
              <a:rPr sz="3400" dirty="0">
                <a:hlinkClick r:id="" invalidUrl="http://www.childcomwales.org.uk%7C/"/>
              </a:rPr>
              <a:t>|</a:t>
            </a:r>
            <a:r>
              <a:rPr lang="en-GB" sz="3400" dirty="0"/>
              <a:t> </a:t>
            </a:r>
            <a:r>
              <a:rPr lang="en-GB" sz="3400" u="sng" dirty="0">
                <a:solidFill>
                  <a:srgbClr val="0563C1"/>
                </a:solidFill>
                <a:uFill>
                  <a:solidFill>
                    <a:srgbClr val="0563C1"/>
                  </a:solidFill>
                </a:uFill>
                <a:hlinkClick r:id="rId5"/>
              </a:rPr>
              <a:t>www.complantcymru.org.uk</a:t>
            </a:r>
            <a:endParaRPr lang="en-GB" sz="3400" u="sng" dirty="0">
              <a:solidFill>
                <a:srgbClr val="0563C1"/>
              </a:solidFill>
              <a:uFill>
                <a:solidFill>
                  <a:srgbClr val="0563C1"/>
                </a:solidFill>
              </a:uFill>
            </a:endParaRPr>
          </a:p>
          <a:p>
            <a:pPr marL="0" indent="0">
              <a:lnSpc>
                <a:spcPct val="100000"/>
              </a:lnSpc>
              <a:buNone/>
              <a:defRPr sz="1800"/>
            </a:pPr>
            <a:endParaRPr lang="en-GB" sz="2200" dirty="0"/>
          </a:p>
          <a:p>
            <a:pPr marL="0" indent="0">
              <a:lnSpc>
                <a:spcPct val="100000"/>
              </a:lnSpc>
              <a:buNone/>
              <a:defRPr sz="1800"/>
            </a:pPr>
            <a:r>
              <a:rPr sz="2200" dirty="0"/>
              <a:t>          </a:t>
            </a:r>
          </a:p>
          <a:p>
            <a:pPr marL="0" indent="0">
              <a:lnSpc>
                <a:spcPct val="100000"/>
              </a:lnSpc>
              <a:buNone/>
              <a:defRPr sz="1800"/>
            </a:pPr>
            <a:r>
              <a:rPr sz="2200" dirty="0"/>
              <a:t>                             </a:t>
            </a:r>
            <a:r>
              <a:rPr lang="en-GB" sz="2200" dirty="0"/>
              <a:t>        </a:t>
            </a:r>
            <a:endParaRPr sz="2200" dirty="0"/>
          </a:p>
        </p:txBody>
      </p:sp>
    </p:spTree>
    <p:extLst>
      <p:ext uri="{BB962C8B-B14F-4D97-AF65-F5344CB8AC3E}">
        <p14:creationId xmlns:p14="http://schemas.microsoft.com/office/powerpoint/2010/main" val="28746986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15903" y="1023870"/>
            <a:ext cx="5098632" cy="5460589"/>
          </a:xfrm>
        </p:spPr>
        <p:txBody>
          <a:bodyPr>
            <a:noAutofit/>
          </a:bodyPr>
          <a:lstStyle/>
          <a:p>
            <a:pPr marL="0" indent="0">
              <a:buNone/>
            </a:pPr>
            <a:r>
              <a:rPr lang="cy-GB" sz="2600" b="1" dirty="0">
                <a:solidFill>
                  <a:srgbClr val="DE0058"/>
                </a:solidFill>
              </a:rPr>
              <a:t>Beth yw Dull Gweithredu Seiliedig ar Hawliau Plant?</a:t>
            </a:r>
          </a:p>
          <a:p>
            <a:r>
              <a:rPr lang="cy-GB" sz="2200" dirty="0">
                <a:solidFill>
                  <a:srgbClr val="DE0058"/>
                </a:solidFill>
              </a:rPr>
              <a:t>Fframwaith egwyddorol ac ymarferol ar gyfer gweithio gyda phlant yw Dull Gweithredu Seiliedig ar Hawliau Plant, sydd â’i wraidd yng Nghonfensiwn y Cenhedloedd Unedig ar Hawliau’r Plentyn </a:t>
            </a:r>
          </a:p>
          <a:p>
            <a:r>
              <a:rPr lang="cy-GB" sz="2200" dirty="0">
                <a:solidFill>
                  <a:srgbClr val="DE0058"/>
                </a:solidFill>
              </a:rPr>
              <a:t>Mae Dull Gweithredu Seiliedig ar Hawliau Plant yn ymwneud â gosod y CCUHP wrth wraidd cynllunio a darparu gwasanaeth, ac integreiddio hawliau plant ym mhob agwedd ar wneud penderfyniadau, polisïau ac ymarfer</a:t>
            </a:r>
          </a:p>
          <a:p>
            <a:endParaRPr lang="en-GB" sz="2200" dirty="0"/>
          </a:p>
        </p:txBody>
      </p:sp>
      <p:sp>
        <p:nvSpPr>
          <p:cNvPr id="3" name="Content Placeholder 2"/>
          <p:cNvSpPr>
            <a:spLocks noGrp="1"/>
          </p:cNvSpPr>
          <p:nvPr>
            <p:ph sz="half" idx="2"/>
          </p:nvPr>
        </p:nvSpPr>
        <p:spPr/>
        <p:txBody>
          <a:bodyPr>
            <a:normAutofit fontScale="92500" lnSpcReduction="10000"/>
          </a:bodyPr>
          <a:lstStyle/>
          <a:p>
            <a:pPr marL="0" indent="0">
              <a:buNone/>
            </a:pPr>
            <a:r>
              <a:rPr lang="en-GB" b="1" dirty="0"/>
              <a:t>What is a Children’s Rights Approach?</a:t>
            </a:r>
            <a:endParaRPr lang="en-GB" dirty="0"/>
          </a:p>
          <a:p>
            <a:r>
              <a:rPr lang="en-GB" dirty="0"/>
              <a:t>A Children’s Rights Approach is a principled and practical framework for working with children grounded in the UN Convention on the Rights of the Child</a:t>
            </a:r>
          </a:p>
          <a:p>
            <a:endParaRPr lang="en-GB" dirty="0"/>
          </a:p>
          <a:p>
            <a:r>
              <a:rPr lang="en-GB" dirty="0"/>
              <a:t> A Children’s Rights Approach is about placing the UNCRC at the Core of planning and service delivery , and integrating children’s rights into every aspect of decision making , policy and practice </a:t>
            </a:r>
          </a:p>
          <a:p>
            <a:endParaRPr lang="en-GB" dirty="0"/>
          </a:p>
        </p:txBody>
      </p:sp>
    </p:spTree>
    <p:extLst>
      <p:ext uri="{BB962C8B-B14F-4D97-AF65-F5344CB8AC3E}">
        <p14:creationId xmlns:p14="http://schemas.microsoft.com/office/powerpoint/2010/main" val="241945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pPr marL="0" indent="0">
              <a:buNone/>
            </a:pPr>
            <a:r>
              <a:rPr lang="en-GB" altLang="en-US" b="1" dirty="0" err="1">
                <a:solidFill>
                  <a:srgbClr val="DE0058"/>
                </a:solidFill>
                <a:latin typeface="GillSans"/>
                <a:sym typeface="GillSans" charset="0"/>
              </a:rPr>
              <a:t>Gweithgaredd</a:t>
            </a:r>
            <a:r>
              <a:rPr lang="en-GB" altLang="en-US" b="1" dirty="0">
                <a:solidFill>
                  <a:srgbClr val="DE0058"/>
                </a:solidFill>
                <a:latin typeface="GillSans"/>
                <a:sym typeface="GillSans" charset="0"/>
              </a:rPr>
              <a:t>: </a:t>
            </a:r>
            <a:r>
              <a:rPr lang="en-GB" altLang="en-US" b="1" dirty="0" err="1">
                <a:solidFill>
                  <a:srgbClr val="DE0058"/>
                </a:solidFill>
                <a:latin typeface="GillSans"/>
                <a:sym typeface="GillSans" charset="0"/>
              </a:rPr>
              <a:t>Trafodaeth</a:t>
            </a:r>
            <a:endParaRPr lang="en-GB" altLang="en-US" b="1" dirty="0">
              <a:solidFill>
                <a:srgbClr val="DE0058"/>
              </a:solidFill>
              <a:latin typeface="GillSans"/>
              <a:sym typeface="GillSans" charset="0"/>
            </a:endParaRPr>
          </a:p>
          <a:p>
            <a:pPr defTabSz="452050" eaLnBrk="0" fontAlgn="base" hangingPunct="0">
              <a:spcBef>
                <a:spcPct val="0"/>
              </a:spcBef>
              <a:spcAft>
                <a:spcPct val="0"/>
              </a:spcAft>
              <a:defRPr/>
            </a:pPr>
            <a:endParaRPr lang="en-GB" altLang="en-US" dirty="0">
              <a:solidFill>
                <a:srgbClr val="DE0058"/>
              </a:solidFill>
              <a:latin typeface="GillSans"/>
              <a:sym typeface="GillSans" charset="0"/>
            </a:endParaRPr>
          </a:p>
          <a:p>
            <a:pPr defTabSz="452050" eaLnBrk="0" fontAlgn="base" hangingPunct="0">
              <a:spcBef>
                <a:spcPct val="0"/>
              </a:spcBef>
              <a:spcAft>
                <a:spcPct val="0"/>
              </a:spcAft>
              <a:defRPr/>
            </a:pPr>
            <a:r>
              <a:rPr lang="en-GB" altLang="en-US" dirty="0">
                <a:solidFill>
                  <a:srgbClr val="DE0058"/>
                </a:solidFill>
                <a:latin typeface="GillSans"/>
                <a:sym typeface="GillSans" charset="0"/>
              </a:rPr>
              <a:t>Mae </a:t>
            </a:r>
            <a:r>
              <a:rPr lang="en-GB" altLang="en-US" dirty="0" err="1">
                <a:solidFill>
                  <a:srgbClr val="DE0058"/>
                </a:solidFill>
                <a:latin typeface="GillSans"/>
                <a:sym typeface="GillSans" charset="0"/>
              </a:rPr>
              <a:t>pob</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grŵp</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bach</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yn</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cymryd</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cerdyn</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o’r</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pecyn</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o</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gardiau</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symbolau</a:t>
            </a:r>
            <a:r>
              <a:rPr lang="en-GB" altLang="en-US" dirty="0">
                <a:solidFill>
                  <a:srgbClr val="DE0058"/>
                </a:solidFill>
                <a:latin typeface="GillSans"/>
                <a:sym typeface="GillSans" charset="0"/>
              </a:rPr>
              <a:t> – </a:t>
            </a:r>
            <a:r>
              <a:rPr lang="en-GB" altLang="en-US" dirty="0" err="1">
                <a:solidFill>
                  <a:srgbClr val="DE0058"/>
                </a:solidFill>
                <a:latin typeface="GillSans"/>
                <a:sym typeface="GillSans" charset="0"/>
              </a:rPr>
              <a:t>gan</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ddefnyddio</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erthyglau</a:t>
            </a:r>
            <a:r>
              <a:rPr lang="en-GB" altLang="en-US" dirty="0">
                <a:solidFill>
                  <a:srgbClr val="DE0058"/>
                </a:solidFill>
                <a:latin typeface="GillSans"/>
                <a:sym typeface="GillSans" charset="0"/>
              </a:rPr>
              <a:t> </a:t>
            </a:r>
            <a:r>
              <a:rPr lang="en-GB" dirty="0">
                <a:solidFill>
                  <a:srgbClr val="DE0058"/>
                </a:solidFill>
              </a:rPr>
              <a:t>7, 12, 14, 15, 19, 24, 27, 28, 29, 29, 31, 36, 42. </a:t>
            </a:r>
            <a:endParaRPr lang="en-GB" altLang="en-US" dirty="0">
              <a:solidFill>
                <a:srgbClr val="DE0058"/>
              </a:solidFill>
              <a:latin typeface="GillSans"/>
              <a:sym typeface="GillSans" charset="0"/>
            </a:endParaRPr>
          </a:p>
          <a:p>
            <a:pPr defTabSz="452050" eaLnBrk="0" fontAlgn="base" hangingPunct="0">
              <a:spcBef>
                <a:spcPct val="0"/>
              </a:spcBef>
              <a:spcAft>
                <a:spcPct val="0"/>
              </a:spcAft>
              <a:defRPr/>
            </a:pPr>
            <a:endParaRPr lang="en-GB" altLang="en-US" dirty="0">
              <a:solidFill>
                <a:srgbClr val="DE0058"/>
              </a:solidFill>
              <a:latin typeface="GillSans"/>
              <a:sym typeface="GillSans" charset="0"/>
            </a:endParaRPr>
          </a:p>
          <a:p>
            <a:pPr defTabSz="452050" eaLnBrk="0" fontAlgn="base" hangingPunct="0">
              <a:spcBef>
                <a:spcPct val="0"/>
              </a:spcBef>
              <a:spcAft>
                <a:spcPct val="0"/>
              </a:spcAft>
              <a:defRPr/>
            </a:pPr>
            <a:r>
              <a:rPr lang="en-GB" altLang="en-US" dirty="0" err="1">
                <a:solidFill>
                  <a:srgbClr val="DE0058"/>
                </a:solidFill>
                <a:latin typeface="GillSans"/>
                <a:sym typeface="GillSans" charset="0"/>
              </a:rPr>
              <a:t>Trafodaeth</a:t>
            </a:r>
            <a:r>
              <a:rPr lang="en-GB" altLang="en-US" dirty="0">
                <a:solidFill>
                  <a:srgbClr val="DE0058"/>
                </a:solidFill>
                <a:latin typeface="GillSans"/>
                <a:sym typeface="GillSans" charset="0"/>
              </a:rPr>
              <a:t>: Beth </a:t>
            </a:r>
            <a:r>
              <a:rPr lang="en-GB" altLang="en-US" dirty="0" err="1">
                <a:solidFill>
                  <a:srgbClr val="DE0058"/>
                </a:solidFill>
                <a:latin typeface="GillSans"/>
                <a:sym typeface="GillSans" charset="0"/>
              </a:rPr>
              <a:t>mae</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ysgolion</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yn</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ei</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wneud</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i</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wireddu’r</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hawl</a:t>
            </a:r>
            <a:r>
              <a:rPr lang="en-GB" altLang="en-US" dirty="0">
                <a:solidFill>
                  <a:srgbClr val="DE0058"/>
                </a:solidFill>
                <a:latin typeface="GillSans"/>
                <a:sym typeface="GillSans" charset="0"/>
              </a:rPr>
              <a:t> hon </a:t>
            </a:r>
            <a:r>
              <a:rPr lang="en-GB" altLang="en-US" dirty="0" err="1">
                <a:solidFill>
                  <a:srgbClr val="DE0058"/>
                </a:solidFill>
                <a:latin typeface="GillSans"/>
                <a:sym typeface="GillSans" charset="0"/>
              </a:rPr>
              <a:t>i</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blant</a:t>
            </a:r>
            <a:r>
              <a:rPr lang="en-GB" altLang="en-US" dirty="0">
                <a:solidFill>
                  <a:srgbClr val="DE0058"/>
                </a:solidFill>
                <a:latin typeface="GillSans"/>
                <a:sym typeface="GillSans" charset="0"/>
              </a:rPr>
              <a:t> a </a:t>
            </a:r>
            <a:r>
              <a:rPr lang="en-GB" altLang="en-US" dirty="0" err="1">
                <a:solidFill>
                  <a:srgbClr val="DE0058"/>
                </a:solidFill>
                <a:latin typeface="GillSans"/>
                <a:sym typeface="GillSans" charset="0"/>
              </a:rPr>
              <a:t>phobl</a:t>
            </a:r>
            <a:r>
              <a:rPr lang="en-GB" altLang="en-US" dirty="0">
                <a:solidFill>
                  <a:srgbClr val="DE0058"/>
                </a:solidFill>
                <a:latin typeface="GillSans"/>
                <a:sym typeface="GillSans" charset="0"/>
              </a:rPr>
              <a:t> </a:t>
            </a:r>
            <a:r>
              <a:rPr lang="en-GB" altLang="en-US" dirty="0" err="1">
                <a:solidFill>
                  <a:srgbClr val="DE0058"/>
                </a:solidFill>
                <a:latin typeface="GillSans"/>
                <a:sym typeface="GillSans" charset="0"/>
              </a:rPr>
              <a:t>ifanc</a:t>
            </a:r>
            <a:r>
              <a:rPr lang="en-GB" altLang="en-US" dirty="0">
                <a:solidFill>
                  <a:srgbClr val="DE0058"/>
                </a:solidFill>
                <a:latin typeface="GillSans"/>
                <a:sym typeface="GillSans" charset="0"/>
              </a:rPr>
              <a:t>? </a:t>
            </a:r>
          </a:p>
          <a:p>
            <a:endParaRPr lang="en-GB" dirty="0"/>
          </a:p>
        </p:txBody>
      </p:sp>
      <p:sp>
        <p:nvSpPr>
          <p:cNvPr id="3" name="Content Placeholder 2"/>
          <p:cNvSpPr>
            <a:spLocks noGrp="1"/>
          </p:cNvSpPr>
          <p:nvPr>
            <p:ph sz="half" idx="2"/>
          </p:nvPr>
        </p:nvSpPr>
        <p:spPr/>
        <p:txBody>
          <a:bodyPr>
            <a:normAutofit/>
          </a:bodyPr>
          <a:lstStyle/>
          <a:p>
            <a:pPr marL="0" indent="0">
              <a:buNone/>
            </a:pPr>
            <a:r>
              <a:rPr lang="en-GB" altLang="en-US" b="1" dirty="0">
                <a:solidFill>
                  <a:srgbClr val="000000"/>
                </a:solidFill>
                <a:latin typeface="GillSans"/>
                <a:sym typeface="GillSans" charset="0"/>
              </a:rPr>
              <a:t>Activity: Discussion</a:t>
            </a:r>
          </a:p>
          <a:p>
            <a:pPr defTabSz="452050" eaLnBrk="0" fontAlgn="base" hangingPunct="0">
              <a:spcBef>
                <a:spcPct val="0"/>
              </a:spcBef>
              <a:spcAft>
                <a:spcPct val="0"/>
              </a:spcAft>
              <a:defRPr/>
            </a:pPr>
            <a:endParaRPr lang="en-GB" altLang="en-US" dirty="0">
              <a:solidFill>
                <a:srgbClr val="000000"/>
              </a:solidFill>
              <a:latin typeface="GillSans"/>
              <a:sym typeface="GillSans" charset="0"/>
            </a:endParaRPr>
          </a:p>
          <a:p>
            <a:pPr defTabSz="452050" eaLnBrk="0" fontAlgn="base" hangingPunct="0">
              <a:spcBef>
                <a:spcPct val="0"/>
              </a:spcBef>
              <a:spcAft>
                <a:spcPct val="0"/>
              </a:spcAft>
              <a:defRPr/>
            </a:pPr>
            <a:r>
              <a:rPr lang="en-GB" altLang="en-US" dirty="0">
                <a:solidFill>
                  <a:srgbClr val="000000"/>
                </a:solidFill>
                <a:latin typeface="GillSans"/>
                <a:sym typeface="GillSans" charset="0"/>
              </a:rPr>
              <a:t>Each small group takes a card from the symbols card pack – using articles </a:t>
            </a:r>
            <a:r>
              <a:rPr lang="en-GB" dirty="0"/>
              <a:t> 7, 12, 14, 15, 19, 24, 27,28,29, 29, 31, 36, 42. </a:t>
            </a:r>
            <a:endParaRPr lang="en-GB" altLang="en-US" dirty="0">
              <a:solidFill>
                <a:srgbClr val="000000"/>
              </a:solidFill>
              <a:latin typeface="GillSans"/>
              <a:sym typeface="GillSans" charset="0"/>
            </a:endParaRPr>
          </a:p>
          <a:p>
            <a:pPr defTabSz="452050" eaLnBrk="0" fontAlgn="base" hangingPunct="0">
              <a:spcBef>
                <a:spcPct val="0"/>
              </a:spcBef>
              <a:spcAft>
                <a:spcPct val="0"/>
              </a:spcAft>
              <a:defRPr/>
            </a:pPr>
            <a:endParaRPr lang="en-GB" altLang="en-US" dirty="0">
              <a:solidFill>
                <a:srgbClr val="000000"/>
              </a:solidFill>
              <a:latin typeface="GillSans"/>
              <a:sym typeface="GillSans" charset="0"/>
            </a:endParaRPr>
          </a:p>
          <a:p>
            <a:pPr defTabSz="452050" eaLnBrk="0" fontAlgn="base" hangingPunct="0">
              <a:spcBef>
                <a:spcPct val="0"/>
              </a:spcBef>
              <a:spcAft>
                <a:spcPct val="0"/>
              </a:spcAft>
              <a:defRPr/>
            </a:pPr>
            <a:r>
              <a:rPr lang="en-GB" altLang="en-US" dirty="0">
                <a:solidFill>
                  <a:srgbClr val="000000"/>
                </a:solidFill>
                <a:latin typeface="GillSans"/>
                <a:sym typeface="GillSans" charset="0"/>
              </a:rPr>
              <a:t>Discuss:  What do schools do to make this right a reality for children and young people? </a:t>
            </a:r>
          </a:p>
          <a:p>
            <a:pPr marL="0" indent="0">
              <a:buNone/>
            </a:pPr>
            <a:endParaRPr lang="en-GB" dirty="0"/>
          </a:p>
        </p:txBody>
      </p:sp>
    </p:spTree>
    <p:extLst>
      <p:ext uri="{BB962C8B-B14F-4D97-AF65-F5344CB8AC3E}">
        <p14:creationId xmlns:p14="http://schemas.microsoft.com/office/powerpoint/2010/main" val="157537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a:spLocks noChangeArrowheads="1"/>
          </p:cNvSpPr>
          <p:nvPr/>
        </p:nvSpPr>
        <p:spPr bwMode="auto">
          <a:xfrm>
            <a:off x="4786710" y="2719697"/>
            <a:ext cx="2089547" cy="1928813"/>
          </a:xfrm>
          <a:prstGeom prst="sun">
            <a:avLst>
              <a:gd name="adj" fmla="val 25000"/>
            </a:avLst>
          </a:prstGeom>
          <a:solidFill>
            <a:srgbClr val="FAD80E"/>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defTabSz="642915" fontAlgn="base">
              <a:spcBef>
                <a:spcPct val="0"/>
              </a:spcBef>
              <a:spcAft>
                <a:spcPct val="0"/>
              </a:spcAft>
              <a:defRPr/>
            </a:pPr>
            <a:endParaRPr lang="en-US" altLang="en-US" sz="844">
              <a:solidFill>
                <a:srgbClr val="000000"/>
              </a:solidFill>
            </a:endParaRPr>
          </a:p>
        </p:txBody>
      </p:sp>
      <p:sp>
        <p:nvSpPr>
          <p:cNvPr id="7" name="Text Box 6"/>
          <p:cNvSpPr txBox="1">
            <a:spLocks noChangeArrowheads="1"/>
          </p:cNvSpPr>
          <p:nvPr/>
        </p:nvSpPr>
        <p:spPr bwMode="auto">
          <a:xfrm>
            <a:off x="1649226" y="2833739"/>
            <a:ext cx="2523905" cy="1260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687" dirty="0" err="1">
                <a:solidFill>
                  <a:srgbClr val="000000"/>
                </a:solidFill>
                <a:latin typeface="Calibri" panose="020F0502020204030204" pitchFamily="34" charset="0"/>
              </a:rPr>
              <a:t>Llais</a:t>
            </a:r>
            <a:r>
              <a:rPr lang="en-GB" altLang="en-US" sz="1687" dirty="0">
                <a:solidFill>
                  <a:srgbClr val="000000"/>
                </a:solidFill>
                <a:latin typeface="Calibri" panose="020F0502020204030204" pitchFamily="34" charset="0"/>
              </a:rPr>
              <a:t> y </a:t>
            </a:r>
            <a:r>
              <a:rPr lang="en-GB" altLang="en-US" sz="1687" dirty="0" err="1">
                <a:solidFill>
                  <a:srgbClr val="000000"/>
                </a:solidFill>
                <a:latin typeface="Calibri" panose="020F0502020204030204" pitchFamily="34" charset="0"/>
              </a:rPr>
              <a:t>disgybl</a:t>
            </a:r>
            <a:r>
              <a:rPr lang="en-GB" altLang="en-US" sz="1687" dirty="0">
                <a:solidFill>
                  <a:srgbClr val="000000"/>
                </a:solidFill>
                <a:latin typeface="Calibri" panose="020F0502020204030204" pitchFamily="34" charset="0"/>
              </a:rPr>
              <a:t> | Pupil voice </a:t>
            </a:r>
          </a:p>
          <a:p>
            <a:pPr algn="l" rtl="0" fontAlgn="base">
              <a:spcBef>
                <a:spcPct val="50000"/>
              </a:spcBef>
              <a:spcAft>
                <a:spcPct val="0"/>
              </a:spcAft>
            </a:pPr>
            <a:r>
              <a:rPr lang="en-GB" altLang="en-US" sz="1687" dirty="0">
                <a:solidFill>
                  <a:srgbClr val="7030A0"/>
                </a:solidFill>
                <a:latin typeface="Calibri" panose="020F0502020204030204" pitchFamily="34" charset="0"/>
              </a:rPr>
              <a:t>Article | </a:t>
            </a:r>
            <a:r>
              <a:rPr lang="en-GB" altLang="en-US" sz="1687" dirty="0" err="1">
                <a:solidFill>
                  <a:srgbClr val="7030A0"/>
                </a:solidFill>
                <a:latin typeface="Calibri" panose="020F0502020204030204" pitchFamily="34" charset="0"/>
              </a:rPr>
              <a:t>Erthygl</a:t>
            </a:r>
            <a:r>
              <a:rPr lang="en-GB" altLang="en-US" sz="1687" dirty="0">
                <a:solidFill>
                  <a:srgbClr val="7030A0"/>
                </a:solidFill>
                <a:latin typeface="Calibri" panose="020F0502020204030204" pitchFamily="34" charset="0"/>
              </a:rPr>
              <a:t> 12 – Right to be heard / </a:t>
            </a:r>
            <a:r>
              <a:rPr lang="en-GB" altLang="en-US" sz="1687" dirty="0" err="1">
                <a:solidFill>
                  <a:srgbClr val="7030A0"/>
                </a:solidFill>
                <a:latin typeface="Calibri" panose="020F0502020204030204" pitchFamily="34" charset="0"/>
              </a:rPr>
              <a:t>Hawl</a:t>
            </a:r>
            <a:r>
              <a:rPr lang="en-GB" altLang="en-US" sz="1687" dirty="0">
                <a:solidFill>
                  <a:srgbClr val="7030A0"/>
                </a:solidFill>
                <a:latin typeface="Calibri" panose="020F0502020204030204" pitchFamily="34" charset="0"/>
              </a:rPr>
              <a:t> </a:t>
            </a:r>
            <a:r>
              <a:rPr lang="en-GB" altLang="en-US" sz="1687" dirty="0" err="1">
                <a:solidFill>
                  <a:srgbClr val="7030A0"/>
                </a:solidFill>
                <a:latin typeface="Calibri" panose="020F0502020204030204" pitchFamily="34" charset="0"/>
              </a:rPr>
              <a:t>i</a:t>
            </a:r>
            <a:r>
              <a:rPr lang="en-GB" altLang="en-US" sz="1687" dirty="0">
                <a:solidFill>
                  <a:srgbClr val="7030A0"/>
                </a:solidFill>
                <a:latin typeface="Calibri" panose="020F0502020204030204" pitchFamily="34" charset="0"/>
              </a:rPr>
              <a:t> </a:t>
            </a:r>
            <a:r>
              <a:rPr lang="en-GB" altLang="en-US" sz="1687" dirty="0" err="1">
                <a:solidFill>
                  <a:srgbClr val="7030A0"/>
                </a:solidFill>
                <a:latin typeface="Calibri" panose="020F0502020204030204" pitchFamily="34" charset="0"/>
              </a:rPr>
              <a:t>gael</a:t>
            </a:r>
            <a:r>
              <a:rPr lang="en-GB" altLang="en-US" sz="1687" dirty="0">
                <a:solidFill>
                  <a:srgbClr val="7030A0"/>
                </a:solidFill>
                <a:latin typeface="Calibri" panose="020F0502020204030204" pitchFamily="34" charset="0"/>
              </a:rPr>
              <a:t> </a:t>
            </a:r>
            <a:r>
              <a:rPr lang="en-GB" altLang="en-US" sz="1687" dirty="0" err="1">
                <a:solidFill>
                  <a:srgbClr val="7030A0"/>
                </a:solidFill>
                <a:latin typeface="Calibri" panose="020F0502020204030204" pitchFamily="34" charset="0"/>
              </a:rPr>
              <a:t>eu</a:t>
            </a:r>
            <a:r>
              <a:rPr lang="en-GB" altLang="en-US" sz="1687" dirty="0">
                <a:solidFill>
                  <a:srgbClr val="7030A0"/>
                </a:solidFill>
                <a:latin typeface="Calibri" panose="020F0502020204030204" pitchFamily="34" charset="0"/>
              </a:rPr>
              <a:t> </a:t>
            </a:r>
            <a:r>
              <a:rPr lang="en-GB" altLang="en-US" sz="1687" dirty="0" err="1">
                <a:solidFill>
                  <a:srgbClr val="7030A0"/>
                </a:solidFill>
                <a:latin typeface="Calibri" panose="020F0502020204030204" pitchFamily="34" charset="0"/>
              </a:rPr>
              <a:t>clywed</a:t>
            </a:r>
            <a:endParaRPr lang="en-GB" altLang="en-US" sz="1687" dirty="0">
              <a:solidFill>
                <a:srgbClr val="7030A0"/>
              </a:solidFill>
              <a:latin typeface="Calibri" panose="020F0502020204030204" pitchFamily="34" charset="0"/>
            </a:endParaRPr>
          </a:p>
        </p:txBody>
      </p:sp>
      <p:sp>
        <p:nvSpPr>
          <p:cNvPr id="8" name="Text Box 8"/>
          <p:cNvSpPr txBox="1">
            <a:spLocks noChangeArrowheads="1"/>
          </p:cNvSpPr>
          <p:nvPr/>
        </p:nvSpPr>
        <p:spPr bwMode="auto">
          <a:xfrm>
            <a:off x="2021450" y="4097374"/>
            <a:ext cx="2765260" cy="100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687" dirty="0" err="1">
                <a:solidFill>
                  <a:srgbClr val="000000"/>
                </a:solidFill>
                <a:latin typeface="Calibri" panose="020F0502020204030204" pitchFamily="34" charset="0"/>
              </a:rPr>
              <a:t>Gweithgareddau</a:t>
            </a:r>
            <a:r>
              <a:rPr lang="en-GB" altLang="en-US" sz="1687" dirty="0">
                <a:solidFill>
                  <a:srgbClr val="000000"/>
                </a:solidFill>
                <a:latin typeface="Calibri" panose="020F0502020204030204" pitchFamily="34" charset="0"/>
              </a:rPr>
              <a:t> </a:t>
            </a:r>
            <a:r>
              <a:rPr lang="en-GB" altLang="en-US" sz="1687" dirty="0" err="1">
                <a:solidFill>
                  <a:srgbClr val="000000"/>
                </a:solidFill>
                <a:latin typeface="Calibri" panose="020F0502020204030204" pitchFamily="34" charset="0"/>
              </a:rPr>
              <a:t>Allgyrsiol</a:t>
            </a:r>
            <a:r>
              <a:rPr lang="en-GB" altLang="en-US" sz="1687" dirty="0">
                <a:solidFill>
                  <a:srgbClr val="000000"/>
                </a:solidFill>
                <a:latin typeface="Calibri" panose="020F0502020204030204" pitchFamily="34" charset="0"/>
              </a:rPr>
              <a:t> | Extra Curricular Activities   </a:t>
            </a:r>
          </a:p>
          <a:p>
            <a:pPr algn="l" rtl="0" fontAlgn="base">
              <a:spcBef>
                <a:spcPct val="50000"/>
              </a:spcBef>
              <a:spcAft>
                <a:spcPct val="0"/>
              </a:spcAft>
            </a:pPr>
            <a:r>
              <a:rPr lang="en-GB" altLang="en-US" sz="1687" dirty="0">
                <a:solidFill>
                  <a:srgbClr val="7030A0"/>
                </a:solidFill>
                <a:latin typeface="Calibri" panose="020F0502020204030204" pitchFamily="34" charset="0"/>
              </a:rPr>
              <a:t>Article | </a:t>
            </a:r>
            <a:r>
              <a:rPr lang="en-GB" altLang="en-US" sz="1687" dirty="0" err="1">
                <a:solidFill>
                  <a:srgbClr val="7030A0"/>
                </a:solidFill>
                <a:latin typeface="Calibri" panose="020F0502020204030204" pitchFamily="34" charset="0"/>
              </a:rPr>
              <a:t>Erthygl</a:t>
            </a:r>
            <a:r>
              <a:rPr lang="en-GB" altLang="en-US" sz="1687" dirty="0">
                <a:solidFill>
                  <a:srgbClr val="7030A0"/>
                </a:solidFill>
                <a:latin typeface="Calibri" panose="020F0502020204030204" pitchFamily="34" charset="0"/>
              </a:rPr>
              <a:t> 15 </a:t>
            </a:r>
          </a:p>
        </p:txBody>
      </p:sp>
      <p:sp>
        <p:nvSpPr>
          <p:cNvPr id="9" name="Text Box 9"/>
          <p:cNvSpPr txBox="1">
            <a:spLocks noChangeArrowheads="1"/>
          </p:cNvSpPr>
          <p:nvPr/>
        </p:nvSpPr>
        <p:spPr bwMode="auto">
          <a:xfrm>
            <a:off x="4239475" y="5071772"/>
            <a:ext cx="3016306" cy="74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687" dirty="0">
                <a:solidFill>
                  <a:srgbClr val="000000"/>
                </a:solidFill>
                <a:latin typeface="Calibri" panose="020F0502020204030204" pitchFamily="34" charset="0"/>
              </a:rPr>
              <a:t>Ethos </a:t>
            </a:r>
            <a:r>
              <a:rPr lang="en-GB" altLang="en-US" sz="1687" dirty="0" err="1">
                <a:solidFill>
                  <a:srgbClr val="000000"/>
                </a:solidFill>
                <a:latin typeface="Calibri" panose="020F0502020204030204" pitchFamily="34" charset="0"/>
              </a:rPr>
              <a:t>yr</a:t>
            </a:r>
            <a:r>
              <a:rPr lang="en-GB" altLang="en-US" sz="1687" dirty="0">
                <a:solidFill>
                  <a:srgbClr val="000000"/>
                </a:solidFill>
                <a:latin typeface="Calibri" panose="020F0502020204030204" pitchFamily="34" charset="0"/>
              </a:rPr>
              <a:t> Ysgol | School Ethos </a:t>
            </a:r>
          </a:p>
          <a:p>
            <a:pPr algn="l" rtl="0" fontAlgn="base">
              <a:spcBef>
                <a:spcPct val="50000"/>
              </a:spcBef>
              <a:spcAft>
                <a:spcPct val="0"/>
              </a:spcAft>
            </a:pPr>
            <a:r>
              <a:rPr lang="en-GB" altLang="en-US" sz="1687" dirty="0">
                <a:solidFill>
                  <a:srgbClr val="7030A0"/>
                </a:solidFill>
                <a:latin typeface="Calibri" panose="020F0502020204030204" pitchFamily="34" charset="0"/>
              </a:rPr>
              <a:t>Articles | </a:t>
            </a:r>
            <a:r>
              <a:rPr lang="en-GB" altLang="en-US" sz="1687" dirty="0" err="1">
                <a:solidFill>
                  <a:srgbClr val="7030A0"/>
                </a:solidFill>
                <a:latin typeface="Calibri" panose="020F0502020204030204" pitchFamily="34" charset="0"/>
              </a:rPr>
              <a:t>Erthyglau</a:t>
            </a:r>
            <a:r>
              <a:rPr lang="en-GB" altLang="en-US" sz="1687" dirty="0">
                <a:solidFill>
                  <a:srgbClr val="7030A0"/>
                </a:solidFill>
                <a:latin typeface="Calibri" panose="020F0502020204030204" pitchFamily="34" charset="0"/>
              </a:rPr>
              <a:t> 28 / 29</a:t>
            </a:r>
          </a:p>
        </p:txBody>
      </p:sp>
      <p:sp>
        <p:nvSpPr>
          <p:cNvPr id="10" name="Text Box 4"/>
          <p:cNvSpPr txBox="1">
            <a:spLocks noChangeArrowheads="1"/>
          </p:cNvSpPr>
          <p:nvPr/>
        </p:nvSpPr>
        <p:spPr bwMode="auto">
          <a:xfrm>
            <a:off x="8301479" y="2884937"/>
            <a:ext cx="1849562" cy="74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687" dirty="0">
                <a:solidFill>
                  <a:srgbClr val="000000"/>
                </a:solidFill>
                <a:latin typeface="Calibri" panose="020F0502020204030204" pitchFamily="34" charset="0"/>
              </a:rPr>
              <a:t>ADCDF| ESDGC  </a:t>
            </a:r>
          </a:p>
          <a:p>
            <a:pPr algn="l" rtl="0" fontAlgn="base">
              <a:spcBef>
                <a:spcPct val="50000"/>
              </a:spcBef>
              <a:spcAft>
                <a:spcPct val="0"/>
              </a:spcAft>
            </a:pPr>
            <a:r>
              <a:rPr lang="en-GB" altLang="en-US" sz="1687" dirty="0">
                <a:solidFill>
                  <a:srgbClr val="7030A0"/>
                </a:solidFill>
                <a:latin typeface="Calibri" panose="020F0502020204030204" pitchFamily="34" charset="0"/>
              </a:rPr>
              <a:t>Article | </a:t>
            </a:r>
            <a:r>
              <a:rPr lang="en-GB" altLang="en-US" sz="1687" dirty="0" err="1">
                <a:solidFill>
                  <a:srgbClr val="7030A0"/>
                </a:solidFill>
                <a:latin typeface="Calibri" panose="020F0502020204030204" pitchFamily="34" charset="0"/>
              </a:rPr>
              <a:t>Erthygl</a:t>
            </a:r>
            <a:r>
              <a:rPr lang="en-GB" altLang="en-US" sz="1687" dirty="0">
                <a:solidFill>
                  <a:srgbClr val="7030A0"/>
                </a:solidFill>
                <a:latin typeface="Calibri" panose="020F0502020204030204" pitchFamily="34" charset="0"/>
              </a:rPr>
              <a:t> 2 </a:t>
            </a:r>
          </a:p>
        </p:txBody>
      </p:sp>
      <p:sp>
        <p:nvSpPr>
          <p:cNvPr id="11" name="Text Box 7"/>
          <p:cNvSpPr txBox="1">
            <a:spLocks noChangeArrowheads="1"/>
          </p:cNvSpPr>
          <p:nvPr/>
        </p:nvSpPr>
        <p:spPr bwMode="auto">
          <a:xfrm>
            <a:off x="7551970" y="4061683"/>
            <a:ext cx="3213773" cy="11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687" dirty="0" err="1">
                <a:solidFill>
                  <a:srgbClr val="000000"/>
                </a:solidFill>
                <a:latin typeface="Calibri" panose="020F0502020204030204" pitchFamily="34" charset="0"/>
              </a:rPr>
              <a:t>Ysgolion</a:t>
            </a:r>
            <a:r>
              <a:rPr lang="en-GB" altLang="en-US" sz="1687" dirty="0">
                <a:solidFill>
                  <a:srgbClr val="000000"/>
                </a:solidFill>
                <a:latin typeface="Calibri" panose="020F0502020204030204" pitchFamily="34" charset="0"/>
              </a:rPr>
              <a:t> </a:t>
            </a:r>
            <a:r>
              <a:rPr lang="en-GB" altLang="en-US" sz="1687" dirty="0" err="1">
                <a:solidFill>
                  <a:srgbClr val="000000"/>
                </a:solidFill>
                <a:latin typeface="Calibri" panose="020F0502020204030204" pitchFamily="34" charset="0"/>
              </a:rPr>
              <a:t>Iach</a:t>
            </a:r>
            <a:r>
              <a:rPr lang="en-GB" altLang="en-US" sz="1687" dirty="0">
                <a:solidFill>
                  <a:srgbClr val="000000"/>
                </a:solidFill>
                <a:latin typeface="Calibri" panose="020F0502020204030204" pitchFamily="34" charset="0"/>
              </a:rPr>
              <a:t>/Eco </a:t>
            </a:r>
          </a:p>
          <a:p>
            <a:pPr algn="l" rtl="0" fontAlgn="base">
              <a:spcBef>
                <a:spcPct val="50000"/>
              </a:spcBef>
              <a:spcAft>
                <a:spcPct val="0"/>
              </a:spcAft>
            </a:pPr>
            <a:r>
              <a:rPr lang="en-GB" altLang="en-US" sz="1687" dirty="0">
                <a:solidFill>
                  <a:srgbClr val="000000"/>
                </a:solidFill>
                <a:latin typeface="Calibri" panose="020F0502020204030204" pitchFamily="34" charset="0"/>
              </a:rPr>
              <a:t>|Healthy/Eco Schools </a:t>
            </a:r>
          </a:p>
          <a:p>
            <a:pPr algn="l" rtl="0" fontAlgn="base">
              <a:spcBef>
                <a:spcPct val="50000"/>
              </a:spcBef>
              <a:spcAft>
                <a:spcPct val="0"/>
              </a:spcAft>
            </a:pPr>
            <a:r>
              <a:rPr lang="en-GB" altLang="en-US" sz="1687" dirty="0">
                <a:solidFill>
                  <a:srgbClr val="7030A0"/>
                </a:solidFill>
                <a:latin typeface="Calibri" panose="020F0502020204030204" pitchFamily="34" charset="0"/>
              </a:rPr>
              <a:t>Article | </a:t>
            </a:r>
            <a:r>
              <a:rPr lang="en-GB" altLang="en-US" sz="1687" dirty="0" err="1">
                <a:solidFill>
                  <a:srgbClr val="7030A0"/>
                </a:solidFill>
                <a:latin typeface="Calibri" panose="020F0502020204030204" pitchFamily="34" charset="0"/>
              </a:rPr>
              <a:t>Erthygl</a:t>
            </a:r>
            <a:r>
              <a:rPr lang="en-GB" altLang="en-US" sz="1687" dirty="0">
                <a:solidFill>
                  <a:srgbClr val="7030A0"/>
                </a:solidFill>
                <a:latin typeface="Calibri" panose="020F0502020204030204" pitchFamily="34" charset="0"/>
              </a:rPr>
              <a:t> 24 –</a:t>
            </a:r>
          </a:p>
        </p:txBody>
      </p:sp>
      <p:sp>
        <p:nvSpPr>
          <p:cNvPr id="12" name="Text Box 3"/>
          <p:cNvSpPr txBox="1">
            <a:spLocks noChangeArrowheads="1"/>
          </p:cNvSpPr>
          <p:nvPr/>
        </p:nvSpPr>
        <p:spPr bwMode="auto">
          <a:xfrm>
            <a:off x="7436666" y="1797070"/>
            <a:ext cx="3023104" cy="100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687" dirty="0">
                <a:solidFill>
                  <a:srgbClr val="000000"/>
                </a:solidFill>
                <a:latin typeface="Calibri" panose="020F0502020204030204" pitchFamily="34" charset="0"/>
              </a:rPr>
              <a:t>Y </a:t>
            </a:r>
            <a:r>
              <a:rPr lang="en-GB" altLang="en-US" sz="1687" dirty="0" err="1">
                <a:solidFill>
                  <a:srgbClr val="000000"/>
                </a:solidFill>
                <a:latin typeface="Calibri" panose="020F0502020204030204" pitchFamily="34" charset="0"/>
              </a:rPr>
              <a:t>Cyfnod</a:t>
            </a:r>
            <a:r>
              <a:rPr lang="en-GB" altLang="en-US" sz="1687" dirty="0">
                <a:solidFill>
                  <a:srgbClr val="000000"/>
                </a:solidFill>
                <a:latin typeface="Calibri" panose="020F0502020204030204" pitchFamily="34" charset="0"/>
              </a:rPr>
              <a:t> Sylfaen | Foundation Phase </a:t>
            </a:r>
          </a:p>
          <a:p>
            <a:pPr algn="l" rtl="0" fontAlgn="base">
              <a:spcBef>
                <a:spcPct val="50000"/>
              </a:spcBef>
              <a:spcAft>
                <a:spcPct val="0"/>
              </a:spcAft>
            </a:pPr>
            <a:r>
              <a:rPr lang="en-GB" altLang="en-US" sz="1687" dirty="0">
                <a:solidFill>
                  <a:srgbClr val="7030A0"/>
                </a:solidFill>
                <a:latin typeface="Calibri" panose="020F0502020204030204" pitchFamily="34" charset="0"/>
              </a:rPr>
              <a:t>Article | </a:t>
            </a:r>
            <a:r>
              <a:rPr lang="en-GB" altLang="en-US" sz="1687" dirty="0" err="1">
                <a:solidFill>
                  <a:srgbClr val="7030A0"/>
                </a:solidFill>
                <a:latin typeface="Calibri" panose="020F0502020204030204" pitchFamily="34" charset="0"/>
              </a:rPr>
              <a:t>Erthyglau</a:t>
            </a:r>
            <a:r>
              <a:rPr lang="en-GB" altLang="en-US" sz="1687" dirty="0">
                <a:solidFill>
                  <a:srgbClr val="7030A0"/>
                </a:solidFill>
                <a:latin typeface="Calibri" panose="020F0502020204030204" pitchFamily="34" charset="0"/>
              </a:rPr>
              <a:t> 28/29/31 </a:t>
            </a:r>
          </a:p>
        </p:txBody>
      </p:sp>
      <p:sp>
        <p:nvSpPr>
          <p:cNvPr id="13" name="Text Box 5"/>
          <p:cNvSpPr txBox="1">
            <a:spLocks noChangeArrowheads="1"/>
          </p:cNvSpPr>
          <p:nvPr/>
        </p:nvSpPr>
        <p:spPr bwMode="auto">
          <a:xfrm>
            <a:off x="4532544" y="1296129"/>
            <a:ext cx="2786063" cy="100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algn="l" rtl="0" fontAlgn="base">
              <a:spcBef>
                <a:spcPct val="50000"/>
              </a:spcBef>
              <a:spcAft>
                <a:spcPct val="0"/>
              </a:spcAft>
            </a:pPr>
            <a:r>
              <a:rPr lang="en-GB" altLang="en-US" sz="1687" dirty="0" err="1">
                <a:solidFill>
                  <a:srgbClr val="000000"/>
                </a:solidFill>
                <a:latin typeface="Calibri" panose="020F0502020204030204" pitchFamily="34" charset="0"/>
              </a:rPr>
              <a:t>Arfer</a:t>
            </a:r>
            <a:r>
              <a:rPr lang="en-GB" altLang="en-US" sz="1687" dirty="0">
                <a:solidFill>
                  <a:srgbClr val="000000"/>
                </a:solidFill>
                <a:latin typeface="Calibri" panose="020F0502020204030204" pitchFamily="34" charset="0"/>
              </a:rPr>
              <a:t> </a:t>
            </a:r>
            <a:r>
              <a:rPr lang="en-GB" altLang="en-US" sz="1687" dirty="0" err="1">
                <a:solidFill>
                  <a:srgbClr val="000000"/>
                </a:solidFill>
                <a:latin typeface="Calibri" panose="020F0502020204030204" pitchFamily="34" charset="0"/>
              </a:rPr>
              <a:t>Adferol</a:t>
            </a:r>
            <a:r>
              <a:rPr lang="en-GB" altLang="en-US" sz="1687" dirty="0">
                <a:solidFill>
                  <a:srgbClr val="000000"/>
                </a:solidFill>
                <a:latin typeface="Calibri" panose="020F0502020204030204" pitchFamily="34" charset="0"/>
              </a:rPr>
              <a:t> | Restorative Practice </a:t>
            </a:r>
          </a:p>
          <a:p>
            <a:pPr algn="l" rtl="0" fontAlgn="base">
              <a:spcBef>
                <a:spcPct val="50000"/>
              </a:spcBef>
              <a:spcAft>
                <a:spcPct val="0"/>
              </a:spcAft>
            </a:pPr>
            <a:r>
              <a:rPr lang="en-GB" altLang="en-US" sz="1687" dirty="0">
                <a:solidFill>
                  <a:srgbClr val="7030A0"/>
                </a:solidFill>
                <a:latin typeface="Calibri" panose="020F0502020204030204" pitchFamily="34" charset="0"/>
              </a:rPr>
              <a:t>Articles | </a:t>
            </a:r>
            <a:r>
              <a:rPr lang="en-GB" altLang="en-US" sz="1687" dirty="0" err="1">
                <a:solidFill>
                  <a:srgbClr val="7030A0"/>
                </a:solidFill>
                <a:latin typeface="Calibri" panose="020F0502020204030204" pitchFamily="34" charset="0"/>
              </a:rPr>
              <a:t>Erthyglau</a:t>
            </a:r>
            <a:r>
              <a:rPr lang="en-GB" altLang="en-US" sz="1687" dirty="0">
                <a:solidFill>
                  <a:srgbClr val="7030A0"/>
                </a:solidFill>
                <a:latin typeface="Calibri" panose="020F0502020204030204" pitchFamily="34" charset="0"/>
              </a:rPr>
              <a:t> 12/36/17</a:t>
            </a:r>
          </a:p>
        </p:txBody>
      </p:sp>
      <p:sp>
        <p:nvSpPr>
          <p:cNvPr id="14" name="TextBox 13"/>
          <p:cNvSpPr txBox="1"/>
          <p:nvPr/>
        </p:nvSpPr>
        <p:spPr>
          <a:xfrm>
            <a:off x="2021450" y="1797070"/>
            <a:ext cx="2397159" cy="127659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2145" tIns="32145" rIns="32145" bIns="32145" numCol="1" spcCol="38100" rtlCol="0" anchor="t">
            <a:spAutoFit/>
          </a:bodyPr>
          <a:lstStyle/>
          <a:p>
            <a:pPr algn="l" rtl="0" fontAlgn="base">
              <a:spcBef>
                <a:spcPct val="50000"/>
              </a:spcBef>
              <a:spcAft>
                <a:spcPct val="0"/>
              </a:spcAft>
            </a:pPr>
            <a:r>
              <a:rPr lang="en-GB" altLang="en-US" sz="1687" dirty="0" err="1">
                <a:solidFill>
                  <a:srgbClr val="000000"/>
                </a:solidFill>
                <a:latin typeface="Calibri" panose="020F0502020204030204" pitchFamily="34" charset="0"/>
              </a:rPr>
              <a:t>Gwrthfwlio</a:t>
            </a:r>
            <a:r>
              <a:rPr lang="en-GB" altLang="en-US" sz="1687" dirty="0">
                <a:solidFill>
                  <a:srgbClr val="000000"/>
                </a:solidFill>
                <a:latin typeface="Calibri" panose="020F0502020204030204" pitchFamily="34" charset="0"/>
              </a:rPr>
              <a:t> | Anti Bullying </a:t>
            </a:r>
          </a:p>
          <a:p>
            <a:pPr algn="l" rtl="0" fontAlgn="base">
              <a:spcBef>
                <a:spcPct val="50000"/>
              </a:spcBef>
              <a:spcAft>
                <a:spcPct val="0"/>
              </a:spcAft>
            </a:pPr>
            <a:r>
              <a:rPr lang="en-GB" altLang="en-US" sz="1687" dirty="0">
                <a:solidFill>
                  <a:srgbClr val="7030A0"/>
                </a:solidFill>
                <a:latin typeface="Calibri" panose="020F0502020204030204" pitchFamily="34" charset="0"/>
              </a:rPr>
              <a:t>Article | </a:t>
            </a:r>
            <a:r>
              <a:rPr lang="en-GB" altLang="en-US" sz="1687" dirty="0" err="1">
                <a:solidFill>
                  <a:srgbClr val="7030A0"/>
                </a:solidFill>
                <a:latin typeface="Calibri" panose="020F0502020204030204" pitchFamily="34" charset="0"/>
              </a:rPr>
              <a:t>Erthygl</a:t>
            </a:r>
            <a:r>
              <a:rPr lang="en-GB" altLang="en-US" sz="1687" dirty="0">
                <a:solidFill>
                  <a:srgbClr val="7030A0"/>
                </a:solidFill>
                <a:latin typeface="Calibri" panose="020F0502020204030204" pitchFamily="34" charset="0"/>
              </a:rPr>
              <a:t> 19 </a:t>
            </a:r>
          </a:p>
          <a:p>
            <a:pPr rtl="0" latinLnBrk="1" hangingPunct="0"/>
            <a:endParaRPr lang="en-GB" sz="2812" dirty="0">
              <a:solidFill>
                <a:srgbClr val="000000"/>
              </a:solidFill>
              <a:latin typeface="+mj-lt"/>
              <a:ea typeface="+mj-ea"/>
              <a:cs typeface="+mj-cs"/>
              <a:sym typeface="Helvetica Neue"/>
            </a:endParaRPr>
          </a:p>
        </p:txBody>
      </p:sp>
      <p:sp>
        <p:nvSpPr>
          <p:cNvPr id="15" name="Text Box 10"/>
          <p:cNvSpPr txBox="1">
            <a:spLocks noChangeArrowheads="1"/>
          </p:cNvSpPr>
          <p:nvPr/>
        </p:nvSpPr>
        <p:spPr bwMode="auto">
          <a:xfrm>
            <a:off x="5526402" y="3428496"/>
            <a:ext cx="1125141" cy="63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Futura Lt BT" pitchFamily="34" charset="0"/>
              </a:defRPr>
            </a:lvl1pPr>
            <a:lvl2pPr marL="742950" indent="-285750">
              <a:defRPr sz="1200">
                <a:solidFill>
                  <a:schemeClr val="tx1"/>
                </a:solidFill>
                <a:latin typeface="Futura Lt BT" pitchFamily="34" charset="0"/>
              </a:defRPr>
            </a:lvl2pPr>
            <a:lvl3pPr marL="1143000" indent="-228600">
              <a:defRPr sz="1200">
                <a:solidFill>
                  <a:schemeClr val="tx1"/>
                </a:solidFill>
                <a:latin typeface="Futura Lt BT" pitchFamily="34" charset="0"/>
              </a:defRPr>
            </a:lvl3pPr>
            <a:lvl4pPr marL="1600200" indent="-228600">
              <a:defRPr sz="1200">
                <a:solidFill>
                  <a:schemeClr val="tx1"/>
                </a:solidFill>
                <a:latin typeface="Futura Lt BT" pitchFamily="34" charset="0"/>
              </a:defRPr>
            </a:lvl4pPr>
            <a:lvl5pPr marL="2057400" indent="-228600">
              <a:defRPr sz="1200">
                <a:solidFill>
                  <a:schemeClr val="tx1"/>
                </a:solidFill>
                <a:latin typeface="Futura Lt BT" pitchFamily="34" charset="0"/>
              </a:defRPr>
            </a:lvl5pPr>
            <a:lvl6pPr marL="2514600" indent="-228600" eaLnBrk="0" fontAlgn="base" hangingPunct="0">
              <a:spcBef>
                <a:spcPct val="0"/>
              </a:spcBef>
              <a:spcAft>
                <a:spcPct val="0"/>
              </a:spcAft>
              <a:defRPr sz="1200">
                <a:solidFill>
                  <a:schemeClr val="tx1"/>
                </a:solidFill>
                <a:latin typeface="Futura Lt BT" pitchFamily="34" charset="0"/>
              </a:defRPr>
            </a:lvl6pPr>
            <a:lvl7pPr marL="2971800" indent="-228600" eaLnBrk="0" fontAlgn="base" hangingPunct="0">
              <a:spcBef>
                <a:spcPct val="0"/>
              </a:spcBef>
              <a:spcAft>
                <a:spcPct val="0"/>
              </a:spcAft>
              <a:defRPr sz="1200">
                <a:solidFill>
                  <a:schemeClr val="tx1"/>
                </a:solidFill>
                <a:latin typeface="Futura Lt BT" pitchFamily="34" charset="0"/>
              </a:defRPr>
            </a:lvl7pPr>
            <a:lvl8pPr marL="3429000" indent="-228600" eaLnBrk="0" fontAlgn="base" hangingPunct="0">
              <a:spcBef>
                <a:spcPct val="0"/>
              </a:spcBef>
              <a:spcAft>
                <a:spcPct val="0"/>
              </a:spcAft>
              <a:defRPr sz="1200">
                <a:solidFill>
                  <a:schemeClr val="tx1"/>
                </a:solidFill>
                <a:latin typeface="Futura Lt BT" pitchFamily="34" charset="0"/>
              </a:defRPr>
            </a:lvl8pPr>
            <a:lvl9pPr marL="3886200" indent="-228600" eaLnBrk="0" fontAlgn="base" hangingPunct="0">
              <a:spcBef>
                <a:spcPct val="0"/>
              </a:spcBef>
              <a:spcAft>
                <a:spcPct val="0"/>
              </a:spcAft>
              <a:defRPr sz="1200">
                <a:solidFill>
                  <a:schemeClr val="tx1"/>
                </a:solidFill>
                <a:latin typeface="Futura Lt BT" pitchFamily="34" charset="0"/>
              </a:defRPr>
            </a:lvl9pPr>
          </a:lstStyle>
          <a:p>
            <a:pPr rtl="0" fontAlgn="base">
              <a:spcBef>
                <a:spcPct val="50000"/>
              </a:spcBef>
              <a:spcAft>
                <a:spcPct val="0"/>
              </a:spcAft>
            </a:pPr>
            <a:r>
              <a:rPr lang="en-GB" altLang="en-US" sz="1406" dirty="0">
                <a:solidFill>
                  <a:srgbClr val="000000"/>
                </a:solidFill>
                <a:latin typeface="Calibri" panose="020F0502020204030204" pitchFamily="34" charset="0"/>
              </a:rPr>
              <a:t>CCUHP</a:t>
            </a:r>
          </a:p>
          <a:p>
            <a:pPr rtl="0" fontAlgn="base">
              <a:spcBef>
                <a:spcPct val="50000"/>
              </a:spcBef>
              <a:spcAft>
                <a:spcPct val="0"/>
              </a:spcAft>
            </a:pPr>
            <a:r>
              <a:rPr lang="en-GB" altLang="en-US" sz="1406" dirty="0">
                <a:solidFill>
                  <a:srgbClr val="000000"/>
                </a:solidFill>
                <a:latin typeface="Calibri" panose="020F0502020204030204" pitchFamily="34" charset="0"/>
              </a:rPr>
              <a:t>UNCRC</a:t>
            </a:r>
          </a:p>
        </p:txBody>
      </p:sp>
    </p:spTree>
    <p:extLst>
      <p:ext uri="{BB962C8B-B14F-4D97-AF65-F5344CB8AC3E}">
        <p14:creationId xmlns:p14="http://schemas.microsoft.com/office/powerpoint/2010/main" val="1319769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3778" y="1360665"/>
            <a:ext cx="4337538" cy="5324535"/>
          </a:xfrm>
          <a:prstGeom prst="rect">
            <a:avLst/>
          </a:prstGeom>
        </p:spPr>
        <p:txBody>
          <a:bodyPr wrap="square">
            <a:spAutoFit/>
          </a:bodyPr>
          <a:lstStyle/>
          <a:p>
            <a:r>
              <a:rPr lang="en-GB" sz="2000" b="1" dirty="0" err="1">
                <a:solidFill>
                  <a:srgbClr val="DE0058"/>
                </a:solidFill>
              </a:rPr>
              <a:t>Pedwar</a:t>
            </a:r>
            <a:r>
              <a:rPr lang="en-GB" sz="2000" b="1" dirty="0">
                <a:solidFill>
                  <a:srgbClr val="DE0058"/>
                </a:solidFill>
              </a:rPr>
              <a:t> </a:t>
            </a:r>
            <a:r>
              <a:rPr lang="en-GB" sz="2000" b="1" dirty="0" err="1">
                <a:solidFill>
                  <a:srgbClr val="DE0058"/>
                </a:solidFill>
              </a:rPr>
              <a:t>Diben</a:t>
            </a:r>
            <a:r>
              <a:rPr lang="en-GB" sz="2000" b="1" dirty="0">
                <a:solidFill>
                  <a:srgbClr val="DE0058"/>
                </a:solidFill>
              </a:rPr>
              <a:t> y </a:t>
            </a:r>
            <a:r>
              <a:rPr lang="en-GB" sz="2000" b="1" dirty="0" err="1">
                <a:solidFill>
                  <a:srgbClr val="DE0058"/>
                </a:solidFill>
              </a:rPr>
              <a:t>Cwricwlwm</a:t>
            </a:r>
            <a:r>
              <a:rPr lang="en-GB" sz="2000" b="1" dirty="0">
                <a:solidFill>
                  <a:srgbClr val="DE0058"/>
                </a:solidFill>
              </a:rPr>
              <a:t> </a:t>
            </a:r>
            <a:r>
              <a:rPr lang="en-GB" sz="2000" b="1" dirty="0" err="1">
                <a:solidFill>
                  <a:srgbClr val="DE0058"/>
                </a:solidFill>
              </a:rPr>
              <a:t>newydd</a:t>
            </a:r>
            <a:r>
              <a:rPr lang="en-GB" sz="2000" b="1" dirty="0">
                <a:solidFill>
                  <a:srgbClr val="DE0058"/>
                </a:solidFill>
              </a:rPr>
              <a:t>. </a:t>
            </a:r>
            <a:r>
              <a:rPr lang="en-GB" sz="2000" b="1" dirty="0" err="1">
                <a:solidFill>
                  <a:srgbClr val="DE0058"/>
                </a:solidFill>
              </a:rPr>
              <a:t>Creu</a:t>
            </a:r>
            <a:r>
              <a:rPr lang="en-GB" sz="2000" b="1" dirty="0">
                <a:solidFill>
                  <a:srgbClr val="DE0058"/>
                </a:solidFill>
              </a:rPr>
              <a:t>:</a:t>
            </a:r>
          </a:p>
          <a:p>
            <a:endParaRPr lang="en-GB" sz="2000" b="1" dirty="0">
              <a:solidFill>
                <a:srgbClr val="DE0058"/>
              </a:solidFill>
            </a:endParaRPr>
          </a:p>
          <a:p>
            <a:pPr marL="342900" indent="-342900">
              <a:buFont typeface="Arial" panose="020B0604020202020204" pitchFamily="34" charset="0"/>
              <a:buChar char="•"/>
            </a:pPr>
            <a:r>
              <a:rPr lang="en-GB" sz="2000" dirty="0" err="1">
                <a:solidFill>
                  <a:srgbClr val="DE0058"/>
                </a:solidFill>
              </a:rPr>
              <a:t>ddysgwyr</a:t>
            </a:r>
            <a:r>
              <a:rPr lang="en-GB" sz="2000" dirty="0">
                <a:solidFill>
                  <a:srgbClr val="DE0058"/>
                </a:solidFill>
              </a:rPr>
              <a:t> </a:t>
            </a:r>
            <a:r>
              <a:rPr lang="en-GB" sz="2000" dirty="0" err="1">
                <a:solidFill>
                  <a:srgbClr val="DE0058"/>
                </a:solidFill>
              </a:rPr>
              <a:t>uchelgeisiol</a:t>
            </a:r>
            <a:r>
              <a:rPr lang="en-GB" sz="2000" dirty="0">
                <a:solidFill>
                  <a:srgbClr val="DE0058"/>
                </a:solidFill>
              </a:rPr>
              <a:t>, </a:t>
            </a:r>
            <a:r>
              <a:rPr lang="en-GB" sz="2000" dirty="0" err="1">
                <a:solidFill>
                  <a:srgbClr val="DE0058"/>
                </a:solidFill>
              </a:rPr>
              <a:t>galluog</a:t>
            </a:r>
            <a:r>
              <a:rPr lang="en-GB" sz="2000" dirty="0">
                <a:solidFill>
                  <a:srgbClr val="DE0058"/>
                </a:solidFill>
              </a:rPr>
              <a:t> </a:t>
            </a:r>
            <a:r>
              <a:rPr lang="en-GB" sz="2000" dirty="0" err="1">
                <a:solidFill>
                  <a:srgbClr val="DE0058"/>
                </a:solidFill>
              </a:rPr>
              <a:t>sy’n</a:t>
            </a:r>
            <a:r>
              <a:rPr lang="en-GB" sz="2000" dirty="0">
                <a:solidFill>
                  <a:srgbClr val="DE0058"/>
                </a:solidFill>
              </a:rPr>
              <a:t> </a:t>
            </a:r>
            <a:r>
              <a:rPr lang="en-GB" sz="2000" dirty="0" err="1">
                <a:solidFill>
                  <a:srgbClr val="DE0058"/>
                </a:solidFill>
              </a:rPr>
              <a:t>barod</a:t>
            </a:r>
            <a:r>
              <a:rPr lang="en-GB" sz="2000" dirty="0">
                <a:solidFill>
                  <a:srgbClr val="DE0058"/>
                </a:solidFill>
              </a:rPr>
              <a:t> </a:t>
            </a:r>
            <a:r>
              <a:rPr lang="en-GB" sz="2000" dirty="0" err="1">
                <a:solidFill>
                  <a:srgbClr val="DE0058"/>
                </a:solidFill>
              </a:rPr>
              <a:t>i</a:t>
            </a:r>
            <a:r>
              <a:rPr lang="en-GB" sz="2000" dirty="0">
                <a:solidFill>
                  <a:srgbClr val="DE0058"/>
                </a:solidFill>
              </a:rPr>
              <a:t> </a:t>
            </a:r>
            <a:r>
              <a:rPr lang="en-GB" sz="2000" dirty="0" err="1">
                <a:solidFill>
                  <a:srgbClr val="DE0058"/>
                </a:solidFill>
              </a:rPr>
              <a:t>ddysgu</a:t>
            </a:r>
            <a:r>
              <a:rPr lang="en-GB" sz="2000" dirty="0">
                <a:solidFill>
                  <a:srgbClr val="DE0058"/>
                </a:solidFill>
              </a:rPr>
              <a:t> </a:t>
            </a:r>
            <a:r>
              <a:rPr lang="en-GB" sz="2000" dirty="0" err="1">
                <a:solidFill>
                  <a:srgbClr val="DE0058"/>
                </a:solidFill>
              </a:rPr>
              <a:t>drwy</a:t>
            </a:r>
            <a:r>
              <a:rPr lang="en-GB" sz="2000" dirty="0">
                <a:solidFill>
                  <a:srgbClr val="DE0058"/>
                </a:solidFill>
              </a:rPr>
              <a:t> </a:t>
            </a:r>
            <a:r>
              <a:rPr lang="en-GB" sz="2000" dirty="0" err="1">
                <a:solidFill>
                  <a:srgbClr val="DE0058"/>
                </a:solidFill>
              </a:rPr>
              <a:t>gydol</a:t>
            </a:r>
            <a:r>
              <a:rPr lang="en-GB" sz="2000" dirty="0">
                <a:solidFill>
                  <a:srgbClr val="DE0058"/>
                </a:solidFill>
              </a:rPr>
              <a:t> </a:t>
            </a:r>
            <a:r>
              <a:rPr lang="en-GB" sz="2000" dirty="0" err="1">
                <a:solidFill>
                  <a:srgbClr val="DE0058"/>
                </a:solidFill>
              </a:rPr>
              <a:t>eu</a:t>
            </a:r>
            <a:r>
              <a:rPr lang="en-GB" sz="2000" dirty="0">
                <a:solidFill>
                  <a:srgbClr val="DE0058"/>
                </a:solidFill>
              </a:rPr>
              <a:t> hoes</a:t>
            </a:r>
          </a:p>
          <a:p>
            <a:pPr marL="342900" indent="-342900">
              <a:buFont typeface="Arial" panose="020B0604020202020204" pitchFamily="34" charset="0"/>
              <a:buChar char="•"/>
            </a:pPr>
            <a:endParaRPr lang="en-GB" sz="2000" dirty="0">
              <a:solidFill>
                <a:srgbClr val="DE0058"/>
              </a:solidFill>
            </a:endParaRPr>
          </a:p>
          <a:p>
            <a:pPr marL="342900" indent="-342900">
              <a:buFont typeface="Arial" panose="020B0604020202020204" pitchFamily="34" charset="0"/>
              <a:buChar char="•"/>
            </a:pPr>
            <a:r>
              <a:rPr lang="en-GB" sz="2000" dirty="0" err="1">
                <a:solidFill>
                  <a:srgbClr val="DE0058"/>
                </a:solidFill>
              </a:rPr>
              <a:t>cyfranwyr</a:t>
            </a:r>
            <a:r>
              <a:rPr lang="en-GB" sz="2000" dirty="0">
                <a:solidFill>
                  <a:srgbClr val="DE0058"/>
                </a:solidFill>
              </a:rPr>
              <a:t> </a:t>
            </a:r>
            <a:r>
              <a:rPr lang="en-GB" sz="2000" dirty="0" err="1">
                <a:solidFill>
                  <a:srgbClr val="DE0058"/>
                </a:solidFill>
              </a:rPr>
              <a:t>mentrus</a:t>
            </a:r>
            <a:r>
              <a:rPr lang="en-GB" sz="2000" dirty="0">
                <a:solidFill>
                  <a:srgbClr val="DE0058"/>
                </a:solidFill>
              </a:rPr>
              <a:t>, </a:t>
            </a:r>
            <a:r>
              <a:rPr lang="en-GB" sz="2000" dirty="0" err="1">
                <a:solidFill>
                  <a:srgbClr val="DE0058"/>
                </a:solidFill>
              </a:rPr>
              <a:t>creadigol</a:t>
            </a:r>
            <a:r>
              <a:rPr lang="en-GB" sz="2000" dirty="0">
                <a:solidFill>
                  <a:srgbClr val="DE0058"/>
                </a:solidFill>
              </a:rPr>
              <a:t> </a:t>
            </a:r>
            <a:r>
              <a:rPr lang="en-GB" sz="2000" dirty="0" err="1">
                <a:solidFill>
                  <a:srgbClr val="DE0058"/>
                </a:solidFill>
              </a:rPr>
              <a:t>sy’n</a:t>
            </a:r>
            <a:r>
              <a:rPr lang="en-GB" sz="2000" dirty="0">
                <a:solidFill>
                  <a:srgbClr val="DE0058"/>
                </a:solidFill>
              </a:rPr>
              <a:t> </a:t>
            </a:r>
            <a:r>
              <a:rPr lang="en-GB" sz="2000" dirty="0" err="1">
                <a:solidFill>
                  <a:srgbClr val="DE0058"/>
                </a:solidFill>
              </a:rPr>
              <a:t>barod</a:t>
            </a:r>
            <a:r>
              <a:rPr lang="en-GB" sz="2000" dirty="0">
                <a:solidFill>
                  <a:srgbClr val="DE0058"/>
                </a:solidFill>
              </a:rPr>
              <a:t> </a:t>
            </a:r>
            <a:r>
              <a:rPr lang="en-GB" sz="2000" dirty="0" err="1">
                <a:solidFill>
                  <a:srgbClr val="DE0058"/>
                </a:solidFill>
              </a:rPr>
              <a:t>i</a:t>
            </a:r>
            <a:r>
              <a:rPr lang="en-GB" sz="2000" dirty="0">
                <a:solidFill>
                  <a:srgbClr val="DE0058"/>
                </a:solidFill>
              </a:rPr>
              <a:t> </a:t>
            </a:r>
            <a:r>
              <a:rPr lang="en-GB" sz="2000" dirty="0" err="1">
                <a:solidFill>
                  <a:srgbClr val="DE0058"/>
                </a:solidFill>
              </a:rPr>
              <a:t>chwarae</a:t>
            </a:r>
            <a:r>
              <a:rPr lang="en-GB" sz="2000" dirty="0">
                <a:solidFill>
                  <a:srgbClr val="DE0058"/>
                </a:solidFill>
              </a:rPr>
              <a:t> </a:t>
            </a:r>
            <a:r>
              <a:rPr lang="en-GB" sz="2000" dirty="0" err="1">
                <a:solidFill>
                  <a:srgbClr val="DE0058"/>
                </a:solidFill>
              </a:rPr>
              <a:t>eu</a:t>
            </a:r>
            <a:r>
              <a:rPr lang="en-GB" sz="2000" dirty="0">
                <a:solidFill>
                  <a:srgbClr val="DE0058"/>
                </a:solidFill>
              </a:rPr>
              <a:t> </a:t>
            </a:r>
            <a:r>
              <a:rPr lang="en-GB" sz="2000" dirty="0" err="1">
                <a:solidFill>
                  <a:srgbClr val="DE0058"/>
                </a:solidFill>
              </a:rPr>
              <a:t>rhan</a:t>
            </a:r>
            <a:r>
              <a:rPr lang="en-GB" sz="2000" dirty="0">
                <a:solidFill>
                  <a:srgbClr val="DE0058"/>
                </a:solidFill>
              </a:rPr>
              <a:t> </a:t>
            </a:r>
            <a:r>
              <a:rPr lang="en-GB" sz="2000" dirty="0" err="1">
                <a:solidFill>
                  <a:srgbClr val="DE0058"/>
                </a:solidFill>
              </a:rPr>
              <a:t>yn</a:t>
            </a:r>
            <a:r>
              <a:rPr lang="en-GB" sz="2000" dirty="0">
                <a:solidFill>
                  <a:srgbClr val="DE0058"/>
                </a:solidFill>
              </a:rPr>
              <a:t> </a:t>
            </a:r>
            <a:r>
              <a:rPr lang="en-GB" sz="2000" dirty="0" err="1">
                <a:solidFill>
                  <a:srgbClr val="DE0058"/>
                </a:solidFill>
              </a:rPr>
              <a:t>llawn</a:t>
            </a:r>
            <a:r>
              <a:rPr lang="en-GB" sz="2000" dirty="0">
                <a:solidFill>
                  <a:srgbClr val="DE0058"/>
                </a:solidFill>
              </a:rPr>
              <a:t> </a:t>
            </a:r>
            <a:r>
              <a:rPr lang="en-GB" sz="2000" dirty="0" err="1">
                <a:solidFill>
                  <a:srgbClr val="DE0058"/>
                </a:solidFill>
              </a:rPr>
              <a:t>yn</a:t>
            </a:r>
            <a:r>
              <a:rPr lang="en-GB" sz="2000" dirty="0">
                <a:solidFill>
                  <a:srgbClr val="DE0058"/>
                </a:solidFill>
              </a:rPr>
              <a:t> </a:t>
            </a:r>
            <a:r>
              <a:rPr lang="en-GB" sz="2000" dirty="0" err="1">
                <a:solidFill>
                  <a:srgbClr val="DE0058"/>
                </a:solidFill>
              </a:rPr>
              <a:t>eu</a:t>
            </a:r>
            <a:r>
              <a:rPr lang="en-GB" sz="2000" dirty="0">
                <a:solidFill>
                  <a:srgbClr val="DE0058"/>
                </a:solidFill>
              </a:rPr>
              <a:t> </a:t>
            </a:r>
            <a:r>
              <a:rPr lang="en-GB" sz="2000" dirty="0" err="1">
                <a:solidFill>
                  <a:srgbClr val="DE0058"/>
                </a:solidFill>
              </a:rPr>
              <a:t>bywyd</a:t>
            </a:r>
            <a:r>
              <a:rPr lang="en-GB" sz="2000" dirty="0">
                <a:solidFill>
                  <a:srgbClr val="DE0058"/>
                </a:solidFill>
              </a:rPr>
              <a:t> </a:t>
            </a:r>
            <a:r>
              <a:rPr lang="en-GB" sz="2000" dirty="0" err="1">
                <a:solidFill>
                  <a:srgbClr val="DE0058"/>
                </a:solidFill>
              </a:rPr>
              <a:t>a’u</a:t>
            </a:r>
            <a:r>
              <a:rPr lang="en-GB" sz="2000" dirty="0">
                <a:solidFill>
                  <a:srgbClr val="DE0058"/>
                </a:solidFill>
              </a:rPr>
              <a:t> </a:t>
            </a:r>
            <a:r>
              <a:rPr lang="en-GB" sz="2000" dirty="0" err="1">
                <a:solidFill>
                  <a:srgbClr val="DE0058"/>
                </a:solidFill>
              </a:rPr>
              <a:t>gwaith</a:t>
            </a:r>
            <a:endParaRPr lang="en-GB" sz="2000" dirty="0">
              <a:solidFill>
                <a:srgbClr val="DE0058"/>
              </a:solidFill>
            </a:endParaRPr>
          </a:p>
          <a:p>
            <a:pPr marL="342900" indent="-342900">
              <a:buFont typeface="Arial" panose="020B0604020202020204" pitchFamily="34" charset="0"/>
              <a:buChar char="•"/>
            </a:pPr>
            <a:endParaRPr lang="en-GB" sz="2000" dirty="0">
              <a:solidFill>
                <a:srgbClr val="DE0058"/>
              </a:solidFill>
            </a:endParaRPr>
          </a:p>
          <a:p>
            <a:pPr marL="342900" indent="-342900">
              <a:buFont typeface="Arial" panose="020B0604020202020204" pitchFamily="34" charset="0"/>
              <a:buChar char="•"/>
            </a:pPr>
            <a:r>
              <a:rPr lang="en-GB" sz="2000" dirty="0" err="1">
                <a:solidFill>
                  <a:srgbClr val="DE0058"/>
                </a:solidFill>
              </a:rPr>
              <a:t>dinasyddion</a:t>
            </a:r>
            <a:r>
              <a:rPr lang="en-GB" sz="2000" dirty="0">
                <a:solidFill>
                  <a:srgbClr val="DE0058"/>
                </a:solidFill>
              </a:rPr>
              <a:t> </a:t>
            </a:r>
            <a:r>
              <a:rPr lang="en-GB" sz="2000" dirty="0" err="1">
                <a:solidFill>
                  <a:srgbClr val="DE0058"/>
                </a:solidFill>
              </a:rPr>
              <a:t>egwyddorol</a:t>
            </a:r>
            <a:r>
              <a:rPr lang="en-GB" sz="2000" dirty="0">
                <a:solidFill>
                  <a:srgbClr val="DE0058"/>
                </a:solidFill>
              </a:rPr>
              <a:t>, </a:t>
            </a:r>
            <a:r>
              <a:rPr lang="en-GB" sz="2000" dirty="0" err="1">
                <a:solidFill>
                  <a:srgbClr val="DE0058"/>
                </a:solidFill>
              </a:rPr>
              <a:t>gwybodus</a:t>
            </a:r>
            <a:r>
              <a:rPr lang="en-GB" sz="2000" dirty="0">
                <a:solidFill>
                  <a:srgbClr val="DE0058"/>
                </a:solidFill>
              </a:rPr>
              <a:t> </a:t>
            </a:r>
            <a:r>
              <a:rPr lang="en-GB" sz="2000" dirty="0" err="1">
                <a:solidFill>
                  <a:srgbClr val="DE0058"/>
                </a:solidFill>
              </a:rPr>
              <a:t>yng</a:t>
            </a:r>
            <a:r>
              <a:rPr lang="en-GB" sz="2000" dirty="0">
                <a:solidFill>
                  <a:srgbClr val="DE0058"/>
                </a:solidFill>
              </a:rPr>
              <a:t> </a:t>
            </a:r>
            <a:r>
              <a:rPr lang="en-GB" sz="2000" dirty="0" err="1">
                <a:solidFill>
                  <a:srgbClr val="DE0058"/>
                </a:solidFill>
              </a:rPr>
              <a:t>Nghymru</a:t>
            </a:r>
            <a:r>
              <a:rPr lang="en-GB" sz="2000" dirty="0">
                <a:solidFill>
                  <a:srgbClr val="DE0058"/>
                </a:solidFill>
              </a:rPr>
              <a:t> </a:t>
            </a:r>
            <a:r>
              <a:rPr lang="en-GB" sz="2000" dirty="0" err="1">
                <a:solidFill>
                  <a:srgbClr val="DE0058"/>
                </a:solidFill>
              </a:rPr>
              <a:t>a’r</a:t>
            </a:r>
            <a:r>
              <a:rPr lang="en-GB" sz="2000" dirty="0">
                <a:solidFill>
                  <a:srgbClr val="DE0058"/>
                </a:solidFill>
              </a:rPr>
              <a:t> </a:t>
            </a:r>
            <a:r>
              <a:rPr lang="en-GB" sz="2000" dirty="0" err="1">
                <a:solidFill>
                  <a:srgbClr val="DE0058"/>
                </a:solidFill>
              </a:rPr>
              <a:t>byd</a:t>
            </a:r>
            <a:endParaRPr lang="en-GB" sz="2000" dirty="0">
              <a:solidFill>
                <a:srgbClr val="DE0058"/>
              </a:solidFill>
            </a:endParaRPr>
          </a:p>
          <a:p>
            <a:pPr marL="342900" indent="-342900">
              <a:buFont typeface="Arial" panose="020B0604020202020204" pitchFamily="34" charset="0"/>
              <a:buChar char="•"/>
            </a:pPr>
            <a:endParaRPr lang="en-GB" sz="2000" dirty="0">
              <a:solidFill>
                <a:srgbClr val="DE0058"/>
              </a:solidFill>
            </a:endParaRPr>
          </a:p>
          <a:p>
            <a:pPr marL="342900" indent="-342900">
              <a:buFont typeface="Arial" panose="020B0604020202020204" pitchFamily="34" charset="0"/>
              <a:buChar char="•"/>
            </a:pPr>
            <a:r>
              <a:rPr lang="en-GB" sz="2000" dirty="0" err="1">
                <a:solidFill>
                  <a:srgbClr val="DE0058"/>
                </a:solidFill>
              </a:rPr>
              <a:t>unigolion</a:t>
            </a:r>
            <a:r>
              <a:rPr lang="en-GB" sz="2000" dirty="0">
                <a:solidFill>
                  <a:srgbClr val="DE0058"/>
                </a:solidFill>
              </a:rPr>
              <a:t> </a:t>
            </a:r>
            <a:r>
              <a:rPr lang="en-GB" sz="2000" dirty="0" err="1">
                <a:solidFill>
                  <a:srgbClr val="DE0058"/>
                </a:solidFill>
              </a:rPr>
              <a:t>iach</a:t>
            </a:r>
            <a:r>
              <a:rPr lang="en-GB" sz="2000" dirty="0">
                <a:solidFill>
                  <a:srgbClr val="DE0058"/>
                </a:solidFill>
              </a:rPr>
              <a:t>, </a:t>
            </a:r>
            <a:r>
              <a:rPr lang="en-GB" sz="2000" dirty="0" err="1">
                <a:solidFill>
                  <a:srgbClr val="DE0058"/>
                </a:solidFill>
              </a:rPr>
              <a:t>hyderus</a:t>
            </a:r>
            <a:r>
              <a:rPr lang="en-GB" sz="2000" dirty="0">
                <a:solidFill>
                  <a:srgbClr val="DE0058"/>
                </a:solidFill>
              </a:rPr>
              <a:t> </a:t>
            </a:r>
            <a:r>
              <a:rPr lang="en-GB" sz="2000" dirty="0" err="1">
                <a:solidFill>
                  <a:srgbClr val="DE0058"/>
                </a:solidFill>
              </a:rPr>
              <a:t>sy’n</a:t>
            </a:r>
            <a:r>
              <a:rPr lang="en-GB" sz="2000" dirty="0">
                <a:solidFill>
                  <a:srgbClr val="DE0058"/>
                </a:solidFill>
              </a:rPr>
              <a:t> </a:t>
            </a:r>
            <a:r>
              <a:rPr lang="en-GB" sz="2000" dirty="0" err="1">
                <a:solidFill>
                  <a:srgbClr val="DE0058"/>
                </a:solidFill>
              </a:rPr>
              <a:t>barod</a:t>
            </a:r>
            <a:r>
              <a:rPr lang="en-GB" sz="2000" dirty="0">
                <a:solidFill>
                  <a:srgbClr val="DE0058"/>
                </a:solidFill>
              </a:rPr>
              <a:t> </a:t>
            </a:r>
            <a:r>
              <a:rPr lang="en-GB" sz="2000" dirty="0" err="1">
                <a:solidFill>
                  <a:srgbClr val="DE0058"/>
                </a:solidFill>
              </a:rPr>
              <a:t>i</a:t>
            </a:r>
            <a:r>
              <a:rPr lang="en-GB" sz="2000" dirty="0">
                <a:solidFill>
                  <a:srgbClr val="DE0058"/>
                </a:solidFill>
              </a:rPr>
              <a:t> </a:t>
            </a:r>
            <a:r>
              <a:rPr lang="en-GB" sz="2000" dirty="0" err="1">
                <a:solidFill>
                  <a:srgbClr val="DE0058"/>
                </a:solidFill>
              </a:rPr>
              <a:t>fyw</a:t>
            </a:r>
            <a:r>
              <a:rPr lang="en-GB" sz="2000" dirty="0">
                <a:solidFill>
                  <a:srgbClr val="DE0058"/>
                </a:solidFill>
              </a:rPr>
              <a:t> </a:t>
            </a:r>
            <a:r>
              <a:rPr lang="en-GB" sz="2000" dirty="0" err="1">
                <a:solidFill>
                  <a:srgbClr val="DE0058"/>
                </a:solidFill>
              </a:rPr>
              <a:t>bywyd</a:t>
            </a:r>
            <a:r>
              <a:rPr lang="en-GB" sz="2000" dirty="0">
                <a:solidFill>
                  <a:srgbClr val="DE0058"/>
                </a:solidFill>
              </a:rPr>
              <a:t> </a:t>
            </a:r>
            <a:r>
              <a:rPr lang="en-GB" sz="2000" dirty="0" err="1">
                <a:solidFill>
                  <a:srgbClr val="DE0058"/>
                </a:solidFill>
              </a:rPr>
              <a:t>gan</a:t>
            </a:r>
            <a:r>
              <a:rPr lang="en-GB" sz="2000" dirty="0">
                <a:solidFill>
                  <a:srgbClr val="DE0058"/>
                </a:solidFill>
              </a:rPr>
              <a:t> </a:t>
            </a:r>
            <a:r>
              <a:rPr lang="en-GB" sz="2000" dirty="0" err="1">
                <a:solidFill>
                  <a:srgbClr val="DE0058"/>
                </a:solidFill>
              </a:rPr>
              <a:t>wireddu</a:t>
            </a:r>
            <a:r>
              <a:rPr lang="en-GB" sz="2000" dirty="0">
                <a:solidFill>
                  <a:srgbClr val="DE0058"/>
                </a:solidFill>
              </a:rPr>
              <a:t> </a:t>
            </a:r>
            <a:r>
              <a:rPr lang="en-GB" sz="2000" dirty="0" err="1">
                <a:solidFill>
                  <a:srgbClr val="DE0058"/>
                </a:solidFill>
              </a:rPr>
              <a:t>eu</a:t>
            </a:r>
            <a:r>
              <a:rPr lang="en-GB" sz="2000" dirty="0">
                <a:solidFill>
                  <a:srgbClr val="DE0058"/>
                </a:solidFill>
              </a:rPr>
              <a:t> </a:t>
            </a:r>
            <a:r>
              <a:rPr lang="en-GB" sz="2000" dirty="0" err="1">
                <a:solidFill>
                  <a:srgbClr val="DE0058"/>
                </a:solidFill>
              </a:rPr>
              <a:t>dyheadau</a:t>
            </a:r>
            <a:r>
              <a:rPr lang="en-GB" sz="2000" dirty="0">
                <a:solidFill>
                  <a:srgbClr val="DE0058"/>
                </a:solidFill>
              </a:rPr>
              <a:t> </a:t>
            </a:r>
            <a:r>
              <a:rPr lang="en-GB" sz="2000" dirty="0" err="1">
                <a:solidFill>
                  <a:srgbClr val="DE0058"/>
                </a:solidFill>
              </a:rPr>
              <a:t>fel</a:t>
            </a:r>
            <a:r>
              <a:rPr lang="en-GB" sz="2000" dirty="0">
                <a:solidFill>
                  <a:srgbClr val="DE0058"/>
                </a:solidFill>
              </a:rPr>
              <a:t> </a:t>
            </a:r>
            <a:r>
              <a:rPr lang="en-GB" sz="2000" dirty="0" err="1">
                <a:solidFill>
                  <a:srgbClr val="DE0058"/>
                </a:solidFill>
              </a:rPr>
              <a:t>aelodau</a:t>
            </a:r>
            <a:r>
              <a:rPr lang="en-GB" sz="2000" dirty="0">
                <a:solidFill>
                  <a:srgbClr val="DE0058"/>
                </a:solidFill>
              </a:rPr>
              <a:t> </a:t>
            </a:r>
            <a:r>
              <a:rPr lang="en-GB" sz="2000" dirty="0" err="1">
                <a:solidFill>
                  <a:srgbClr val="DE0058"/>
                </a:solidFill>
              </a:rPr>
              <a:t>gwerthfawr</a:t>
            </a:r>
            <a:r>
              <a:rPr lang="en-GB" sz="2000" dirty="0">
                <a:solidFill>
                  <a:srgbClr val="DE0058"/>
                </a:solidFill>
              </a:rPr>
              <a:t> o </a:t>
            </a:r>
            <a:r>
              <a:rPr lang="en-GB" sz="2000" dirty="0" err="1">
                <a:solidFill>
                  <a:srgbClr val="DE0058"/>
                </a:solidFill>
              </a:rPr>
              <a:t>gymdeithas</a:t>
            </a:r>
            <a:r>
              <a:rPr lang="en-GB" sz="2000" dirty="0">
                <a:solidFill>
                  <a:srgbClr val="DE0058"/>
                </a:solidFill>
              </a:rPr>
              <a:t>.</a:t>
            </a:r>
          </a:p>
        </p:txBody>
      </p:sp>
      <p:sp>
        <p:nvSpPr>
          <p:cNvPr id="3" name="Rectangle 2"/>
          <p:cNvSpPr/>
          <p:nvPr/>
        </p:nvSpPr>
        <p:spPr>
          <a:xfrm>
            <a:off x="6583680" y="1360665"/>
            <a:ext cx="4557931" cy="4801314"/>
          </a:xfrm>
          <a:prstGeom prst="rect">
            <a:avLst/>
          </a:prstGeom>
        </p:spPr>
        <p:txBody>
          <a:bodyPr wrap="square">
            <a:spAutoFit/>
          </a:bodyPr>
          <a:lstStyle/>
          <a:p>
            <a:r>
              <a:rPr lang="en-GB" altLang="en-US" b="1" dirty="0">
                <a:latin typeface="Gill Sans"/>
                <a:sym typeface="GillSans" charset="0"/>
              </a:rPr>
              <a:t>The Four Purposes of the new Curriculum. Creating:</a:t>
            </a:r>
          </a:p>
          <a:p>
            <a:pPr defTabSz="452050" eaLnBrk="0" fontAlgn="base" hangingPunct="0">
              <a:spcBef>
                <a:spcPct val="0"/>
              </a:spcBef>
              <a:spcAft>
                <a:spcPct val="0"/>
              </a:spcAft>
              <a:defRPr/>
            </a:pPr>
            <a:endParaRPr lang="en-GB" altLang="en-US" dirty="0">
              <a:solidFill>
                <a:srgbClr val="DE0058"/>
              </a:solidFill>
              <a:latin typeface="Gill Sans"/>
              <a:sym typeface="GillSans" charset="0"/>
            </a:endParaRPr>
          </a:p>
          <a:p>
            <a:pPr marL="342900" indent="-342900" fontAlgn="base">
              <a:buFont typeface="Arial" panose="020B0604020202020204" pitchFamily="34" charset="0"/>
              <a:buChar char="•"/>
            </a:pPr>
            <a:r>
              <a:rPr lang="en-GB" dirty="0">
                <a:latin typeface="Gill Sans"/>
              </a:rPr>
              <a:t>ambitious, capable learners, ready to learn throughout their lives</a:t>
            </a:r>
          </a:p>
          <a:p>
            <a:pPr marL="342900" indent="-342900" fontAlgn="base">
              <a:buFont typeface="Arial" panose="020B0604020202020204" pitchFamily="34" charset="0"/>
              <a:buChar char="•"/>
            </a:pPr>
            <a:endParaRPr lang="en-GB" dirty="0">
              <a:latin typeface="Gill Sans"/>
            </a:endParaRPr>
          </a:p>
          <a:p>
            <a:pPr marL="342900" indent="-342900" fontAlgn="base">
              <a:buFont typeface="Arial" panose="020B0604020202020204" pitchFamily="34" charset="0"/>
              <a:buChar char="•"/>
            </a:pPr>
            <a:r>
              <a:rPr lang="en-GB" dirty="0">
                <a:latin typeface="Gill Sans"/>
              </a:rPr>
              <a:t>enterprising, creative contributors, ready to play a full part in life and work</a:t>
            </a:r>
          </a:p>
          <a:p>
            <a:pPr marL="342900" indent="-342900" fontAlgn="base">
              <a:buFont typeface="Arial" panose="020B0604020202020204" pitchFamily="34" charset="0"/>
              <a:buChar char="•"/>
            </a:pPr>
            <a:endParaRPr lang="en-GB" dirty="0">
              <a:latin typeface="Gill Sans"/>
            </a:endParaRPr>
          </a:p>
          <a:p>
            <a:pPr marL="342900" indent="-342900" fontAlgn="base">
              <a:buFont typeface="Arial" panose="020B0604020202020204" pitchFamily="34" charset="0"/>
              <a:buChar char="•"/>
            </a:pPr>
            <a:r>
              <a:rPr lang="en-GB" dirty="0">
                <a:latin typeface="Gill Sans"/>
              </a:rPr>
              <a:t>ethical, informed citizens of Wales and the world , ready to be citizens of Wales and the world</a:t>
            </a:r>
          </a:p>
          <a:p>
            <a:pPr marL="342900" indent="-342900" fontAlgn="base">
              <a:buFont typeface="Arial" panose="020B0604020202020204" pitchFamily="34" charset="0"/>
              <a:buChar char="•"/>
            </a:pPr>
            <a:endParaRPr lang="en-GB" dirty="0">
              <a:latin typeface="Gill Sans"/>
            </a:endParaRPr>
          </a:p>
          <a:p>
            <a:pPr marL="342900" indent="-342900" fontAlgn="base">
              <a:buFont typeface="Arial" panose="020B0604020202020204" pitchFamily="34" charset="0"/>
              <a:buChar char="•"/>
            </a:pPr>
            <a:r>
              <a:rPr lang="en-GB" dirty="0">
                <a:latin typeface="Gill Sans"/>
              </a:rPr>
              <a:t>healthy, confident individuals, ready to lead fulfilling lives as valued members of society</a:t>
            </a:r>
          </a:p>
          <a:p>
            <a:endParaRPr lang="en-GB" dirty="0">
              <a:latin typeface="Gill Sans"/>
            </a:endParaRPr>
          </a:p>
        </p:txBody>
      </p:sp>
    </p:spTree>
    <p:extLst>
      <p:ext uri="{BB962C8B-B14F-4D97-AF65-F5344CB8AC3E}">
        <p14:creationId xmlns:p14="http://schemas.microsoft.com/office/powerpoint/2010/main" val="266068780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65200" y="1066800"/>
            <a:ext cx="10261601" cy="5105400"/>
          </a:xfrm>
        </p:spPr>
        <p:txBody>
          <a:bodyPr/>
          <a:lstStyle/>
          <a:p>
            <a:pPr marL="0" indent="0" algn="ctr">
              <a:buNone/>
            </a:pPr>
            <a:r>
              <a:rPr lang="en-GB" dirty="0" err="1">
                <a:solidFill>
                  <a:srgbClr val="D0004B"/>
                </a:solidFill>
              </a:rPr>
              <a:t>Safonau</a:t>
            </a:r>
            <a:r>
              <a:rPr lang="en-GB" dirty="0">
                <a:solidFill>
                  <a:srgbClr val="D0004B"/>
                </a:solidFill>
              </a:rPr>
              <a:t> </a:t>
            </a:r>
            <a:r>
              <a:rPr lang="en-GB" dirty="0" err="1">
                <a:solidFill>
                  <a:srgbClr val="D0004B"/>
                </a:solidFill>
              </a:rPr>
              <a:t>proffesiynol</a:t>
            </a:r>
            <a:r>
              <a:rPr lang="en-GB" dirty="0">
                <a:solidFill>
                  <a:srgbClr val="D0004B"/>
                </a:solidFill>
              </a:rPr>
              <a:t> </a:t>
            </a:r>
            <a:r>
              <a:rPr lang="en-GB" dirty="0" err="1">
                <a:solidFill>
                  <a:srgbClr val="D0004B"/>
                </a:solidFill>
              </a:rPr>
              <a:t>ar</a:t>
            </a:r>
            <a:r>
              <a:rPr lang="en-GB" dirty="0">
                <a:solidFill>
                  <a:srgbClr val="D0004B"/>
                </a:solidFill>
              </a:rPr>
              <a:t> </a:t>
            </a:r>
            <a:r>
              <a:rPr lang="en-GB" dirty="0" err="1">
                <a:solidFill>
                  <a:srgbClr val="D0004B"/>
                </a:solidFill>
              </a:rPr>
              <a:t>gyfer</a:t>
            </a:r>
            <a:r>
              <a:rPr lang="en-GB" dirty="0">
                <a:solidFill>
                  <a:srgbClr val="D0004B"/>
                </a:solidFill>
              </a:rPr>
              <a:t> </a:t>
            </a:r>
            <a:r>
              <a:rPr lang="en-GB" dirty="0" err="1">
                <a:solidFill>
                  <a:srgbClr val="D0004B"/>
                </a:solidFill>
              </a:rPr>
              <a:t>addysgu</a:t>
            </a:r>
            <a:r>
              <a:rPr lang="en-GB" dirty="0">
                <a:solidFill>
                  <a:srgbClr val="D0004B"/>
                </a:solidFill>
              </a:rPr>
              <a:t> ac </a:t>
            </a:r>
            <a:r>
              <a:rPr lang="en-GB" dirty="0" err="1">
                <a:solidFill>
                  <a:srgbClr val="D0004B"/>
                </a:solidFill>
              </a:rPr>
              <a:t>arweinyddiaeth</a:t>
            </a:r>
            <a:r>
              <a:rPr lang="en-GB" dirty="0">
                <a:solidFill>
                  <a:srgbClr val="D0004B"/>
                </a:solidFill>
              </a:rPr>
              <a:t> |</a:t>
            </a:r>
          </a:p>
          <a:p>
            <a:pPr marL="0" indent="0" algn="ctr">
              <a:buNone/>
            </a:pPr>
            <a:r>
              <a:rPr lang="en-GB" dirty="0"/>
              <a:t>Professional standards for teaching and leadership </a:t>
            </a:r>
          </a:p>
          <a:p>
            <a:pPr marL="0" indent="0">
              <a:buNone/>
            </a:pPr>
            <a:endParaRPr lang="en-GB" dirty="0"/>
          </a:p>
          <a:p>
            <a:pPr marL="0" indent="0">
              <a:buNone/>
            </a:pPr>
            <a:endParaRPr lang="en-GB" dirty="0"/>
          </a:p>
          <a:p>
            <a:pPr marL="0" indent="0">
              <a:buNone/>
            </a:pPr>
            <a:endParaRPr lang="en-GB" dirty="0"/>
          </a:p>
          <a:p>
            <a:pPr marL="0" indent="0">
              <a:buNone/>
            </a:pPr>
            <a:r>
              <a:rPr lang="en-GB" dirty="0"/>
              <a:t> </a:t>
            </a:r>
          </a:p>
        </p:txBody>
      </p:sp>
      <p:pic>
        <p:nvPicPr>
          <p:cNvPr id="7" name="Picture 6"/>
          <p:cNvPicPr>
            <a:picLocks noChangeAspect="1"/>
          </p:cNvPicPr>
          <p:nvPr/>
        </p:nvPicPr>
        <p:blipFill>
          <a:blip r:embed="rId3"/>
          <a:stretch>
            <a:fillRect/>
          </a:stretch>
        </p:blipFill>
        <p:spPr>
          <a:xfrm>
            <a:off x="6067872" y="2159000"/>
            <a:ext cx="4789787" cy="4497618"/>
          </a:xfrm>
          <a:prstGeom prst="rect">
            <a:avLst/>
          </a:prstGeom>
        </p:spPr>
      </p:pic>
      <p:pic>
        <p:nvPicPr>
          <p:cNvPr id="8" name="Picture 7"/>
          <p:cNvPicPr>
            <a:picLocks noChangeAspect="1"/>
          </p:cNvPicPr>
          <p:nvPr/>
        </p:nvPicPr>
        <p:blipFill>
          <a:blip r:embed="rId4"/>
          <a:stretch>
            <a:fillRect/>
          </a:stretch>
        </p:blipFill>
        <p:spPr>
          <a:xfrm>
            <a:off x="965200" y="2159000"/>
            <a:ext cx="4470632" cy="4497618"/>
          </a:xfrm>
          <a:prstGeom prst="rect">
            <a:avLst/>
          </a:prstGeom>
        </p:spPr>
      </p:pic>
    </p:spTree>
    <p:extLst>
      <p:ext uri="{BB962C8B-B14F-4D97-AF65-F5344CB8AC3E}">
        <p14:creationId xmlns:p14="http://schemas.microsoft.com/office/powerpoint/2010/main" val="23900106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842232" y="1382166"/>
            <a:ext cx="5590193" cy="4845598"/>
          </a:xfrm>
        </p:spPr>
        <p:txBody>
          <a:bodyPr>
            <a:normAutofit fontScale="77500" lnSpcReduction="20000"/>
          </a:bodyPr>
          <a:lstStyle/>
          <a:p>
            <a:pPr marL="0" indent="0">
              <a:buNone/>
            </a:pPr>
            <a:r>
              <a:rPr lang="en-GB" sz="3100" dirty="0"/>
              <a:t>For each teacher:</a:t>
            </a:r>
          </a:p>
          <a:p>
            <a:pPr marL="0" indent="0">
              <a:buNone/>
            </a:pPr>
            <a:r>
              <a:rPr lang="en-GB" sz="3100" dirty="0"/>
              <a:t>“The needs and rights of learners will be central and take priority in the teacher’s approach to their job. The teacher exhibits high expectations and commitment to the achievement of each learner.” </a:t>
            </a:r>
          </a:p>
          <a:p>
            <a:pPr marL="0" indent="0">
              <a:buNone/>
            </a:pPr>
            <a:endParaRPr lang="en-GB" sz="3100" dirty="0"/>
          </a:p>
          <a:p>
            <a:pPr marL="0" indent="0">
              <a:buNone/>
            </a:pPr>
            <a:r>
              <a:rPr lang="en-GB" sz="3100" dirty="0"/>
              <a:t>At a school level:</a:t>
            </a:r>
          </a:p>
          <a:p>
            <a:pPr marL="0" indent="0">
              <a:buNone/>
            </a:pPr>
            <a:r>
              <a:rPr lang="en-GB" sz="3100" dirty="0"/>
              <a:t>“The rights and needs of learners are paramount in all the school does, ensuring every learner benefits from an entitlement to the best possible experience of schooling in Wales.”</a:t>
            </a:r>
          </a:p>
          <a:p>
            <a:pPr marL="0" indent="0">
              <a:buNone/>
            </a:pPr>
            <a:endParaRPr lang="en-GB" dirty="0"/>
          </a:p>
          <a:p>
            <a:pPr marL="0" indent="0">
              <a:buNone/>
            </a:pPr>
            <a:r>
              <a:rPr lang="en-GB" sz="2100" b="1" u="sng" dirty="0">
                <a:hlinkClick r:id="rId3"/>
              </a:rPr>
              <a:t>http://learning.gov.wales/docs/learningwales/publications/170901-professional-standards-for-teaching-and-leadership-en.pdf</a:t>
            </a:r>
            <a:endParaRPr lang="en-GB" sz="2100"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3" name="Text Placeholder 1"/>
          <p:cNvSpPr txBox="1">
            <a:spLocks/>
          </p:cNvSpPr>
          <p:nvPr/>
        </p:nvSpPr>
        <p:spPr>
          <a:xfrm>
            <a:off x="307022" y="1367799"/>
            <a:ext cx="5590193" cy="4817155"/>
          </a:xfrm>
          <a:prstGeom prst="rect">
            <a:avLst/>
          </a:prstGeom>
        </p:spPr>
        <p:txBody>
          <a:bodyPr vert="horz" lIns="91440" tIns="45720" rIns="91440" bIns="45720" rtlCol="0">
            <a:normAutofit fontScale="77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100" b="0" i="0" u="none" strike="noStrike" kern="1200" cap="none" spc="0" normalizeH="0" baseline="0" noProof="0" dirty="0" err="1">
                <a:ln>
                  <a:noFill/>
                </a:ln>
                <a:solidFill>
                  <a:srgbClr val="DE0058"/>
                </a:solidFill>
                <a:effectLst/>
                <a:uLnTx/>
                <a:uFillTx/>
                <a:latin typeface="+mn-lt"/>
                <a:ea typeface="+mn-ea"/>
                <a:cs typeface="+mn-cs"/>
              </a:rPr>
              <a:t>Yn</a:t>
            </a:r>
            <a:r>
              <a:rPr kumimoji="0" lang="en-GB" sz="3100" b="0" i="0" u="none" strike="noStrike" kern="1200" cap="none" spc="0" normalizeH="0" baseline="0" noProof="0" dirty="0">
                <a:ln>
                  <a:noFill/>
                </a:ln>
                <a:solidFill>
                  <a:srgbClr val="DE0058"/>
                </a:solidFill>
                <a:effectLst/>
                <a:uLnTx/>
                <a:uFillTx/>
                <a:latin typeface="+mn-lt"/>
                <a:ea typeface="+mn-ea"/>
                <a:cs typeface="+mn-cs"/>
              </a:rPr>
              <a:t> </a:t>
            </a:r>
            <a:r>
              <a:rPr kumimoji="0" lang="en-GB" sz="3100" b="0" i="0" u="none" strike="noStrike" kern="1200" cap="none" spc="0" normalizeH="0" baseline="0" noProof="0" dirty="0" err="1">
                <a:ln>
                  <a:noFill/>
                </a:ln>
                <a:solidFill>
                  <a:srgbClr val="DE0058"/>
                </a:solidFill>
                <a:effectLst/>
                <a:uLnTx/>
                <a:uFillTx/>
                <a:latin typeface="+mn-lt"/>
                <a:ea typeface="+mn-ea"/>
                <a:cs typeface="+mn-cs"/>
              </a:rPr>
              <a:t>achos</a:t>
            </a:r>
            <a:r>
              <a:rPr kumimoji="0" lang="en-GB" sz="3100" b="0" i="0" u="none" strike="noStrike" kern="1200" cap="none" spc="0" normalizeH="0" baseline="0" noProof="0" dirty="0">
                <a:ln>
                  <a:noFill/>
                </a:ln>
                <a:solidFill>
                  <a:srgbClr val="DE0058"/>
                </a:solidFill>
                <a:effectLst/>
                <a:uLnTx/>
                <a:uFillTx/>
                <a:latin typeface="+mn-lt"/>
                <a:ea typeface="+mn-ea"/>
                <a:cs typeface="+mn-cs"/>
              </a:rPr>
              <a:t> </a:t>
            </a:r>
            <a:r>
              <a:rPr kumimoji="0" lang="en-GB" sz="3100" b="0" i="0" u="none" strike="noStrike" kern="1200" cap="none" spc="0" normalizeH="0" baseline="0" noProof="0" dirty="0" err="1">
                <a:ln>
                  <a:noFill/>
                </a:ln>
                <a:solidFill>
                  <a:srgbClr val="DE0058"/>
                </a:solidFill>
                <a:effectLst/>
                <a:uLnTx/>
                <a:uFillTx/>
                <a:latin typeface="+mn-lt"/>
                <a:ea typeface="+mn-ea"/>
                <a:cs typeface="+mn-cs"/>
              </a:rPr>
              <a:t>pob</a:t>
            </a:r>
            <a:r>
              <a:rPr kumimoji="0" lang="en-GB" sz="3100" b="0" i="0" u="none" strike="noStrike" kern="1200" cap="none" spc="0" normalizeH="0" baseline="0" noProof="0" dirty="0">
                <a:ln>
                  <a:noFill/>
                </a:ln>
                <a:solidFill>
                  <a:srgbClr val="DE0058"/>
                </a:solidFill>
                <a:effectLst/>
                <a:uLnTx/>
                <a:uFillTx/>
                <a:latin typeface="+mn-lt"/>
                <a:ea typeface="+mn-ea"/>
                <a:cs typeface="+mn-cs"/>
              </a:rPr>
              <a:t> </a:t>
            </a:r>
            <a:r>
              <a:rPr kumimoji="0" lang="en-GB" sz="3100" b="0" i="0" u="none" strike="noStrike" kern="1200" cap="none" spc="0" normalizeH="0" baseline="0" noProof="0" dirty="0" err="1">
                <a:ln>
                  <a:noFill/>
                </a:ln>
                <a:solidFill>
                  <a:srgbClr val="DE0058"/>
                </a:solidFill>
                <a:effectLst/>
                <a:uLnTx/>
                <a:uFillTx/>
                <a:latin typeface="+mn-lt"/>
                <a:ea typeface="+mn-ea"/>
                <a:cs typeface="+mn-cs"/>
              </a:rPr>
              <a:t>athro</a:t>
            </a:r>
            <a:r>
              <a:rPr kumimoji="0" lang="en-GB" sz="3100" b="0" i="0" u="none" strike="noStrike" kern="1200" cap="none" spc="0" normalizeH="0" baseline="0" noProof="0" dirty="0">
                <a:ln>
                  <a:noFill/>
                </a:ln>
                <a:solidFill>
                  <a:srgbClr val="DE0058"/>
                </a:solidFill>
                <a:effectLst/>
                <a:uLnTx/>
                <a:uFillTx/>
                <a:latin typeface="+mn-lt"/>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100" b="0" i="0" u="none" strike="noStrike" kern="1200" cap="none" spc="0" normalizeH="0" baseline="0" noProof="0" dirty="0">
                <a:ln>
                  <a:noFill/>
                </a:ln>
                <a:solidFill>
                  <a:srgbClr val="DE0058"/>
                </a:solidFill>
                <a:effectLst/>
                <a:uLnTx/>
                <a:uFillTx/>
                <a:latin typeface="+mn-lt"/>
                <a:ea typeface="+mn-ea"/>
                <a:cs typeface="+mn-cs"/>
              </a:rPr>
              <a:t>“</a:t>
            </a:r>
            <a:r>
              <a:rPr kumimoji="0" lang="en-GB" sz="3100" b="0" i="0" u="none" strike="noStrike" kern="1200" cap="none" spc="0" normalizeH="0" baseline="0" noProof="0" dirty="0" err="1">
                <a:ln>
                  <a:noFill/>
                </a:ln>
                <a:solidFill>
                  <a:srgbClr val="DE0058"/>
                </a:solidFill>
                <a:effectLst/>
                <a:uLnTx/>
                <a:uFillTx/>
                <a:latin typeface="+mn-lt"/>
                <a:ea typeface="+mn-ea"/>
                <a:cs typeface="+mn-cs"/>
              </a:rPr>
              <a:t>Bydd</a:t>
            </a:r>
            <a:r>
              <a:rPr kumimoji="0" lang="en-GB" sz="3100" b="0" i="0" u="none" strike="noStrike" kern="1200" cap="none" spc="0" normalizeH="0" baseline="0" noProof="0" dirty="0">
                <a:ln>
                  <a:noFill/>
                </a:ln>
                <a:solidFill>
                  <a:srgbClr val="DE0058"/>
                </a:solidFill>
                <a:effectLst/>
                <a:uLnTx/>
                <a:uFillTx/>
                <a:latin typeface="+mn-lt"/>
                <a:ea typeface="+mn-ea"/>
                <a:cs typeface="+mn-cs"/>
              </a:rPr>
              <a:t> </a:t>
            </a:r>
            <a:r>
              <a:rPr kumimoji="0" lang="en-GB" sz="3100" b="0" i="0" u="none" strike="noStrike" kern="1200" cap="none" spc="0" normalizeH="0" baseline="0" noProof="0" dirty="0" err="1">
                <a:ln>
                  <a:noFill/>
                </a:ln>
                <a:solidFill>
                  <a:srgbClr val="DE0058"/>
                </a:solidFill>
                <a:effectLst/>
                <a:uLnTx/>
                <a:uFillTx/>
                <a:latin typeface="+mn-lt"/>
                <a:ea typeface="+mn-ea"/>
                <a:cs typeface="+mn-cs"/>
              </a:rPr>
              <a:t>anghenion</a:t>
            </a:r>
            <a:r>
              <a:rPr kumimoji="0" lang="en-GB" sz="3100" b="0" i="0" u="none" strike="noStrike" kern="1200" cap="none" spc="0" normalizeH="0" baseline="0" noProof="0" dirty="0">
                <a:ln>
                  <a:noFill/>
                </a:ln>
                <a:solidFill>
                  <a:srgbClr val="DE0058"/>
                </a:solidFill>
                <a:effectLst/>
                <a:uLnTx/>
                <a:uFillTx/>
                <a:latin typeface="+mn-lt"/>
                <a:ea typeface="+mn-ea"/>
                <a:cs typeface="+mn-cs"/>
              </a:rPr>
              <a:t> a </a:t>
            </a:r>
            <a:r>
              <a:rPr kumimoji="0" lang="en-GB" sz="3100" b="0" i="0" u="none" strike="noStrike" kern="1200" cap="none" spc="0" normalizeH="0" baseline="0" noProof="0" dirty="0" err="1">
                <a:ln>
                  <a:noFill/>
                </a:ln>
                <a:solidFill>
                  <a:srgbClr val="DE0058"/>
                </a:solidFill>
                <a:effectLst/>
                <a:uLnTx/>
                <a:uFillTx/>
                <a:latin typeface="+mn-lt"/>
                <a:ea typeface="+mn-ea"/>
                <a:cs typeface="+mn-cs"/>
              </a:rPr>
              <a:t>hawliau’r</a:t>
            </a:r>
            <a:r>
              <a:rPr kumimoji="0" lang="en-GB" sz="3100" b="0" i="0" u="none" strike="noStrike" kern="1200" cap="none" spc="0" normalizeH="0" baseline="0" noProof="0" dirty="0">
                <a:ln>
                  <a:noFill/>
                </a:ln>
                <a:solidFill>
                  <a:srgbClr val="DE0058"/>
                </a:solidFill>
                <a:effectLst/>
                <a:uLnTx/>
                <a:uFillTx/>
                <a:latin typeface="+mn-lt"/>
                <a:ea typeface="+mn-ea"/>
                <a:cs typeface="+mn-cs"/>
              </a:rPr>
              <a:t> </a:t>
            </a:r>
            <a:r>
              <a:rPr kumimoji="0" lang="en-GB" sz="3100" b="0" i="0" u="none" strike="noStrike" kern="1200" cap="none" spc="0" normalizeH="0" baseline="0" noProof="0" dirty="0" err="1">
                <a:ln>
                  <a:noFill/>
                </a:ln>
                <a:solidFill>
                  <a:srgbClr val="DE0058"/>
                </a:solidFill>
                <a:effectLst/>
                <a:uLnTx/>
                <a:uFillTx/>
                <a:latin typeface="+mn-lt"/>
                <a:ea typeface="+mn-ea"/>
                <a:cs typeface="+mn-cs"/>
              </a:rPr>
              <a:t>dysgwyr</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yn</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ganolog</a:t>
            </a:r>
            <a:r>
              <a:rPr kumimoji="0" lang="en-GB" sz="3100" b="0" i="0" u="none" strike="noStrike" kern="1200" cap="none" spc="0" normalizeH="0" noProof="0" dirty="0">
                <a:ln>
                  <a:noFill/>
                </a:ln>
                <a:solidFill>
                  <a:srgbClr val="DE0058"/>
                </a:solidFill>
                <a:effectLst/>
                <a:uLnTx/>
                <a:uFillTx/>
                <a:latin typeface="+mn-lt"/>
                <a:ea typeface="+mn-ea"/>
                <a:cs typeface="+mn-cs"/>
              </a:rPr>
              <a:t> ac </a:t>
            </a:r>
            <a:r>
              <a:rPr kumimoji="0" lang="en-GB" sz="3100" b="0" i="0" u="none" strike="noStrike" kern="1200" cap="none" spc="0" normalizeH="0" noProof="0" dirty="0" err="1">
                <a:ln>
                  <a:noFill/>
                </a:ln>
                <a:solidFill>
                  <a:srgbClr val="DE0058"/>
                </a:solidFill>
                <a:effectLst/>
                <a:uLnTx/>
                <a:uFillTx/>
                <a:latin typeface="+mn-lt"/>
                <a:ea typeface="+mn-ea"/>
                <a:cs typeface="+mn-cs"/>
              </a:rPr>
              <a:t>yn</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cael</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blaenoriaeth</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yn</a:t>
            </a:r>
            <a:r>
              <a:rPr kumimoji="0" lang="en-GB" sz="3100" b="0" i="0" u="none" strike="noStrike" kern="1200" cap="none" spc="0" normalizeH="0" noProof="0" dirty="0">
                <a:ln>
                  <a:noFill/>
                </a:ln>
                <a:solidFill>
                  <a:srgbClr val="DE0058"/>
                </a:solidFill>
                <a:effectLst/>
                <a:uLnTx/>
                <a:uFillTx/>
                <a:latin typeface="+mn-lt"/>
                <a:ea typeface="+mn-ea"/>
                <a:cs typeface="+mn-cs"/>
              </a:rPr>
              <a:t> null </a:t>
            </a:r>
            <a:r>
              <a:rPr kumimoji="0" lang="en-GB" sz="3100" b="0" i="0" u="none" strike="noStrike" kern="1200" cap="none" spc="0" normalizeH="0" noProof="0" dirty="0" err="1">
                <a:ln>
                  <a:noFill/>
                </a:ln>
                <a:solidFill>
                  <a:srgbClr val="DE0058"/>
                </a:solidFill>
                <a:effectLst/>
                <a:uLnTx/>
                <a:uFillTx/>
                <a:latin typeface="+mn-lt"/>
                <a:ea typeface="+mn-ea"/>
                <a:cs typeface="+mn-cs"/>
              </a:rPr>
              <a:t>athrawon</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o</a:t>
            </a:r>
            <a:r>
              <a:rPr kumimoji="0" lang="en-GB" sz="3100" b="0" i="0" u="none" strike="noStrike" kern="1200" cap="none" spc="0" normalizeH="0" noProof="0" dirty="0">
                <a:ln>
                  <a:noFill/>
                </a:ln>
                <a:solidFill>
                  <a:srgbClr val="DE0058"/>
                </a:solidFill>
                <a:effectLst/>
                <a:uLnTx/>
                <a:uFillTx/>
                <a:latin typeface="+mn-lt"/>
                <a:ea typeface="+mn-ea"/>
                <a:cs typeface="+mn-cs"/>
              </a:rPr>
              <a:t> </a:t>
            </a:r>
            <a:r>
              <a:rPr lang="en-GB" sz="3100" dirty="0" err="1">
                <a:solidFill>
                  <a:srgbClr val="DE0058"/>
                </a:solidFill>
              </a:rPr>
              <a:t>gyflawni</a:t>
            </a:r>
            <a:r>
              <a:rPr lang="en-GB" sz="3100" dirty="0">
                <a:solidFill>
                  <a:srgbClr val="DE0058"/>
                </a:solidFill>
              </a:rPr>
              <a:t> </a:t>
            </a:r>
            <a:r>
              <a:rPr lang="en-GB" sz="3100" dirty="0" err="1">
                <a:solidFill>
                  <a:srgbClr val="DE0058"/>
                </a:solidFill>
              </a:rPr>
              <a:t>eu</a:t>
            </a:r>
            <a:r>
              <a:rPr lang="en-GB" sz="3100" dirty="0">
                <a:solidFill>
                  <a:srgbClr val="DE0058"/>
                </a:solidFill>
              </a:rPr>
              <a:t> </a:t>
            </a:r>
            <a:r>
              <a:rPr lang="en-GB" sz="3100" dirty="0" err="1">
                <a:solidFill>
                  <a:srgbClr val="DE0058"/>
                </a:solidFill>
              </a:rPr>
              <a:t>gwaith</a:t>
            </a:r>
            <a:r>
              <a:rPr lang="en-GB" sz="3100" dirty="0">
                <a:solidFill>
                  <a:srgbClr val="DE0058"/>
                </a:solidFill>
              </a:rPr>
              <a:t>. </a:t>
            </a:r>
            <a:r>
              <a:rPr lang="en-GB" sz="3100" dirty="0" err="1">
                <a:solidFill>
                  <a:srgbClr val="DE0058"/>
                </a:solidFill>
              </a:rPr>
              <a:t>Bydd</a:t>
            </a:r>
            <a:r>
              <a:rPr lang="en-GB" sz="3100" dirty="0">
                <a:solidFill>
                  <a:srgbClr val="DE0058"/>
                </a:solidFill>
              </a:rPr>
              <a:t> </a:t>
            </a:r>
            <a:r>
              <a:rPr lang="en-GB" sz="3100" dirty="0" err="1">
                <a:solidFill>
                  <a:srgbClr val="DE0058"/>
                </a:solidFill>
              </a:rPr>
              <a:t>athrawon</a:t>
            </a:r>
            <a:r>
              <a:rPr lang="en-GB" sz="3100" dirty="0">
                <a:solidFill>
                  <a:srgbClr val="DE0058"/>
                </a:solidFill>
              </a:rPr>
              <a:t> </a:t>
            </a:r>
            <a:r>
              <a:rPr lang="en-GB" sz="3100" dirty="0" err="1">
                <a:solidFill>
                  <a:srgbClr val="DE0058"/>
                </a:solidFill>
              </a:rPr>
              <a:t>yn</a:t>
            </a:r>
            <a:r>
              <a:rPr lang="en-GB" sz="3100" dirty="0">
                <a:solidFill>
                  <a:srgbClr val="DE0058"/>
                </a:solidFill>
              </a:rPr>
              <a:t> </a:t>
            </a:r>
            <a:r>
              <a:rPr lang="en-GB" sz="3100" dirty="0" err="1">
                <a:solidFill>
                  <a:srgbClr val="DE0058"/>
                </a:solidFill>
              </a:rPr>
              <a:t>arddangos</a:t>
            </a:r>
            <a:r>
              <a:rPr lang="en-GB" sz="3100" dirty="0">
                <a:solidFill>
                  <a:srgbClr val="DE0058"/>
                </a:solidFill>
              </a:rPr>
              <a:t> </a:t>
            </a:r>
            <a:r>
              <a:rPr lang="en-GB" sz="3100" dirty="0" err="1">
                <a:solidFill>
                  <a:srgbClr val="DE0058"/>
                </a:solidFill>
              </a:rPr>
              <a:t>disgwyliadau</a:t>
            </a:r>
            <a:r>
              <a:rPr lang="en-GB" sz="3100" dirty="0">
                <a:solidFill>
                  <a:srgbClr val="DE0058"/>
                </a:solidFill>
              </a:rPr>
              <a:t> </a:t>
            </a:r>
            <a:r>
              <a:rPr lang="en-GB" sz="3100" dirty="0" err="1">
                <a:solidFill>
                  <a:srgbClr val="DE0058"/>
                </a:solidFill>
              </a:rPr>
              <a:t>uchel</a:t>
            </a:r>
            <a:r>
              <a:rPr lang="en-GB" sz="3100" dirty="0">
                <a:solidFill>
                  <a:srgbClr val="DE0058"/>
                </a:solidFill>
              </a:rPr>
              <a:t> ac </a:t>
            </a:r>
            <a:r>
              <a:rPr lang="en-GB" sz="3100" dirty="0" err="1">
                <a:solidFill>
                  <a:srgbClr val="DE0058"/>
                </a:solidFill>
              </a:rPr>
              <a:t>ymrwymiad</a:t>
            </a:r>
            <a:r>
              <a:rPr lang="en-GB" sz="3100" dirty="0">
                <a:solidFill>
                  <a:srgbClr val="DE0058"/>
                </a:solidFill>
              </a:rPr>
              <a:t> </a:t>
            </a:r>
            <a:r>
              <a:rPr lang="en-GB" sz="3100" dirty="0" err="1">
                <a:solidFill>
                  <a:srgbClr val="DE0058"/>
                </a:solidFill>
              </a:rPr>
              <a:t>i</a:t>
            </a:r>
            <a:r>
              <a:rPr lang="en-GB" sz="3100" dirty="0">
                <a:solidFill>
                  <a:srgbClr val="DE0058"/>
                </a:solidFill>
              </a:rPr>
              <a:t> </a:t>
            </a:r>
            <a:r>
              <a:rPr lang="en-GB" sz="3100" dirty="0" err="1">
                <a:solidFill>
                  <a:srgbClr val="DE0058"/>
                </a:solidFill>
              </a:rPr>
              <a:t>gyflawniad</a:t>
            </a:r>
            <a:r>
              <a:rPr lang="en-GB" sz="3100" dirty="0">
                <a:solidFill>
                  <a:srgbClr val="DE0058"/>
                </a:solidFill>
              </a:rPr>
              <a:t> </a:t>
            </a:r>
            <a:r>
              <a:rPr lang="en-GB" sz="3100" dirty="0" err="1">
                <a:solidFill>
                  <a:srgbClr val="DE0058"/>
                </a:solidFill>
              </a:rPr>
              <a:t>pob</a:t>
            </a:r>
            <a:r>
              <a:rPr lang="en-GB" sz="3100" dirty="0">
                <a:solidFill>
                  <a:srgbClr val="DE0058"/>
                </a:solidFill>
              </a:rPr>
              <a:t> </a:t>
            </a:r>
            <a:r>
              <a:rPr lang="en-GB" sz="3100" dirty="0" err="1">
                <a:solidFill>
                  <a:srgbClr val="DE0058"/>
                </a:solidFill>
              </a:rPr>
              <a:t>dysgwr</a:t>
            </a:r>
            <a:r>
              <a:rPr lang="en-GB" sz="3100" dirty="0">
                <a:solidFill>
                  <a:srgbClr val="DE0058"/>
                </a:solidFill>
              </a:rPr>
              <a:t>.</a:t>
            </a:r>
            <a:r>
              <a:rPr kumimoji="0" lang="en-GB" sz="3100" b="0" i="0" u="none" strike="noStrike" kern="1200" cap="none" spc="0" normalizeH="0" baseline="0" noProof="0" dirty="0">
                <a:ln>
                  <a:noFill/>
                </a:ln>
                <a:solidFill>
                  <a:srgbClr val="DE0058"/>
                </a:solidFill>
                <a:effectLst/>
                <a:uLnTx/>
                <a:uFillTx/>
                <a:latin typeface="+mn-lt"/>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100" b="0" i="0" u="none" strike="noStrike" kern="1200" cap="none" spc="0" normalizeH="0" baseline="0" noProof="0" dirty="0">
              <a:ln>
                <a:noFill/>
              </a:ln>
              <a:solidFill>
                <a:srgbClr val="DE0058"/>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100" b="0" i="0" u="none" strike="noStrike" kern="1200" cap="none" spc="0" normalizeH="0" baseline="0" noProof="0" dirty="0" err="1">
                <a:ln>
                  <a:noFill/>
                </a:ln>
                <a:solidFill>
                  <a:srgbClr val="DE0058"/>
                </a:solidFill>
                <a:effectLst/>
                <a:uLnTx/>
                <a:uFillTx/>
                <a:latin typeface="+mn-lt"/>
                <a:ea typeface="+mn-ea"/>
                <a:cs typeface="+mn-cs"/>
              </a:rPr>
              <a:t>Ar</a:t>
            </a:r>
            <a:r>
              <a:rPr kumimoji="0" lang="en-GB" sz="3100" b="0" i="0" u="none" strike="noStrike" kern="1200" cap="none" spc="0" normalizeH="0" baseline="0" noProof="0" dirty="0">
                <a:ln>
                  <a:noFill/>
                </a:ln>
                <a:solidFill>
                  <a:srgbClr val="DE0058"/>
                </a:solidFill>
                <a:effectLst/>
                <a:uLnTx/>
                <a:uFillTx/>
                <a:latin typeface="+mn-lt"/>
                <a:ea typeface="+mn-ea"/>
                <a:cs typeface="+mn-cs"/>
              </a:rPr>
              <a:t> </a:t>
            </a:r>
            <a:r>
              <a:rPr kumimoji="0" lang="en-GB" sz="3100" b="0" i="0" u="none" strike="noStrike" kern="1200" cap="none" spc="0" normalizeH="0" baseline="0" noProof="0" dirty="0" err="1">
                <a:ln>
                  <a:noFill/>
                </a:ln>
                <a:solidFill>
                  <a:srgbClr val="DE0058"/>
                </a:solidFill>
                <a:effectLst/>
                <a:uLnTx/>
                <a:uFillTx/>
                <a:latin typeface="+mn-lt"/>
                <a:ea typeface="+mn-ea"/>
                <a:cs typeface="+mn-cs"/>
              </a:rPr>
              <a:t>lefel</a:t>
            </a:r>
            <a:r>
              <a:rPr kumimoji="0" lang="en-GB" sz="3100" b="0" i="0" u="none" strike="noStrike" kern="1200" cap="none" spc="0" normalizeH="0" baseline="0" noProof="0" dirty="0">
                <a:ln>
                  <a:noFill/>
                </a:ln>
                <a:solidFill>
                  <a:srgbClr val="DE0058"/>
                </a:solidFill>
                <a:effectLst/>
                <a:uLnTx/>
                <a:uFillTx/>
                <a:latin typeface="+mn-lt"/>
                <a:ea typeface="+mn-ea"/>
                <a:cs typeface="+mn-cs"/>
              </a:rPr>
              <a:t> </a:t>
            </a:r>
            <a:r>
              <a:rPr kumimoji="0" lang="en-GB" sz="3100" b="0" i="0" u="none" strike="noStrike" kern="1200" cap="none" spc="0" normalizeH="0" baseline="0" noProof="0" dirty="0" err="1">
                <a:ln>
                  <a:noFill/>
                </a:ln>
                <a:solidFill>
                  <a:srgbClr val="DE0058"/>
                </a:solidFill>
                <a:effectLst/>
                <a:uLnTx/>
                <a:uFillTx/>
                <a:latin typeface="+mn-lt"/>
                <a:ea typeface="+mn-ea"/>
                <a:cs typeface="+mn-cs"/>
              </a:rPr>
              <a:t>ysgol</a:t>
            </a:r>
            <a:r>
              <a:rPr kumimoji="0" lang="en-GB" sz="3100" b="0" i="0" u="none" strike="noStrike" kern="1200" cap="none" spc="0" normalizeH="0" baseline="0" noProof="0" dirty="0">
                <a:ln>
                  <a:noFill/>
                </a:ln>
                <a:solidFill>
                  <a:srgbClr val="DE0058"/>
                </a:solidFill>
                <a:effectLst/>
                <a:uLnTx/>
                <a:uFillTx/>
                <a:latin typeface="+mn-lt"/>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100" b="0" i="0" u="none" strike="noStrike" kern="1200" cap="none" spc="0" normalizeH="0" baseline="0" noProof="0" dirty="0">
                <a:ln>
                  <a:noFill/>
                </a:ln>
                <a:solidFill>
                  <a:srgbClr val="DE0058"/>
                </a:solidFill>
                <a:effectLst/>
                <a:uLnTx/>
                <a:uFillTx/>
                <a:latin typeface="+mn-lt"/>
                <a:ea typeface="+mn-ea"/>
                <a:cs typeface="+mn-cs"/>
              </a:rPr>
              <a:t>“Mae </a:t>
            </a:r>
            <a:r>
              <a:rPr kumimoji="0" lang="en-GB" sz="3100" b="0" i="0" u="none" strike="noStrike" kern="1200" cap="none" spc="0" normalizeH="0" baseline="0" noProof="0" dirty="0" err="1">
                <a:ln>
                  <a:noFill/>
                </a:ln>
                <a:solidFill>
                  <a:srgbClr val="DE0058"/>
                </a:solidFill>
                <a:effectLst/>
                <a:uLnTx/>
                <a:uFillTx/>
                <a:latin typeface="+mn-lt"/>
                <a:ea typeface="+mn-ea"/>
                <a:cs typeface="+mn-cs"/>
              </a:rPr>
              <a:t>hawliau</a:t>
            </a:r>
            <a:r>
              <a:rPr kumimoji="0" lang="en-GB" sz="3100" b="0" i="0" u="none" strike="noStrike" kern="1200" cap="none" spc="0" normalizeH="0" baseline="0" noProof="0" dirty="0">
                <a:ln>
                  <a:noFill/>
                </a:ln>
                <a:solidFill>
                  <a:srgbClr val="DE0058"/>
                </a:solidFill>
                <a:effectLst/>
                <a:uLnTx/>
                <a:uFillTx/>
                <a:latin typeface="+mn-lt"/>
                <a:ea typeface="+mn-ea"/>
                <a:cs typeface="+mn-cs"/>
              </a:rPr>
              <a:t> ac </a:t>
            </a:r>
            <a:r>
              <a:rPr kumimoji="0" lang="en-GB" sz="3100" b="0" i="0" u="none" strike="noStrike" kern="1200" cap="none" spc="0" normalizeH="0" baseline="0" noProof="0" dirty="0" err="1">
                <a:ln>
                  <a:noFill/>
                </a:ln>
                <a:solidFill>
                  <a:srgbClr val="DE0058"/>
                </a:solidFill>
                <a:effectLst/>
                <a:uLnTx/>
                <a:uFillTx/>
                <a:latin typeface="+mn-lt"/>
                <a:ea typeface="+mn-ea"/>
                <a:cs typeface="+mn-cs"/>
              </a:rPr>
              <a:t>anghenion</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dysgwyr</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yn</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rhan</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hanfodol</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o</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holl</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waith</a:t>
            </a:r>
            <a:r>
              <a:rPr kumimoji="0" lang="en-GB" sz="3100" b="0" i="0" u="none" strike="noStrike" kern="1200" cap="none" spc="0" normalizeH="0" noProof="0" dirty="0">
                <a:ln>
                  <a:noFill/>
                </a:ln>
                <a:solidFill>
                  <a:srgbClr val="DE0058"/>
                </a:solidFill>
                <a:effectLst/>
                <a:uLnTx/>
                <a:uFillTx/>
                <a:latin typeface="+mn-lt"/>
                <a:ea typeface="+mn-ea"/>
                <a:cs typeface="+mn-cs"/>
              </a:rPr>
              <a:t> yr </a:t>
            </a:r>
            <a:r>
              <a:rPr kumimoji="0" lang="en-GB" sz="3100" b="0" i="0" u="none" strike="noStrike" kern="1200" cap="none" spc="0" normalizeH="0" noProof="0" dirty="0" err="1">
                <a:ln>
                  <a:noFill/>
                </a:ln>
                <a:solidFill>
                  <a:srgbClr val="DE0058"/>
                </a:solidFill>
                <a:effectLst/>
                <a:uLnTx/>
                <a:uFillTx/>
                <a:latin typeface="+mn-lt"/>
                <a:ea typeface="+mn-ea"/>
                <a:cs typeface="+mn-cs"/>
              </a:rPr>
              <a:t>ysgol</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gan</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sicrhau</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bod</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pob</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dysgwr</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yn</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elwa</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o</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fedru</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hawlio’r</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profiad</a:t>
            </a:r>
            <a:r>
              <a:rPr kumimoji="0" lang="en-GB" sz="3100" b="0" i="0" u="none" strike="noStrike" kern="1200" cap="none" spc="0" normalizeH="0" noProof="0" dirty="0">
                <a:ln>
                  <a:noFill/>
                </a:ln>
                <a:solidFill>
                  <a:srgbClr val="DE0058"/>
                </a:solidFill>
                <a:effectLst/>
                <a:uLnTx/>
                <a:uFillTx/>
                <a:latin typeface="+mn-lt"/>
                <a:ea typeface="+mn-ea"/>
                <a:cs typeface="+mn-cs"/>
              </a:rPr>
              <a:t> </a:t>
            </a:r>
            <a:r>
              <a:rPr kumimoji="0" lang="en-GB" sz="3100" b="0" i="0" u="none" strike="noStrike" kern="1200" cap="none" spc="0" normalizeH="0" noProof="0" dirty="0" err="1">
                <a:ln>
                  <a:noFill/>
                </a:ln>
                <a:solidFill>
                  <a:srgbClr val="DE0058"/>
                </a:solidFill>
                <a:effectLst/>
                <a:uLnTx/>
                <a:uFillTx/>
                <a:latin typeface="+mn-lt"/>
                <a:ea typeface="+mn-ea"/>
                <a:cs typeface="+mn-cs"/>
              </a:rPr>
              <a:t>gorau</a:t>
            </a:r>
            <a:r>
              <a:rPr kumimoji="0" lang="en-GB" sz="3100" b="0" i="0" u="none" strike="noStrike" kern="1200" cap="none" spc="0" normalizeH="0" noProof="0" dirty="0">
                <a:ln>
                  <a:noFill/>
                </a:ln>
                <a:solidFill>
                  <a:srgbClr val="DE0058"/>
                </a:solidFill>
                <a:effectLst/>
                <a:uLnTx/>
                <a:uFillTx/>
                <a:latin typeface="+mn-lt"/>
                <a:ea typeface="+mn-ea"/>
                <a:cs typeface="+mn-cs"/>
              </a:rPr>
              <a:t> </a:t>
            </a:r>
            <a:r>
              <a:rPr lang="en-GB" sz="3100" dirty="0" err="1">
                <a:solidFill>
                  <a:srgbClr val="DE0058"/>
                </a:solidFill>
              </a:rPr>
              <a:t>posibl</a:t>
            </a:r>
            <a:r>
              <a:rPr lang="en-GB" sz="3100" dirty="0">
                <a:solidFill>
                  <a:srgbClr val="DE0058"/>
                </a:solidFill>
              </a:rPr>
              <a:t> </a:t>
            </a:r>
            <a:r>
              <a:rPr lang="en-GB" sz="3100" dirty="0" err="1">
                <a:solidFill>
                  <a:srgbClr val="DE0058"/>
                </a:solidFill>
              </a:rPr>
              <a:t>o</a:t>
            </a:r>
            <a:r>
              <a:rPr lang="en-GB" sz="3100" dirty="0">
                <a:solidFill>
                  <a:srgbClr val="DE0058"/>
                </a:solidFill>
              </a:rPr>
              <a:t> </a:t>
            </a:r>
            <a:r>
              <a:rPr lang="en-GB" sz="3100" dirty="0" err="1">
                <a:solidFill>
                  <a:srgbClr val="DE0058"/>
                </a:solidFill>
              </a:rPr>
              <a:t>addysgu</a:t>
            </a:r>
            <a:r>
              <a:rPr lang="en-GB" sz="3100" dirty="0">
                <a:solidFill>
                  <a:srgbClr val="DE0058"/>
                </a:solidFill>
              </a:rPr>
              <a:t> </a:t>
            </a:r>
            <a:r>
              <a:rPr lang="en-GB" sz="3100" dirty="0" err="1">
                <a:solidFill>
                  <a:srgbClr val="DE0058"/>
                </a:solidFill>
              </a:rPr>
              <a:t>yng</a:t>
            </a:r>
            <a:r>
              <a:rPr lang="en-GB" sz="3100" dirty="0">
                <a:solidFill>
                  <a:srgbClr val="DE0058"/>
                </a:solidFill>
              </a:rPr>
              <a:t> </a:t>
            </a:r>
            <a:r>
              <a:rPr lang="en-GB" sz="3100" dirty="0" err="1">
                <a:solidFill>
                  <a:srgbClr val="DE0058"/>
                </a:solidFill>
              </a:rPr>
              <a:t>Nghymru</a:t>
            </a:r>
            <a:r>
              <a:rPr kumimoji="0" lang="en-GB" sz="3100" b="0" i="0" u="none" strike="noStrike" kern="1200" cap="none" spc="0" normalizeH="0" baseline="0" noProof="0" dirty="0">
                <a:ln>
                  <a:noFill/>
                </a:ln>
                <a:solidFill>
                  <a:srgbClr val="DE0058"/>
                </a:solidFill>
                <a:effectLst/>
                <a:uLnTx/>
                <a:uFillTx/>
                <a:latin typeface="+mn-lt"/>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100" b="1" i="0" u="sng" strike="noStrike" kern="1200" cap="none" spc="0" normalizeH="0" baseline="0" noProof="0" dirty="0">
                <a:ln>
                  <a:noFill/>
                </a:ln>
                <a:solidFill>
                  <a:schemeClr val="tx1"/>
                </a:solidFill>
                <a:effectLst/>
                <a:uLnTx/>
                <a:uFillTx/>
                <a:latin typeface="+mn-lt"/>
                <a:ea typeface="+mn-ea"/>
                <a:cs typeface="+mn-cs"/>
                <a:hlinkClick r:id="rId3"/>
              </a:rPr>
              <a:t>http://learning.gov.wales/docs/learningwales/publications/170901-professional-standards-for-teaching-and-leadership-en.pdf</a:t>
            </a:r>
            <a:endParaRPr kumimoji="0" lang="en-GB" sz="2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46675210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edaaa3-7766-4c66-951e-371f72d67791"/>
    <Work_x0020_Item_x0020_ID xmlns="f4edaaa3-7766-4c66-951e-371f72d67791">WI-1200</Work_x0020_Item_x0020_ID>
    <b320d370388c44299cd10c36d6d0ab84 xmlns="f4edaaa3-7766-4c66-951e-371f72d67791">
      <Terms xmlns="http://schemas.microsoft.com/office/infopath/2007/PartnerControls"/>
    </b320d370388c44299cd10c36d6d0ab84>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E4A65134CF10048AE7E66433A3ADF0C" ma:contentTypeVersion="" ma:contentTypeDescription="Create a new document." ma:contentTypeScope="" ma:versionID="8db9e2e765c3a194f689cb6bbc9bc92d">
  <xsd:schema xmlns:xsd="http://www.w3.org/2001/XMLSchema" xmlns:xs="http://www.w3.org/2001/XMLSchema" xmlns:p="http://schemas.microsoft.com/office/2006/metadata/properties" xmlns:ns2="f4edaaa3-7766-4c66-951e-371f72d67791" targetNamespace="http://schemas.microsoft.com/office/2006/metadata/properties" ma:root="true" ma:fieldsID="7d45ee2d23bee23103d31a592fe5a823" ns2:_="">
    <xsd:import namespace="f4edaaa3-7766-4c66-951e-371f72d67791"/>
    <xsd:element name="properties">
      <xsd:complexType>
        <xsd:sequence>
          <xsd:element name="documentManagement">
            <xsd:complexType>
              <xsd:all>
                <xsd:element ref="ns2:b320d370388c44299cd10c36d6d0ab84" minOccurs="0"/>
                <xsd:element ref="ns2:TaxCatchAll" minOccurs="0"/>
                <xsd:element ref="ns2:Work_x0020_Item_x0020_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daaa3-7766-4c66-951e-371f72d67791" elementFormDefault="qualified">
    <xsd:import namespace="http://schemas.microsoft.com/office/2006/documentManagement/types"/>
    <xsd:import namespace="http://schemas.microsoft.com/office/infopath/2007/PartnerControls"/>
    <xsd:element name="b320d370388c44299cd10c36d6d0ab84" ma:index="9" nillable="true" ma:taxonomy="true" ma:internalName="b320d370388c44299cd10c36d6d0ab84" ma:taxonomyFieldName="Work_x0020_Item_x0020_Category" ma:displayName="Work Item Category" ma:default="" ma:fieldId="{b320d370-388c-4429-9cd1-0c36d6d0ab84}" ma:sspId="610c4be2-fdc0-4dd3-b835-b5e999368cff" ma:termSetId="b1f5c70e-fd7a-4563-8a58-8c90b4181bdc" ma:anchorId="00000000-0000-0000-0000-000000000000" ma:open="false" ma:isKeyword="false">
      <xsd:complexType>
        <xsd:sequence>
          <xsd:element ref="pc:Terms" minOccurs="0" maxOccurs="1"/>
        </xsd:sequence>
      </xsd:complexType>
    </xsd:element>
    <xsd:element name="TaxCatchAll" ma:index="10" nillable="true" ma:displayName="Taxonomy Catch All Column" ma:description="" ma:hidden="true" ma:list="{96046bd6-6a06-4627-87fd-4da9d42fd848}" ma:internalName="TaxCatchAll" ma:showField="CatchAllData" ma:web="f4edaaa3-7766-4c66-951e-371f72d67791">
      <xsd:complexType>
        <xsd:complexContent>
          <xsd:extension base="dms:MultiChoiceLookup">
            <xsd:sequence>
              <xsd:element name="Value" type="dms:Lookup" maxOccurs="unbounded" minOccurs="0" nillable="true"/>
            </xsd:sequence>
          </xsd:extension>
        </xsd:complexContent>
      </xsd:complexType>
    </xsd:element>
    <xsd:element name="Work_x0020_Item_x0020_ID" ma:index="11" nillable="true" ma:displayName="Work Item ID" ma:internalName="Work_x0020_Item_x0020_ID">
      <xsd:simpleType>
        <xsd:restriction base="dms:Text">
          <xsd:maxLength value="1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8E3851-59E8-4953-B714-946B65A41E6E}">
  <ds:schemaRefs>
    <ds:schemaRef ds:uri="http://purl.org/dc/dcmitype/"/>
    <ds:schemaRef ds:uri="http://schemas.microsoft.com/office/infopath/2007/PartnerControls"/>
    <ds:schemaRef ds:uri="http://www.w3.org/XML/1998/namespace"/>
    <ds:schemaRef ds:uri="http://schemas.microsoft.com/office/2006/documentManagement/types"/>
    <ds:schemaRef ds:uri="http://schemas.microsoft.com/office/2006/metadata/properties"/>
    <ds:schemaRef ds:uri="http://purl.org/dc/terms/"/>
    <ds:schemaRef ds:uri="http://schemas.openxmlformats.org/package/2006/metadata/core-properties"/>
    <ds:schemaRef ds:uri="f4edaaa3-7766-4c66-951e-371f72d67791"/>
    <ds:schemaRef ds:uri="http://purl.org/dc/elements/1.1/"/>
  </ds:schemaRefs>
</ds:datastoreItem>
</file>

<file path=customXml/itemProps2.xml><?xml version="1.0" encoding="utf-8"?>
<ds:datastoreItem xmlns:ds="http://schemas.openxmlformats.org/officeDocument/2006/customXml" ds:itemID="{0497F7EE-A422-4787-80BE-78013927C5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edaaa3-7766-4c66-951e-371f72d67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B27282-A6EE-4411-A6B8-1EA354BF11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2549</TotalTime>
  <Words>5634</Words>
  <Application>Microsoft Macintosh PowerPoint</Application>
  <PresentationFormat>Widescreen</PresentationFormat>
  <Paragraphs>525</Paragraphs>
  <Slides>32</Slides>
  <Notes>32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ＭＳ Ｐゴシック</vt:lpstr>
      <vt:lpstr>Arial</vt:lpstr>
      <vt:lpstr>Calibri</vt:lpstr>
      <vt:lpstr>Calibri Light</vt:lpstr>
      <vt:lpstr>Futura Lt BT</vt:lpstr>
      <vt:lpstr>Gill Sans</vt:lpstr>
      <vt:lpstr>GillSans</vt:lpstr>
      <vt:lpstr>Helvetica Neue</vt:lpstr>
      <vt:lpstr>Times New Roman</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Vale Event</dc:title>
  <dc:creator>SH</dc:creator>
  <cp:lastModifiedBy>Microsoft Office User</cp:lastModifiedBy>
  <cp:revision>198</cp:revision>
  <cp:lastPrinted>2017-05-30T13:10:19Z</cp:lastPrinted>
  <dcterms:created xsi:type="dcterms:W3CDTF">2018-05-21T17:31:32Z</dcterms:created>
  <dcterms:modified xsi:type="dcterms:W3CDTF">2018-09-13T10:53:47Z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0x010100CE4A65134CF10048AE7E66433A3ADF0C</vt:lpwstr>
  </property>
  <property fmtid="{D5CDD505-2E9C-101B-9397-08002B2CF9AE}" pid="3" name="RecordPoint_WorkflowType">
    <vt:lpwstr>ActiveSubmitStub</vt:lpwstr>
  </property>
  <property fmtid="{D5CDD505-2E9C-101B-9397-08002B2CF9AE}" pid="4" name="RecordPoint_ActiveItemSiteId">
    <vt:lpwstr>{24d87667-b7db-46df-aa3a-e387a3fe165c}</vt:lpwstr>
  </property>
  <property fmtid="{D5CDD505-2E9C-101B-9397-08002B2CF9AE}" pid="5" name="RecordPoint_ActiveItemListId">
    <vt:lpwstr>{ab05bcea-bc42-44bd-944d-c25ae0a49142}</vt:lpwstr>
  </property>
  <property fmtid="{D5CDD505-2E9C-101B-9397-08002B2CF9AE}" pid="6" name="RecordPoint_ActiveItemUniqueId">
    <vt:lpwstr>{241254c3-a3b5-45f2-8047-a77c995c76ee}</vt:lpwstr>
  </property>
  <property fmtid="{D5CDD505-2E9C-101B-9397-08002B2CF9AE}" pid="7" name="RecordPoint_ActiveItemWebId">
    <vt:lpwstr>{dedb4df8-a9ed-4d9f-ad46-8c39066adef2}</vt:lpwstr>
  </property>
  <property fmtid="{D5CDD505-2E9C-101B-9397-08002B2CF9AE}" pid="8" name="RecordPoint_RecordNumberSubmitted">
    <vt:lpwstr>R0000004377</vt:lpwstr>
  </property>
  <property fmtid="{D5CDD505-2E9C-101B-9397-08002B2CF9AE}" pid="9" name="RecordPoint_SubmissionCompleted">
    <vt:lpwstr>2017-05-30T15:33:46.8120870+01:00</vt:lpwstr>
  </property>
  <property fmtid="{D5CDD505-2E9C-101B-9397-08002B2CF9AE}" pid="10" name="Order">
    <vt:r8>27400</vt:r8>
  </property>
  <property fmtid="{D5CDD505-2E9C-101B-9397-08002B2CF9AE}" pid="11" name="RecordPoint_SubmissionDate">
    <vt:lpwstr/>
  </property>
  <property fmtid="{D5CDD505-2E9C-101B-9397-08002B2CF9AE}" pid="12" name="RecordPoint_ActiveItemMoved">
    <vt:lpwstr/>
  </property>
  <property fmtid="{D5CDD505-2E9C-101B-9397-08002B2CF9AE}" pid="13" name="RecordPoint_RecordFormat">
    <vt:lpwstr/>
  </property>
</Properties>
</file>